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7" r:id="rId6"/>
    <p:sldId id="260" r:id="rId7"/>
    <p:sldId id="261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E89FE3-7879-44C4-8542-78483DF9D413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102F433-4DA7-4663-BB78-59575AAAE2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772400" cy="1975104"/>
          </a:xfrm>
        </p:spPr>
        <p:txBody>
          <a:bodyPr/>
          <a:lstStyle/>
          <a:p>
            <a:r>
              <a:rPr lang="ru-RU" b="0" dirty="0" err="1">
                <a:effectLst/>
              </a:rPr>
              <a:t>Розвиток</a:t>
            </a:r>
            <a:r>
              <a:rPr lang="ru-RU" b="0" dirty="0">
                <a:effectLst/>
              </a:rPr>
              <a:t> форм </a:t>
            </a:r>
            <a:r>
              <a:rPr lang="ru-RU" b="0" dirty="0" err="1">
                <a:effectLst/>
              </a:rPr>
              <a:t>ведення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обліку</a:t>
            </a:r>
            <a:r>
              <a:rPr lang="ru-RU" b="0" dirty="0">
                <a:effectLst/>
              </a:rPr>
              <a:t> в </a:t>
            </a:r>
            <a:r>
              <a:rPr lang="ru-RU" b="0" dirty="0" err="1">
                <a:effectLst/>
              </a:rPr>
              <a:t>умовах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компютеризаці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❸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персональних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комп'ютерів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обчислювальних</a:t>
            </a:r>
            <a:r>
              <a:rPr lang="ru-RU" dirty="0">
                <a:solidFill>
                  <a:srgbClr val="FFFF00"/>
                </a:solidFill>
              </a:rPr>
              <a:t> мереж.</a:t>
            </a:r>
          </a:p>
        </p:txBody>
      </p:sp>
      <p:pic>
        <p:nvPicPr>
          <p:cNvPr id="4" name="Picture 2" descr="ÐÐ°ÑÑÐ¸Ð½ÐºÐ¸ Ð¿Ð¾ Ð·Ð°Ð¿ÑÐ¾ÑÑ Ð±Ð°Ð³Ð°ÑÐ¾ÑÐµÑÐ¼ÑÐ½Ð°Ð»ÑÐ½Ð¸Ñ Ð¾Ð±ÑÐ¸ÑÐ»ÑÐ²Ð°Ð»ÑÐ½Ð¸Ñ ÑÐ¸ÑÑ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4" y="3573016"/>
            <a:ext cx="820891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7868" y="1566178"/>
            <a:ext cx="7777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обчислювальної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універсальний</a:t>
            </a:r>
            <a:r>
              <a:rPr lang="ru-RU" sz="2400" dirty="0"/>
              <a:t> характер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, </a:t>
            </a:r>
            <a:r>
              <a:rPr lang="ru-RU" sz="2400" dirty="0" err="1"/>
              <a:t>виходячи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загальних</a:t>
            </a:r>
            <a:r>
              <a:rPr lang="ru-RU" sz="2400" dirty="0"/>
              <a:t> </a:t>
            </a:r>
            <a:r>
              <a:rPr lang="ru-RU" sz="2400" dirty="0" err="1"/>
              <a:t>методологічних</a:t>
            </a:r>
            <a:r>
              <a:rPr lang="ru-RU" sz="2400" dirty="0"/>
              <a:t> </a:t>
            </a:r>
            <a:r>
              <a:rPr lang="ru-RU" sz="2400" dirty="0" err="1"/>
              <a:t>підходів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а й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, </a:t>
            </a:r>
            <a:r>
              <a:rPr lang="ru-RU" sz="2400" dirty="0" err="1"/>
              <a:t>налагоджені</a:t>
            </a:r>
            <a:r>
              <a:rPr lang="ru-RU" sz="2400" dirty="0"/>
              <a:t> на </a:t>
            </a:r>
            <a:r>
              <a:rPr lang="ru-RU" sz="2400" dirty="0" err="1"/>
              <a:t>конкретне</a:t>
            </a:r>
            <a:r>
              <a:rPr lang="ru-RU" sz="2400" dirty="0"/>
              <a:t> </a:t>
            </a:r>
            <a:r>
              <a:rPr lang="ru-RU" sz="2400" dirty="0" err="1"/>
              <a:t>підприємство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пропозицій</a:t>
            </a:r>
            <a:r>
              <a:rPr lang="ru-RU" sz="2400" dirty="0"/>
              <a:t> </a:t>
            </a:r>
            <a:r>
              <a:rPr lang="ru-RU" sz="2400" dirty="0" err="1"/>
              <a:t>замовника</a:t>
            </a:r>
            <a:r>
              <a:rPr lang="ru-RU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8450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270" y="332656"/>
            <a:ext cx="7772400" cy="914400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Компоненти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комп'ютерної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форми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обліку</a:t>
            </a:r>
            <a:r>
              <a:rPr lang="ru-RU" sz="2800" dirty="0">
                <a:solidFill>
                  <a:srgbClr val="FFFF00"/>
                </a:solidFill>
              </a:rPr>
              <a:t>, без </a:t>
            </a:r>
            <a:r>
              <a:rPr lang="ru-RU" sz="2800" dirty="0" err="1">
                <a:solidFill>
                  <a:srgbClr val="FFFF00"/>
                </a:solidFill>
              </a:rPr>
              <a:t>яких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неможливе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її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створення</a:t>
            </a:r>
            <a:r>
              <a:rPr lang="ru-RU" sz="2800" dirty="0">
                <a:solidFill>
                  <a:srgbClr val="FFFF00"/>
                </a:solidFill>
              </a:rPr>
              <a:t> на конкретному </a:t>
            </a:r>
            <a:r>
              <a:rPr lang="ru-RU" sz="2800" dirty="0" err="1">
                <a:solidFill>
                  <a:srgbClr val="FFFF00"/>
                </a:solidFill>
              </a:rPr>
              <a:t>підприємстві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ÐÐ°ÑÑÐ¸Ð½ÐºÐ¸ Ð¿Ð¾ Ð·Ð°Ð¿ÑÐ¾ÑÑ ÑÐ¾Ð·Ð²Ð¸ÑÐ¾Ðº ÑÐ¾ÑÐ¼ Ð²ÐµÐ´ÐµÐ½Ð½Ñ Ð±Ð¾ Ð² ÑÐ¼Ð¾Ð²Ð°Ñ ÐºÐ¾Ð¼Ð¿'ÑÑÐµÑÐ¸Ð·Ð°ÑÑÑ 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3424"/>
            <a:ext cx="8571771" cy="4777386"/>
          </a:xfrm>
          <a:prstGeom prst="rect">
            <a:avLst/>
          </a:prstGeom>
          <a:ln w="5715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5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136904" cy="6552728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Поява</a:t>
            </a:r>
            <a:r>
              <a:rPr lang="ru-RU" sz="3200" dirty="0"/>
              <a:t> </a:t>
            </a:r>
            <a:r>
              <a:rPr lang="ru-RU" sz="3200" dirty="0" err="1"/>
              <a:t>комп'ютерної</a:t>
            </a:r>
            <a:r>
              <a:rPr lang="ru-RU" sz="3200" dirty="0"/>
              <a:t> </a:t>
            </a:r>
            <a:r>
              <a:rPr lang="ru-RU" sz="3200" dirty="0" err="1"/>
              <a:t>техніки</a:t>
            </a:r>
            <a:r>
              <a:rPr lang="ru-RU" sz="3200" dirty="0"/>
              <a:t> </a:t>
            </a:r>
            <a:r>
              <a:rPr lang="ru-RU" sz="3200" dirty="0" err="1"/>
              <a:t>суттєво</a:t>
            </a:r>
            <a:r>
              <a:rPr lang="ru-RU" sz="3200" dirty="0"/>
              <a:t> </a:t>
            </a:r>
            <a:r>
              <a:rPr lang="ru-RU" sz="3200" dirty="0" err="1"/>
              <a:t>вплинула</a:t>
            </a:r>
            <a:r>
              <a:rPr lang="ru-RU" sz="3200" dirty="0"/>
              <a:t> на </a:t>
            </a:r>
            <a:r>
              <a:rPr lang="ru-RU" sz="3200" dirty="0" err="1"/>
              <a:t>технологію</a:t>
            </a:r>
            <a:r>
              <a:rPr lang="ru-RU" sz="3200" dirty="0"/>
              <a:t> </a:t>
            </a:r>
            <a:r>
              <a:rPr lang="ru-RU" sz="3200" dirty="0" err="1"/>
              <a:t>ведення</a:t>
            </a:r>
            <a:r>
              <a:rPr lang="ru-RU" sz="3200" dirty="0"/>
              <a:t> </a:t>
            </a:r>
            <a:r>
              <a:rPr lang="ru-RU" sz="3200" dirty="0" err="1" smtClean="0"/>
              <a:t>бухгалтерського</a:t>
            </a:r>
            <a:r>
              <a:rPr lang="ru-RU" sz="3200" dirty="0" smtClean="0"/>
              <a:t> </a:t>
            </a:r>
            <a:r>
              <a:rPr lang="ru-RU" sz="3200" dirty="0" err="1"/>
              <a:t>обліку</a:t>
            </a:r>
            <a:r>
              <a:rPr lang="ru-RU" sz="3200" dirty="0"/>
              <a:t> на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етапах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потребує</a:t>
            </a:r>
            <a:r>
              <a:rPr lang="ru-RU" sz="3200" dirty="0"/>
              <a:t> нового </a:t>
            </a:r>
            <a:r>
              <a:rPr lang="ru-RU" sz="3200" dirty="0" err="1"/>
              <a:t>осмислення</a:t>
            </a:r>
            <a:r>
              <a:rPr lang="ru-RU" sz="3200" dirty="0"/>
              <a:t> таких понять, </a:t>
            </a:r>
            <a:r>
              <a:rPr lang="ru-RU" sz="3200" dirty="0" smtClean="0"/>
              <a:t>як:</a:t>
            </a:r>
          </a:p>
          <a:p>
            <a:pPr marL="68580" indent="0" algn="just">
              <a:buNone/>
            </a:pPr>
            <a:endParaRPr lang="ru-RU" sz="3200" dirty="0"/>
          </a:p>
          <a:p>
            <a:pPr marL="68580" indent="0" algn="just">
              <a:buNone/>
            </a:pPr>
            <a:endParaRPr lang="ru-RU" sz="3200" dirty="0" smtClean="0"/>
          </a:p>
          <a:p>
            <a:pPr marL="68580" indent="0" algn="just">
              <a:buNone/>
            </a:pPr>
            <a:endParaRPr lang="ru-RU" sz="3200" dirty="0"/>
          </a:p>
          <a:p>
            <a:pPr marL="68580" indent="0" algn="just">
              <a:buNone/>
            </a:pPr>
            <a:r>
              <a:rPr lang="ru-RU" sz="3200" dirty="0" smtClean="0"/>
              <a:t> </a:t>
            </a:r>
          </a:p>
          <a:p>
            <a:pPr marL="68580" indent="0" algn="just">
              <a:buNone/>
            </a:pP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/>
              <a:t>визначають</a:t>
            </a:r>
            <a:r>
              <a:rPr lang="ru-RU" sz="3200" dirty="0"/>
              <a:t> </a:t>
            </a:r>
            <a:r>
              <a:rPr lang="ru-RU" sz="3200" dirty="0" err="1"/>
              <a:t>техніку</a:t>
            </a:r>
            <a:r>
              <a:rPr lang="ru-RU" sz="3200" dirty="0"/>
              <a:t> (</a:t>
            </a:r>
            <a:r>
              <a:rPr lang="ru-RU" sz="3200" dirty="0" err="1"/>
              <a:t>технологію</a:t>
            </a:r>
            <a:r>
              <a:rPr lang="ru-RU" sz="3200" dirty="0"/>
              <a:t>) </a:t>
            </a:r>
            <a:r>
              <a:rPr lang="ru-RU" sz="3200" dirty="0" err="1"/>
              <a:t>ведення</a:t>
            </a:r>
            <a:r>
              <a:rPr lang="ru-RU" sz="3200" dirty="0"/>
              <a:t> </a:t>
            </a:r>
            <a:r>
              <a:rPr lang="ru-RU" sz="3200" dirty="0" err="1" smtClean="0"/>
              <a:t>обліку</a:t>
            </a:r>
            <a:r>
              <a:rPr lang="ru-RU" sz="32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420" y="3429000"/>
            <a:ext cx="49006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Форма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обліку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0354" y="3521333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Регістр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2708920"/>
            <a:ext cx="504056" cy="8124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092280" y="2708919"/>
            <a:ext cx="504056" cy="8124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58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/>
          <a:lstStyle/>
          <a:p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передбачають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комп'ютерів</a:t>
            </a:r>
            <a:r>
              <a:rPr lang="ru-RU" sz="2400" dirty="0"/>
              <a:t>,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ефективно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r>
              <a:rPr lang="ru-RU" sz="2400" dirty="0" err="1"/>
              <a:t>облікової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</a:t>
            </a:r>
            <a:r>
              <a:rPr lang="ru-RU" sz="2400" dirty="0" err="1"/>
              <a:t>аналітичності</a:t>
            </a:r>
            <a:r>
              <a:rPr lang="ru-RU" sz="2400" dirty="0"/>
              <a:t> та </a:t>
            </a:r>
            <a:r>
              <a:rPr lang="ru-RU" sz="2400" dirty="0" err="1"/>
              <a:t>оперативності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2354" y="4437112"/>
            <a:ext cx="8676456" cy="4572000"/>
          </a:xfrm>
        </p:spPr>
        <p:txBody>
          <a:bodyPr>
            <a:normAutofit/>
          </a:bodyPr>
          <a:lstStyle/>
          <a:p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комп'ютерів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ефективно</a:t>
            </a:r>
            <a:r>
              <a:rPr lang="ru-RU" sz="2000" dirty="0"/>
              <a:t> </a:t>
            </a:r>
            <a:r>
              <a:rPr lang="ru-RU" sz="2000" dirty="0" err="1"/>
              <a:t>вирішити</a:t>
            </a:r>
            <a:r>
              <a:rPr lang="ru-RU" sz="2000" dirty="0"/>
              <a:t> проблему </a:t>
            </a:r>
            <a:r>
              <a:rPr lang="ru-RU" sz="2000" dirty="0" err="1"/>
              <a:t>аналітичного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при </a:t>
            </a:r>
            <a:r>
              <a:rPr lang="ru-RU" sz="2000" dirty="0" err="1"/>
              <a:t>застосуванні</a:t>
            </a:r>
            <a:r>
              <a:rPr lang="ru-RU" sz="2000" dirty="0"/>
              <a:t> </a:t>
            </a:r>
            <a:r>
              <a:rPr lang="ru-RU" sz="2000" dirty="0" err="1"/>
              <a:t>паперових</a:t>
            </a:r>
            <a:r>
              <a:rPr lang="ru-RU" sz="2000" dirty="0"/>
              <a:t> форм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</a:t>
            </a:r>
            <a:r>
              <a:rPr lang="ru-RU" sz="2000" dirty="0" err="1"/>
              <a:t>деталізації</a:t>
            </a:r>
            <a:r>
              <a:rPr lang="ru-RU" sz="2000" dirty="0"/>
              <a:t> </a:t>
            </a:r>
            <a:r>
              <a:rPr lang="ru-RU" sz="2000" dirty="0" err="1"/>
              <a:t>аналітичного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 smtClean="0"/>
              <a:t>потребує</a:t>
            </a:r>
            <a:r>
              <a:rPr lang="ru-RU" sz="2000" dirty="0" smtClean="0"/>
              <a:t>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облікових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, то при </a:t>
            </a:r>
            <a:r>
              <a:rPr lang="ru-RU" sz="2000" dirty="0" err="1"/>
              <a:t>застосуванні</a:t>
            </a:r>
            <a:r>
              <a:rPr lang="ru-RU" sz="2000" dirty="0"/>
              <a:t> </a:t>
            </a:r>
            <a:r>
              <a:rPr lang="ru-RU" sz="2000" dirty="0" err="1"/>
              <a:t>обчислювальної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є </a:t>
            </a:r>
            <a:r>
              <a:rPr lang="ru-RU" sz="2000" dirty="0" err="1"/>
              <a:t>можливість</a:t>
            </a:r>
            <a:r>
              <a:rPr lang="ru-RU" sz="2000" dirty="0"/>
              <a:t> вести </a:t>
            </a:r>
            <a:r>
              <a:rPr lang="ru-RU" sz="2000" dirty="0" err="1"/>
              <a:t>аналітичний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будь-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деталізації</a:t>
            </a:r>
            <a:r>
              <a:rPr lang="ru-RU" sz="2000" dirty="0"/>
              <a:t> та широкою номенклатурою </a:t>
            </a:r>
            <a:r>
              <a:rPr lang="ru-RU" sz="2000" dirty="0" err="1"/>
              <a:t>аналітичних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ÐÐ°ÑÑÐ¸Ð½ÐºÐ¸ Ð¿Ð¾ Ð·Ð°Ð¿ÑÐ¾ÑÑ ÐºÐ¾Ð¼Ð¿ÑÑÐµÑÐ¸ Ð² Ð±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341859" cy="226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¾Ð¼Ð¿ÑÑÐµÑÐ¸ Ð² Ð±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8" y="1961495"/>
            <a:ext cx="3528392" cy="2032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6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819" y="0"/>
            <a:ext cx="8462442" cy="444917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▴ </a:t>
            </a:r>
            <a:r>
              <a:rPr lang="uk-UA" sz="2000" b="1" dirty="0" smtClean="0"/>
              <a:t>Форми </a:t>
            </a:r>
            <a:r>
              <a:rPr lang="uk-UA" sz="2000" b="1" dirty="0"/>
              <a:t>обліку, що передбачають застосування комп'ютерів, дозволяють ефективно задовольнити вимоги розподілу облікової праці, аналітичності та оперативності.</a:t>
            </a:r>
            <a:br>
              <a:rPr lang="uk-UA" sz="2000" b="1" dirty="0"/>
            </a:br>
            <a:r>
              <a:rPr lang="ru-RU" sz="2000" dirty="0">
                <a:solidFill>
                  <a:srgbClr val="FFFF00"/>
                </a:solidFill>
              </a:rPr>
              <a:t>▴ </a:t>
            </a:r>
            <a:r>
              <a:rPr lang="uk-UA" sz="2000" b="1" dirty="0" smtClean="0"/>
              <a:t>Можливість </a:t>
            </a:r>
            <a:r>
              <a:rPr lang="uk-UA" sz="2000" b="1" dirty="0"/>
              <a:t>здійснення широкого розподілу праці — виконується завдяки тому, що сучасні програмно-апаратні комп'ютерні </a:t>
            </a:r>
            <a:r>
              <a:rPr lang="uk-UA" sz="2000" b="1" dirty="0" smtClean="0"/>
              <a:t>системи побудовані </a:t>
            </a:r>
            <a:r>
              <a:rPr lang="uk-UA" sz="2000" b="1" dirty="0"/>
              <a:t>на принципах розподіленої обробки </a:t>
            </a:r>
            <a:r>
              <a:rPr lang="uk-UA" sz="2000" b="1" dirty="0" smtClean="0"/>
              <a:t>даних, що </a:t>
            </a:r>
            <a:r>
              <a:rPr lang="uk-UA" sz="2000" b="1" dirty="0"/>
              <a:t>дозволяє працювати з однією базою даних кільком користувачам, виникла можливість одночасно працювати з одним обліковим регістром не одному, а кільком бухгалтерам.</a:t>
            </a:r>
            <a:r>
              <a:rPr lang="uk-UA" sz="6000" b="1" dirty="0"/>
              <a:t/>
            </a:r>
            <a:br>
              <a:rPr lang="uk-UA" sz="6000" b="1" dirty="0"/>
            </a:br>
            <a:endParaRPr lang="uk-UA" sz="6000" b="1" dirty="0"/>
          </a:p>
        </p:txBody>
      </p:sp>
      <p:pic>
        <p:nvPicPr>
          <p:cNvPr id="1026" name="Picture 2" descr="ÐÐ°ÑÑÐ¸Ð½ÐºÐ¸ Ð¿Ð¾ Ð·Ð°Ð¿ÑÐ¾ÑÑ Ð»ÑÐ´Ð¸Ð½Ð° Ð·Ð° ÐºÐ¾Ð¼Ð¿ÑÑÑÐµÑ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1639" y="3586986"/>
            <a:ext cx="6624735" cy="318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5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2" y="163773"/>
            <a:ext cx="8311487" cy="30571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▴</a:t>
            </a:r>
            <a:r>
              <a:rPr lang="ru-RU" sz="2000" b="1" dirty="0" smtClean="0"/>
              <a:t>Проблема </a:t>
            </a:r>
            <a:r>
              <a:rPr lang="ru-RU" sz="2000" b="1" dirty="0" err="1"/>
              <a:t>оперативності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 </a:t>
            </a:r>
            <a:r>
              <a:rPr lang="ru-RU" sz="2000" b="1" dirty="0" err="1"/>
              <a:t>вирішується</a:t>
            </a:r>
            <a:r>
              <a:rPr lang="ru-RU" sz="2000" b="1" dirty="0"/>
              <a:t> в </a:t>
            </a:r>
            <a:r>
              <a:rPr lang="ru-RU" sz="2000" b="1" dirty="0" err="1"/>
              <a:t>процесі</a:t>
            </a:r>
            <a:r>
              <a:rPr lang="ru-RU" sz="2000" b="1" dirty="0"/>
              <a:t>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</a:t>
            </a:r>
            <a:r>
              <a:rPr lang="ru-RU" sz="2000" b="1" dirty="0" err="1"/>
              <a:t>комп'ютерів</a:t>
            </a:r>
            <a:r>
              <a:rPr lang="ru-RU" sz="2000" b="1" dirty="0"/>
              <a:t> </a:t>
            </a:r>
            <a:r>
              <a:rPr lang="ru-RU" sz="2000" b="1" dirty="0" smtClean="0"/>
              <a:t>автоматично.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FFFF00"/>
                </a:solidFill>
              </a:rPr>
              <a:t>▴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/>
              <a:t>при </a:t>
            </a:r>
            <a:r>
              <a:rPr lang="ru-RU" sz="2000" b="1" dirty="0" err="1"/>
              <a:t>паперових</a:t>
            </a:r>
            <a:r>
              <a:rPr lang="ru-RU" sz="2000" b="1" dirty="0"/>
              <a:t> формах </a:t>
            </a:r>
            <a:r>
              <a:rPr lang="ru-RU" sz="2000" b="1" dirty="0" err="1"/>
              <a:t>обліку</a:t>
            </a:r>
            <a:r>
              <a:rPr lang="ru-RU" sz="2000" b="1" dirty="0"/>
              <a:t> </a:t>
            </a:r>
            <a:r>
              <a:rPr lang="ru-RU" sz="2000" b="1" dirty="0" err="1"/>
              <a:t>операції</a:t>
            </a:r>
            <a:r>
              <a:rPr lang="ru-RU" sz="2000" b="1" dirty="0"/>
              <a:t> </a:t>
            </a:r>
            <a:r>
              <a:rPr lang="ru-RU" sz="2000" b="1" dirty="0" err="1"/>
              <a:t>накопичення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 в </a:t>
            </a:r>
            <a:r>
              <a:rPr lang="ru-RU" sz="2000" b="1" dirty="0" err="1"/>
              <a:t>облікових</a:t>
            </a:r>
            <a:r>
              <a:rPr lang="ru-RU" sz="2000" b="1" dirty="0"/>
              <a:t> </a:t>
            </a:r>
            <a:r>
              <a:rPr lang="ru-RU" sz="2000" b="1" dirty="0" err="1"/>
              <a:t>регістрах</a:t>
            </a:r>
            <a:r>
              <a:rPr lang="ru-RU" sz="2000" b="1" dirty="0"/>
              <a:t>, </a:t>
            </a:r>
            <a:r>
              <a:rPr lang="ru-RU" sz="2000" b="1" dirty="0" err="1"/>
              <a:t>обчислення</a:t>
            </a:r>
            <a:r>
              <a:rPr lang="ru-RU" sz="2000" b="1" dirty="0"/>
              <a:t> </a:t>
            </a:r>
            <a:r>
              <a:rPr lang="ru-RU" sz="2000" b="1" dirty="0" err="1"/>
              <a:t>підсумків</a:t>
            </a:r>
            <a:r>
              <a:rPr lang="ru-RU" sz="2000" b="1" dirty="0"/>
              <a:t> та </a:t>
            </a:r>
            <a:r>
              <a:rPr lang="ru-RU" sz="2000" b="1" dirty="0" err="1"/>
              <a:t>перенесення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регістрами</a:t>
            </a:r>
            <a:r>
              <a:rPr lang="ru-RU" sz="2000" b="1" dirty="0"/>
              <a:t> </a:t>
            </a:r>
            <a:r>
              <a:rPr lang="ru-RU" sz="2000" b="1" dirty="0" err="1"/>
              <a:t>потребують</a:t>
            </a:r>
            <a:r>
              <a:rPr lang="ru-RU" sz="2000" b="1" dirty="0"/>
              <a:t> великих затрат </a:t>
            </a:r>
            <a:r>
              <a:rPr lang="ru-RU" sz="2000" b="1" dirty="0" err="1"/>
              <a:t>живої</a:t>
            </a:r>
            <a:r>
              <a:rPr lang="ru-RU" sz="2000" b="1" dirty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, </a:t>
            </a:r>
            <a:r>
              <a:rPr lang="ru-RU" sz="2000" b="1" dirty="0"/>
              <a:t>то при </a:t>
            </a:r>
            <a:r>
              <a:rPr lang="ru-RU" sz="2000" b="1" dirty="0" err="1"/>
              <a:t>застосуванні</a:t>
            </a:r>
            <a:r>
              <a:rPr lang="ru-RU" sz="2000" b="1" dirty="0"/>
              <a:t> </a:t>
            </a:r>
            <a:r>
              <a:rPr lang="ru-RU" sz="2000" b="1" dirty="0" err="1"/>
              <a:t>комп'ютерів</a:t>
            </a:r>
            <a:r>
              <a:rPr lang="ru-RU" sz="2000" b="1" dirty="0"/>
              <a:t>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операції</a:t>
            </a:r>
            <a:r>
              <a:rPr lang="ru-RU" sz="2000" b="1" dirty="0"/>
              <a:t> </a:t>
            </a:r>
            <a:r>
              <a:rPr lang="ru-RU" sz="2000" b="1" dirty="0" err="1"/>
              <a:t>виконуються</a:t>
            </a:r>
            <a:r>
              <a:rPr lang="ru-RU" sz="2000" b="1" dirty="0"/>
              <a:t> без </a:t>
            </a:r>
            <a:r>
              <a:rPr lang="ru-RU" sz="2000" b="1" dirty="0" err="1"/>
              <a:t>участі</a:t>
            </a:r>
            <a:r>
              <a:rPr lang="ru-RU" sz="2000" b="1" dirty="0"/>
              <a:t> </a:t>
            </a:r>
            <a:r>
              <a:rPr lang="ru-RU" sz="2000" b="1" dirty="0" err="1"/>
              <a:t>людини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>
                <a:solidFill>
                  <a:srgbClr val="FFFF00"/>
                </a:solidFill>
              </a:rPr>
              <a:t>▴ </a:t>
            </a:r>
            <a:r>
              <a:rPr lang="ru-RU" sz="2000" b="1" dirty="0" smtClean="0"/>
              <a:t>Таким чином, при </a:t>
            </a:r>
            <a:r>
              <a:rPr lang="ru-RU" sz="2000" b="1" dirty="0" err="1"/>
              <a:t>застосуванні</a:t>
            </a:r>
            <a:r>
              <a:rPr lang="ru-RU" sz="2000" b="1" dirty="0"/>
              <a:t> </a:t>
            </a:r>
            <a:r>
              <a:rPr lang="ru-RU" sz="2000" b="1" dirty="0" err="1"/>
              <a:t>комп'ютерів</a:t>
            </a:r>
            <a:r>
              <a:rPr lang="ru-RU" sz="2000" b="1" dirty="0"/>
              <a:t> не </a:t>
            </a:r>
            <a:r>
              <a:rPr lang="ru-RU" sz="2000" b="1" dirty="0" err="1"/>
              <a:t>копіюється</a:t>
            </a:r>
            <a:r>
              <a:rPr lang="ru-RU" sz="2000" b="1" dirty="0"/>
              <a:t> </a:t>
            </a:r>
            <a:r>
              <a:rPr lang="ru-RU" sz="2000" b="1" dirty="0" err="1"/>
              <a:t>жодна</a:t>
            </a:r>
            <a:r>
              <a:rPr lang="ru-RU" sz="2000" b="1" dirty="0"/>
              <a:t> з </a:t>
            </a:r>
            <a:r>
              <a:rPr lang="ru-RU" sz="2000" b="1" dirty="0" err="1"/>
              <a:t>паперових</a:t>
            </a:r>
            <a:r>
              <a:rPr lang="ru-RU" sz="2000" b="1" dirty="0"/>
              <a:t> форм, а </a:t>
            </a:r>
            <a:r>
              <a:rPr lang="ru-RU" sz="2000" b="1" dirty="0" err="1"/>
              <a:t>ведеться</a:t>
            </a:r>
            <a:r>
              <a:rPr lang="ru-RU" sz="2000" b="1" dirty="0"/>
              <a:t> </a:t>
            </a:r>
            <a:r>
              <a:rPr lang="ru-RU" sz="2000" b="1" dirty="0" err="1"/>
              <a:t>єдиний</a:t>
            </a:r>
            <a:r>
              <a:rPr lang="ru-RU" sz="2000" b="1" dirty="0"/>
              <a:t> </a:t>
            </a:r>
            <a:r>
              <a:rPr lang="ru-RU" sz="2000" b="1" dirty="0" err="1"/>
              <a:t>хронологічний</a:t>
            </a:r>
            <a:r>
              <a:rPr lang="ru-RU" sz="2000" b="1" dirty="0"/>
              <a:t> </a:t>
            </a:r>
            <a:r>
              <a:rPr lang="ru-RU" sz="2000" b="1" dirty="0" err="1"/>
              <a:t>регістр</a:t>
            </a:r>
            <a:r>
              <a:rPr lang="ru-RU" sz="2000" b="1" dirty="0"/>
              <a:t> — Журнал </a:t>
            </a:r>
            <a:r>
              <a:rPr lang="ru-RU" sz="2000" b="1" dirty="0" err="1"/>
              <a:t>операцій</a:t>
            </a:r>
            <a:r>
              <a:rPr lang="ru-RU" sz="2000" b="1" dirty="0"/>
              <a:t>, </a:t>
            </a:r>
            <a:r>
              <a:rPr lang="ru-RU" sz="2000" b="1" dirty="0" err="1"/>
              <a:t>забезпечується</a:t>
            </a:r>
            <a:r>
              <a:rPr lang="ru-RU" sz="2000" b="1" dirty="0"/>
              <a:t> </a:t>
            </a:r>
            <a:r>
              <a:rPr lang="ru-RU" sz="2000" b="1" dirty="0" err="1"/>
              <a:t>технічний</a:t>
            </a:r>
            <a:r>
              <a:rPr lang="ru-RU" sz="2000" b="1" dirty="0"/>
              <a:t> ажур, а при </a:t>
            </a:r>
            <a:r>
              <a:rPr lang="ru-RU" sz="2000" b="1" dirty="0" err="1"/>
              <a:t>належній</a:t>
            </a:r>
            <a:r>
              <a:rPr lang="ru-RU" sz="2000" b="1" dirty="0"/>
              <a:t>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первинного</a:t>
            </a:r>
            <a:r>
              <a:rPr lang="ru-RU" sz="2000" b="1" dirty="0"/>
              <a:t> </a:t>
            </a:r>
            <a:r>
              <a:rPr lang="ru-RU" sz="2000" b="1" dirty="0" err="1"/>
              <a:t>документування</a:t>
            </a:r>
            <a:r>
              <a:rPr lang="ru-RU" sz="2000" b="1" dirty="0"/>
              <a:t> і </a:t>
            </a:r>
            <a:r>
              <a:rPr lang="ru-RU" sz="2000" b="1" dirty="0" err="1"/>
              <a:t>документообігу</a:t>
            </a:r>
            <a:r>
              <a:rPr lang="ru-RU" sz="2000" b="1" dirty="0"/>
              <a:t> — </a:t>
            </a:r>
            <a:r>
              <a:rPr lang="ru-RU" sz="2000" b="1" dirty="0" err="1"/>
              <a:t>господарський</a:t>
            </a:r>
            <a:r>
              <a:rPr lang="ru-RU" sz="2000" b="1" dirty="0"/>
              <a:t>.</a:t>
            </a:r>
            <a:endParaRPr lang="uk-UA" sz="2000" b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113">
            <a:off x="1120735" y="3866215"/>
            <a:ext cx="3021122" cy="3028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±ÑÑÐ³Ð°Ð»ÑÐµÑÑÑÐºÑ Ð´Ð¾ÐºÑÐ¼ÐµÐ½ÑÐ¸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000">
            <a:off x="5042434" y="3887048"/>
            <a:ext cx="3271073" cy="326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just"/>
            <a:r>
              <a:rPr lang="ru-RU" sz="2800" b="1" dirty="0"/>
              <a:t>В </a:t>
            </a:r>
            <a:r>
              <a:rPr lang="ru-RU" sz="2800" b="1" dirty="0" err="1"/>
              <a:t>історії</a:t>
            </a:r>
            <a:r>
              <a:rPr lang="ru-RU" sz="2800" b="1" dirty="0"/>
              <a:t> </a:t>
            </a:r>
            <a:r>
              <a:rPr lang="ru-RU" sz="2800" b="1" dirty="0" err="1"/>
              <a:t>комп'ютерних</a:t>
            </a:r>
            <a:r>
              <a:rPr lang="ru-RU" sz="2800" b="1" dirty="0"/>
              <a:t> форм </a:t>
            </a:r>
            <a:r>
              <a:rPr lang="ru-RU" sz="2800" b="1" dirty="0" err="1"/>
              <a:t>обліку</a:t>
            </a:r>
            <a:r>
              <a:rPr lang="ru-RU" sz="2400" dirty="0"/>
              <a:t>,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виділити</a:t>
            </a:r>
            <a:r>
              <a:rPr lang="ru-RU" sz="2400" dirty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800" b="1" dirty="0"/>
              <a:t>три </a:t>
            </a:r>
            <a:r>
              <a:rPr lang="ru-RU" sz="2800" b="1" dirty="0" err="1" smtClean="0"/>
              <a:t>етапи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772400" cy="864096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❶ 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перфораційних</a:t>
            </a:r>
            <a:r>
              <a:rPr lang="ru-RU" dirty="0">
                <a:solidFill>
                  <a:srgbClr val="FFFF00"/>
                </a:solidFill>
              </a:rPr>
              <a:t> машин. 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12780" cy="385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387692" y="2780928"/>
            <a:ext cx="374441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В основу </a:t>
            </a:r>
            <a:r>
              <a:rPr lang="ru-RU" sz="2300" dirty="0" err="1"/>
              <a:t>комплексної</a:t>
            </a:r>
            <a:r>
              <a:rPr lang="ru-RU" sz="2300" dirty="0"/>
              <a:t> </a:t>
            </a:r>
            <a:r>
              <a:rPr lang="ru-RU" sz="2300" dirty="0" err="1"/>
              <a:t>механізації</a:t>
            </a:r>
            <a:r>
              <a:rPr lang="ru-RU" sz="2300" dirty="0"/>
              <a:t> </a:t>
            </a:r>
            <a:r>
              <a:rPr lang="ru-RU" sz="2300" dirty="0" err="1"/>
              <a:t>бухгалтерського</a:t>
            </a:r>
            <a:r>
              <a:rPr lang="ru-RU" sz="2300" dirty="0"/>
              <a:t> </a:t>
            </a:r>
            <a:r>
              <a:rPr lang="ru-RU" sz="2300" dirty="0" err="1"/>
              <a:t>обліку</a:t>
            </a:r>
            <a:r>
              <a:rPr lang="ru-RU" sz="2300" dirty="0"/>
              <a:t> за таблично-</a:t>
            </a:r>
            <a:r>
              <a:rPr lang="ru-RU" sz="2300" dirty="0" err="1"/>
              <a:t>перфокартковою</a:t>
            </a:r>
            <a:r>
              <a:rPr lang="ru-RU" sz="2300" dirty="0"/>
              <a:t> формою </a:t>
            </a:r>
            <a:r>
              <a:rPr lang="ru-RU" sz="2300" dirty="0" err="1"/>
              <a:t>було</a:t>
            </a:r>
            <a:r>
              <a:rPr lang="ru-RU" sz="2300" dirty="0"/>
              <a:t> </a:t>
            </a:r>
            <a:r>
              <a:rPr lang="ru-RU" sz="2300" dirty="0" err="1"/>
              <a:t>покладено</a:t>
            </a:r>
            <a:r>
              <a:rPr lang="ru-RU" sz="2300" dirty="0"/>
              <a:t> принцип </a:t>
            </a:r>
            <a:r>
              <a:rPr lang="ru-RU" sz="2300" dirty="0" err="1"/>
              <a:t>безперервності</a:t>
            </a:r>
            <a:r>
              <a:rPr lang="ru-RU" sz="2300" dirty="0"/>
              <a:t> </a:t>
            </a:r>
            <a:r>
              <a:rPr lang="ru-RU" sz="2300" dirty="0" err="1"/>
              <a:t>обробки</a:t>
            </a:r>
            <a:r>
              <a:rPr lang="ru-RU" sz="2300" dirty="0"/>
              <a:t> </a:t>
            </a:r>
            <a:r>
              <a:rPr lang="ru-RU" sz="2300" dirty="0" err="1"/>
              <a:t>облікової</a:t>
            </a:r>
            <a:r>
              <a:rPr lang="ru-RU" sz="2300" dirty="0"/>
              <a:t> </a:t>
            </a:r>
            <a:r>
              <a:rPr lang="ru-RU" sz="2300" dirty="0" err="1"/>
              <a:t>інформації</a:t>
            </a:r>
            <a:r>
              <a:rPr lang="ru-RU" sz="2300" dirty="0"/>
              <a:t> на </a:t>
            </a:r>
            <a:r>
              <a:rPr lang="ru-RU" sz="2300" dirty="0" err="1"/>
              <a:t>обчислювальних</a:t>
            </a:r>
            <a:r>
              <a:rPr lang="ru-RU" sz="2300" dirty="0"/>
              <a:t> </a:t>
            </a:r>
            <a:r>
              <a:rPr lang="ru-RU" sz="2300" dirty="0" err="1"/>
              <a:t>пристроях</a:t>
            </a:r>
            <a:r>
              <a:rPr lang="ru-RU" sz="2300" dirty="0"/>
              <a:t> при </a:t>
            </a:r>
            <a:r>
              <a:rPr lang="ru-RU" sz="2300" dirty="0" err="1"/>
              <a:t>повній</a:t>
            </a:r>
            <a:r>
              <a:rPr lang="ru-RU" sz="2300" dirty="0"/>
              <a:t> </a:t>
            </a:r>
            <a:r>
              <a:rPr lang="ru-RU" sz="2300" dirty="0" err="1"/>
              <a:t>механізації</a:t>
            </a:r>
            <a:r>
              <a:rPr lang="ru-RU" sz="2300" dirty="0"/>
              <a:t> </a:t>
            </a:r>
            <a:r>
              <a:rPr lang="ru-RU" sz="2300" dirty="0" err="1"/>
              <a:t>всіх</a:t>
            </a:r>
            <a:r>
              <a:rPr lang="ru-RU" sz="2300" dirty="0"/>
              <a:t> </a:t>
            </a:r>
            <a:r>
              <a:rPr lang="ru-RU" sz="2300" dirty="0" err="1"/>
              <a:t>облікових</a:t>
            </a:r>
            <a:r>
              <a:rPr lang="ru-RU" sz="2300" dirty="0"/>
              <a:t> </a:t>
            </a:r>
            <a:r>
              <a:rPr lang="ru-RU" sz="2300" dirty="0" err="1"/>
              <a:t>робіт</a:t>
            </a:r>
            <a:r>
              <a:rPr lang="ru-RU" sz="23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8359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352928" cy="252028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Таблично-</a:t>
            </a:r>
            <a:r>
              <a:rPr lang="ru-RU" sz="2800" dirty="0" err="1" smtClean="0">
                <a:solidFill>
                  <a:srgbClr val="FFFF00"/>
                </a:solidFill>
              </a:rPr>
              <a:t>перфокарткова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форма </a:t>
            </a:r>
            <a:r>
              <a:rPr lang="ru-RU" dirty="0" err="1" smtClean="0"/>
              <a:t>передбачала</a:t>
            </a:r>
            <a:r>
              <a:rPr lang="ru-RU" dirty="0" smtClean="0"/>
              <a:t>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кожного документа на </a:t>
            </a:r>
            <a:r>
              <a:rPr lang="ru-RU" dirty="0" err="1"/>
              <a:t>машинний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— </a:t>
            </a:r>
            <a:r>
              <a:rPr lang="ru-RU" dirty="0" err="1" smtClean="0"/>
              <a:t>перфокартку</a:t>
            </a:r>
            <a:r>
              <a:rPr lang="ru-RU" dirty="0" smtClean="0"/>
              <a:t>. По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—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оплати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— </a:t>
            </a:r>
            <a:r>
              <a:rPr lang="ru-RU" dirty="0" err="1"/>
              <a:t>складалися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</a:t>
            </a:r>
            <a:r>
              <a:rPr lang="ru-RU" dirty="0" err="1"/>
              <a:t>перфокарток</a:t>
            </a:r>
            <a:r>
              <a:rPr lang="ru-RU" dirty="0"/>
              <a:t>.</a:t>
            </a:r>
          </a:p>
        </p:txBody>
      </p:sp>
      <p:pic>
        <p:nvPicPr>
          <p:cNvPr id="4098" name="Picture 2" descr="Ð¢Ð°Ð±Ð»Ð¸ÑÐ½Ð¾-Ð¿ÐµÑÑÐ¾ÐºÐ°ÑÑÐºÐ¾Ð²Ð° ÑÐ¾ÑÐ¼Ð° Ð¾Ð±Ð»Ñ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5462"/>
            <a:ext cx="8136904" cy="384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1813" y="6398127"/>
            <a:ext cx="414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Таблично-</a:t>
            </a:r>
            <a:r>
              <a:rPr lang="ru-RU" dirty="0" err="1"/>
              <a:t>перфокарткова</a:t>
            </a:r>
            <a:r>
              <a:rPr lang="ru-RU" dirty="0"/>
              <a:t> форма </a:t>
            </a:r>
            <a:r>
              <a:rPr lang="ru-RU" dirty="0" err="1"/>
              <a:t>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79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496944" cy="1584176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комп'ютерів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третього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покоління</a:t>
            </a:r>
            <a:r>
              <a:rPr lang="ru-RU" dirty="0">
                <a:solidFill>
                  <a:srgbClr val="FFFF00"/>
                </a:solidFill>
              </a:rPr>
              <a:t> (великих та </a:t>
            </a:r>
            <a:r>
              <a:rPr lang="ru-RU" dirty="0" err="1">
                <a:solidFill>
                  <a:srgbClr val="FFFF00"/>
                </a:solidFill>
              </a:rPr>
              <a:t>середніх</a:t>
            </a:r>
            <a:r>
              <a:rPr lang="ru-RU" dirty="0">
                <a:solidFill>
                  <a:srgbClr val="FFFF00"/>
                </a:solidFill>
              </a:rPr>
              <a:t>) і </a:t>
            </a:r>
            <a:r>
              <a:rPr lang="ru-RU" dirty="0" err="1">
                <a:solidFill>
                  <a:srgbClr val="FFFF00"/>
                </a:solidFill>
              </a:rPr>
              <a:t>багатотермінальних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обчислювальних</a:t>
            </a:r>
            <a:r>
              <a:rPr lang="ru-RU" dirty="0">
                <a:solidFill>
                  <a:srgbClr val="FFFF00"/>
                </a:solidFill>
              </a:rPr>
              <a:t> систем.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паперових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носіїв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одразу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фіксуватися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машинних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носіях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автоматизувати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первинної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машинних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носіях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поточна</a:t>
            </a:r>
            <a:r>
              <a:rPr lang="ru-RU" sz="2400" dirty="0" smtClean="0"/>
              <a:t>, нормативно-</a:t>
            </a:r>
            <a:r>
              <a:rPr lang="ru-RU" sz="2400" dirty="0" err="1" smtClean="0"/>
              <a:t>довідкова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вхідна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99" y="3645024"/>
            <a:ext cx="4370689" cy="312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ºÐ¾Ð¼Ð¿'ÑÑÐµÑÐ¸ ÑÑÐµÑÑÐ¾Ð³Ð¾ Ð¿Ð¾ÐºÐ¾Ð»Ñ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018856" cy="263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3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2440" cy="914400"/>
          </a:xfrm>
        </p:spPr>
        <p:txBody>
          <a:bodyPr/>
          <a:lstStyle/>
          <a:p>
            <a:r>
              <a:rPr lang="ru-RU" sz="2000" dirty="0" smtClean="0"/>
              <a:t>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обліку</a:t>
            </a:r>
            <a:r>
              <a:rPr lang="ru-RU" sz="2000" dirty="0" smtClean="0"/>
              <a:t> є </a:t>
            </a:r>
            <a:r>
              <a:rPr lang="ru-RU" sz="2000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000" dirty="0" smtClean="0">
                <a:solidFill>
                  <a:srgbClr val="FFFF00"/>
                </a:solidFill>
              </a:rPr>
              <a:t> режиму </a:t>
            </a:r>
            <a:r>
              <a:rPr lang="ru-RU" sz="2000" dirty="0" err="1" smtClean="0">
                <a:solidFill>
                  <a:srgbClr val="FFFF00"/>
                </a:solidFill>
              </a:rPr>
              <a:t>запиту</a:t>
            </a:r>
            <a:r>
              <a:rPr lang="ru-RU" sz="2000" dirty="0" smtClean="0"/>
              <a:t> з метою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звітів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необхідними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показниками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Ð¢Ð°Ð±Ð»Ð¸ÑÐ½Ð¾-Ð°Ð²ÑÐ¾Ð¼Ð°ÑÐ¸Ð·Ð¾Ð²Ð°Ð½Ð° ÑÐ¾ÑÐ¼Ð° Ð¾Ð±Ð»ÑÐºÑ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89947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12304" y="5733256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Таблично-</a:t>
            </a:r>
            <a:r>
              <a:rPr lang="ru-RU" dirty="0" err="1" smtClean="0"/>
              <a:t>автоматизована</a:t>
            </a:r>
            <a:r>
              <a:rPr lang="ru-RU" dirty="0" smtClean="0"/>
              <a:t> </a:t>
            </a:r>
            <a:r>
              <a:rPr lang="ru-RU" dirty="0"/>
              <a:t>форма </a:t>
            </a:r>
            <a:r>
              <a:rPr lang="ru-RU" dirty="0" err="1"/>
              <a:t>обліку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00192" y="1628800"/>
            <a:ext cx="2858616" cy="38884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/>
              <a:t>З </a:t>
            </a:r>
            <a:r>
              <a:rPr lang="ru-RU" sz="2400" dirty="0" err="1"/>
              <a:t>цією</a:t>
            </a:r>
            <a:r>
              <a:rPr lang="ru-RU" sz="2400" dirty="0"/>
              <a:t> метою бухгалтер </a:t>
            </a:r>
            <a:r>
              <a:rPr lang="ru-RU" sz="2400" dirty="0" err="1"/>
              <a:t>заповнює</a:t>
            </a:r>
            <a:r>
              <a:rPr lang="ru-RU" sz="2400" dirty="0"/>
              <a:t> </a:t>
            </a:r>
            <a:r>
              <a:rPr lang="ru-RU" sz="2400" dirty="0" err="1"/>
              <a:t>стандартний</a:t>
            </a:r>
            <a:r>
              <a:rPr lang="ru-RU" sz="2400" dirty="0"/>
              <a:t> документ,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вказується</a:t>
            </a:r>
            <a:r>
              <a:rPr lang="ru-RU" sz="2400" dirty="0"/>
              <a:t> вид </a:t>
            </a:r>
            <a:r>
              <a:rPr lang="ru-RU" sz="2400" dirty="0" err="1"/>
              <a:t>запиту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комп'ютер</a:t>
            </a:r>
            <a:r>
              <a:rPr lang="ru-RU" sz="2400" dirty="0"/>
              <a:t>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необхідну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8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</TotalTime>
  <Words>381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Consolas</vt:lpstr>
      <vt:lpstr>Corbel</vt:lpstr>
      <vt:lpstr>Wingdings</vt:lpstr>
      <vt:lpstr>Wingdings 2</vt:lpstr>
      <vt:lpstr>Wingdings 3</vt:lpstr>
      <vt:lpstr>Метро</vt:lpstr>
      <vt:lpstr>Розвиток форм ведення обліку в умовах компютеризаці</vt:lpstr>
      <vt:lpstr>Презентация PowerPoint</vt:lpstr>
      <vt:lpstr>Форми обліку, що передбачають застосування комп'ютерів, дозволяють ефективно задовольнити вимоги розподілу облікової праці, аналітичності та оперативності. </vt:lpstr>
      <vt:lpstr>▴ Форми обліку, що передбачають застосування комп'ютерів, дозволяють ефективно задовольнити вимоги розподілу облікової праці, аналітичності та оперативності. ▴ Можливість здійснення широкого розподілу праці — виконується завдяки тому, що сучасні програмно-апаратні комп'ютерні системи побудовані на принципах розподіленої обробки даних, що дозволяє працювати з однією базою даних кільком користувачам, виникла можливість одночасно працювати з одним обліковим регістром не одному, а кільком бухгалтерам. </vt:lpstr>
      <vt:lpstr>▴Проблема оперативності даних вирішується в процесі застосування комп'ютерів автоматично. ▴ Якщо при паперових формах обліку операції накопичення даних в облікових регістрах, обчислення підсумків та перенесення даних між регістрами потребують великих затрат живої праці, то при застосуванні комп'ютерів ці операції виконуються без участі людини. ▴ Таким чином, при застосуванні комп'ютерів не копіюється жодна з паперових форм, а ведеться єдиний хронологічний регістр — Журнал операцій, забезпечується технічний ажур, а при належній організації первинного документування і документообігу — господарський.</vt:lpstr>
      <vt:lpstr>В історії комп'ютерних форм обліку, залежно від технічних засобів, що використовуються, можна виділити такі  три етапи:</vt:lpstr>
      <vt:lpstr>Презентация PowerPoint</vt:lpstr>
      <vt:lpstr>Презентация PowerPoint</vt:lpstr>
      <vt:lpstr>Одним із найважливіших принципів цього етапу розвитку комп'ютерних форм обліку є використання режиму запиту з метою отримання звітів за необхідними показниками.   </vt:lpstr>
      <vt:lpstr>Презентация PowerPoint</vt:lpstr>
      <vt:lpstr>Компоненти комп'ютерної форми обліку, без яких неможливе її створення на конкретному підприємстві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8</cp:revision>
  <dcterms:created xsi:type="dcterms:W3CDTF">2018-06-03T18:11:26Z</dcterms:created>
  <dcterms:modified xsi:type="dcterms:W3CDTF">2020-05-21T04:49:13Z</dcterms:modified>
</cp:coreProperties>
</file>