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91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85" r:id="rId17"/>
    <p:sldId id="284" r:id="rId18"/>
    <p:sldId id="286" r:id="rId19"/>
    <p:sldId id="287" r:id="rId20"/>
    <p:sldId id="288" r:id="rId21"/>
    <p:sldId id="292" r:id="rId22"/>
    <p:sldId id="293" r:id="rId23"/>
    <p:sldId id="295" r:id="rId24"/>
    <p:sldId id="294" r:id="rId25"/>
    <p:sldId id="296" r:id="rId26"/>
    <p:sldId id="297" r:id="rId27"/>
    <p:sldId id="299" r:id="rId28"/>
    <p:sldId id="289" r:id="rId29"/>
    <p:sldId id="270" r:id="rId30"/>
    <p:sldId id="271" r:id="rId31"/>
    <p:sldId id="272" r:id="rId32"/>
    <p:sldId id="273" r:id="rId33"/>
    <p:sldId id="274" r:id="rId34"/>
    <p:sldId id="275" r:id="rId35"/>
    <p:sldId id="276" r:id="rId36"/>
    <p:sldId id="277" r:id="rId37"/>
    <p:sldId id="290" r:id="rId38"/>
    <p:sldId id="278" r:id="rId39"/>
    <p:sldId id="279" r:id="rId40"/>
    <p:sldId id="280" r:id="rId41"/>
    <p:sldId id="281" r:id="rId42"/>
    <p:sldId id="282" r:id="rId43"/>
    <p:sldId id="283" r:id="rId44"/>
    <p:sldId id="300" r:id="rId45"/>
    <p:sldId id="301" r:id="rId46"/>
    <p:sldId id="302" r:id="rId47"/>
    <p:sldId id="303" r:id="rId48"/>
    <p:sldId id="304" r:id="rId49"/>
    <p:sldId id="305" r:id="rId5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280" y="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5/7/2020</a:t>
            </a:fld>
            <a:endParaRPr lang="en-US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5/7/2020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5/7/2020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5/7/2020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5/7/2020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5/7/2020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5/7/2020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5/7/2020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5/7/2020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5/7/2020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5/7/2020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5/7/2020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hyperlink" Target="https://aktiv.ua/materials/articles/kak-provodit-voennyj-sbor-v-1s-tonkosti-raboty-mekhanizma" TargetMode="Externa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3678702"/>
          </a:xfrm>
        </p:spPr>
        <p:txBody>
          <a:bodyPr>
            <a:normAutofit fontScale="90000"/>
          </a:bodyPr>
          <a:lstStyle/>
          <a:p>
            <a:pPr algn="ctr"/>
            <a:r>
              <a:rPr lang="uk-UA" sz="6600" b="1" i="1" smtClean="0">
                <a:latin typeface="Times New Roman" pitchFamily="18" charset="0"/>
                <a:cs typeface="Times New Roman" pitchFamily="18" charset="0"/>
              </a:rPr>
              <a:t>Особливості податкових розрахунків в програмі 1С:Підприємство</a:t>
            </a:r>
            <a:r>
              <a:rPr lang="uk-UA" sz="6600" b="1" i="1" dirty="0" smtClean="0">
                <a:latin typeface="Times New Roman" pitchFamily="18" charset="0"/>
                <a:cs typeface="Times New Roman" pitchFamily="18" charset="0"/>
              </a:rPr>
              <a:t>. Бухгалтерія 2.0</a:t>
            </a:r>
            <a:endParaRPr lang="uk-UA" sz="66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600" y="259556"/>
            <a:ext cx="8705850" cy="595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228600"/>
            <a:ext cx="8095488" cy="6019800"/>
          </a:xfrm>
        </p:spPr>
        <p:txBody>
          <a:bodyPr>
            <a:normAutofit/>
          </a:bodyPr>
          <a:lstStyle/>
          <a:p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4. На вкладці </a:t>
            </a:r>
            <a:r>
              <a:rPr lang="uk-UA" sz="3600" b="1" i="1" dirty="0" smtClean="0">
                <a:latin typeface="Times New Roman" pitchFamily="18" charset="0"/>
                <a:cs typeface="Times New Roman" pitchFamily="18" charset="0"/>
              </a:rPr>
              <a:t>«Адреси» 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заповнюємо юридичну, фактичну, поштову адреси та інші контактні дані. Якщо ці адреси співпадають, встановлюємо відповідні відмітки (</a:t>
            </a:r>
            <a:r>
              <a:rPr lang="uk-UA" sz="3600" i="1" dirty="0" smtClean="0">
                <a:latin typeface="Times New Roman" pitchFamily="18" charset="0"/>
                <a:cs typeface="Times New Roman" pitchFamily="18" charset="0"/>
              </a:rPr>
              <a:t>фактична/поштова адреса співпадає з юридичною адресою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):</a:t>
            </a:r>
            <a:endParaRPr lang="uk-UA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600" y="152400"/>
            <a:ext cx="8534400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609600" y="152400"/>
            <a:ext cx="12954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152400"/>
            <a:ext cx="8095488" cy="6553200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5. На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вкладці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Відповідальні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особи»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вказуємо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керівника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головного бухгалтера та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касира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(за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наявності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даної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інформації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6. За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необхідності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заповнюємо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вкладку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Додаткова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інформація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 та «FREDO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ДокМен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7. За потреби,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перейшовши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посиланням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Рахунки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розрахунків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контрагентом»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можна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налаштувати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рахунки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обліку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будуть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застосовуватися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виключно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проведенні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операцій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даним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контрагентом.</a:t>
            </a:r>
          </a:p>
          <a:p>
            <a:endParaRPr lang="ru-RU" dirty="0" smtClean="0"/>
          </a:p>
          <a:p>
            <a:endParaRPr lang="uk-UA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85800" y="381000"/>
            <a:ext cx="8026400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66800" y="609600"/>
            <a:ext cx="7866888" cy="5638800"/>
          </a:xfrm>
        </p:spPr>
        <p:txBody>
          <a:bodyPr/>
          <a:lstStyle/>
          <a:p>
            <a:r>
              <a:rPr lang="ru-RU" dirty="0" smtClean="0"/>
              <a:t>8. Для </a:t>
            </a:r>
            <a:r>
              <a:rPr lang="ru-RU" dirty="0" err="1" smtClean="0"/>
              <a:t>збереження</a:t>
            </a:r>
            <a:r>
              <a:rPr lang="ru-RU" dirty="0" smtClean="0"/>
              <a:t> </a:t>
            </a:r>
            <a:r>
              <a:rPr lang="ru-RU" dirty="0" err="1" smtClean="0"/>
              <a:t>внесених</a:t>
            </a:r>
            <a:r>
              <a:rPr lang="ru-RU" dirty="0" smtClean="0"/>
              <a:t> </a:t>
            </a:r>
            <a:r>
              <a:rPr lang="ru-RU" dirty="0" err="1" smtClean="0"/>
              <a:t>даних</a:t>
            </a:r>
            <a:r>
              <a:rPr lang="ru-RU" dirty="0" smtClean="0"/>
              <a:t> </a:t>
            </a:r>
            <a:r>
              <a:rPr lang="ru-RU" dirty="0" err="1" smtClean="0"/>
              <a:t>натискаємо</a:t>
            </a:r>
            <a:r>
              <a:rPr lang="ru-RU" dirty="0" smtClean="0"/>
              <a:t> </a:t>
            </a:r>
            <a:r>
              <a:rPr lang="ru-RU" b="1" i="1" dirty="0" smtClean="0"/>
              <a:t>«</a:t>
            </a:r>
            <a:r>
              <a:rPr lang="ru-RU" b="1" i="1" dirty="0" err="1" smtClean="0"/>
              <a:t>Записати</a:t>
            </a:r>
            <a:r>
              <a:rPr lang="ru-RU" b="1" i="1" dirty="0" smtClean="0"/>
              <a:t> та </a:t>
            </a:r>
            <a:r>
              <a:rPr lang="ru-RU" b="1" i="1" dirty="0" err="1" smtClean="0"/>
              <a:t>закрити</a:t>
            </a:r>
            <a:r>
              <a:rPr lang="ru-RU" b="1" i="1" dirty="0" smtClean="0"/>
              <a:t>»</a:t>
            </a:r>
            <a:endParaRPr lang="uk-UA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990600"/>
            <a:ext cx="7498080" cy="3581400"/>
          </a:xfrm>
        </p:spPr>
        <p:txBody>
          <a:bodyPr>
            <a:normAutofit/>
          </a:bodyPr>
          <a:lstStyle/>
          <a:p>
            <a:pPr algn="ctr"/>
            <a:r>
              <a:rPr lang="ru-RU" dirty="0" err="1" smtClean="0"/>
              <a:t>Реалізація</a:t>
            </a:r>
            <a:r>
              <a:rPr lang="ru-RU" dirty="0" smtClean="0"/>
              <a:t> в 1С:Підприємство. </a:t>
            </a:r>
            <a:r>
              <a:rPr lang="ru-RU" dirty="0" err="1" smtClean="0"/>
              <a:t>Бухгалтерія</a:t>
            </a:r>
            <a:r>
              <a:rPr lang="ru-RU" dirty="0" smtClean="0"/>
              <a:t> 2.0</a:t>
            </a:r>
            <a:br>
              <a:rPr lang="ru-RU" dirty="0" smtClean="0"/>
            </a:br>
            <a:endParaRPr lang="uk-UA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533400" y="152400"/>
            <a:ext cx="8610600" cy="6705600"/>
          </a:xfrm>
        </p:spPr>
        <p:txBody>
          <a:bodyPr>
            <a:normAutofit fontScale="47500" lnSpcReduction="20000"/>
          </a:bodyPr>
          <a:lstStyle/>
          <a:p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Документ «</a:t>
            </a:r>
            <a:r>
              <a:rPr lang="ru-RU" sz="4200" b="1" dirty="0" err="1" smtClean="0">
                <a:latin typeface="Times New Roman" pitchFamily="18" charset="0"/>
                <a:cs typeface="Times New Roman" pitchFamily="18" charset="0"/>
              </a:rPr>
              <a:t>Реалізація</a:t>
            </a:r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200" b="1" dirty="0" err="1" smtClean="0">
                <a:latin typeface="Times New Roman" pitchFamily="18" charset="0"/>
                <a:cs typeface="Times New Roman" pitchFamily="18" charset="0"/>
              </a:rPr>
              <a:t>товарів</a:t>
            </a:r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200" b="1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200" b="1" dirty="0" err="1" smtClean="0">
                <a:latin typeface="Times New Roman" pitchFamily="18" charset="0"/>
                <a:cs typeface="Times New Roman" pitchFamily="18" charset="0"/>
              </a:rPr>
              <a:t>послуг</a:t>
            </a:r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» в 1С:Підприємство 8</a:t>
            </a:r>
          </a:p>
          <a:p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Документ «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Реалізація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товарів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послуг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розташований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розділі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Продажі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» для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конфігурації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Бухгалтерія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для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(ред.2.0). Перш за все,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він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призначений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відображення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операцій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реалізації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послуг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товарно-матеріальних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цінностей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. Документ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бути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створений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як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самостійний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документ, так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підставі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документів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Рахунок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оплату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покупцеві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Надходження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товарів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послуг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Поетапно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розглянемо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його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заповнення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Вносимо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інформацію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про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покупця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договір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ним.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Вказуємо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склад,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якого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йде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продаж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товарів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Якщо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мова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йде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про продаж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товарів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матеріалів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продукції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створюємо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запис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закладці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200" b="1" dirty="0" err="1" smtClean="0">
                <a:latin typeface="Times New Roman" pitchFamily="18" charset="0"/>
                <a:cs typeface="Times New Roman" pitchFamily="18" charset="0"/>
              </a:rPr>
              <a:t>Товари</a:t>
            </a:r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; при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відпуску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тари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- на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закладці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200" b="1" dirty="0" err="1" smtClean="0">
                <a:latin typeface="Times New Roman" pitchFamily="18" charset="0"/>
                <a:cs typeface="Times New Roman" pitchFamily="18" charset="0"/>
              </a:rPr>
              <a:t>Поворотна</a:t>
            </a:r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 тара»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; при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наданні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послуг-відповідно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закладці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200" b="1" dirty="0" err="1" smtClean="0">
                <a:latin typeface="Times New Roman" pitchFamily="18" charset="0"/>
                <a:cs typeface="Times New Roman" pitchFamily="18" charset="0"/>
              </a:rPr>
              <a:t>Послуги</a:t>
            </a:r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Є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кілька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способів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заповнення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табличної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частини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документа:</a:t>
            </a:r>
          </a:p>
          <a:p>
            <a:pPr lvl="1"/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додаванням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номенклатури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вручну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1"/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б)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додаванням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заповненням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документів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Надходження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товарів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послуг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Рахунок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на оплату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покупцеві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».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Ці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опції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доступні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по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кнопці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Заповнити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»;</a:t>
            </a:r>
          </a:p>
          <a:p>
            <a:pPr lvl="1"/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в)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підбором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довідника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«Номенклатура».</a:t>
            </a:r>
          </a:p>
          <a:p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результаті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повинна бути створена рядок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номенклатурою, в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якій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вказані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одиниці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виміру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ціна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заставна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вартість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зворотної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тари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, ставка ПДВ, схема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реалізації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податкове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призначення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по ПДВ. Сума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сума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ПДВ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будуть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розраховані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автоматично.</a:t>
            </a:r>
          </a:p>
          <a:p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зміни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інформації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документі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скористаємося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кнопкою «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Змінити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endParaRPr lang="uk-UA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необхідності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рядки документа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можна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копіювати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вставляти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використовуючи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цього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кнопки в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табличній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частині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документа.</a:t>
            </a:r>
            <a:endParaRPr lang="uk-UA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38200" y="1143000"/>
            <a:ext cx="7864885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1219200" y="1143000"/>
            <a:ext cx="11430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62000" y="304800"/>
            <a:ext cx="8171688" cy="5943600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Переконайтеся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закладці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Рахунки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розрахунків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заповнена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інформація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розрахунками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покупцем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За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умовчанням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вона взята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регістра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відомостей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Рахунки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обліку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розрахунків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контрагентами».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закладці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Додатково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вносимо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відомості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друкованої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форми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документа. Проведений документ (для прикладу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обрана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реалізація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товарів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 створить проводки,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відображають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дохід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реалізації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формування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собівартості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реалізованих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товарів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uk-U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0600" y="274638"/>
            <a:ext cx="8153400" cy="5592762"/>
          </a:xfrm>
        </p:spPr>
        <p:txBody>
          <a:bodyPr>
            <a:normAutofit/>
          </a:bodyPr>
          <a:lstStyle/>
          <a:p>
            <a:pPr algn="ctr"/>
            <a:r>
              <a:rPr lang="ru-RU" dirty="0" err="1" smtClean="0"/>
              <a:t>Створення</a:t>
            </a:r>
            <a:r>
              <a:rPr lang="ru-RU" dirty="0" smtClean="0"/>
              <a:t> </a:t>
            </a:r>
            <a:r>
              <a:rPr lang="ru-RU" dirty="0" err="1" smtClean="0"/>
              <a:t>контрагентів</a:t>
            </a:r>
            <a:r>
              <a:rPr lang="ru-RU" dirty="0" smtClean="0"/>
              <a:t> в 1С:Підприємство. </a:t>
            </a:r>
            <a:r>
              <a:rPr lang="ru-RU" dirty="0" err="1" smtClean="0"/>
              <a:t>Бухгалтерія</a:t>
            </a:r>
            <a:r>
              <a:rPr lang="ru-RU" dirty="0" smtClean="0"/>
              <a:t> 2.0</a:t>
            </a:r>
            <a:br>
              <a:rPr lang="ru-RU" dirty="0" smtClean="0"/>
            </a:br>
            <a:endParaRPr lang="uk-UA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65175" y="533400"/>
            <a:ext cx="79248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1143000" y="533400"/>
            <a:ext cx="12192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>
            <a:spLocks noGrp="1"/>
          </p:cNvSpPr>
          <p:nvPr>
            <p:ph type="title"/>
          </p:nvPr>
        </p:nvSpPr>
        <p:spPr>
          <a:xfrm>
            <a:off x="914400" y="274638"/>
            <a:ext cx="8229600" cy="5364162"/>
          </a:xfrm>
        </p:spPr>
        <p:txBody>
          <a:bodyPr>
            <a:normAutofit/>
          </a:bodyPr>
          <a:lstStyle/>
          <a:p>
            <a:pPr algn="ctr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Ведення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обліку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вхідного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вихідного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ПДВ в 1С:Підприємство.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Бухгалтерія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2.0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uk-UA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66800" y="304800"/>
            <a:ext cx="7924800" cy="6248400"/>
          </a:xfrm>
        </p:spPr>
        <p:txBody>
          <a:bodyPr>
            <a:normAutofit lnSpcReduction="10000"/>
          </a:bodyPr>
          <a:lstStyle/>
          <a:p>
            <a:r>
              <a:rPr lang="uk-UA" dirty="0" smtClean="0"/>
              <a:t>У програмі момент виникнення бази оподаткування визначається за первинними товарно-грошовими документами. Відповідно до податкових параметрів у цих документах фіксується передбачуване значення ПДВ — очікуваний ПДВ. Отримані та виписані податкові документи дають підставу для включення передбачуваних (очікуваних) сум ПДВ до звітності з ПДВ і до розрахунків із бюджетом. Тобто при виписуванні чи отриманні податкових документів реєструється підтверджений ПДВ.</a:t>
            </a:r>
            <a:endParaRPr lang="uk-UA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0" y="152400"/>
            <a:ext cx="8382000" cy="6477000"/>
          </a:xfrm>
        </p:spPr>
        <p:txBody>
          <a:bodyPr>
            <a:normAutofit fontScale="70000" lnSpcReduction="20000"/>
          </a:bodyPr>
          <a:lstStyle/>
          <a:p>
            <a:pPr algn="ctr" fontAlgn="base"/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Вхідний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ПДВ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base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Господарські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операції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придбання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товарів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послуг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належать до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операцій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за 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вхідним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ПДВ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Для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отримання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права на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податковий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кредит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потрібно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визначити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податковий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статус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господарської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операції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інакше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кажучи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чи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будуть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одержувані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активи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послуги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використовуватися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господарській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діяльності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підприємства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реквізит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Податкове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призначення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 )Документом,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який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слугує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підставою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формування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вхідного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очікуваного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ПДВ,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бути «Поступление товаров и услуг»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«Платежное поручение исходящее».</a:t>
            </a:r>
          </a:p>
          <a:p>
            <a:pPr algn="just" fontAlgn="base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очікуваним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вхідним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ПДВ проводка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формується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дебет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рахунка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6442 «Налоговый кредит неподтвержденный». </a:t>
            </a:r>
          </a:p>
          <a:p>
            <a:pPr algn="just" fontAlgn="base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реєстрації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отриманої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постачальника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податкової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накладної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податковий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кредит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вважається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підтвердженим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формується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проводка Дт 6412 — Кт 6442 . У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результаті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податковий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кредит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стає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підтвердженим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Для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коректного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заповнення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документа «Регистрация входящего налогового документа» (РВПД)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рекомендується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створювати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документ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уведенням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підставі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документа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надходження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чи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оплати.</a:t>
            </a:r>
          </a:p>
          <a:p>
            <a:endParaRPr lang="uk-UA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63574" y="457200"/>
            <a:ext cx="8099425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1066800" y="457200"/>
            <a:ext cx="11430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4800" y="152400"/>
            <a:ext cx="8401050" cy="6300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685800" y="152400"/>
            <a:ext cx="12954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0" y="152400"/>
            <a:ext cx="8247888" cy="6705600"/>
          </a:xfrm>
        </p:spPr>
        <p:txBody>
          <a:bodyPr>
            <a:normAutofit fontScale="70000" lnSpcReduction="20000"/>
          </a:bodyPr>
          <a:lstStyle/>
          <a:p>
            <a:pPr algn="ctr" fontAlgn="base"/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Вихідний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ПДВ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 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вихідного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ПДВ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використовується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такий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же принцип. Сума за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очікуваним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ПДВ —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податковими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зобов’язаннями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—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накопичується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за кредитом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рахунка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6432 «Налоговые обязательства неподтвержденные» та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формується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первинними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документами,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які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відображають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господарські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операції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При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виписуванні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податкової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накладної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зобов’язання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стають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підтвердженими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Контроль кредитового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залишку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рахунку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6432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дозволяє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побачити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чи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всі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податкові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накладні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виписані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певний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період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fontAlgn="base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Рахунки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непідтвердженого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ПДВ (6432 «Налоговые обязательства неподтвержденные» та 6442 «Налоговый кредит неподтвержденный»)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додані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конфігурації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для того,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щоб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зіставляти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передбачувані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фактичні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значення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ПДВ,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забезпечуючи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цим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додаткову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перевірку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ведення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обліку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При правильному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оформленні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податкових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документів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кінці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облікового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періоду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залишків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рахунком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передбачуваного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ПДВ 6432 бути не повинно. Але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залишок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рахунком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6442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бути,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якщо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податкову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накладну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постачальника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отримано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Більш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точний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аналіз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проводиться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використанням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спеціалізованих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звітів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— «Проверка суммы входящего НДС»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«Проверка суммы обязательств по НДС».</a:t>
            </a:r>
          </a:p>
          <a:p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685800" y="304800"/>
            <a:ext cx="8305800" cy="6553200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Формування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податкового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кредиту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 01.07.2015 р. ПК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формується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за ВСІМА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придбаними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ПДВ товарами/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послугами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необоротними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активами,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незалежно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їх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подальшого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використання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(Закон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28.12.2014 р. № 71-VIII);  У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типових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конфігураціях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як і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раніше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на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етапі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придбання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 документах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надходження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важливо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правильно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вказати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ПОДАТКОВЕ ПРИЗНАЧЕННЯ ПДВ.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Відповідність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податкового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призначення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ПДВ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цільовому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призначенню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придбаних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запасів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послуг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):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оподатковувана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господарська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діяльність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Опод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ПДВ»;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неоподатковувана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господарська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діяльність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Неопод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ПДВ,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будьяка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госп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.»;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негосподарська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діяльність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Неопод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ПДВ,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негосп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.»;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пропорційно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оподатковувана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діяльність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Пропорц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опод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ПДВ».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Саме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вибору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податкового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призначення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також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ставки ПДВ в документах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придбання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(оплати),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залежить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коректність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нарахування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податкового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кредиту та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зобов'язань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за такими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придбаннями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274638"/>
            <a:ext cx="8171688" cy="5059362"/>
          </a:xfrm>
        </p:spPr>
        <p:txBody>
          <a:bodyPr>
            <a:normAutofit/>
          </a:bodyPr>
          <a:lstStyle/>
          <a:p>
            <a:pPr algn="ctr"/>
            <a:r>
              <a:rPr lang="uk-UA" dirty="0" smtClean="0"/>
              <a:t>Нарахування авансу </a:t>
            </a:r>
            <a:r>
              <a:rPr lang="ru-RU" dirty="0" smtClean="0"/>
              <a:t>в 1С:Підприємство. </a:t>
            </a:r>
            <a:r>
              <a:rPr lang="ru-RU" dirty="0" err="1" smtClean="0"/>
              <a:t>Бухгалтерія</a:t>
            </a:r>
            <a:r>
              <a:rPr lang="ru-RU" dirty="0" smtClean="0"/>
              <a:t> 2.0</a:t>
            </a:r>
            <a:br>
              <a:rPr lang="ru-RU" dirty="0" smtClean="0"/>
            </a:br>
            <a:endParaRPr lang="uk-UA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325562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Нарахування авансу </a:t>
            </a:r>
            <a:r>
              <a:rPr lang="ru-RU" dirty="0" smtClean="0"/>
              <a:t>в 1С:Підприємство. </a:t>
            </a:r>
            <a:r>
              <a:rPr lang="ru-RU" dirty="0" err="1" smtClean="0"/>
              <a:t>Бухгалтерія</a:t>
            </a:r>
            <a:r>
              <a:rPr lang="ru-RU" dirty="0" smtClean="0"/>
              <a:t> 2.0</a:t>
            </a:r>
            <a:br>
              <a:rPr lang="ru-RU" dirty="0" smtClean="0"/>
            </a:b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1447800"/>
            <a:ext cx="8077200" cy="5181600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Почнемо розгляд з нарахування авансу за першу половину місяця. Перш за все, створимо документ "Нарахування зарплати" з відміткою в осередку "Попередній розрахунок". Виберіть місяць нарахувань і при необхідності підрозділ.</a:t>
            </a:r>
          </a:p>
          <a:p>
            <a:pPr algn="just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Для автоматичного розрахунку натисніть кнопку "Заповнити" і "Перерахувати". Сума авансу буде розрахована, виходячи з фактично відпрацьованих днів в першій половині місяця. Звертайте увагу на дату документа, так як кількість відпрацьованих днів буде розраховано з початку періоду до дати створення документа.</a:t>
            </a:r>
          </a:p>
          <a:p>
            <a:endParaRPr lang="uk-U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Створення</a:t>
            </a:r>
            <a:r>
              <a:rPr lang="ru-RU" dirty="0" smtClean="0"/>
              <a:t> </a:t>
            </a:r>
            <a:r>
              <a:rPr lang="ru-RU" dirty="0" err="1" smtClean="0"/>
              <a:t>контрагентів</a:t>
            </a:r>
            <a:r>
              <a:rPr lang="ru-RU" dirty="0" smtClean="0"/>
              <a:t> в 1С:Підприємство. </a:t>
            </a:r>
            <a:r>
              <a:rPr lang="ru-RU" dirty="0" err="1" smtClean="0"/>
              <a:t>Бухгалтерія</a:t>
            </a:r>
            <a:r>
              <a:rPr lang="ru-RU" dirty="0" smtClean="0"/>
              <a:t> 2.0</a:t>
            </a:r>
            <a:br>
              <a:rPr lang="ru-RU" dirty="0" smtClean="0"/>
            </a:b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66800" y="1066800"/>
            <a:ext cx="7924800" cy="5791200"/>
          </a:xfrm>
        </p:spPr>
        <p:txBody>
          <a:bodyPr>
            <a:normAutofit/>
          </a:bodyPr>
          <a:lstStyle/>
          <a:p>
            <a:pPr algn="just"/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Cтворення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нового контрагента в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конфігурації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Бухгалтерія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» 2.0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виглядає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наступним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чином: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Відкриваємо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довідник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 «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Контрагенти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розділі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Довідники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Контрагенти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Рис.1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uk-UA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62000" y="107156"/>
            <a:ext cx="8172450" cy="612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1143000" y="152400"/>
            <a:ext cx="1219200" cy="76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" name="Прямоугольник 6"/>
          <p:cNvSpPr/>
          <p:nvPr/>
        </p:nvSpPr>
        <p:spPr>
          <a:xfrm>
            <a:off x="4648200" y="1295400"/>
            <a:ext cx="11430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447800"/>
            <a:ext cx="8019288" cy="4800600"/>
          </a:xfrm>
        </p:spPr>
        <p:txBody>
          <a:bodyPr/>
          <a:lstStyle/>
          <a:p>
            <a:pPr algn="just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Проведіть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документ.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Згідно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цим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документом не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будуть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сформовані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бухгалтерські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проводки, так як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він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є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попереднім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розрахунком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Однак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отримані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суми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будуть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використані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перерахування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податків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виплати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співробітникам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uk-UA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90600" y="228600"/>
            <a:ext cx="7943088" cy="6019800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Перейдемо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цих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операцій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підрозділі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"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Виплата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зарплати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"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створимо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документ "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Відомість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банк"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"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Відомість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касу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"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залежності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способу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розрахунку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працівниками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безготівковій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формі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готівкою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Заповнимо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поля документа. В поле "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Виплачувати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"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виберіть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вид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виплати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"Аванс (за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попереднім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розрахунком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)".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Вкажіть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підрозділ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якщо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йде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виплату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авансу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окремому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підрозділу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інакше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залиште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поле "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Підрозділ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"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незаповненим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стосується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поля "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Зарплатний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проект".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Заповніть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його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разі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коли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виплата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працівникам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буде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здійснена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 одному конкретному договору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банком 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зарплатним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проектом),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інакше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залиште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його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порожнім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Відзначте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місяць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виплати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відповідному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полі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62000" y="531019"/>
            <a:ext cx="8077200" cy="5717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2590800" y="1600200"/>
            <a:ext cx="990600" cy="1523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6" name="Прямоугольник 5"/>
          <p:cNvSpPr/>
          <p:nvPr/>
        </p:nvSpPr>
        <p:spPr>
          <a:xfrm>
            <a:off x="1143000" y="533400"/>
            <a:ext cx="12192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Після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цього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натисніть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черзі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кнопки "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Заповнити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", "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Розрахувати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". У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документі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будуть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розраховані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суми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ПДФО, 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  <a:hlinkClick r:id="rId2"/>
              </a:rPr>
              <a:t>військового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2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  <a:hlinkClick r:id="rId2"/>
              </a:rPr>
              <a:t>збору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ЄСВ та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суми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співробітникам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"до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виплати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".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Слід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провести документ,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хоч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бухгалтерські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проводки по ним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сформовані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будуть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Нарахування заробітної плати </a:t>
            </a:r>
            <a:r>
              <a:rPr lang="ru-RU" dirty="0" smtClean="0"/>
              <a:t>в 1С:Підприємство. </a:t>
            </a:r>
            <a:r>
              <a:rPr lang="ru-RU" dirty="0" err="1" smtClean="0"/>
              <a:t>Бухгалтерія</a:t>
            </a:r>
            <a:r>
              <a:rPr lang="ru-RU" dirty="0" smtClean="0"/>
              <a:t> 2.0</a:t>
            </a:r>
            <a:br>
              <a:rPr lang="ru-RU" dirty="0" smtClean="0"/>
            </a:b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Перейдемо до операцій з нарахування заробітної плати. Сформуйте документ "Нарахування зарплати". Заповніть поля «Місяць нарахування" і "Підрозділ", якщо відбувається нарахування окремого підрозділу.</a:t>
            </a:r>
            <a:endParaRPr lang="uk-UA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66800" y="304800"/>
            <a:ext cx="7866888" cy="5943600"/>
          </a:xfrm>
        </p:spPr>
        <p:txBody>
          <a:bodyPr>
            <a:normAutofit fontScale="92500"/>
          </a:bodyPr>
          <a:lstStyle/>
          <a:p>
            <a:r>
              <a:rPr lang="ru-RU" dirty="0" err="1" smtClean="0"/>
              <a:t>Далі</a:t>
            </a:r>
            <a:r>
              <a:rPr lang="ru-RU" dirty="0" smtClean="0"/>
              <a:t> </a:t>
            </a:r>
            <a:r>
              <a:rPr lang="ru-RU" dirty="0" err="1" smtClean="0"/>
              <a:t>скористайтеся</a:t>
            </a:r>
            <a:r>
              <a:rPr lang="ru-RU" dirty="0" smtClean="0"/>
              <a:t> кнопкою "</a:t>
            </a:r>
            <a:r>
              <a:rPr lang="ru-RU" dirty="0" err="1" smtClean="0"/>
              <a:t>Заповнити</a:t>
            </a:r>
            <a:r>
              <a:rPr lang="ru-RU" dirty="0" smtClean="0"/>
              <a:t>" для автоматичного </a:t>
            </a:r>
            <a:r>
              <a:rPr lang="ru-RU" dirty="0" err="1" smtClean="0"/>
              <a:t>заповнення</a:t>
            </a:r>
            <a:r>
              <a:rPr lang="ru-RU" dirty="0" smtClean="0"/>
              <a:t> документа </a:t>
            </a:r>
            <a:r>
              <a:rPr lang="ru-RU" dirty="0" err="1" smtClean="0"/>
              <a:t>плановими</a:t>
            </a:r>
            <a:r>
              <a:rPr lang="ru-RU" dirty="0" smtClean="0"/>
              <a:t> </a:t>
            </a:r>
            <a:r>
              <a:rPr lang="ru-RU" dirty="0" err="1" smtClean="0"/>
              <a:t>нарахуваннями</a:t>
            </a:r>
            <a:r>
              <a:rPr lang="ru-RU" dirty="0" smtClean="0"/>
              <a:t> (оклад по днях, по годинах, </a:t>
            </a:r>
            <a:r>
              <a:rPr lang="ru-RU" dirty="0" err="1" smtClean="0"/>
              <a:t>індексація</a:t>
            </a:r>
            <a:r>
              <a:rPr lang="ru-RU" dirty="0" smtClean="0"/>
              <a:t> та </a:t>
            </a:r>
            <a:r>
              <a:rPr lang="ru-RU" dirty="0" err="1" smtClean="0"/>
              <a:t>інше</a:t>
            </a:r>
            <a:r>
              <a:rPr lang="ru-RU" dirty="0" smtClean="0"/>
              <a:t>). </a:t>
            </a:r>
            <a:r>
              <a:rPr lang="ru-RU" dirty="0" err="1" smtClean="0"/>
              <a:t>Якщо</a:t>
            </a:r>
            <a:r>
              <a:rPr lang="ru-RU" dirty="0" smtClean="0"/>
              <a:t> </a:t>
            </a:r>
            <a:r>
              <a:rPr lang="ru-RU" dirty="0" err="1" smtClean="0"/>
              <a:t>робочий</a:t>
            </a:r>
            <a:r>
              <a:rPr lang="ru-RU" dirty="0" smtClean="0"/>
              <a:t> </a:t>
            </a:r>
            <a:r>
              <a:rPr lang="ru-RU" dirty="0" err="1" smtClean="0"/>
              <a:t>відпрацював</a:t>
            </a:r>
            <a:r>
              <a:rPr lang="ru-RU" dirty="0" smtClean="0"/>
              <a:t> </a:t>
            </a:r>
            <a:r>
              <a:rPr lang="ru-RU" dirty="0" err="1" smtClean="0"/>
              <a:t>неповний</a:t>
            </a:r>
            <a:r>
              <a:rPr lang="ru-RU" dirty="0" smtClean="0"/>
              <a:t> </a:t>
            </a:r>
            <a:r>
              <a:rPr lang="ru-RU" dirty="0" err="1" smtClean="0"/>
              <a:t>робочий</a:t>
            </a:r>
            <a:r>
              <a:rPr lang="ru-RU" dirty="0" smtClean="0"/>
              <a:t> </a:t>
            </a:r>
            <a:r>
              <a:rPr lang="ru-RU" dirty="0" err="1" smtClean="0"/>
              <a:t>місяць</a:t>
            </a:r>
            <a:r>
              <a:rPr lang="ru-RU" dirty="0" smtClean="0"/>
              <a:t>, </a:t>
            </a:r>
            <a:r>
              <a:rPr lang="ru-RU" dirty="0" err="1" smtClean="0"/>
              <a:t>потрібно</a:t>
            </a:r>
            <a:r>
              <a:rPr lang="ru-RU" dirty="0" smtClean="0"/>
              <a:t> </a:t>
            </a:r>
            <a:r>
              <a:rPr lang="ru-RU" dirty="0" err="1" smtClean="0"/>
              <a:t>виставити</a:t>
            </a:r>
            <a:r>
              <a:rPr lang="ru-RU" dirty="0" smtClean="0"/>
              <a:t> </a:t>
            </a:r>
            <a:r>
              <a:rPr lang="ru-RU" dirty="0" err="1" smtClean="0"/>
              <a:t>дати</a:t>
            </a:r>
            <a:r>
              <a:rPr lang="ru-RU" dirty="0" smtClean="0"/>
              <a:t> початку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кінця</a:t>
            </a:r>
            <a:r>
              <a:rPr lang="ru-RU" dirty="0" smtClean="0"/>
              <a:t> </a:t>
            </a:r>
            <a:r>
              <a:rPr lang="ru-RU" dirty="0" err="1" smtClean="0"/>
              <a:t>відпрацьованого</a:t>
            </a:r>
            <a:r>
              <a:rPr lang="ru-RU" dirty="0" smtClean="0"/>
              <a:t> </a:t>
            </a:r>
            <a:r>
              <a:rPr lang="ru-RU" dirty="0" err="1" smtClean="0"/>
              <a:t>періоду</a:t>
            </a:r>
            <a:r>
              <a:rPr lang="ru-RU" dirty="0" smtClean="0"/>
              <a:t>. За </a:t>
            </a:r>
            <a:r>
              <a:rPr lang="ru-RU" dirty="0" err="1" smtClean="0"/>
              <a:t>кнопці</a:t>
            </a:r>
            <a:r>
              <a:rPr lang="ru-RU" dirty="0" smtClean="0"/>
              <a:t> "</a:t>
            </a:r>
            <a:r>
              <a:rPr lang="ru-RU" dirty="0" err="1" smtClean="0"/>
              <a:t>Перерахувати</a:t>
            </a:r>
            <a:r>
              <a:rPr lang="ru-RU" dirty="0" smtClean="0"/>
              <a:t>" </a:t>
            </a:r>
            <a:r>
              <a:rPr lang="ru-RU" dirty="0" err="1" smtClean="0"/>
              <a:t>будуть</a:t>
            </a:r>
            <a:r>
              <a:rPr lang="ru-RU" dirty="0" smtClean="0"/>
              <a:t> </a:t>
            </a:r>
            <a:r>
              <a:rPr lang="ru-RU" dirty="0" err="1" smtClean="0"/>
              <a:t>розраховані</a:t>
            </a:r>
            <a:r>
              <a:rPr lang="ru-RU" dirty="0" smtClean="0"/>
              <a:t> </a:t>
            </a:r>
            <a:r>
              <a:rPr lang="ru-RU" dirty="0" err="1" smtClean="0"/>
              <a:t>фактичний</a:t>
            </a:r>
            <a:r>
              <a:rPr lang="ru-RU" dirty="0" smtClean="0"/>
              <a:t> </a:t>
            </a:r>
            <a:r>
              <a:rPr lang="ru-RU" dirty="0" err="1" smtClean="0"/>
              <a:t>розмір</a:t>
            </a:r>
            <a:r>
              <a:rPr lang="ru-RU" dirty="0" smtClean="0"/>
              <a:t> оплати </a:t>
            </a:r>
            <a:r>
              <a:rPr lang="ru-RU" dirty="0" err="1" smtClean="0"/>
              <a:t>праці</a:t>
            </a:r>
            <a:r>
              <a:rPr lang="ru-RU" dirty="0" smtClean="0"/>
              <a:t> за </a:t>
            </a:r>
            <a:r>
              <a:rPr lang="ru-RU" dirty="0" err="1" smtClean="0"/>
              <a:t>означений</a:t>
            </a:r>
            <a:r>
              <a:rPr lang="ru-RU" dirty="0" smtClean="0"/>
              <a:t> </a:t>
            </a:r>
            <a:r>
              <a:rPr lang="ru-RU" dirty="0" err="1" smtClean="0"/>
              <a:t>період</a:t>
            </a:r>
            <a:r>
              <a:rPr lang="ru-RU" dirty="0" smtClean="0"/>
              <a:t>, </a:t>
            </a:r>
            <a:r>
              <a:rPr lang="ru-RU" dirty="0" err="1" smtClean="0"/>
              <a:t>також</a:t>
            </a:r>
            <a:r>
              <a:rPr lang="ru-RU" dirty="0" smtClean="0"/>
              <a:t> </a:t>
            </a:r>
            <a:r>
              <a:rPr lang="ru-RU" dirty="0" err="1" smtClean="0"/>
              <a:t>податки</a:t>
            </a:r>
            <a:r>
              <a:rPr lang="ru-RU" dirty="0" smtClean="0"/>
              <a:t>, </a:t>
            </a:r>
            <a:r>
              <a:rPr lang="ru-RU" dirty="0" err="1" smtClean="0"/>
              <a:t>внески</a:t>
            </a:r>
            <a:r>
              <a:rPr lang="ru-RU" dirty="0" smtClean="0"/>
              <a:t>, </a:t>
            </a:r>
            <a:r>
              <a:rPr lang="ru-RU" dirty="0" err="1" smtClean="0"/>
              <a:t>планові</a:t>
            </a:r>
            <a:r>
              <a:rPr lang="ru-RU" dirty="0" smtClean="0"/>
              <a:t> </a:t>
            </a:r>
            <a:r>
              <a:rPr lang="ru-RU" dirty="0" err="1" smtClean="0"/>
              <a:t>змісту</a:t>
            </a:r>
            <a:r>
              <a:rPr lang="ru-RU" dirty="0" smtClean="0"/>
              <a:t> (</a:t>
            </a:r>
            <a:r>
              <a:rPr lang="ru-RU" dirty="0" err="1" smtClean="0"/>
              <a:t>наприклад</a:t>
            </a:r>
            <a:r>
              <a:rPr lang="ru-RU" dirty="0" smtClean="0"/>
              <a:t>, </a:t>
            </a:r>
            <a:r>
              <a:rPr lang="ru-RU" dirty="0" err="1" smtClean="0"/>
              <a:t>аліменти</a:t>
            </a:r>
            <a:r>
              <a:rPr lang="ru-RU" dirty="0" smtClean="0"/>
              <a:t>). </a:t>
            </a:r>
            <a:r>
              <a:rPr lang="ru-RU" dirty="0" err="1" smtClean="0"/>
              <a:t>Проведіть</a:t>
            </a:r>
            <a:r>
              <a:rPr lang="ru-RU" dirty="0" smtClean="0"/>
              <a:t> документ.</a:t>
            </a:r>
            <a:endParaRPr lang="uk-UA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74638"/>
            <a:ext cx="8153400" cy="4373562"/>
          </a:xfrm>
        </p:spPr>
        <p:txBody>
          <a:bodyPr>
            <a:normAutofit/>
          </a:bodyPr>
          <a:lstStyle/>
          <a:p>
            <a:pPr algn="ctr"/>
            <a:r>
              <a:rPr lang="uk-UA" dirty="0" smtClean="0"/>
              <a:t>Нарахування заробітної плати </a:t>
            </a:r>
            <a:r>
              <a:rPr lang="ru-RU" dirty="0" smtClean="0"/>
              <a:t>в 1С:Підприємство. </a:t>
            </a:r>
            <a:r>
              <a:rPr lang="ru-RU" dirty="0" err="1" smtClean="0"/>
              <a:t>Бухгалтерія</a:t>
            </a:r>
            <a:r>
              <a:rPr lang="ru-RU" dirty="0" smtClean="0"/>
              <a:t> 2.0</a:t>
            </a:r>
            <a:br>
              <a:rPr lang="ru-RU" dirty="0" smtClean="0"/>
            </a:br>
            <a:endParaRPr lang="uk-UA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0375" y="304800"/>
            <a:ext cx="79248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4191000" y="1447800"/>
            <a:ext cx="9144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6" name="Овал 5"/>
          <p:cNvSpPr/>
          <p:nvPr/>
        </p:nvSpPr>
        <p:spPr>
          <a:xfrm>
            <a:off x="838200" y="304800"/>
            <a:ext cx="12192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" name="Прямоугольник 6"/>
          <p:cNvSpPr/>
          <p:nvPr/>
        </p:nvSpPr>
        <p:spPr>
          <a:xfrm>
            <a:off x="838200" y="228600"/>
            <a:ext cx="1219200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762000"/>
            <a:ext cx="8019288" cy="5486400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Проведення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будуть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сформовані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якщо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"Настройках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обліку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зарплати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організації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" не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встановлена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​​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позначка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поле "проводки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щодо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відображення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зарплати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формуються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бухгалтерському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обліку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кінець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періоду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" 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розділ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"Зарплата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кадри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",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підрозділ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"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Довідники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налаштування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").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Інакше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проводки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будуть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створені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 документу "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Відображення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зарплати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бухгалтерському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обліку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". 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обох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випадках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їх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формування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будуть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використані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відомості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довідника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"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Способи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відображення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зарплати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регламентованому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обліку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".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1828800" y="1752600"/>
            <a:ext cx="6096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181600"/>
          </a:xfrm>
        </p:spPr>
        <p:txBody>
          <a:bodyPr>
            <a:normAutofit/>
          </a:bodyPr>
          <a:lstStyle/>
          <a:p>
            <a:endParaRPr lang="uk-UA" dirty="0" smtClean="0"/>
          </a:p>
          <a:p>
            <a:endParaRPr lang="uk-UA" dirty="0" smtClean="0"/>
          </a:p>
          <a:p>
            <a:endParaRPr lang="uk-UA" dirty="0" smtClean="0"/>
          </a:p>
          <a:p>
            <a:endParaRPr lang="uk-UA" dirty="0" smtClean="0"/>
          </a:p>
          <a:p>
            <a:endParaRPr lang="uk-UA" dirty="0" smtClean="0"/>
          </a:p>
          <a:p>
            <a:endParaRPr lang="uk-UA" dirty="0" smtClean="0"/>
          </a:p>
          <a:p>
            <a:endParaRPr lang="uk-UA" dirty="0" smtClean="0"/>
          </a:p>
          <a:p>
            <a:endParaRPr lang="uk-UA" dirty="0" smtClean="0"/>
          </a:p>
          <a:p>
            <a:r>
              <a:rPr lang="uk-UA" dirty="0" smtClean="0"/>
              <a:t>Рис.1</a:t>
            </a:r>
            <a:endParaRPr lang="uk-UA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228600"/>
            <a:ext cx="8382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Прямоугольник 8"/>
          <p:cNvSpPr/>
          <p:nvPr/>
        </p:nvSpPr>
        <p:spPr>
          <a:xfrm>
            <a:off x="838200" y="228600"/>
            <a:ext cx="12192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66800" y="228600"/>
            <a:ext cx="7866888" cy="6019800"/>
          </a:xfrm>
        </p:spPr>
        <p:txBody>
          <a:bodyPr/>
          <a:lstStyle/>
          <a:p>
            <a:r>
              <a:rPr lang="ru-RU" b="1" dirty="0" err="1" smtClean="0"/>
              <a:t>Перерахування</a:t>
            </a:r>
            <a:r>
              <a:rPr lang="ru-RU" b="1" dirty="0" smtClean="0"/>
              <a:t> </a:t>
            </a:r>
            <a:r>
              <a:rPr lang="ru-RU" b="1" dirty="0" err="1" smtClean="0"/>
              <a:t>податків</a:t>
            </a:r>
            <a:r>
              <a:rPr lang="ru-RU" b="1" dirty="0" smtClean="0"/>
              <a:t> </a:t>
            </a:r>
            <a:r>
              <a:rPr lang="ru-RU" b="1" dirty="0" err="1" smtClean="0"/>
              <a:t>і</a:t>
            </a:r>
            <a:r>
              <a:rPr lang="ru-RU" b="1" dirty="0" smtClean="0"/>
              <a:t> </a:t>
            </a:r>
            <a:r>
              <a:rPr lang="ru-RU" b="1" dirty="0" err="1" smtClean="0"/>
              <a:t>внесків</a:t>
            </a:r>
            <a:r>
              <a:rPr lang="ru-RU" b="1" dirty="0" smtClean="0"/>
              <a:t> до 1С:Підприємство</a:t>
            </a:r>
          </a:p>
          <a:p>
            <a:r>
              <a:rPr lang="ru-RU" dirty="0" smtClean="0"/>
              <a:t>Цей </a:t>
            </a:r>
            <a:r>
              <a:rPr lang="ru-RU" dirty="0" err="1" smtClean="0"/>
              <a:t>процес</a:t>
            </a:r>
            <a:r>
              <a:rPr lang="ru-RU" dirty="0" smtClean="0"/>
              <a:t> </a:t>
            </a:r>
            <a:r>
              <a:rPr lang="ru-RU" dirty="0" err="1" smtClean="0"/>
              <a:t>відбувається</a:t>
            </a:r>
            <a:r>
              <a:rPr lang="ru-RU" dirty="0" smtClean="0"/>
              <a:t> в два </a:t>
            </a:r>
            <a:r>
              <a:rPr lang="ru-RU" dirty="0" err="1" smtClean="0"/>
              <a:t>етапи</a:t>
            </a:r>
            <a:r>
              <a:rPr lang="ru-RU" dirty="0" smtClean="0"/>
              <a:t>.</a:t>
            </a:r>
          </a:p>
          <a:p>
            <a:r>
              <a:rPr lang="ru-RU" dirty="0" smtClean="0"/>
              <a:t>На </a:t>
            </a:r>
            <a:r>
              <a:rPr lang="ru-RU" dirty="0" err="1" smtClean="0"/>
              <a:t>першому</a:t>
            </a:r>
            <a:r>
              <a:rPr lang="ru-RU" dirty="0" smtClean="0"/>
              <a:t> </a:t>
            </a:r>
            <a:r>
              <a:rPr lang="ru-RU" dirty="0" err="1" smtClean="0"/>
              <a:t>етапі</a:t>
            </a:r>
            <a:r>
              <a:rPr lang="ru-RU" dirty="0" smtClean="0"/>
              <a:t> в </a:t>
            </a:r>
            <a:r>
              <a:rPr lang="ru-RU" dirty="0" err="1" smtClean="0"/>
              <a:t>підрозділі</a:t>
            </a:r>
            <a:r>
              <a:rPr lang="ru-RU" dirty="0" smtClean="0"/>
              <a:t> "</a:t>
            </a:r>
            <a:r>
              <a:rPr lang="ru-RU" dirty="0" err="1" smtClean="0"/>
              <a:t>Виплата</a:t>
            </a:r>
            <a:r>
              <a:rPr lang="ru-RU" dirty="0" smtClean="0"/>
              <a:t> </a:t>
            </a:r>
            <a:r>
              <a:rPr lang="ru-RU" dirty="0" err="1" smtClean="0"/>
              <a:t>зарплати</a:t>
            </a:r>
            <a:r>
              <a:rPr lang="ru-RU" dirty="0" smtClean="0"/>
              <a:t>" </a:t>
            </a:r>
            <a:r>
              <a:rPr lang="ru-RU" dirty="0" err="1" smtClean="0"/>
              <a:t>створимо</a:t>
            </a:r>
            <a:r>
              <a:rPr lang="ru-RU" dirty="0" smtClean="0"/>
              <a:t> документ "</a:t>
            </a:r>
            <a:r>
              <a:rPr lang="ru-RU" dirty="0" err="1" smtClean="0"/>
              <a:t>Відомість</a:t>
            </a:r>
            <a:r>
              <a:rPr lang="ru-RU" dirty="0" smtClean="0"/>
              <a:t> в банк" ("</a:t>
            </a:r>
            <a:r>
              <a:rPr lang="ru-RU" dirty="0" err="1" smtClean="0"/>
              <a:t>Відомість</a:t>
            </a:r>
            <a:r>
              <a:rPr lang="ru-RU" dirty="0" smtClean="0"/>
              <a:t> в </a:t>
            </a:r>
            <a:r>
              <a:rPr lang="ru-RU" dirty="0" err="1" smtClean="0"/>
              <a:t>касу</a:t>
            </a:r>
            <a:r>
              <a:rPr lang="ru-RU" dirty="0" smtClean="0"/>
              <a:t>") </a:t>
            </a:r>
            <a:r>
              <a:rPr lang="ru-RU" dirty="0" err="1" smtClean="0"/>
              <a:t>з</a:t>
            </a:r>
            <a:r>
              <a:rPr lang="ru-RU" dirty="0" smtClean="0"/>
              <a:t> видом </a:t>
            </a:r>
            <a:r>
              <a:rPr lang="ru-RU" dirty="0" err="1" smtClean="0"/>
              <a:t>виплати</a:t>
            </a:r>
            <a:r>
              <a:rPr lang="ru-RU" dirty="0" smtClean="0"/>
              <a:t> "</a:t>
            </a:r>
            <a:r>
              <a:rPr lang="ru-RU" dirty="0" err="1" smtClean="0"/>
              <a:t>Чергова</a:t>
            </a:r>
            <a:r>
              <a:rPr lang="ru-RU" dirty="0" smtClean="0"/>
              <a:t> </a:t>
            </a:r>
            <a:r>
              <a:rPr lang="ru-RU" dirty="0" err="1" smtClean="0"/>
              <a:t>виплата</a:t>
            </a:r>
            <a:r>
              <a:rPr lang="ru-RU" dirty="0" smtClean="0"/>
              <a:t>" (поле "</a:t>
            </a:r>
            <a:r>
              <a:rPr lang="ru-RU" dirty="0" err="1" smtClean="0"/>
              <a:t>Виплачувати</a:t>
            </a:r>
            <a:r>
              <a:rPr lang="ru-RU" dirty="0" smtClean="0"/>
              <a:t>").</a:t>
            </a:r>
          </a:p>
          <a:p>
            <a:endParaRPr lang="uk-UA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81000" y="228600"/>
            <a:ext cx="8172450" cy="612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762000" y="228600"/>
            <a:ext cx="12192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6" name="Прямоугольник 5"/>
          <p:cNvSpPr/>
          <p:nvPr/>
        </p:nvSpPr>
        <p:spPr>
          <a:xfrm>
            <a:off x="2209800" y="1447800"/>
            <a:ext cx="1066800" cy="76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0" y="304800"/>
            <a:ext cx="8324088" cy="5943600"/>
          </a:xfrm>
        </p:spPr>
        <p:txBody>
          <a:bodyPr>
            <a:normAutofit/>
          </a:bodyPr>
          <a:lstStyle/>
          <a:p>
            <a:pPr algn="just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підставі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цієї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ж 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відомості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виплати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коштів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працівникам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створіть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документ "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Списання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банківського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рахунку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" 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"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Видатковий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касовий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ордер".</a:t>
            </a:r>
            <a:endParaRPr lang="uk-UA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0600" y="533400"/>
            <a:ext cx="8153400" cy="5029200"/>
          </a:xfrm>
        </p:spPr>
        <p:txBody>
          <a:bodyPr>
            <a:normAutofit/>
          </a:bodyPr>
          <a:lstStyle/>
          <a:p>
            <a:pPr algn="ctr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Принципи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обліку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ОЗ, МНМА, МШП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МНА в 1С:Підприємство.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Бухгалтерія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2.0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uk-UA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90600" y="304800"/>
            <a:ext cx="8153400" cy="6324600"/>
          </a:xfrm>
        </p:spPr>
        <p:txBody>
          <a:bodyPr>
            <a:normAutofit fontScale="85000" lnSpcReduction="20000"/>
          </a:bodyPr>
          <a:lstStyle/>
          <a:p>
            <a:pPr algn="just" fontAlgn="base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Передбачено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три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підсистеми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обліку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необоротних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активів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 fontAlgn="base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основні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засоби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 fontAlgn="base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малоцінні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активи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 fontAlgn="base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нематеріальні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активи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 fontAlgn="base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Основним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принципом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обліку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є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використання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спеціального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документообігу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підсистем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Інформація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необоротні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активи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зберігається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регістрах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відомостей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Облік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циклу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використання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необоротних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активів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потрібно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описувати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допомогою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спеціальних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документів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 fontAlgn="base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коректного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обліку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надходження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необоротних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активів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документ «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Надходження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товарів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послуг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оформляється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видом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операції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Обладнання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». На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закладці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Обладнання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вказується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обладнання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МШП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враховуються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закладці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Товари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just"/>
            <a:endParaRPr lang="uk-UA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61975" y="381000"/>
            <a:ext cx="7823200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990600" y="381000"/>
            <a:ext cx="10668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66800" y="304800"/>
            <a:ext cx="7866888" cy="5943600"/>
          </a:xfrm>
        </p:spPr>
        <p:txBody>
          <a:bodyPr>
            <a:normAutofit fontScale="85000" lnSpcReduction="20000"/>
          </a:bodyPr>
          <a:lstStyle/>
          <a:p>
            <a:r>
              <a:rPr lang="uk-UA" b="1" dirty="0" smtClean="0"/>
              <a:t>Шаблони проводок обліку витрат з амортизації</a:t>
            </a:r>
            <a:r>
              <a:rPr lang="uk-UA" dirty="0" smtClean="0"/>
              <a:t> необоротних активів та списання малоцінних предметів описані за допомогою довідника «</a:t>
            </a:r>
            <a:r>
              <a:rPr lang="uk-UA" dirty="0" err="1" smtClean="0"/>
              <a:t>Способы</a:t>
            </a:r>
            <a:r>
              <a:rPr lang="uk-UA" dirty="0" smtClean="0"/>
              <a:t> </a:t>
            </a:r>
            <a:r>
              <a:rPr lang="uk-UA" dirty="0" err="1" smtClean="0"/>
              <a:t>отражения</a:t>
            </a:r>
            <a:r>
              <a:rPr lang="uk-UA" dirty="0" smtClean="0"/>
              <a:t> </a:t>
            </a:r>
            <a:r>
              <a:rPr lang="uk-UA" dirty="0" err="1" smtClean="0"/>
              <a:t>расходов</a:t>
            </a:r>
            <a:r>
              <a:rPr lang="uk-UA" dirty="0" smtClean="0"/>
              <a:t> по </a:t>
            </a:r>
            <a:r>
              <a:rPr lang="uk-UA" dirty="0" err="1" smtClean="0"/>
              <a:t>амортизации</a:t>
            </a:r>
            <a:r>
              <a:rPr lang="uk-UA" dirty="0" smtClean="0"/>
              <a:t>», в якому описана аналітика витрат з амортизації. Кожен рядок табличної частини цього довідника визначає сукупність параметрів для віднесення витрат з амортизації на витрати. У тому випадку, якщо введено кілька рядків, витрати з амортизації будуть розподілені за рядками (способами) відповідно до коефіцієнтів розподілу. Коефіцієнти розподілу вказуються в кожному рядку. У разі якщо в табличній частині зазначений тільки один рядок (тобто заданий тільки один спосіб), слід установлювати коефіцієнт, який дорівнює одиниці.</a:t>
            </a:r>
            <a:endParaRPr lang="uk-UA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1066800" y="228600"/>
            <a:ext cx="7867650" cy="6019800"/>
          </a:xfrm>
        </p:spPr>
        <p:txBody>
          <a:bodyPr>
            <a:normAutofit fontScale="85000" lnSpcReduction="10000"/>
          </a:bodyPr>
          <a:lstStyle/>
          <a:p>
            <a:pPr fontAlgn="base"/>
            <a:r>
              <a:rPr lang="ru-RU" dirty="0" smtClean="0"/>
              <a:t>Для кожного </a:t>
            </a:r>
            <a:r>
              <a:rPr lang="ru-RU" dirty="0" err="1" smtClean="0"/>
              <a:t>об’єкта</a:t>
            </a:r>
            <a:r>
              <a:rPr lang="ru-RU" dirty="0" smtClean="0"/>
              <a:t> </a:t>
            </a:r>
            <a:r>
              <a:rPr lang="ru-RU" dirty="0" err="1" smtClean="0"/>
              <a:t>обліку</a:t>
            </a:r>
            <a:r>
              <a:rPr lang="ru-RU" dirty="0" smtClean="0"/>
              <a:t> при </a:t>
            </a:r>
            <a:r>
              <a:rPr lang="ru-RU" dirty="0" err="1" smtClean="0"/>
              <a:t>введенні</a:t>
            </a:r>
            <a:r>
              <a:rPr lang="ru-RU" dirty="0" smtClean="0"/>
              <a:t> в </a:t>
            </a:r>
            <a:r>
              <a:rPr lang="ru-RU" dirty="0" err="1" smtClean="0"/>
              <a:t>експлуатацію</a:t>
            </a:r>
            <a:r>
              <a:rPr lang="ru-RU" dirty="0" smtClean="0"/>
              <a:t> </a:t>
            </a:r>
            <a:r>
              <a:rPr lang="ru-RU" dirty="0" err="1" smtClean="0"/>
              <a:t>призначається</a:t>
            </a:r>
            <a:r>
              <a:rPr lang="ru-RU" dirty="0" smtClean="0"/>
              <a:t> один </a:t>
            </a:r>
            <a:r>
              <a:rPr lang="ru-RU" dirty="0" err="1" smtClean="0"/>
              <a:t>зі</a:t>
            </a:r>
            <a:r>
              <a:rPr lang="ru-RU" dirty="0" smtClean="0"/>
              <a:t> </a:t>
            </a:r>
            <a:r>
              <a:rPr lang="ru-RU" dirty="0" err="1" smtClean="0"/>
              <a:t>способів</a:t>
            </a:r>
            <a:r>
              <a:rPr lang="ru-RU" dirty="0" smtClean="0"/>
              <a:t> </a:t>
            </a:r>
            <a:r>
              <a:rPr lang="ru-RU" dirty="0" err="1" smtClean="0"/>
              <a:t>відображення</a:t>
            </a:r>
            <a:r>
              <a:rPr lang="ru-RU" dirty="0" smtClean="0"/>
              <a:t> </a:t>
            </a:r>
            <a:r>
              <a:rPr lang="ru-RU" dirty="0" err="1" smtClean="0"/>
              <a:t>витрат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амортизації</a:t>
            </a:r>
            <a:r>
              <a:rPr lang="ru-RU" dirty="0" smtClean="0"/>
              <a:t>. За </a:t>
            </a:r>
            <a:r>
              <a:rPr lang="ru-RU" dirty="0" err="1" smtClean="0"/>
              <a:t>необхідності</a:t>
            </a:r>
            <a:r>
              <a:rPr lang="ru-RU" dirty="0" smtClean="0"/>
              <a:t> у </a:t>
            </a:r>
            <a:r>
              <a:rPr lang="ru-RU" dirty="0" err="1" smtClean="0"/>
              <a:t>процесі</a:t>
            </a:r>
            <a:r>
              <a:rPr lang="ru-RU" dirty="0" smtClean="0"/>
              <a:t> </a:t>
            </a:r>
            <a:r>
              <a:rPr lang="ru-RU" dirty="0" err="1" smtClean="0"/>
              <a:t>експлуатації</a:t>
            </a:r>
            <a:r>
              <a:rPr lang="ru-RU" dirty="0" smtClean="0"/>
              <a:t> необоротного активу </a:t>
            </a:r>
            <a:r>
              <a:rPr lang="ru-RU" dirty="0" err="1" smtClean="0"/>
              <a:t>спосіб</a:t>
            </a:r>
            <a:r>
              <a:rPr lang="ru-RU" dirty="0" smtClean="0"/>
              <a:t> </a:t>
            </a:r>
            <a:r>
              <a:rPr lang="ru-RU" dirty="0" err="1" smtClean="0"/>
              <a:t>відображення</a:t>
            </a:r>
            <a:r>
              <a:rPr lang="ru-RU" dirty="0" smtClean="0"/>
              <a:t> </a:t>
            </a:r>
            <a:r>
              <a:rPr lang="ru-RU" dirty="0" err="1" smtClean="0"/>
              <a:t>витрат</a:t>
            </a:r>
            <a:r>
              <a:rPr lang="ru-RU" dirty="0" smtClean="0"/>
              <a:t> </a:t>
            </a:r>
            <a:r>
              <a:rPr lang="ru-RU" dirty="0" err="1" smtClean="0"/>
              <a:t>може</a:t>
            </a:r>
            <a:r>
              <a:rPr lang="ru-RU" dirty="0" smtClean="0"/>
              <a:t> бути </a:t>
            </a:r>
            <a:r>
              <a:rPr lang="ru-RU" dirty="0" err="1" smtClean="0"/>
              <a:t>змінений</a:t>
            </a:r>
            <a:r>
              <a:rPr lang="ru-RU" dirty="0" smtClean="0"/>
              <a:t> (</a:t>
            </a:r>
            <a:r>
              <a:rPr lang="ru-RU" dirty="0" err="1" smtClean="0"/>
              <a:t>призначений</a:t>
            </a:r>
            <a:r>
              <a:rPr lang="ru-RU" dirty="0" smtClean="0"/>
              <a:t> </a:t>
            </a:r>
            <a:r>
              <a:rPr lang="ru-RU" dirty="0" err="1" smtClean="0"/>
              <a:t>інший</a:t>
            </a:r>
            <a:r>
              <a:rPr lang="ru-RU" dirty="0" smtClean="0"/>
              <a:t>).</a:t>
            </a:r>
          </a:p>
          <a:p>
            <a:pPr fontAlgn="base"/>
            <a:r>
              <a:rPr lang="ru-RU" dirty="0" smtClean="0"/>
              <a:t>У </a:t>
            </a:r>
            <a:r>
              <a:rPr lang="ru-RU" dirty="0" err="1" smtClean="0"/>
              <a:t>системі</a:t>
            </a:r>
            <a:r>
              <a:rPr lang="ru-RU" dirty="0" smtClean="0"/>
              <a:t> </a:t>
            </a:r>
            <a:r>
              <a:rPr lang="ru-RU" b="1" dirty="0" err="1" smtClean="0"/>
              <a:t>відстежується</a:t>
            </a:r>
            <a:r>
              <a:rPr lang="ru-RU" b="1" dirty="0" smtClean="0"/>
              <a:t> </a:t>
            </a:r>
            <a:r>
              <a:rPr lang="ru-RU" b="1" dirty="0" err="1" smtClean="0"/>
              <a:t>податкове</a:t>
            </a:r>
            <a:r>
              <a:rPr lang="ru-RU" b="1" dirty="0" smtClean="0"/>
              <a:t> </a:t>
            </a:r>
            <a:r>
              <a:rPr lang="ru-RU" b="1" dirty="0" err="1" smtClean="0"/>
              <a:t>призначення</a:t>
            </a:r>
            <a:r>
              <a:rPr lang="ru-RU" b="1" dirty="0" smtClean="0"/>
              <a:t> </a:t>
            </a:r>
            <a:r>
              <a:rPr lang="ru-RU" b="1" dirty="0" err="1" smtClean="0"/>
              <a:t>необоротних</a:t>
            </a:r>
            <a:r>
              <a:rPr lang="ru-RU" b="1" dirty="0" smtClean="0"/>
              <a:t> </a:t>
            </a:r>
            <a:r>
              <a:rPr lang="ru-RU" b="1" dirty="0" err="1" smtClean="0"/>
              <a:t>активів</a:t>
            </a:r>
            <a:r>
              <a:rPr lang="ru-RU" dirty="0" smtClean="0"/>
              <a:t>. </a:t>
            </a:r>
            <a:r>
              <a:rPr lang="ru-RU" dirty="0" err="1" smtClean="0"/>
              <a:t>Якщо</a:t>
            </a:r>
            <a:r>
              <a:rPr lang="ru-RU" dirty="0" smtClean="0"/>
              <a:t> актив не буде </a:t>
            </a:r>
            <a:r>
              <a:rPr lang="ru-RU" dirty="0" err="1" smtClean="0"/>
              <a:t>використовуватися</a:t>
            </a:r>
            <a:r>
              <a:rPr lang="ru-RU" dirty="0" smtClean="0"/>
              <a:t> у </a:t>
            </a:r>
            <a:r>
              <a:rPr lang="ru-RU" dirty="0" err="1" smtClean="0"/>
              <a:t>господарській</a:t>
            </a:r>
            <a:r>
              <a:rPr lang="ru-RU" dirty="0" smtClean="0"/>
              <a:t> </a:t>
            </a:r>
            <a:r>
              <a:rPr lang="ru-RU" dirty="0" err="1" smtClean="0"/>
              <a:t>діяльності</a:t>
            </a:r>
            <a:r>
              <a:rPr lang="ru-RU" dirty="0" smtClean="0"/>
              <a:t>, то при </a:t>
            </a:r>
            <a:r>
              <a:rPr lang="ru-RU" dirty="0" err="1" smtClean="0"/>
              <a:t>оприбуткуванні</a:t>
            </a:r>
            <a:r>
              <a:rPr lang="ru-RU" dirty="0" smtClean="0"/>
              <a:t> </a:t>
            </a:r>
            <a:r>
              <a:rPr lang="ru-RU" dirty="0" err="1" smtClean="0"/>
              <a:t>встановлюється</a:t>
            </a:r>
            <a:r>
              <a:rPr lang="ru-RU" dirty="0" smtClean="0"/>
              <a:t> </a:t>
            </a:r>
            <a:r>
              <a:rPr lang="ru-RU" dirty="0" err="1" smtClean="0"/>
              <a:t>податкове</a:t>
            </a:r>
            <a:r>
              <a:rPr lang="ru-RU" dirty="0" smtClean="0"/>
              <a:t> </a:t>
            </a:r>
            <a:r>
              <a:rPr lang="ru-RU" dirty="0" err="1" smtClean="0"/>
              <a:t>призначення</a:t>
            </a:r>
            <a:r>
              <a:rPr lang="ru-RU" dirty="0" smtClean="0"/>
              <a:t> «</a:t>
            </a:r>
            <a:r>
              <a:rPr lang="ru-RU" dirty="0" err="1" smtClean="0"/>
              <a:t>Необл</a:t>
            </a:r>
            <a:r>
              <a:rPr lang="ru-RU" dirty="0" smtClean="0"/>
              <a:t> ПДВ, </a:t>
            </a:r>
            <a:r>
              <a:rPr lang="ru-RU" dirty="0" err="1" smtClean="0"/>
              <a:t>нехоз</a:t>
            </a:r>
            <a:r>
              <a:rPr lang="ru-RU" dirty="0" smtClean="0"/>
              <a:t>» (не </a:t>
            </a:r>
            <a:r>
              <a:rPr lang="ru-RU" dirty="0" err="1" smtClean="0"/>
              <a:t>оподатковуваний</a:t>
            </a:r>
            <a:r>
              <a:rPr lang="ru-RU" dirty="0" smtClean="0"/>
              <a:t> ПДВ,  не </a:t>
            </a:r>
            <a:r>
              <a:rPr lang="ru-RU" dirty="0" err="1" smtClean="0"/>
              <a:t>використовуваний</a:t>
            </a:r>
            <a:r>
              <a:rPr lang="ru-RU" dirty="0" smtClean="0"/>
              <a:t> у </a:t>
            </a:r>
            <a:r>
              <a:rPr lang="ru-RU" dirty="0" err="1" smtClean="0"/>
              <a:t>негосподарській</a:t>
            </a:r>
            <a:r>
              <a:rPr lang="ru-RU" dirty="0" smtClean="0"/>
              <a:t> </a:t>
            </a:r>
            <a:r>
              <a:rPr lang="ru-RU" dirty="0" err="1" smtClean="0"/>
              <a:t>діяльності</a:t>
            </a:r>
            <a:r>
              <a:rPr lang="ru-RU" dirty="0" smtClean="0"/>
              <a:t>). У </a:t>
            </a:r>
            <a:r>
              <a:rPr lang="ru-RU" dirty="0" err="1" smtClean="0"/>
              <a:t>податковому</a:t>
            </a:r>
            <a:r>
              <a:rPr lang="ru-RU" dirty="0" smtClean="0"/>
              <a:t> </a:t>
            </a:r>
            <a:r>
              <a:rPr lang="ru-RU" dirty="0" err="1" smtClean="0"/>
              <a:t>обліку</a:t>
            </a:r>
            <a:r>
              <a:rPr lang="ru-RU" dirty="0" smtClean="0"/>
              <a:t> </a:t>
            </a:r>
            <a:r>
              <a:rPr lang="ru-RU" dirty="0" err="1" smtClean="0"/>
              <a:t>амортизація</a:t>
            </a:r>
            <a:r>
              <a:rPr lang="ru-RU" dirty="0" smtClean="0"/>
              <a:t> </a:t>
            </a:r>
            <a:r>
              <a:rPr lang="ru-RU" dirty="0" err="1" smtClean="0"/>
              <a:t>нараховуватися</a:t>
            </a:r>
            <a:r>
              <a:rPr lang="ru-RU" dirty="0" smtClean="0"/>
              <a:t> не буде.</a:t>
            </a:r>
          </a:p>
          <a:p>
            <a:endParaRPr lang="uk-UA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199" y="152400"/>
            <a:ext cx="8127999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838200" y="152400"/>
            <a:ext cx="12954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6" name="Прямоугольник 5"/>
          <p:cNvSpPr/>
          <p:nvPr/>
        </p:nvSpPr>
        <p:spPr>
          <a:xfrm>
            <a:off x="2057400" y="2209800"/>
            <a:ext cx="1219200" cy="76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1143000" y="304800"/>
            <a:ext cx="7791450" cy="5943600"/>
          </a:xfrm>
        </p:spPr>
        <p:txBody>
          <a:bodyPr/>
          <a:lstStyle/>
          <a:p>
            <a:pPr algn="just"/>
            <a:r>
              <a:rPr lang="ru-RU" dirty="0" smtClean="0"/>
              <a:t>При </a:t>
            </a:r>
            <a:r>
              <a:rPr lang="ru-RU" b="1" dirty="0" err="1" smtClean="0"/>
              <a:t>нарахуванні</a:t>
            </a:r>
            <a:r>
              <a:rPr lang="ru-RU" b="1" dirty="0" smtClean="0"/>
              <a:t> </a:t>
            </a:r>
            <a:r>
              <a:rPr lang="ru-RU" b="1" dirty="0" err="1" smtClean="0"/>
              <a:t>амортизації</a:t>
            </a:r>
            <a:r>
              <a:rPr lang="ru-RU" b="1" dirty="0" smtClean="0"/>
              <a:t> за </a:t>
            </a:r>
            <a:r>
              <a:rPr lang="ru-RU" b="1" dirty="0" err="1" smtClean="0"/>
              <a:t>бухгалтерським</a:t>
            </a:r>
            <a:r>
              <a:rPr lang="ru-RU" b="1" dirty="0" smtClean="0"/>
              <a:t> </a:t>
            </a:r>
            <a:r>
              <a:rPr lang="ru-RU" b="1" dirty="0" err="1" smtClean="0"/>
              <a:t>і</a:t>
            </a:r>
            <a:r>
              <a:rPr lang="ru-RU" b="1" dirty="0" smtClean="0"/>
              <a:t> </a:t>
            </a:r>
            <a:r>
              <a:rPr lang="ru-RU" b="1" dirty="0" err="1" smtClean="0"/>
              <a:t>податковим</a:t>
            </a:r>
            <a:r>
              <a:rPr lang="ru-RU" b="1" dirty="0" smtClean="0"/>
              <a:t> </a:t>
            </a:r>
            <a:r>
              <a:rPr lang="ru-RU" b="1" dirty="0" err="1" smtClean="0"/>
              <a:t>обліками</a:t>
            </a:r>
            <a:r>
              <a:rPr lang="ru-RU" dirty="0" smtClean="0"/>
              <a:t> документом «</a:t>
            </a:r>
            <a:r>
              <a:rPr lang="ru-RU" dirty="0" err="1" smtClean="0"/>
              <a:t>Закриття</a:t>
            </a:r>
            <a:r>
              <a:rPr lang="ru-RU" dirty="0" smtClean="0"/>
              <a:t> </a:t>
            </a:r>
            <a:r>
              <a:rPr lang="ru-RU" dirty="0" err="1" smtClean="0"/>
              <a:t>місяця</a:t>
            </a:r>
            <a:r>
              <a:rPr lang="ru-RU" dirty="0" smtClean="0"/>
              <a:t>» (меню «</a:t>
            </a:r>
            <a:r>
              <a:rPr lang="ru-RU" dirty="0" err="1" smtClean="0"/>
              <a:t>Операцї</a:t>
            </a:r>
            <a:r>
              <a:rPr lang="ru-RU" dirty="0" smtClean="0"/>
              <a:t> → </a:t>
            </a:r>
            <a:r>
              <a:rPr lang="ru-RU" dirty="0" err="1" smtClean="0"/>
              <a:t>закриття</a:t>
            </a:r>
            <a:r>
              <a:rPr lang="ru-RU" dirty="0" smtClean="0"/>
              <a:t> </a:t>
            </a:r>
            <a:r>
              <a:rPr lang="ru-RU" dirty="0" err="1" smtClean="0"/>
              <a:t>місяця</a:t>
            </a:r>
            <a:r>
              <a:rPr lang="ru-RU" dirty="0" smtClean="0"/>
              <a:t>») </a:t>
            </a:r>
            <a:r>
              <a:rPr lang="ru-RU" dirty="0" err="1" smtClean="0"/>
              <a:t>програма</a:t>
            </a:r>
            <a:r>
              <a:rPr lang="ru-RU" dirty="0" smtClean="0"/>
              <a:t> автоматично </a:t>
            </a:r>
            <a:r>
              <a:rPr lang="ru-RU" dirty="0" err="1" smtClean="0"/>
              <a:t>розподілить</a:t>
            </a:r>
            <a:r>
              <a:rPr lang="ru-RU" dirty="0" smtClean="0"/>
              <a:t> суму </a:t>
            </a:r>
            <a:r>
              <a:rPr lang="ru-RU" dirty="0" err="1" smtClean="0"/>
              <a:t>амортизації</a:t>
            </a:r>
            <a:r>
              <a:rPr lang="ru-RU" dirty="0" smtClean="0"/>
              <a:t> за правилами, </a:t>
            </a:r>
            <a:r>
              <a:rPr lang="ru-RU" dirty="0" err="1" smtClean="0"/>
              <a:t>заданими</a:t>
            </a:r>
            <a:r>
              <a:rPr lang="ru-RU" dirty="0" smtClean="0"/>
              <a:t> в </a:t>
            </a:r>
            <a:r>
              <a:rPr lang="ru-RU" dirty="0" err="1" smtClean="0"/>
              <a:t>документі</a:t>
            </a:r>
            <a:r>
              <a:rPr lang="ru-RU" dirty="0" smtClean="0"/>
              <a:t> «</a:t>
            </a:r>
            <a:r>
              <a:rPr lang="ru-RU" dirty="0" err="1" smtClean="0"/>
              <a:t>Введення</a:t>
            </a:r>
            <a:r>
              <a:rPr lang="ru-RU" dirty="0" smtClean="0"/>
              <a:t> </a:t>
            </a:r>
            <a:r>
              <a:rPr lang="ru-RU" dirty="0" err="1" smtClean="0"/>
              <a:t>в</a:t>
            </a:r>
            <a:r>
              <a:rPr lang="ru-RU" dirty="0" smtClean="0"/>
              <a:t> </a:t>
            </a:r>
            <a:r>
              <a:rPr lang="ru-RU" dirty="0" err="1" smtClean="0"/>
              <a:t>експлуатацію</a:t>
            </a:r>
            <a:r>
              <a:rPr lang="ru-RU" dirty="0" smtClean="0"/>
              <a:t> </a:t>
            </a:r>
            <a:r>
              <a:rPr lang="ru-RU" dirty="0" err="1" smtClean="0"/>
              <a:t>основних</a:t>
            </a:r>
            <a:r>
              <a:rPr lang="ru-RU" dirty="0" smtClean="0"/>
              <a:t> </a:t>
            </a:r>
            <a:r>
              <a:rPr lang="ru-RU" dirty="0" err="1" smtClean="0"/>
              <a:t>засобів</a:t>
            </a:r>
            <a:r>
              <a:rPr lang="ru-RU" dirty="0" smtClean="0"/>
              <a:t>» (ОЗ)» </a:t>
            </a:r>
            <a:endParaRPr lang="uk-U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66800" y="5029200"/>
            <a:ext cx="7848600" cy="1143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0" y="152400"/>
            <a:ext cx="8324088" cy="6477000"/>
          </a:xfrm>
        </p:spPr>
        <p:txBody>
          <a:bodyPr>
            <a:normAutofit fontScale="85000" lnSpcReduction="20000"/>
          </a:bodyPr>
          <a:lstStyle/>
          <a:p>
            <a:endParaRPr lang="ru-RU" dirty="0" smtClean="0"/>
          </a:p>
          <a:p>
            <a:pPr algn="just"/>
            <a:r>
              <a:rPr lang="ru-RU" dirty="0" smtClean="0"/>
              <a:t>2. </a:t>
            </a:r>
            <a:r>
              <a:rPr lang="ru-RU" dirty="0" err="1" smtClean="0"/>
              <a:t>Оскільки</a:t>
            </a:r>
            <a:r>
              <a:rPr lang="ru-RU" dirty="0" smtClean="0"/>
              <a:t> у </a:t>
            </a:r>
            <a:r>
              <a:rPr lang="ru-RU" dirty="0" err="1" smtClean="0"/>
              <a:t>довіднику</a:t>
            </a:r>
            <a:r>
              <a:rPr lang="ru-RU" dirty="0" smtClean="0"/>
              <a:t> </a:t>
            </a:r>
            <a:r>
              <a:rPr lang="ru-RU" dirty="0" err="1" smtClean="0"/>
              <a:t>Контрагенти</a:t>
            </a:r>
            <a:r>
              <a:rPr lang="ru-RU" dirty="0" smtClean="0"/>
              <a:t> </a:t>
            </a:r>
            <a:r>
              <a:rPr lang="ru-RU" dirty="0" err="1" smtClean="0"/>
              <a:t>зберігаються</a:t>
            </a:r>
            <a:r>
              <a:rPr lang="ru-RU" dirty="0" smtClean="0"/>
              <a:t> </a:t>
            </a:r>
            <a:r>
              <a:rPr lang="ru-RU" dirty="0" err="1" smtClean="0"/>
              <a:t>усі</a:t>
            </a:r>
            <a:r>
              <a:rPr lang="ru-RU" dirty="0" smtClean="0"/>
              <a:t> </a:t>
            </a:r>
            <a:r>
              <a:rPr lang="ru-RU" dirty="0" err="1" smtClean="0"/>
              <a:t>дані</a:t>
            </a:r>
            <a:r>
              <a:rPr lang="ru-RU" dirty="0" smtClean="0"/>
              <a:t> про </a:t>
            </a:r>
            <a:r>
              <a:rPr lang="ru-RU" dirty="0" err="1" smtClean="0"/>
              <a:t>постачальників</a:t>
            </a:r>
            <a:r>
              <a:rPr lang="ru-RU" dirty="0" smtClean="0"/>
              <a:t>, </a:t>
            </a:r>
            <a:r>
              <a:rPr lang="ru-RU" dirty="0" err="1" smtClean="0"/>
              <a:t>покупців</a:t>
            </a:r>
            <a:r>
              <a:rPr lang="ru-RU" dirty="0" smtClean="0"/>
              <a:t>, </a:t>
            </a:r>
            <a:r>
              <a:rPr lang="ru-RU" dirty="0" err="1" smtClean="0"/>
              <a:t>комітентів</a:t>
            </a:r>
            <a:r>
              <a:rPr lang="ru-RU" dirty="0" smtClean="0"/>
              <a:t>, </a:t>
            </a:r>
            <a:r>
              <a:rPr lang="ru-RU" dirty="0" err="1" smtClean="0"/>
              <a:t>комісіонерів</a:t>
            </a:r>
            <a:r>
              <a:rPr lang="ru-RU" dirty="0" smtClean="0"/>
              <a:t>, банки, </a:t>
            </a:r>
            <a:r>
              <a:rPr lang="ru-RU" dirty="0" err="1" smtClean="0"/>
              <a:t>державні</a:t>
            </a:r>
            <a:r>
              <a:rPr lang="ru-RU" dirty="0" smtClean="0"/>
              <a:t> </a:t>
            </a:r>
            <a:r>
              <a:rPr lang="ru-RU" dirty="0" err="1" smtClean="0"/>
              <a:t>органи</a:t>
            </a:r>
            <a:r>
              <a:rPr lang="ru-RU" dirty="0" smtClean="0"/>
              <a:t> та </a:t>
            </a:r>
            <a:r>
              <a:rPr lang="ru-RU" dirty="0" err="1" smtClean="0"/>
              <a:t>ін</a:t>
            </a:r>
            <a:r>
              <a:rPr lang="ru-RU" dirty="0" smtClean="0"/>
              <a:t>. </a:t>
            </a:r>
            <a:r>
              <a:rPr lang="ru-RU" dirty="0" err="1" smtClean="0"/>
              <a:t>доцільно</a:t>
            </a:r>
            <a:r>
              <a:rPr lang="ru-RU" dirty="0" smtClean="0"/>
              <a:t> </a:t>
            </a:r>
            <a:r>
              <a:rPr lang="ru-RU" dirty="0" err="1" smtClean="0"/>
              <a:t>розподіляти</a:t>
            </a:r>
            <a:r>
              <a:rPr lang="ru-RU" dirty="0" smtClean="0"/>
              <a:t> </a:t>
            </a:r>
            <a:r>
              <a:rPr lang="ru-RU" dirty="0" err="1" smtClean="0"/>
              <a:t>контрагентів</a:t>
            </a:r>
            <a:r>
              <a:rPr lang="ru-RU" dirty="0" smtClean="0"/>
              <a:t> по </a:t>
            </a:r>
            <a:r>
              <a:rPr lang="ru-RU" dirty="0" err="1" smtClean="0"/>
              <a:t>групах</a:t>
            </a:r>
            <a:r>
              <a:rPr lang="ru-RU" dirty="0" smtClean="0"/>
              <a:t>. Для </a:t>
            </a:r>
            <a:r>
              <a:rPr lang="ru-RU" dirty="0" err="1" smtClean="0"/>
              <a:t>цього</a:t>
            </a:r>
            <a:r>
              <a:rPr lang="ru-RU" dirty="0" smtClean="0"/>
              <a:t> </a:t>
            </a:r>
            <a:r>
              <a:rPr lang="ru-RU" dirty="0" err="1" smtClean="0"/>
              <a:t>призначена</a:t>
            </a:r>
            <a:r>
              <a:rPr lang="ru-RU" dirty="0" smtClean="0"/>
              <a:t> кнопка «</a:t>
            </a:r>
            <a:r>
              <a:rPr lang="ru-RU" dirty="0" err="1" smtClean="0"/>
              <a:t>Створити</a:t>
            </a:r>
            <a:r>
              <a:rPr lang="ru-RU" dirty="0" smtClean="0"/>
              <a:t> </a:t>
            </a:r>
            <a:r>
              <a:rPr lang="ru-RU" dirty="0" err="1" smtClean="0"/>
              <a:t>групу</a:t>
            </a:r>
            <a:r>
              <a:rPr lang="ru-RU" dirty="0" smtClean="0"/>
              <a:t>». </a:t>
            </a:r>
            <a:r>
              <a:rPr lang="ru-RU" dirty="0" err="1" smtClean="0"/>
              <a:t>Також</a:t>
            </a:r>
            <a:r>
              <a:rPr lang="ru-RU" dirty="0" smtClean="0"/>
              <a:t> </a:t>
            </a:r>
            <a:r>
              <a:rPr lang="ru-RU" dirty="0" err="1" smtClean="0"/>
              <a:t>є</a:t>
            </a:r>
            <a:r>
              <a:rPr lang="ru-RU" dirty="0" smtClean="0"/>
              <a:t> </a:t>
            </a:r>
            <a:r>
              <a:rPr lang="ru-RU" dirty="0" err="1" smtClean="0"/>
              <a:t>можливість</a:t>
            </a:r>
            <a:r>
              <a:rPr lang="ru-RU" dirty="0" smtClean="0"/>
              <a:t> </a:t>
            </a:r>
            <a:r>
              <a:rPr lang="ru-RU" dirty="0" err="1" smtClean="0"/>
              <a:t>створювати</a:t>
            </a:r>
            <a:r>
              <a:rPr lang="ru-RU" dirty="0" smtClean="0"/>
              <a:t> контрагента поза </a:t>
            </a:r>
            <a:r>
              <a:rPr lang="ru-RU" dirty="0" err="1" smtClean="0"/>
              <a:t>групою</a:t>
            </a:r>
            <a:r>
              <a:rPr lang="ru-RU" dirty="0" smtClean="0"/>
              <a:t>, в </a:t>
            </a:r>
            <a:r>
              <a:rPr lang="ru-RU" dirty="0" err="1" smtClean="0"/>
              <a:t>корінь</a:t>
            </a:r>
            <a:r>
              <a:rPr lang="ru-RU" dirty="0" smtClean="0"/>
              <a:t> </a:t>
            </a:r>
            <a:r>
              <a:rPr lang="ru-RU" dirty="0" err="1" smtClean="0"/>
              <a:t>довідника</a:t>
            </a:r>
            <a:r>
              <a:rPr lang="ru-RU" dirty="0" smtClean="0"/>
              <a:t>. </a:t>
            </a:r>
            <a:r>
              <a:rPr lang="ru-RU" dirty="0" err="1" smtClean="0"/>
              <a:t>Після</a:t>
            </a:r>
            <a:r>
              <a:rPr lang="ru-RU" dirty="0" smtClean="0"/>
              <a:t> </a:t>
            </a:r>
            <a:r>
              <a:rPr lang="ru-RU" dirty="0" err="1" smtClean="0"/>
              <a:t>натискання</a:t>
            </a:r>
            <a:r>
              <a:rPr lang="ru-RU" dirty="0" smtClean="0"/>
              <a:t> кнопки «</a:t>
            </a:r>
            <a:r>
              <a:rPr lang="ru-RU" dirty="0" err="1" smtClean="0"/>
              <a:t>Створити</a:t>
            </a:r>
            <a:r>
              <a:rPr lang="ru-RU" dirty="0" smtClean="0"/>
              <a:t>» </a:t>
            </a:r>
            <a:r>
              <a:rPr lang="ru-RU" dirty="0" err="1" smtClean="0"/>
              <a:t>відкривається</a:t>
            </a:r>
            <a:r>
              <a:rPr lang="ru-RU" dirty="0" smtClean="0"/>
              <a:t> чиста </a:t>
            </a:r>
            <a:r>
              <a:rPr lang="ru-RU" dirty="0" err="1" smtClean="0"/>
              <a:t>облікова</a:t>
            </a:r>
            <a:r>
              <a:rPr lang="ru-RU" dirty="0" smtClean="0"/>
              <a:t> </a:t>
            </a:r>
            <a:r>
              <a:rPr lang="ru-RU" dirty="0" err="1" smtClean="0"/>
              <a:t>картка</a:t>
            </a:r>
            <a:r>
              <a:rPr lang="ru-RU" dirty="0" smtClean="0"/>
              <a:t> нового контрагента.</a:t>
            </a:r>
          </a:p>
          <a:p>
            <a:pPr algn="just"/>
            <a:r>
              <a:rPr lang="ru-RU" dirty="0" smtClean="0"/>
              <a:t>3. На </a:t>
            </a:r>
            <a:r>
              <a:rPr lang="ru-RU" dirty="0" err="1" smtClean="0"/>
              <a:t>вкладці</a:t>
            </a:r>
            <a:r>
              <a:rPr lang="ru-RU" dirty="0" smtClean="0"/>
              <a:t> </a:t>
            </a:r>
            <a:r>
              <a:rPr lang="ru-RU" b="1" dirty="0" smtClean="0"/>
              <a:t>«Головне» </a:t>
            </a:r>
            <a:r>
              <a:rPr lang="ru-RU" dirty="0" err="1" smtClean="0"/>
              <a:t>заповнюємо</a:t>
            </a:r>
            <a:r>
              <a:rPr lang="ru-RU" dirty="0" smtClean="0"/>
              <a:t> </a:t>
            </a:r>
            <a:r>
              <a:rPr lang="ru-RU" dirty="0" err="1" smtClean="0"/>
              <a:t>основні</a:t>
            </a:r>
            <a:r>
              <a:rPr lang="ru-RU" dirty="0" smtClean="0"/>
              <a:t> </a:t>
            </a:r>
            <a:r>
              <a:rPr lang="ru-RU" dirty="0" err="1" smtClean="0"/>
              <a:t>дані</a:t>
            </a:r>
            <a:r>
              <a:rPr lang="ru-RU" dirty="0" smtClean="0"/>
              <a:t> про контрагента: </a:t>
            </a:r>
            <a:r>
              <a:rPr lang="ru-RU" dirty="0" err="1" smtClean="0"/>
              <a:t>повне</a:t>
            </a:r>
            <a:r>
              <a:rPr lang="ru-RU" dirty="0" smtClean="0"/>
              <a:t> та </a:t>
            </a:r>
            <a:r>
              <a:rPr lang="ru-RU" dirty="0" err="1" smtClean="0"/>
              <a:t>коротке</a:t>
            </a:r>
            <a:r>
              <a:rPr lang="ru-RU" dirty="0" smtClean="0"/>
              <a:t> </a:t>
            </a:r>
            <a:r>
              <a:rPr lang="ru-RU" dirty="0" err="1" smtClean="0"/>
              <a:t>найменування</a:t>
            </a:r>
            <a:r>
              <a:rPr lang="ru-RU" dirty="0" smtClean="0"/>
              <a:t>, код ЄДРПОУ, ІПН, вид. В </a:t>
            </a:r>
            <a:r>
              <a:rPr lang="ru-RU" dirty="0" err="1" smtClean="0"/>
              <a:t>цьому</a:t>
            </a:r>
            <a:r>
              <a:rPr lang="ru-RU" dirty="0" smtClean="0"/>
              <a:t> ж </a:t>
            </a:r>
            <a:r>
              <a:rPr lang="ru-RU" dirty="0" err="1" smtClean="0"/>
              <a:t>вікні</a:t>
            </a:r>
            <a:r>
              <a:rPr lang="ru-RU" dirty="0" smtClean="0"/>
              <a:t> за потреби </a:t>
            </a:r>
            <a:r>
              <a:rPr lang="ru-RU" dirty="0" err="1" smtClean="0"/>
              <a:t>можна</a:t>
            </a:r>
            <a:r>
              <a:rPr lang="ru-RU" dirty="0" smtClean="0"/>
              <a:t> </a:t>
            </a:r>
            <a:r>
              <a:rPr lang="ru-RU" dirty="0" err="1" smtClean="0"/>
              <a:t>замінити</a:t>
            </a:r>
            <a:r>
              <a:rPr lang="ru-RU" dirty="0" smtClean="0"/>
              <a:t> </a:t>
            </a:r>
            <a:r>
              <a:rPr lang="ru-RU" dirty="0" err="1" smtClean="0"/>
              <a:t>групу</a:t>
            </a:r>
            <a:r>
              <a:rPr lang="ru-RU" dirty="0" smtClean="0"/>
              <a:t> контрагента.( Рис.2)</a:t>
            </a:r>
          </a:p>
          <a:p>
            <a:pPr algn="just"/>
            <a:r>
              <a:rPr lang="ru-RU" dirty="0" smtClean="0"/>
              <a:t> При </a:t>
            </a:r>
            <a:r>
              <a:rPr lang="ru-RU" dirty="0" err="1" smtClean="0"/>
              <a:t>виборі</a:t>
            </a:r>
            <a:r>
              <a:rPr lang="ru-RU" dirty="0" smtClean="0"/>
              <a:t> одного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видів</a:t>
            </a:r>
            <a:r>
              <a:rPr lang="ru-RU" dirty="0" smtClean="0"/>
              <a:t> (</a:t>
            </a:r>
            <a:r>
              <a:rPr lang="ru-RU" dirty="0" err="1" smtClean="0"/>
              <a:t>юридична</a:t>
            </a:r>
            <a:r>
              <a:rPr lang="ru-RU" dirty="0" smtClean="0"/>
              <a:t> особа, </a:t>
            </a:r>
            <a:r>
              <a:rPr lang="ru-RU" dirty="0" err="1" smtClean="0"/>
              <a:t>фізична</a:t>
            </a:r>
            <a:r>
              <a:rPr lang="ru-RU" dirty="0" smtClean="0"/>
              <a:t> особа, </a:t>
            </a:r>
            <a:r>
              <a:rPr lang="ru-RU" dirty="0" err="1" smtClean="0"/>
              <a:t>відокремлений</a:t>
            </a:r>
            <a:r>
              <a:rPr lang="ru-RU" dirty="0" smtClean="0"/>
              <a:t> </a:t>
            </a:r>
            <a:r>
              <a:rPr lang="ru-RU" dirty="0" err="1" smtClean="0"/>
              <a:t>підрозділ</a:t>
            </a:r>
            <a:r>
              <a:rPr lang="ru-RU" dirty="0" smtClean="0"/>
              <a:t>) </a:t>
            </a:r>
            <a:r>
              <a:rPr lang="ru-RU" dirty="0" err="1" smtClean="0"/>
              <a:t>змінюється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перелік</a:t>
            </a:r>
            <a:r>
              <a:rPr lang="ru-RU" dirty="0" smtClean="0"/>
              <a:t> </a:t>
            </a:r>
            <a:r>
              <a:rPr lang="ru-RU" dirty="0" err="1" smtClean="0"/>
              <a:t>полів</a:t>
            </a:r>
            <a:r>
              <a:rPr lang="ru-RU" dirty="0" smtClean="0"/>
              <a:t> для </a:t>
            </a:r>
            <a:r>
              <a:rPr lang="ru-RU" dirty="0" err="1" smtClean="0"/>
              <a:t>заповнення</a:t>
            </a:r>
            <a:r>
              <a:rPr lang="ru-RU" dirty="0" smtClean="0"/>
              <a:t>.</a:t>
            </a:r>
          </a:p>
          <a:p>
            <a:endParaRPr lang="uk-UA" dirty="0"/>
          </a:p>
        </p:txBody>
      </p:sp>
      <p:sp>
        <p:nvSpPr>
          <p:cNvPr id="7" name="5-конечная звезда 6"/>
          <p:cNvSpPr/>
          <p:nvPr/>
        </p:nvSpPr>
        <p:spPr>
          <a:xfrm>
            <a:off x="152400" y="5029200"/>
            <a:ext cx="762000" cy="838200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600" y="228600"/>
            <a:ext cx="8610600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609600" y="228600"/>
            <a:ext cx="12954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1143000" y="228600"/>
            <a:ext cx="7791450" cy="6019800"/>
          </a:xfrm>
        </p:spPr>
        <p:txBody>
          <a:bodyPr>
            <a:normAutofit lnSpcReduction="10000"/>
          </a:bodyPr>
          <a:lstStyle/>
          <a:p>
            <a:r>
              <a:rPr lang="uk-UA" dirty="0" smtClean="0"/>
              <a:t>На цьому етапі також можна створити банківські рахунки контрагента за посиланням </a:t>
            </a:r>
            <a:r>
              <a:rPr lang="uk-UA" i="1" dirty="0" smtClean="0"/>
              <a:t>«Всі банківські рахунки»</a:t>
            </a:r>
            <a:r>
              <a:rPr lang="uk-UA" dirty="0" smtClean="0"/>
              <a:t> -&gt; </a:t>
            </a:r>
            <a:r>
              <a:rPr lang="uk-UA" i="1" dirty="0" smtClean="0"/>
              <a:t>«Створити»</a:t>
            </a:r>
            <a:r>
              <a:rPr lang="uk-UA" dirty="0" smtClean="0"/>
              <a:t>. У картці Банківські рахунки заповнюємо необхідні реквізити:</a:t>
            </a:r>
          </a:p>
          <a:p>
            <a:r>
              <a:rPr lang="uk-UA" dirty="0" smtClean="0"/>
              <a:t>номер рахунку;</a:t>
            </a:r>
          </a:p>
          <a:p>
            <a:r>
              <a:rPr lang="uk-UA" dirty="0" smtClean="0"/>
              <a:t>валюта коштів;</a:t>
            </a:r>
          </a:p>
          <a:p>
            <a:r>
              <a:rPr lang="uk-UA" dirty="0" smtClean="0"/>
              <a:t>МФО банку;</a:t>
            </a:r>
          </a:p>
          <a:p>
            <a:r>
              <a:rPr lang="uk-UA" dirty="0" smtClean="0"/>
              <a:t>банк (можна знайти за МФО або підібрати з класифікатора);</a:t>
            </a:r>
          </a:p>
          <a:p>
            <a:r>
              <a:rPr lang="uk-UA" dirty="0" smtClean="0"/>
              <a:t>дата відкриття і найменування.</a:t>
            </a:r>
          </a:p>
          <a:p>
            <a:endParaRPr lang="uk-UA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2400" y="304800"/>
            <a:ext cx="8759825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Управляющая кнопка: настраиваемая 4">
            <a:hlinkClick r:id="" action="ppaction://noaction" highlightClick="1"/>
          </p:cNvPr>
          <p:cNvSpPr/>
          <p:nvPr/>
        </p:nvSpPr>
        <p:spPr>
          <a:xfrm>
            <a:off x="1447800" y="4038600"/>
            <a:ext cx="7543800" cy="2057400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1066800" y="304800"/>
            <a:ext cx="7867650" cy="5943600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Створити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договори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даним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контрагентом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можна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посиланням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i="1" dirty="0" err="1" smtClean="0">
                <a:latin typeface="Times New Roman" pitchFamily="18" charset="0"/>
                <a:cs typeface="Times New Roman" pitchFamily="18" charset="0"/>
              </a:rPr>
              <a:t>Договір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 -&gt; 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i="1" dirty="0" err="1" smtClean="0">
                <a:latin typeface="Times New Roman" pitchFamily="18" charset="0"/>
                <a:cs typeface="Times New Roman" pitchFamily="18" charset="0"/>
              </a:rPr>
              <a:t>Створити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 У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картці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договору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необхідно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заповнити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усі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реквізити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основний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яких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«Вид договору», 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якого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залежить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правильність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ведення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обліку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контрагентом у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системі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Банківські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рахунки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та договора,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які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визначені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основними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будуть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автоматично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підтягуватись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документи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при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виборі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контрагента.</a:t>
            </a:r>
            <a:endParaRPr lang="uk-UA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116</TotalTime>
  <Words>1082</Words>
  <Application>Microsoft Office PowerPoint</Application>
  <PresentationFormat>Экран (4:3)</PresentationFormat>
  <Paragraphs>88</Paragraphs>
  <Slides>49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49</vt:i4>
      </vt:variant>
    </vt:vector>
  </HeadingPairs>
  <TitlesOfParts>
    <vt:vector size="55" baseType="lpstr">
      <vt:lpstr>Corbel</vt:lpstr>
      <vt:lpstr>Gill Sans MT</vt:lpstr>
      <vt:lpstr>Times New Roman</vt:lpstr>
      <vt:lpstr>Verdana</vt:lpstr>
      <vt:lpstr>Wingdings 2</vt:lpstr>
      <vt:lpstr>Солнцестояние</vt:lpstr>
      <vt:lpstr>Особливості податкових розрахунків в програмі 1С:Підприємство. Бухгалтерія 2.0</vt:lpstr>
      <vt:lpstr>Створення контрагентів в 1С:Підприємство. Бухгалтерія 2.0 </vt:lpstr>
      <vt:lpstr>Створення контрагентів в 1С:Підприємство. Бухгалтерія 2.0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Реалізація в 1С:Підприємство. Бухгалтерія 2.0 </vt:lpstr>
      <vt:lpstr>Презентация PowerPoint</vt:lpstr>
      <vt:lpstr>При необхідності рядки документа можна копіювати і вставляти, використовуючи для цього кнопки в табличній частині документа.</vt:lpstr>
      <vt:lpstr>Презентация PowerPoint</vt:lpstr>
      <vt:lpstr>Презентация PowerPoint</vt:lpstr>
      <vt:lpstr>Ведення обліку вхідного і вихідного ПДВ в 1С:Підприємство. Бухгалтерія 2.0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Нарахування авансу в 1С:Підприємство. Бухгалтерія 2.0 </vt:lpstr>
      <vt:lpstr>Нарахування авансу в 1С:Підприємство. Бухгалтерія 2.0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Нарахування заробітної плати в 1С:Підприємство. Бухгалтерія 2.0 </vt:lpstr>
      <vt:lpstr>Презентация PowerPoint</vt:lpstr>
      <vt:lpstr>Нарахування заробітної плати в 1С:Підприємство. Бухгалтерія 2.0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Принципи обліку ОЗ, МНМА, МШП і МНА в 1С:Підприємство. Бухгалтерія 2.0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1С:Підприємство. Бухгалтерія 2.0</dc:title>
  <dc:creator>User</dc:creator>
  <cp:lastModifiedBy>Учетная запись Майкрософт</cp:lastModifiedBy>
  <cp:revision>24</cp:revision>
  <dcterms:created xsi:type="dcterms:W3CDTF">2020-04-02T12:00:55Z</dcterms:created>
  <dcterms:modified xsi:type="dcterms:W3CDTF">2020-05-07T04:21:01Z</dcterms:modified>
</cp:coreProperties>
</file>