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84" r:id="rId18"/>
    <p:sldId id="286" r:id="rId19"/>
    <p:sldId id="287" r:id="rId20"/>
    <p:sldId id="288" r:id="rId21"/>
    <p:sldId id="292" r:id="rId22"/>
    <p:sldId id="293" r:id="rId23"/>
    <p:sldId id="295" r:id="rId24"/>
    <p:sldId id="294" r:id="rId25"/>
    <p:sldId id="296" r:id="rId26"/>
    <p:sldId id="297" r:id="rId27"/>
    <p:sldId id="299" r:id="rId28"/>
    <p:sldId id="28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90" r:id="rId38"/>
    <p:sldId id="278" r:id="rId39"/>
    <p:sldId id="279" r:id="rId40"/>
    <p:sldId id="280" r:id="rId41"/>
    <p:sldId id="281" r:id="rId42"/>
    <p:sldId id="282" r:id="rId43"/>
    <p:sldId id="283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aktiv.ua/materials/articles/kak-provodit-voennyj-sbor-v-1s-tonkosti-raboty-mekhanizm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67870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600" b="1" i="1" smtClean="0">
                <a:latin typeface="Times New Roman" pitchFamily="18" charset="0"/>
                <a:cs typeface="Times New Roman" pitchFamily="18" charset="0"/>
              </a:rPr>
              <a:t>Особливості податкових розрахунків в програмі 1С:Підприємство</a:t>
            </a:r>
            <a:r>
              <a:rPr lang="uk-UA" sz="6600" b="1" i="1" dirty="0" smtClean="0">
                <a:latin typeface="Times New Roman" pitchFamily="18" charset="0"/>
                <a:cs typeface="Times New Roman" pitchFamily="18" charset="0"/>
              </a:rPr>
              <a:t>. Бухгалтерія 2.0</a:t>
            </a:r>
            <a:endParaRPr lang="uk-UA" sz="6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556"/>
            <a:ext cx="8705850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8600"/>
            <a:ext cx="8095488" cy="60198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4. На вкладці 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«Адреси» 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заповнюємо юридичну, фактичну, поштову адреси та інші контактні дані. Якщо ці адреси співпадають, встановлюємо відповідні відмітки (</a:t>
            </a:r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фактична/поштова адреса співпадає з юридичною адресою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9600" y="152400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2400"/>
            <a:ext cx="8095488" cy="65532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вкладці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Відповідальні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особи»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вказуємо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головного бухгалтера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касира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заповнюємо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вкладку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та «FREDO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За потреби,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перейшовши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контрагентом»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налаштувати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контрагентом.</a:t>
            </a:r>
          </a:p>
          <a:p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8026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609600"/>
            <a:ext cx="7866888" cy="5638800"/>
          </a:xfrm>
        </p:spPr>
        <p:txBody>
          <a:bodyPr/>
          <a:lstStyle/>
          <a:p>
            <a:r>
              <a:rPr lang="ru-RU" dirty="0" smtClean="0"/>
              <a:t>8. Для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внесених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натискаємо</a:t>
            </a:r>
            <a:r>
              <a:rPr lang="ru-RU" dirty="0" smtClean="0"/>
              <a:t> </a:t>
            </a:r>
            <a:r>
              <a:rPr lang="ru-RU" b="1" i="1" dirty="0" smtClean="0"/>
              <a:t>«</a:t>
            </a:r>
            <a:r>
              <a:rPr lang="ru-RU" b="1" i="1" dirty="0" err="1" smtClean="0"/>
              <a:t>Записати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закрити</a:t>
            </a:r>
            <a:r>
              <a:rPr lang="ru-RU" b="1" i="1" dirty="0" smtClean="0"/>
              <a:t>»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990600"/>
            <a:ext cx="7498080" cy="35814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Реалізація</a:t>
            </a:r>
            <a:r>
              <a:rPr lang="ru-RU" dirty="0" smtClean="0"/>
              <a:t> в 1С:Підприємство. </a:t>
            </a:r>
            <a:r>
              <a:rPr lang="ru-RU" dirty="0" err="1" smtClean="0"/>
              <a:t>Бухгалтерія</a:t>
            </a:r>
            <a:r>
              <a:rPr lang="ru-RU" dirty="0" smtClean="0"/>
              <a:t> 2.0</a:t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33400" y="152400"/>
            <a:ext cx="8610600" cy="6705600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Документ «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» в 1С:Підприємство 8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Документ «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розділі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Продажі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» 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конфігурації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Бухгалтерія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(ред.2.0). Перш за все,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товарно-матеріальних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 Документ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створений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самостійний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документ, так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оплату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покупцеві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Поетапно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розглянемо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заповнення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Вносимо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покупця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ним.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Вказуємо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склад,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продаж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про продаж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створюємо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запис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закладці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; при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відпуску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закладці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Поворотна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 тара»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; при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наданні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послуг-відповідно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закладці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b="1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заповнення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табличної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документа:</a:t>
            </a:r>
          </a:p>
          <a:p>
            <a:pPr lvl="1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додаванням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номенклатури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вручну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додаванням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заповненням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на оплату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покупцеві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опції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доступні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кнопці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Заповнити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1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підбором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довідника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«Номенклатура».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повинна бути створена рядок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номенклатурою, в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вказані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виміру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заставна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зворотної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ставка ПДВ, схема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податкове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по ПДВ. Сума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сума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ПДВ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розраховані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автоматично.</a:t>
            </a:r>
          </a:p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документі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скористаємося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кнопкою «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рядки документа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копіювати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вставляти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кнопки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табличній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документа.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86488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9200" y="1143000"/>
            <a:ext cx="1143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304800"/>
            <a:ext cx="8171688" cy="5943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Переконайтеся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заповнена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покупцем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умовчанням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вона взята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регістра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контрагентами».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Додатково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вносимо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друкованої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документа. Проведений документ (для прикладу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створить проводки,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559276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контрагентів</a:t>
            </a:r>
            <a:r>
              <a:rPr lang="ru-RU" dirty="0" smtClean="0"/>
              <a:t> в 1С:Підприємство. </a:t>
            </a:r>
            <a:r>
              <a:rPr lang="ru-RU" dirty="0" err="1" smtClean="0"/>
              <a:t>Бухгалтерія</a:t>
            </a:r>
            <a:r>
              <a:rPr lang="ru-RU" dirty="0" smtClean="0"/>
              <a:t> 2.0</a:t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5175" y="5334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3000" y="533400"/>
            <a:ext cx="1219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536416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ПДВ в 1С:Підприємство.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Бухгалтерія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04800"/>
            <a:ext cx="7924800" cy="62484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У програмі момент виникнення бази оподаткування визначається за первинними товарно-грошовими документами. Відповідно до податкових параметрів у цих документах фіксується передбачуване значення ПДВ — очікуваний ПДВ. Отримані та виписані податкові документи дають підставу для включення передбачуваних (очікуваних) сум ПДВ до звітності з ПДВ і до розрахунків із бюджетом. Тобто при виписуванні чи отриманні податкових документів реєструється підтверджений ПДВ.</a:t>
            </a:r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400"/>
            <a:ext cx="8382000" cy="6477000"/>
          </a:xfrm>
        </p:spPr>
        <p:txBody>
          <a:bodyPr>
            <a:normAutofit fontScale="70000" lnSpcReduction="20000"/>
          </a:bodyPr>
          <a:lstStyle/>
          <a:p>
            <a:pPr algn="ctr" fontAlgn="base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Вхідний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ПДВ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належать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вхідним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ПДВ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кредит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кажучи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одержувані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реквізит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)Документом,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слугує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підставою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очікуваного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ПДВ,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«Поступление товаров и услуг»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«Платежное поручение исходящее».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очікуваним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вхідним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ПДВ проводка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дебет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6442 «Налоговый кредит неподтвержденный». 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постачальника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накладної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кредит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підтвердженим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проводка Дт 6412 — Кт 6442 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кредит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підтвердженим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коректного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документа «Регистрация входящего налогового документа» (РВПД)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документ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уведенням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документа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оплати.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3574" y="457200"/>
            <a:ext cx="80994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66800" y="457200"/>
            <a:ext cx="1143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401050" cy="630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85800" y="152400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2400"/>
            <a:ext cx="8247888" cy="6705600"/>
          </a:xfrm>
        </p:spPr>
        <p:txBody>
          <a:bodyPr>
            <a:normAutofit fontScale="70000" lnSpcReduction="20000"/>
          </a:bodyPr>
          <a:lstStyle/>
          <a:p>
            <a:pPr algn="ctr" fontAlgn="base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Вихідний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ПДВ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вихідного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ПДВ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 принцип. Сума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очікуваним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ПДВ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зобов’язаннями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накопичується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кредитом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6432 «Налоговые обязательства неподтвержденные»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первинними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документами,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виписуванні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накладної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зобов’язання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підтвердженими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Контроль кредитового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6432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накладні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виписані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непідтвердженого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ПДВ (6432 «Налоговые обязательства неподтвержденные» та 6442 «Налоговый кредит неподтвержденный»)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конфігурації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зіставляти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передбачувані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ПДВ,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правильному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оформленні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передбачуваного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ПДВ 6432 бути не повинно. Але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6442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накладну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постачальника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проводиться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спеціалізованих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звітів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«Проверка суммы входящего НДС»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«Проверка суммы обязательств по НДС».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85800" y="304800"/>
            <a:ext cx="8305800" cy="6553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кредиту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01.07.2015 р. ПК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ВСІМА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ПДВ товарами/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необоротними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(Закон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28.12.2014 р. № 71-VIII); 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конфігураціях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документах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вказати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ПОДАТКОВЕ ПРИЗНАЧЕННЯ ПДВ.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ПДВ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цільовому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запасів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оподатковувана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ПДВ»;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неоподатковувана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Неопод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ПДВ,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будьяка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.»;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негосподарська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Неопод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ПДВ,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негосп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.»;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пропорційно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оподатковувана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Пропорц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ПДВ».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ставки ПДВ в документах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(оплати),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коректність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нарахування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кредиту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зобов'язань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такими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71688" cy="505936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Нарахування авансу </a:t>
            </a:r>
            <a:r>
              <a:rPr lang="ru-RU" dirty="0" smtClean="0"/>
              <a:t>в 1С:Підприємство. </a:t>
            </a:r>
            <a:r>
              <a:rPr lang="ru-RU" dirty="0" err="1" smtClean="0"/>
              <a:t>Бухгалтерія</a:t>
            </a:r>
            <a:r>
              <a:rPr lang="ru-RU" dirty="0" smtClean="0"/>
              <a:t> 2.0</a:t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255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Нарахування авансу </a:t>
            </a:r>
            <a:r>
              <a:rPr lang="ru-RU" dirty="0" smtClean="0"/>
              <a:t>в 1С:Підприємство. </a:t>
            </a:r>
            <a:r>
              <a:rPr lang="ru-RU" dirty="0" err="1" smtClean="0"/>
              <a:t>Бухгалтерія</a:t>
            </a:r>
            <a:r>
              <a:rPr lang="ru-RU" dirty="0" smtClean="0"/>
              <a:t> 2.0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47800"/>
            <a:ext cx="8077200" cy="5181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Почнемо розгляд з нарахування авансу за першу половину місяця. Перш за все, створимо документ "Нарахування зарплати" з відміткою в осередку "Попередній розрахунок". Виберіть місяць нарахувань і при необхідності підрозділ.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автоматичного розрахунку натисніть кнопку "Заповнити" і "Перерахувати". Сума авансу буде розрахована, виходячи з фактично відпрацьованих днів в першій половині місяця. Звертайте увагу на дату документа, так як кількість відпрацьованих днів буде розраховано з початку періоду до дати створення документа.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контрагентів</a:t>
            </a:r>
            <a:r>
              <a:rPr lang="ru-RU" dirty="0" smtClean="0"/>
              <a:t> в 1С:Підприємство. </a:t>
            </a:r>
            <a:r>
              <a:rPr lang="ru-RU" dirty="0" err="1" smtClean="0"/>
              <a:t>Бухгалтерія</a:t>
            </a:r>
            <a:r>
              <a:rPr lang="ru-RU" dirty="0" smtClean="0"/>
              <a:t> 2.0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579120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Cтворення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нового контрагента 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конфігурації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Бухгалтерія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 2.0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наступним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чином: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Відкриваємо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довідник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Контрагенти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Довідники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Контрагенти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Рис.1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7156"/>
            <a:ext cx="81724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3000" y="152400"/>
            <a:ext cx="121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4648200" y="1295400"/>
            <a:ext cx="1143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47800"/>
            <a:ext cx="8019288" cy="4800600"/>
          </a:xfrm>
        </p:spPr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документ.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документом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бухгалтерські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проводки, так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попереднім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перерахування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співробітникам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228600"/>
            <a:ext cx="7943088" cy="6019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Перейдемо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підрозділі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Виплата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документ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банк"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безготівковій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готівкою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Заповнимо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поля документа. В поле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Виплачувати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"Аванс (за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попереднім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)".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Вкажіть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виплату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авансу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поле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незаповненим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поля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Зарплатний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проект".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Заповніть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виплата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одному конкретному договору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банком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зарплатним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проектом),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порожнім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Відзначте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1019"/>
            <a:ext cx="8077200" cy="571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90800" y="1600200"/>
            <a:ext cx="990600" cy="15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533400"/>
            <a:ext cx="1219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натисніть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кнопки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Заповнити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ПДФО,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військового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збору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ЄСВ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співробітникам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провести документ,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бухгалтерські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проводки по 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Нарахування заробітної плати </a:t>
            </a:r>
            <a:r>
              <a:rPr lang="ru-RU" dirty="0" smtClean="0"/>
              <a:t>в 1С:Підприємство. </a:t>
            </a:r>
            <a:r>
              <a:rPr lang="ru-RU" dirty="0" err="1" smtClean="0"/>
              <a:t>Бухгалтерія</a:t>
            </a:r>
            <a:r>
              <a:rPr lang="ru-RU" dirty="0" smtClean="0"/>
              <a:t> 2.0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Перейдемо до операцій з нарахування заробітної плати. Сформуйте документ "Нарахування зарплати". Заповніть поля «Місяць нарахування" і "Підрозділ", якщо відбувається нарахування окремого підрозділу.</a:t>
            </a:r>
            <a:endParaRPr lang="uk-U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04800"/>
            <a:ext cx="7866888" cy="59436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скористайтеся</a:t>
            </a:r>
            <a:r>
              <a:rPr lang="ru-RU" dirty="0" smtClean="0"/>
              <a:t> кнопкою "</a:t>
            </a:r>
            <a:r>
              <a:rPr lang="ru-RU" dirty="0" err="1" smtClean="0"/>
              <a:t>Заповнити</a:t>
            </a:r>
            <a:r>
              <a:rPr lang="ru-RU" dirty="0" smtClean="0"/>
              <a:t>" для автоматичного </a:t>
            </a:r>
            <a:r>
              <a:rPr lang="ru-RU" dirty="0" err="1" smtClean="0"/>
              <a:t>заповнення</a:t>
            </a:r>
            <a:r>
              <a:rPr lang="ru-RU" dirty="0" smtClean="0"/>
              <a:t> документа </a:t>
            </a:r>
            <a:r>
              <a:rPr lang="ru-RU" dirty="0" err="1" smtClean="0"/>
              <a:t>плановими</a:t>
            </a:r>
            <a:r>
              <a:rPr lang="ru-RU" dirty="0" smtClean="0"/>
              <a:t> </a:t>
            </a:r>
            <a:r>
              <a:rPr lang="ru-RU" dirty="0" err="1" smtClean="0"/>
              <a:t>нарахуваннями</a:t>
            </a:r>
            <a:r>
              <a:rPr lang="ru-RU" dirty="0" smtClean="0"/>
              <a:t> (оклад по днях, по годинах, </a:t>
            </a:r>
            <a:r>
              <a:rPr lang="ru-RU" dirty="0" err="1" smtClean="0"/>
              <a:t>індексація</a:t>
            </a:r>
            <a:r>
              <a:rPr lang="ru-RU" dirty="0" smtClean="0"/>
              <a:t> та </a:t>
            </a:r>
            <a:r>
              <a:rPr lang="ru-RU" dirty="0" err="1" smtClean="0"/>
              <a:t>інше</a:t>
            </a:r>
            <a:r>
              <a:rPr lang="ru-RU" dirty="0" smtClean="0"/>
              <a:t>).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робочий</a:t>
            </a:r>
            <a:r>
              <a:rPr lang="ru-RU" dirty="0" smtClean="0"/>
              <a:t> </a:t>
            </a:r>
            <a:r>
              <a:rPr lang="ru-RU" dirty="0" err="1" smtClean="0"/>
              <a:t>відпрацював</a:t>
            </a:r>
            <a:r>
              <a:rPr lang="ru-RU" dirty="0" smtClean="0"/>
              <a:t> </a:t>
            </a:r>
            <a:r>
              <a:rPr lang="ru-RU" dirty="0" err="1" smtClean="0"/>
              <a:t>неповний</a:t>
            </a:r>
            <a:r>
              <a:rPr lang="ru-RU" dirty="0" smtClean="0"/>
              <a:t> </a:t>
            </a:r>
            <a:r>
              <a:rPr lang="ru-RU" dirty="0" err="1" smtClean="0"/>
              <a:t>робочий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виставити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початку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відпрацьованого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. За </a:t>
            </a:r>
            <a:r>
              <a:rPr lang="ru-RU" dirty="0" err="1" smtClean="0"/>
              <a:t>кнопці</a:t>
            </a:r>
            <a:r>
              <a:rPr lang="ru-RU" dirty="0" smtClean="0"/>
              <a:t> "</a:t>
            </a:r>
            <a:r>
              <a:rPr lang="ru-RU" dirty="0" err="1" smtClean="0"/>
              <a:t>Перерахувати</a:t>
            </a:r>
            <a:r>
              <a:rPr lang="ru-RU" dirty="0" smtClean="0"/>
              <a:t>"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розраховані</a:t>
            </a:r>
            <a:r>
              <a:rPr lang="ru-RU" dirty="0" smtClean="0"/>
              <a:t> </a:t>
            </a:r>
            <a:r>
              <a:rPr lang="ru-RU" dirty="0" err="1" smtClean="0"/>
              <a:t>фактичний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оплати </a:t>
            </a:r>
            <a:r>
              <a:rPr lang="ru-RU" dirty="0" err="1" smtClean="0"/>
              <a:t>праці</a:t>
            </a:r>
            <a:r>
              <a:rPr lang="ru-RU" dirty="0" smtClean="0"/>
              <a:t> за </a:t>
            </a:r>
            <a:r>
              <a:rPr lang="ru-RU" dirty="0" err="1" smtClean="0"/>
              <a:t>означений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податки</a:t>
            </a:r>
            <a:r>
              <a:rPr lang="ru-RU" dirty="0" smtClean="0"/>
              <a:t>, </a:t>
            </a:r>
            <a:r>
              <a:rPr lang="ru-RU" dirty="0" err="1" smtClean="0"/>
              <a:t>внески</a:t>
            </a:r>
            <a:r>
              <a:rPr lang="ru-RU" dirty="0" smtClean="0"/>
              <a:t>, </a:t>
            </a:r>
            <a:r>
              <a:rPr lang="ru-RU" dirty="0" err="1" smtClean="0"/>
              <a:t>планові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аліменти</a:t>
            </a:r>
            <a:r>
              <a:rPr lang="ru-RU" dirty="0" smtClean="0"/>
              <a:t>). </a:t>
            </a:r>
            <a:r>
              <a:rPr lang="ru-RU" dirty="0" err="1" smtClean="0"/>
              <a:t>Проведіть</a:t>
            </a:r>
            <a:r>
              <a:rPr lang="ru-RU" dirty="0" smtClean="0"/>
              <a:t> документ.</a:t>
            </a:r>
            <a:endParaRPr lang="uk-U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153400" cy="437356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Нарахування заробітної плати </a:t>
            </a:r>
            <a:r>
              <a:rPr lang="ru-RU" dirty="0" smtClean="0"/>
              <a:t>в 1С:Підприємство. </a:t>
            </a:r>
            <a:r>
              <a:rPr lang="ru-RU" dirty="0" err="1" smtClean="0"/>
              <a:t>Бухгалтерія</a:t>
            </a:r>
            <a:r>
              <a:rPr lang="ru-RU" dirty="0" smtClean="0"/>
              <a:t> 2.0</a:t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375" y="3048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91000" y="1447800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838200" y="304800"/>
            <a:ext cx="12192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228600"/>
            <a:ext cx="1219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2000"/>
            <a:ext cx="8019288" cy="5486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"Настройках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​​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позначка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поле "проводки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бухгалтерському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"Зарплата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кадри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Довідники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налаштування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документу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бухгалтерському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довідника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зарплати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регламентованому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28800" y="17526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Рис.1</a:t>
            </a:r>
            <a:endParaRPr lang="uk-U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838200" y="228600"/>
            <a:ext cx="1219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019800"/>
          </a:xfrm>
        </p:spPr>
        <p:txBody>
          <a:bodyPr/>
          <a:lstStyle/>
          <a:p>
            <a:r>
              <a:rPr lang="ru-RU" b="1" dirty="0" err="1" smtClean="0"/>
              <a:t>Перерахування</a:t>
            </a:r>
            <a:r>
              <a:rPr lang="ru-RU" b="1" dirty="0" smtClean="0"/>
              <a:t> </a:t>
            </a:r>
            <a:r>
              <a:rPr lang="ru-RU" b="1" dirty="0" err="1" smtClean="0"/>
              <a:t>податків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внесків</a:t>
            </a:r>
            <a:r>
              <a:rPr lang="ru-RU" b="1" dirty="0" smtClean="0"/>
              <a:t> до 1С:Підприємство</a:t>
            </a:r>
          </a:p>
          <a:p>
            <a:r>
              <a:rPr lang="ru-RU" dirty="0" smtClean="0"/>
              <a:t>Цей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в два </a:t>
            </a:r>
            <a:r>
              <a:rPr lang="ru-RU" dirty="0" err="1" smtClean="0"/>
              <a:t>етапи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в </a:t>
            </a:r>
            <a:r>
              <a:rPr lang="ru-RU" dirty="0" err="1" smtClean="0"/>
              <a:t>підрозділі</a:t>
            </a:r>
            <a:r>
              <a:rPr lang="ru-RU" dirty="0" smtClean="0"/>
              <a:t> "</a:t>
            </a:r>
            <a:r>
              <a:rPr lang="ru-RU" dirty="0" err="1" smtClean="0"/>
              <a:t>Виплата</a:t>
            </a:r>
            <a:r>
              <a:rPr lang="ru-RU" dirty="0" smtClean="0"/>
              <a:t> </a:t>
            </a:r>
            <a:r>
              <a:rPr lang="ru-RU" dirty="0" err="1" smtClean="0"/>
              <a:t>зарплати</a:t>
            </a:r>
            <a:r>
              <a:rPr lang="ru-RU" dirty="0" smtClean="0"/>
              <a:t>" </a:t>
            </a:r>
            <a:r>
              <a:rPr lang="ru-RU" dirty="0" err="1" smtClean="0"/>
              <a:t>створимо</a:t>
            </a:r>
            <a:r>
              <a:rPr lang="ru-RU" dirty="0" smtClean="0"/>
              <a:t> документ "</a:t>
            </a:r>
            <a:r>
              <a:rPr lang="ru-RU" dirty="0" err="1" smtClean="0"/>
              <a:t>Відомість</a:t>
            </a:r>
            <a:r>
              <a:rPr lang="ru-RU" dirty="0" smtClean="0"/>
              <a:t> в банк" ("</a:t>
            </a:r>
            <a:r>
              <a:rPr lang="ru-RU" dirty="0" err="1" smtClean="0"/>
              <a:t>Відомість</a:t>
            </a:r>
            <a:r>
              <a:rPr lang="ru-RU" dirty="0" smtClean="0"/>
              <a:t> в </a:t>
            </a:r>
            <a:r>
              <a:rPr lang="ru-RU" dirty="0" err="1" smtClean="0"/>
              <a:t>касу</a:t>
            </a:r>
            <a:r>
              <a:rPr lang="ru-RU" dirty="0" smtClean="0"/>
              <a:t>") </a:t>
            </a:r>
            <a:r>
              <a:rPr lang="ru-RU" dirty="0" err="1" smtClean="0"/>
              <a:t>з</a:t>
            </a:r>
            <a:r>
              <a:rPr lang="ru-RU" dirty="0" smtClean="0"/>
              <a:t> видом </a:t>
            </a:r>
            <a:r>
              <a:rPr lang="ru-RU" dirty="0" err="1" smtClean="0"/>
              <a:t>виплати</a:t>
            </a:r>
            <a:r>
              <a:rPr lang="ru-RU" dirty="0" smtClean="0"/>
              <a:t> "</a:t>
            </a:r>
            <a:r>
              <a:rPr lang="ru-RU" dirty="0" err="1" smtClean="0"/>
              <a:t>Чергова</a:t>
            </a:r>
            <a:r>
              <a:rPr lang="ru-RU" dirty="0" smtClean="0"/>
              <a:t> </a:t>
            </a:r>
            <a:r>
              <a:rPr lang="ru-RU" dirty="0" err="1" smtClean="0"/>
              <a:t>виплата</a:t>
            </a:r>
            <a:r>
              <a:rPr lang="ru-RU" dirty="0" smtClean="0"/>
              <a:t>" (поле "</a:t>
            </a:r>
            <a:r>
              <a:rPr lang="ru-RU" dirty="0" err="1" smtClean="0"/>
              <a:t>Виплачувати</a:t>
            </a:r>
            <a:r>
              <a:rPr lang="ru-RU" dirty="0" smtClean="0"/>
              <a:t>").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1724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62000" y="228600"/>
            <a:ext cx="1219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1447800"/>
            <a:ext cx="1066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04800"/>
            <a:ext cx="8324088" cy="5943600"/>
          </a:xfrm>
        </p:spPr>
        <p:txBody>
          <a:bodyPr>
            <a:normAutofit/>
          </a:bodyPr>
          <a:lstStyle/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працівникам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створіть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документ "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Списання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банківського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рахунку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Видатковий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касовий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ордер".</a:t>
            </a: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8153400" cy="50292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ОЗ, МНМА, МШП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МНА в 1С:Підприємство.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Бухгалтерія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304800"/>
            <a:ext cx="8153400" cy="6324600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необоротних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малоцінні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нематеріальні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принципом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документообігу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підсистем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необоротні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регістрах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циклу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необоротних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описувати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коректного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необоротних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документ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оформляється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видом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вказується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МШП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uk-U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975" y="381000"/>
            <a:ext cx="7823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90600" y="381000"/>
            <a:ext cx="1066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304800"/>
            <a:ext cx="7866888" cy="594360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Шаблони проводок обліку витрат з амортизації</a:t>
            </a:r>
            <a:r>
              <a:rPr lang="uk-UA" dirty="0" smtClean="0"/>
              <a:t> необоротних активів та списання малоцінних предметів описані за допомогою довідника «</a:t>
            </a:r>
            <a:r>
              <a:rPr lang="uk-UA" dirty="0" err="1" smtClean="0"/>
              <a:t>Способы</a:t>
            </a:r>
            <a:r>
              <a:rPr lang="uk-UA" dirty="0" smtClean="0"/>
              <a:t> </a:t>
            </a:r>
            <a:r>
              <a:rPr lang="uk-UA" dirty="0" err="1" smtClean="0"/>
              <a:t>отражения</a:t>
            </a:r>
            <a:r>
              <a:rPr lang="uk-UA" dirty="0" smtClean="0"/>
              <a:t> </a:t>
            </a:r>
            <a:r>
              <a:rPr lang="uk-UA" dirty="0" err="1" smtClean="0"/>
              <a:t>расходов</a:t>
            </a:r>
            <a:r>
              <a:rPr lang="uk-UA" dirty="0" smtClean="0"/>
              <a:t> по </a:t>
            </a:r>
            <a:r>
              <a:rPr lang="uk-UA" dirty="0" err="1" smtClean="0"/>
              <a:t>амортизации</a:t>
            </a:r>
            <a:r>
              <a:rPr lang="uk-UA" dirty="0" smtClean="0"/>
              <a:t>», в якому описана аналітика витрат з амортизації. Кожен рядок табличної частини цього довідника визначає сукупність параметрів для віднесення витрат з амортизації на витрати. У тому випадку, якщо введено кілька рядків, витрати з амортизації будуть розподілені за рядками (способами) відповідно до коефіцієнтів розподілу. Коефіцієнти розподілу вказуються в кожному рядку. У разі якщо в табличній частині зазначений тільки один рядок (тобто заданий тільки один спосіб), слід установлювати коефіцієнт, який дорівнює одиниці.</a:t>
            </a:r>
            <a:endParaRPr lang="uk-U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66800" y="228600"/>
            <a:ext cx="7867650" cy="601980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/>
              <a:t>Для кожного </a:t>
            </a:r>
            <a:r>
              <a:rPr lang="ru-RU" dirty="0" err="1" smtClean="0"/>
              <a:t>об’єкта</a:t>
            </a:r>
            <a:r>
              <a:rPr lang="ru-RU" dirty="0" smtClean="0"/>
              <a:t> </a:t>
            </a:r>
            <a:r>
              <a:rPr lang="ru-RU" dirty="0" err="1" smtClean="0"/>
              <a:t>обліку</a:t>
            </a:r>
            <a:r>
              <a:rPr lang="ru-RU" dirty="0" smtClean="0"/>
              <a:t> при </a:t>
            </a:r>
            <a:r>
              <a:rPr lang="ru-RU" dirty="0" err="1" smtClean="0"/>
              <a:t>введенні</a:t>
            </a:r>
            <a:r>
              <a:rPr lang="ru-RU" dirty="0" smtClean="0"/>
              <a:t> в </a:t>
            </a:r>
            <a:r>
              <a:rPr lang="ru-RU" dirty="0" err="1" smtClean="0"/>
              <a:t>експлуатацію</a:t>
            </a:r>
            <a:r>
              <a:rPr lang="ru-RU" dirty="0" smtClean="0"/>
              <a:t>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один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амортизації</a:t>
            </a:r>
            <a:r>
              <a:rPr lang="ru-RU" dirty="0" smtClean="0"/>
              <a:t>. За </a:t>
            </a:r>
            <a:r>
              <a:rPr lang="ru-RU" dirty="0" err="1" smtClean="0"/>
              <a:t>необхідності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необоротного активу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змінений</a:t>
            </a:r>
            <a:r>
              <a:rPr lang="ru-RU" dirty="0" smtClean="0"/>
              <a:t> (</a:t>
            </a:r>
            <a:r>
              <a:rPr lang="ru-RU" dirty="0" err="1" smtClean="0"/>
              <a:t>призначений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).</a:t>
            </a:r>
          </a:p>
          <a:p>
            <a:pPr fontAlgn="base"/>
            <a:r>
              <a:rPr lang="ru-RU" dirty="0" smtClean="0"/>
              <a:t>У </a:t>
            </a:r>
            <a:r>
              <a:rPr lang="ru-RU" dirty="0" err="1" smtClean="0"/>
              <a:t>системі</a:t>
            </a:r>
            <a:r>
              <a:rPr lang="ru-RU" dirty="0" smtClean="0"/>
              <a:t> </a:t>
            </a:r>
            <a:r>
              <a:rPr lang="ru-RU" b="1" dirty="0" err="1" smtClean="0"/>
              <a:t>відстежується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податкове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необоротних</a:t>
            </a:r>
            <a:r>
              <a:rPr lang="ru-RU" b="1" dirty="0" smtClean="0"/>
              <a:t> </a:t>
            </a:r>
            <a:r>
              <a:rPr lang="ru-RU" b="1" dirty="0" err="1" smtClean="0"/>
              <a:t>активів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актив не буде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у </a:t>
            </a:r>
            <a:r>
              <a:rPr lang="ru-RU" dirty="0" err="1" smtClean="0"/>
              <a:t>господарській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то при </a:t>
            </a:r>
            <a:r>
              <a:rPr lang="ru-RU" dirty="0" err="1" smtClean="0"/>
              <a:t>оприбуткуванні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податкове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«</a:t>
            </a:r>
            <a:r>
              <a:rPr lang="ru-RU" dirty="0" err="1" smtClean="0"/>
              <a:t>Необл</a:t>
            </a:r>
            <a:r>
              <a:rPr lang="ru-RU" dirty="0" smtClean="0"/>
              <a:t> ПДВ, </a:t>
            </a:r>
            <a:r>
              <a:rPr lang="ru-RU" dirty="0" err="1" smtClean="0"/>
              <a:t>нехоз</a:t>
            </a:r>
            <a:r>
              <a:rPr lang="ru-RU" dirty="0" smtClean="0"/>
              <a:t>» (не </a:t>
            </a:r>
            <a:r>
              <a:rPr lang="ru-RU" dirty="0" err="1" smtClean="0"/>
              <a:t>оподатковуваний</a:t>
            </a:r>
            <a:r>
              <a:rPr lang="ru-RU" dirty="0" smtClean="0"/>
              <a:t> ПДВ,  не </a:t>
            </a:r>
            <a:r>
              <a:rPr lang="ru-RU" dirty="0" err="1" smtClean="0"/>
              <a:t>використовуваний</a:t>
            </a:r>
            <a:r>
              <a:rPr lang="ru-RU" dirty="0" smtClean="0"/>
              <a:t> у </a:t>
            </a:r>
            <a:r>
              <a:rPr lang="ru-RU" dirty="0" err="1" smtClean="0"/>
              <a:t>негосподарській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). У </a:t>
            </a:r>
            <a:r>
              <a:rPr lang="ru-RU" dirty="0" err="1" smtClean="0"/>
              <a:t>податковому</a:t>
            </a:r>
            <a:r>
              <a:rPr lang="ru-RU" dirty="0" smtClean="0"/>
              <a:t> </a:t>
            </a:r>
            <a:r>
              <a:rPr lang="ru-RU" dirty="0" err="1" smtClean="0"/>
              <a:t>обліку</a:t>
            </a:r>
            <a:r>
              <a:rPr lang="ru-RU" dirty="0" smtClean="0"/>
              <a:t> </a:t>
            </a:r>
            <a:r>
              <a:rPr lang="ru-RU" dirty="0" err="1" smtClean="0"/>
              <a:t>амортизація</a:t>
            </a:r>
            <a:r>
              <a:rPr lang="ru-RU" dirty="0" smtClean="0"/>
              <a:t> </a:t>
            </a:r>
            <a:r>
              <a:rPr lang="ru-RU" dirty="0" err="1" smtClean="0"/>
              <a:t>нараховуватися</a:t>
            </a:r>
            <a:r>
              <a:rPr lang="ru-RU" dirty="0" smtClean="0"/>
              <a:t> не буде.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152400"/>
            <a:ext cx="81279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38200" y="152400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2209800"/>
            <a:ext cx="1219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43000" y="304800"/>
            <a:ext cx="7791450" cy="5943600"/>
          </a:xfrm>
        </p:spPr>
        <p:txBody>
          <a:bodyPr/>
          <a:lstStyle/>
          <a:p>
            <a:pPr algn="just"/>
            <a:r>
              <a:rPr lang="ru-RU" dirty="0" smtClean="0"/>
              <a:t>При </a:t>
            </a:r>
            <a:r>
              <a:rPr lang="ru-RU" b="1" dirty="0" err="1" smtClean="0"/>
              <a:t>нарахуванні</a:t>
            </a:r>
            <a:r>
              <a:rPr lang="ru-RU" b="1" dirty="0" smtClean="0"/>
              <a:t> </a:t>
            </a:r>
            <a:r>
              <a:rPr lang="ru-RU" b="1" dirty="0" err="1" smtClean="0"/>
              <a:t>амортизації</a:t>
            </a:r>
            <a:r>
              <a:rPr lang="ru-RU" b="1" dirty="0" smtClean="0"/>
              <a:t> за </a:t>
            </a:r>
            <a:r>
              <a:rPr lang="ru-RU" b="1" dirty="0" err="1" smtClean="0"/>
              <a:t>бухгалтерським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податковим</a:t>
            </a:r>
            <a:r>
              <a:rPr lang="ru-RU" b="1" dirty="0" smtClean="0"/>
              <a:t> </a:t>
            </a:r>
            <a:r>
              <a:rPr lang="ru-RU" b="1" dirty="0" err="1" smtClean="0"/>
              <a:t>обліками</a:t>
            </a:r>
            <a:r>
              <a:rPr lang="ru-RU" dirty="0" smtClean="0"/>
              <a:t> документом «</a:t>
            </a:r>
            <a:r>
              <a:rPr lang="ru-RU" dirty="0" err="1" smtClean="0"/>
              <a:t>Закриття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» (меню «</a:t>
            </a:r>
            <a:r>
              <a:rPr lang="ru-RU" dirty="0" err="1" smtClean="0"/>
              <a:t>Операцї</a:t>
            </a:r>
            <a:r>
              <a:rPr lang="ru-RU" dirty="0" smtClean="0"/>
              <a:t> → </a:t>
            </a:r>
            <a:r>
              <a:rPr lang="ru-RU" dirty="0" err="1" smtClean="0"/>
              <a:t>закриття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») </a:t>
            </a:r>
            <a:r>
              <a:rPr lang="ru-RU" dirty="0" err="1" smtClean="0"/>
              <a:t>програма</a:t>
            </a:r>
            <a:r>
              <a:rPr lang="ru-RU" dirty="0" smtClean="0"/>
              <a:t> автоматично </a:t>
            </a:r>
            <a:r>
              <a:rPr lang="ru-RU" dirty="0" err="1" smtClean="0"/>
              <a:t>розподілить</a:t>
            </a:r>
            <a:r>
              <a:rPr lang="ru-RU" dirty="0" smtClean="0"/>
              <a:t> суму </a:t>
            </a:r>
            <a:r>
              <a:rPr lang="ru-RU" dirty="0" err="1" smtClean="0"/>
              <a:t>амортизації</a:t>
            </a:r>
            <a:r>
              <a:rPr lang="ru-RU" dirty="0" smtClean="0"/>
              <a:t> за правилами, </a:t>
            </a:r>
            <a:r>
              <a:rPr lang="ru-RU" dirty="0" err="1" smtClean="0"/>
              <a:t>заданими</a:t>
            </a:r>
            <a:r>
              <a:rPr lang="ru-RU" dirty="0" smtClean="0"/>
              <a:t> в </a:t>
            </a:r>
            <a:r>
              <a:rPr lang="ru-RU" dirty="0" err="1" smtClean="0"/>
              <a:t>документі</a:t>
            </a:r>
            <a:r>
              <a:rPr lang="ru-RU" dirty="0" smtClean="0"/>
              <a:t> «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експлуатацію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» (ОЗ)» 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6800" y="5029200"/>
            <a:ext cx="7848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400"/>
            <a:ext cx="8324088" cy="64770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2. </a:t>
            </a:r>
            <a:r>
              <a:rPr lang="ru-RU" dirty="0" err="1" smtClean="0"/>
              <a:t>Оскільки</a:t>
            </a:r>
            <a:r>
              <a:rPr lang="ru-RU" dirty="0" smtClean="0"/>
              <a:t> у </a:t>
            </a:r>
            <a:r>
              <a:rPr lang="ru-RU" dirty="0" err="1" smtClean="0"/>
              <a:t>довіднику</a:t>
            </a:r>
            <a:r>
              <a:rPr lang="ru-RU" dirty="0" smtClean="0"/>
              <a:t> </a:t>
            </a:r>
            <a:r>
              <a:rPr lang="ru-RU" dirty="0" err="1" smtClean="0"/>
              <a:t>Контрагенти</a:t>
            </a:r>
            <a:r>
              <a:rPr lang="ru-RU" dirty="0" smtClean="0"/>
              <a:t> </a:t>
            </a:r>
            <a:r>
              <a:rPr lang="ru-RU" dirty="0" err="1" smtClean="0"/>
              <a:t>зберігаються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постачальників</a:t>
            </a:r>
            <a:r>
              <a:rPr lang="ru-RU" dirty="0" smtClean="0"/>
              <a:t>, </a:t>
            </a:r>
            <a:r>
              <a:rPr lang="ru-RU" dirty="0" err="1" smtClean="0"/>
              <a:t>покупців</a:t>
            </a:r>
            <a:r>
              <a:rPr lang="ru-RU" dirty="0" smtClean="0"/>
              <a:t>, </a:t>
            </a:r>
            <a:r>
              <a:rPr lang="ru-RU" dirty="0" err="1" smtClean="0"/>
              <a:t>комітентів</a:t>
            </a:r>
            <a:r>
              <a:rPr lang="ru-RU" dirty="0" smtClean="0"/>
              <a:t>, </a:t>
            </a:r>
            <a:r>
              <a:rPr lang="ru-RU" dirty="0" err="1" smtClean="0"/>
              <a:t>комісіонерів</a:t>
            </a:r>
            <a:r>
              <a:rPr lang="ru-RU" dirty="0" smtClean="0"/>
              <a:t>, банки,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доцільно</a:t>
            </a:r>
            <a:r>
              <a:rPr lang="ru-RU" dirty="0" smtClean="0"/>
              <a:t> </a:t>
            </a:r>
            <a:r>
              <a:rPr lang="ru-RU" dirty="0" err="1" smtClean="0"/>
              <a:t>розподіляти</a:t>
            </a:r>
            <a:r>
              <a:rPr lang="ru-RU" dirty="0" smtClean="0"/>
              <a:t> </a:t>
            </a:r>
            <a:r>
              <a:rPr lang="ru-RU" dirty="0" err="1" smtClean="0"/>
              <a:t>контрагентів</a:t>
            </a:r>
            <a:r>
              <a:rPr lang="ru-RU" dirty="0" smtClean="0"/>
              <a:t> по </a:t>
            </a:r>
            <a:r>
              <a:rPr lang="ru-RU" dirty="0" err="1" smtClean="0"/>
              <a:t>групах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кнопка «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».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контрагента поза </a:t>
            </a:r>
            <a:r>
              <a:rPr lang="ru-RU" dirty="0" err="1" smtClean="0"/>
              <a:t>групою</a:t>
            </a:r>
            <a:r>
              <a:rPr lang="ru-RU" dirty="0" smtClean="0"/>
              <a:t>, в </a:t>
            </a:r>
            <a:r>
              <a:rPr lang="ru-RU" dirty="0" err="1" smtClean="0"/>
              <a:t>корінь</a:t>
            </a:r>
            <a:r>
              <a:rPr lang="ru-RU" dirty="0" smtClean="0"/>
              <a:t> </a:t>
            </a:r>
            <a:r>
              <a:rPr lang="ru-RU" dirty="0" err="1" smtClean="0"/>
              <a:t>довідника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натискання</a:t>
            </a:r>
            <a:r>
              <a:rPr lang="ru-RU" dirty="0" smtClean="0"/>
              <a:t> кнопки «</a:t>
            </a:r>
            <a:r>
              <a:rPr lang="ru-RU" dirty="0" err="1" smtClean="0"/>
              <a:t>Створити</a:t>
            </a:r>
            <a:r>
              <a:rPr lang="ru-RU" dirty="0" smtClean="0"/>
              <a:t>» </a:t>
            </a:r>
            <a:r>
              <a:rPr lang="ru-RU" dirty="0" err="1" smtClean="0"/>
              <a:t>відкривається</a:t>
            </a:r>
            <a:r>
              <a:rPr lang="ru-RU" dirty="0" smtClean="0"/>
              <a:t> чиста </a:t>
            </a:r>
            <a:r>
              <a:rPr lang="ru-RU" dirty="0" err="1" smtClean="0"/>
              <a:t>облікова</a:t>
            </a:r>
            <a:r>
              <a:rPr lang="ru-RU" dirty="0" smtClean="0"/>
              <a:t> </a:t>
            </a:r>
            <a:r>
              <a:rPr lang="ru-RU" dirty="0" err="1" smtClean="0"/>
              <a:t>картка</a:t>
            </a:r>
            <a:r>
              <a:rPr lang="ru-RU" dirty="0" smtClean="0"/>
              <a:t> нового контрагента.</a:t>
            </a:r>
          </a:p>
          <a:p>
            <a:pPr algn="just"/>
            <a:r>
              <a:rPr lang="ru-RU" dirty="0" smtClean="0"/>
              <a:t>3. На </a:t>
            </a:r>
            <a:r>
              <a:rPr lang="ru-RU" dirty="0" err="1" smtClean="0"/>
              <a:t>вкладці</a:t>
            </a:r>
            <a:r>
              <a:rPr lang="ru-RU" dirty="0" smtClean="0"/>
              <a:t> </a:t>
            </a:r>
            <a:r>
              <a:rPr lang="ru-RU" b="1" dirty="0" smtClean="0"/>
              <a:t>«Головне» </a:t>
            </a:r>
            <a:r>
              <a:rPr lang="ru-RU" dirty="0" err="1" smtClean="0"/>
              <a:t>заповнюємо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контрагента: </a:t>
            </a:r>
            <a:r>
              <a:rPr lang="ru-RU" dirty="0" err="1" smtClean="0"/>
              <a:t>повне</a:t>
            </a:r>
            <a:r>
              <a:rPr lang="ru-RU" dirty="0" smtClean="0"/>
              <a:t> та </a:t>
            </a:r>
            <a:r>
              <a:rPr lang="ru-RU" dirty="0" err="1" smtClean="0"/>
              <a:t>коротке</a:t>
            </a:r>
            <a:r>
              <a:rPr lang="ru-RU" dirty="0" smtClean="0"/>
              <a:t> </a:t>
            </a:r>
            <a:r>
              <a:rPr lang="ru-RU" dirty="0" err="1" smtClean="0"/>
              <a:t>найменування</a:t>
            </a:r>
            <a:r>
              <a:rPr lang="ru-RU" dirty="0" smtClean="0"/>
              <a:t>, код ЄДРПОУ, ІПН, вид. В </a:t>
            </a:r>
            <a:r>
              <a:rPr lang="ru-RU" dirty="0" err="1" smtClean="0"/>
              <a:t>цьому</a:t>
            </a:r>
            <a:r>
              <a:rPr lang="ru-RU" dirty="0" smtClean="0"/>
              <a:t> ж </a:t>
            </a:r>
            <a:r>
              <a:rPr lang="ru-RU" dirty="0" err="1" smtClean="0"/>
              <a:t>вікні</a:t>
            </a:r>
            <a:r>
              <a:rPr lang="ru-RU" dirty="0" smtClean="0"/>
              <a:t> за потреби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замінити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контрагента.( Рис.2)</a:t>
            </a:r>
          </a:p>
          <a:p>
            <a:pPr algn="just"/>
            <a:r>
              <a:rPr lang="ru-RU" dirty="0" smtClean="0"/>
              <a:t> При </a:t>
            </a:r>
            <a:r>
              <a:rPr lang="ru-RU" dirty="0" err="1" smtClean="0"/>
              <a:t>виборі</a:t>
            </a:r>
            <a:r>
              <a:rPr lang="ru-RU" dirty="0" smtClean="0"/>
              <a:t>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(</a:t>
            </a:r>
            <a:r>
              <a:rPr lang="ru-RU" dirty="0" err="1" smtClean="0"/>
              <a:t>юридична</a:t>
            </a:r>
            <a:r>
              <a:rPr lang="ru-RU" dirty="0" smtClean="0"/>
              <a:t> особа, </a:t>
            </a:r>
            <a:r>
              <a:rPr lang="ru-RU" dirty="0" err="1" smtClean="0"/>
              <a:t>фізична</a:t>
            </a:r>
            <a:r>
              <a:rPr lang="ru-RU" dirty="0" smtClean="0"/>
              <a:t> особа, </a:t>
            </a:r>
            <a:r>
              <a:rPr lang="ru-RU" dirty="0" err="1" smtClean="0"/>
              <a:t>відокремлений</a:t>
            </a:r>
            <a:r>
              <a:rPr lang="ru-RU" dirty="0" smtClean="0"/>
              <a:t> </a:t>
            </a:r>
            <a:r>
              <a:rPr lang="ru-RU" dirty="0" err="1" smtClean="0"/>
              <a:t>підрозділ</a:t>
            </a:r>
            <a:r>
              <a:rPr lang="ru-RU" dirty="0" smtClean="0"/>
              <a:t>) </a:t>
            </a:r>
            <a:r>
              <a:rPr lang="ru-RU" dirty="0" err="1" smtClean="0"/>
              <a:t>змінюється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 для </a:t>
            </a:r>
            <a:r>
              <a:rPr lang="ru-RU" dirty="0" err="1" smtClean="0"/>
              <a:t>заповнення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152400" y="5029200"/>
            <a:ext cx="762000" cy="838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9600" y="228600"/>
            <a:ext cx="1295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43000" y="228600"/>
            <a:ext cx="7791450" cy="60198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На цьому етапі також можна створити банківські рахунки контрагента за посиланням </a:t>
            </a:r>
            <a:r>
              <a:rPr lang="uk-UA" i="1" dirty="0" smtClean="0"/>
              <a:t>«Всі банківські рахунки»</a:t>
            </a:r>
            <a:r>
              <a:rPr lang="uk-UA" dirty="0" smtClean="0"/>
              <a:t> -&gt; </a:t>
            </a:r>
            <a:r>
              <a:rPr lang="uk-UA" i="1" dirty="0" smtClean="0"/>
              <a:t>«Створити»</a:t>
            </a:r>
            <a:r>
              <a:rPr lang="uk-UA" dirty="0" smtClean="0"/>
              <a:t>. У картці Банківські рахунки заповнюємо необхідні реквізити:</a:t>
            </a:r>
          </a:p>
          <a:p>
            <a:r>
              <a:rPr lang="uk-UA" dirty="0" smtClean="0"/>
              <a:t>номер рахунку;</a:t>
            </a:r>
          </a:p>
          <a:p>
            <a:r>
              <a:rPr lang="uk-UA" dirty="0" smtClean="0"/>
              <a:t>валюта коштів;</a:t>
            </a:r>
          </a:p>
          <a:p>
            <a:r>
              <a:rPr lang="uk-UA" dirty="0" smtClean="0"/>
              <a:t>МФО банку;</a:t>
            </a:r>
          </a:p>
          <a:p>
            <a:r>
              <a:rPr lang="uk-UA" dirty="0" smtClean="0"/>
              <a:t>банк (можна знайти за МФО або підібрати з класифікатора);</a:t>
            </a:r>
          </a:p>
          <a:p>
            <a:r>
              <a:rPr lang="uk-UA" dirty="0" smtClean="0"/>
              <a:t>дата відкриття і найменування.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598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447800" y="4038600"/>
            <a:ext cx="7543800" cy="2057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66800" y="304800"/>
            <a:ext cx="7867650" cy="5943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договори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даним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контрагентом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-&gt;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картці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заповнити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реквізити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«Вид договору»,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правильність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контрагентом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Банківські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договора,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автоматично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підтягуватись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виборі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контрагента.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116</TotalTime>
  <Words>1082</Words>
  <Application>Microsoft Office PowerPoint</Application>
  <PresentationFormat>Экран (4:3)</PresentationFormat>
  <Paragraphs>88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Особливості податкових розрахунків в програмі 1С:Підприємство. Бухгалтерія 2.0</vt:lpstr>
      <vt:lpstr>Створення контрагентів в 1С:Підприємство. Бухгалтерія 2.0 </vt:lpstr>
      <vt:lpstr>Створення контрагентів в 1С:Підприємство. Бухгалтерія 2.0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Реалізація в 1С:Підприємство. Бухгалтерія 2.0 </vt:lpstr>
      <vt:lpstr>Презентация PowerPoint</vt:lpstr>
      <vt:lpstr>При необхідності рядки документа можна копіювати і вставляти, використовуючи для цього кнопки в табличній частині документа.</vt:lpstr>
      <vt:lpstr>Презентация PowerPoint</vt:lpstr>
      <vt:lpstr>Презентация PowerPoint</vt:lpstr>
      <vt:lpstr>Ведення обліку вхідного і вихідного ПДВ в 1С:Підприємство. Бухгалтерія 2.0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Нарахування авансу в 1С:Підприємство. Бухгалтерія 2.0 </vt:lpstr>
      <vt:lpstr>Нарахування авансу в 1С:Підприємство. Бухгалтерія 2.0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Нарахування заробітної плати в 1С:Підприємство. Бухгалтерія 2.0 </vt:lpstr>
      <vt:lpstr>Презентация PowerPoint</vt:lpstr>
      <vt:lpstr>Нарахування заробітної плати в 1С:Підприємство. Бухгалтерія 2.0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Принципи обліку ОЗ, МНМА, МШП і МНА в 1С:Підприємство. Бухгалтерія 2.0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1С:Підприємство. Бухгалтерія 2.0</dc:title>
  <dc:creator>User</dc:creator>
  <cp:lastModifiedBy>Учетная запись Майкрософт</cp:lastModifiedBy>
  <cp:revision>24</cp:revision>
  <dcterms:created xsi:type="dcterms:W3CDTF">2020-04-02T12:00:55Z</dcterms:created>
  <dcterms:modified xsi:type="dcterms:W3CDTF">2020-05-07T04:21:01Z</dcterms:modified>
</cp:coreProperties>
</file>