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handoutMasterIdLst>
    <p:handoutMasterId r:id="rId35"/>
  </p:handoutMasterIdLst>
  <p:sldIdLst>
    <p:sldId id="256" r:id="rId3"/>
    <p:sldId id="257"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88"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3072" y="-11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60" cy="360"/>
          </a:xfrm>
          <a:prstGeom prst="rect">
            <a:avLst/>
          </a:prstGeom>
          <a:noFill/>
          <a:ln>
            <a:noFill/>
          </a:ln>
        </p:spPr>
        <p:txBody>
          <a:bodyPr wrap="none" lIns="90000" tIns="45000" rIns="90000" bIns="45000"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Microsoft YaHei" pitchFamily="2"/>
              <a:cs typeface="Arial" pitchFamily="2"/>
            </a:endParaRPr>
          </a:p>
        </p:txBody>
      </p:sp>
      <p:sp>
        <p:nvSpPr>
          <p:cNvPr id="3" name="Дата 2"/>
          <p:cNvSpPr txBox="1">
            <a:spLocks noGrp="1"/>
          </p:cNvSpPr>
          <p:nvPr>
            <p:ph type="dt" sz="quarter" idx="1"/>
          </p:nvPr>
        </p:nvSpPr>
        <p:spPr>
          <a:xfrm>
            <a:off x="0" y="10157400"/>
            <a:ext cx="3280680" cy="534240"/>
          </a:xfrm>
          <a:prstGeom prst="rect">
            <a:avLst/>
          </a:prstGeom>
          <a:noFill/>
          <a:ln>
            <a:noFill/>
          </a:ln>
        </p:spPr>
        <p:txBody>
          <a:bodyPr wrap="none" lIns="90000" tIns="45000" rIns="90000" bIns="45000"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Microsoft YaHei" pitchFamily="2"/>
              <a:cs typeface="Arial" pitchFamily="2"/>
            </a:endParaRPr>
          </a:p>
        </p:txBody>
      </p:sp>
      <p:sp>
        <p:nvSpPr>
          <p:cNvPr id="4" name="Нижний колонтитул 3"/>
          <p:cNvSpPr txBox="1">
            <a:spLocks noGrp="1"/>
          </p:cNvSpPr>
          <p:nvPr>
            <p:ph type="ftr" sz="quarter" idx="2"/>
          </p:nvPr>
        </p:nvSpPr>
        <p:spPr>
          <a:xfrm>
            <a:off x="0" y="0"/>
            <a:ext cx="3280680" cy="534240"/>
          </a:xfrm>
          <a:prstGeom prst="rect">
            <a:avLst/>
          </a:prstGeom>
          <a:noFill/>
          <a:ln>
            <a:noFill/>
          </a:ln>
        </p:spPr>
        <p:txBody>
          <a:bodyPr wrap="none" lIns="90000" tIns="45000" rIns="90000" bIns="45000" anchor="b"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hangingPunct="0">
              <a:lnSpc>
                <a:spcPct val="100000"/>
              </a:lnSpc>
              <a:spcBef>
                <a:spcPts val="0"/>
              </a:spcBef>
              <a:spcAft>
                <a:spcPts val="0"/>
              </a:spcAft>
              <a:buNone/>
              <a:tabLst/>
              <a:defRPr sz="1400"/>
            </a:pPr>
            <a:endParaRPr lang="en-US" sz="1400" b="0" i="0" u="none" strike="noStrike" kern="1200" cap="none">
              <a:ln>
                <a:noFill/>
              </a:ln>
              <a:latin typeface="Liberation Sans" pitchFamily="18"/>
              <a:ea typeface="Microsoft YaHei" pitchFamily="2"/>
              <a:cs typeface="Arial" pitchFamily="2"/>
            </a:endParaRPr>
          </a:p>
        </p:txBody>
      </p:sp>
      <p:sp>
        <p:nvSpPr>
          <p:cNvPr id="5" name="Номер слайда 4"/>
          <p:cNvSpPr txBox="1">
            <a:spLocks noGrp="1"/>
          </p:cNvSpPr>
          <p:nvPr>
            <p:ph type="sldNum" sz="quarter" idx="3"/>
          </p:nvPr>
        </p:nvSpPr>
        <p:spPr>
          <a:xfrm>
            <a:off x="4278960" y="0"/>
            <a:ext cx="3280680" cy="534240"/>
          </a:xfrm>
          <a:prstGeom prst="rect">
            <a:avLst/>
          </a:prstGeom>
          <a:noFill/>
          <a:ln>
            <a:noFill/>
          </a:ln>
        </p:spPr>
        <p:txBody>
          <a:bodyPr wrap="none" lIns="90000" tIns="45000" rIns="90000" bIns="45000" anchor="b"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hangingPunct="0">
              <a:lnSpc>
                <a:spcPct val="100000"/>
              </a:lnSpc>
              <a:spcBef>
                <a:spcPts val="0"/>
              </a:spcBef>
              <a:spcAft>
                <a:spcPts val="0"/>
              </a:spcAft>
              <a:buNone/>
              <a:tabLst/>
              <a:defRPr sz="1400"/>
            </a:pPr>
            <a:fld id="{B3385A06-D2C9-4398-9885-64C0031043D6}" type="slidenum">
              <a:rPr/>
              <a:pPr marL="0" marR="0" lvl="0" indent="0" algn="r" hangingPunct="0">
                <a:lnSpc>
                  <a:spcPct val="100000"/>
                </a:lnSpc>
                <a:spcBef>
                  <a:spcPts val="0"/>
                </a:spcBef>
                <a:spcAft>
                  <a:spcPts val="0"/>
                </a:spcAft>
                <a:buNone/>
                <a:tabLst/>
                <a:defRPr sz="1400"/>
              </a:pPr>
              <a:t>‹#›</a:t>
            </a:fld>
            <a:endParaRPr lang="en-US" sz="1400" b="0" i="0" u="none" strike="noStrike" kern="1200" cap="none">
              <a:ln>
                <a:noFill/>
              </a:ln>
              <a:latin typeface="Liberation Sans" pitchFamily="18"/>
              <a:ea typeface="Microsoft YaHei" pitchFamily="2"/>
              <a:cs typeface="Arial" pitchFamily="2"/>
            </a:endParaRPr>
          </a:p>
        </p:txBody>
      </p:sp>
    </p:spTree>
    <p:extLst>
      <p:ext uri="{BB962C8B-B14F-4D97-AF65-F5344CB8AC3E}">
        <p14:creationId xmlns:p14="http://schemas.microsoft.com/office/powerpoint/2010/main" val="18014803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en-US"/>
          </a:p>
        </p:txBody>
      </p:sp>
      <p:sp>
        <p:nvSpPr>
          <p:cNvPr id="4" name="Верхний колонтитул 3"/>
          <p:cNvSpPr txBox="1">
            <a:spLocks noGrp="1"/>
          </p:cNvSpPr>
          <p:nvPr>
            <p:ph type="hdr" sz="quarter"/>
          </p:nvPr>
        </p:nvSpPr>
        <p:spPr>
          <a:xfrm>
            <a:off x="1512000" y="5880600"/>
            <a:ext cx="6047640" cy="4811040"/>
          </a:xfrm>
          <a:prstGeom prst="rect">
            <a:avLst/>
          </a:prstGeom>
          <a:noFill/>
          <a:ln>
            <a:noFill/>
          </a:ln>
        </p:spPr>
        <p:txBody>
          <a:bodyPr lIns="0" tIns="0" rIns="0" bIns="0" anchorCtr="0"/>
          <a:lstStyle>
            <a:lvl1pPr lvl="0" hangingPunct="0">
              <a:buNone/>
              <a:tabLst/>
              <a:defRPr lang="en-US" sz="1400" kern="1200">
                <a:latin typeface="Liberation Serif" pitchFamily="18"/>
                <a:ea typeface="Segoe UI" pitchFamily="2"/>
                <a:cs typeface="Tahoma" pitchFamily="2"/>
              </a:defRPr>
            </a:lvl1pPr>
          </a:lstStyle>
          <a:p>
            <a:pPr lvl="0"/>
            <a:endParaRPr lang="en-US"/>
          </a:p>
        </p:txBody>
      </p:sp>
      <p:sp>
        <p:nvSpPr>
          <p:cNvPr id="5" name="Дата 4"/>
          <p:cNvSpPr txBox="1">
            <a:spLocks noGrp="1"/>
          </p:cNvSpPr>
          <p:nvPr>
            <p:ph type="dt" idx="1"/>
          </p:nvPr>
        </p:nvSpPr>
        <p:spPr>
          <a:xfrm>
            <a:off x="0" y="10157400"/>
            <a:ext cx="3280680" cy="534240"/>
          </a:xfrm>
          <a:prstGeom prst="rect">
            <a:avLst/>
          </a:prstGeom>
          <a:noFill/>
          <a:ln>
            <a:noFill/>
          </a:ln>
        </p:spPr>
        <p:txBody>
          <a:bodyPr lIns="0" tIns="0" rIns="0" bIns="0" anchorCtr="0"/>
          <a:lstStyle>
            <a:lvl1pPr lvl="0" algn="r" hangingPunct="0">
              <a:buNone/>
              <a:tabLst/>
              <a:defRPr lang="en-US" sz="1400" kern="1200">
                <a:latin typeface="Liberation Serif" pitchFamily="18"/>
                <a:ea typeface="Segoe UI" pitchFamily="2"/>
                <a:cs typeface="Tahoma" pitchFamily="2"/>
              </a:defRPr>
            </a:lvl1pPr>
          </a:lstStyle>
          <a:p>
            <a:pPr lvl="0"/>
            <a:endParaRPr lang="en-US"/>
          </a:p>
        </p:txBody>
      </p:sp>
      <p:sp>
        <p:nvSpPr>
          <p:cNvPr id="6" name="Нижний колонтитул 5"/>
          <p:cNvSpPr txBox="1">
            <a:spLocks noGrp="1"/>
          </p:cNvSpPr>
          <p:nvPr>
            <p:ph type="ftr" sz="quarter" idx="4"/>
          </p:nvPr>
        </p:nvSpPr>
        <p:spPr>
          <a:xfrm>
            <a:off x="0" y="0"/>
            <a:ext cx="3280680" cy="534240"/>
          </a:xfrm>
          <a:prstGeom prst="rect">
            <a:avLst/>
          </a:prstGeom>
          <a:noFill/>
          <a:ln>
            <a:noFill/>
          </a:ln>
        </p:spPr>
        <p:txBody>
          <a:bodyPr lIns="0" tIns="0" rIns="0" bIns="0" anchor="b" anchorCtr="0"/>
          <a:lstStyle>
            <a:lvl1pPr lvl="0" hangingPunct="0">
              <a:buNone/>
              <a:tabLst/>
              <a:defRPr lang="en-US" sz="1400" kern="1200">
                <a:latin typeface="Liberation Serif" pitchFamily="18"/>
                <a:ea typeface="Segoe UI" pitchFamily="2"/>
                <a:cs typeface="Tahoma" pitchFamily="2"/>
              </a:defRPr>
            </a:lvl1pPr>
          </a:lstStyle>
          <a:p>
            <a:pPr lvl="0"/>
            <a:endParaRPr lang="en-US"/>
          </a:p>
        </p:txBody>
      </p:sp>
      <p:sp>
        <p:nvSpPr>
          <p:cNvPr id="7" name="Номер слайда 6"/>
          <p:cNvSpPr txBox="1">
            <a:spLocks noGrp="1"/>
          </p:cNvSpPr>
          <p:nvPr>
            <p:ph type="sldNum" sz="quarter" idx="5"/>
          </p:nvPr>
        </p:nvSpPr>
        <p:spPr>
          <a:xfrm>
            <a:off x="4278960" y="0"/>
            <a:ext cx="3280680" cy="534240"/>
          </a:xfrm>
          <a:prstGeom prst="rect">
            <a:avLst/>
          </a:prstGeom>
          <a:noFill/>
          <a:ln>
            <a:noFill/>
          </a:ln>
        </p:spPr>
        <p:txBody>
          <a:bodyPr lIns="0" tIns="0" rIns="0" bIns="0" anchor="b" anchorCtr="0"/>
          <a:lstStyle>
            <a:lvl1pPr lvl="0" algn="r" hangingPunct="0">
              <a:buNone/>
              <a:tabLst/>
              <a:defRPr lang="en-US" sz="1400" kern="1200">
                <a:latin typeface="Liberation Serif" pitchFamily="18"/>
                <a:ea typeface="Segoe UI" pitchFamily="2"/>
                <a:cs typeface="Tahoma" pitchFamily="2"/>
              </a:defRPr>
            </a:lvl1pPr>
          </a:lstStyle>
          <a:p>
            <a:pPr lvl="0"/>
            <a:fld id="{BC3715DD-61B4-4CE4-BCD4-3F72946BDE02}" type="slidenum">
              <a:rPr/>
              <a:pPr lvl="0"/>
              <a:t>‹#›</a:t>
            </a:fld>
            <a:endParaRPr lang="en-US"/>
          </a:p>
        </p:txBody>
      </p:sp>
    </p:spTree>
    <p:extLst>
      <p:ext uri="{BB962C8B-B14F-4D97-AF65-F5344CB8AC3E}">
        <p14:creationId xmlns:p14="http://schemas.microsoft.com/office/powerpoint/2010/main" val="3090810935"/>
      </p:ext>
    </p:extLst>
  </p:cSld>
  <p:clrMap bg1="lt1" tx1="dk1" bg2="lt2" tx2="dk2" accent1="accent1" accent2="accent2" accent3="accent3" accent4="accent4" accent5="accent5" accent6="accent6" hlink="hlink" folHlink="folHlink"/>
  <p:notesStyle>
    <a:lvl1pPr marL="216000" marR="0" indent="-216000" hangingPunct="0">
      <a:tabLst/>
      <a:defRPr lang="en-US" sz="2000" b="0" i="0" u="none" strike="noStrike" kern="1200" cap="none">
        <a:ln>
          <a:noFill/>
        </a:ln>
        <a:highlight>
          <a:scrgbClr r="0" g="0" b="0">
            <a:alpha val="0"/>
          </a:scrgbClr>
        </a:highlight>
        <a:latin typeface="Liberation Sans"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rgbClr val="729FCF"/>
          </a:solidFill>
          <a:ln w="25400">
            <a:solidFill>
              <a:srgbClr val="3465A4"/>
            </a:solidFill>
            <a:prstDash val="solid"/>
          </a:ln>
        </p:spPr>
      </p:sp>
      <p:sp>
        <p:nvSpPr>
          <p:cNvPr id="3" name="Заметки 2"/>
          <p:cNvSpPr txBox="1">
            <a:spLocks noGrp="1"/>
          </p:cNvSpPr>
          <p:nvPr>
            <p:ph type="body" sz="quarter"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930901-878B-41D7-8825-B00A682404AA}" type="slidenum">
              <a: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63CFFE-975A-4B91-A85B-98B2507DF93F}" type="slidenum">
              <a: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431E9C-C1D9-45AF-A4FB-6F53F4C5C3BD}" type="slidenum">
              <a: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4DA04D-C7A9-4FB6-8248-716E2251F2A2}" type="slidenum">
              <a: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82C224-0751-4FD2-A769-52647BA0A745}" type="slidenum">
              <a: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832545-47C0-43AC-82E2-D72243C91B84}" type="slidenum">
              <a: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03EF64-E21E-4C55-8308-AEF1DFC8B2D8}" type="slidenum">
              <a: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E063CC-DA84-4E74-AE04-A65309742353}" type="slidenum">
              <a: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FB236E-4E05-43B3-BC5A-FA028663CEDB}" type="slidenum">
              <a: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4F205D-410D-427A-A1FB-35DC193534D8}" type="slidenum">
              <a:rPr/>
              <a:pPr/>
              <a:t>‹#›</a:t>
            </a:fld>
            <a:endParaRPr lang="ru-RU"/>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B81445-3CB0-44E0-8769-B063DC18A3A3}" type="slidenum">
              <a: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7CE0BD-4B7E-4980-BE39-1A0C287236FF}" type="slidenum">
              <a: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7D1E66-A52A-46BD-9258-719C929A8C88}" type="slidenum">
              <a: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02B71D-865C-47F3-9A9E-D2C37C958D1A}" type="slidenum">
              <a: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BADF9F-B1A8-4528-B66B-FC1F6B900FD4}" type="slidenum">
              <a: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A3825A-1179-4333-B8C5-912B27287A28}" type="slidenum">
              <a: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B27C43-31EF-4CD1-AB42-65B5278B0485}" type="slidenum">
              <a: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553F903-66CB-4BD6-BF39-B531E14C7D8F}" type="slidenum">
              <a: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8812A60-1801-4A08-B353-BD77A49E4AB8}" type="slidenum">
              <a: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AA08E0D-3329-4C37-944F-19CDE5CC1A48}" type="slidenum">
              <a:rPr/>
              <a:pPr/>
              <a:t>‹#›</a:t>
            </a:fld>
            <a:endParaRPr lang="ru-RU"/>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A33392-669C-4B35-9CC1-2FE2E8B1A4B7}" type="slidenum">
              <a: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D18D69A-98DD-447A-B5A3-9955776DE457}" type="datetimeFigureOut">
              <a:rPr lang="ru-RU" smtClean="0"/>
              <a:pPr/>
              <a:t>27.04.2020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442E8F-0EC0-40D4-8F65-5705FF204888}" type="slidenum">
              <a: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8D69A-98DD-447A-B5A3-9955776DE457}" type="datetimeFigureOut">
              <a:rPr lang="ru-RU" smtClean="0"/>
              <a:pPr/>
              <a:t>27.04.2020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0F11E-68B2-4C5E-83A6-AE62B40B4F63}" type="slidenum">
              <a: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B981B-7546-4E3B-B07B-42BA81B60960}" type="datetimeFigureOut">
              <a:rPr lang="ru-RU" smtClean="0"/>
              <a:pPr/>
              <a:t>27.04.2020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48EC07-22BC-4224-8C52-4A5C18451AB0}" type="slidenum">
              <a:rPr/>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67640" y="2276999"/>
            <a:ext cx="8457840" cy="1469520"/>
          </a:xfrm>
          <a:noFill/>
          <a:ln>
            <a:noFill/>
          </a:ln>
        </p:spPr>
        <p:txBody>
          <a:bodyPr wrap="square" lIns="90000" tIns="45000" rIns="90000" bIns="45000" anchor="b"/>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rtl="0">
              <a:buNone/>
            </a:pPr>
            <a:r>
              <a:rPr lang="ru-RU" sz="4400" kern="1200">
                <a:solidFill>
                  <a:srgbClr val="FFFFFF"/>
                </a:solidFill>
                <a:highlight>
                  <a:scrgbClr r="0" g="0" b="0">
                    <a:alpha val="0"/>
                  </a:scrgbClr>
                </a:highlight>
                <a:latin typeface="Trebuchet MS"/>
                <a:ea typeface="Microsoft YaHei" pitchFamily="2"/>
                <a:cs typeface="Arial" pitchFamily="2"/>
              </a:rPr>
              <a:t>Міжнародні стандарти аудиту</a:t>
            </a:r>
          </a:p>
        </p:txBody>
      </p:sp>
      <p:pic>
        <p:nvPicPr>
          <p:cNvPr id="4" name="Picture 2"/>
          <p:cNvPicPr>
            <a:picLocks noChangeAspect="1"/>
          </p:cNvPicPr>
          <p:nvPr/>
        </p:nvPicPr>
        <p:blipFill>
          <a:blip r:embed="rId3" cstate="print">
            <a:alphaModFix/>
            <a:lum/>
          </a:blip>
          <a:srcRect/>
          <a:stretch>
            <a:fillRect/>
          </a:stretch>
        </p:blipFill>
        <p:spPr>
          <a:xfrm>
            <a:off x="971600" y="836712"/>
            <a:ext cx="3707640" cy="2548800"/>
          </a:xfrm>
          <a:prstGeom prst="rect">
            <a:avLst/>
          </a:prstGeom>
          <a:noFill/>
          <a:ln>
            <a:noFill/>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1297800"/>
            <a:ext cx="8229240" cy="418860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indent="457200" algn="just">
              <a:lnSpc>
                <a:spcPct val="150000"/>
              </a:lnSpc>
              <a:buNone/>
            </a:pPr>
            <a:r>
              <a:rPr lang="ru-RU" kern="1200" dirty="0">
                <a:solidFill>
                  <a:srgbClr val="000000"/>
                </a:solidFill>
                <a:highlight>
                  <a:scrgbClr r="0" g="0" b="0">
                    <a:alpha val="0"/>
                  </a:scrgbClr>
                </a:highlight>
                <a:latin typeface="Georgia"/>
                <a:ea typeface="Microsoft YaHei" pitchFamily="2"/>
                <a:cs typeface="Arial" pitchFamily="2"/>
              </a:rPr>
              <a:t>       </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Практика аудиту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свідчить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більшості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випадків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негативну</a:t>
            </a:r>
            <a:r>
              <a:rPr lang="ru-RU" sz="24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висловлює</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тому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випадку</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виявляється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суттєвий</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результаті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зловживання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цих</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зловживань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перевірив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документи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регістри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випадку</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клієнта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підприємства,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якого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перевіряється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надати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документи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регістри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тощо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того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щоб</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висловив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свою думку, то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надає</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відмову</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640080" y="1337400"/>
            <a:ext cx="8229240" cy="442332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Пояснювальні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згідно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МСА </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706 (</a:t>
            </a:r>
            <a:r>
              <a:rPr lang="ru-RU" sz="2000"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переглянутий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Якщо</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аудитор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включає</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пояснювальний</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параграф до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smtClean="0">
                <a:solidFill>
                  <a:srgbClr val="3B3835"/>
                </a:solidFill>
                <a:highlight>
                  <a:scrgbClr r="0" g="0" b="0">
                    <a:alpha val="0"/>
                  </a:scrgbClr>
                </a:highlight>
                <a:latin typeface="Times New Roman" pitchFamily="18" charset="0"/>
                <a:ea typeface="Microsoft YaHei" pitchFamily="2"/>
                <a:cs typeface="Times New Roman" pitchFamily="18" charset="0"/>
              </a:rPr>
              <a:t>звіту</a:t>
            </a:r>
            <a:r>
              <a:rPr lang="ru-RU" sz="2000" b="1" kern="1200" dirty="0" smtClean="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smtClean="0">
                <a:solidFill>
                  <a:srgbClr val="3B3835"/>
                </a:solidFill>
                <a:highlight>
                  <a:scrgbClr r="0" g="0" b="0">
                    <a:alpha val="0"/>
                  </a:scrgbClr>
                </a:highlight>
                <a:latin typeface="Times New Roman" pitchFamily="18" charset="0"/>
                <a:ea typeface="Microsoft YaHei" pitchFamily="2"/>
                <a:cs typeface="Times New Roman" pitchFamily="18" charset="0"/>
              </a:rPr>
              <a:t>він</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smtClean="0">
                <a:solidFill>
                  <a:srgbClr val="3B3835"/>
                </a:solidFill>
                <a:highlight>
                  <a:scrgbClr r="0" g="0" b="0">
                    <a:alpha val="0"/>
                  </a:scrgbClr>
                </a:highlight>
                <a:latin typeface="Times New Roman" pitchFamily="18" charset="0"/>
                <a:ea typeface="Microsoft YaHei" pitchFamily="2"/>
                <a:cs typeface="Times New Roman" pitchFamily="18" charset="0"/>
              </a:rPr>
              <a:t/>
            </a:r>
            <a:br>
              <a:rPr lang="ru-RU" sz="2000" kern="1200" dirty="0" smtClean="0">
                <a:solidFill>
                  <a:srgbClr val="3B3835"/>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розміщує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окремому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розділі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свого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заголовок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термін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пояснювальний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параграф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чітке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посилання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привертається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на те, де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звітах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знайти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описують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повному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обсязі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посилання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лише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звітах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зазначає</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аудиторська</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думка не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модифікується</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зв’язку</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висвітленим</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питанням</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914400" y="627120"/>
            <a:ext cx="7772400" cy="573444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MCA 706 "Абзац,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привертає</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пояснюють</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параграфи</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незалежного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застосовується</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аудитором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метою:</a:t>
            </a: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sz="22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привернути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користувачів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настільки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значним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вони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фундаментальними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розуміння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привернути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користувачів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будь-якого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тих,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відносяться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розуміння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користувачем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Стандарт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встановлює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першому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включити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абзац,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привертає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розташувавши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відразу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після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параграфа,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аудитора,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назвавши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"Абзац,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привертає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У другому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включити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пояснювальний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назвавши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наприклад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так: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пояснення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endParaRPr lang="ru-RU"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615240" y="644760"/>
            <a:ext cx="8229240" cy="547380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стандарт аудиту 710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порівняльні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достовірного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розуміння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користувачами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інформацією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MCA 710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порівняльні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розглядає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розгляду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ході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Природа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яка представлена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залежить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застосованих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принципів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Існує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два широких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підходу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такою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підхід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порівняльними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показниками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порівнянною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914760" y="836712"/>
            <a:ext cx="7905712" cy="234612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4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Істотні</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відмінності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підходами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полягають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наступному</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тільки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відношенню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поточного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кожного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представлена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752040" y="733320"/>
            <a:ext cx="8229240" cy="5734440"/>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MCA 710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виділяють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наступні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основ для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зіставлення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включаються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одного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більше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згідно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відповідними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принципів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Порівнянні</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як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інтегральна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частина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поточної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яка повинна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читатися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тільки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поєднанні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кількісними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показниками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пов'язаними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поточним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званими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показниками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Ступінь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деталізації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показниках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диктується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їх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зв'язком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показниками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поточний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вони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проаудірованную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про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подано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відомості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Ступінь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широти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включеної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інформацією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поточний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208912" cy="6247864"/>
          </a:xfrm>
          <a:prstGeom prst="rect">
            <a:avLst/>
          </a:prstGeom>
        </p:spPr>
        <p:txBody>
          <a:bodyPr wrap="square">
            <a:spAutoFit/>
          </a:bodyPr>
          <a:lstStyle/>
          <a:p>
            <a:r>
              <a:rPr lang="ru-RU" sz="2000" b="1" dirty="0" smtClean="0">
                <a:latin typeface="Times New Roman" pitchFamily="18" charset="0"/>
                <a:cs typeface="Times New Roman" pitchFamily="18" charset="0"/>
              </a:rPr>
              <a:t>Аудитор </a:t>
            </a:r>
            <a:r>
              <a:rPr lang="ru-RU" sz="2000" b="1" dirty="0" err="1" smtClean="0">
                <a:latin typeface="Times New Roman" pitchFamily="18" charset="0"/>
                <a:cs typeface="Times New Roman" pitchFamily="18" charset="0"/>
              </a:rPr>
              <a:t>зобов'язаний</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визначити</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чи</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містить</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фінансова</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звітність</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зіставну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інформацію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необхідну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застосовуваними</a:t>
            </a:r>
            <a:r>
              <a:rPr lang="ru-RU" sz="2000" dirty="0" smtClean="0">
                <a:latin typeface="Times New Roman" pitchFamily="18" charset="0"/>
                <a:cs typeface="Times New Roman" pitchFamily="18" charset="0"/>
              </a:rPr>
              <a:t> принципами </a:t>
            </a:r>
            <a:r>
              <a:rPr lang="ru-RU" sz="2000" dirty="0" err="1" smtClean="0">
                <a:latin typeface="Times New Roman" pitchFamily="18" charset="0"/>
                <a:cs typeface="Times New Roman" pitchFamily="18" charset="0"/>
              </a:rPr>
              <a:t>підготовки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фінансової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звітності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є</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така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звітність</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належним</a:t>
            </a:r>
            <a:r>
              <a:rPr lang="ru-RU" sz="2000" dirty="0" smtClean="0">
                <a:latin typeface="Times New Roman" pitchFamily="18" charset="0"/>
                <a:cs typeface="Times New Roman" pitchFamily="18" charset="0"/>
              </a:rPr>
              <a:t> чином </a:t>
            </a:r>
            <a:r>
              <a:rPr lang="ru-RU" sz="2000" dirty="0" err="1" smtClean="0">
                <a:latin typeface="Times New Roman" pitchFamily="18" charset="0"/>
                <a:cs typeface="Times New Roman" pitchFamily="18" charset="0"/>
              </a:rPr>
              <a:t>класифікованої</a:t>
            </a:r>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Для </a:t>
            </a:r>
            <a:r>
              <a:rPr lang="ru-RU" sz="2000" b="1" dirty="0" err="1" smtClean="0">
                <a:latin typeface="Times New Roman" pitchFamily="18" charset="0"/>
                <a:cs typeface="Times New Roman" pitchFamily="18" charset="0"/>
              </a:rPr>
              <a:t>цих</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цілей</a:t>
            </a:r>
            <a:r>
              <a:rPr lang="ru-RU" sz="2000" b="1" dirty="0" smtClean="0">
                <a:latin typeface="Times New Roman" pitchFamily="18" charset="0"/>
                <a:cs typeface="Times New Roman" pitchFamily="18" charset="0"/>
              </a:rPr>
              <a:t> аудитор </a:t>
            </a:r>
            <a:r>
              <a:rPr lang="ru-RU" sz="2000" b="1" dirty="0" err="1" smtClean="0">
                <a:latin typeface="Times New Roman" pitchFamily="18" charset="0"/>
                <a:cs typeface="Times New Roman" pitchFamily="18" charset="0"/>
              </a:rPr>
              <a:t>зобов'язаний</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оцінити</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	• </a:t>
            </a:r>
            <a:r>
              <a:rPr lang="ru-RU" sz="2000" dirty="0" err="1" smtClean="0">
                <a:latin typeface="Times New Roman" pitchFamily="18" charset="0"/>
                <a:cs typeface="Times New Roman" pitchFamily="18" charset="0"/>
              </a:rPr>
              <a:t>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узгоджується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порівнянна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інформація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кількісними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показниками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розкриття</a:t>
            </a:r>
            <a:r>
              <a:rPr lang="ru-RU" sz="2000" dirty="0" smtClean="0">
                <a:latin typeface="Times New Roman" pitchFamily="18" charset="0"/>
                <a:cs typeface="Times New Roman" pitchFamily="18" charset="0"/>
              </a:rPr>
              <a:t> за </a:t>
            </a:r>
            <a:r>
              <a:rPr lang="ru-RU" sz="2000" dirty="0" err="1" smtClean="0">
                <a:latin typeface="Times New Roman" pitchFamily="18" charset="0"/>
                <a:cs typeface="Times New Roman" pitchFamily="18" charset="0"/>
              </a:rPr>
              <a:t>минулий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період</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або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якщо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це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необхідно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була</a:t>
            </a:r>
            <a:r>
              <a:rPr lang="ru-RU" sz="2000" dirty="0" smtClean="0">
                <a:latin typeface="Times New Roman" pitchFamily="18" charset="0"/>
                <a:cs typeface="Times New Roman" pitchFamily="18" charset="0"/>
              </a:rPr>
              <a:t> вона </a:t>
            </a:r>
            <a:r>
              <a:rPr lang="ru-RU" sz="2000" dirty="0" err="1" smtClean="0">
                <a:latin typeface="Times New Roman" pitchFamily="18" charset="0"/>
                <a:cs typeface="Times New Roman" pitchFamily="18" charset="0"/>
              </a:rPr>
              <a:t>змінена</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	• </a:t>
            </a:r>
            <a:r>
              <a:rPr lang="ru-RU" sz="2000" dirty="0" err="1" smtClean="0">
                <a:latin typeface="Times New Roman" pitchFamily="18" charset="0"/>
                <a:cs typeface="Times New Roman" pitchFamily="18" charset="0"/>
              </a:rPr>
              <a:t>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є</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облікова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політика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відображена</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порівнянної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інформації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послідовно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застосовується</a:t>
            </a:r>
            <a:r>
              <a:rPr lang="ru-RU" sz="2000" dirty="0" smtClean="0">
                <a:latin typeface="Times New Roman" pitchFamily="18" charset="0"/>
                <a:cs typeface="Times New Roman" pitchFamily="18" charset="0"/>
              </a:rPr>
              <a:t> по </a:t>
            </a:r>
            <a:r>
              <a:rPr lang="ru-RU" sz="2000" dirty="0" err="1" smtClean="0">
                <a:latin typeface="Times New Roman" pitchFamily="18" charset="0"/>
                <a:cs typeface="Times New Roman" pitchFamily="18" charset="0"/>
              </a:rPr>
              <a:t>відношенню</a:t>
            </a:r>
            <a:r>
              <a:rPr lang="ru-RU" sz="2000" dirty="0" smtClean="0">
                <a:latin typeface="Times New Roman" pitchFamily="18" charset="0"/>
                <a:cs typeface="Times New Roman" pitchFamily="18" charset="0"/>
              </a:rPr>
              <a:t> до </a:t>
            </a:r>
            <a:r>
              <a:rPr lang="ru-RU" sz="2000" dirty="0" err="1" smtClean="0">
                <a:latin typeface="Times New Roman" pitchFamily="18" charset="0"/>
                <a:cs typeface="Times New Roman" pitchFamily="18" charset="0"/>
              </a:rPr>
              <a:t>облікову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політику</a:t>
            </a:r>
            <a:r>
              <a:rPr lang="ru-RU" sz="2000" dirty="0" smtClean="0">
                <a:latin typeface="Times New Roman" pitchFamily="18" charset="0"/>
                <a:cs typeface="Times New Roman" pitchFamily="18" charset="0"/>
              </a:rPr>
              <a:t> 	поточного </a:t>
            </a:r>
            <a:r>
              <a:rPr lang="ru-RU" sz="2000" dirty="0" err="1" smtClean="0">
                <a:latin typeface="Times New Roman" pitchFamily="18" charset="0"/>
                <a:cs typeface="Times New Roman" pitchFamily="18" charset="0"/>
              </a:rPr>
              <a:t>періоду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або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якщо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мали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місце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зміни</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обліковій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політиці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були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ці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зміни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належним</a:t>
            </a:r>
            <a:r>
              <a:rPr lang="ru-RU" sz="2000" dirty="0" smtClean="0">
                <a:latin typeface="Times New Roman" pitchFamily="18" charset="0"/>
                <a:cs typeface="Times New Roman" pitchFamily="18" charset="0"/>
              </a:rPr>
              <a:t> чином </a:t>
            </a:r>
            <a:r>
              <a:rPr lang="ru-RU" sz="2000" dirty="0" err="1" smtClean="0">
                <a:latin typeface="Times New Roman" pitchFamily="18" charset="0"/>
                <a:cs typeface="Times New Roman" pitchFamily="18" charset="0"/>
              </a:rPr>
              <a:t>відображені</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обліку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a:t>
            </a:r>
            <a:r>
              <a:rPr lang="ru-RU" sz="2000" dirty="0" smtClean="0">
                <a:latin typeface="Times New Roman" pitchFamily="18" charset="0"/>
                <a:cs typeface="Times New Roman" pitchFamily="18" charset="0"/>
              </a:rPr>
              <a:t> адекватно </a:t>
            </a:r>
            <a:r>
              <a:rPr lang="ru-RU" sz="2000" dirty="0" err="1" smtClean="0">
                <a:latin typeface="Times New Roman" pitchFamily="18" charset="0"/>
                <a:cs typeface="Times New Roman" pitchFamily="18" charset="0"/>
              </a:rPr>
              <a:t>представлені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розкриті</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звітності</a:t>
            </a:r>
            <a:r>
              <a:rPr lang="ru-RU" sz="2000" dirty="0" smtClean="0">
                <a:latin typeface="Times New Roman" pitchFamily="18" charset="0"/>
                <a:cs typeface="Times New Roman" pitchFamily="18" charset="0"/>
              </a:rPr>
              <a:t>.</a:t>
            </a:r>
          </a:p>
          <a:p>
            <a:r>
              <a:rPr lang="ru-RU" sz="2000" b="1" dirty="0" err="1" smtClean="0">
                <a:latin typeface="Times New Roman" pitchFamily="18" charset="0"/>
                <a:cs typeface="Times New Roman" pitchFamily="18" charset="0"/>
              </a:rPr>
              <a:t>Якщо</a:t>
            </a:r>
            <a:r>
              <a:rPr lang="ru-RU" sz="2000" b="1" dirty="0" smtClean="0">
                <a:latin typeface="Times New Roman" pitchFamily="18" charset="0"/>
                <a:cs typeface="Times New Roman" pitchFamily="18" charset="0"/>
              </a:rPr>
              <a:t> аудитору </a:t>
            </a:r>
            <a:r>
              <a:rPr lang="ru-RU" sz="2000" b="1" dirty="0" err="1" smtClean="0">
                <a:latin typeface="Times New Roman" pitchFamily="18" charset="0"/>
                <a:cs typeface="Times New Roman" pitchFamily="18" charset="0"/>
              </a:rPr>
              <a:t>під</a:t>
            </a:r>
            <a:r>
              <a:rPr lang="ru-RU" sz="2000" b="1" dirty="0" smtClean="0">
                <a:latin typeface="Times New Roman" pitchFamily="18" charset="0"/>
                <a:cs typeface="Times New Roman" pitchFamily="18" charset="0"/>
              </a:rPr>
              <a:t> час аудиту поточного </a:t>
            </a:r>
            <a:r>
              <a:rPr lang="ru-RU" sz="2000" b="1" dirty="0" err="1" smtClean="0">
                <a:latin typeface="Times New Roman" pitchFamily="18" charset="0"/>
                <a:cs typeface="Times New Roman" pitchFamily="18" charset="0"/>
              </a:rPr>
              <a:t>періоду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стає</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відомо</a:t>
            </a:r>
            <a:r>
              <a:rPr lang="ru-RU" sz="2000" b="1" dirty="0" smtClean="0">
                <a:latin typeface="Times New Roman" pitchFamily="18" charset="0"/>
                <a:cs typeface="Times New Roman" pitchFamily="18" charset="0"/>
              </a:rPr>
              <a:t> про </a:t>
            </a:r>
            <a:r>
              <a:rPr lang="ru-RU" sz="2000" b="1" dirty="0" err="1" smtClean="0">
                <a:latin typeface="Times New Roman" pitchFamily="18" charset="0"/>
                <a:cs typeface="Times New Roman" pitchFamily="18" charset="0"/>
              </a:rPr>
              <a:t>можливі</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істотних</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викривлення</a:t>
            </a:r>
            <a:r>
              <a:rPr lang="ru-RU" sz="2000" b="1" dirty="0" smtClean="0">
                <a:latin typeface="Times New Roman" pitchFamily="18" charset="0"/>
                <a:cs typeface="Times New Roman" pitchFamily="18" charset="0"/>
              </a:rPr>
              <a:t> в </a:t>
            </a:r>
            <a:r>
              <a:rPr lang="ru-RU" sz="2000" b="1" dirty="0" err="1" smtClean="0">
                <a:latin typeface="Times New Roman" pitchFamily="18" charset="0"/>
                <a:cs typeface="Times New Roman" pitchFamily="18" charset="0"/>
              </a:rPr>
              <a:t>порівнянної</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інформації</a:t>
            </a:r>
            <a:r>
              <a:rPr lang="ru-RU" sz="2000" b="1"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зобов'язаний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виконати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такі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додаткові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аудиторські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процедури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які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необхідні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даних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обставинах</a:t>
            </a:r>
            <a:r>
              <a:rPr lang="ru-RU" sz="2000" dirty="0" smtClean="0">
                <a:latin typeface="Times New Roman" pitchFamily="18" charset="0"/>
                <a:cs typeface="Times New Roman" pitchFamily="18" charset="0"/>
              </a:rPr>
              <a:t> для </a:t>
            </a:r>
            <a:r>
              <a:rPr lang="ru-RU" sz="2000" dirty="0" err="1" smtClean="0">
                <a:latin typeface="Times New Roman" pitchFamily="18" charset="0"/>
                <a:cs typeface="Times New Roman" pitchFamily="18" charset="0"/>
              </a:rPr>
              <a:t>отримання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достатніх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належних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аудиторських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доказів</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існування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суттєвого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викривлення</a:t>
            </a:r>
            <a:r>
              <a:rPr lang="ru-RU" sz="2000" dirty="0" smtClean="0">
                <a:latin typeface="Times New Roman" pitchFamily="18" charset="0"/>
                <a:cs typeface="Times New Roman" pitchFamily="18" charset="0"/>
              </a:rPr>
              <a:t>. </a:t>
            </a:r>
          </a:p>
          <a:p>
            <a:r>
              <a:rPr lang="ru-RU" sz="2000" b="1" dirty="0" err="1" smtClean="0">
                <a:latin typeface="Times New Roman" pitchFamily="18" charset="0"/>
                <a:cs typeface="Times New Roman" pitchFamily="18" charset="0"/>
              </a:rPr>
              <a:t>Якщо</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фінансова</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звітність</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минулого</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періоду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була</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змінена</a:t>
            </a:r>
            <a:r>
              <a:rPr lang="ru-RU" sz="2000" dirty="0" smtClean="0">
                <a:latin typeface="Times New Roman" pitchFamily="18" charset="0"/>
                <a:cs typeface="Times New Roman" pitchFamily="18" charset="0"/>
              </a:rPr>
              <a:t>, аудитор </a:t>
            </a:r>
            <a:r>
              <a:rPr lang="ru-RU" sz="2000" dirty="0" err="1" smtClean="0">
                <a:latin typeface="Times New Roman" pitchFamily="18" charset="0"/>
                <a:cs typeface="Times New Roman" pitchFamily="18" charset="0"/>
              </a:rPr>
              <a:t>зобов'язаний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упевнитися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що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порівнянна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інформація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відповідає</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зміненої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фінансової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звітності</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562320"/>
            <a:ext cx="8229240" cy="495252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a:solidFill>
                  <a:srgbClr val="000000"/>
                </a:solidFill>
                <a:highlight>
                  <a:scrgbClr r="0" g="0" b="0">
                    <a:alpha val="0"/>
                  </a:scrgbClr>
                </a:highlight>
                <a:latin typeface="Georgia"/>
                <a:ea typeface="Microsoft YaHei" pitchFamily="2"/>
                <a:cs typeface="Arial" pitchFamily="2"/>
              </a:rPr>
              <a:t>Якщо в звітності представлені порівняльні показники, то аудиторський думка не повинна містити посилання на зіставні показники, крім як у наступних обставинах.</a:t>
            </a:r>
            <a:r>
              <a:rPr lang="ru-RU" kern="1200">
                <a:solidFill>
                  <a:srgbClr val="000000"/>
                </a:solidFill>
                <a:highlight>
                  <a:scrgbClr r="0" g="0" b="0">
                    <a:alpha val="0"/>
                  </a:scrgbClr>
                </a:highlight>
                <a:latin typeface="Georgia"/>
                <a:ea typeface="Microsoft YaHei" pitchFamily="2"/>
                <a:cs typeface="Arial" pitchFamily="2"/>
              </a:rPr>
              <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1. Якщо аудиторський висновок по минулого періоду, виданий раніше, включало думку з застереженням, відмова від висловлення думки або негативну думку, і питання, що призвів до модифікації думки, залишилося невирішеним, аудитор зобов'язаний модифікувати аудиторську думку щодо поточної фінансової звітності. У параграфі "Основа для думки з застереженням" в аудиторському висновку аудитор зобов'язаний:</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 або послатися в описі ситуації, що призвела до модифікацію, на показники поточного періоду і відповідні їм порівняльні показники, в разі якщо вплив або можливий вплив питання є суттєвим для показників поточного періоду;</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
            </a:r>
            <a:br>
              <a:rPr lang="ru-RU" kern="1200">
                <a:solidFill>
                  <a:srgbClr val="000000"/>
                </a:solidFill>
                <a:highlight>
                  <a:scrgbClr r="0" g="0" b="0">
                    <a:alpha val="0"/>
                  </a:scrgbClr>
                </a:highlight>
                <a:latin typeface="Georgia"/>
                <a:ea typeface="Microsoft YaHei" pitchFamily="2"/>
                <a:cs typeface="Arial" pitchFamily="2"/>
              </a:rPr>
            </a:br>
            <a:r>
              <a:rPr lang="ru-RU" kern="1200">
                <a:solidFill>
                  <a:srgbClr val="000000"/>
                </a:solidFill>
                <a:highlight>
                  <a:scrgbClr r="0" g="0" b="0">
                    <a:alpha val="0"/>
                  </a:scrgbClr>
                </a:highlight>
                <a:latin typeface="Georgia"/>
                <a:ea typeface="Microsoft YaHei" pitchFamily="2"/>
                <a:cs typeface="Arial" pitchFamily="2"/>
              </a:rPr>
              <a:t>• або в інших випадках пояснити, що аудиторський думка була модифіковано, оскільки має місце вплив або можливий вплив недозволеного питання на порівнянність показників звітного періоду та відповідних їм порівнянних показників.</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559" y="332656"/>
            <a:ext cx="8229240" cy="6159583"/>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2.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отримує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того,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немодифіковані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місце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зіставні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правильно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переглянуті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ж не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нанесені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належні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застереженням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думку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входять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3.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забороняється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законодавством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регулюючими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органами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посилатися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аудитора-попередника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разі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вирішує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зробити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посилання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повинен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наступне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тип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аудітором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попередником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причини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дату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9000" y="822960"/>
            <a:ext cx="8229240" cy="5702384"/>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пошукові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роботи</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аудійовані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то аудитор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зіставні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аудійовані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вказівка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менш</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звільняє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обов'язку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належні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вхідні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залишки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містять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впливають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представлена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повинна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ставитися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кожного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представлена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виражається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разі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по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ході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аудиту поточного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аудитора по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відрізняється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аудитора, яка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раніше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аудитор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значущі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причини для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різниці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думках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укладенні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MCA 706.</a:t>
            </a: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endParaRPr lang="ru-RU"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251520" y="2709000"/>
            <a:ext cx="8640960" cy="1133640"/>
          </a:xfrm>
          <a:noFill/>
          <a:ln>
            <a:noFill/>
          </a:ln>
        </p:spPr>
        <p:txBody>
          <a:bodyPr wrap="square" lIns="90000" tIns="45000" rIns="90000" bIns="4500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just" rtl="0">
              <a:buNone/>
            </a:pP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Рішенням</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Аудиторської</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палати</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від</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30.11.06 року.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встановлено</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обов'язкове</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застосування</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суб'єктами</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аудиторської</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діяльності</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Міжнародних</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стандартів</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аудиту,  в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якості</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Національних</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стандартів</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починаючи</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з</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1 </a:t>
            </a:r>
            <a:r>
              <a:rPr lang="ru-RU" sz="3200" i="1" kern="1200" dirty="0" err="1">
                <a:solidFill>
                  <a:srgbClr val="424456"/>
                </a:solidFill>
                <a:highlight>
                  <a:scrgbClr r="0" g="0" b="0">
                    <a:alpha val="0"/>
                  </a:scrgbClr>
                </a:highlight>
                <a:latin typeface="Times New Roman" pitchFamily="18" charset="0"/>
                <a:ea typeface="Microsoft YaHei" pitchFamily="2"/>
                <a:cs typeface="Times New Roman" pitchFamily="18" charset="0"/>
              </a:rPr>
              <a:t>січня</a:t>
            </a:r>
            <a:r>
              <a:rPr lang="ru-RU" sz="3200" i="1" kern="1200" dirty="0">
                <a:solidFill>
                  <a:srgbClr val="424456"/>
                </a:solidFill>
                <a:highlight>
                  <a:scrgbClr r="0" g="0" b="0">
                    <a:alpha val="0"/>
                  </a:scrgbClr>
                </a:highlight>
                <a:latin typeface="Times New Roman" pitchFamily="18" charset="0"/>
                <a:ea typeface="Microsoft YaHei" pitchFamily="2"/>
                <a:cs typeface="Times New Roman" pitchFamily="18" charset="0"/>
              </a:rPr>
              <a:t> 2007 року.</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827584" y="620688"/>
            <a:ext cx="7680960" cy="6516360"/>
          </a:xfrm>
          <a:noFill/>
          <a:ln>
            <a:noFill/>
          </a:ln>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аудійовані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то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додаток</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наступне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тих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думка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аудитора-попередника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попереднього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знову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тип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аудитором-попередником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причини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дату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endParaRPr lang="ru-RU"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9000" y="548680"/>
            <a:ext cx="8229240" cy="5904656"/>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приходить до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суттєве</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впливає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аудитор-попередник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висловив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немодифіковані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повідомити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належного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рівня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доречно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представникам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власника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разі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вони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беруть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участі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безпосередньому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управлінні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організацією</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зажадати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щоб</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аудитор-попередник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проінформований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минулого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вносяться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зміни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аудитор-попередник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згоден</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нове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зміненою</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минулий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 аудитор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висловлює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тільки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попередній</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пошукові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роботи</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аудійовані</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то аудитор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аудиторському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порівнянна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аудійовані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вказівку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звільняє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обов'язку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належні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вхідні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залишки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містять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впливають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поточного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endParaRPr lang="ru-RU"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301680"/>
            <a:ext cx="8229240" cy="5863624"/>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dirty="0">
                <a:solidFill>
                  <a:srgbClr val="000000"/>
                </a:solidFill>
                <a:highlight>
                  <a:scrgbClr r="0" g="0" b="0">
                    <a:alpha val="0"/>
                  </a:scrgbClr>
                </a:highlight>
                <a:latin typeface="Georgia"/>
                <a:ea typeface="Microsoft YaHei" pitchFamily="2"/>
                <a:cs typeface="Arial" pitchFamily="2"/>
              </a:rPr>
              <a:t/>
            </a:r>
            <a:br>
              <a:rPr lang="ru-RU" b="1" kern="1200" dirty="0">
                <a:solidFill>
                  <a:srgbClr val="000000"/>
                </a:solidFill>
                <a:highlight>
                  <a:scrgbClr r="0" g="0" b="0">
                    <a:alpha val="0"/>
                  </a:scrgbClr>
                </a:highlight>
                <a:latin typeface="Georgia"/>
                <a:ea typeface="Microsoft YaHei" pitchFamily="2"/>
                <a:cs typeface="Arial" pitchFamily="2"/>
              </a:rPr>
            </a:br>
            <a:r>
              <a:rPr lang="ru-RU" b="1" kern="1200" dirty="0">
                <a:solidFill>
                  <a:srgbClr val="000000"/>
                </a:solidFill>
                <a:highlight>
                  <a:scrgbClr r="0" g="0" b="0">
                    <a:alpha val="0"/>
                  </a:scrgbClr>
                </a:highlight>
                <a:latin typeface="Georgia"/>
                <a:ea typeface="Microsoft YaHei" pitchFamily="2"/>
                <a:cs typeface="Arial" pitchFamily="2"/>
              </a:rPr>
              <a:t/>
            </a:r>
            <a:br>
              <a:rPr lang="ru-RU" b="1" kern="1200" dirty="0">
                <a:solidFill>
                  <a:srgbClr val="000000"/>
                </a:solidFill>
                <a:highlight>
                  <a:scrgbClr r="0" g="0" b="0">
                    <a:alpha val="0"/>
                  </a:scrgbClr>
                </a:highlight>
                <a:latin typeface="Georgia"/>
                <a:ea typeface="Microsoft YaHei" pitchFamily="2"/>
                <a:cs typeface="Arial" pitchFamily="2"/>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стандарт аудиту 720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Відповідальність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в документах,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містять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Метою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Міжнародного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стандарту аудиту 720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встановлення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рекомендацій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розгляду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ними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складати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документах,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включають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перевірену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До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відноситься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нефінансова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законодавства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регулюючих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документ,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проаудированную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endParaRPr lang="ru-RU"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731519" y="692640"/>
            <a:ext cx="8229240" cy="443124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Інша</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являти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собою,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наприклад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осіб</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наділених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керуючими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функціями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операції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огляди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пояснення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зайнятість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плановані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капітальні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витрати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коефіцієнти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імена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директорів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окремі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квартальні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Для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цілей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MCA до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відносяться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наприклад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прес-реліз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меморандум, лист,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супроводжує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звітах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аналітиків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веб-сайтах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731519"/>
            <a:ext cx="8229240" cy="547380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Стандарт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виділяє</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два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види</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протиріч</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можуть</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бути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виявлені</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перевірці</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1)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істотна</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 коли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суперечить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проаудірованной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викликати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сумнів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зроблених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2)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істотне</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фактів</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пов'язана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некоректно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викладена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представлена.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перекручування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фактів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підірвати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довіру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документа,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проаудированную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читанні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виявляє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визначити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перегляд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проаудірованной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ж перегляд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причому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особлива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повинна бути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приділена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видачі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після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видачі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731518"/>
            <a:ext cx="8229240" cy="5217761"/>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видачі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перегляд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провести,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модифікувати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MCA 705.</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переглянути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провести,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повідомити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представникам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власника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тих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вони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беруть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участь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управлінні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привертає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увагу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контексті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MCA 706,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відкликати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дозволено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законодавством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відмовитися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виконання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завдання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570600"/>
            <a:ext cx="8229240" cy="5594704"/>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kern="1200" dirty="0">
                <a:solidFill>
                  <a:srgbClr val="000000"/>
                </a:solidFill>
                <a:highlight>
                  <a:scrgbClr r="0" g="0" b="0">
                    <a:alpha val="0"/>
                  </a:scrgbClr>
                </a:highlight>
                <a:latin typeface="Georgia"/>
                <a:ea typeface="Microsoft YaHei" pitchFamily="2"/>
                <a:cs typeface="Arial" pitchFamily="2"/>
              </a:rPr>
              <a:t/>
            </a:r>
            <a:br>
              <a:rPr lang="ru-RU" kern="1200" dirty="0">
                <a:solidFill>
                  <a:srgbClr val="000000"/>
                </a:solidFill>
                <a:highlight>
                  <a:scrgbClr r="0" g="0" b="0">
                    <a:alpha val="0"/>
                  </a:scrgbClr>
                </a:highlight>
                <a:latin typeface="Georgia"/>
                <a:ea typeface="Microsoft YaHei" pitchFamily="2"/>
                <a:cs typeface="Arial" pitchFamily="2"/>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невідповідності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після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дати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видачі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переглянути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проаудірованной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слідувати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відповідним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вимогам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MCA 560;</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перегляд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провести, аудитор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виконати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процедури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доречні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обставинах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перегляд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провести, аудитор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повідомити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осіб</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наділених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керуючими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функціями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свою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позицію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зробити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будь-які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подальші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доречні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653760"/>
            <a:ext cx="8229240" cy="469188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Істотні</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фактів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читанні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метою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виявлення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невідповідностей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відомо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очевидне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факту,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обговорити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після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проведених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обговорень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продовжує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вважати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очевидне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факту,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рекомендувати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проконсультуватися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кваліфікованої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третьою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стороною,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юридичний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консультант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розглянути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ході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консультації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рекомендації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приходить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очевидне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факту, яке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виправити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зобов'язаний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повідомити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представникам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власника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тих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вони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беруть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участь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управлінні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свою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позицію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зробити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будь-які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подальші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доречні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name="page2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8640" y="848159"/>
            <a:ext cx="8229240" cy="5505480"/>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Приклад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модифікаціями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застереження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зв'язку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істотним</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спотворенням</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завдання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включають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таке</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набору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підготовленої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організаніі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загальних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цілях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стандартів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(МСФЗ);</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завдання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відображають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MCA 210;</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запаси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Спотворення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визнано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істотним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викривляє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додаток</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аудиту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пов'язані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підготовкою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обов'язки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необхідні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місцевим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законодавством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b="1" kern="1200" dirty="0">
                <a:solidFill>
                  <a:srgbClr val="000000"/>
                </a:solidFill>
                <a:highlight>
                  <a:scrgbClr r="0" g="0" b="0">
                    <a:alpha val="0"/>
                  </a:scrgbClr>
                </a:highlight>
                <a:latin typeface="Georgia"/>
                <a:ea typeface="Microsoft YaHei" pitchFamily="2"/>
                <a:cs typeface="Arial" pitchFamily="2"/>
              </a:rPr>
              <a:t/>
            </a:r>
            <a:br>
              <a:rPr lang="ru-RU" sz="2000" b="1" kern="1200" dirty="0">
                <a:solidFill>
                  <a:srgbClr val="000000"/>
                </a:solidFill>
                <a:highlight>
                  <a:scrgbClr r="0" g="0" b="0">
                    <a:alpha val="0"/>
                  </a:scrgbClr>
                </a:highlight>
                <a:latin typeface="Georgia"/>
                <a:ea typeface="Microsoft YaHei" pitchFamily="2"/>
                <a:cs typeface="Arial" pitchFamily="2"/>
              </a:rPr>
            </a:br>
            <a:endParaRPr lang="ru-RU" sz="2000" b="1" kern="1200" dirty="0">
              <a:solidFill>
                <a:srgbClr val="000000"/>
              </a:solidFill>
              <a:highlight>
                <a:scrgbClr r="0" g="0" b="0">
                  <a:alpha val="0"/>
                </a:scrgbClr>
              </a:highlight>
              <a:latin typeface="Georgia"/>
              <a:ea typeface="Microsoft YaHei" pitchFamily="2"/>
              <a:cs typeface="Arial" pitchFamily="2"/>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name="page3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640080" y="885960"/>
            <a:ext cx="8046360" cy="469188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незалежного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Належний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адресат)</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Ми провели аудит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компанії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АВС, яка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складається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балансу станом на 31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грудня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20X1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доходи,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зміни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акціонерному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капіталі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грошовому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потоці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закінчився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рік</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огляду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аспект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облікової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політики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яка б пояснила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Відповідальність</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полягає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підготовці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об'єктивному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цієї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стандартів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підтримці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системи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внутрішнього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контролю, яка, на думку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забезпечує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яка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спричинених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недобросовісними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діями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помилкою</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700—799 Аудиторські висновки та звітність">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1143000"/>
            <a:ext cx="8229240" cy="1066320"/>
          </a:xfrm>
          <a:noFill/>
          <a:ln>
            <a:noFill/>
          </a:ln>
        </p:spPr>
        <p:txBody>
          <a:bodyPr wrap="square" lIns="90000" tIns="45000" rIns="90000" bIns="4500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rtl="0">
              <a:buNone/>
            </a:pPr>
            <a:r>
              <a:rPr lang="ru-RU" sz="4000" b="1" kern="1200" dirty="0">
                <a:solidFill>
                  <a:srgbClr val="424456"/>
                </a:solidFill>
                <a:highlight>
                  <a:scrgbClr r="0" g="0" b="0">
                    <a:alpha val="0"/>
                  </a:scrgbClr>
                </a:highlight>
                <a:latin typeface="Trebuchet MS"/>
                <a:ea typeface="Microsoft YaHei" pitchFamily="2"/>
                <a:cs typeface="Arial" pitchFamily="2"/>
              </a:rPr>
              <a:t>700—799 </a:t>
            </a:r>
            <a:r>
              <a:rPr lang="ru-RU" sz="4000" b="1" kern="1200" dirty="0" err="1">
                <a:solidFill>
                  <a:srgbClr val="424456"/>
                </a:solidFill>
                <a:highlight>
                  <a:scrgbClr r="0" g="0" b="0">
                    <a:alpha val="0"/>
                  </a:scrgbClr>
                </a:highlight>
                <a:latin typeface="Trebuchet MS"/>
                <a:ea typeface="Microsoft YaHei" pitchFamily="2"/>
                <a:cs typeface="Arial" pitchFamily="2"/>
              </a:rPr>
              <a:t>Аудиторські</a:t>
            </a:r>
            <a:r>
              <a:rPr lang="ru-RU" sz="4000" b="1" kern="1200" dirty="0">
                <a:solidFill>
                  <a:srgbClr val="424456"/>
                </a:solidFill>
                <a:highlight>
                  <a:scrgbClr r="0" g="0" b="0">
                    <a:alpha val="0"/>
                  </a:scrgbClr>
                </a:highlight>
                <a:latin typeface="Trebuchet MS"/>
                <a:ea typeface="Microsoft YaHei" pitchFamily="2"/>
                <a:cs typeface="Arial" pitchFamily="2"/>
              </a:rPr>
              <a:t> </a:t>
            </a:r>
            <a:r>
              <a:rPr lang="ru-RU" sz="4000" b="1" kern="1200" dirty="0" err="1">
                <a:solidFill>
                  <a:srgbClr val="424456"/>
                </a:solidFill>
                <a:highlight>
                  <a:scrgbClr r="0" g="0" b="0">
                    <a:alpha val="0"/>
                  </a:scrgbClr>
                </a:highlight>
                <a:latin typeface="Trebuchet MS"/>
                <a:ea typeface="Microsoft YaHei" pitchFamily="2"/>
                <a:cs typeface="Arial" pitchFamily="2"/>
              </a:rPr>
              <a:t>висновки</a:t>
            </a:r>
            <a:r>
              <a:rPr lang="ru-RU" sz="4000" b="1" kern="1200" dirty="0">
                <a:solidFill>
                  <a:srgbClr val="424456"/>
                </a:solidFill>
                <a:highlight>
                  <a:scrgbClr r="0" g="0" b="0">
                    <a:alpha val="0"/>
                  </a:scrgbClr>
                </a:highlight>
                <a:latin typeface="Trebuchet MS"/>
                <a:ea typeface="Microsoft YaHei" pitchFamily="2"/>
                <a:cs typeface="Arial" pitchFamily="2"/>
              </a:rPr>
              <a:t> та </a:t>
            </a:r>
            <a:r>
              <a:rPr lang="ru-RU" sz="4000" b="1" kern="1200" dirty="0" err="1">
                <a:solidFill>
                  <a:srgbClr val="424456"/>
                </a:solidFill>
                <a:highlight>
                  <a:scrgbClr r="0" g="0" b="0">
                    <a:alpha val="0"/>
                  </a:scrgbClr>
                </a:highlight>
                <a:latin typeface="Trebuchet MS"/>
                <a:ea typeface="Microsoft YaHei" pitchFamily="2"/>
                <a:cs typeface="Arial" pitchFamily="2"/>
              </a:rPr>
              <a:t>звітність</a:t>
            </a:r>
            <a:endParaRPr lang="ru-RU" sz="4000" b="1" kern="1200" dirty="0">
              <a:solidFill>
                <a:srgbClr val="424456"/>
              </a:solidFill>
              <a:highlight>
                <a:scrgbClr r="0" g="0" b="0">
                  <a:alpha val="0"/>
                </a:scrgbClr>
              </a:highlight>
              <a:latin typeface="Trebuchet MS"/>
              <a:ea typeface="Microsoft YaHei" pitchFamily="2"/>
              <a:cs typeface="Arial" pitchFamily="2"/>
            </a:endParaRPr>
          </a:p>
        </p:txBody>
      </p:sp>
      <p:sp>
        <p:nvSpPr>
          <p:cNvPr id="3" name="Содержимое 2"/>
          <p:cNvSpPr txBox="1">
            <a:spLocks noGrp="1"/>
          </p:cNvSpPr>
          <p:nvPr>
            <p:ph type="body" idx="4294967295"/>
          </p:nvPr>
        </p:nvSpPr>
        <p:spPr>
          <a:xfrm>
            <a:off x="457200" y="2249280"/>
            <a:ext cx="8229240" cy="4324680"/>
          </a:xfrm>
          <a:noFill/>
          <a:ln>
            <a:noFill/>
          </a:ln>
        </p:spPr>
        <p:txBody>
          <a:bodyPr wrap="square" lIns="90000" tIns="45000" rIns="90000" bIns="45000" anchor="t">
            <a:normAutofit fontScale="92500"/>
          </a:bodyPr>
          <a:lstStyle>
            <a:defPPr marL="432000" lvl="0" indent="-324000" algn="l" hangingPunct="1">
              <a:lnSpc>
                <a:spcPct val="100000"/>
              </a:lnSpc>
              <a:spcBef>
                <a:spcPts val="1417"/>
              </a:spcBef>
              <a:spcAft>
                <a:spcPts val="0"/>
              </a:spcAft>
              <a:buSzPct val="45000"/>
              <a:buFont typeface="StarSymbol"/>
              <a:buNone/>
              <a:defRPr lang="ru-RU" sz="2800" b="0" i="0" u="none" strike="noStrike" kern="1200" cap="none" spc="0" baseline="0">
                <a:ln>
                  <a:noFill/>
                </a:ln>
                <a:solidFill>
                  <a:srgbClr val="000000"/>
                </a:solidFill>
                <a:highlight>
                  <a:scrgbClr r="0" g="0" b="0">
                    <a:alpha val="0"/>
                  </a:scrgbClr>
                </a:highlight>
                <a:latin typeface="Georgia"/>
                <a:ea typeface="Microsoft YaHei" pitchFamily="2"/>
                <a:cs typeface="Arial" pitchFamily="2"/>
              </a:defRPr>
            </a:defPPr>
            <a:lvl1pPr marL="432000" lvl="0" indent="-324000" algn="l" hangingPunct="1">
              <a:lnSpc>
                <a:spcPct val="100000"/>
              </a:lnSpc>
              <a:spcBef>
                <a:spcPts val="1417"/>
              </a:spcBef>
              <a:spcAft>
                <a:spcPts val="0"/>
              </a:spcAft>
              <a:buSzPct val="45000"/>
              <a:buFont typeface="StarSymbol"/>
              <a:buChar char="●"/>
              <a:defRPr lang="ru-RU" sz="2800" b="0" i="0" u="none" strike="noStrike" kern="1200" cap="none" spc="0" baseline="0">
                <a:ln>
                  <a:noFill/>
                </a:ln>
                <a:solidFill>
                  <a:srgbClr val="000000"/>
                </a:solidFill>
                <a:highlight>
                  <a:scrgbClr r="0" g="0" b="0">
                    <a:alpha val="0"/>
                  </a:scrgbClr>
                </a:highlight>
                <a:latin typeface="Georgia"/>
                <a:ea typeface="Microsoft YaHei" pitchFamily="2"/>
                <a:cs typeface="Arial" pitchFamily="2"/>
              </a:defRPr>
            </a:lvl1pPr>
            <a:lvl2pPr marL="864000" lvl="1" indent="-324000" algn="l" hangingPunct="1">
              <a:lnSpc>
                <a:spcPct val="100000"/>
              </a:lnSpc>
              <a:spcBef>
                <a:spcPts val="1134"/>
              </a:spcBef>
              <a:spcAft>
                <a:spcPts val="0"/>
              </a:spcAft>
              <a:buSzPct val="75000"/>
              <a:buFont typeface="StarSymbol"/>
              <a:buChar char="–"/>
              <a:defRPr lang="ru-RU" sz="2400" b="0" i="0" u="none" strike="noStrike" kern="1200" cap="none" spc="0" baseline="0">
                <a:ln>
                  <a:noFill/>
                </a:ln>
                <a:solidFill>
                  <a:srgbClr val="53548A"/>
                </a:solidFill>
                <a:highlight>
                  <a:scrgbClr r="0" g="0" b="0">
                    <a:alpha val="0"/>
                  </a:scrgbClr>
                </a:highlight>
                <a:latin typeface="Georgia"/>
                <a:ea typeface="Microsoft YaHei" pitchFamily="2"/>
                <a:cs typeface="Arial" pitchFamily="2"/>
              </a:defRPr>
            </a:lvl2pPr>
            <a:lvl3pPr marL="1295999" lvl="2" indent="-288000" algn="l" hangingPunct="1">
              <a:lnSpc>
                <a:spcPct val="100000"/>
              </a:lnSpc>
              <a:spcBef>
                <a:spcPts val="850"/>
              </a:spcBef>
              <a:spcAft>
                <a:spcPts val="0"/>
              </a:spcAft>
              <a:buSzPct val="45000"/>
              <a:buFont typeface="StarSymbol"/>
              <a:buChar char="●"/>
              <a:defRPr lang="ru-RU" sz="2200" b="0" i="0" u="none" strike="noStrike" kern="1200" cap="none" spc="0" baseline="0">
                <a:ln>
                  <a:noFill/>
                </a:ln>
                <a:solidFill>
                  <a:srgbClr val="53548A"/>
                </a:solidFill>
                <a:highlight>
                  <a:scrgbClr r="0" g="0" b="0">
                    <a:alpha val="0"/>
                  </a:scrgbClr>
                </a:highlight>
                <a:latin typeface="Georgia"/>
                <a:ea typeface="Microsoft YaHei" pitchFamily="2"/>
                <a:cs typeface="Arial" pitchFamily="2"/>
              </a:defRPr>
            </a:lvl3pPr>
            <a:lvl4pPr marL="1728000" lvl="3" indent="-216000" algn="l" hangingPunct="1">
              <a:lnSpc>
                <a:spcPct val="100000"/>
              </a:lnSpc>
              <a:spcBef>
                <a:spcPts val="567"/>
              </a:spcBef>
              <a:spcAft>
                <a:spcPts val="0"/>
              </a:spcAft>
              <a:buSzPct val="7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4pPr>
            <a:lvl5pPr marL="2160000" lvl="4" indent="-216000" algn="l" hangingPunct="1">
              <a:lnSpc>
                <a:spcPct val="100000"/>
              </a:lnSpc>
              <a:spcBef>
                <a:spcPts val="283"/>
              </a:spcBef>
              <a:spcAft>
                <a:spcPts val="0"/>
              </a:spcAft>
              <a:buSzPct val="4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5pPr>
            <a:lvl6pPr marL="2592000" lvl="5" indent="-216000" algn="l" hangingPunct="1">
              <a:lnSpc>
                <a:spcPct val="100000"/>
              </a:lnSpc>
              <a:spcBef>
                <a:spcPts val="283"/>
              </a:spcBef>
              <a:spcAft>
                <a:spcPts val="0"/>
              </a:spcAft>
              <a:buSzPct val="4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6pPr>
            <a:lvl7pPr marL="3024000" lvl="6" indent="-216000" algn="l" hangingPunct="1">
              <a:lnSpc>
                <a:spcPct val="100000"/>
              </a:lnSpc>
              <a:spcBef>
                <a:spcPts val="283"/>
              </a:spcBef>
              <a:spcAft>
                <a:spcPts val="0"/>
              </a:spcAft>
              <a:buSzPct val="4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7pPr>
            <a:lvl8pPr marL="3456000" lvl="7" indent="-216000" algn="l" hangingPunct="1">
              <a:lnSpc>
                <a:spcPct val="100000"/>
              </a:lnSpc>
              <a:spcBef>
                <a:spcPts val="283"/>
              </a:spcBef>
              <a:spcAft>
                <a:spcPts val="0"/>
              </a:spcAft>
              <a:buSzPct val="4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8pPr>
            <a:lvl9pPr marL="3887999" lvl="8" indent="-216000" algn="l" hangingPunct="1">
              <a:lnSpc>
                <a:spcPct val="100000"/>
              </a:lnSpc>
              <a:spcBef>
                <a:spcPts val="283"/>
              </a:spcBef>
              <a:spcAft>
                <a:spcPts val="0"/>
              </a:spcAft>
              <a:buSzPct val="45000"/>
              <a:buFont typeface="StarSymbol"/>
              <a:buChar char="●"/>
              <a:defRPr lang="ru-RU" sz="2000" b="0" i="0" u="none" strike="noStrike" kern="1200" cap="none" spc="0" baseline="0">
                <a:ln>
                  <a:noFill/>
                </a:ln>
                <a:solidFill>
                  <a:srgbClr val="A04DA3"/>
                </a:solidFill>
                <a:highlight>
                  <a:scrgbClr r="0" g="0" b="0">
                    <a:alpha val="0"/>
                  </a:scrgbClr>
                </a:highlight>
                <a:latin typeface="Georgia"/>
                <a:ea typeface="Microsoft YaHei" pitchFamily="2"/>
                <a:cs typeface="Arial" pitchFamily="2"/>
              </a:defRPr>
            </a:lvl9pPr>
          </a:lstStyle>
          <a:p>
            <a:pPr marL="0" lvl="0" indent="0" rtl="0">
              <a:spcBef>
                <a:spcPts val="300"/>
              </a:spcBef>
              <a:buNone/>
            </a:pPr>
            <a:endParaRPr lang="ru-RU" dirty="0"/>
          </a:p>
          <a:p>
            <a:pPr marL="0" lvl="0" indent="0" rtl="0">
              <a:spcBef>
                <a:spcPts val="300"/>
              </a:spcBef>
              <a:buClr>
                <a:srgbClr val="A04DA3"/>
              </a:buClr>
              <a:buSzPct val="100000"/>
              <a:buFont typeface="Georgia"/>
              <a:buChar char="•"/>
            </a:pPr>
            <a:r>
              <a:rPr lang="ru-RU" dirty="0"/>
              <a:t>МСА 705 «</a:t>
            </a:r>
            <a:r>
              <a:rPr lang="ru-RU" dirty="0" err="1"/>
              <a:t>Модифікації</a:t>
            </a:r>
            <a:r>
              <a:rPr lang="ru-RU" dirty="0"/>
              <a:t> думки у </a:t>
            </a:r>
            <a:r>
              <a:rPr lang="ru-RU" dirty="0" err="1"/>
              <a:t>звіті</a:t>
            </a:r>
            <a:r>
              <a:rPr lang="ru-RU" dirty="0"/>
              <a:t> </a:t>
            </a:r>
            <a:r>
              <a:rPr lang="ru-RU" dirty="0" err="1"/>
              <a:t>незалежного</a:t>
            </a:r>
            <a:r>
              <a:rPr lang="ru-RU" dirty="0"/>
              <a:t> аудитора»</a:t>
            </a:r>
          </a:p>
          <a:p>
            <a:pPr marL="0" lvl="0" indent="0" rtl="0">
              <a:spcBef>
                <a:spcPts val="300"/>
              </a:spcBef>
              <a:buClr>
                <a:srgbClr val="A04DA3"/>
              </a:buClr>
              <a:buSzPct val="100000"/>
              <a:buFont typeface="Georgia"/>
              <a:buChar char="•"/>
            </a:pPr>
            <a:r>
              <a:rPr lang="ru-RU" dirty="0"/>
              <a:t>МСА 706 «</a:t>
            </a:r>
            <a:r>
              <a:rPr lang="ru-RU" dirty="0" err="1"/>
              <a:t>Пояснювальні</a:t>
            </a:r>
            <a:r>
              <a:rPr lang="ru-RU" dirty="0"/>
              <a:t> </a:t>
            </a:r>
            <a:r>
              <a:rPr lang="ru-RU" dirty="0" err="1"/>
              <a:t>параграфи</a:t>
            </a:r>
            <a:r>
              <a:rPr lang="ru-RU" dirty="0"/>
              <a:t> та </a:t>
            </a:r>
            <a:r>
              <a:rPr lang="ru-RU" dirty="0" err="1"/>
              <a:t>параграфи</a:t>
            </a:r>
            <a:r>
              <a:rPr lang="ru-RU" dirty="0"/>
              <a:t> </a:t>
            </a:r>
            <a:r>
              <a:rPr lang="ru-RU" dirty="0" err="1"/>
              <a:t>з</a:t>
            </a:r>
            <a:r>
              <a:rPr lang="ru-RU" dirty="0"/>
              <a:t> </a:t>
            </a:r>
            <a:r>
              <a:rPr lang="ru-RU" dirty="0" err="1"/>
              <a:t>інших</a:t>
            </a:r>
            <a:r>
              <a:rPr lang="ru-RU" dirty="0"/>
              <a:t> </a:t>
            </a:r>
            <a:r>
              <a:rPr lang="ru-RU" dirty="0" err="1"/>
              <a:t>питань</a:t>
            </a:r>
            <a:r>
              <a:rPr lang="ru-RU" dirty="0"/>
              <a:t> у </a:t>
            </a:r>
            <a:r>
              <a:rPr lang="ru-RU" dirty="0" err="1"/>
              <a:t>звіті</a:t>
            </a:r>
            <a:r>
              <a:rPr lang="ru-RU" dirty="0"/>
              <a:t> </a:t>
            </a:r>
            <a:r>
              <a:rPr lang="ru-RU" dirty="0" err="1"/>
              <a:t>незалежного</a:t>
            </a:r>
            <a:r>
              <a:rPr lang="ru-RU" dirty="0"/>
              <a:t> аудитора»</a:t>
            </a:r>
          </a:p>
          <a:p>
            <a:pPr marL="0" lvl="0" indent="0" rtl="0">
              <a:spcBef>
                <a:spcPts val="300"/>
              </a:spcBef>
              <a:buClr>
                <a:srgbClr val="A04DA3"/>
              </a:buClr>
              <a:buSzPct val="100000"/>
              <a:buFont typeface="Georgia"/>
              <a:buChar char="•"/>
            </a:pPr>
            <a:r>
              <a:rPr lang="ru-RU" dirty="0"/>
              <a:t>МСА 710 «</a:t>
            </a:r>
            <a:r>
              <a:rPr lang="ru-RU" dirty="0" err="1"/>
              <a:t>Порівняльна</a:t>
            </a:r>
            <a:r>
              <a:rPr lang="ru-RU" dirty="0"/>
              <a:t> </a:t>
            </a:r>
            <a:r>
              <a:rPr lang="ru-RU" dirty="0" err="1"/>
              <a:t>інформація</a:t>
            </a:r>
            <a:r>
              <a:rPr lang="ru-RU" dirty="0"/>
              <a:t>— </a:t>
            </a:r>
            <a:r>
              <a:rPr lang="ru-RU" dirty="0" err="1"/>
              <a:t>відповідні</a:t>
            </a:r>
            <a:r>
              <a:rPr lang="ru-RU" dirty="0"/>
              <a:t> </a:t>
            </a:r>
            <a:r>
              <a:rPr lang="ru-RU" dirty="0" err="1"/>
              <a:t>показники</a:t>
            </a:r>
            <a:r>
              <a:rPr lang="ru-RU" dirty="0"/>
              <a:t> </a:t>
            </a:r>
            <a:r>
              <a:rPr lang="ru-RU" dirty="0" err="1"/>
              <a:t>і</a:t>
            </a:r>
            <a:r>
              <a:rPr lang="ru-RU" dirty="0"/>
              <a:t> </a:t>
            </a:r>
            <a:r>
              <a:rPr lang="ru-RU" dirty="0" err="1"/>
              <a:t>порівняльна</a:t>
            </a:r>
            <a:r>
              <a:rPr lang="ru-RU" dirty="0"/>
              <a:t> </a:t>
            </a:r>
            <a:r>
              <a:rPr lang="ru-RU" dirty="0" err="1"/>
              <a:t>фінансова</a:t>
            </a:r>
            <a:r>
              <a:rPr lang="ru-RU" dirty="0"/>
              <a:t> </a:t>
            </a:r>
            <a:r>
              <a:rPr lang="ru-RU" dirty="0" err="1"/>
              <a:t>звітність</a:t>
            </a:r>
            <a:r>
              <a:rPr lang="ru-RU" dirty="0"/>
              <a:t>»</a:t>
            </a:r>
          </a:p>
          <a:p>
            <a:pPr marL="0" lvl="0" indent="0" rtl="0">
              <a:spcBef>
                <a:spcPts val="300"/>
              </a:spcBef>
              <a:buClr>
                <a:srgbClr val="A04DA3"/>
              </a:buClr>
              <a:buSzPct val="100000"/>
              <a:buFont typeface="Georgia"/>
              <a:buChar char="•"/>
            </a:pPr>
            <a:r>
              <a:rPr lang="ru-RU" dirty="0"/>
              <a:t>МСА 720 «</a:t>
            </a:r>
            <a:r>
              <a:rPr lang="ru-RU" dirty="0" err="1"/>
              <a:t>Відповідальність</a:t>
            </a:r>
            <a:r>
              <a:rPr lang="ru-RU" dirty="0"/>
              <a:t> аудитора </a:t>
            </a:r>
            <a:r>
              <a:rPr lang="ru-RU" dirty="0" err="1"/>
              <a:t>щодо</a:t>
            </a:r>
            <a:r>
              <a:rPr lang="ru-RU" dirty="0"/>
              <a:t> </a:t>
            </a:r>
            <a:r>
              <a:rPr lang="ru-RU" dirty="0" err="1"/>
              <a:t>іншої</a:t>
            </a:r>
            <a:r>
              <a:rPr lang="ru-RU" dirty="0"/>
              <a:t> </a:t>
            </a:r>
            <a:r>
              <a:rPr lang="ru-RU" dirty="0" err="1"/>
              <a:t>інформації</a:t>
            </a:r>
            <a:r>
              <a:rPr lang="ru-RU" dirty="0"/>
              <a:t> в документах, </a:t>
            </a:r>
            <a:r>
              <a:rPr lang="ru-RU" dirty="0" err="1"/>
              <a:t>що</a:t>
            </a:r>
            <a:r>
              <a:rPr lang="ru-RU" dirty="0"/>
              <a:t> </a:t>
            </a:r>
            <a:r>
              <a:rPr lang="ru-RU" dirty="0" err="1"/>
              <a:t>містять</a:t>
            </a:r>
            <a:r>
              <a:rPr lang="ru-RU" dirty="0"/>
              <a:t> </a:t>
            </a:r>
            <a:r>
              <a:rPr lang="ru-RU" dirty="0" err="1"/>
              <a:t>перевірену</a:t>
            </a:r>
            <a:r>
              <a:rPr lang="ru-RU" dirty="0"/>
              <a:t> аудитором </a:t>
            </a:r>
            <a:r>
              <a:rPr lang="ru-RU" dirty="0" err="1"/>
              <a:t>фінансову</a:t>
            </a:r>
            <a:r>
              <a:rPr lang="ru-RU" dirty="0"/>
              <a:t> </a:t>
            </a:r>
            <a:r>
              <a:rPr lang="ru-RU" dirty="0" err="1"/>
              <a:t>звітність</a:t>
            </a:r>
            <a:r>
              <a:rPr lang="ru-RU" dirty="0"/>
              <a:t>»</a:t>
            </a:r>
          </a:p>
          <a:p>
            <a:pPr marL="0" lvl="0" indent="0" rtl="0">
              <a:spcBef>
                <a:spcPts val="300"/>
              </a:spcBef>
              <a:buNone/>
            </a:pPr>
            <a:endParaRPr lang="ru-R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page3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549000" y="1096200"/>
            <a:ext cx="8229240" cy="5213160"/>
          </a:xfrm>
          <a:noFill/>
          <a:ln>
            <a:noFill/>
          </a:ln>
        </p:spPr>
        <p:txBody>
          <a:bodyPr lIns="0" tIns="0" rIns="0" bIns="0">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Відповідальність</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наші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обов'язки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входить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про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проведеного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нами аудиту. Ми провели наш аудит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стандартів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стандарти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зобов'язують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нас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планувати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проводити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урахуванням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професійних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етичних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таким чином,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щоб</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забезпечити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впевненість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тому,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себе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проведення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процедур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збору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розкриття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представленим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Відбір</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процедур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проводився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суджень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включають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оцінку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ризику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наявності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перекручень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незалежно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причин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їх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утворення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як-то: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недобросовісні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помилка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При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оцінці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ризику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аудитором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розглядалася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робота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системи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внутрішнього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контролю,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підготовку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об'єктивне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уявлення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компанії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метою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розробки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процедур,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метою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ефективності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роботи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самої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системи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внутрішнього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контролю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Лудіт</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також</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включав в себе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оцінку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придатності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використовуваної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облікової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політики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розумності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оціночних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значень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визначаються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також</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загального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подання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name="page3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640080" y="548680"/>
            <a:ext cx="8229240" cy="630932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Основа для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вираження</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модифікованого</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Запаси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компанії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балансі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сумі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XXX.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Керівництво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відобразило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запаси не по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найменшій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чистої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реалізації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 за фактичною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вартістю</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придбання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відступом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МСФЗ.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Бухгалтерські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записи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компанії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вказують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якби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запаси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відображені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найменшій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можливій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чистої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реалізації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сума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списання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запасів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чистої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реалізації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склала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б XXX.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Обсяг</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продажів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варто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б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збільшити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XXX, 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податок</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прибуток</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чистий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прибуток</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акціонерний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капітал</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слід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б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зменшити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XXX.</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Модифіковане</a:t>
            </a:r>
            <a:r>
              <a:rPr lang="ru-RU"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нашу думку,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винятком</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основу для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вираження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справедливо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відображає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правдивий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достовірний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погляд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па)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усіх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аспектах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фінансовий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стан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компанії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АВС на 31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грудня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20X1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результати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її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діяльності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рух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грошових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коштів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рік</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закінчився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зазначену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дату,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Міжнародних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стандартів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Аудиторський</a:t>
            </a:r>
            <a:r>
              <a:rPr lang="ru-RU"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висновок</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законодавства</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регулюючих</a:t>
            </a:r>
            <a:r>
              <a:rPr lang="ru-RU"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органів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(форма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зміст</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даного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розділу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будуть</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відрізнятися</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залежності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характеру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відповідальності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інших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Підпис</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(Дата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(Адреса аудитора)</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57200" y="640080"/>
            <a:ext cx="8412480" cy="5486399"/>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Модифікація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аудитора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згідно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МСА 705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переглянутий</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МСА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визначає</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три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типи</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модифікованих</a:t>
            </a:r>
            <a: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t> думок:</a:t>
            </a:r>
            <a:br>
              <a:rPr lang="ru-RU" sz="2000" b="1" kern="1200" dirty="0">
                <a:solidFill>
                  <a:srgbClr val="3B3835"/>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застереженням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модифікує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в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приходить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цілому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достатньому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обсязі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щоб</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прийти 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цілому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містить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Нові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переглянуті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МСА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набувають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чинності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періоди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закінчуються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15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грудня</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2016 р.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3B3835"/>
                </a:solidFill>
                <a:highlight>
                  <a:scrgbClr r="0" g="0" b="0">
                    <a:alpha val="0"/>
                  </a:scrgbClr>
                </a:highlight>
                <a:latin typeface="Times New Roman" pitchFamily="18" charset="0"/>
                <a:ea typeface="Microsoft YaHei" pitchFamily="2"/>
                <a:cs typeface="Times New Roman" pitchFamily="18" charset="0"/>
              </a:rPr>
              <a:t>пізніше</a:t>
            </a:r>
            <a:endParaRPr lang="ru-RU" sz="2000" kern="1200" dirty="0">
              <a:solidFill>
                <a:srgbClr val="3B3835"/>
              </a:solidFill>
              <a:highlight>
                <a:scrgbClr r="0" g="0" b="0">
                  <a:alpha val="0"/>
                </a:scrgbClr>
              </a:highlight>
              <a:latin typeface="Times New Roman" pitchFamily="18" charset="0"/>
              <a:ea typeface="Microsoft YaHei" pitchFamily="2"/>
              <a:cs typeface="Times New Roman"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289440" y="596160"/>
            <a:ext cx="8229240" cy="6223679"/>
          </a:xfrm>
          <a:noFill/>
          <a:ln>
            <a:noFill/>
          </a:ln>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indent="142920" algn="just">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висловлює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умовно-позитивну</a:t>
            </a:r>
            <a:r>
              <a:rPr lang="ru-RU" sz="2000" b="1"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(п. 7 МСА 705)</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разі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а)</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отримавши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доходить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взяті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окремо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сукупності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проте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всеохоплюючими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б)не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змоги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обґрунтування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проте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доходить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невиявлених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бути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проте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всеохоплюючим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висловлює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негативну</a:t>
            </a:r>
            <a:r>
              <a:rPr lang="ru-RU" sz="2000" b="1"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(п. 8 МСА 705),</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отримавши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доходить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взяті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окремо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сукупності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одночасно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всеохоплюючими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200" b="1"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відмовляється</a:t>
            </a:r>
            <a:r>
              <a:rPr lang="ru-RU" sz="2200" b="1"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200" b="1"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200" b="1"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пп</a:t>
            </a:r>
            <a:r>
              <a:rPr lang="ru-RU" sz="22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9-10 МСА 705),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можливості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обґрунтування</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доходить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висновку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можливий</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невиявлених</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викривлень</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такі</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бути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одночасно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всеохоплюючим</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395536" y="332656"/>
            <a:ext cx="8382704" cy="6274774"/>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indent="540000" algn="just">
              <a:buNone/>
            </a:pP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У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всіх</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випадках</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аудитор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надає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яка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відрізняється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безумовно-позитивної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повинен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чітко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описати</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обґрунтовані</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причини.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модифікує</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щодо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повинен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додатково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окремих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елементів</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передбачених</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вимогами</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МСА 700,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включити</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із</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описанням</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призвело</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модифікації</a:t>
            </a:r>
            <a:r>
              <a:rPr lang="ru-RU" i="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наводить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цей</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параграф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безпосередньо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перед параграфом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аудиторського</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якому</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висловлена</a:t>
            </a:r>
            <a:r>
              <a:rPr lang="ru-RU"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a:t>
            </a:r>
            <a: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1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Цей параграф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може</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мати</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назву</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залежно</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2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a:t>
            </a:r>
            <a: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(див. п. Д17 МСА 705):</a:t>
            </a:r>
            <a:br>
              <a:rPr lang="ru-RU" sz="22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умовно-позитивної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обґрунтувати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проведенням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зміни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модифікації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та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визначає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кількісний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випадків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зробити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неможливо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зазначається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звіті</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Крім</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цьому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зазначається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також</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причини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неможливості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процесі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аудиту,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чого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надається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модифікована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навіть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коли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висловив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467544" y="914400"/>
            <a:ext cx="8493215" cy="469188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b="1" kern="1200" dirty="0" smtClean="0">
                <a:solidFill>
                  <a:srgbClr val="000000"/>
                </a:solidFill>
                <a:highlight>
                  <a:scrgbClr r="0" g="0" b="0">
                    <a:alpha val="0"/>
                  </a:scrgbClr>
                </a:highlight>
                <a:latin typeface="Georgia"/>
                <a:ea typeface="Microsoft YaHei" pitchFamily="2"/>
                <a:cs typeface="Arial" pitchFamily="2"/>
              </a:rPr>
              <a:t/>
            </a:r>
            <a:br>
              <a:rPr lang="ru-RU" b="1" kern="1200" dirty="0" smtClean="0">
                <a:solidFill>
                  <a:srgbClr val="000000"/>
                </a:solidFill>
                <a:highlight>
                  <a:scrgbClr r="0" g="0" b="0">
                    <a:alpha val="0"/>
                  </a:scrgbClr>
                </a:highlight>
                <a:latin typeface="Georgia"/>
                <a:ea typeface="Microsoft YaHei" pitchFamily="2"/>
                <a:cs typeface="Arial" pitchFamily="2"/>
              </a:rPr>
            </a:br>
            <a:r>
              <a:rPr lang="ru-RU" b="1" kern="1200" dirty="0">
                <a:solidFill>
                  <a:srgbClr val="000000"/>
                </a:solidFill>
                <a:highlight>
                  <a:scrgbClr r="0" g="0" b="0">
                    <a:alpha val="0"/>
                  </a:scrgbClr>
                </a:highlight>
                <a:latin typeface="Georgia"/>
                <a:ea typeface="Microsoft YaHei" pitchFamily="2"/>
                <a:cs typeface="Arial" pitchFamily="2"/>
              </a:rPr>
              <a:t/>
            </a:r>
            <a:br>
              <a:rPr lang="ru-RU" b="1" kern="1200" dirty="0">
                <a:solidFill>
                  <a:srgbClr val="000000"/>
                </a:solidFill>
                <a:highlight>
                  <a:scrgbClr r="0" g="0" b="0">
                    <a:alpha val="0"/>
                  </a:scrgbClr>
                </a:highlight>
                <a:latin typeface="Georgia"/>
                <a:ea typeface="Microsoft YaHei" pitchFamily="2"/>
                <a:cs typeface="Arial" pitchFamily="2"/>
              </a:rPr>
            </a:br>
            <a:r>
              <a:rPr lang="ru-RU" sz="2000" b="1"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аудитор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модифікує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аудиторську</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то для параграфа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він</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використовує</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заголовок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Умовно-позитивна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думка", "Негативна думка"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Відмова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залежно</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обставин</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(див.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пп</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Д21, Д23-Д24</a:t>
            </a:r>
            <a:r>
              <a:rPr lang="ru-RU" sz="2000" b="1"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При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умовно-позитивної</a:t>
            </a:r>
            <a:r>
              <a:rPr lang="ru-RU" sz="2000"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через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існування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викривлення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зазначити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за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винятком</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питання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Підстава</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умовно-позитивної</a:t>
            </a:r>
            <a:r>
              <a:rPr lang="ru-RU" sz="2000" b="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відображає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достовірно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усіх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аспектах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до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застосованої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концептуальної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рамках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звітування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або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складена</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усіх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аспектах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застосованої</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концептуальної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основи</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рамках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звітування</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згідно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концептуальною основою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достовірного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подання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але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якщо</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це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результатом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неможливого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отримання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достатніх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прийнятних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аудиторських</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доказів</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використовує</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відповідне</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формування</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"за </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smtClean="0">
                <a:solidFill>
                  <a:srgbClr val="000000"/>
                </a:solidFill>
                <a:highlight>
                  <a:scrgbClr r="0" g="0" b="0">
                    <a:alpha val="0"/>
                  </a:scrgbClr>
                </a:highlight>
                <a:latin typeface="Times New Roman" pitchFamily="18" charset="0"/>
                <a:ea typeface="Microsoft YaHei" pitchFamily="2"/>
                <a:cs typeface="Times New Roman" pitchFamily="18" charset="0"/>
              </a:rPr>
              <a:t>винятком</a:t>
            </a:r>
            <a:r>
              <a:rPr lang="ru-RU" sz="2000" kern="1200" dirty="0" smtClean="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можливого</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впливу</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операцій</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описаних</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366119" y="182880"/>
            <a:ext cx="8229240" cy="5195880"/>
          </a:xfrm>
          <a:noFill/>
          <a:ln>
            <a:noFill/>
          </a:ln>
        </p:spPr>
        <p:txBody>
          <a:bodyPr lIns="0" tIns="0" rIns="0" bIns="0">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indent="142920" algn="l">
              <a:buNone/>
            </a:pPr>
            <a:r>
              <a:rPr lang="ru-RU" kern="1200" dirty="0">
                <a:solidFill>
                  <a:srgbClr val="000000"/>
                </a:solidFill>
                <a:highlight>
                  <a:scrgbClr r="0" g="0" b="0">
                    <a:alpha val="0"/>
                  </a:scrgbClr>
                </a:highlight>
                <a:latin typeface="Open Sans"/>
                <a:ea typeface="Microsoft YaHei" pitchFamily="2"/>
              </a:rPr>
              <a:t/>
            </a:r>
            <a:br>
              <a:rPr lang="ru-RU" kern="1200" dirty="0">
                <a:solidFill>
                  <a:srgbClr val="000000"/>
                </a:solidFill>
                <a:highlight>
                  <a:scrgbClr r="0" g="0" b="0">
                    <a:alpha val="0"/>
                  </a:scrgbClr>
                </a:highlight>
                <a:latin typeface="Open Sans"/>
                <a:ea typeface="Microsoft YaHei" pitchFamily="2"/>
              </a:rPr>
            </a:br>
            <a:r>
              <a:rPr lang="ru-RU" kern="1200" dirty="0">
                <a:solidFill>
                  <a:srgbClr val="000000"/>
                </a:solidFill>
                <a:highlight>
                  <a:scrgbClr r="0" g="0" b="0">
                    <a:alpha val="0"/>
                  </a:scrgbClr>
                </a:highlight>
                <a:latin typeface="Open Sans"/>
                <a:ea typeface="Microsoft YaHei" pitchFamily="2"/>
              </a:rPr>
              <a:t/>
            </a:r>
            <a:br>
              <a:rPr lang="ru-RU" kern="1200" dirty="0">
                <a:solidFill>
                  <a:srgbClr val="000000"/>
                </a:solidFill>
                <a:highlight>
                  <a:scrgbClr r="0" g="0" b="0">
                    <a:alpha val="0"/>
                  </a:scrgbClr>
                </a:highlight>
                <a:latin typeface="Open Sans"/>
                <a:ea typeface="Microsoft YaHei" pitchFamily="2"/>
              </a:rPr>
            </a:br>
            <a:r>
              <a:rPr lang="ru-RU" kern="1200" dirty="0">
                <a:solidFill>
                  <a:srgbClr val="000000"/>
                </a:solidFill>
                <a:highlight>
                  <a:scrgbClr r="0" g="0" b="0">
                    <a:alpha val="0"/>
                  </a:scrgbClr>
                </a:highlight>
                <a:latin typeface="Open Sans"/>
                <a:ea typeface="Microsoft YaHei" pitchFamily="2"/>
              </a:rPr>
              <a:t/>
            </a:r>
            <a:br>
              <a:rPr lang="ru-RU" kern="1200" dirty="0">
                <a:solidFill>
                  <a:srgbClr val="000000"/>
                </a:solidFill>
                <a:highlight>
                  <a:scrgbClr r="0" g="0" b="0">
                    <a:alpha val="0"/>
                  </a:scrgbClr>
                </a:highlight>
                <a:latin typeface="Open Sans"/>
                <a:ea typeface="Microsoft YaHei" pitchFamily="2"/>
              </a:rPr>
            </a:br>
            <a:r>
              <a:rPr lang="ru-RU" kern="1200" dirty="0">
                <a:solidFill>
                  <a:srgbClr val="000000"/>
                </a:solidFill>
                <a:highlight>
                  <a:scrgbClr r="0" g="0" b="0">
                    <a:alpha val="0"/>
                  </a:scrgbClr>
                </a:highlight>
                <a:latin typeface="Open Sans"/>
                <a:ea typeface="Microsoft YaHei" pitchFamily="2"/>
              </a:rPr>
              <a:t/>
            </a:r>
            <a:br>
              <a:rPr lang="ru-RU" kern="1200" dirty="0">
                <a:solidFill>
                  <a:srgbClr val="000000"/>
                </a:solidFill>
                <a:highlight>
                  <a:scrgbClr r="0" g="0" b="0">
                    <a:alpha val="0"/>
                  </a:scrgbClr>
                </a:highlight>
                <a:latin typeface="Open Sans"/>
                <a:ea typeface="Microsoft YaHei" pitchFamily="2"/>
              </a:rPr>
            </a:br>
            <a:r>
              <a:rPr lang="ru-RU" kern="1200" dirty="0">
                <a:solidFill>
                  <a:srgbClr val="000000"/>
                </a:solidFill>
                <a:highlight>
                  <a:scrgbClr r="0" g="0" b="0">
                    <a:alpha val="0"/>
                  </a:scrgbClr>
                </a:highlight>
                <a:latin typeface="Open Sans"/>
                <a:ea typeface="Microsoft YaHei" pitchFamily="2"/>
              </a:rPr>
              <a:t/>
            </a:r>
            <a:br>
              <a:rPr lang="ru-RU" kern="1200" dirty="0">
                <a:solidFill>
                  <a:srgbClr val="000000"/>
                </a:solidFill>
                <a:highlight>
                  <a:scrgbClr r="0" g="0" b="0">
                    <a:alpha val="0"/>
                  </a:scrgbClr>
                </a:highlight>
                <a:latin typeface="Open Sans"/>
                <a:ea typeface="Microsoft YaHei" pitchFamily="2"/>
              </a:rPr>
            </a:b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При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i="1"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негативної</a:t>
            </a:r>
            <a:r>
              <a:rPr lang="ru-RU" sz="2400" i="1"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аудитор повинен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зазначити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його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думку, через те,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що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операції</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мають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тільки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суттєвий</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й</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всеохоплюючий</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вплив</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показники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фінансової</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звітності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описаних</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у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параграфі</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Підстава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для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висловлення</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негативної</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думки" та:</a:t>
            </a:r>
            <a:b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надає</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достовірну</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та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справедливу</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інформацію</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a:t>
            </a:r>
            <a:b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r>
            <a:b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b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фінансова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звітність</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не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була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складена</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в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усіх</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суттєвих</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аспектах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відповідно</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до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вимог</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концептуальної</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r>
              <a:rPr lang="ru-RU" sz="2400" kern="1200" dirty="0" err="1">
                <a:solidFill>
                  <a:srgbClr val="000000"/>
                </a:solidFill>
                <a:highlight>
                  <a:scrgbClr r="0" g="0" b="0">
                    <a:alpha val="0"/>
                  </a:scrgbClr>
                </a:highlight>
                <a:latin typeface="Times New Roman" pitchFamily="18" charset="0"/>
                <a:ea typeface="Microsoft YaHei" pitchFamily="2"/>
                <a:cs typeface="Times New Roman" pitchFamily="18" charset="0"/>
              </a:rPr>
              <a:t>основи</a:t>
            </a:r>
            <a:r>
              <a:rPr lang="ru-RU" sz="2400" kern="1200" dirty="0">
                <a:solidFill>
                  <a:srgbClr val="000000"/>
                </a:solidFill>
                <a:highlight>
                  <a:scrgbClr r="0" g="0" b="0">
                    <a:alpha val="0"/>
                  </a:scrgbClr>
                </a:highlight>
                <a:latin typeface="Times New Roman" pitchFamily="18" charset="0"/>
                <a:ea typeface="Microsoft YaHei" pitchFamily="2"/>
                <a:cs typeface="Times New Roman" pitchFamily="18" charset="0"/>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a:xfrm>
            <a:off x="395536" y="620688"/>
            <a:ext cx="8229240" cy="4952520"/>
          </a:xfrm>
          <a:noFill/>
          <a:ln>
            <a:noFill/>
          </a:ln>
        </p:spPr>
        <p:txBody>
          <a:bodyPr lIns="0" tIns="0" rIns="0" bIns="0">
            <a:no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ru-RU" sz="2000" b="1" kern="1200" dirty="0" smtClean="0">
                <a:solidFill>
                  <a:srgbClr val="000000"/>
                </a:solidFill>
                <a:highlight>
                  <a:scrgbClr r="0" g="0" b="0">
                    <a:alpha val="0"/>
                  </a:scrgbClr>
                </a:highlight>
                <a:latin typeface="Times New Roman" pitchFamily="18" charset="0"/>
                <a:ea typeface="Cambria" pitchFamily="18" charset="0"/>
                <a:cs typeface="Times New Roman" pitchFamily="18" charset="0"/>
              </a:rPr>
              <a:t/>
            </a:r>
            <a:br>
              <a:rPr lang="ru-RU" sz="2000" b="1" kern="1200" dirty="0" smtClean="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r>
            <a:b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b="1" kern="1200" dirty="0" err="1" smtClean="0">
                <a:solidFill>
                  <a:srgbClr val="000000"/>
                </a:solidFill>
                <a:highlight>
                  <a:scrgbClr r="0" g="0" b="0">
                    <a:alpha val="0"/>
                  </a:scrgbClr>
                </a:highlight>
                <a:latin typeface="Times New Roman" pitchFamily="18" charset="0"/>
                <a:ea typeface="Cambria" pitchFamily="18" charset="0"/>
                <a:cs typeface="Times New Roman" pitchFamily="18" charset="0"/>
              </a:rPr>
              <a:t>Якщо</a:t>
            </a:r>
            <a:r>
              <a:rPr lang="ru-RU" sz="2000" b="1" kern="1200" dirty="0" smtClean="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аудитор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відмовляється</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через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неможливість</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отримати</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достатні</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та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прийнятні</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аудиторські</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докази</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він</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повинен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зазначити</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у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параграфі</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a:t>
            </a:r>
            <a:r>
              <a:rPr lang="ru-RU" sz="2000" b="1"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a:t>
            </a:r>
            <a:r>
              <a:rPr lang="ru-RU" sz="2000" b="1"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r>
            <a:b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r>
            <a:b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зв'язку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тим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чи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іншим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питанням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описаним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Підстава</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відмови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аудитор не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мав</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можливості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отримати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формували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б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підставу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аудиторської</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та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відповідно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аудитор не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висловлює</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думку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щодо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a:t>
            </a:r>
            <a:b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r>
            <a:b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b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Якщо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відмовляється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через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неможливість</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отримати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й</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він</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повинен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змінити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вступний</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параграф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аудиторського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звіту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де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зазначається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аудитор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отримав</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завдання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виконати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аудит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фінансової</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звітності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Однак</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у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зв'язку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з</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питанням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описаним</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параграфі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Підстава</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відмови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від</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ми не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мали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можливість</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отримати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достатні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та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прийнятні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аудиторські</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докази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що</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формували</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б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підставу</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для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висловлення</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a:t>
            </a:r>
            <a:r>
              <a:rPr lang="ru-RU" sz="2000" kern="1200" dirty="0" err="1">
                <a:solidFill>
                  <a:srgbClr val="000000"/>
                </a:solidFill>
                <a:highlight>
                  <a:scrgbClr r="0" g="0" b="0">
                    <a:alpha val="0"/>
                  </a:scrgbClr>
                </a:highlight>
                <a:latin typeface="Times New Roman" pitchFamily="18" charset="0"/>
                <a:ea typeface="Cambria" pitchFamily="18" charset="0"/>
                <a:cs typeface="Times New Roman" pitchFamily="18" charset="0"/>
              </a:rPr>
              <a:t>аудиторської</a:t>
            </a:r>
            <a:r>
              <a:rPr lang="ru-RU" sz="2000" kern="1200" dirty="0">
                <a:solidFill>
                  <a:srgbClr val="000000"/>
                </a:solidFill>
                <a:highlight>
                  <a:scrgbClr r="0" g="0" b="0">
                    <a:alpha val="0"/>
                  </a:scrgbClr>
                </a:highlight>
                <a:latin typeface="Times New Roman" pitchFamily="18" charset="0"/>
                <a:ea typeface="Cambria" pitchFamily="18" charset="0"/>
                <a:cs typeface="Times New Roman" pitchFamily="18" charset="0"/>
              </a:rPr>
              <a:t> думки..."".</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TotalTime>
  <Words>836</Words>
  <Application>Microsoft Office PowerPoint</Application>
  <PresentationFormat>Экран (4:3)</PresentationFormat>
  <Paragraphs>40</Paragraphs>
  <Slides>31</Slides>
  <Notes>30</Notes>
  <HiddenSlides>0</HiddenSlides>
  <MMClips>0</MMClips>
  <ScaleCrop>false</ScaleCrop>
  <HeadingPairs>
    <vt:vector size="4" baseType="variant">
      <vt:variant>
        <vt:lpstr>Тема</vt:lpstr>
      </vt:variant>
      <vt:variant>
        <vt:i4>2</vt:i4>
      </vt:variant>
      <vt:variant>
        <vt:lpstr>Заголовки слайдов</vt:lpstr>
      </vt:variant>
      <vt:variant>
        <vt:i4>31</vt:i4>
      </vt:variant>
    </vt:vector>
  </HeadingPairs>
  <TitlesOfParts>
    <vt:vector size="33" baseType="lpstr">
      <vt:lpstr>Тема Office</vt:lpstr>
      <vt:lpstr>Тема Office</vt:lpstr>
      <vt:lpstr>Міжнародні стандарти аудиту</vt:lpstr>
      <vt:lpstr>Рішенням Аудиторської палати від 30.11.06 року. встановлено обов'язкове застосування суб'єктами аудиторської діяльності Міжнародних стандартів аудиту,  в якості  Національних стандартів,  починаючи з 1 січня 2007 року.</vt:lpstr>
      <vt:lpstr>700—799 Аудиторські висновки та звітність</vt:lpstr>
      <vt:lpstr>Модифікація думки аудитора згідно МСА 705 (переглянутий)   МСА визначає три типи модифікованих думок:   думка з застереженням;  негативну думка;  відмову від висловлення думки.   Аудитор модифікує думку в звіті аудитора, якщо:   Аудитор приходить до висновку на основі отриманих аудиторських доказів, що фінансова звітність у цілому містить суттєві викривлення, або  Аудитор не може отримати прийнятні аудиторські докази в достатньому обсязі, щоб прийти до висновку, що фінансова звітність у цілому не містить суттєвих викривлень. Нові та переглянуті   МСА набувають чинності для аудитів фінансової  звітності за періоди, що закінчуються  15 грудня 2016 р. або пізніше</vt:lpstr>
      <vt:lpstr>Аудитор висловлює умовно-позитивну думку (п. 7 МСА 705) в разі, якщо він:  а)отримавши достатні і прийнятні аудиторські докази, доходить висновку, що взяті окремо або в сукупності викривлення є суттєвими, проте не всеохоплюючими для фінансової звітності; або б)не має змоги отримати достатні і прийнятні аудиторські докази для обґрунтування думки, проте доходить висновку, що можливий вплив на фінансову звітність невиявлених викривлень, якщо такі є, може бути суттєвим, проте не всеохоплюючим. Аудитор висловлює негативну думку (п. 8 МСА 705), якщо він, отримавши достатні і прийнятні аудиторські докази, доходить висновку, що викривлення, взяті окремо або в сукупності, є одночасно і суттєвими, і всеохоплюючими для фінансової звітності. Аудитор відмовляється від висловлення думки (пп. 9-10 МСА 705), якщо він не має можливості отримати достатні і прийнятні аудиторські докази для обґрунтування думки і доходить висновку, що можливий вплив на фінансову звітність невиявлених викривлень, якщо такі є, може бути одночасно суттєвим та всеохоплюючим.</vt:lpstr>
      <vt:lpstr>У всіх випадках, коли аудитор надає думку, яка відрізняється від безумовно-позитивної, він повинен чітко описати всі обґрунтовані причини.   Якщо аудитор модифікує думку щодо фінансової звітності, він повинен додатково до окремих елементів, передбачених вимогами МСА 700, включити до аудиторського звіту параграф із описанням питання, що призвело до модифікації. Аудитор наводить цей параграф безпосередньо перед параграфом аудиторського звіту, в якому висловлена думка.   Цей параграф може мати назву залежно від обставин (див. п. Д17 МСА 705): - "Підстава для висловлення умовно-позитивної думки", - "Підстава для висловлення негативної думки" або - "Підстава для відмови від висловлення думки".  У цьому параграфі аудитор повинен обґрунтувати з проведенням опису основи зміни для модифікації думки та визначає кількісний вплив його на фінансову звітність, крім випадків коли це зробити неможливо, про що зазначається у звіті. Крім цього, у цьому параграфі зазначається також причини неможливості отримання достатніх і прийнятних доказів у процесі аудиту, на основі чого надається модифікована думка, навіть коли аудитор висловив негативну аудиторську думку.</vt:lpstr>
      <vt:lpstr>  Якщо аудитор модифікує аудиторську думку, то для параграфа "Висловлення думки" він використовує заголовок "Умовно-позитивна думка", "Негативна думка" або "Відмова від висловлення думки" залежно від обставин (див. пп. Д21, Д23-Д24). При висловлені умовно-позитивної думки через існування суттєвого викривлення у фінансовій звітності, аудитор повинен зазначити у параграфі "Висловлення думки", що на його думку, за винятком впливу питань (питання), описаного у параграфі "Підстава для висловлення умовно-позитивної думки":  - фінансова звітність відображає достовірно, в усіх суттєвих аспектах  відповідно до застосованої концептуальної основи фінансової звітності в  рамках звітування; або  - фінансова звітність була складена в усіх суттєвих аспектах відповідно до  застосованої концептуальної основи фінансової звітності в рамках  звітування згідно з концептуальною основою достовірного подання, але  якщо це є результатом неможливого отримання достатніх і прийнятних  аудиторських доказів, аудитор використовує відповідне формування "за  винятком можливого впливу операцій, описаних у параграфі...".</vt:lpstr>
      <vt:lpstr>     При висловлені негативної думки, аудитор повинен зазначити у параграфі "Висловлення думки", що на його думку, через те, що операції мають не тільки суттєвий, а й всеохоплюючий вплив на показники фінансової звітності, описаних у параграфі "Підстава для висловлення негативної думки" та:  - фінансова звітність не надає достовірну та справедливу інформацію;  - фінансова звітність не була складена в усіх суттєвих аспектах відповідно до вимог концептуальної основи .".</vt:lpstr>
      <vt:lpstr>  Якщо аудитор відмовляється від висловлення думки через неможливість отримати достатні та прийнятні аудиторські докази, він повинен зазначити у параграфі "Висловлення думки", що :  - у зв'язку з тим чи іншим питанням, описаним у параграфі "Підстава для відмови від висловлення думки", аудитор не мав можливості отримати достатні та прийнятні аудиторські докази, що формували б підставу для висловлення аудиторської думки та відповідно аудитор не висловлює думку щодо фінансової звітності.  Якщо аудитор відмовляється від висловлення думки через неможливість отримати достатні й прийнятні аудиторські докази, він повинен змінити вступний параграф аудиторського звіту, де зазначається, що аудитор отримав завдання виконати аудит фінансової звітності. Однак, у зв'язку з питанням, описаним у параграфі "Підстава для відмови від висловлення думки", що ми не мали можливість отримати достатні та прийнятні аудиторські докази, що формували б підставу для висловлення аудиторської думки..."".</vt:lpstr>
      <vt:lpstr>       Практика аудиту свідчить, що у більшості випадків негативну думку аудитор висловлює в тому випадку, коли виявляється суттєвий вплив на показники фінансової звітності в результаті зловживання, якщо аудитор отримав достатні докази цих зловживань і перевірив всі документи і регістри. У випадку, якщо керівництво клієнта підприємства, звітність якого перевіряється, відмовляється надати всі документи, регістри тощо, для того щоб аудитор висловив свою думку, то він надає відмову від висловлення думки.</vt:lpstr>
      <vt:lpstr>Пояснювальні параграфи в звіті аудитора згідно МСА 706 (переглянутий)   Якщо аудитор включає пояснювальний параграф до аудиторського звіту, він:   розміщує цей параграф в окремому розділі свого звіту, відповідний заголовок якого містив би термін «пояснювальний параграф»;   включає в параграф чітке посилання на питання, до якого привертається увага, та на те, де у фінансових звітах можна знайти відповідні розкриття, які описують це питання в повному обсязі. Параграф повинен містити посилання лише на інформацію, представлену чи розкриту в фінансових звітах; та   зазначає, що аудиторська думка не модифікується у зв’язку з висвітленим питанням.</vt:lpstr>
      <vt:lpstr>MCA 706 "Абзац, що привертає увагу, і інші пояснюють параграфи незалежного аудиторського висновку" застосовується аудитором з метою:  • привернути увагу користувачів до питань, розкритим у фінансовій звітності, але настільки значним, що вони є фундаментальними для розуміння звітності;  • привернути увагу користувачів до будь-якого питання або питань крім тих, що розкриті або представлені у фінансовій звітності і відносяться до розуміння користувачем аудиту, відповідальності аудитора або аудиторського висновку.  Стандарт встановлює, що в першому випадку аудитор повинен включити в аудиторський висновок абзац, що привертає увагу, розташувавши його відразу після параграфа, в якому висловлено думку аудитора, і назвавши його: "Абзац, що привертає увагу".  У другому випадку аудитор повинен включити в аудиторський висновок інший пояснювальний параграф, назвавши його, наприклад, так: "Інші пояснення".  </vt:lpstr>
      <vt:lpstr>Міжнародний стандарт аудиту 710 "Порівнянна інформація - порівняльні показники і порівнянна фінансова звітність"   Для повного, достовірного розуміння користувачами фінансової звітності необхідна порівнянність інформації, представленої в ній, з інформацією звітності за попередні періоди.  MCA 710 "Порівнянна інформація - порівняльні показники і порівнянна фінансова звітність" розглядає відповідальність аудитора щодо розгляду в ході аудиту фінансової звітності порівнянної інформації.  Природа порівнянної інформації, яка представлена ​​у фінансовій звітності організації, залежить від вимог застосованих принципів підготовки фінансової звітності. Існує два широких підходу до відповідальності аудитора щодо аудиторського висновку за такою порівнянної інформації:  • підхід, пов'язаний з порівняльними показниками; • пов'язаний з порівнянною звітністю.</vt:lpstr>
      <vt:lpstr>    Істотні відмінності між підходами щодо аудиторського висновку полягають у наступному:   • щодо порівнянних показників аудиторську думку щодо фінансової звітності виражається тільки по відношенню до поточного періоду;  • щодо порівнянної фінансової звітності аудиторський думку з фінансової звітності виражається для кожного періоду, за який представлена ​​фінансова звітність.</vt:lpstr>
      <vt:lpstr>MCA 710 виділяють наступні види основ для зіставлення фінансової звітності.  Порівнянна інформація - кількісні показники і розкриття, що включаються до фінансової звітності щодо одного або більше попередніх періодів в згідно з відповідними принципів підготовки фінансової звітності.  Порівнянні показники - порівнянна інформація, в якій кількісні показники і розкриття включені в фінансову звітність як інтегральна частина поточної фінансової звітності та яка повинна читатися тільки в поєднанні з кількісними показниками і розкриття, пов'язаними з поточним періодом (званими "показниками поточного періоду"). Ступінь деталізації, представленої в кількісних показниках і розкриттях, диктується їх зв'язком з показниками поточного періоду.  Порівнянна фінансова звітність - порівнянна інформація, в якій кількісні показники та інші розкриття за минулий період включені для порівняння з фінансовою звітністю за поточний період, але якщо вони проаудірованную, то про це подано відомості в аудиторському висновку. Ступінь широти інформації, включеної в цю можна порівняти фінансову звітність, можна порівняти з інформацією у фінансовій звітності за поточний період.</vt:lpstr>
      <vt:lpstr>Презентация PowerPoint</vt:lpstr>
      <vt:lpstr>Якщо в звітності представлені порівняльні показники, то аудиторський думка не повинна містити посилання на зіставні показники, крім як у наступних обставинах.  1. Якщо аудиторський висновок по минулого періоду, виданий раніше, включало думку з застереженням, відмова від висловлення думки або негативну думку, і питання, що призвів до модифікації думки, залишилося невирішеним, аудитор зобов'язаний модифікувати аудиторську думку щодо поточної фінансової звітності. У параграфі "Основа для думки з застереженням" в аудиторському висновку аудитор зобов'язаний:  • або послатися в описі ситуації, що призвела до модифікацію, на показники поточного періоду і відповідні їм порівняльні показники, в разі якщо вплив або можливий вплив питання є суттєвим для показників поточного періоду;  • або в інших випадках пояснити, що аудиторський думка була модифіковано, оскільки має місце вплив або можливий вплив недозволеного питання на порівнянність показників звітного періоду та відповідних їм порівнянних показників.</vt:lpstr>
      <vt:lpstr>2. Якщо аудитор отримує аудиторські докази того, що у фінансовій звітності минулого періоду, по якій було висловлено немодифіковані думку, має місце суттєве спотворення і зіставні показники не були правильно переглянуті або ж не були нанесені належні розкриття у фінансовій звітності, то в аудиторському висновку по фінансової звітності поточного періоду він зобов'язаний висловити думку з застереженням або негативну думку, модифіковане щодо входять в звітність порівнянних даних. Фінансова звітність за попередній період перевірена аудитором-попередником.  3. Якщо фінансова звітність за попередній період перевірена аудитором-попередником і аудитору забороняється законодавством або регулюючими органами посилатися па висновок аудитора-попередника щодо порівнянних показників, то в разі, якщо аудитор вирішує зробити таке посилання, він повинен в параграфі з інших питань в аудиторському висновку вказати наступне: • що фінансова звітність за минулий період була перевірена аудитором-попередником; • тип аудиторської думки, вираженого аудітором- попередником, і якщо думка була модифіковано, то причини цього; • дату цього висновку.</vt:lpstr>
      <vt:lpstr>Якщо фінансова звітність за минулий період пошукові роботи не аудійовані, то аудитор зобов'язаний вказати в параграфі з інших питань в аудиторському висновку, що зіставні показники не аудійовані. Така вказівка, тим не менш, не звільняє аудитора від обов'язку отримати достатні належні аудиторські докази того, що вхідні залишки не містять викривлень, які суттєво впливають на фінансову звітність поточного періоду.  Якщо була представлена ​​порівнянна фінансова звітність, то аудиторський думка повинна ставитися до кожного періоду, за який представлена ​​порівнянна фінансова звітність і за яким виражається аудиторську думку.  У разі якщо при вираженні думки по звітності за минулий період в ході аудиту поточного періоду, думка аудитора по звітності минулого періоду відрізняється від думки аудитора, яка була висловлена ​​раніше, то аудитор зобов'язаний розкрити значущі причини для різниці в думках в параграфі з інших питань в аудиторському укладенні відповідно до MCA 706.   </vt:lpstr>
      <vt:lpstr>Якщо фінансова звітність за минулий період аудійовані аудитором-попередником, то на додаток до вираження думки щодо фінансової звітності поточного періоду аудитор зобов'язаний вказати наступне в параграфі з інших питань в аудиторському висновку, крім тих випадків, коли думка аудитора-попередника по фінансовій звітності попереднього періоду знову виражається у фінансовій звітності:   • те, що фінансова звітність за попередній період перевірена аудитором-попередником; • тип аудиторської думки, вираженого аудитором-попередником, і якщо думка була модифіковано, то причини цього; • дату цього висновку.   </vt:lpstr>
      <vt:lpstr>Якщо аудитор приходить до висновку, що виявлено суттєве спотворення, яке впливає на фінансову звітність минулого періоду, по якій аудитор-попередник висловив немодифіковані думку, він зобов'язаний повідомити про це спотворенні керівництву належного рівня і, якщо доречно, представникам власника (у разі, якщо вони не беруть участі в безпосередньому управлінні організацією) і зажадати, щоб аудитор-попередник був про це проінформований. Якщо в фінансову звітність минулого періоду вносяться зміни і аудитор-попередник згоден дати нове аудиторський висновок за зміненою фінансової звітності за минулий період, то аудитор висловлює думку тільки але фінансової звітності поточного періоду.  Якщо фінансова звітність за попередній період пошукові роботи не аудійовані, то аудитор зобов'язаний вказати в параграфі з інших питань в аудиторському висновку, що порівнянна фінансова звітність не аудійовані. Таку вказівку не звільняє аудитора від обов'язку отримати достатні належні аудиторські докази того, що вхідні залишки не містять викривлень, які суттєво впливають на фінансову звітність поточного періоду.  </vt:lpstr>
      <vt:lpstr>  Міжнародний стандарт аудиту 720 "Відповідальність аудитора щодо іншої інформації в документах, що містять перевірену фінансову звітність"   Метою Міжнародного стандарту аудиту 720 є встановлення рекомендацій аудитору щодо розгляду ними іншої інформації, по якій він не зобов'язаний складати аудиторський висновок і яка міститься в документах, що включають перевірену фінансову звітність.   До іншої інформації відноситься фінансова і нефінансова інформація (крім фінансової звітності та аудиторського звіту), яка включається відповідно до вимог законодавства або регулюючих органів в документ, що містить проаудированную фінансову звітність та аудиторський звіт по ній.  </vt:lpstr>
      <vt:lpstr>    Інша інформація може являти собою, наприклад:  • звіт керівництва або осіб, наділених керуючими функціями про операції організації; • фінансові огляди або пояснення; • дані про зайнятість; • плановані капітальні витрати; • фінансові коефіцієнти; • імена керівництва і директорів; • окремі квартальні дані.  Для цілей MCA до іншої інформації не відносяться, наприклад:  • прес-реліз або меморандум, лист, що супроводжує фінансову звітність та аудиторський звіт про неї; • інформація, що міститься в звітах аналітиків; • інформація, що міститься на веб-сайтах організації.</vt:lpstr>
      <vt:lpstr>Стандарт виділяє два види протиріч, які можуть бути виявлені при перевірці іншої інформації:  1) істотна невідповідність - коли інша інформація суперечить інформації, що міститься в проаудірованной фінансової звітності. Істотна невідповідність може викликати сумнів щодо зроблених на основі аудиторських доказів аудиторських висновків і, можливо, щодо основи для висловлення аудиторської думки щодо фінансової звітності;   2) істотне спотворення фактів - коли інша інформація не пов'язана з питаннями, які відображені у фінансовій звітності, та некоректно викладена або представлена. Істотне перекручування фактів може підірвати довіру до документа, який містить проаудированную фінансову звітність.  Якщо при читанні іншої інформації аудитор виявляє суттєві невідповідності, він зобов'язаний визначити, чи можливий перегляд проаудірованной фінансової звітності або ж перегляд іншої інформації, причому особлива увага повинна бути приділена цьому, якщо виявлено суттєві невідповідності в іншої інформації (до дати видачі аудиторського висновку або після дати видачі аудиторського висновку).</vt:lpstr>
      <vt:lpstr>                           Істотна невідповідність  Якщо в іншої інформації, отриманої до дати видачі аудиторського висновку, виявлені суттєві невідповідності і необхідний перегляд фінансової звітності, але керівництво відмовляється його провести, аудитор зобов'язаний модифікувати аудиторську думку відповідно до MCA 705.  Якщо необхідно переглянути іншої інформації і керівництво відмовляється його провести, аудитор зобов'язаний повідомити про це представникам власника, крім тих випадків, коли вони беруть участь в управлінні, і включити в аудиторський звіт привертає увагу параграф, що описує істотна невідповідність в контексті з MCA 706, або відкликати аудиторський звіт, або, якщо це дозволено законодавством, відмовитися від виконання завдання.</vt:lpstr>
      <vt:lpstr>  Суттєві невідповідності, виявлені в іншої інформації, отриманої після дати видачі аудиторського висновку:  • якщо необхідно переглянути проаудірованной фінансової звітності, аудитор зобов'язаний слідувати відповідним вимогам MCA 560;  • якщо необхідний перегляд іншої інформації і керівництво згідно його провести, аудитор повинен виконати процедури, доречні в даних обставинах;  • якщо необхідний перегляд іншої інформації і керівництво відмовляється його провести, аудитор повинен повідомити осіб, наділених керуючими функціями, про свою позицію щодо іншої інформації і зробити будь-які подальші доречні дії.</vt:lpstr>
      <vt:lpstr>                            Істотні спотворення фактів   Якщо при читанні іншої інформації з метою виявлення суттєвих невідповідностей аудитору стає відомо про очевидне суттєве спотворення факту, аудитор зобов'язаний обговорити це питання з керівництвом.  Якщо після проведених обговорень аудитор продовжує вважати, що має місце очевидне суттєве спотворення факту, він повинен рекомендувати керівництву проконсультуватися з кваліфікованої третьою стороною, такий як юридичний консультант організації, і аудитор повинен розглянути отримані в ході консультації рекомендації.  Якщо аудитор приходить до висновку, що має місце очевидне суттєве спотворення факту, яке керівництво відмовляється виправити, він зобов'язаний повідомити про це представникам власника, крім тих випадків, коли вони беруть участь в управлінні, про свою позицію щодо іншої інформації і зробити будь-які подальші доречні дії .</vt:lpstr>
      <vt:lpstr>Приклад аудиторського висновку з модифікаціями думки:  Аудиторський висновок, що містить застереження у зв'язку з істотним спотворенням фінансової звітності  Обставини завдання включають таке:  • аудит повної фінансової звітності (повного набору фінансових звітів), підготовленої керівництвом організаніі в загальних цілях відповідно до Міжнародних стандартів фінансової звітності (МСФЗ); • умови аудиторського завдання відображають опис відповідальності керівництва за фінансову звітність відповідно до MCA 210; • запаси спотворені. Спотворення визнано істотним, але не викривляє фінансову звітність; • на додаток до аудиту фінансової звітності аудитор має інші пов'язані з підготовкою висновку обов'язки, необхідні місцевим законодавством. </vt:lpstr>
      <vt:lpstr>Висновок незалежного аудитора  (Належний адресат)  Аудиторський висновок щодо фінансової звітності  Ми провели аудит фінансової звітності компанії АВС, яка складається з балансу станом на 31 грудня 20X1 р і звіту про доходи, звіту про зміни в акціонерному капіталі та звіту про грошовому потоці за що закінчився звітний рік і огляду суттєвий аспект облікової політики та іншої яка б пояснила інформації.  Відповідальність керівництва. Відповідальність керівництва полягає в підготовці і об'єктивному представленні цієї фінансової звітності відповідно до Міжнародних стандартів фінансової звітності та в підтримці такої системи внутрішнього контролю, яка, на думку керівництва, забезпечує підготовку фінансової звітності, яка не містить суттєвих викривлень, спричинених недобросовісними діями або помилкою.</vt:lpstr>
      <vt:lpstr>Відповідальність аудитора. У наші обов'язки входить висловлення думки про цю фінансову звітність на основі проведеного нами аудиту. Ми провели наш аудит відповідно до Міжнародних стандартів аудиту. Ці стандарти зобов'язують нас планувати і проводити аудит з урахуванням професійних етичних вимог і таким чином, щоб забезпечити достатню впевненість у тому, що фінансова звітність не містить суттєвих викривлень. Аудит включає в себе проведення процедур збору аудиторських доказів щодо сум і розкриття, представленим у фінансовій звітності. Відбір процедур проводився на підставі суджень аудитора, що включають оцінку ризику наявності суттєвих перекручень у фінансовій звітності, незалежно причин їх утворення, як-то: недобросовісні дії або помилка.  При оцінці цього ризику аудитором розглядалася робота системи внутрішнього контролю, що відповідає за підготовку і об'єктивне уявлення фінансової звітності компанії, з метою розробки відповідних даних обставин аудиторських процедур, але не з метою висловлення думки щодо ефективності роботи самої системи внутрішнього контролю організації. Лудіт також включав в себе оцінку придатності використовуваної облікової політики та розумності оціночних значень, що визначаються керівництвом організації, а також загального подання фінансової звітності.</vt:lpstr>
      <vt:lpstr>Основа для вираження модифікованого думки. Запаси компанії відображені в балансі в сумі XXX. Керівництво відобразило запаси не по найменшій можливій вартості і чистої вартості реалізації, а за фактичною вартістю придбання, що є відступом від вимог МСФЗ. Бухгалтерські записи компанії вказують, що, якби запаси були відображені по найменшій можливій вартості і чистої вартості реалізації, сума списання запасів до чистої вартості реалізації склала б XXX. Обсяг продажів варто було б збільшити на XXX, а податок па прибуток, чистий прибуток і акціонерний капітал слід було б зменшити на XXX.  Модифіковане аудиторський думку. На нашу думку, за винятком впливу обставин, описаних у параграфі про основу для вираження модифікованого думки, фінансова звітність справедливо відображає (дає правдивий і достовірний погляд па) в усіх суттєвих аспектах фінансовий стан компанії АВС на 31 грудня 20X1 р, результати її діяльності та рух грошових коштів за рік, що закінчився на зазначену дату, відповідно до Міжнародних стандартів фінансової звітності.  Аудиторський висновок відповідно до інших вимог законодавства і регулюючих органів (форма і зміст даного розділу аудиторського висновку будуть відрізнятися в залежності від характеру відповідальності аудитора відповідно до інших вимог). (Підпис аудитора) (Дата аудиторського висновку) (Адреса аудитора)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Міжнародні стандарти аудиту</dc:title>
  <dc:creator>Lenovo</dc:creator>
  <cp:lastModifiedBy>MSI</cp:lastModifiedBy>
  <cp:revision>24</cp:revision>
  <dcterms:created xsi:type="dcterms:W3CDTF">2016-04-29T09:15:55Z</dcterms:created>
  <dcterms:modified xsi:type="dcterms:W3CDTF">2020-04-27T08:31:12Z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0</vt:r8>
  </property>
  <property fmtid="{D5CDD505-2E9C-101B-9397-08002B2CF9AE}" pid="8" name="PresentationFormat">
    <vt:lpwstr>Экран (4:3)</vt:lpwstr>
  </property>
  <property fmtid="{D5CDD505-2E9C-101B-9397-08002B2CF9AE}" pid="9" name="ScaleCrop">
    <vt:bool>false</vt:bool>
  </property>
  <property fmtid="{D5CDD505-2E9C-101B-9397-08002B2CF9AE}" pid="10" name="ShareDoc">
    <vt:bool>false</vt:bool>
  </property>
  <property fmtid="{D5CDD505-2E9C-101B-9397-08002B2CF9AE}" pid="11" name="Slides">
    <vt:r8>13</vt:r8>
  </property>
</Properties>
</file>