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0080625" cy="7559675"/>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2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wrap="none" lIns="90000" tIns="45000" rIns="90000" bIns="4500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Andale Sans UI" pitchFamily="2"/>
              <a:cs typeface="Tahoma"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compatLnSpc="0">
            <a:noAutofit/>
          </a:bodyPr>
          <a:lstStyle/>
          <a:p>
            <a:pPr marL="0" marR="0" lvl="0" indent="0" algn="r" rtl="0" hangingPunct="0">
              <a:lnSpc>
                <a:spcPct val="100000"/>
              </a:lnSpc>
              <a:spcBef>
                <a:spcPts val="0"/>
              </a:spcBef>
              <a:spcAft>
                <a:spcPts val="0"/>
              </a:spcAft>
              <a:buNone/>
              <a:tabLst/>
              <a:defRPr sz="1400"/>
            </a:pPr>
            <a:endParaRPr lang="de-DE" sz="1400" b="0" i="0" u="none" strike="noStrike" kern="1200">
              <a:ln>
                <a:noFill/>
              </a:ln>
              <a:latin typeface="Arial" pitchFamily="18"/>
              <a:ea typeface="Andale Sans UI" pitchFamily="2"/>
              <a:cs typeface="Tahoma"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Andale Sans UI" pitchFamily="2"/>
              <a:cs typeface="Tahoma"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compatLnSpc="0">
            <a:noAutofit/>
          </a:bodyPr>
          <a:lstStyle/>
          <a:p>
            <a:pPr marL="0" marR="0" lvl="0" indent="0" algn="r" rtl="0" hangingPunct="0">
              <a:lnSpc>
                <a:spcPct val="100000"/>
              </a:lnSpc>
              <a:spcBef>
                <a:spcPts val="0"/>
              </a:spcBef>
              <a:spcAft>
                <a:spcPts val="0"/>
              </a:spcAft>
              <a:buNone/>
              <a:tabLst/>
              <a:defRPr sz="1400"/>
            </a:pPr>
            <a:fld id="{B31530FD-D15E-49B9-9047-611BA8C4659B}" type="slidenum">
              <a:t>‹#›</a:t>
            </a:fld>
            <a:endParaRPr lang="de-DE" sz="1400" b="0" i="0" u="none" strike="noStrike" kern="1200">
              <a:ln>
                <a:noFill/>
              </a:ln>
              <a:latin typeface="Arial" pitchFamily="18"/>
              <a:ea typeface="Andale Sans UI" pitchFamily="2"/>
              <a:cs typeface="Tahoma" pitchFamily="2"/>
            </a:endParaRPr>
          </a:p>
        </p:txBody>
      </p:sp>
    </p:spTree>
    <p:extLst>
      <p:ext uri="{BB962C8B-B14F-4D97-AF65-F5344CB8AC3E}">
        <p14:creationId xmlns:p14="http://schemas.microsoft.com/office/powerpoint/2010/main" val="329962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Заметки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zxx-none"/>
          </a:p>
        </p:txBody>
      </p:sp>
      <p:sp>
        <p:nvSpPr>
          <p:cNvPr id="4" name="Верхний колонтитул 3"/>
          <p:cNvSpPr txBox="1">
            <a:spLocks noGrp="1"/>
          </p:cNvSpPr>
          <p:nvPr>
            <p:ph type="hdr" sz="quarter"/>
          </p:nvPr>
        </p:nvSpPr>
        <p:spPr>
          <a:xfrm>
            <a:off x="0" y="0"/>
            <a:ext cx="3280680" cy="534240"/>
          </a:xfrm>
          <a:prstGeom prst="rect">
            <a:avLst/>
          </a:prstGeom>
          <a:noFill/>
          <a:ln>
            <a:noFill/>
          </a:ln>
        </p:spPr>
        <p:txBody>
          <a:bodyPr lIns="0" tIns="0" rIns="0" bIns="0">
            <a:noAutofit/>
          </a:bodyPr>
          <a:lstStyle>
            <a:lvl1pPr lvl="0" rtl="0" hangingPunct="0">
              <a:buNone/>
              <a:tabLst/>
              <a:defRPr lang="zxx-none" sz="1400" kern="1200">
                <a:latin typeface="Times New Roman" pitchFamily="18"/>
                <a:ea typeface="Andale Sans UI" pitchFamily="2"/>
                <a:cs typeface="Tahoma" pitchFamily="2"/>
              </a:defRPr>
            </a:lvl1pPr>
          </a:lstStyle>
          <a:p>
            <a:pPr lvl="0"/>
            <a:endParaRPr lang="zxx-none"/>
          </a:p>
        </p:txBody>
      </p:sp>
      <p:sp>
        <p:nvSpPr>
          <p:cNvPr id="5" name="Дата 4"/>
          <p:cNvSpPr txBox="1">
            <a:spLocks noGrp="1"/>
          </p:cNvSpPr>
          <p:nvPr>
            <p:ph type="dt" idx="1"/>
          </p:nvPr>
        </p:nvSpPr>
        <p:spPr>
          <a:xfrm>
            <a:off x="4278960" y="0"/>
            <a:ext cx="3280680" cy="534240"/>
          </a:xfrm>
          <a:prstGeom prst="rect">
            <a:avLst/>
          </a:prstGeom>
          <a:noFill/>
          <a:ln>
            <a:noFill/>
          </a:ln>
        </p:spPr>
        <p:txBody>
          <a:bodyPr lIns="0" tIns="0" rIns="0" bIns="0">
            <a:noAutofit/>
          </a:bodyPr>
          <a:lstStyle>
            <a:lvl1pPr lvl="0" algn="r" rtl="0" hangingPunct="0">
              <a:buNone/>
              <a:tabLst/>
              <a:defRPr lang="zxx-none" sz="1400" kern="1200">
                <a:latin typeface="Times New Roman" pitchFamily="18"/>
                <a:ea typeface="Andale Sans UI" pitchFamily="2"/>
                <a:cs typeface="Tahoma" pitchFamily="2"/>
              </a:defRPr>
            </a:lvl1pPr>
          </a:lstStyle>
          <a:p>
            <a:pPr lvl="0"/>
            <a:endParaRPr lang="zxx-none"/>
          </a:p>
        </p:txBody>
      </p:sp>
      <p:sp>
        <p:nvSpPr>
          <p:cNvPr id="6" name="Нижний колонтитул 5"/>
          <p:cNvSpPr txBox="1">
            <a:spLocks noGrp="1"/>
          </p:cNvSpPr>
          <p:nvPr>
            <p:ph type="ftr" sz="quarter" idx="4"/>
          </p:nvPr>
        </p:nvSpPr>
        <p:spPr>
          <a:xfrm>
            <a:off x="0" y="10157400"/>
            <a:ext cx="3280680" cy="534240"/>
          </a:xfrm>
          <a:prstGeom prst="rect">
            <a:avLst/>
          </a:prstGeom>
          <a:noFill/>
          <a:ln>
            <a:noFill/>
          </a:ln>
        </p:spPr>
        <p:txBody>
          <a:bodyPr lIns="0" tIns="0" rIns="0" bIns="0" anchor="b">
            <a:noAutofit/>
          </a:bodyPr>
          <a:lstStyle>
            <a:lvl1pPr lvl="0" rtl="0" hangingPunct="0">
              <a:buNone/>
              <a:tabLst/>
              <a:defRPr lang="zxx-none" sz="1400" kern="1200">
                <a:latin typeface="Times New Roman" pitchFamily="18"/>
                <a:ea typeface="Andale Sans UI" pitchFamily="2"/>
                <a:cs typeface="Tahoma" pitchFamily="2"/>
              </a:defRPr>
            </a:lvl1pPr>
          </a:lstStyle>
          <a:p>
            <a:pPr lvl="0"/>
            <a:endParaRPr lang="zxx-none"/>
          </a:p>
        </p:txBody>
      </p:sp>
      <p:sp>
        <p:nvSpPr>
          <p:cNvPr id="7" name="Номер слайда 6"/>
          <p:cNvSpPr txBox="1">
            <a:spLocks noGrp="1"/>
          </p:cNvSpPr>
          <p:nvPr>
            <p:ph type="sldNum" sz="quarter" idx="5"/>
          </p:nvPr>
        </p:nvSpPr>
        <p:spPr>
          <a:xfrm>
            <a:off x="4278960" y="10157400"/>
            <a:ext cx="3280680" cy="534240"/>
          </a:xfrm>
          <a:prstGeom prst="rect">
            <a:avLst/>
          </a:prstGeom>
          <a:noFill/>
          <a:ln>
            <a:noFill/>
          </a:ln>
        </p:spPr>
        <p:txBody>
          <a:bodyPr lIns="0" tIns="0" rIns="0" bIns="0" anchor="b">
            <a:noAutofit/>
          </a:bodyPr>
          <a:lstStyle>
            <a:lvl1pPr lvl="0" algn="r" rtl="0" hangingPunct="0">
              <a:buNone/>
              <a:tabLst/>
              <a:defRPr lang="zxx-none" sz="1400" kern="1200">
                <a:latin typeface="Times New Roman" pitchFamily="18"/>
                <a:ea typeface="Andale Sans UI" pitchFamily="2"/>
                <a:cs typeface="Tahoma" pitchFamily="2"/>
              </a:defRPr>
            </a:lvl1pPr>
          </a:lstStyle>
          <a:p>
            <a:pPr lvl="0"/>
            <a:fld id="{7B6A1F6B-CF59-4837-A93A-D7776486814B}" type="slidenum">
              <a:t>‹#›</a:t>
            </a:fld>
            <a:endParaRPr lang="zxx-none"/>
          </a:p>
        </p:txBody>
      </p:sp>
    </p:spTree>
    <p:extLst>
      <p:ext uri="{BB962C8B-B14F-4D97-AF65-F5344CB8AC3E}">
        <p14:creationId xmlns:p14="http://schemas.microsoft.com/office/powerpoint/2010/main" val="3317152895"/>
      </p:ext>
    </p:extLst>
  </p:cSld>
  <p:clrMap bg1="lt1" tx1="dk1" bg2="lt2" tx2="dk2" accent1="accent1" accent2="accent2" accent3="accent3" accent4="accent4" accent5="accent5" accent6="accent6" hlink="hlink" folHlink="folHlink"/>
  <p:notesStyle>
    <a:lvl1pPr marL="216000" marR="0" indent="-216000" rtl="0" hangingPunct="0">
      <a:tabLst/>
      <a:defRPr lang="zxx-none" sz="2000" b="0" i="0" u="none" strike="noStrike" kern="1200">
        <a:ln>
          <a:noFill/>
        </a:ln>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7735DA16-D305-476E-A412-B81755C706C2}" type="slidenum">
              <a:t>1</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756000" y="5078520"/>
            <a:ext cx="6047640" cy="4811400"/>
          </a:xfrm>
        </p:spPr>
        <p:txBody>
          <a:bodyPr>
            <a:spAutoFit/>
          </a:bodyPr>
          <a:lstStyle/>
          <a:p>
            <a:endParaRPr lang="zx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F4E3074F-627D-4C72-B1FD-1DCF5EE3E33A}" type="slidenum">
              <a:t>10</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8D839E28-E6C0-4445-9B38-663CB25C28C7}" type="slidenum">
              <a:t>11</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B396E113-F78C-47F7-815B-35068A289058}" type="slidenum">
              <a:t>12</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6EC0583A-5506-42DE-9ED3-3D593237000E}" type="slidenum">
              <a:t>13</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2863B97B-55E8-41A4-B12D-0A78C846A35B}" type="slidenum">
              <a:t>14</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AF915334-2289-412E-9B37-AAEC0E949CFE}" type="slidenum">
              <a:t>15</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C09E8C4D-1098-4194-8A53-F4728807608F}" type="slidenum">
              <a:t>16</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CE145E3C-8D1E-45DA-9B00-4321B89BAC5E}" type="slidenum">
              <a:t>17</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36447434-29FA-4754-9555-8F462A920A2F}" type="slidenum">
              <a:t>18</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DF6457CE-65BD-4CE2-84EA-7DC66701197D}" type="slidenum">
              <a:t>19</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5EFFCD0F-EDB0-4032-9F87-0CD83B47A471}" type="slidenum">
              <a:t>2</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28760E45-2287-48EF-B844-ED9711D02740}" type="slidenum">
              <a:t>20</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FB6F7A0D-39CD-415E-9A3F-FD51669F0AF6}" type="slidenum">
              <a:t>21</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5BDB1418-191E-4652-9FD3-C1F65312D6ED}" type="slidenum">
              <a:t>22</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304944CB-64E7-4D92-9F27-E8467E2DCB28}" type="slidenum">
              <a:t>3</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93DF360B-B6DD-45E1-9C92-FE01C8B2D8D2}" type="slidenum">
              <a:t>4</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5E7DADF4-F2F3-4535-BF7A-F440C67FD1AE}" type="slidenum">
              <a:t>5</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4002B38C-A4BB-4355-90CB-15FFC431DDA2}" type="slidenum">
              <a:t>6</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F6DABE5F-E77C-487D-87F3-7BB2DC96CCC2}" type="slidenum">
              <a:t>7</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9ED6DF66-1F0D-497C-A32C-EAAAC19E9789}" type="slidenum">
              <a:t>8</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txBox="1">
            <a:spLocks noGrp="1"/>
          </p:cNvSpPr>
          <p:nvPr>
            <p:ph type="sldNum" sz="quarter" idx="5"/>
          </p:nvPr>
        </p:nvSpPr>
        <p:spPr>
          <a:ln/>
        </p:spPr>
        <p:txBody>
          <a:bodyPr lIns="0" tIns="0" rIns="0" bIns="0" anchor="b">
            <a:noAutofit/>
          </a:bodyPr>
          <a:lstStyle/>
          <a:p>
            <a:pPr lvl="0"/>
            <a:fld id="{679B940F-49D5-4F22-A2D2-622081EFD1F4}" type="slidenum">
              <a:t>9</a:t>
            </a:fld>
            <a:endParaRPr lang="zxx-none"/>
          </a:p>
        </p:txBody>
      </p:sp>
      <p:sp>
        <p:nvSpPr>
          <p:cNvPr id="2" name="Образ слайда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zx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60475" y="1236663"/>
            <a:ext cx="7559675" cy="2632075"/>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endParaRPr lang="zxx-none"/>
          </a:p>
        </p:txBody>
      </p:sp>
      <p:sp>
        <p:nvSpPr>
          <p:cNvPr id="5" name="Нижний колонтитул 4"/>
          <p:cNvSpPr>
            <a:spLocks noGrp="1"/>
          </p:cNvSpPr>
          <p:nvPr>
            <p:ph type="ftr" sz="quarter" idx="11"/>
          </p:nvPr>
        </p:nvSpPr>
        <p:spPr/>
        <p:txBody>
          <a:bodyPr/>
          <a:lstStyle/>
          <a:p>
            <a:pPr lvl="0"/>
            <a:endParaRPr lang="zxx-none"/>
          </a:p>
        </p:txBody>
      </p:sp>
      <p:sp>
        <p:nvSpPr>
          <p:cNvPr id="6" name="Номер слайда 5"/>
          <p:cNvSpPr>
            <a:spLocks noGrp="1"/>
          </p:cNvSpPr>
          <p:nvPr>
            <p:ph type="sldNum" sz="quarter" idx="12"/>
          </p:nvPr>
        </p:nvSpPr>
        <p:spPr/>
        <p:txBody>
          <a:bodyPr/>
          <a:lstStyle/>
          <a:p>
            <a:pPr lvl="0"/>
            <a:fld id="{729174DF-4A68-40AA-ADDD-E0DF1CC154A3}" type="slidenum">
              <a:t>‹#›</a:t>
            </a:fld>
            <a:endParaRPr lang="zxx-none"/>
          </a:p>
        </p:txBody>
      </p:sp>
    </p:spTree>
    <p:extLst>
      <p:ext uri="{BB962C8B-B14F-4D97-AF65-F5344CB8AC3E}">
        <p14:creationId xmlns:p14="http://schemas.microsoft.com/office/powerpoint/2010/main" val="3321595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zxx-none"/>
          </a:p>
        </p:txBody>
      </p:sp>
      <p:sp>
        <p:nvSpPr>
          <p:cNvPr id="5" name="Нижний колонтитул 4"/>
          <p:cNvSpPr>
            <a:spLocks noGrp="1"/>
          </p:cNvSpPr>
          <p:nvPr>
            <p:ph type="ftr" sz="quarter" idx="11"/>
          </p:nvPr>
        </p:nvSpPr>
        <p:spPr/>
        <p:txBody>
          <a:bodyPr/>
          <a:lstStyle/>
          <a:p>
            <a:pPr lvl="0"/>
            <a:endParaRPr lang="zxx-none"/>
          </a:p>
        </p:txBody>
      </p:sp>
      <p:sp>
        <p:nvSpPr>
          <p:cNvPr id="6" name="Номер слайда 5"/>
          <p:cNvSpPr>
            <a:spLocks noGrp="1"/>
          </p:cNvSpPr>
          <p:nvPr>
            <p:ph type="sldNum" sz="quarter" idx="12"/>
          </p:nvPr>
        </p:nvSpPr>
        <p:spPr/>
        <p:txBody>
          <a:bodyPr/>
          <a:lstStyle/>
          <a:p>
            <a:pPr lvl="0"/>
            <a:fld id="{724CA88B-AD12-433E-AB98-BDFA57B353FC}" type="slidenum">
              <a:t>‹#›</a:t>
            </a:fld>
            <a:endParaRPr lang="zxx-none"/>
          </a:p>
        </p:txBody>
      </p:sp>
    </p:spTree>
    <p:extLst>
      <p:ext uri="{BB962C8B-B14F-4D97-AF65-F5344CB8AC3E}">
        <p14:creationId xmlns:p14="http://schemas.microsoft.com/office/powerpoint/2010/main" val="2601433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8850" y="301625"/>
            <a:ext cx="2266950" cy="6456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53212" cy="6456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zxx-none"/>
          </a:p>
        </p:txBody>
      </p:sp>
      <p:sp>
        <p:nvSpPr>
          <p:cNvPr id="5" name="Нижний колонтитул 4"/>
          <p:cNvSpPr>
            <a:spLocks noGrp="1"/>
          </p:cNvSpPr>
          <p:nvPr>
            <p:ph type="ftr" sz="quarter" idx="11"/>
          </p:nvPr>
        </p:nvSpPr>
        <p:spPr/>
        <p:txBody>
          <a:bodyPr/>
          <a:lstStyle/>
          <a:p>
            <a:pPr lvl="0"/>
            <a:endParaRPr lang="zxx-none"/>
          </a:p>
        </p:txBody>
      </p:sp>
      <p:sp>
        <p:nvSpPr>
          <p:cNvPr id="6" name="Номер слайда 5"/>
          <p:cNvSpPr>
            <a:spLocks noGrp="1"/>
          </p:cNvSpPr>
          <p:nvPr>
            <p:ph type="sldNum" sz="quarter" idx="12"/>
          </p:nvPr>
        </p:nvSpPr>
        <p:spPr/>
        <p:txBody>
          <a:bodyPr/>
          <a:lstStyle/>
          <a:p>
            <a:pPr lvl="0"/>
            <a:fld id="{2DFA9722-68F3-4837-B9AE-2611C35C9E40}" type="slidenum">
              <a:t>‹#›</a:t>
            </a:fld>
            <a:endParaRPr lang="zxx-none"/>
          </a:p>
        </p:txBody>
      </p:sp>
    </p:spTree>
    <p:extLst>
      <p:ext uri="{BB962C8B-B14F-4D97-AF65-F5344CB8AC3E}">
        <p14:creationId xmlns:p14="http://schemas.microsoft.com/office/powerpoint/2010/main" val="156058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zxx-none"/>
          </a:p>
        </p:txBody>
      </p:sp>
      <p:sp>
        <p:nvSpPr>
          <p:cNvPr id="5" name="Нижний колонтитул 4"/>
          <p:cNvSpPr>
            <a:spLocks noGrp="1"/>
          </p:cNvSpPr>
          <p:nvPr>
            <p:ph type="ftr" sz="quarter" idx="11"/>
          </p:nvPr>
        </p:nvSpPr>
        <p:spPr/>
        <p:txBody>
          <a:bodyPr/>
          <a:lstStyle/>
          <a:p>
            <a:pPr lvl="0"/>
            <a:endParaRPr lang="zxx-none"/>
          </a:p>
        </p:txBody>
      </p:sp>
      <p:sp>
        <p:nvSpPr>
          <p:cNvPr id="6" name="Номер слайда 5"/>
          <p:cNvSpPr>
            <a:spLocks noGrp="1"/>
          </p:cNvSpPr>
          <p:nvPr>
            <p:ph type="sldNum" sz="quarter" idx="12"/>
          </p:nvPr>
        </p:nvSpPr>
        <p:spPr/>
        <p:txBody>
          <a:bodyPr/>
          <a:lstStyle/>
          <a:p>
            <a:pPr lvl="0"/>
            <a:fld id="{356DC0D2-8C4D-4E0E-841B-295774A88F1C}" type="slidenum">
              <a:t>‹#›</a:t>
            </a:fld>
            <a:endParaRPr lang="zxx-none"/>
          </a:p>
        </p:txBody>
      </p:sp>
    </p:spTree>
    <p:extLst>
      <p:ext uri="{BB962C8B-B14F-4D97-AF65-F5344CB8AC3E}">
        <p14:creationId xmlns:p14="http://schemas.microsoft.com/office/powerpoint/2010/main" val="160045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7388" y="1884363"/>
            <a:ext cx="8694737" cy="31448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endParaRPr lang="zxx-none"/>
          </a:p>
        </p:txBody>
      </p:sp>
      <p:sp>
        <p:nvSpPr>
          <p:cNvPr id="5" name="Нижний колонтитул 4"/>
          <p:cNvSpPr>
            <a:spLocks noGrp="1"/>
          </p:cNvSpPr>
          <p:nvPr>
            <p:ph type="ftr" sz="quarter" idx="11"/>
          </p:nvPr>
        </p:nvSpPr>
        <p:spPr/>
        <p:txBody>
          <a:bodyPr/>
          <a:lstStyle/>
          <a:p>
            <a:pPr lvl="0"/>
            <a:endParaRPr lang="zxx-none"/>
          </a:p>
        </p:txBody>
      </p:sp>
      <p:sp>
        <p:nvSpPr>
          <p:cNvPr id="6" name="Номер слайда 5"/>
          <p:cNvSpPr>
            <a:spLocks noGrp="1"/>
          </p:cNvSpPr>
          <p:nvPr>
            <p:ph type="sldNum" sz="quarter" idx="12"/>
          </p:nvPr>
        </p:nvSpPr>
        <p:spPr/>
        <p:txBody>
          <a:bodyPr/>
          <a:lstStyle/>
          <a:p>
            <a:pPr lvl="0"/>
            <a:fld id="{1A7C419F-2823-404A-B620-088BEB3BB565}" type="slidenum">
              <a:t>‹#›</a:t>
            </a:fld>
            <a:endParaRPr lang="zxx-none"/>
          </a:p>
        </p:txBody>
      </p:sp>
    </p:spTree>
    <p:extLst>
      <p:ext uri="{BB962C8B-B14F-4D97-AF65-F5344CB8AC3E}">
        <p14:creationId xmlns:p14="http://schemas.microsoft.com/office/powerpoint/2010/main" val="385338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03238" y="1768475"/>
            <a:ext cx="4459287" cy="49895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4925" y="1768475"/>
            <a:ext cx="4460875" cy="49895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endParaRPr lang="zxx-none"/>
          </a:p>
        </p:txBody>
      </p:sp>
      <p:sp>
        <p:nvSpPr>
          <p:cNvPr id="6" name="Нижний колонтитул 5"/>
          <p:cNvSpPr>
            <a:spLocks noGrp="1"/>
          </p:cNvSpPr>
          <p:nvPr>
            <p:ph type="ftr" sz="quarter" idx="11"/>
          </p:nvPr>
        </p:nvSpPr>
        <p:spPr/>
        <p:txBody>
          <a:bodyPr/>
          <a:lstStyle/>
          <a:p>
            <a:pPr lvl="0"/>
            <a:endParaRPr lang="zxx-none"/>
          </a:p>
        </p:txBody>
      </p:sp>
      <p:sp>
        <p:nvSpPr>
          <p:cNvPr id="7" name="Номер слайда 6"/>
          <p:cNvSpPr>
            <a:spLocks noGrp="1"/>
          </p:cNvSpPr>
          <p:nvPr>
            <p:ph type="sldNum" sz="quarter" idx="12"/>
          </p:nvPr>
        </p:nvSpPr>
        <p:spPr/>
        <p:txBody>
          <a:bodyPr/>
          <a:lstStyle/>
          <a:p>
            <a:pPr lvl="0"/>
            <a:fld id="{CECB6BDD-AD28-4E25-B085-53643E7074BD}" type="slidenum">
              <a:t>‹#›</a:t>
            </a:fld>
            <a:endParaRPr lang="zxx-none"/>
          </a:p>
        </p:txBody>
      </p:sp>
    </p:spTree>
    <p:extLst>
      <p:ext uri="{BB962C8B-B14F-4D97-AF65-F5344CB8AC3E}">
        <p14:creationId xmlns:p14="http://schemas.microsoft.com/office/powerpoint/2010/main" val="120281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738" y="403225"/>
            <a:ext cx="8694737" cy="1460500"/>
          </a:xfrm>
        </p:spPr>
        <p:txBody>
          <a:bodyPr/>
          <a:lstStyle/>
          <a:p>
            <a:r>
              <a:rPr lang="ru-RU" smtClean="0"/>
              <a:t>Образец заголовка</a:t>
            </a:r>
            <a:endParaRPr lang="ru-RU"/>
          </a:p>
        </p:txBody>
      </p:sp>
      <p:sp>
        <p:nvSpPr>
          <p:cNvPr id="3" name="Текст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93738" y="2760663"/>
            <a:ext cx="4265612" cy="40624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03813" y="2760663"/>
            <a:ext cx="4284662" cy="40624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endParaRPr lang="zxx-none"/>
          </a:p>
        </p:txBody>
      </p:sp>
      <p:sp>
        <p:nvSpPr>
          <p:cNvPr id="8" name="Нижний колонтитул 7"/>
          <p:cNvSpPr>
            <a:spLocks noGrp="1"/>
          </p:cNvSpPr>
          <p:nvPr>
            <p:ph type="ftr" sz="quarter" idx="11"/>
          </p:nvPr>
        </p:nvSpPr>
        <p:spPr/>
        <p:txBody>
          <a:bodyPr/>
          <a:lstStyle/>
          <a:p>
            <a:pPr lvl="0"/>
            <a:endParaRPr lang="zxx-none"/>
          </a:p>
        </p:txBody>
      </p:sp>
      <p:sp>
        <p:nvSpPr>
          <p:cNvPr id="9" name="Номер слайда 8"/>
          <p:cNvSpPr>
            <a:spLocks noGrp="1"/>
          </p:cNvSpPr>
          <p:nvPr>
            <p:ph type="sldNum" sz="quarter" idx="12"/>
          </p:nvPr>
        </p:nvSpPr>
        <p:spPr/>
        <p:txBody>
          <a:bodyPr/>
          <a:lstStyle/>
          <a:p>
            <a:pPr lvl="0"/>
            <a:fld id="{CAD6A816-1E13-466D-8CA1-69D5CE01039F}" type="slidenum">
              <a:t>‹#›</a:t>
            </a:fld>
            <a:endParaRPr lang="zxx-none"/>
          </a:p>
        </p:txBody>
      </p:sp>
    </p:spTree>
    <p:extLst>
      <p:ext uri="{BB962C8B-B14F-4D97-AF65-F5344CB8AC3E}">
        <p14:creationId xmlns:p14="http://schemas.microsoft.com/office/powerpoint/2010/main" val="3402370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endParaRPr lang="zxx-none"/>
          </a:p>
        </p:txBody>
      </p:sp>
      <p:sp>
        <p:nvSpPr>
          <p:cNvPr id="4" name="Нижний колонтитул 3"/>
          <p:cNvSpPr>
            <a:spLocks noGrp="1"/>
          </p:cNvSpPr>
          <p:nvPr>
            <p:ph type="ftr" sz="quarter" idx="11"/>
          </p:nvPr>
        </p:nvSpPr>
        <p:spPr/>
        <p:txBody>
          <a:bodyPr/>
          <a:lstStyle/>
          <a:p>
            <a:pPr lvl="0"/>
            <a:endParaRPr lang="zxx-none"/>
          </a:p>
        </p:txBody>
      </p:sp>
      <p:sp>
        <p:nvSpPr>
          <p:cNvPr id="5" name="Номер слайда 4"/>
          <p:cNvSpPr>
            <a:spLocks noGrp="1"/>
          </p:cNvSpPr>
          <p:nvPr>
            <p:ph type="sldNum" sz="quarter" idx="12"/>
          </p:nvPr>
        </p:nvSpPr>
        <p:spPr/>
        <p:txBody>
          <a:bodyPr/>
          <a:lstStyle/>
          <a:p>
            <a:pPr lvl="0"/>
            <a:fld id="{A7DEF688-D4DF-4D62-AFAC-38E2A1E8806F}" type="slidenum">
              <a:t>‹#›</a:t>
            </a:fld>
            <a:endParaRPr lang="zxx-none"/>
          </a:p>
        </p:txBody>
      </p:sp>
    </p:spTree>
    <p:extLst>
      <p:ext uri="{BB962C8B-B14F-4D97-AF65-F5344CB8AC3E}">
        <p14:creationId xmlns:p14="http://schemas.microsoft.com/office/powerpoint/2010/main" val="796810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endParaRPr lang="zxx-none"/>
          </a:p>
        </p:txBody>
      </p:sp>
      <p:sp>
        <p:nvSpPr>
          <p:cNvPr id="3" name="Нижний колонтитул 2"/>
          <p:cNvSpPr>
            <a:spLocks noGrp="1"/>
          </p:cNvSpPr>
          <p:nvPr>
            <p:ph type="ftr" sz="quarter" idx="11"/>
          </p:nvPr>
        </p:nvSpPr>
        <p:spPr/>
        <p:txBody>
          <a:bodyPr/>
          <a:lstStyle/>
          <a:p>
            <a:pPr lvl="0"/>
            <a:endParaRPr lang="zxx-none"/>
          </a:p>
        </p:txBody>
      </p:sp>
      <p:sp>
        <p:nvSpPr>
          <p:cNvPr id="4" name="Номер слайда 3"/>
          <p:cNvSpPr>
            <a:spLocks noGrp="1"/>
          </p:cNvSpPr>
          <p:nvPr>
            <p:ph type="sldNum" sz="quarter" idx="12"/>
          </p:nvPr>
        </p:nvSpPr>
        <p:spPr/>
        <p:txBody>
          <a:bodyPr/>
          <a:lstStyle/>
          <a:p>
            <a:pPr lvl="0"/>
            <a:fld id="{26236973-DAB4-4144-9264-C2F3867B1AEF}" type="slidenum">
              <a:t>‹#›</a:t>
            </a:fld>
            <a:endParaRPr lang="zxx-none"/>
          </a:p>
        </p:txBody>
      </p:sp>
    </p:spTree>
    <p:extLst>
      <p:ext uri="{BB962C8B-B14F-4D97-AF65-F5344CB8AC3E}">
        <p14:creationId xmlns:p14="http://schemas.microsoft.com/office/powerpoint/2010/main" val="2082675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738" y="503238"/>
            <a:ext cx="3251200" cy="17653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zxx-none"/>
          </a:p>
        </p:txBody>
      </p:sp>
      <p:sp>
        <p:nvSpPr>
          <p:cNvPr id="6" name="Нижний колонтитул 5"/>
          <p:cNvSpPr>
            <a:spLocks noGrp="1"/>
          </p:cNvSpPr>
          <p:nvPr>
            <p:ph type="ftr" sz="quarter" idx="11"/>
          </p:nvPr>
        </p:nvSpPr>
        <p:spPr/>
        <p:txBody>
          <a:bodyPr/>
          <a:lstStyle/>
          <a:p>
            <a:pPr lvl="0"/>
            <a:endParaRPr lang="zxx-none"/>
          </a:p>
        </p:txBody>
      </p:sp>
      <p:sp>
        <p:nvSpPr>
          <p:cNvPr id="7" name="Номер слайда 6"/>
          <p:cNvSpPr>
            <a:spLocks noGrp="1"/>
          </p:cNvSpPr>
          <p:nvPr>
            <p:ph type="sldNum" sz="quarter" idx="12"/>
          </p:nvPr>
        </p:nvSpPr>
        <p:spPr/>
        <p:txBody>
          <a:bodyPr/>
          <a:lstStyle/>
          <a:p>
            <a:pPr lvl="0"/>
            <a:fld id="{47B44EE6-BB11-4164-804B-7AD533EF5814}" type="slidenum">
              <a:t>‹#›</a:t>
            </a:fld>
            <a:endParaRPr lang="zxx-none"/>
          </a:p>
        </p:txBody>
      </p:sp>
    </p:spTree>
    <p:extLst>
      <p:ext uri="{BB962C8B-B14F-4D97-AF65-F5344CB8AC3E}">
        <p14:creationId xmlns:p14="http://schemas.microsoft.com/office/powerpoint/2010/main" val="3113654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738" y="503238"/>
            <a:ext cx="3251200" cy="17653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zxx-none"/>
          </a:p>
        </p:txBody>
      </p:sp>
      <p:sp>
        <p:nvSpPr>
          <p:cNvPr id="6" name="Нижний колонтитул 5"/>
          <p:cNvSpPr>
            <a:spLocks noGrp="1"/>
          </p:cNvSpPr>
          <p:nvPr>
            <p:ph type="ftr" sz="quarter" idx="11"/>
          </p:nvPr>
        </p:nvSpPr>
        <p:spPr/>
        <p:txBody>
          <a:bodyPr/>
          <a:lstStyle/>
          <a:p>
            <a:pPr lvl="0"/>
            <a:endParaRPr lang="zxx-none"/>
          </a:p>
        </p:txBody>
      </p:sp>
      <p:sp>
        <p:nvSpPr>
          <p:cNvPr id="7" name="Номер слайда 6"/>
          <p:cNvSpPr>
            <a:spLocks noGrp="1"/>
          </p:cNvSpPr>
          <p:nvPr>
            <p:ph type="sldNum" sz="quarter" idx="12"/>
          </p:nvPr>
        </p:nvSpPr>
        <p:spPr/>
        <p:txBody>
          <a:bodyPr/>
          <a:lstStyle/>
          <a:p>
            <a:pPr lvl="0"/>
            <a:fld id="{FDA7B132-F205-46C1-9300-2D3FF5CF3FAC}" type="slidenum">
              <a:t>‹#›</a:t>
            </a:fld>
            <a:endParaRPr lang="zxx-none"/>
          </a:p>
        </p:txBody>
      </p:sp>
    </p:spTree>
    <p:extLst>
      <p:ext uri="{BB962C8B-B14F-4D97-AF65-F5344CB8AC3E}">
        <p14:creationId xmlns:p14="http://schemas.microsoft.com/office/powerpoint/2010/main" val="2885846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zxx-none"/>
          </a:p>
        </p:txBody>
      </p:sp>
      <p:sp>
        <p:nvSpPr>
          <p:cNvPr id="3" name="Текст 2"/>
          <p:cNvSpPr txBox="1">
            <a:spLocks noGrp="1"/>
          </p:cNvSpPr>
          <p:nvPr>
            <p:ph type="body" idx="1"/>
          </p:nvPr>
        </p:nvSpPr>
        <p:spPr>
          <a:xfrm>
            <a:off x="503999" y="1769040"/>
            <a:ext cx="9071640" cy="4989240"/>
          </a:xfrm>
          <a:prstGeom prst="rect">
            <a:avLst/>
          </a:prstGeom>
          <a:noFill/>
          <a:ln>
            <a:noFill/>
          </a:ln>
        </p:spPr>
        <p:txBody>
          <a:bodyPr lIns="0" tIns="0" rIns="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zxx-none"/>
          </a:p>
        </p:txBody>
      </p:sp>
      <p:sp>
        <p:nvSpPr>
          <p:cNvPr id="4" name="Дата 3"/>
          <p:cNvSpPr txBox="1">
            <a:spLocks noGrp="1"/>
          </p:cNvSpPr>
          <p:nvPr>
            <p:ph type="dt" sz="half" idx="2"/>
          </p:nvPr>
        </p:nvSpPr>
        <p:spPr>
          <a:xfrm>
            <a:off x="503999" y="6887160"/>
            <a:ext cx="2348280" cy="521280"/>
          </a:xfrm>
          <a:prstGeom prst="rect">
            <a:avLst/>
          </a:prstGeom>
          <a:noFill/>
          <a:ln>
            <a:noFill/>
          </a:ln>
        </p:spPr>
        <p:txBody>
          <a:bodyPr lIns="0" tIns="0" rIns="0" bIns="0">
            <a:noAutofit/>
          </a:bodyPr>
          <a:lstStyle>
            <a:lvl1pPr lvl="0" rtl="0" hangingPunct="0">
              <a:buNone/>
              <a:tabLst/>
              <a:defRPr lang="zxx-none" sz="1400" kern="1200">
                <a:latin typeface="Times New Roman" pitchFamily="18"/>
                <a:ea typeface="Andale Sans UI" pitchFamily="2"/>
                <a:cs typeface="Tahoma" pitchFamily="2"/>
              </a:defRPr>
            </a:lvl1pPr>
          </a:lstStyle>
          <a:p>
            <a:pPr lvl="0"/>
            <a:endParaRPr lang="zxx-none"/>
          </a:p>
        </p:txBody>
      </p:sp>
      <p:sp>
        <p:nvSpPr>
          <p:cNvPr id="5" name="Нижний колонтитул 4"/>
          <p:cNvSpPr txBox="1">
            <a:spLocks noGrp="1"/>
          </p:cNvSpPr>
          <p:nvPr>
            <p:ph type="ftr" sz="quarter" idx="3"/>
          </p:nvPr>
        </p:nvSpPr>
        <p:spPr>
          <a:xfrm>
            <a:off x="3447360" y="6887160"/>
            <a:ext cx="3195000" cy="521280"/>
          </a:xfrm>
          <a:prstGeom prst="rect">
            <a:avLst/>
          </a:prstGeom>
          <a:noFill/>
          <a:ln>
            <a:noFill/>
          </a:ln>
        </p:spPr>
        <p:txBody>
          <a:bodyPr lIns="0" tIns="0" rIns="0" bIns="0">
            <a:noAutofit/>
          </a:bodyPr>
          <a:lstStyle>
            <a:lvl1pPr lvl="0" algn="ctr" rtl="0" hangingPunct="0">
              <a:buNone/>
              <a:tabLst/>
              <a:defRPr lang="zxx-none" sz="1400" kern="1200">
                <a:latin typeface="Times New Roman" pitchFamily="18"/>
                <a:ea typeface="Andale Sans UI" pitchFamily="2"/>
                <a:cs typeface="Tahoma" pitchFamily="2"/>
              </a:defRPr>
            </a:lvl1pPr>
          </a:lstStyle>
          <a:p>
            <a:pPr lvl="0"/>
            <a:endParaRPr lang="zxx-none"/>
          </a:p>
        </p:txBody>
      </p:sp>
      <p:sp>
        <p:nvSpPr>
          <p:cNvPr id="6" name="Номер слайда 5"/>
          <p:cNvSpPr txBox="1">
            <a:spLocks noGrp="1"/>
          </p:cNvSpPr>
          <p:nvPr>
            <p:ph type="sldNum" sz="quarter" idx="4"/>
          </p:nvPr>
        </p:nvSpPr>
        <p:spPr>
          <a:xfrm>
            <a:off x="7227360" y="6887160"/>
            <a:ext cx="2348280" cy="521280"/>
          </a:xfrm>
          <a:prstGeom prst="rect">
            <a:avLst/>
          </a:prstGeom>
          <a:noFill/>
          <a:ln>
            <a:noFill/>
          </a:ln>
        </p:spPr>
        <p:txBody>
          <a:bodyPr lIns="0" tIns="0" rIns="0" bIns="0">
            <a:noAutofit/>
          </a:bodyPr>
          <a:lstStyle>
            <a:lvl1pPr lvl="0" algn="r" rtl="0" hangingPunct="0">
              <a:buNone/>
              <a:tabLst/>
              <a:defRPr lang="zxx-none" sz="1400" kern="1200">
                <a:latin typeface="Times New Roman" pitchFamily="18"/>
                <a:ea typeface="Andale Sans UI" pitchFamily="2"/>
                <a:cs typeface="Tahoma" pitchFamily="2"/>
              </a:defRPr>
            </a:lvl1pPr>
          </a:lstStyle>
          <a:p>
            <a:pPr lvl="0"/>
            <a:fld id="{BE89A5B5-E518-4AD3-A54C-A49559A4AC7E}" type="slidenum">
              <a:t>‹#›</a:t>
            </a:fld>
            <a:endParaRPr lang="zx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zxx-none" sz="4400" b="0" i="0" u="none" strike="noStrike" kern="1200">
          <a:ln>
            <a:noFill/>
          </a:ln>
          <a:latin typeface="Arial" pitchFamily="18"/>
          <a:cs typeface="Tahoma" pitchFamily="2"/>
        </a:defRPr>
      </a:lvl1pPr>
    </p:titleStyle>
    <p:bodyStyle>
      <a:lvl1pPr rtl="0" hangingPunct="0">
        <a:spcBef>
          <a:spcPts val="0"/>
        </a:spcBef>
        <a:spcAft>
          <a:spcPts val="1417"/>
        </a:spcAft>
        <a:tabLst/>
        <a:defRPr lang="zxx-none" sz="3200" b="0" i="0" u="none" strike="noStrike" kern="1200">
          <a:ln>
            <a:noFill/>
          </a:ln>
          <a:latin typeface="Arial" pitchFamily="18"/>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83896" y="2347691"/>
            <a:ext cx="9071640" cy="1262160"/>
          </a:xfrm>
        </p:spPr>
        <p:txBody>
          <a:bodyPr/>
          <a:lstStyle/>
          <a:p>
            <a:pPr lvl="0"/>
            <a:r>
              <a:rPr lang="zxx-none" dirty="0"/>
              <a:t>Тема 4. Суб'єкти судово-бухгалтерської експертизи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1875240"/>
            <a:ext cx="9071640" cy="3704759"/>
          </a:xfrm>
        </p:spPr>
        <p:txBody>
          <a:bodyPr/>
          <a:lstStyle/>
          <a:p>
            <a:pPr lvl="0" algn="l"/>
            <a:r>
              <a:rPr lang="zxx-none" sz="2200"/>
              <a:t> У цілому ж, діяльність слідчого або суду в процесі проведення судово-бухгалтерської експертизи спрямована на досягнення  основної мети – отримання об'єктивного, повного та науково обгрунтованого висновку експерта, який складений відповідно до законодавчих вимог і надає інформацію про фактичні обставини справи, з'ясування яких вимагало наявності спеціальних знань</a:t>
            </a:r>
            <a:br>
              <a:rPr lang="zxx-none" sz="2200"/>
            </a:br>
            <a:r>
              <a:rPr lang="zxx-none" sz="2200"/>
              <a:t/>
            </a:r>
            <a:br>
              <a:rPr lang="zxx-none" sz="2200"/>
            </a:br>
            <a:r>
              <a:rPr lang="zxx-none" sz="2200"/>
              <a:t/>
            </a:r>
            <a:br>
              <a:rPr lang="zxx-none" sz="2200"/>
            </a:br>
            <a:r>
              <a:rPr lang="zxx-none" sz="2800" b="1"/>
              <a:t/>
            </a:r>
            <a:br>
              <a:rPr lang="zxx-none" sz="2800" b="1"/>
            </a:br>
            <a:r>
              <a:rPr lang="zxx-none" sz="2800" b="1"/>
              <a:t/>
            </a:r>
            <a:br>
              <a:rPr lang="zxx-none" sz="2800" b="1"/>
            </a:br>
            <a:endParaRPr lang="zxx-none" sz="2800"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180000" y="180000"/>
            <a:ext cx="9071640" cy="6907680"/>
          </a:xfrm>
        </p:spPr>
        <p:txBody>
          <a:bodyPr/>
          <a:lstStyle/>
          <a:p>
            <a:pPr lvl="0" algn="l"/>
            <a:r>
              <a:rPr lang="zxx-none" sz="2800" b="1"/>
              <a:t>3.</a:t>
            </a:r>
            <a:r>
              <a:rPr lang="zxx-none" sz="2200" b="1"/>
              <a:t> </a:t>
            </a:r>
            <a:r>
              <a:rPr lang="zxx-none" sz="2800" b="1"/>
              <a:t>Суб'єкти проведення судово-бухгалтерської експертизи: права, обов'язки, компетенція та відповідальність</a:t>
            </a:r>
            <a:br>
              <a:rPr lang="zxx-none" sz="2800" b="1"/>
            </a:br>
            <a:r>
              <a:rPr lang="zxx-none" sz="2800" b="1"/>
              <a:t/>
            </a:r>
            <a:br>
              <a:rPr lang="zxx-none" sz="2800" b="1"/>
            </a:br>
            <a:r>
              <a:rPr lang="zxx-none" sz="2200"/>
              <a:t>Судово-бухгалтерська експертиза призначається прокурором, слідчим чи судом за необхідності спеціальних знань з бухгалтерського обліку, аналізу та господарського контролю. </a:t>
            </a:r>
            <a:r>
              <a:rPr lang="zxx-none" sz="2200" i="1"/>
              <a:t>Використовувати спеціальні знанняу процесі розслідування порушеної справи можна в діох формах</a:t>
            </a:r>
            <a:r>
              <a:rPr lang="zxx-none" sz="2200"/>
              <a:t>:</a:t>
            </a:r>
            <a:br>
              <a:rPr lang="zxx-none" sz="2200"/>
            </a:br>
            <a:r>
              <a:rPr lang="zxx-none" sz="2200"/>
              <a:t>1) шляхом призначення та проведення експертами судових експертиз </a:t>
            </a:r>
            <a:br>
              <a:rPr lang="zxx-none" sz="2200"/>
            </a:br>
            <a:r>
              <a:rPr lang="zxx-none" sz="2200"/>
              <a:t>2) шляхом залучення спеціаліста до проведення слідчих і судових дій, консультування слідчого і суду.</a:t>
            </a:r>
            <a:br>
              <a:rPr lang="zxx-none" sz="2200"/>
            </a:br>
            <a:r>
              <a:rPr lang="zxx-none" sz="2200"/>
              <a:t> Судово-бухгалтерська експертиза відповідно до статті 7 ЗУ "Про судову експертизу" може проводитися:</a:t>
            </a:r>
            <a:br>
              <a:rPr lang="zxx-none" sz="2200"/>
            </a:br>
            <a:r>
              <a:rPr lang="zxx-none" sz="2200"/>
              <a:t>1) державними спеціалізованими установами та відомчими службами, до яких належать:</a:t>
            </a:r>
            <a:br>
              <a:rPr lang="zxx-none" sz="2200"/>
            </a:br>
            <a:r>
              <a:rPr lang="zxx-none" sz="2200"/>
              <a:t>- науково-дослідні та інші установи судових експертиз Міністерства юстиції України</a:t>
            </a:r>
            <a:br>
              <a:rPr lang="zxx-none" sz="2200"/>
            </a:br>
            <a:r>
              <a:rPr lang="zxx-none" sz="2200"/>
              <a:t>- експертні служби Міністерства внутрішніх справ (МВС) України, Міністерства оборони (МО) України, Служби безпеки (СБ) України.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0"/>
            <a:ext cx="9071640" cy="7185959"/>
          </a:xfrm>
        </p:spPr>
        <p:txBody>
          <a:bodyPr/>
          <a:lstStyle/>
          <a:p>
            <a:pPr lvl="0" algn="l"/>
            <a:r>
              <a:rPr lang="zxx-none" sz="2200"/>
              <a:t>2) громадянами на підприємницьких засадах, які отримали свідоцтво судового експерта</a:t>
            </a:r>
            <a:br>
              <a:rPr lang="zxx-none" sz="2200"/>
            </a:br>
            <a:r>
              <a:rPr lang="zxx-none" sz="2200"/>
              <a:t>3) громадянами за разовими договорами.</a:t>
            </a:r>
            <a:br>
              <a:rPr lang="zxx-none" sz="2200"/>
            </a:br>
            <a:r>
              <a:rPr lang="zxx-none" sz="2200"/>
              <a:t/>
            </a:r>
            <a:br>
              <a:rPr lang="zxx-none" sz="2200"/>
            </a:br>
            <a:r>
              <a:rPr lang="zxx-none" sz="2200"/>
              <a:t>Зазначені особи та організації є </a:t>
            </a:r>
            <a:r>
              <a:rPr lang="zxx-none" sz="2200" b="1"/>
              <a:t>суб'єктами проведення</a:t>
            </a:r>
            <a:r>
              <a:rPr lang="zxx-none" sz="2200"/>
              <a:t> судово-бухгалтерської експертизи.</a:t>
            </a:r>
            <a:br>
              <a:rPr lang="zxx-none" sz="2200"/>
            </a:br>
            <a:r>
              <a:rPr lang="zxx-none" sz="2200"/>
              <a:t>Не можуть залучатися до виконання обов'язків судового експерта особи, визнані у встановленому законом порядку недієздатними, а також особи, які мають судимість.</a:t>
            </a:r>
            <a:br>
              <a:rPr lang="zxx-none" sz="2200"/>
            </a:br>
            <a:r>
              <a:rPr lang="zxx-none" sz="2200"/>
              <a:t/>
            </a:r>
            <a:br>
              <a:rPr lang="zxx-none" sz="2200"/>
            </a:br>
            <a:r>
              <a:rPr lang="zxx-none" sz="2200" b="1"/>
              <a:t>Фахівці державних спеціалізованих установ,  відомчих служб, фахівці підприємницьких структур та громадяни, що проводять судові експертизи, повинні:</a:t>
            </a:r>
            <a:r>
              <a:rPr lang="zxx-none" sz="2200"/>
              <a:t/>
            </a:r>
            <a:br>
              <a:rPr lang="zxx-none" sz="2200"/>
            </a:br>
            <a:r>
              <a:rPr lang="zxx-none" sz="2200"/>
              <a:t>- мати вищу освіту</a:t>
            </a:r>
            <a:br>
              <a:rPr lang="zxx-none" sz="2200"/>
            </a:br>
            <a:r>
              <a:rPr lang="zxx-none" sz="2200"/>
              <a:t>- пройти відповідну підготовку в галузі судової експертизи</a:t>
            </a:r>
            <a:br>
              <a:rPr lang="zxx-none" sz="2200"/>
            </a:br>
            <a:r>
              <a:rPr lang="zxx-none" sz="2200"/>
              <a:t>- знати чинне законодавство та інші нормативні акти, які регулюють порядок призначення і проведення судових експертиз</a:t>
            </a:r>
            <a:br>
              <a:rPr lang="zxx-none" sz="2200"/>
            </a:br>
            <a:r>
              <a:rPr lang="zxx-none" sz="2200"/>
              <a:t>- пройти атестацію як судові експерти певної спеціальності</a:t>
            </a:r>
            <a:br>
              <a:rPr lang="zxx-none" sz="2200"/>
            </a:br>
            <a:r>
              <a:rPr lang="zxx-none" sz="2200"/>
              <a:t/>
            </a:r>
            <a:br>
              <a:rPr lang="zxx-none" sz="2200"/>
            </a:br>
            <a:r>
              <a:rPr lang="zxx-none" sz="2200"/>
              <a:t>Метою атестації є, насамперед, забезпечення належного професійного рівня працівників і фахівців, які залучаються до проведення судових експертиз або беруть участь у розробках теоретичної та методичної бази судової експертизи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468360" y="-360000"/>
            <a:ext cx="9071640" cy="1262160"/>
          </a:xfrm>
        </p:spPr>
        <p:txBody>
          <a:bodyPr/>
          <a:lstStyle/>
          <a:p>
            <a:pPr lvl="0"/>
            <a:r>
              <a:rPr lang="zxx-none" sz="1600"/>
              <a:t>Порядок присвоєння кваліфікації судовим експертам</a:t>
            </a:r>
          </a:p>
        </p:txBody>
      </p:sp>
      <p:sp>
        <p:nvSpPr>
          <p:cNvPr id="4" name="Полилиния 3"/>
          <p:cNvSpPr/>
          <p:nvPr/>
        </p:nvSpPr>
        <p:spPr>
          <a:xfrm>
            <a:off x="360000" y="540000"/>
            <a:ext cx="3420000" cy="162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Фахівці наукофо-дослідних</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інститутів судових експертиз</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та інших державних експертних</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структур</a:t>
            </a:r>
          </a:p>
        </p:txBody>
      </p:sp>
      <p:sp>
        <p:nvSpPr>
          <p:cNvPr id="5" name="Полилиния 4"/>
          <p:cNvSpPr/>
          <p:nvPr/>
        </p:nvSpPr>
        <p:spPr>
          <a:xfrm>
            <a:off x="5400000" y="540000"/>
            <a:ext cx="4140000" cy="180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endParaRPr lang="de-DE" sz="1600" b="1" i="0" u="none" strike="noStrike" kern="1200">
              <a:ln>
                <a:noFill/>
              </a:ln>
              <a:latin typeface="Arial" pitchFamily="18"/>
              <a:ea typeface="Andale Sans UI" pitchFamily="2"/>
              <a:cs typeface="Tahoma" pitchFamily="2"/>
            </a:endParaRP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Бажаючі отримати кваліфікацію</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судового експерта з числа</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 фахівців підприємницьких</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 структур і громадян</a:t>
            </a:r>
          </a:p>
          <a:p>
            <a:pPr marL="0" marR="0" lvl="0" indent="0" algn="ctr"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6" name="Прямоугольник 5"/>
          <p:cNvSpPr/>
          <p:nvPr/>
        </p:nvSpPr>
        <p:spPr>
          <a:xfrm>
            <a:off x="180000" y="2520000"/>
            <a:ext cx="2520000" cy="162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Проводиться Експертно-</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кваліфікаційною комісією</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(ЕКК) науково-дослідних</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фнститутів судових</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експертиз</a:t>
            </a:r>
          </a:p>
        </p:txBody>
      </p:sp>
      <p:sp>
        <p:nvSpPr>
          <p:cNvPr id="7" name="Прямоугольник 6"/>
          <p:cNvSpPr/>
          <p:nvPr/>
        </p:nvSpPr>
        <p:spPr>
          <a:xfrm>
            <a:off x="180000" y="4140000"/>
            <a:ext cx="2520000" cy="126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Свідоцтво про присвоєння</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кваліфікації судового</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експерта дійсне протягом</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п'яти років</a:t>
            </a:r>
          </a:p>
        </p:txBody>
      </p:sp>
      <p:sp>
        <p:nvSpPr>
          <p:cNvPr id="8" name="Прямоугольник 7"/>
          <p:cNvSpPr/>
          <p:nvPr/>
        </p:nvSpPr>
        <p:spPr>
          <a:xfrm>
            <a:off x="180000" y="5400000"/>
            <a:ext cx="2520000" cy="144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Кожному судовому</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експерту присвоюється</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особистий реєстраційний</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номер з літерою Д – для</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судових експертів</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державних структур</a:t>
            </a:r>
          </a:p>
        </p:txBody>
      </p:sp>
      <p:sp>
        <p:nvSpPr>
          <p:cNvPr id="9" name="Прямоугольник 8"/>
          <p:cNvSpPr/>
          <p:nvPr/>
        </p:nvSpPr>
        <p:spPr>
          <a:xfrm>
            <a:off x="3240000" y="2520000"/>
            <a:ext cx="2880000" cy="162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Проведення атестації,</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прийняття кваліфіка-</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ційного іспиту</a:t>
            </a:r>
          </a:p>
        </p:txBody>
      </p:sp>
      <p:sp>
        <p:nvSpPr>
          <p:cNvPr id="10" name="Прямоугольник 9"/>
          <p:cNvSpPr/>
          <p:nvPr/>
        </p:nvSpPr>
        <p:spPr>
          <a:xfrm>
            <a:off x="3240000" y="3960000"/>
            <a:ext cx="2880000" cy="144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Отримання фахівцями</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свідоцтва про</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присвоєння кваліфікації</a:t>
            </a:r>
          </a:p>
          <a:p>
            <a:pPr marL="0" marR="0" lvl="0" indent="0" algn="ctr" rtl="0" hangingPunct="0">
              <a:lnSpc>
                <a:spcPct val="100000"/>
              </a:lnSpc>
              <a:spcBef>
                <a:spcPts val="0"/>
              </a:spcBef>
              <a:spcAft>
                <a:spcPts val="0"/>
              </a:spcAft>
              <a:buNone/>
              <a:tabLst/>
            </a:pPr>
            <a:r>
              <a:rPr lang="de-DE" sz="1600" b="1" i="0" u="none" strike="noStrike" kern="1200">
                <a:ln>
                  <a:noFill/>
                </a:ln>
                <a:latin typeface="Arial" pitchFamily="18"/>
                <a:ea typeface="Andale Sans UI" pitchFamily="2"/>
                <a:cs typeface="Tahoma" pitchFamily="2"/>
              </a:rPr>
              <a:t>судового експерта</a:t>
            </a:r>
          </a:p>
          <a:p>
            <a:pPr marL="0" marR="0" lvl="0" indent="0" algn="ctr" rtl="0" hangingPunct="0">
              <a:lnSpc>
                <a:spcPct val="100000"/>
              </a:lnSpc>
              <a:spcBef>
                <a:spcPts val="0"/>
              </a:spcBef>
              <a:spcAft>
                <a:spcPts val="0"/>
              </a:spcAft>
              <a:buNone/>
              <a:tabLst/>
            </a:pPr>
            <a:endParaRPr lang="de-DE" sz="1600" b="1" i="0" u="none" strike="noStrike" kern="1200">
              <a:ln>
                <a:noFill/>
              </a:ln>
              <a:latin typeface="Arial" pitchFamily="18"/>
              <a:ea typeface="Andale Sans UI" pitchFamily="2"/>
              <a:cs typeface="Tahoma" pitchFamily="2"/>
            </a:endParaRPr>
          </a:p>
        </p:txBody>
      </p:sp>
      <p:sp>
        <p:nvSpPr>
          <p:cNvPr id="11" name="Прямоугольник 10"/>
          <p:cNvSpPr/>
          <p:nvPr/>
        </p:nvSpPr>
        <p:spPr>
          <a:xfrm>
            <a:off x="3240000" y="5400000"/>
            <a:ext cx="2880000" cy="162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Реєстр атестованих</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судових експертів</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державних і</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підприємницьких структур,</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та громадян, який веде</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Міністерство юстицій</a:t>
            </a:r>
          </a:p>
          <a:p>
            <a:pPr marL="0" marR="0" lvl="0" indent="0" algn="ctr" rtl="0" hangingPunct="0">
              <a:lnSpc>
                <a:spcPct val="100000"/>
              </a:lnSpc>
              <a:spcBef>
                <a:spcPts val="0"/>
              </a:spcBef>
              <a:spcAft>
                <a:spcPts val="0"/>
              </a:spcAft>
              <a:buNone/>
              <a:tabLst/>
              <a:defRPr b="1"/>
            </a:pPr>
            <a:r>
              <a:rPr lang="de-DE" sz="1600" b="1" i="0" u="none" strike="noStrike" kern="1200">
                <a:ln>
                  <a:noFill/>
                </a:ln>
                <a:latin typeface="Arial" pitchFamily="18"/>
                <a:ea typeface="Andale Sans UI" pitchFamily="2"/>
                <a:cs typeface="Tahoma" pitchFamily="2"/>
              </a:rPr>
              <a:t>України</a:t>
            </a:r>
          </a:p>
        </p:txBody>
      </p:sp>
      <p:sp>
        <p:nvSpPr>
          <p:cNvPr id="12" name="Прямоугольник 11"/>
          <p:cNvSpPr/>
          <p:nvPr/>
        </p:nvSpPr>
        <p:spPr>
          <a:xfrm>
            <a:off x="6660000" y="2520000"/>
            <a:ext cx="2700000" cy="162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Проводиться Центральною</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експертно-кваліфікаційною</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комісією Міністерства</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юстицій Украни (ЦЕКК)</a:t>
            </a:r>
          </a:p>
        </p:txBody>
      </p:sp>
      <p:sp>
        <p:nvSpPr>
          <p:cNvPr id="13" name="Прямоугольник 12"/>
          <p:cNvSpPr/>
          <p:nvPr/>
        </p:nvSpPr>
        <p:spPr>
          <a:xfrm>
            <a:off x="6660000" y="4140000"/>
            <a:ext cx="2700000" cy="144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Свідоцтво про присвоєння</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 кваліфікації судового</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експерта дійсне протягом</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3 років</a:t>
            </a:r>
          </a:p>
        </p:txBody>
      </p:sp>
      <p:sp>
        <p:nvSpPr>
          <p:cNvPr id="14" name="Прямоугольник 13"/>
          <p:cNvSpPr/>
          <p:nvPr/>
        </p:nvSpPr>
        <p:spPr>
          <a:xfrm>
            <a:off x="6660000" y="5580000"/>
            <a:ext cx="2700000" cy="1620000"/>
          </a:xfrm>
          <a:prstGeom prst="rect">
            <a:avLst/>
          </a:prstGeom>
          <a:solidFill>
            <a:srgbClr val="99CCFF"/>
          </a:solidFill>
          <a:ln w="0">
            <a:solidFill>
              <a:srgbClr val="000000"/>
            </a:solidFill>
            <a:prstDash val="solid"/>
          </a:ln>
        </p:spPr>
        <p:txBody>
          <a:bodyPr vert="horz" wrap="none" lIns="90000" tIns="45000" rIns="90000" bIns="45000" anchor="ctr" anchorCtr="1" compatLnSpc="0"/>
          <a:lstStyle/>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Кожному судовому експерту</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присвоюється особистий</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реєстраційний номер з</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літерою: П – для судових</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структур та Г- для судових</a:t>
            </a:r>
          </a:p>
          <a:p>
            <a:pPr marL="0" marR="0" lvl="0" indent="0" algn="ctr"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експертів громадян</a:t>
            </a:r>
          </a:p>
        </p:txBody>
      </p:sp>
      <p:sp>
        <p:nvSpPr>
          <p:cNvPr id="15" name="Прямая соединительная линия 14"/>
          <p:cNvSpPr/>
          <p:nvPr/>
        </p:nvSpPr>
        <p:spPr>
          <a:xfrm flipH="1">
            <a:off x="2700000" y="342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16" name="Прямая соединительная линия 15"/>
          <p:cNvSpPr/>
          <p:nvPr/>
        </p:nvSpPr>
        <p:spPr>
          <a:xfrm flipH="1">
            <a:off x="2700000" y="486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17" name="Прямая соединительная линия 16"/>
          <p:cNvSpPr/>
          <p:nvPr/>
        </p:nvSpPr>
        <p:spPr>
          <a:xfrm flipH="1">
            <a:off x="2700000" y="612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18" name="Прямая соединительная линия 17"/>
          <p:cNvSpPr/>
          <p:nvPr/>
        </p:nvSpPr>
        <p:spPr>
          <a:xfrm>
            <a:off x="6120000" y="342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19" name="Прямая соединительная линия 18"/>
          <p:cNvSpPr/>
          <p:nvPr/>
        </p:nvSpPr>
        <p:spPr>
          <a:xfrm>
            <a:off x="6120000" y="468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
        <p:nvSpPr>
          <p:cNvPr id="20" name="Прямая соединительная линия 19"/>
          <p:cNvSpPr/>
          <p:nvPr/>
        </p:nvSpPr>
        <p:spPr>
          <a:xfrm>
            <a:off x="6120000" y="6300000"/>
            <a:ext cx="540000" cy="0"/>
          </a:xfrm>
          <a:prstGeom prst="line">
            <a:avLst/>
          </a:prstGeom>
          <a:noFill/>
          <a:ln w="0">
            <a:solidFill>
              <a:srgbClr val="000000"/>
            </a:solidFill>
            <a:prstDash val="soli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Andale Sans UI" pitchFamily="2"/>
              <a:cs typeface="Tahoma"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709920"/>
            <a:ext cx="9071640" cy="5941800"/>
          </a:xfrm>
        </p:spPr>
        <p:txBody>
          <a:bodyPr/>
          <a:lstStyle/>
          <a:p>
            <a:pPr lvl="0" algn="l"/>
            <a:r>
              <a:rPr lang="zxx-none" sz="2200" b="1"/>
              <a:t>Для допуску до проходження атестації фахівцям науково-дослідних експертних  установ необхідно подати до ЕКК наступні документи</a:t>
            </a:r>
            <a:r>
              <a:rPr lang="zxx-none" sz="2200"/>
              <a:t>:</a:t>
            </a:r>
            <a:br>
              <a:rPr lang="zxx-none" sz="2200"/>
            </a:br>
            <a:r>
              <a:rPr lang="zxx-none" sz="2200"/>
              <a:t>- подання безпосереднього керівника експерта, який підлягає атестації</a:t>
            </a:r>
            <a:br>
              <a:rPr lang="zxx-none" sz="2200"/>
            </a:br>
            <a:r>
              <a:rPr lang="zxx-none" sz="2200"/>
              <a:t>- характеристику працівника</a:t>
            </a:r>
            <a:br>
              <a:rPr lang="zxx-none" sz="2200"/>
            </a:br>
            <a:r>
              <a:rPr lang="zxx-none" sz="2200"/>
              <a:t>- копію диплому про освіту працівника, який бажає здобути кваліфікацію судового експерта</a:t>
            </a:r>
            <a:br>
              <a:rPr lang="zxx-none" sz="2200"/>
            </a:br>
            <a:r>
              <a:rPr lang="zxx-none" sz="2200"/>
              <a:t>- витяг з трудової книжки працівника.</a:t>
            </a:r>
            <a:br>
              <a:rPr lang="zxx-none" sz="2200"/>
            </a:br>
            <a:r>
              <a:rPr lang="zxx-none" sz="2200"/>
              <a:t/>
            </a:r>
            <a:br>
              <a:rPr lang="zxx-none" sz="2200"/>
            </a:br>
            <a:r>
              <a:rPr lang="zxx-none" sz="2200" b="1"/>
              <a:t>ЕКК виконує наступні функції:</a:t>
            </a:r>
            <a:r>
              <a:rPr lang="zxx-none" sz="2200"/>
              <a:t/>
            </a:r>
            <a:br>
              <a:rPr lang="zxx-none" sz="2200"/>
            </a:br>
            <a:r>
              <a:rPr lang="zxx-none" sz="2200"/>
              <a:t>-розглядає подання, складене безпосереднім керівником експерта, який підлягає атестації та документи, що додаються до нього</a:t>
            </a:r>
            <a:br>
              <a:rPr lang="zxx-none" sz="2200"/>
            </a:br>
            <a:r>
              <a:rPr lang="zxx-none" sz="2200"/>
              <a:t>- організовує попереднє рецензування поданих рефератів і проектів висновків експертів</a:t>
            </a:r>
            <a:br>
              <a:rPr lang="zxx-none" sz="2200"/>
            </a:br>
            <a:r>
              <a:rPr lang="zxx-none" sz="2200"/>
              <a:t>- допускає експерта або відмовляє йому в допуску до атестації</a:t>
            </a:r>
            <a:br>
              <a:rPr lang="zxx-none" sz="2200"/>
            </a:br>
            <a:r>
              <a:rPr lang="zxx-none" sz="2200"/>
              <a:t>- приймає кваліфікаційний іспит</a:t>
            </a:r>
            <a:br>
              <a:rPr lang="zxx-none" sz="2200"/>
            </a:br>
            <a:r>
              <a:rPr lang="zxx-none" sz="2200"/>
              <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752759"/>
            <a:ext cx="9071640" cy="5007240"/>
          </a:xfrm>
        </p:spPr>
        <p:txBody>
          <a:bodyPr/>
          <a:lstStyle/>
          <a:p>
            <a:pPr lvl="0" algn="l"/>
            <a:r>
              <a:rPr lang="zxx-none" sz="2200" b="1"/>
              <a:t>Для присвоєння кваліфікації судового експерта фахівці підприємницьких структур і громадяни повинні:</a:t>
            </a:r>
            <a:r>
              <a:rPr lang="zxx-none" sz="2200"/>
              <a:t/>
            </a:r>
            <a:br>
              <a:rPr lang="zxx-none" sz="2200"/>
            </a:br>
            <a:r>
              <a:rPr lang="zxx-none" sz="2200"/>
              <a:t>- мати підготовку за спеціальністю, з якої вони мають намір атестуватися як судові експерти</a:t>
            </a:r>
            <a:br>
              <a:rPr lang="zxx-none" sz="2200"/>
            </a:br>
            <a:r>
              <a:rPr lang="zxx-none" sz="2200"/>
              <a:t>- знати правові основи судової експертизи</a:t>
            </a:r>
            <a:br>
              <a:rPr lang="zxx-none" sz="2200"/>
            </a:br>
            <a:r>
              <a:rPr lang="zxx-none" sz="2200"/>
              <a:t>- обов'язково пройти стажування в науково-дослідних інститутах</a:t>
            </a:r>
            <a:br>
              <a:rPr lang="zxx-none" sz="2200"/>
            </a:br>
            <a:r>
              <a:rPr lang="zxx-none" sz="2200"/>
              <a:t/>
            </a:r>
            <a:br>
              <a:rPr lang="zxx-none" sz="2200"/>
            </a:br>
            <a:r>
              <a:rPr lang="zxx-none" sz="2200" b="1"/>
              <a:t>Для допуску до атестації для отримання кваліфікації судового експерта, фахівці підприємницьких структур повинні подати:</a:t>
            </a:r>
            <a:r>
              <a:rPr lang="zxx-none" sz="2200"/>
              <a:t/>
            </a:r>
            <a:br>
              <a:rPr lang="zxx-none" sz="2200"/>
            </a:br>
            <a:r>
              <a:rPr lang="zxx-none" sz="2200"/>
              <a:t>- заяву</a:t>
            </a:r>
            <a:br>
              <a:rPr lang="zxx-none" sz="2200"/>
            </a:br>
            <a:r>
              <a:rPr lang="zxx-none" sz="2200"/>
              <a:t>- копію диплому про освіту </a:t>
            </a:r>
            <a:br>
              <a:rPr lang="zxx-none" sz="2200"/>
            </a:br>
            <a:r>
              <a:rPr lang="zxx-none" sz="2200"/>
              <a:t>- витяг з трудової книжки</a:t>
            </a:r>
            <a:br>
              <a:rPr lang="zxx-none" sz="2200"/>
            </a:br>
            <a:r>
              <a:rPr lang="zxx-none" sz="2200"/>
              <a:t>- довідку про одержану підготовку з відповідного виду судової експертизи або експертної діяльності</a:t>
            </a:r>
            <a:br>
              <a:rPr lang="zxx-none" sz="2200"/>
            </a:br>
            <a:r>
              <a:rPr lang="zxx-none" sz="2200"/>
              <a:t>-квитанцію про оплату за атестацію </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898920"/>
            <a:ext cx="9071640" cy="5940360"/>
          </a:xfrm>
        </p:spPr>
        <p:txBody>
          <a:bodyPr/>
          <a:lstStyle/>
          <a:p>
            <a:pPr lvl="0" algn="l"/>
            <a:r>
              <a:rPr lang="zxx-none" sz="2200" b="1"/>
              <a:t>Про фахівців, які пройшли атестацію як судові експерти  у Реєстрі зазначаються наступні дані:</a:t>
            </a:r>
            <a:r>
              <a:rPr lang="zxx-none" sz="2200"/>
              <a:t/>
            </a:r>
            <a:br>
              <a:rPr lang="zxx-none" sz="2200"/>
            </a:br>
            <a:r>
              <a:rPr lang="zxx-none" sz="2200"/>
              <a:t>1) реєстраційний номер</a:t>
            </a:r>
            <a:br>
              <a:rPr lang="zxx-none" sz="2200"/>
            </a:br>
            <a:r>
              <a:rPr lang="zxx-none" sz="2200"/>
              <a:t>2) прізвище, ім'я, по батькові судового експерта</a:t>
            </a:r>
            <a:br>
              <a:rPr lang="zxx-none" sz="2200"/>
            </a:br>
            <a:r>
              <a:rPr lang="zxx-none" sz="2200"/>
              <a:t>3) дата включання до Реєстру</a:t>
            </a:r>
            <a:br>
              <a:rPr lang="zxx-none" sz="2200"/>
            </a:br>
            <a:r>
              <a:rPr lang="zxx-none" sz="2200"/>
              <a:t>4) вид експертизи, експертна спеціальність</a:t>
            </a:r>
            <a:br>
              <a:rPr lang="zxx-none" sz="2200"/>
            </a:br>
            <a:r>
              <a:rPr lang="zxx-none" sz="2200"/>
              <a:t>5) адреса, телефон, факс судового експерта державної, підприємницької структури чи судового екперта-громадянина</a:t>
            </a:r>
            <a:br>
              <a:rPr lang="zxx-none" sz="2200"/>
            </a:br>
            <a:r>
              <a:rPr lang="zxx-none" sz="2200"/>
              <a:t>6) назва експертно-кваліфікаційної комісії, дата й номер її рішення</a:t>
            </a:r>
            <a:br>
              <a:rPr lang="zxx-none" sz="2200"/>
            </a:br>
            <a:r>
              <a:rPr lang="zxx-none" sz="2200"/>
              <a:t>7) номер і термін дії свідоцтва </a:t>
            </a:r>
            <a:br>
              <a:rPr lang="zxx-none" sz="2200"/>
            </a:br>
            <a:r>
              <a:rPr lang="zxx-none" sz="2200"/>
              <a:t>8) кваліфікаційний клас судового експерта </a:t>
            </a:r>
            <a:br>
              <a:rPr lang="zxx-none" sz="2200"/>
            </a:br>
            <a:r>
              <a:rPr lang="zxx-none" sz="2200"/>
              <a:t/>
            </a:r>
            <a:br>
              <a:rPr lang="zxx-none" sz="2200"/>
            </a:br>
            <a:r>
              <a:rPr lang="zxx-none" sz="2200" b="1"/>
              <a:t>Кожному судовому експерту в Реєстрі присвоюється особистий реєстраційний номер, який складається з:</a:t>
            </a:r>
            <a:r>
              <a:rPr lang="zxx-none" sz="2200"/>
              <a:t/>
            </a:r>
            <a:br>
              <a:rPr lang="zxx-none" sz="2200"/>
            </a:br>
            <a:r>
              <a:rPr lang="zxx-none" sz="2200"/>
              <a:t>1) літери (Д-для судових експертів державних структур, П – для судових експертів підприємницьких структур, Г – для судових експертів громадян)</a:t>
            </a:r>
            <a:br>
              <a:rPr lang="zxx-none" sz="2200"/>
            </a:br>
            <a:r>
              <a:rPr lang="zxx-none" sz="2200"/>
              <a:t>2) порядкового номеру державної реєстрації</a:t>
            </a:r>
            <a:br>
              <a:rPr lang="zxx-none" sz="2200"/>
            </a:br>
            <a:r>
              <a:rPr lang="zxx-none" sz="2200"/>
              <a:t>3) року реєстрації</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168840"/>
            <a:ext cx="9071640" cy="7217640"/>
          </a:xfrm>
        </p:spPr>
        <p:txBody>
          <a:bodyPr/>
          <a:lstStyle/>
          <a:p>
            <a:pPr lvl="0" algn="l"/>
            <a:r>
              <a:rPr lang="zxx-none" sz="2200" b="1"/>
              <a:t>Судовий експерт може бути позбавлений кваліфікації:</a:t>
            </a:r>
            <a:r>
              <a:rPr lang="zxx-none" sz="2200"/>
              <a:t/>
            </a:r>
            <a:br>
              <a:rPr lang="zxx-none" sz="2200"/>
            </a:br>
            <a:r>
              <a:rPr lang="zxx-none" sz="2200"/>
              <a:t>- внаслідок скоєння злочину або службового проступку, що призвів до втрати довіри до ньго</a:t>
            </a:r>
            <a:br>
              <a:rPr lang="zxx-none" sz="2200"/>
            </a:br>
            <a:r>
              <a:rPr lang="zxx-none" sz="2200"/>
              <a:t>- через визнання його невідповідності займаній посаді (кваліфікації)</a:t>
            </a:r>
            <a:br>
              <a:rPr lang="zxx-none" sz="2200"/>
            </a:br>
            <a:r>
              <a:rPr lang="zxx-none" sz="2200"/>
              <a:t>- у випадку засудження судового експерта чи визнання цієї особи недієздатною.</a:t>
            </a:r>
            <a:br>
              <a:rPr lang="zxx-none" sz="2200"/>
            </a:br>
            <a:r>
              <a:rPr lang="zxx-none" sz="2200"/>
              <a:t/>
            </a:r>
            <a:br>
              <a:rPr lang="zxx-none" sz="2200"/>
            </a:br>
            <a:r>
              <a:rPr lang="zxx-none" sz="2200"/>
              <a:t>Рішення про позбавлення кваліфікації судового експерта  приймає ЕКК або ЦЕКК (залежно від того, яка з комісій приймала рішення про присвоєння кваліфікації судового експерта)</a:t>
            </a:r>
            <a:br>
              <a:rPr lang="zxx-none" sz="2200"/>
            </a:br>
            <a:r>
              <a:rPr lang="zxx-none" sz="2200" b="1"/>
              <a:t/>
            </a:r>
            <a:br>
              <a:rPr lang="zxx-none" sz="2200" b="1"/>
            </a:br>
            <a:r>
              <a:rPr lang="zxx-none" sz="2200" b="1"/>
              <a:t>Експерт бухгалтер</a:t>
            </a:r>
            <a:r>
              <a:rPr lang="zxx-none" sz="2200"/>
              <a:t> – це висококваліфікований фахівець у галузі бухгалтерського обліку, аналізу та господарського контролю, який пройшов атестацію та отримав свідоцтво про присвоєння кваліфікації судового екперта</a:t>
            </a:r>
            <a:br>
              <a:rPr lang="zxx-none" sz="2200"/>
            </a:br>
            <a:r>
              <a:rPr lang="zxx-none" sz="2200" b="1"/>
              <a:t/>
            </a:r>
            <a:br>
              <a:rPr lang="zxx-none" sz="2200" b="1"/>
            </a:br>
            <a:r>
              <a:rPr lang="zxx-none" sz="2200" b="1"/>
              <a:t>До експерта бухгалтера як фахівця висуваються наступні вимоги:</a:t>
            </a:r>
            <a:br>
              <a:rPr lang="zxx-none" sz="2200" b="1"/>
            </a:br>
            <a:r>
              <a:rPr lang="zxx-none" sz="2200" b="1"/>
              <a:t/>
            </a:r>
            <a:br>
              <a:rPr lang="zxx-none" sz="2200" b="1"/>
            </a:br>
            <a:r>
              <a:rPr lang="zxx-none" sz="2200" b="1"/>
              <a:t>відповідність кваліфікації. </a:t>
            </a:r>
            <a:r>
              <a:rPr lang="zxx-none" sz="2200"/>
              <a:t>Експерт бухгалтер повинен бути висококваліфікованим спеціалістом в галузі бузгалтерського обліку, аналізу господарської діяльності  та господарського контролю</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180000" y="937440"/>
            <a:ext cx="9071640" cy="5002560"/>
          </a:xfrm>
        </p:spPr>
        <p:txBody>
          <a:bodyPr/>
          <a:lstStyle/>
          <a:p>
            <a:pPr lvl="0" algn="l"/>
            <a:r>
              <a:rPr lang="zxx-none" sz="2200" b="1"/>
              <a:t>Професійна компетентність експерта-бухгалтера. </a:t>
            </a:r>
            <a:r>
              <a:rPr lang="zxx-none" sz="2200"/>
              <a:t> Вона є важливою передумовою якісного проведення дослідження господарських  операцій, які стали предметом розслідування правоохоронних органів чи суду.</a:t>
            </a:r>
            <a:br>
              <a:rPr lang="zxx-none" sz="2200"/>
            </a:br>
            <a:r>
              <a:rPr lang="zxx-none" sz="2200" u="sng"/>
              <a:t>Компетенцією</a:t>
            </a:r>
            <a:r>
              <a:rPr lang="zxx-none" sz="2200"/>
              <a:t> експерта називають сукупність його вмінь і придатності  до виконання експертної роботи.</a:t>
            </a:r>
            <a:br>
              <a:rPr lang="zxx-none" sz="2200"/>
            </a:br>
            <a:r>
              <a:rPr lang="zxx-none" sz="2200"/>
              <a:t/>
            </a:r>
            <a:br>
              <a:rPr lang="zxx-none" sz="2200"/>
            </a:br>
            <a:r>
              <a:rPr lang="zxx-none" sz="2200" b="1"/>
              <a:t>Об'єктивності та неупередженості експерта-бухгалтера (незацікавленості в результатах справи) </a:t>
            </a:r>
            <a:r>
              <a:rPr lang="zxx-none" sz="2200"/>
              <a:t>Об'єктивність експерта-бухгалтера передбачає використання ним в процесі дослідження матеріалів справи науково0обгрунтованих методів дослідження та обов'язкове обгрунтування результатів його дослідження документами, що містяться в справі та які підтверджують факт здійснення тієї чи іншої господарської операції. Важливим елементом об'єктивності є неупередженість експерта-бухгалтера.</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468360" y="355680"/>
            <a:ext cx="9071640" cy="5297039"/>
          </a:xfrm>
        </p:spPr>
        <p:txBody>
          <a:bodyPr/>
          <a:lstStyle/>
          <a:p>
            <a:pPr lvl="0" algn="l"/>
            <a:r>
              <a:rPr lang="zxx-none" sz="2200" b="1"/>
              <a:t>Відповідно до чинного законодавства експерт має право</a:t>
            </a:r>
            <a:r>
              <a:rPr lang="zxx-none" sz="2200"/>
              <a:t>:</a:t>
            </a:r>
            <a:br>
              <a:rPr lang="zxx-none" sz="2200"/>
            </a:br>
            <a:r>
              <a:rPr lang="zxx-none" sz="2200"/>
              <a:t>-ознайомитися з матеріалами справи, які стосуються предмета судової експертизи й подавати клопотання про надання додаткових документів</a:t>
            </a:r>
            <a:br>
              <a:rPr lang="zxx-none" sz="2200"/>
            </a:br>
            <a:r>
              <a:rPr lang="zxx-none" sz="2200"/>
              <a:t>- вказувати у висновку судової  експертизи на виявлені в процесі її проведення факти, що мають значення для справи та з приводу яких йому не були поставлені питання</a:t>
            </a:r>
            <a:br>
              <a:rPr lang="zxx-none" sz="2200"/>
            </a:br>
            <a:r>
              <a:rPr lang="zxx-none" sz="2200"/>
              <a:t>- з дозволу особи або органу, які призначали судову експертизу, бути присутнім під час проведення слідчих чи судових дій і заявляти клопотання, що стосуються предмета судової експертизи</a:t>
            </a:r>
            <a:br>
              <a:rPr lang="zxx-none" sz="2200"/>
            </a:br>
            <a:r>
              <a:rPr lang="zxx-none" sz="2200"/>
              <a:t>- подавати скарги на дії особи, у проваджені якої перебуває справа, якщо ці дії порушують права судового експерта</a:t>
            </a:r>
            <a:br>
              <a:rPr lang="zxx-none" sz="2200"/>
            </a:br>
            <a:r>
              <a:rPr lang="zxx-none" sz="2200"/>
              <a:t>- одержувати винагороду за проведення судової експертизи, якщо її виконання не є службовими завданнями</a:t>
            </a:r>
            <a:br>
              <a:rPr lang="zxx-none" sz="2200"/>
            </a:br>
            <a:r>
              <a:rPr lang="zxx-none" sz="2200"/>
              <a:t/>
            </a:r>
            <a:br>
              <a:rPr lang="zxx-none" sz="2200"/>
            </a:br>
            <a:r>
              <a:rPr lang="zxx-none" sz="2200"/>
              <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1580400"/>
            <a:ext cx="9071640" cy="4179600"/>
          </a:xfrm>
        </p:spPr>
        <p:txBody>
          <a:bodyPr>
            <a:spAutoFit/>
          </a:bodyPr>
          <a:lstStyle/>
          <a:p>
            <a:pPr lvl="0" algn="l"/>
            <a:r>
              <a:rPr lang="zxx-none" sz="2800"/>
              <a:t>1. Суб'єкти судово-бухгалтерської експертизи: поняття і види</a:t>
            </a:r>
            <a:br>
              <a:rPr lang="zxx-none" sz="2800"/>
            </a:br>
            <a:r>
              <a:rPr lang="zxx-none" sz="2800"/>
              <a:t>2. Повноваження суб'єктів призначення судово-бухгалтерської експертизи</a:t>
            </a:r>
            <a:br>
              <a:rPr lang="zxx-none" sz="2800"/>
            </a:br>
            <a:r>
              <a:rPr lang="zxx-none" sz="2800"/>
              <a:t>3. Суб'єкти проведення судово-бухгалтерської експертизи: права, обов'язки, компетенція та відповідальність</a:t>
            </a:r>
            <a:br>
              <a:rPr lang="zxx-none" sz="2800"/>
            </a:br>
            <a:r>
              <a:rPr lang="zxx-none" sz="2800"/>
              <a:t>4. Роль та повноваження спеціаліста в судовому процесі</a:t>
            </a:r>
            <a:r>
              <a:rPr lang="zxx-none"/>
              <a:t/>
            </a:r>
            <a:br>
              <a:rPr lang="zxx-none"/>
            </a:br>
            <a:endParaRPr lang="zxx-non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58120" y="136800"/>
            <a:ext cx="9071640" cy="7439040"/>
          </a:xfrm>
        </p:spPr>
        <p:txBody>
          <a:bodyPr/>
          <a:lstStyle/>
          <a:p>
            <a:pPr lvl="0" algn="l"/>
            <a:r>
              <a:rPr lang="zxx-none" sz="2800" b="1"/>
              <a:t>4. Роль та повноваження спеціаліста в судовому процесі</a:t>
            </a:r>
            <a:br>
              <a:rPr lang="zxx-none" sz="2800" b="1"/>
            </a:br>
            <a:r>
              <a:rPr lang="zxx-none" sz="2200"/>
              <a:t/>
            </a:r>
            <a:br>
              <a:rPr lang="zxx-none" sz="2200"/>
            </a:br>
            <a:r>
              <a:rPr lang="zxx-none" sz="2000" b="1"/>
              <a:t>Спеціаліст </a:t>
            </a:r>
            <a:r>
              <a:rPr lang="zxx-none" sz="2000"/>
              <a:t>– це особа, яка досконало володіє знаннями за певним фахом, має високу кваліфікацію в певній галузі знань та яка запрошена слідчим або судом для надання допомоги при проведенні слідчих або судових дій.</a:t>
            </a:r>
            <a:br>
              <a:rPr lang="zxx-none" sz="2000"/>
            </a:br>
            <a:r>
              <a:rPr lang="zxx-none" sz="2000"/>
              <a:t/>
            </a:r>
            <a:br>
              <a:rPr lang="zxx-none" sz="2000"/>
            </a:br>
            <a:r>
              <a:rPr lang="zxx-none" sz="2000" b="1"/>
              <a:t>Основною метою </a:t>
            </a:r>
            <a:r>
              <a:rPr lang="zxx-none" sz="2000"/>
              <a:t>залучення  спеціаліста до участі в слідчих діях при розслідуванні економічних злочинів є розширення можливостей слідчого щодо виявлення, закріплення та залучення доказів до розслідування справи. Спеціаліст, на відміну від експерта, не проводить самостійних досліджень та не надає висновків. Він лише допомагає слідчому у виявленні, закріпленні та залученні доказів, а також надає слідчому допомогу в розслідуванні шляхом консультування, надання порад і рекомендацій, участі в підготовці та проведенні слідчих дій, шляхом обстеження підприємств.</a:t>
            </a:r>
            <a:br>
              <a:rPr lang="zxx-none" sz="2000"/>
            </a:br>
            <a:r>
              <a:rPr lang="zxx-none" sz="2000"/>
              <a:t/>
            </a:r>
            <a:br>
              <a:rPr lang="zxx-none" sz="2000"/>
            </a:br>
            <a:r>
              <a:rPr lang="zxx-none" sz="2000" b="1"/>
              <a:t> Обов'язки та права спеціаліста. </a:t>
            </a:r>
            <a:r>
              <a:rPr lang="zxx-none" sz="2000" u="sng"/>
              <a:t>Спеціаліст зобов'язаний:</a:t>
            </a:r>
            <a:r>
              <a:rPr lang="zxx-none" sz="2000"/>
              <a:t> з'являтися на виклик слідчого або суду, брати участь у проведенні слідчої дії використовуючи свої спеціальні знання і навики для сприяння слідчому у виявленні, закріпленні та виличенні доказів; звертати увагу слідчого на обставини, пов'язані з виявленням і закріпленням доказів; давати пояснення з приводу спеціальних питань, які виникають при проведенні слідчої дії.</a:t>
            </a:r>
            <a:r>
              <a:rPr lang="zxx-none" sz="2200"/>
              <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180000" y="480240"/>
            <a:ext cx="9071640" cy="6539760"/>
          </a:xfrm>
        </p:spPr>
        <p:txBody>
          <a:bodyPr/>
          <a:lstStyle/>
          <a:p>
            <a:pPr lvl="0" algn="l"/>
            <a:r>
              <a:rPr lang="zxx-none" sz="2200" u="sng"/>
              <a:t>Спеціаліст має право</a:t>
            </a:r>
            <a:r>
              <a:rPr lang="zxx-none" sz="2200"/>
              <a:t>: звертатися з дозволу слідчого із запитаннями до осіб, які беруть участь у проведенні слідчої дії, робити заяви, пов'язані з виявленням, закріпленням і вилученням доказів. Спеціаліст, за наявності відповідних підстав, має право на забезпечення безпеки шляхом застосування заходів, передбачиних законами України.</a:t>
            </a:r>
            <a:br>
              <a:rPr lang="zxx-none" sz="2200"/>
            </a:br>
            <a:r>
              <a:rPr lang="zxx-none" sz="2200"/>
              <a:t/>
            </a:r>
            <a:br>
              <a:rPr lang="zxx-none" sz="2200"/>
            </a:br>
            <a:r>
              <a:rPr lang="zxx-none" sz="2200" b="1"/>
              <a:t>Повноваження спеціаліста:</a:t>
            </a:r>
            <a:br>
              <a:rPr lang="zxx-none" sz="2200" b="1"/>
            </a:br>
            <a:r>
              <a:rPr lang="zxx-none" sz="2200"/>
              <a:t>Спеціаліст може надати допомогу слідчому чи суду у вирішенні наступних питань:</a:t>
            </a:r>
            <a:br>
              <a:rPr lang="zxx-none" sz="2200"/>
            </a:br>
            <a:r>
              <a:rPr lang="zxx-none" sz="2200"/>
              <a:t>1) які саме первинні документи та облікові регістри містять інформацію про господарські операції, що цікавлять слідчого</a:t>
            </a:r>
            <a:br>
              <a:rPr lang="zxx-none" sz="2200"/>
            </a:br>
            <a:r>
              <a:rPr lang="zxx-none" sz="2200"/>
              <a:t>2) які документи викликають сумніви у їх доброякісності, яка частина документів має значення для справи, що розглядається</a:t>
            </a:r>
            <a:br>
              <a:rPr lang="zxx-none" sz="2200"/>
            </a:br>
            <a:r>
              <a:rPr lang="zxx-none" sz="2200"/>
              <a:t>3) що необхідно з'ясувати з бухгалтерських документів та облікових регістрів слідчому або суду в підозрюваного, обвинуваченого та свідків при їх допиті</a:t>
            </a:r>
            <a:br>
              <a:rPr lang="zxx-none" sz="2200"/>
            </a:br>
            <a:r>
              <a:rPr lang="zxx-none" sz="2200"/>
              <a:t>4) які питання необхідно поставити перед експертом-бухгалтером при призначенні судово-бухгалтерської експертизи</a:t>
            </a:r>
            <a:br>
              <a:rPr lang="zxx-none" sz="2200"/>
            </a:br>
            <a:r>
              <a:rPr lang="zxx-none" sz="2200"/>
              <a:t>5) де можна виявити оригінали бухгалтерських документів, їх екземпляри та копії</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720000"/>
            <a:ext cx="9071640" cy="4992120"/>
          </a:xfrm>
        </p:spPr>
        <p:txBody>
          <a:bodyPr/>
          <a:lstStyle/>
          <a:p>
            <a:pPr lvl="0" algn="l"/>
            <a:r>
              <a:rPr lang="zxx-none" sz="2200" b="1"/>
              <a:t>При підготовці до проведення  слідчої дії за непроцесуальної форми участі, спеціаліст може надати допомогу в:</a:t>
            </a:r>
            <a:r>
              <a:rPr lang="zxx-none" sz="2200"/>
              <a:t/>
            </a:r>
            <a:br>
              <a:rPr lang="zxx-none" sz="2200"/>
            </a:br>
            <a:r>
              <a:rPr lang="zxx-none" sz="2200"/>
              <a:t>-складанні переліку документів, які підлягають вилученню під час вилучення</a:t>
            </a:r>
            <a:br>
              <a:rPr lang="zxx-none" sz="2200"/>
            </a:br>
            <a:r>
              <a:rPr lang="zxx-none" sz="2200"/>
              <a:t>-визначенні обсягу документів, які підлягають вилученню  та місць їх зберігання.</a:t>
            </a:r>
            <a:br>
              <a:rPr lang="zxx-none" sz="2200"/>
            </a:br>
            <a:r>
              <a:rPr lang="zxx-none" sz="2200"/>
              <a:t/>
            </a:r>
            <a:br>
              <a:rPr lang="zxx-none" sz="2200"/>
            </a:br>
            <a:r>
              <a:rPr lang="zxx-none" sz="2200"/>
              <a:t>Знання та навики спеціаліста використовуються лише для надання допомоги слідчому  у виявленні, закріпленні та вилученні доказів, надання пояснення щодо спеціальних питань, що виникають при провадженні слідчих дій. Крім того, результати діяльності спеціаліста відображаються в протоколі слідчої дії, а результати діяльності спеціаліста  відображаються в протоколі слідчої дії, а результати експертизи – самостійної діяльності експерта – у  висновку, який є самостійним джерелом у справі.</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807840"/>
            <a:ext cx="9071640" cy="5351040"/>
          </a:xfrm>
        </p:spPr>
        <p:txBody>
          <a:bodyPr/>
          <a:lstStyle/>
          <a:p>
            <a:pPr lvl="0" algn="l"/>
            <a:r>
              <a:rPr lang="zxx-none" sz="2800" b="1"/>
              <a:t>1. Суб'єкти  судово-бухгалтерської експертизи: поняття і види</a:t>
            </a:r>
            <a:br>
              <a:rPr lang="zxx-none" sz="2800" b="1"/>
            </a:br>
            <a:r>
              <a:rPr lang="zxx-none" sz="2800"/>
              <a:t/>
            </a:r>
            <a:br>
              <a:rPr lang="zxx-none" sz="2800"/>
            </a:br>
            <a:r>
              <a:rPr lang="zxx-none" sz="2200" b="1"/>
              <a:t>Суб'єкт</a:t>
            </a:r>
            <a:r>
              <a:rPr lang="zxx-none" sz="2200"/>
              <a:t>- це особа або організація, що виступає  носієм певних прав і обов'язків, якій надано право на здійснення певного виду діяльності .</a:t>
            </a:r>
            <a:br>
              <a:rPr lang="zxx-none" sz="2200"/>
            </a:br>
            <a:r>
              <a:rPr lang="zxx-none" sz="2200"/>
              <a:t/>
            </a:r>
            <a:br>
              <a:rPr lang="zxx-none" sz="2200"/>
            </a:br>
            <a:r>
              <a:rPr lang="zxx-none" sz="2200"/>
              <a:t>Суб'єкт у будь-якому процесі є активною особою,призначеною створювати умови, регулювати перебіг цього процесу, взаємовідносини у його межах, тобто, вчиняти активні дії для реалізації цього процесу.</a:t>
            </a:r>
            <a:br>
              <a:rPr lang="zxx-none" sz="2200"/>
            </a:br>
            <a:r>
              <a:rPr lang="zxx-none" sz="2200"/>
              <a:t/>
            </a:r>
            <a:br>
              <a:rPr lang="zxx-none" sz="2200"/>
            </a:br>
            <a:r>
              <a:rPr lang="zxx-none" sz="2200" b="1"/>
              <a:t>В судово-бухгалтерській експертизі під суб'єктом розуміють</a:t>
            </a:r>
            <a:r>
              <a:rPr lang="zxx-none" sz="2200"/>
              <a:t> орган або особу, яка уповноважена призначати судово-бухгалтерську експертизу та орган або особу, яка безпосередньо проводить судово-бухгалтерську експертизу.</a:t>
            </a:r>
            <a:r>
              <a:rPr lang="zxx-none" sz="2800"/>
              <a:t/>
            </a:r>
            <a:br>
              <a:rPr lang="zxx-none" sz="2800"/>
            </a:br>
            <a:endParaRPr lang="zxx-none"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1562400"/>
            <a:ext cx="9071640" cy="4683960"/>
          </a:xfrm>
        </p:spPr>
        <p:txBody>
          <a:bodyPr/>
          <a:lstStyle/>
          <a:p>
            <a:pPr lvl="0" algn="l"/>
            <a:r>
              <a:rPr lang="zxx-none" sz="2200"/>
              <a:t>Виділяють:</a:t>
            </a:r>
            <a:br>
              <a:rPr lang="zxx-none" sz="2200"/>
            </a:br>
            <a:r>
              <a:rPr lang="zxx-none" sz="2200" b="1"/>
              <a:t>суб'єктів призначення</a:t>
            </a:r>
            <a:r>
              <a:rPr lang="zxx-none" sz="2200"/>
              <a:t> судово-бухгалтерської експертизи, до повноважень яких належить визначення необхідності її призначення та  документального оформлення цього рішення шляхом винесення постанови або ухвали про призначення судово-бухгалтерської експертизи.</a:t>
            </a:r>
            <a:br>
              <a:rPr lang="zxx-none" sz="2200"/>
            </a:br>
            <a:r>
              <a:rPr lang="zxx-none" sz="2200" b="1"/>
              <a:t>Суб'єктів проведення </a:t>
            </a:r>
            <a:r>
              <a:rPr lang="zxx-none" sz="2200"/>
              <a:t>судово-бухгалтерської експертизи, які уповноважені проводити експертне дослідження та надавати висновок з поставлених слідчим або судом питань</a:t>
            </a:r>
            <a:br>
              <a:rPr lang="zxx-none" sz="2200"/>
            </a:br>
            <a:r>
              <a:rPr lang="zxx-none" sz="2200"/>
              <a:t/>
            </a:r>
            <a:br>
              <a:rPr lang="zxx-none" sz="2200"/>
            </a:br>
            <a:r>
              <a:rPr lang="zxx-none" sz="2200"/>
              <a:t>В судово-експертній діяльності виділяють два види суб'єктів, які мають різні права, обов'язки та процесуальний статус.</a:t>
            </a:r>
            <a:br>
              <a:rPr lang="zxx-none" sz="2200"/>
            </a:br>
            <a:r>
              <a:rPr lang="zxx-none" sz="2200"/>
              <a:t>Відомо, що експерт-бухгалтер відрізняється від аудитора та ревізора за рядорм ознак. </a:t>
            </a:r>
            <a:br>
              <a:rPr lang="zxx-none" sz="2200"/>
            </a:br>
            <a:endParaRPr lang="zxx-none" sz="2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468360" y="-362160"/>
            <a:ext cx="9071640" cy="1262160"/>
          </a:xfrm>
        </p:spPr>
        <p:txBody>
          <a:bodyPr/>
          <a:lstStyle/>
          <a:p>
            <a:pPr lvl="0"/>
            <a:r>
              <a:rPr lang="zxx-none" sz="1800"/>
              <a:t>Відмінності міє експертом-бухгалтером, аудитором та ревізором</a:t>
            </a:r>
          </a:p>
        </p:txBody>
      </p:sp>
      <p:graphicFrame>
        <p:nvGraphicFramePr>
          <p:cNvPr id="4" name="Таблица 3"/>
          <p:cNvGraphicFramePr>
            <a:graphicFrameLocks noGrp="1"/>
          </p:cNvGraphicFramePr>
          <p:nvPr/>
        </p:nvGraphicFramePr>
        <p:xfrm>
          <a:off x="57600" y="576720"/>
          <a:ext cx="10022040" cy="6564240"/>
        </p:xfrm>
        <a:graphic>
          <a:graphicData uri="http://schemas.openxmlformats.org/drawingml/2006/table">
            <a:tbl>
              <a:tblPr firstRow="1" bandRow="1"/>
              <a:tblGrid>
                <a:gridCol w="1596240">
                  <a:extLst>
                    <a:ext uri="{9D8B030D-6E8A-4147-A177-3AD203B41FA5}">
                      <a16:colId xmlns:a16="http://schemas.microsoft.com/office/drawing/2014/main" val="344258208"/>
                    </a:ext>
                  </a:extLst>
                </a:gridCol>
                <a:gridCol w="2806560">
                  <a:extLst>
                    <a:ext uri="{9D8B030D-6E8A-4147-A177-3AD203B41FA5}">
                      <a16:colId xmlns:a16="http://schemas.microsoft.com/office/drawing/2014/main" val="3213719688"/>
                    </a:ext>
                  </a:extLst>
                </a:gridCol>
                <a:gridCol w="3389400">
                  <a:extLst>
                    <a:ext uri="{9D8B030D-6E8A-4147-A177-3AD203B41FA5}">
                      <a16:colId xmlns:a16="http://schemas.microsoft.com/office/drawing/2014/main" val="241544952"/>
                    </a:ext>
                  </a:extLst>
                </a:gridCol>
                <a:gridCol w="2230200">
                  <a:extLst>
                    <a:ext uri="{9D8B030D-6E8A-4147-A177-3AD203B41FA5}">
                      <a16:colId xmlns:a16="http://schemas.microsoft.com/office/drawing/2014/main" val="1641409736"/>
                    </a:ext>
                  </a:extLst>
                </a:gridCol>
              </a:tblGrid>
              <a:tr h="387360">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Ознаки</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Аудитор</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Ревізор</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Експерт-бухгалтер</a:t>
                      </a:r>
                    </a:p>
                  </a:txBody>
                  <a:tcPr/>
                </a:tc>
                <a:extLst>
                  <a:ext uri="{0D108BD9-81ED-4DB2-BD59-A6C34878D82A}">
                    <a16:rowId xmlns:a16="http://schemas.microsoft.com/office/drawing/2014/main" val="306455565"/>
                  </a:ext>
                </a:extLst>
              </a:tr>
              <a:tr h="2313000">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Особа або орган, що обирають, замовляють або призначають</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Аудитор обирається власником самостійно з наступним погодженням з аудитором процесу його роботи. Аудит необхідний власнику для отримання висновків про достовірність фінансової звітності, що оприлюднюються</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Ревізора призначає керівник контрольно-ревізійного управління без попереднього погодження з керівником або власником підприємства, з метою перевірки законності, доцільності та ефективності здійснених господарських операцій, перевірки правильності ведення бухгалтерського обліку тощо. Ревізію може призначати також суд з метою втановлення обставин певної справи</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Експерта призначає слідчий або суддя для проведення дослідження з метою встановлення фактичних обставин порушеної відповідним органом або особою справи</a:t>
                      </a:r>
                    </a:p>
                  </a:txBody>
                  <a:tcPr/>
                </a:tc>
                <a:extLst>
                  <a:ext uri="{0D108BD9-81ED-4DB2-BD59-A6C34878D82A}">
                    <a16:rowId xmlns:a16="http://schemas.microsoft.com/office/drawing/2014/main" val="2145194290"/>
                  </a:ext>
                </a:extLst>
              </a:tr>
              <a:tr h="3130200">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Питання, що вивчаються</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Аудитор досладжує питання, поставлені замовником у договорі на проведення аудиту</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Ревізор комплексно вивчає діяльність підприємства з метою виявлення відхилень (за комплексної ревізії) або ж здійснює перевірку окремих питань, з'ясування яких є завданням ревізора</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 відповідає на питання, поставлені перед ним слідчим чи судом, для вирішення суперечливих питань розслідуваної справи</a:t>
                      </a:r>
                    </a:p>
                  </a:txBody>
                  <a:tcPr/>
                </a:tc>
                <a:extLst>
                  <a:ext uri="{0D108BD9-81ED-4DB2-BD59-A6C34878D82A}">
                    <a16:rowId xmlns:a16="http://schemas.microsoft.com/office/drawing/2014/main" val="159122947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p>
            <a:endParaRPr lang="zxx-none"/>
          </a:p>
        </p:txBody>
      </p:sp>
      <p:pic>
        <p:nvPicPr>
          <p:cNvPr id="3" name="Рисунок 2">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graphicFrame>
        <p:nvGraphicFramePr>
          <p:cNvPr id="4" name="Таблица 3"/>
          <p:cNvGraphicFramePr>
            <a:graphicFrameLocks noGrp="1"/>
          </p:cNvGraphicFramePr>
          <p:nvPr/>
        </p:nvGraphicFramePr>
        <p:xfrm>
          <a:off x="180000" y="659520"/>
          <a:ext cx="9719640" cy="3396960"/>
        </p:xfrm>
        <a:graphic>
          <a:graphicData uri="http://schemas.openxmlformats.org/drawingml/2006/table">
            <a:tbl>
              <a:tblPr firstRow="1" bandRow="1"/>
              <a:tblGrid>
                <a:gridCol w="2428920">
                  <a:extLst>
                    <a:ext uri="{9D8B030D-6E8A-4147-A177-3AD203B41FA5}">
                      <a16:colId xmlns:a16="http://schemas.microsoft.com/office/drawing/2014/main" val="2861629780"/>
                    </a:ext>
                  </a:extLst>
                </a:gridCol>
                <a:gridCol w="2428920">
                  <a:extLst>
                    <a:ext uri="{9D8B030D-6E8A-4147-A177-3AD203B41FA5}">
                      <a16:colId xmlns:a16="http://schemas.microsoft.com/office/drawing/2014/main" val="2098325212"/>
                    </a:ext>
                  </a:extLst>
                </a:gridCol>
                <a:gridCol w="2428920">
                  <a:extLst>
                    <a:ext uri="{9D8B030D-6E8A-4147-A177-3AD203B41FA5}">
                      <a16:colId xmlns:a16="http://schemas.microsoft.com/office/drawing/2014/main" val="3297525497"/>
                    </a:ext>
                  </a:extLst>
                </a:gridCol>
                <a:gridCol w="2433240">
                  <a:extLst>
                    <a:ext uri="{9D8B030D-6E8A-4147-A177-3AD203B41FA5}">
                      <a16:colId xmlns:a16="http://schemas.microsoft.com/office/drawing/2014/main" val="1142892498"/>
                    </a:ext>
                  </a:extLst>
                </a:gridCol>
              </a:tblGrid>
              <a:tr h="343440">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Ознаки</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Аудитор</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Ревізор</a:t>
                      </a:r>
                    </a:p>
                  </a:txBody>
                  <a:tcPr/>
                </a:tc>
                <a:tc>
                  <a:txBody>
                    <a:bodyPr/>
                    <a:lstStyle/>
                    <a:p>
                      <a:pPr marL="0" marR="0" lvl="0" indent="0" algn="ctr" rtl="0" hangingPunct="0">
                        <a:lnSpc>
                          <a:spcPct val="100000"/>
                        </a:lnSpc>
                        <a:spcBef>
                          <a:spcPts val="0"/>
                        </a:spcBef>
                        <a:spcAft>
                          <a:spcPts val="0"/>
                        </a:spcAft>
                        <a:buNone/>
                        <a:tabLst/>
                      </a:pPr>
                      <a:r>
                        <a:rPr lang="de-DE" sz="1800" b="0" i="0" u="none" strike="noStrike" kern="1200">
                          <a:ln>
                            <a:noFill/>
                          </a:ln>
                          <a:latin typeface="Arial" pitchFamily="18"/>
                          <a:ea typeface="Andale Sans UI" pitchFamily="2"/>
                          <a:cs typeface="Tahoma" pitchFamily="2"/>
                        </a:rPr>
                        <a:t>Експерт-бухгалтер</a:t>
                      </a:r>
                    </a:p>
                  </a:txBody>
                  <a:tcPr/>
                </a:tc>
                <a:extLst>
                  <a:ext uri="{0D108BD9-81ED-4DB2-BD59-A6C34878D82A}">
                    <a16:rowId xmlns:a16="http://schemas.microsoft.com/office/drawing/2014/main" val="3787524989"/>
                  </a:ext>
                </a:extLst>
              </a:tr>
              <a:tr h="343440">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Самостійність дій перевіряючого</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Аудитор не має права збирати документи та іншу інформацію від третіх осіб, самостійно залучати до проведення дослідження інших осіб, без дозволу керівника, власника або правоохоронних органів</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Ревізор наділений правом самостійного збору необхідних для дослідження документів, має право проводити інвентаризацію, він також може виконувати  певні слідчо-юридичні дії,наприклад, вилучати оригінали документів, брати пояснювальні записки тощо.</a:t>
                      </a:r>
                    </a:p>
                  </a:txBody>
                  <a:tcPr/>
                </a:tc>
                <a:tc>
                  <a:txBody>
                    <a:bodyPr/>
                    <a:lstStyle/>
                    <a:p>
                      <a:pPr marL="0" marR="0" lvl="0" indent="0" rtl="0" hangingPunct="0">
                        <a:lnSpc>
                          <a:spcPct val="100000"/>
                        </a:lnSpc>
                        <a:spcBef>
                          <a:spcPts val="0"/>
                        </a:spcBef>
                        <a:spcAft>
                          <a:spcPts val="0"/>
                        </a:spcAft>
                        <a:buNone/>
                        <a:tabLst/>
                      </a:pPr>
                      <a:r>
                        <a:rPr lang="de-DE" sz="1600" b="0" i="0" u="none" strike="noStrike" kern="1200">
                          <a:ln>
                            <a:noFill/>
                          </a:ln>
                          <a:latin typeface="Arial" pitchFamily="18"/>
                          <a:ea typeface="Andale Sans UI" pitchFamily="2"/>
                          <a:cs typeface="Tahoma" pitchFamily="2"/>
                        </a:rPr>
                        <a:t>Експерт не має права збирати документи та іншу інформацію від третіх осіб, самостійно залучати до проведення дослідження інших осіб без дозволу правоохоронних органів та суду</a:t>
                      </a:r>
                    </a:p>
                  </a:txBody>
                  <a:tcPr/>
                </a:tc>
                <a:extLst>
                  <a:ext uri="{0D108BD9-81ED-4DB2-BD59-A6C34878D82A}">
                    <a16:rowId xmlns:a16="http://schemas.microsoft.com/office/drawing/2014/main" val="371100282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180000" y="155880"/>
            <a:ext cx="9071640" cy="7437240"/>
          </a:xfrm>
        </p:spPr>
        <p:txBody>
          <a:bodyPr/>
          <a:lstStyle/>
          <a:p>
            <a:pPr lvl="0" algn="l"/>
            <a:r>
              <a:rPr lang="zxx-none" sz="2800" b="1"/>
              <a:t>2. Повноваження суб'єктів призначення судово-бухгалтерської експертизи</a:t>
            </a:r>
            <a:br>
              <a:rPr lang="zxx-none" sz="2800" b="1"/>
            </a:br>
            <a:r>
              <a:rPr lang="zxx-none" sz="2200"/>
              <a:t>Процесуальна форма судово-бухгалтерської експертизи обумовлює необхідність дотримання чіткого порядку її призначення, проведення, узагальнення та оцінки результатів. Відповідно до цього обов'язковою є наявність суб'єкта регулювання процесу здійснення судово-бухгалтерської експертизи.</a:t>
            </a:r>
            <a:br>
              <a:rPr lang="zxx-none" sz="2200"/>
            </a:br>
            <a:r>
              <a:rPr lang="zxx-none" sz="2200"/>
              <a:t>Основне завдання слідчого, судді або прокурора полягає у встановленні об'єктивної істини за справою, шляхом збирання доказів і їх всебічного дослідження.</a:t>
            </a:r>
            <a:br>
              <a:rPr lang="zxx-none" sz="2200"/>
            </a:br>
            <a:r>
              <a:rPr lang="zxx-none" sz="2200"/>
              <a:t/>
            </a:r>
            <a:br>
              <a:rPr lang="zxx-none" sz="2200"/>
            </a:br>
            <a:r>
              <a:rPr lang="zxx-none" sz="2200"/>
              <a:t>Судово-бухгалтерська експертиза може бути призначена лише після порушення кримінальної або цивільної справи.</a:t>
            </a:r>
            <a:br>
              <a:rPr lang="zxx-none" sz="2200"/>
            </a:br>
            <a:r>
              <a:rPr lang="zxx-none" sz="2200"/>
              <a:t>Суб'єктами призначення судово-бухгалтерської експертизи можуть бути суддя, слідчий та прокурор, до компетенції яких належить порушення відповідної справи або спору.</a:t>
            </a:r>
            <a:br>
              <a:rPr lang="zxx-none" sz="2200"/>
            </a:br>
            <a:r>
              <a:rPr lang="zxx-none" sz="2200"/>
              <a:t>Орган або особа, які порушили відповідну кримінальну чи цивільну справу уповноважені призначити судово-бухгалтерську експертизу. Таке рішення обов'язково фіксується у відповідному розпорядчому документі.Дотримання  такого порядку залучення експерта-бухгалтера до вирішення справи є обов'язковим і регламентоване процесуальним законодавством.</a:t>
            </a:r>
            <a:r>
              <a:rPr lang="zxx-none" sz="2800" b="1"/>
              <a:t/>
            </a:r>
            <a:br>
              <a:rPr lang="zxx-none" sz="2800" b="1"/>
            </a:br>
            <a:endParaRPr lang="zxx-none" sz="2800"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288360" y="145800"/>
            <a:ext cx="9071640" cy="6856199"/>
          </a:xfrm>
        </p:spPr>
        <p:txBody>
          <a:bodyPr/>
          <a:lstStyle/>
          <a:p>
            <a:pPr lvl="0" algn="l"/>
            <a:r>
              <a:rPr lang="zxx-none" sz="2200" b="1" i="1"/>
              <a:t>Дії слідчого чи суду в процесі проведення судово-бухгалтерської експертизи умовно можна поділити на декілька етапів:</a:t>
            </a:r>
            <a:r>
              <a:rPr lang="zxx-none" sz="2200"/>
              <a:t/>
            </a:r>
            <a:br>
              <a:rPr lang="zxx-none" sz="2200"/>
            </a:br>
            <a:r>
              <a:rPr lang="zxx-none" sz="2200"/>
              <a:t>1. Призначення судово-бухгалтерської експертизи, яке відбувається шляхом винесення постанови (ухвали) про призначення експертизи після порушення кримінальної чи цивільної справи.</a:t>
            </a:r>
            <a:br>
              <a:rPr lang="zxx-none" sz="2200"/>
            </a:br>
            <a:r>
              <a:rPr lang="zxx-none" sz="2200"/>
              <a:t>2. Створення необхідних умов для проведення експертного дослідження з метою надання відповідей на поставлені перед експертом питання. Перед проведенням судово-бухгалтерської експертизи експерт-бухгалтер оцінює свою спроможність у розв'язанні поставлених перед ним питань.</a:t>
            </a:r>
            <a:br>
              <a:rPr lang="zxx-none" sz="2200"/>
            </a:br>
            <a:r>
              <a:rPr lang="zxx-none" sz="2200"/>
              <a:t>3. Повідомлення експерту нових даних, підтверджених належним чином, які можуть мати значення правильного розв'язання справи. Повна та об'єктивна відповідь на поставлені питання перед експертом-бухгалтером можлива лише за умови, коли він знає всі обставини справи, які стосуються предмету судово-бухгалтерської експертизи.</a:t>
            </a:r>
            <a:br>
              <a:rPr lang="zxx-none" sz="2200"/>
            </a:br>
            <a:r>
              <a:rPr lang="zxx-none" sz="2200"/>
              <a:t>4. Постановка перед експертом додаткових питань. На стадії проведення експертизи в суду або слідчого можуть виникнути додаткові питання до експерта.  Це, як правило, обумовлено тим, що після призначення експертизи можуть бути виявлені обставини, які мають значення для вирішення справи.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0" y="0"/>
            <a:ext cx="10080000" cy="7560000"/>
          </a:xfrm>
        </p:spPr>
      </p:pic>
      <p:sp>
        <p:nvSpPr>
          <p:cNvPr id="3" name="Заголовок 2"/>
          <p:cNvSpPr txBox="1">
            <a:spLocks noGrp="1"/>
          </p:cNvSpPr>
          <p:nvPr>
            <p:ph type="title" idx="4294967295"/>
          </p:nvPr>
        </p:nvSpPr>
        <p:spPr>
          <a:xfrm>
            <a:off x="360000" y="487800"/>
            <a:ext cx="9071640" cy="6532200"/>
          </a:xfrm>
        </p:spPr>
        <p:txBody>
          <a:bodyPr/>
          <a:lstStyle/>
          <a:p>
            <a:pPr lvl="0" algn="l"/>
            <a:r>
              <a:rPr lang="zxx-none" sz="2200"/>
              <a:t>5. Забезпечення дотримання прав і обов'язків учасників судового розгляду чи розслідування справи при проведенні експертизи . На стадії проведення експертного дослідження суд або слідчий, що призначив експертизу, розглядає та задовольняє різні клопотання сторін, щодо проведення експертизи у процесі розслідування  чи судового розгляду справи.</a:t>
            </a:r>
            <a:br>
              <a:rPr lang="zxx-none" sz="2200"/>
            </a:br>
            <a:r>
              <a:rPr lang="zxx-none" sz="2200"/>
              <a:t>При проведенні експертизи орган або особа, що призначили судово-бухгалтерську експертизу, має право порушувати питання про відвід експерта.  Причиною цього може бути заява, що надійшла від однієї зі сторін-учасниць справи, або ж отримання судом (слідчим) інформації, що свідчить про необхадність відводу експерта.</a:t>
            </a:r>
            <a:br>
              <a:rPr lang="zxx-none" sz="2200"/>
            </a:br>
            <a:r>
              <a:rPr lang="zxx-none" sz="2200"/>
              <a:t>6. Оцінка висновку експерта-бухгалтера слідчим або судом, що передбачає перевірку дотримання вимог законодавства при призначенні та проведенні судово-бухгалтерської експертизи, перевірку повноти виконання експертного завдання, взаємозв'язки висновків експерта з іншими матеріалами справи.</a:t>
            </a:r>
            <a:br>
              <a:rPr lang="zxx-none" sz="2200"/>
            </a:br>
            <a:r>
              <a:rPr lang="zxx-none" sz="2200"/>
              <a:t>7. Допит експерта з метою отримання роз'яснень чи доповнень до наданого висновку, або ж уточнення його компетенції.  Свідченнями, отриманими під час допиту, експерт може уточнити наданий висновок або певні формулювання чи твердження у висновку, охарактеризувати методику дослідження матеріалів справи тощо.</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758</Words>
  <Application>Microsoft Office PowerPoint</Application>
  <PresentationFormat>Произвольный</PresentationFormat>
  <Paragraphs>115</Paragraphs>
  <Slides>22</Slides>
  <Notes>22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Andale Sans UI</vt:lpstr>
      <vt:lpstr>Arial</vt:lpstr>
      <vt:lpstr>Calibri</vt:lpstr>
      <vt:lpstr>Tahoma</vt:lpstr>
      <vt:lpstr>Times New Roman</vt:lpstr>
      <vt:lpstr>Default</vt:lpstr>
      <vt:lpstr>Тема 4. Суб'єкти судово-бухгалтерської експертизи</vt:lpstr>
      <vt:lpstr>1. Суб'єкти судово-бухгалтерської експертизи: поняття і види 2. Повноваження суб'єктів призначення судово-бухгалтерської експертизи 3. Суб'єкти проведення судово-бухгалтерської експертизи: права, обов'язки, компетенція та відповідальність 4. Роль та повноваження спеціаліста в судовому процесі </vt:lpstr>
      <vt:lpstr>1. Суб'єкти  судово-бухгалтерської експертизи: поняття і види  Суб'єкт- це особа або організація, що виступає  носієм певних прав і обов'язків, якій надано право на здійснення певного виду діяльності .  Суб'єкт у будь-якому процесі є активною особою,призначеною створювати умови, регулювати перебіг цього процесу, взаємовідносини у його межах, тобто, вчиняти активні дії для реалізації цього процесу.  В судово-бухгалтерській експертизі під суб'єктом розуміють орган або особу, яка уповноважена призначати судово-бухгалтерську експертизу та орган або особу, яка безпосередньо проводить судово-бухгалтерську експертизу. </vt:lpstr>
      <vt:lpstr>Виділяють: суб'єктів призначення судово-бухгалтерської експертизи, до повноважень яких належить визначення необхідності її призначення та  документального оформлення цього рішення шляхом винесення постанови або ухвали про призначення судово-бухгалтерської експертизи. Суб'єктів проведення судово-бухгалтерської експертизи, які уповноважені проводити експертне дослідження та надавати висновок з поставлених слідчим або судом питань  В судово-експертній діяльності виділяють два види суб'єктів, які мають різні права, обов'язки та процесуальний статус. Відомо, що експерт-бухгалтер відрізняється від аудитора та ревізора за рядорм ознак.  </vt:lpstr>
      <vt:lpstr>Відмінності міє експертом-бухгалтером, аудитором та ревізором</vt:lpstr>
      <vt:lpstr>Презентация PowerPoint</vt:lpstr>
      <vt:lpstr>2. Повноваження суб'єктів призначення судово-бухгалтерської експертизи Процесуальна форма судово-бухгалтерської експертизи обумовлює необхідність дотримання чіткого порядку її призначення, проведення, узагальнення та оцінки результатів. Відповідно до цього обов'язковою є наявність суб'єкта регулювання процесу здійснення судово-бухгалтерської експертизи. Основне завдання слідчого, судді або прокурора полягає у встановленні об'єктивної істини за справою, шляхом збирання доказів і їх всебічного дослідження.  Судово-бухгалтерська експертиза може бути призначена лише після порушення кримінальної або цивільної справи. Суб'єктами призначення судово-бухгалтерської експертизи можуть бути суддя, слідчий та прокурор, до компетенції яких належить порушення відповідної справи або спору. Орган або особа, які порушили відповідну кримінальну чи цивільну справу уповноважені призначити судово-бухгалтерську експертизу. Таке рішення обов'язково фіксується у відповідному розпорядчому документі.Дотримання  такого порядку залучення експерта-бухгалтера до вирішення справи є обов'язковим і регламентоване процесуальним законодавством. </vt:lpstr>
      <vt:lpstr>Дії слідчого чи суду в процесі проведення судово-бухгалтерської експертизи умовно можна поділити на декілька етапів: 1. Призначення судово-бухгалтерської експертизи, яке відбувається шляхом винесення постанови (ухвали) про призначення експертизи після порушення кримінальної чи цивільної справи. 2. Створення необхідних умов для проведення експертного дослідження з метою надання відповідей на поставлені перед експертом питання. Перед проведенням судово-бухгалтерської експертизи експерт-бухгалтер оцінює свою спроможність у розв'язанні поставлених перед ним питань. 3. Повідомлення експерту нових даних, підтверджених належним чином, які можуть мати значення правильного розв'язання справи. Повна та об'єктивна відповідь на поставлені питання перед експертом-бухгалтером можлива лише за умови, коли він знає всі обставини справи, які стосуються предмету судово-бухгалтерської експертизи. 4. Постановка перед експертом додаткових питань. На стадії проведення експертизи в суду або слідчого можуть виникнути додаткові питання до експерта.  Це, як правило, обумовлено тим, що після призначення експертизи можуть бути виявлені обставини, які мають значення для вирішення справи.</vt:lpstr>
      <vt:lpstr>5. Забезпечення дотримання прав і обов'язків учасників судового розгляду чи розслідування справи при проведенні експертизи . На стадії проведення експертного дослідження суд або слідчий, що призначив експертизу, розглядає та задовольняє різні клопотання сторін, щодо проведення експертизи у процесі розслідування  чи судового розгляду справи. При проведенні експертизи орган або особа, що призначили судово-бухгалтерську експертизу, має право порушувати питання про відвід експерта.  Причиною цього може бути заява, що надійшла від однієї зі сторін-учасниць справи, або ж отримання судом (слідчим) інформації, що свідчить про необхадність відводу експерта. 6. Оцінка висновку експерта-бухгалтера слідчим або судом, що передбачає перевірку дотримання вимог законодавства при призначенні та проведенні судово-бухгалтерської експертизи, перевірку повноти виконання експертного завдання, взаємозв'язки висновків експерта з іншими матеріалами справи. 7. Допит експерта з метою отримання роз'яснень чи доповнень до наданого висновку, або ж уточнення його компетенції.  Свідченнями, отриманими під час допиту, експерт може уточнити наданий висновок або певні формулювання чи твердження у висновку, охарактеризувати методику дослідження матеріалів справи тощо.</vt:lpstr>
      <vt:lpstr> У цілому ж, діяльність слідчого або суду в процесі проведення судово-бухгалтерської експертизи спрямована на досягнення  основної мети – отримання об'єктивного, повного та науково обгрунтованого висновку експерта, який складений відповідно до законодавчих вимог і надає інформацію про фактичні обставини справи, з'ясування яких вимагало наявності спеціальних знань     </vt:lpstr>
      <vt:lpstr>3. Суб'єкти проведення судово-бухгалтерської експертизи: права, обов'язки, компетенція та відповідальність  Судово-бухгалтерська експертиза призначається прокурором, слідчим чи судом за необхідності спеціальних знань з бухгалтерського обліку, аналізу та господарського контролю. Використовувати спеціальні знанняу процесі розслідування порушеної справи можна в діох формах: 1) шляхом призначення та проведення експертами судових експертиз  2) шляхом залучення спеціаліста до проведення слідчих і судових дій, консультування слідчого і суду.  Судово-бухгалтерська експертиза відповідно до статті 7 ЗУ "Про судову експертизу" може проводитися: 1) державними спеціалізованими установами та відомчими службами, до яких належать: - науково-дослідні та інші установи судових експертиз Міністерства юстиції України - експертні служби Міністерства внутрішніх справ (МВС) України, Міністерства оборони (МО) України, Служби безпеки (СБ) України.</vt:lpstr>
      <vt:lpstr>2) громадянами на підприємницьких засадах, які отримали свідоцтво судового експерта 3) громадянами за разовими договорами.  Зазначені особи та організації є суб'єктами проведення судово-бухгалтерської експертизи. Не можуть залучатися до виконання обов'язків судового експерта особи, визнані у встановленому законом порядку недієздатними, а також особи, які мають судимість.  Фахівці державних спеціалізованих установ,  відомчих служб, фахівці підприємницьких структур та громадяни, що проводять судові експертизи, повинні: - мати вищу освіту - пройти відповідну підготовку в галузі судової експертизи - знати чинне законодавство та інші нормативні акти, які регулюють порядок призначення і проведення судових експертиз - пройти атестацію як судові експерти певної спеціальності  Метою атестації є, насамперед, забезпечення належного професійного рівня працівників і фахівців, які залучаються до проведення судових експертиз або беруть участь у розробках теоретичної та методичної бази судової експертизи</vt:lpstr>
      <vt:lpstr>Порядок присвоєння кваліфікації судовим експертам</vt:lpstr>
      <vt:lpstr>Для допуску до проходження атестації фахівцям науково-дослідних експертних  установ необхідно подати до ЕКК наступні документи: - подання безпосереднього керівника експерта, який підлягає атестації - характеристику працівника - копію диплому про освіту працівника, який бажає здобути кваліфікацію судового експерта - витяг з трудової книжки працівника.  ЕКК виконує наступні функції: -розглядає подання, складене безпосереднім керівником експерта, який підлягає атестації та документи, що додаються до нього - організовує попереднє рецензування поданих рефератів і проектів висновків експертів - допускає експерта або відмовляє йому в допуску до атестації - приймає кваліфікаційний іспит  </vt:lpstr>
      <vt:lpstr>Для присвоєння кваліфікації судового експерта фахівці підприємницьких структур і громадяни повинні: - мати підготовку за спеціальністю, з якої вони мають намір атестуватися як судові експерти - знати правові основи судової експертизи - обов'язково пройти стажування в науково-дослідних інститутах  Для допуску до атестації для отримання кваліфікації судового експерта, фахівці підприємницьких структур повинні подати: - заяву - копію диплому про освіту  - витяг з трудової книжки - довідку про одержану підготовку з відповідного виду судової експертизи або експертної діяльності -квитанцію про оплату за атестацію  </vt:lpstr>
      <vt:lpstr>Про фахівців, які пройшли атестацію як судові експерти  у Реєстрі зазначаються наступні дані: 1) реєстраційний номер 2) прізвище, ім'я, по батькові судового експерта 3) дата включання до Реєстру 4) вид експертизи, експертна спеціальність 5) адреса, телефон, факс судового експерта державної, підприємницької структури чи судового екперта-громадянина 6) назва експертно-кваліфікаційної комісії, дата й номер її рішення 7) номер і термін дії свідоцтва  8) кваліфікаційний клас судового експерта   Кожному судовому експерту в Реєстрі присвоюється особистий реєстраційний номер, який складається з: 1) літери (Д-для судових експертів державних структур, П – для судових експертів підприємницьких структур, Г – для судових експертів громадян) 2) порядкового номеру державної реєстрації 3) року реєстрації</vt:lpstr>
      <vt:lpstr>Судовий експерт може бути позбавлений кваліфікації: - внаслідок скоєння злочину або службового проступку, що призвів до втрати довіри до ньго - через визнання його невідповідності займаній посаді (кваліфікації) - у випадку засудження судового експерта чи визнання цієї особи недієздатною.  Рішення про позбавлення кваліфікації судового експерта  приймає ЕКК або ЦЕКК (залежно від того, яка з комісій приймала рішення про присвоєння кваліфікації судового експерта)  Експерт бухгалтер – це висококваліфікований фахівець у галузі бухгалтерського обліку, аналізу та господарського контролю, який пройшов атестацію та отримав свідоцтво про присвоєння кваліфікації судового екперта  До експерта бухгалтера як фахівця висуваються наступні вимоги:  відповідність кваліфікації. Експерт бухгалтер повинен бути висококваліфікованим спеціалістом в галузі бузгалтерського обліку, аналізу господарської діяльності  та господарського контролю </vt:lpstr>
      <vt:lpstr>Професійна компетентність експерта-бухгалтера.  Вона є важливою передумовою якісного проведення дослідження господарських  операцій, які стали предметом розслідування правоохоронних органів чи суду. Компетенцією експерта називають сукупність його вмінь і придатності  до виконання експертної роботи.  Об'єктивності та неупередженості експерта-бухгалтера (незацікавленості в результатах справи) Об'єктивність експерта-бухгалтера передбачає використання ним в процесі дослідження матеріалів справи науково0обгрунтованих методів дослідження та обов'язкове обгрунтування результатів його дослідження документами, що містяться в справі та які підтверджують факт здійснення тієї чи іншої господарської операції. Важливим елементом об'єктивності є неупередженість експерта-бухгалтера. </vt:lpstr>
      <vt:lpstr>Відповідно до чинного законодавства експерт має право: -ознайомитися з матеріалами справи, які стосуються предмета судової експертизи й подавати клопотання про надання додаткових документів - вказувати у висновку судової  експертизи на виявлені в процесі її проведення факти, що мають значення для справи та з приводу яких йому не були поставлені питання - з дозволу особи або органу, які призначали судову експертизу, бути присутнім під час проведення слідчих чи судових дій і заявляти клопотання, що стосуються предмета судової експертизи - подавати скарги на дії особи, у проваджені якої перебуває справа, якщо ці дії порушують права судового експерта - одержувати винагороду за проведення судової експертизи, якщо її виконання не є службовими завданнями   </vt:lpstr>
      <vt:lpstr>4. Роль та повноваження спеціаліста в судовому процесі  Спеціаліст – це особа, яка досконало володіє знаннями за певним фахом, має високу кваліфікацію в певній галузі знань та яка запрошена слідчим або судом для надання допомоги при проведенні слідчих або судових дій.  Основною метою залучення  спеціаліста до участі в слідчих діях при розслідуванні економічних злочинів є розширення можливостей слідчого щодо виявлення, закріплення та залучення доказів до розслідування справи. Спеціаліст, на відміну від експерта, не проводить самостійних досліджень та не надає висновків. Він лише допомагає слідчому у виявленні, закріпленні та залученні доказів, а також надає слідчому допомогу в розслідуванні шляхом консультування, надання порад і рекомендацій, участі в підготовці та проведенні слідчих дій, шляхом обстеження підприємств.   Обов'язки та права спеціаліста. Спеціаліст зобов'язаний: з'являтися на виклик слідчого або суду, брати участь у проведенні слідчої дії використовуючи свої спеціальні знання і навики для сприяння слідчому у виявленні, закріпленні та виличенні доказів; звертати увагу слідчого на обставини, пов'язані з виявленням і закріпленням доказів; давати пояснення з приводу спеціальних питань, які виникають при проведенні слідчої дії. </vt:lpstr>
      <vt:lpstr>Спеціаліст має право: звертатися з дозволу слідчого із запитаннями до осіб, які беруть участь у проведенні слідчої дії, робити заяви, пов'язані з виявленням, закріпленням і вилученням доказів. Спеціаліст, за наявності відповідних підстав, має право на забезпечення безпеки шляхом застосування заходів, передбачиних законами України.  Повноваження спеціаліста: Спеціаліст може надати допомогу слідчому чи суду у вирішенні наступних питань: 1) які саме первинні документи та облікові регістри містять інформацію про господарські операції, що цікавлять слідчого 2) які документи викликають сумніви у їх доброякісності, яка частина документів має значення для справи, що розглядається 3) що необхідно з'ясувати з бухгалтерських документів та облікових регістрів слідчому або суду в підозрюваного, обвинуваченого та свідків при їх допиті 4) які питання необхідно поставити перед експертом-бухгалтером при призначенні судово-бухгалтерської експертизи 5) де можна виявити оригінали бухгалтерських документів, їх екземпляри та копії</vt:lpstr>
      <vt:lpstr>При підготовці до проведення  слідчої дії за непроцесуальної форми участі, спеціаліст може надати допомогу в: -складанні переліку документів, які підлягають вилученню під час вилучення -визначенні обсягу документів, які підлягають вилученню  та місць їх зберігання.  Знання та навики спеціаліста використовуються лише для надання допомоги слідчому  у виявленні, закріпленні та вилученні доказів, надання пояснення щодо спеціальних питань, що виникають при провадженні слідчих дій. Крім того, результати діяльності спеціаліста відображаються в протоколі слідчої дії, а результати діяльності спеціаліста  відображаються в протоколі слідчої дії, а результати експертизи – самостійної діяльності експерта – у  висновку, який є самостійним джерелом у справі.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Суб'єкти судово-бухгалтерської експертизи</dc:title>
  <dc:creator>student</dc:creator>
  <cp:lastModifiedBy>student</cp:lastModifiedBy>
  <cp:revision>11</cp:revision>
  <dcterms:created xsi:type="dcterms:W3CDTF">2009-04-16T11:32:32Z</dcterms:created>
  <dcterms:modified xsi:type="dcterms:W3CDTF">2017-12-21T10:23:20Z</dcterms:modified>
</cp:coreProperties>
</file>