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7" r:id="rId10"/>
    <p:sldId id="265" r:id="rId11"/>
    <p:sldId id="268" r:id="rId12"/>
    <p:sldId id="269" r:id="rId13"/>
    <p:sldId id="272" r:id="rId14"/>
    <p:sldId id="270" r:id="rId15"/>
    <p:sldId id="271" r:id="rId16"/>
    <p:sldId id="273" r:id="rId17"/>
    <p:sldId id="275" r:id="rId18"/>
    <p:sldId id="274" r:id="rId19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5" d="100"/>
          <a:sy n="55" d="100"/>
        </p:scale>
        <p:origin x="-1188" y="-3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4F0A70-301A-49CA-86F5-2BE22DD838D8}" type="datetimeFigureOut">
              <a:rPr lang="uk-UA" smtClean="0"/>
              <a:t>21.04.2020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2D0267-E1C1-413D-A657-9EDEC61848B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849037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2D0267-E1C1-413D-A657-9EDEC61848BC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151917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F9632-7E72-4784-857C-EF4DA4DC3EEC}" type="datetimeFigureOut">
              <a:rPr lang="uk-UA" smtClean="0"/>
              <a:t>21.04.2020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C2ED8-0E1A-4D8B-8E69-A5CED4642B8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31638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F9632-7E72-4784-857C-EF4DA4DC3EEC}" type="datetimeFigureOut">
              <a:rPr lang="uk-UA" smtClean="0"/>
              <a:t>21.04.2020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C2ED8-0E1A-4D8B-8E69-A5CED4642B8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61218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F9632-7E72-4784-857C-EF4DA4DC3EEC}" type="datetimeFigureOut">
              <a:rPr lang="uk-UA" smtClean="0"/>
              <a:t>21.04.2020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C2ED8-0E1A-4D8B-8E69-A5CED4642B8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35522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F9632-7E72-4784-857C-EF4DA4DC3EEC}" type="datetimeFigureOut">
              <a:rPr lang="uk-UA" smtClean="0"/>
              <a:t>21.04.2020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C2ED8-0E1A-4D8B-8E69-A5CED4642B8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16975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F9632-7E72-4784-857C-EF4DA4DC3EEC}" type="datetimeFigureOut">
              <a:rPr lang="uk-UA" smtClean="0"/>
              <a:t>21.04.2020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C2ED8-0E1A-4D8B-8E69-A5CED4642B8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0065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F9632-7E72-4784-857C-EF4DA4DC3EEC}" type="datetimeFigureOut">
              <a:rPr lang="uk-UA" smtClean="0"/>
              <a:t>21.04.2020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C2ED8-0E1A-4D8B-8E69-A5CED4642B8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81024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F9632-7E72-4784-857C-EF4DA4DC3EEC}" type="datetimeFigureOut">
              <a:rPr lang="uk-UA" smtClean="0"/>
              <a:t>21.04.2020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C2ED8-0E1A-4D8B-8E69-A5CED4642B8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03693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F9632-7E72-4784-857C-EF4DA4DC3EEC}" type="datetimeFigureOut">
              <a:rPr lang="uk-UA" smtClean="0"/>
              <a:t>21.04.2020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C2ED8-0E1A-4D8B-8E69-A5CED4642B8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65079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F9632-7E72-4784-857C-EF4DA4DC3EEC}" type="datetimeFigureOut">
              <a:rPr lang="uk-UA" smtClean="0"/>
              <a:t>21.04.2020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C2ED8-0E1A-4D8B-8E69-A5CED4642B8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2254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F9632-7E72-4784-857C-EF4DA4DC3EEC}" type="datetimeFigureOut">
              <a:rPr lang="uk-UA" smtClean="0"/>
              <a:t>21.04.2020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C2ED8-0E1A-4D8B-8E69-A5CED4642B8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83915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F9632-7E72-4784-857C-EF4DA4DC3EEC}" type="datetimeFigureOut">
              <a:rPr lang="uk-UA" smtClean="0"/>
              <a:t>21.04.2020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C2ED8-0E1A-4D8B-8E69-A5CED4642B8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53751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F9632-7E72-4784-857C-EF4DA4DC3EEC}" type="datetimeFigureOut">
              <a:rPr lang="uk-UA" smtClean="0"/>
              <a:t>21.04.2020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7C2ED8-0E1A-4D8B-8E69-A5CED4642B8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75145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478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7504" y="1508314"/>
            <a:ext cx="8928992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dirty="0" smtClean="0">
                <a:latin typeface="Arial Black" pitchFamily="34" charset="0"/>
              </a:rPr>
              <a:t>Хто за школу має відповідати? Варіантів в сучасному світі не так багато:</a:t>
            </a:r>
          </a:p>
          <a:p>
            <a:pPr marL="457200" indent="-457200" algn="ctr">
              <a:buFont typeface="Arial" pitchFamily="34" charset="0"/>
              <a:buChar char="•"/>
            </a:pPr>
            <a:r>
              <a:rPr lang="uk-UA" sz="2800" dirty="0" smtClean="0">
                <a:latin typeface="Arial Black" pitchFamily="34" charset="0"/>
              </a:rPr>
              <a:t>Власні кошти батьків та приватна освіта;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uk-UA" sz="2800" dirty="0" smtClean="0">
                <a:latin typeface="Arial Black" pitchFamily="34" charset="0"/>
              </a:rPr>
              <a:t>Державні школи;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uk-UA" sz="2800" dirty="0" smtClean="0">
                <a:latin typeface="Arial Black" pitchFamily="34" charset="0"/>
              </a:rPr>
              <a:t>Меценати та пожертви;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uk-UA" sz="2800" dirty="0" smtClean="0">
                <a:latin typeface="Arial Black" pitchFamily="34" charset="0"/>
              </a:rPr>
              <a:t>Церковна освіта</a:t>
            </a:r>
            <a:endParaRPr lang="uk-UA" sz="28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164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1268760"/>
            <a:ext cx="820891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>
                <a:latin typeface="Arial Black" pitchFamily="34" charset="0"/>
              </a:rPr>
              <a:t>За часів середньовіччя та становлення дикого капіталізму в Європі та світі, освіта – це приватні кошти або церковна освіта. Діє правило : є – гроші, є освіта, а немає – ну так склалося, карма така, народився не у той час. </a:t>
            </a:r>
          </a:p>
        </p:txBody>
      </p:sp>
    </p:spTree>
    <p:extLst>
      <p:ext uri="{BB962C8B-B14F-4D97-AF65-F5344CB8AC3E}">
        <p14:creationId xmlns:p14="http://schemas.microsoft.com/office/powerpoint/2010/main" val="1049500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3528" y="404664"/>
            <a:ext cx="87129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dirty="0" smtClean="0">
                <a:latin typeface="Arial Black" pitchFamily="34" charset="0"/>
              </a:rPr>
              <a:t>ПОЧАТОК 20 століття</a:t>
            </a:r>
            <a:endParaRPr lang="uk-UA" sz="4800" dirty="0"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3537" y="620688"/>
            <a:ext cx="7992888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dirty="0"/>
          </a:p>
          <a:p>
            <a:endParaRPr lang="uk-UA" dirty="0" smtClean="0"/>
          </a:p>
          <a:p>
            <a:r>
              <a:rPr lang="uk-UA" sz="4400" b="1" dirty="0" smtClean="0">
                <a:solidFill>
                  <a:srgbClr val="FF0000"/>
                </a:solidFill>
                <a:latin typeface="Arial Black" pitchFamily="34" charset="0"/>
              </a:rPr>
              <a:t>1. Шлях - Сам сплачуєш і дуже дорого</a:t>
            </a:r>
          </a:p>
          <a:p>
            <a:endParaRPr lang="uk-UA" sz="4400" dirty="0" smtClean="0"/>
          </a:p>
          <a:p>
            <a:r>
              <a:rPr lang="uk-UA" sz="4000" b="1" dirty="0" smtClean="0">
                <a:solidFill>
                  <a:srgbClr val="FF0000"/>
                </a:solidFill>
                <a:latin typeface="Arial Black" pitchFamily="34" charset="0"/>
              </a:rPr>
              <a:t>2 Шлях - держава, яка стає головним інвестором шкільної освіти через формування невеличких груп в школах</a:t>
            </a:r>
            <a:endParaRPr lang="uk-UA" sz="4000" b="1" dirty="0">
              <a:solidFill>
                <a:srgbClr val="FF0000"/>
              </a:solidFill>
              <a:latin typeface="Arial Black" pitchFamily="34" charset="0"/>
            </a:endParaRPr>
          </a:p>
          <a:p>
            <a:endParaRPr lang="uk-UA" dirty="0" smtClean="0"/>
          </a:p>
        </p:txBody>
      </p:sp>
    </p:spTree>
    <p:extLst>
      <p:ext uri="{BB962C8B-B14F-4D97-AF65-F5344CB8AC3E}">
        <p14:creationId xmlns:p14="http://schemas.microsoft.com/office/powerpoint/2010/main" val="236057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506" y="908720"/>
            <a:ext cx="705678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ЗАКОН (об'єктивний) </a:t>
            </a:r>
            <a:r>
              <a:rPr lang="uk-UA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СУСПІЛЬСТВО ПЕРЕДАЄ ДЕРЖАВІ 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ОБОВ'ЯЗОК 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ПО ЗАБЕЗПЕЧЕННЮ ТА ВИКОНАННЮ ЦІЄЇ ВАЖЛИВОЇ СУСПІЛЬНОЇ 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ПОТРЕБИ, ДЕРЖАВА СТЯГУЄ 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ЕКОНОМІЧНО ОБГРУНТОВАНУ  КІЛЬКІСТЬ 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ПОДАТКІВ, А ПЛАТНИКУ ВИГІДНО ПЛАТИТИ</a:t>
            </a:r>
            <a:endParaRPr lang="uk-UA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ДІЄ НАСТУПНА ЛОГІКА</a:t>
            </a:r>
            <a:endParaRPr lang="uk-UA" sz="28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256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60552" y="5767762"/>
            <a:ext cx="8559920" cy="923330"/>
          </a:xfrm>
          <a:prstGeom prst="rect">
            <a:avLst/>
          </a:prstGeom>
          <a:noFill/>
          <a:ln>
            <a:solidFill>
              <a:schemeClr val="tx2">
                <a:lumMod val="50000"/>
              </a:schemeClr>
            </a:solidFill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uk-UA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СУСПІЛЬСТВО</a:t>
            </a:r>
            <a:r>
              <a:rPr lang="uk-UA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uk-UA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78993" y="404664"/>
            <a:ext cx="2916053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uk-UA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СУСПІЛЬНИХ</a:t>
            </a:r>
            <a:endParaRPr lang="en-US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ПОТРЕБ </a:t>
            </a:r>
          </a:p>
          <a:p>
            <a:pPr algn="ctr"/>
            <a:r>
              <a:rPr lang="uk-UA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MIN</a:t>
            </a:r>
          </a:p>
          <a:p>
            <a:pPr algn="ctr"/>
            <a:r>
              <a:rPr lang="uk-UA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ВИТРАТАХ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99592" y="4850500"/>
            <a:ext cx="7128792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ПОДАТКИ ДЕРЖАВІ</a:t>
            </a:r>
            <a:endParaRPr lang="uk-UA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66953" y="3558295"/>
            <a:ext cx="5184576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ШКОЛИ ТА УНІВЕРС</a:t>
            </a:r>
            <a:r>
              <a:rPr lang="uk-UA" sz="3600" b="1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ТЕТИ</a:t>
            </a:r>
            <a:endParaRPr lang="uk-UA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07013" y="2492896"/>
            <a:ext cx="4104456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ТЕХНОЛОГІЇ</a:t>
            </a:r>
          </a:p>
          <a:p>
            <a:pPr algn="ctr"/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 І НАУКА</a:t>
            </a:r>
            <a:endParaRPr lang="uk-UA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ілка вліво 11"/>
          <p:cNvSpPr/>
          <p:nvPr/>
        </p:nvSpPr>
        <p:spPr>
          <a:xfrm rot="7287783">
            <a:off x="-847744" y="2954000"/>
            <a:ext cx="4736561" cy="755790"/>
          </a:xfrm>
          <a:prstGeom prst="leftArrow">
            <a:avLst>
              <a:gd name="adj1" fmla="val 50000"/>
              <a:gd name="adj2" fmla="val 57964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rgbClr val="FF0000"/>
              </a:solidFill>
            </a:endParaRPr>
          </a:p>
        </p:txBody>
      </p:sp>
      <p:sp>
        <p:nvSpPr>
          <p:cNvPr id="13" name="Стрілка вниз 12"/>
          <p:cNvSpPr/>
          <p:nvPr/>
        </p:nvSpPr>
        <p:spPr>
          <a:xfrm rot="8806207">
            <a:off x="7132827" y="900918"/>
            <a:ext cx="820371" cy="459078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9494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Program Files\Microsoft Office\MEDIA\CAGCAT10\j0300840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8640"/>
            <a:ext cx="7272808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31138" y="1867871"/>
            <a:ext cx="62646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9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ВІРИШ</a:t>
            </a:r>
            <a:endParaRPr lang="uk-UA" sz="9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1562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115616" y="1628800"/>
            <a:ext cx="691276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6000" b="1" spc="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США, КИТАЙ, ЯПОНІЯ, НІМЕЧЧИНА, КРАЇНИ СКАНДИНАВІЇ</a:t>
            </a:r>
            <a:endParaRPr lang="uk-UA" sz="6000" b="1" spc="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296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052736"/>
            <a:ext cx="806489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uk-UA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ДАНИХ КРАЇНАХ СПЛАЧУЮТЬ ЗНАЧНО БІЛЬШЕ ПОДАТКІВ, НІЖ В УКРАЇНІ.  ВІДПОВІДНО  ЗАБЕЗПЕЧУЮТЬСЯ  СТАБІЛЬНЕ  ЗАБЕЗПЕЧЕННЯ ТА ФІНАНСУВАННЯ СОЦІАЛЬНИХ СТАНДАРТІВ, ЗОКРЕМА ШКІЛЬНОЇ ОСВІТИ. СУСПІЛЬСТВУ  ТА ДЕРЖАВІ  ВИГІДА БЕЗКОШТОВНА СЕРЕДНЯ ОСВІТА НА ОСНОВІ СПЛАЧЕНИХ ПОДАТКІВ</a:t>
            </a:r>
            <a:endParaRPr lang="uk-UA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22074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23528" y="980728"/>
            <a:ext cx="828092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ОТЖЕ, ЗАПАМЯТАЙ!!! </a:t>
            </a:r>
            <a:r>
              <a:rPr lang="uk-UA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БІЛЬШЕ ПОДАТКІВ – ЦЕ </a:t>
            </a:r>
            <a:r>
              <a:rPr lang="uk-UA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ПЕРЕВАГА  </a:t>
            </a:r>
            <a:r>
              <a:rPr lang="uk-UA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ДЕРЖАВИ ТА СУСПІЛЬСТВА</a:t>
            </a:r>
            <a:endParaRPr lang="uk-UA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2063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2060848"/>
            <a:ext cx="914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5400" dirty="0" smtClean="0">
                <a:latin typeface="Arial Black" pitchFamily="34" charset="0"/>
              </a:rPr>
              <a:t>НАВІЩО СПЛАЧУВАТИ ПОДАТКИ?</a:t>
            </a:r>
            <a:endParaRPr lang="uk-UA" sz="54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775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1628800"/>
            <a:ext cx="914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5400" dirty="0" smtClean="0">
                <a:latin typeface="Arial Black" pitchFamily="34" charset="0"/>
              </a:rPr>
              <a:t>ЯКА МЕНІ КОРИСТЬ ВІД СПЛАТИ ?</a:t>
            </a:r>
            <a:endParaRPr lang="uk-UA" sz="54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8129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504" y="1772816"/>
            <a:ext cx="8856984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dirty="0" smtClean="0">
                <a:latin typeface="Arial Black" pitchFamily="34" charset="0"/>
              </a:rPr>
              <a:t>СПЛАТИТИ 18 % ПОДАТКУ НА ДОХОДИ З ФІЗИЧНИХ ОСІБ ТА 1,5 % ВІЙСЬКОГОВОГО ЗБОРУ</a:t>
            </a:r>
            <a:r>
              <a:rPr lang="uk-UA" sz="4400" b="1" dirty="0" smtClean="0"/>
              <a:t>? </a:t>
            </a:r>
            <a:endParaRPr lang="uk-UA" sz="4400" b="1" dirty="0"/>
          </a:p>
        </p:txBody>
      </p:sp>
    </p:spTree>
    <p:extLst>
      <p:ext uri="{BB962C8B-B14F-4D97-AF65-F5344CB8AC3E}">
        <p14:creationId xmlns:p14="http://schemas.microsoft.com/office/powerpoint/2010/main" val="1325152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1556792"/>
            <a:ext cx="9144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8800" dirty="0" smtClean="0">
                <a:latin typeface="Arial Black" pitchFamily="34" charset="0"/>
              </a:rPr>
              <a:t>ЦЕ Ж ТАК БАГАТО!!!!</a:t>
            </a:r>
            <a:endParaRPr lang="uk-UA" sz="88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690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4" y="2060848"/>
            <a:ext cx="806489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8800" dirty="0" smtClean="0">
                <a:latin typeface="Arial Black" pitchFamily="34" charset="0"/>
              </a:rPr>
              <a:t>А МОЖЕ НІ?</a:t>
            </a:r>
            <a:endParaRPr lang="uk-UA" sz="88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024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1720840"/>
            <a:ext cx="864096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7200" dirty="0" smtClean="0">
                <a:latin typeface="Arial Black" pitchFamily="34" charset="0"/>
              </a:rPr>
              <a:t>ЗНАЙДЕМО </a:t>
            </a:r>
            <a:r>
              <a:rPr lang="uk-UA" sz="8000" dirty="0" smtClean="0">
                <a:latin typeface="Arial Black" pitchFamily="34" charset="0"/>
              </a:rPr>
              <a:t>ВІДПОВІДЬ</a:t>
            </a:r>
            <a:r>
              <a:rPr lang="uk-UA" sz="7200" dirty="0" smtClean="0">
                <a:latin typeface="Arial Black" pitchFamily="34" charset="0"/>
              </a:rPr>
              <a:t> РАЗОМ?</a:t>
            </a:r>
            <a:endParaRPr lang="uk-UA" sz="72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070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90" y="1"/>
            <a:ext cx="9148589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95536" y="1340768"/>
            <a:ext cx="8496944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dirty="0" smtClean="0">
                <a:solidFill>
                  <a:srgbClr val="FFFF00"/>
                </a:solidFill>
                <a:latin typeface="Arial Black" pitchFamily="34" charset="0"/>
              </a:rPr>
              <a:t>Чи задавалися  Ви  колись питанням, чому шкільне приладдя таке старе, пошарпана школа,  маленький спортивний зал, здаються гроші на ремонт школи та класу, неприємний запах з туалету та харчоблоку, </a:t>
            </a:r>
            <a:r>
              <a:rPr lang="uk-UA" sz="3200" dirty="0">
                <a:solidFill>
                  <a:srgbClr val="FFFF00"/>
                </a:solidFill>
                <a:latin typeface="Arial Black" pitchFamily="34" charset="0"/>
              </a:rPr>
              <a:t>а</a:t>
            </a:r>
            <a:r>
              <a:rPr lang="uk-UA" sz="3200" dirty="0" smtClean="0">
                <a:solidFill>
                  <a:srgbClr val="FFFF00"/>
                </a:solidFill>
                <a:latin typeface="Arial Black" pitchFamily="34" charset="0"/>
              </a:rPr>
              <a:t> вчитель не є твоїм кумиром.</a:t>
            </a:r>
          </a:p>
          <a:p>
            <a:endParaRPr lang="uk-UA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466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37" y="3429000"/>
            <a:ext cx="85689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 smtClean="0">
                <a:solidFill>
                  <a:srgbClr val="FFFF00"/>
                </a:solidFill>
              </a:rPr>
              <a:t>НАПЕВНО ВСІ ХОТІЛИ ВЧИТИСЯ В ТАКІЙ</a:t>
            </a:r>
            <a:endParaRPr lang="uk-UA" sz="4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939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408</TotalTime>
  <Words>301</Words>
  <Application>Microsoft Office PowerPoint</Application>
  <PresentationFormat>Екран (4:3)</PresentationFormat>
  <Paragraphs>38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18</vt:i4>
      </vt:variant>
    </vt:vector>
  </HeadingPairs>
  <TitlesOfParts>
    <vt:vector size="19" baseType="lpstr">
      <vt:lpstr>Тема Office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RePack by Diakov</dc:creator>
  <cp:lastModifiedBy>RePack by Diakov</cp:lastModifiedBy>
  <cp:revision>24</cp:revision>
  <dcterms:created xsi:type="dcterms:W3CDTF">2020-04-12T13:42:20Z</dcterms:created>
  <dcterms:modified xsi:type="dcterms:W3CDTF">2020-04-21T07:13:28Z</dcterms:modified>
</cp:coreProperties>
</file>