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84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5" r:id="rId22"/>
    <p:sldId id="276" r:id="rId23"/>
    <p:sldId id="257" r:id="rId24"/>
    <p:sldId id="278" r:id="rId25"/>
    <p:sldId id="282" r:id="rId26"/>
    <p:sldId id="285" r:id="rId27"/>
    <p:sldId id="279" r:id="rId28"/>
    <p:sldId id="280" r:id="rId29"/>
    <p:sldId id="281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6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7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1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8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2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9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1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1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3072-DA09-41F0-9309-0A0269E02208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7B4E2-61D6-4E1A-86F5-D5B09E683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1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200" y="512763"/>
            <a:ext cx="9144000" cy="2387600"/>
          </a:xfrm>
        </p:spPr>
        <p:txBody>
          <a:bodyPr/>
          <a:lstStyle/>
          <a:p>
            <a:r>
              <a:rPr lang="ru-RU" dirty="0" smtClean="0"/>
              <a:t>Структурные</a:t>
            </a:r>
            <a:r>
              <a:rPr lang="uk-UA" dirty="0" smtClean="0"/>
              <a:t> </a:t>
            </a:r>
            <a:r>
              <a:rPr lang="uk-UA" dirty="0" err="1" smtClean="0"/>
              <a:t>паттерн</a:t>
            </a:r>
            <a:r>
              <a:rPr lang="ru-RU" dirty="0" smtClean="0"/>
              <a:t>ы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44762"/>
          </a:xfrm>
        </p:spPr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uk-UA" dirty="0"/>
              <a:t>Адаптер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smtClean="0"/>
              <a:t>Декоратор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 err="1" smtClean="0"/>
              <a:t>Компоновщик</a:t>
            </a:r>
            <a:endParaRPr lang="uk-UA" dirty="0" smtClean="0"/>
          </a:p>
          <a:p>
            <a:pPr marL="457200" indent="-457200" algn="l">
              <a:buFont typeface="+mj-lt"/>
              <a:buAutoNum type="arabicPeriod"/>
            </a:pPr>
            <a:r>
              <a:rPr lang="uk-UA" dirty="0" err="1" smtClean="0"/>
              <a:t>Заместитель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3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50" y="118358"/>
            <a:ext cx="10515600" cy="1325563"/>
          </a:xfrm>
        </p:spPr>
        <p:txBody>
          <a:bodyPr/>
          <a:lstStyle/>
          <a:p>
            <a:pPr lvl="0"/>
            <a:r>
              <a:rPr lang="en-US" altLang="en-US" b="1" dirty="0" err="1">
                <a:solidFill>
                  <a:srgbClr val="000000"/>
                </a:solidFill>
                <a:latin typeface="Verdana" panose="020B0604030504040204" pitchFamily="34" charset="0"/>
              </a:rPr>
              <a:t>Участники</a:t>
            </a:r>
            <a:r>
              <a:rPr lang="en-US" alt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en-US" altLang="en-US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69901" y="1119694"/>
            <a:ext cx="11722099" cy="5509200"/>
          </a:xfrm>
          <a:prstGeom prst="rect">
            <a:avLst/>
          </a:prstGeom>
          <a:solidFill>
            <a:srgbClr val="F7F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Component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абстрактный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который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определяет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интерфейс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для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наследуемых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объектов</a:t>
            </a:r>
            <a:endParaRPr lang="en-US" altLang="en-US" sz="2200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ConcreteComponent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конкретная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реализация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компонента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в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которую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с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помощью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декоратора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добавляется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новая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функциональность</a:t>
            </a:r>
            <a:endParaRPr lang="en-US" altLang="en-US" sz="2200" dirty="0">
              <a:solidFill>
                <a:srgbClr val="000000"/>
              </a:solidFill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Decorator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собственно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декоратор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реализуется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в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виде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абстрактного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и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имеет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тот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же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базовый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что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и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декорируемые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объекты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Поэтому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базовый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Component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должен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быть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возможности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легким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и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определять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только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базовый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интерфейс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декоратора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также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хранит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ссылку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декорируемый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объект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в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виде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объекта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базового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Component и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реализует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связь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с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базовым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классом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как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через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наследование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так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и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через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отношение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агрегации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Классы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ConcreteDecoratorA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  и  </a:t>
            </a:r>
            <a:r>
              <a:rPr lang="en-US" altLang="en-US" sz="2200" dirty="0" err="1" smtClean="0">
                <a:solidFill>
                  <a:srgbClr val="000000"/>
                </a:solidFill>
                <a:ea typeface="+mj-ea"/>
                <a:cs typeface="+mj-cs"/>
              </a:rPr>
              <a:t>ConcreteDecoratorB</a:t>
            </a:r>
            <a:r>
              <a:rPr lang="en-US" altLang="en-US" sz="2200" dirty="0" smtClean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 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представляют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дополнительные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функциональности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которыми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должен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быть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расширен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объект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ConcreteComponent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ConcreteDecoratorA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добавляет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новое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свойство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 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NewState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а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ConcreteDecoratorB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добавляет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новый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метод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 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NewMethod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().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Подобных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классов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может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быть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множество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 И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они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не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обязательно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должны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что-то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добавлять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: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свойства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,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методы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Они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просто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могут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переопределять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уже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имеющийся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ea typeface="+mj-ea"/>
                <a:cs typeface="+mj-cs"/>
              </a:rPr>
              <a:t>функционал</a:t>
            </a:r>
            <a:r>
              <a:rPr lang="en-US" altLang="en-US" sz="2200" dirty="0">
                <a:solidFill>
                  <a:srgbClr val="000000"/>
                </a:solidFill>
                <a:ea typeface="+mj-ea"/>
                <a:cs typeface="+mj-cs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436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75" y="427037"/>
            <a:ext cx="11518890" cy="466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83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500" y="465611"/>
            <a:ext cx="5219700" cy="5575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 class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String description;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cost() {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Ground extends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Ground (){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description = "nice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cost()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description +" It's cost $20 ") 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64300" y="465611"/>
            <a:ext cx="6096000" cy="59740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extends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description = "safe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cost()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(description +" It's cost $30 ") 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 Tea extends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Tea (){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description = "not a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cost()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(description +" It's cost $10 ");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46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60400" y="479838"/>
            <a:ext cx="6096000" cy="67719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Additional extends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void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getDescription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Milk extends Additional{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Milk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getDescription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("It's cost $10 "+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coffe.description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void cost()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("Milk additionally cost $1");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62700" y="479838"/>
            <a:ext cx="6096000" cy="55751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extends Additional{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getDescription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("It's cost $10 "+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coffe.description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cost()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white die and free");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579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441965"/>
            <a:ext cx="6096000" cy="59740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class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Bariste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public static void main(String []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args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coffe1 = new Ground();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coffe1.cost();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coffe2 = new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coffe2.cost();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coffe3 = new Tea();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coffe3.cost();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Milk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Milk(coffe1);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MyCoffe.getDescription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MyCoffe.cost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MyCoffeFinall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Shugar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MyCoffe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MyCoffeFinall.cost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}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77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87" y="1071562"/>
            <a:ext cx="6571571" cy="353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54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6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Паттерн Компоновщик (</a:t>
            </a:r>
            <a:r>
              <a:rPr lang="ru-RU" dirty="0" err="1"/>
              <a:t>Composite</a:t>
            </a:r>
            <a:r>
              <a:rPr lang="ru-RU" dirty="0"/>
              <a:t>) объединяет группы объектов в древовидную структуру по принципу "часть-целое и позволяет клиенту одинаково работать как с отдельными объектами, так и с группой объектов.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08399"/>
            <a:ext cx="10515600" cy="1871663"/>
          </a:xfrm>
        </p:spPr>
        <p:txBody>
          <a:bodyPr>
            <a:noAutofit/>
          </a:bodyPr>
          <a:lstStyle/>
          <a:p>
            <a:r>
              <a:rPr lang="ru-RU" b="1" dirty="0"/>
              <a:t>Когда использовать компоновщик?</a:t>
            </a:r>
          </a:p>
          <a:p>
            <a:r>
              <a:rPr lang="ru-RU" dirty="0"/>
              <a:t>Когда объекты должны быть реализованы в виде иерархической древовидной структуры</a:t>
            </a:r>
          </a:p>
          <a:p>
            <a:r>
              <a:rPr lang="ru-RU" dirty="0"/>
              <a:t>Когда клиенты единообразно должны управлять как целыми объектами, так и их составными частями. То есть целое и его части должны реализовать один и тот же интерфейс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7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099" y="676274"/>
            <a:ext cx="10359449" cy="515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56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0" y="6191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Участники</a:t>
            </a:r>
          </a:p>
          <a:p>
            <a:r>
              <a:rPr lang="ru-RU" b="1" dirty="0" err="1"/>
              <a:t>Component</a:t>
            </a:r>
            <a:r>
              <a:rPr lang="ru-RU" dirty="0"/>
              <a:t>: определяет интерфейс для всех компонентов в древовидной структуре</a:t>
            </a:r>
          </a:p>
          <a:p>
            <a:r>
              <a:rPr lang="ru-RU" b="1" dirty="0" err="1"/>
              <a:t>Composite</a:t>
            </a:r>
            <a:r>
              <a:rPr lang="ru-RU" dirty="0"/>
              <a:t>: представляет компонент, который может содержать другие компоненты и реализует механизм для их добавления и удаления</a:t>
            </a:r>
          </a:p>
          <a:p>
            <a:r>
              <a:rPr lang="ru-RU" b="1" dirty="0" err="1"/>
              <a:t>Leaf</a:t>
            </a:r>
            <a:r>
              <a:rPr lang="ru-RU" dirty="0"/>
              <a:t>: представляет отдельный компонент, который не может содержать другие компоненты</a:t>
            </a:r>
          </a:p>
          <a:p>
            <a:r>
              <a:rPr lang="ru-RU" b="1" dirty="0" err="1"/>
              <a:t>Client</a:t>
            </a:r>
            <a:r>
              <a:rPr lang="ru-RU" dirty="0"/>
              <a:t>: клиент, который использует компоненты</a:t>
            </a:r>
          </a:p>
        </p:txBody>
      </p:sp>
    </p:spTree>
    <p:extLst>
      <p:ext uri="{BB962C8B-B14F-4D97-AF65-F5344CB8AC3E}">
        <p14:creationId xmlns:p14="http://schemas.microsoft.com/office/powerpoint/2010/main" val="218271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875" y="350837"/>
            <a:ext cx="8277420" cy="570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8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0400" y="3384540"/>
            <a:ext cx="1064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Когда надо использовать Адаптер?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Когда необходимо использовать имеющийся класс, но его интерфейс не соответствует потребностям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Когда надо использовать уже существующий класс совместно с другими классами, интерфейсы которых не совместимы</a:t>
            </a:r>
            <a:endParaRPr lang="ru-RU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243512"/>
            <a:ext cx="113411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Паттерн Адаптер (</a:t>
            </a:r>
            <a:r>
              <a:rPr lang="ru-RU" sz="28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Adapter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 предназначен для преобразования интерфейса одного класса в интерфейс другого. Благодаря реализации данного паттерна мы можем использовать вместе классы с несовместимыми интерфейсами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02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500" y="324157"/>
            <a:ext cx="6096000" cy="63584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abstract class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protected List value = new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ArrayList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getValue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StringBuilder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StringBuilder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 (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value)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sb.append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textPart.getValue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());       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return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sb.toString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   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void append(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 (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 :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value.add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       }    }}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24700" y="376991"/>
            <a:ext cx="4699000" cy="4030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Sentence extends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Sentence(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value)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for (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value)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this.value.add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}   }}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3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9900" y="591955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//Composite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Paragraph extends Sentence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Paragraph(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value)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super(value);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@Override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String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getValue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return "    " +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super.getValue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+ "\n\n";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96000" y="487509"/>
            <a:ext cx="5448300" cy="639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Leaf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Symbol extends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private char value;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public Symbol(char value)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this.value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value;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   @Override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String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getValue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return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String.valueOf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(value);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@Override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append(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textPart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throw new </a:t>
            </a:r>
            <a:r>
              <a:rPr lang="en-US" sz="2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UnsupportedOperationException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}}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0032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82600" y="235814"/>
            <a:ext cx="6096000" cy="7170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static void main(String[]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Sentence sentence1  = new Sentence(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Symbol('H'),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Symbol('e'),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Symbol('l'),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Symbol('l'),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Symbol('o')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(sentence1.getValue());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 sentence2  = new Sentence(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Symbol('w'),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Symbol('o'),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Symbol('r'),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Symbol('l'),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Symbol('d'),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new Symbol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('!')    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6600" y="235814"/>
            <a:ext cx="6096000" cy="25772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Sentence sentence3 = new Sentence(sentence1, new Symbol(' '), sentence2);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(sentence3.getValue());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Paragraph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Paragraph(sentence3, new Symbol(' '), sentence3);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paragraph.getValue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12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Фасад (</a:t>
            </a:r>
            <a:r>
              <a:rPr lang="ru-RU" dirty="0" err="1"/>
              <a:t>Facade</a:t>
            </a:r>
            <a:r>
              <a:rPr lang="ru-RU" dirty="0"/>
              <a:t>) представляет шаблон проектирования, который позволяет скрыть сложность системы с помощью предоставления упрощенного интерфейса для взаимодействия с ней.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Когда использовать фасад?</a:t>
            </a:r>
          </a:p>
          <a:p>
            <a:r>
              <a:rPr lang="ru-RU" dirty="0"/>
              <a:t>Когда имеется сложная система, и необходимо упростить с ней работу. Фасад позволит определить одну точку взаимодействия между клиентом и системой.</a:t>
            </a:r>
          </a:p>
          <a:p>
            <a:r>
              <a:rPr lang="ru-RU" dirty="0"/>
              <a:t>Когда надо уменьшить количество зависимостей между клиентом и сложной системой. Фасадные объекты позволяют отделить, изолировать компоненты системы от клиента и развивать и работать с ними независимо.</a:t>
            </a:r>
          </a:p>
          <a:p>
            <a:r>
              <a:rPr lang="ru-RU" dirty="0"/>
              <a:t>Когда нужно определить подсистемы компонентов в сложной системе. Создание фасадов для компонентов каждой отдельной подсистемы позволит упростить взаимодействие между ними и повысить их независимость друг от друга.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947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87" y="582612"/>
            <a:ext cx="9801225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27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95300" y="999800"/>
            <a:ext cx="10236200" cy="4401205"/>
          </a:xfrm>
          <a:prstGeom prst="rect">
            <a:avLst/>
          </a:prstGeom>
          <a:solidFill>
            <a:srgbClr val="F7F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Участники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Классы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SubsystemA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SubsystemB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SubsystemC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и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т.д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являются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компонентами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сложной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подсистемы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с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которыми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должен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взаимодействовать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клиент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Client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взаимодействует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с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компонентами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подсистемы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Facade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 -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непосредственно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фасад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который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предоставляет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интерфейс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клиенту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для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работы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с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</a:rPr>
              <a:t>компонентами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63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849" y="598487"/>
            <a:ext cx="10218087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07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4200" y="192999"/>
            <a:ext cx="5321300" cy="597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text editor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void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CreateCode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("Coding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");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Save()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("Save code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");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void Compile()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("Compile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");    }}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CLR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void Execute()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("Run application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");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Finish()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("Stopped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");    }}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308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3900" y="361662"/>
            <a:ext cx="8242300" cy="6373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VisualStudioFacade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CLR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VisualStudioFacade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this.textEditor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this.compiller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this.clr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Start()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textEditor.CreateCode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textEditor.Save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compiller.Compile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clr.Execute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   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Stop()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clr.Finish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    }}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76900" y="2854308"/>
            <a:ext cx="6007100" cy="3181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 Programmer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public void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CreateApplication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VisualStudioFacade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facade)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facade.Start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facade.Stop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439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06500" y="326628"/>
            <a:ext cx="8445500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class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static void main(String []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CLR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CLR();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VisualStudioFacade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 =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VisualStudioFacade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textEditor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compiller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clr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     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Programmer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new Programmer();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programmer.CreateApplication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(ide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            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017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337" y="911224"/>
            <a:ext cx="9090683" cy="43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915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299" y="669924"/>
            <a:ext cx="7264121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01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551240"/>
            <a:ext cx="10096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Участники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представляет объекты, которые используются клиентом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использует объекты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для реализации своих задач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Adaptee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представляет адаптируемый класс, который мы хотели бы использовать у клиента вместо объектов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endParaRPr lang="ru-RU" sz="2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Adapter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собственно адаптер, который позволяет работать с объектами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Adaptee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как с объектами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Target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686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569912"/>
            <a:ext cx="7607335" cy="340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5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7400" y="31354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public class Horseman{    </a:t>
            </a:r>
          </a:p>
          <a:p>
            <a:r>
              <a:rPr lang="en-US" dirty="0" smtClean="0"/>
              <a:t> public static void main(String []</a:t>
            </a:r>
            <a:r>
              <a:rPr lang="en-US" dirty="0" err="1" smtClean="0"/>
              <a:t>args</a:t>
            </a:r>
            <a:r>
              <a:rPr lang="en-US" dirty="0" smtClean="0"/>
              <a:t>){  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HorseNormal</a:t>
            </a:r>
            <a:r>
              <a:rPr lang="en-US" dirty="0" smtClean="0"/>
              <a:t> horse = new </a:t>
            </a:r>
            <a:r>
              <a:rPr lang="en-US" dirty="0" err="1" smtClean="0"/>
              <a:t>HorseNormal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        Dragon </a:t>
            </a:r>
            <a:r>
              <a:rPr lang="en-US" dirty="0" err="1" smtClean="0"/>
              <a:t>dragon</a:t>
            </a:r>
            <a:r>
              <a:rPr lang="en-US" dirty="0" smtClean="0"/>
              <a:t> = new Dragon();</a:t>
            </a:r>
          </a:p>
          <a:p>
            <a:r>
              <a:rPr lang="en-US" dirty="0" smtClean="0"/>
              <a:t>            Horse </a:t>
            </a:r>
            <a:r>
              <a:rPr lang="en-US" dirty="0" err="1" smtClean="0"/>
              <a:t>dragoadaptee</a:t>
            </a:r>
            <a:r>
              <a:rPr lang="en-US" dirty="0" smtClean="0"/>
              <a:t> = new </a:t>
            </a:r>
            <a:r>
              <a:rPr lang="en-US" dirty="0" err="1" smtClean="0"/>
              <a:t>DragonAdaptee</a:t>
            </a:r>
            <a:r>
              <a:rPr lang="en-US" dirty="0" smtClean="0"/>
              <a:t>(dragon);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testhorse</a:t>
            </a:r>
            <a:r>
              <a:rPr lang="en-US" dirty="0" smtClean="0"/>
              <a:t>(horse);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testhorse</a:t>
            </a:r>
            <a:r>
              <a:rPr lang="en-US" dirty="0" smtClean="0"/>
              <a:t>(</a:t>
            </a:r>
            <a:r>
              <a:rPr lang="en-US" dirty="0" err="1" smtClean="0"/>
              <a:t>dragoadaptee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("Hello World");     }       </a:t>
            </a:r>
          </a:p>
          <a:p>
            <a:endParaRPr lang="en-US" dirty="0"/>
          </a:p>
          <a:p>
            <a:r>
              <a:rPr lang="en-US" dirty="0" smtClean="0"/>
              <a:t> static void  </a:t>
            </a:r>
            <a:r>
              <a:rPr lang="en-US" dirty="0" err="1" smtClean="0"/>
              <a:t>testhorse</a:t>
            </a:r>
            <a:r>
              <a:rPr lang="en-US" dirty="0" smtClean="0"/>
              <a:t>(Horse horse) {            </a:t>
            </a:r>
          </a:p>
          <a:p>
            <a:r>
              <a:rPr lang="en-US" dirty="0"/>
              <a:t>	</a:t>
            </a:r>
            <a:r>
              <a:rPr lang="en-US" dirty="0" err="1" smtClean="0"/>
              <a:t>horse.drive</a:t>
            </a:r>
            <a:r>
              <a:rPr lang="en-US" dirty="0" smtClean="0"/>
              <a:t>();        </a:t>
            </a:r>
          </a:p>
          <a:p>
            <a:r>
              <a:rPr lang="en-US" dirty="0" smtClean="0"/>
              <a:t>}     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public interface Horse{</a:t>
            </a:r>
          </a:p>
          <a:p>
            <a:r>
              <a:rPr lang="en-US" dirty="0" smtClean="0"/>
              <a:t>        public void drive();   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8600" y="1777137"/>
            <a:ext cx="48641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HorseNormal</a:t>
            </a:r>
            <a:r>
              <a:rPr lang="en-US" dirty="0" smtClean="0"/>
              <a:t> implements Horse {</a:t>
            </a:r>
          </a:p>
          <a:p>
            <a:r>
              <a:rPr lang="en-US" dirty="0" smtClean="0"/>
              <a:t>       public void drive()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 err="1" smtClean="0"/>
              <a:t>Tsok.Tsok</a:t>
            </a:r>
            <a:r>
              <a:rPr lang="en-US" dirty="0" smtClean="0"/>
              <a:t>");    }}</a:t>
            </a:r>
          </a:p>
          <a:p>
            <a:endParaRPr lang="en-US" dirty="0" smtClean="0"/>
          </a:p>
          <a:p>
            <a:r>
              <a:rPr lang="en-US" dirty="0" smtClean="0"/>
              <a:t>public class Dragon {    public void fly() {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System.out.println</a:t>
            </a:r>
            <a:r>
              <a:rPr lang="en-US" dirty="0" smtClean="0"/>
              <a:t>("I can Fly");    }}</a:t>
            </a:r>
          </a:p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DragonAdaptee</a:t>
            </a:r>
            <a:r>
              <a:rPr lang="en-US" dirty="0" smtClean="0"/>
              <a:t> implements Horse {</a:t>
            </a:r>
          </a:p>
          <a:p>
            <a:r>
              <a:rPr lang="en-US" dirty="0" smtClean="0"/>
              <a:t>    Dragon </a:t>
            </a:r>
            <a:r>
              <a:rPr lang="en-US" dirty="0" err="1" smtClean="0"/>
              <a:t>dragon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err="1" smtClean="0"/>
              <a:t>DragonAdaptee</a:t>
            </a:r>
            <a:r>
              <a:rPr lang="en-US" dirty="0" smtClean="0"/>
              <a:t>(Dragon dragon)   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this.dragon</a:t>
            </a:r>
            <a:r>
              <a:rPr lang="en-US" dirty="0" smtClean="0"/>
              <a:t> = dragon;    }</a:t>
            </a:r>
          </a:p>
          <a:p>
            <a:r>
              <a:rPr lang="en-US" dirty="0" smtClean="0"/>
              <a:t>public void drive (){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dragon.fly</a:t>
            </a:r>
            <a:r>
              <a:rPr lang="en-US" dirty="0" smtClean="0"/>
              <a:t>();           } </a:t>
            </a:r>
          </a:p>
          <a:p>
            <a:r>
              <a:rPr lang="en-US" dirty="0" smtClean="0"/>
              <a:t>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562" y="1141412"/>
            <a:ext cx="5841325" cy="183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0401"/>
            <a:ext cx="10515600" cy="1474788"/>
          </a:xfrm>
        </p:spPr>
        <p:txBody>
          <a:bodyPr>
            <a:normAutofit fontScale="90000"/>
          </a:bodyPr>
          <a:lstStyle/>
          <a:p>
            <a:r>
              <a:rPr lang="ru-RU" dirty="0"/>
              <a:t>Декоратор (</a:t>
            </a:r>
            <a:r>
              <a:rPr lang="ru-RU" dirty="0" err="1"/>
              <a:t>Decorator</a:t>
            </a:r>
            <a:r>
              <a:rPr lang="ru-RU" dirty="0"/>
              <a:t>) представляет структурный шаблон проектирования, который позволяет динамически подключать к объекту дополнительную функциональность.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55899"/>
            <a:ext cx="10515600" cy="34972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Когда следует использовать декораторы?</a:t>
            </a:r>
          </a:p>
          <a:p>
            <a:r>
              <a:rPr lang="ru-RU" dirty="0"/>
              <a:t>Когда надо динамически добавлять к объекту новые функциональные возможности. При этом данные возможности могут быть сняты с объекта</a:t>
            </a:r>
          </a:p>
          <a:p>
            <a:r>
              <a:rPr lang="ru-RU" dirty="0"/>
              <a:t>Когда применение наследования неприемлемо. Например, если нам надо определить множество различных </a:t>
            </a:r>
            <a:r>
              <a:rPr lang="ru-RU" dirty="0" err="1"/>
              <a:t>функциональностей</a:t>
            </a:r>
            <a:r>
              <a:rPr lang="ru-RU" dirty="0"/>
              <a:t> и для каждой функциональности наследовать отдельный класс, то структура классов может очень сильно разрастись. Еще больше она может разрастись, если нам необходимо создать классы, реализующие все возможные сочетания добавляемых </a:t>
            </a:r>
            <a:r>
              <a:rPr lang="ru-RU" dirty="0" err="1"/>
              <a:t>функциональностей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2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r="52840" b="75067"/>
          <a:stretch/>
        </p:blipFill>
        <p:spPr>
          <a:xfrm>
            <a:off x="285750" y="628650"/>
            <a:ext cx="10837688" cy="532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50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1313</Words>
  <Application>Microsoft Office PowerPoint</Application>
  <PresentationFormat>Широкоэкранный</PresentationFormat>
  <Paragraphs>266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Times New Roman</vt:lpstr>
      <vt:lpstr>Verdana</vt:lpstr>
      <vt:lpstr>Verdana</vt:lpstr>
      <vt:lpstr>Тема Office</vt:lpstr>
      <vt:lpstr>Структурные паттерны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Декоратор (Decorator) представляет структурный шаблон проектирования, который позволяет динамически подключать к объекту дополнительную функциональность.</vt:lpstr>
      <vt:lpstr>Презентация PowerPoint</vt:lpstr>
      <vt:lpstr>Участники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Паттерн Компоновщик (Composite) объединяет группы объектов в древовидную структуру по принципу "часть-целое и позволяет клиенту одинаково работать как с отдельными объектами, так и с группой объектов.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Фасад (Facade) представляет шаблон проектирования, который позволяет скрыть сложность системы с помощью предоставления упрощенного интерфейса для взаимодействия с ней.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Структурні патерни</dc:title>
  <dc:creator>Уккала Пуккала</dc:creator>
  <cp:lastModifiedBy>Уккала Пуккала</cp:lastModifiedBy>
  <cp:revision>17</cp:revision>
  <dcterms:created xsi:type="dcterms:W3CDTF">2016-12-02T02:12:02Z</dcterms:created>
  <dcterms:modified xsi:type="dcterms:W3CDTF">2016-12-02T08:08:52Z</dcterms:modified>
</cp:coreProperties>
</file>