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8A2A-936D-4FE8-AC17-9A6826A12B57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EDF-D0DD-4DB3-A0E8-6E39EDEFD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91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8A2A-936D-4FE8-AC17-9A6826A12B57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EDF-D0DD-4DB3-A0E8-6E39EDEFD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33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8A2A-936D-4FE8-AC17-9A6826A12B57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EDF-D0DD-4DB3-A0E8-6E39EDEFD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5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8A2A-936D-4FE8-AC17-9A6826A12B57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EDF-D0DD-4DB3-A0E8-6E39EDEFD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14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8A2A-936D-4FE8-AC17-9A6826A12B57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EDF-D0DD-4DB3-A0E8-6E39EDEFD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57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8A2A-936D-4FE8-AC17-9A6826A12B57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EDF-D0DD-4DB3-A0E8-6E39EDEFD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05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8A2A-936D-4FE8-AC17-9A6826A12B57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EDF-D0DD-4DB3-A0E8-6E39EDEFD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02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8A2A-936D-4FE8-AC17-9A6826A12B57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EDF-D0DD-4DB3-A0E8-6E39EDEFD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85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8A2A-936D-4FE8-AC17-9A6826A12B57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EDF-D0DD-4DB3-A0E8-6E39EDEFD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07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8A2A-936D-4FE8-AC17-9A6826A12B57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EDF-D0DD-4DB3-A0E8-6E39EDEFD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58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8A2A-936D-4FE8-AC17-9A6826A12B57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54EDF-D0DD-4DB3-A0E8-6E39EDEFD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006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48A2A-936D-4FE8-AC17-9A6826A12B57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54EDF-D0DD-4DB3-A0E8-6E39EDEFD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3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Z:\inna1\my_job\work\pk_IS\l7.rtf#_Toc306588741" TargetMode="External"/><Relationship Id="rId2" Type="http://schemas.openxmlformats.org/officeDocument/2006/relationships/hyperlink" Target="file:///Z:\inna1\my_job\work\pk_IS\l7.rtf#_Toc306588740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/Z:\inna1\my_job\work\pk_IS\l7.rtf#_Toc306588743" TargetMode="External"/><Relationship Id="rId4" Type="http://schemas.openxmlformats.org/officeDocument/2006/relationships/hyperlink" Target="file:///Z:\inna1\my_job\work\pk_IS\l7.rtf#_Toc306588742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1193" y="556060"/>
            <a:ext cx="1032703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uk-UA" sz="36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Лекція </a:t>
            </a:r>
            <a:r>
              <a:rPr lang="ru-RU" sz="36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7</a:t>
            </a:r>
            <a:r>
              <a:rPr lang="uk-UA" sz="36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 Діаграма послідовності (</a:t>
            </a:r>
            <a:r>
              <a:rPr lang="uk-UA" sz="36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sequence</a:t>
            </a:r>
            <a:r>
              <a:rPr lang="uk-UA" sz="36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uk-UA" sz="3600" b="1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diagram</a:t>
            </a:r>
            <a:r>
              <a:rPr lang="uk-UA" sz="36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)</a:t>
            </a:r>
            <a:endParaRPr lang="ru-RU" sz="3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36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План</a:t>
            </a:r>
            <a:endParaRPr lang="ru-RU" sz="3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6221730" algn="r"/>
              </a:tabLst>
            </a:pPr>
            <a:r>
              <a:rPr lang="ru-RU" sz="3600" u="sng" dirty="0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2"/>
              </a:rPr>
              <a:t>1. </a:t>
            </a:r>
            <a:r>
              <a:rPr lang="ru-RU" sz="3600" u="sng" dirty="0" err="1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2"/>
              </a:rPr>
              <a:t>Об'єкти</a:t>
            </a:r>
            <a:endParaRPr lang="ru-RU" sz="3600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6221730" algn="r"/>
              </a:tabLst>
            </a:pPr>
            <a:r>
              <a:rPr lang="ru-RU" sz="3600" u="sng" dirty="0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3"/>
              </a:rPr>
              <a:t>2. </a:t>
            </a:r>
            <a:r>
              <a:rPr lang="ru-RU" sz="3600" u="sng" dirty="0" err="1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3"/>
              </a:rPr>
              <a:t>Повідомлення</a:t>
            </a:r>
            <a:endParaRPr lang="ru-RU" sz="3600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6221730" algn="r"/>
              </a:tabLst>
            </a:pPr>
            <a:r>
              <a:rPr lang="ru-RU" sz="3600" u="sng" dirty="0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4"/>
              </a:rPr>
              <a:t>3. Приклад </a:t>
            </a:r>
            <a:r>
              <a:rPr lang="ru-RU" sz="3600" u="sng" dirty="0" err="1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4"/>
              </a:rPr>
              <a:t>побудови</a:t>
            </a:r>
            <a:r>
              <a:rPr lang="ru-RU" sz="3600" u="sng" dirty="0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4"/>
              </a:rPr>
              <a:t> </a:t>
            </a:r>
            <a:r>
              <a:rPr lang="ru-RU" sz="3600" u="sng" dirty="0" err="1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4"/>
              </a:rPr>
              <a:t>діаграми</a:t>
            </a:r>
            <a:r>
              <a:rPr lang="ru-RU" sz="3600" u="sng" dirty="0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4"/>
              </a:rPr>
              <a:t> </a:t>
            </a:r>
            <a:r>
              <a:rPr lang="ru-RU" sz="3600" u="sng" dirty="0" err="1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4"/>
              </a:rPr>
              <a:t>послідовності</a:t>
            </a:r>
            <a:endParaRPr lang="ru-RU" sz="3600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6221730" algn="r"/>
              </a:tabLst>
            </a:pPr>
            <a:r>
              <a:rPr lang="ru-RU" sz="3600" u="sng" dirty="0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5"/>
              </a:rPr>
              <a:t>4. </a:t>
            </a:r>
            <a:r>
              <a:rPr lang="uk-UA" sz="3600" u="sng" dirty="0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5"/>
              </a:rPr>
              <a:t>Р</a:t>
            </a:r>
            <a:r>
              <a:rPr lang="ru-RU" sz="3600" u="sng" dirty="0" err="1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5"/>
              </a:rPr>
              <a:t>екомендації</a:t>
            </a:r>
            <a:r>
              <a:rPr lang="ru-RU" sz="3600" u="sng" dirty="0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5"/>
              </a:rPr>
              <a:t> для </a:t>
            </a:r>
            <a:r>
              <a:rPr lang="ru-RU" sz="3600" u="sng" dirty="0" err="1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5"/>
              </a:rPr>
              <a:t>побудови</a:t>
            </a:r>
            <a:r>
              <a:rPr lang="ru-RU" sz="3600" u="sng" dirty="0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5"/>
              </a:rPr>
              <a:t> </a:t>
            </a:r>
            <a:r>
              <a:rPr lang="ru-RU" sz="3600" u="sng" dirty="0" err="1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5"/>
              </a:rPr>
              <a:t>діаграм</a:t>
            </a:r>
            <a:r>
              <a:rPr lang="ru-RU" sz="3600" u="sng" dirty="0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5"/>
              </a:rPr>
              <a:t> </a:t>
            </a:r>
            <a:r>
              <a:rPr lang="ru-RU" sz="3600" u="sng" dirty="0" err="1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hlinkClick r:id="rId5"/>
              </a:rPr>
              <a:t>послідовності</a:t>
            </a:r>
            <a:endParaRPr lang="ru-RU" sz="3600" dirty="0">
              <a:latin typeface="+mj-lt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36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 </a:t>
            </a:r>
            <a:endParaRPr lang="ru-RU" sz="3600" b="1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59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115" y="457200"/>
            <a:ext cx="7819663" cy="470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43987" y="5452871"/>
            <a:ext cx="97879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Рис.9.</a:t>
            </a: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Доповнений фрагмент діаграми послідовності для моделювання телефонної розмови </a:t>
            </a:r>
            <a:endParaRPr kumimoji="0" lang="uk-UA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023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184831"/>
              </p:ext>
            </p:extLst>
          </p:nvPr>
        </p:nvGraphicFramePr>
        <p:xfrm>
          <a:off x="1317356" y="228600"/>
          <a:ext cx="9131371" cy="5591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Picture" r:id="rId3" imgW="6057900" imgH="5372100" progId="Word.Picture.8">
                  <p:embed/>
                </p:oleObj>
              </mc:Choice>
              <mc:Fallback>
                <p:oleObj name="Picture" r:id="rId3" imgW="6057900" imgH="537210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356" y="228600"/>
                        <a:ext cx="9131371" cy="55919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00379" y="5886450"/>
            <a:ext cx="835645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Рис.10.</a:t>
            </a: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Остаточний варіант діаграми послідовності для моделювання телефонної розмови </a:t>
            </a:r>
            <a:endParaRPr kumimoji="0" lang="uk-UA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87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836" y="457200"/>
            <a:ext cx="7993999" cy="526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32121" y="5945242"/>
            <a:ext cx="85443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Рис.1.</a:t>
            </a: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Різні графічні примітиви діаграми послідовності </a:t>
            </a:r>
            <a:endParaRPr kumimoji="0" lang="uk-UA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66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84" y="457200"/>
            <a:ext cx="7051729" cy="508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47972" y="5685829"/>
            <a:ext cx="85637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Рис.2.</a:t>
            </a: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Графічне зображення різних варіантів ліній життя і фокусів керування об'єктів </a:t>
            </a:r>
            <a:endParaRPr kumimoji="0" lang="uk-UA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68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40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871837"/>
              </p:ext>
            </p:extLst>
          </p:nvPr>
        </p:nvGraphicFramePr>
        <p:xfrm>
          <a:off x="2316995" y="459433"/>
          <a:ext cx="7362269" cy="4517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Picture" r:id="rId3" imgW="5026176" imgH="3085521" progId="Word.Picture.8">
                  <p:embed/>
                </p:oleObj>
              </mc:Choice>
              <mc:Fallback>
                <p:oleObj name="Picture" r:id="rId3" imgW="5026176" imgH="3085521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995" y="459433"/>
                        <a:ext cx="7362269" cy="45177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3825" y="4571148"/>
            <a:ext cx="97051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Рис.3.</a:t>
            </a: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Графічне зображення актора, рекурсії і повідомлення рефлексії на діаграмі послідовності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00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4366" y="5523570"/>
            <a:ext cx="94384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Рис.4. </a:t>
            </a:r>
            <a:r>
              <a:rPr lang="ru-RU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Графічне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зображення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різних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видів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повідомлень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між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об'єктами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діаграмі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послідовності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endParaRPr lang="ru-RU" sz="2400" dirty="0"/>
          </a:p>
        </p:txBody>
      </p:sp>
      <p:pic>
        <p:nvPicPr>
          <p:cNvPr id="4098" name="Picture 2" descr="http://5fan.ru/files/4/5fan_ru_21292_696208785a0ef8147c0b6cc7fe11c8e3.html_files/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991" y="479802"/>
            <a:ext cx="7547083" cy="491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398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823036"/>
              </p:ext>
            </p:extLst>
          </p:nvPr>
        </p:nvGraphicFramePr>
        <p:xfrm>
          <a:off x="2107768" y="348712"/>
          <a:ext cx="7745933" cy="5111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Picture" r:id="rId3" imgW="5028895" imgH="3323844" progId="Word.Picture.8">
                  <p:embed/>
                </p:oleObj>
              </mc:Choice>
              <mc:Fallback>
                <p:oleObj name="Picture" r:id="rId3" imgW="5028895" imgH="3323844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7768" y="348712"/>
                        <a:ext cx="7745933" cy="51117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15809" y="5568946"/>
            <a:ext cx="83315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Рис.5. </a:t>
            </a: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Графічне зображення бінарного розгалуження потоку керування на діаграмі послідовності </a:t>
            </a:r>
            <a:endParaRPr kumimoji="0" lang="uk-UA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89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280" y="457200"/>
            <a:ext cx="7926592" cy="422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38386" y="5150814"/>
            <a:ext cx="102443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Рис.6.</a:t>
            </a:r>
            <a:r>
              <a:rPr kumimoji="0" lang="uk-UA" altLang="ru-RU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Графічне зображення тернарного розгалуження потоку керування на діаграмі послідовності </a:t>
            </a:r>
            <a:endParaRPr kumimoji="0" lang="uk-UA" altLang="ru-R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141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267373"/>
              </p:ext>
            </p:extLst>
          </p:nvPr>
        </p:nvGraphicFramePr>
        <p:xfrm>
          <a:off x="2386738" y="457200"/>
          <a:ext cx="6447295" cy="4261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Picture" r:id="rId3" imgW="5028895" imgH="3323844" progId="Word.Picture.8">
                  <p:embed/>
                </p:oleObj>
              </mc:Choice>
              <mc:Fallback>
                <p:oleObj name="Picture" r:id="rId3" imgW="5028895" imgH="3323844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738" y="457200"/>
                        <a:ext cx="6447295" cy="4261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0550" y="4718764"/>
            <a:ext cx="112509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Рис.7. Діаграма послідовності із стереотипними значеннями повідомлень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{</a:t>
            </a:r>
            <a:r>
              <a:rPr kumimoji="0" lang="uk-UA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час_прийому_повідомлення</a:t>
            </a: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kumimoji="0" lang="uk-UA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час_відправлення_повідомлення</a:t>
            </a: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&lt; 1 сік.}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{</a:t>
            </a:r>
            <a:r>
              <a:rPr kumimoji="0" lang="uk-UA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час_очікування_відповіді</a:t>
            </a: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&lt; 5 сік.}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{</a:t>
            </a:r>
            <a:r>
              <a:rPr kumimoji="0" lang="uk-UA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час_передачі_пакету</a:t>
            </a: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&lt; 10 сік.}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{об’єкт_1._час_надання_сигналу_тривоги &gt; 30 сік.} </a:t>
            </a:r>
            <a:endParaRPr kumimoji="0" lang="uk-UA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085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820" y="612182"/>
            <a:ext cx="8059119" cy="438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16660" y="5151527"/>
            <a:ext cx="93114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Рис.8.</a:t>
            </a: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Початковий фрагмент діаграми послідовності для моделювання телефонної розмови </a:t>
            </a:r>
            <a:endParaRPr kumimoji="0" lang="uk-UA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418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148</Words>
  <Application>Microsoft Office PowerPoint</Application>
  <PresentationFormat>Широкоэкранный</PresentationFormat>
  <Paragraphs>22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Microsoft Word 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isygon@mail.ru</dc:creator>
  <cp:lastModifiedBy>isygon@mail.ru</cp:lastModifiedBy>
  <cp:revision>1</cp:revision>
  <dcterms:created xsi:type="dcterms:W3CDTF">2016-03-16T02:30:29Z</dcterms:created>
  <dcterms:modified xsi:type="dcterms:W3CDTF">2016-03-16T02:39:57Z</dcterms:modified>
</cp:coreProperties>
</file>