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79E5-AC90-4651-BBEE-B0A6C00CF1F7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B5D81-715E-47D3-B3E3-B78F899D4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61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79E5-AC90-4651-BBEE-B0A6C00CF1F7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B5D81-715E-47D3-B3E3-B78F899D4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845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79E5-AC90-4651-BBEE-B0A6C00CF1F7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B5D81-715E-47D3-B3E3-B78F899D4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329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79E5-AC90-4651-BBEE-B0A6C00CF1F7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B5D81-715E-47D3-B3E3-B78F899D4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84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79E5-AC90-4651-BBEE-B0A6C00CF1F7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B5D81-715E-47D3-B3E3-B78F899D4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40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79E5-AC90-4651-BBEE-B0A6C00CF1F7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B5D81-715E-47D3-B3E3-B78F899D4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456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79E5-AC90-4651-BBEE-B0A6C00CF1F7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B5D81-715E-47D3-B3E3-B78F899D4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82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79E5-AC90-4651-BBEE-B0A6C00CF1F7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B5D81-715E-47D3-B3E3-B78F899D4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689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79E5-AC90-4651-BBEE-B0A6C00CF1F7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B5D81-715E-47D3-B3E3-B78F899D4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76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79E5-AC90-4651-BBEE-B0A6C00CF1F7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B5D81-715E-47D3-B3E3-B78F899D4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89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79E5-AC90-4651-BBEE-B0A6C00CF1F7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B5D81-715E-47D3-B3E3-B78F899D4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416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579E5-AC90-4651-BBEE-B0A6C00CF1F7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B5D81-715E-47D3-B3E3-B78F899D4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044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76672"/>
            <a:ext cx="7272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/>
              <a:t>Лекції </a:t>
            </a:r>
            <a:r>
              <a:rPr lang="ru-RU" sz="2800" b="1" dirty="0"/>
              <a:t>5</a:t>
            </a:r>
            <a:r>
              <a:rPr lang="uk-UA" sz="2800" b="1" dirty="0"/>
              <a:t>. Методи та засоби для опису статичної структури моделі комп’ютерної системи. Діаграма класів (</a:t>
            </a:r>
            <a:r>
              <a:rPr lang="uk-UA" sz="2800" b="1" dirty="0" err="1"/>
              <a:t>class</a:t>
            </a:r>
            <a:r>
              <a:rPr lang="uk-UA" sz="2800" b="1" dirty="0"/>
              <a:t> </a:t>
            </a:r>
            <a:r>
              <a:rPr lang="uk-UA" sz="2800" b="1" dirty="0" err="1"/>
              <a:t>diagram</a:t>
            </a:r>
            <a:r>
              <a:rPr lang="uk-UA" sz="2800" b="1" dirty="0"/>
              <a:t>). </a:t>
            </a:r>
            <a:endParaRPr lang="ru-RU" sz="2800" b="1" dirty="0"/>
          </a:p>
          <a:p>
            <a:pPr marL="514350" lvl="0" indent="-514350">
              <a:buFont typeface="+mj-lt"/>
              <a:buAutoNum type="arabicPeriod"/>
            </a:pPr>
            <a:r>
              <a:rPr lang="uk-UA" sz="2800" b="1" dirty="0"/>
              <a:t>Клас </a:t>
            </a:r>
            <a:endParaRPr lang="ru-RU" sz="2800" b="1" dirty="0"/>
          </a:p>
          <a:p>
            <a:pPr marL="514350" lvl="0" indent="-514350">
              <a:buFont typeface="+mj-lt"/>
              <a:buAutoNum type="arabicPeriod"/>
            </a:pPr>
            <a:r>
              <a:rPr lang="uk-UA" sz="2800" b="1" dirty="0"/>
              <a:t>Відношення між класами </a:t>
            </a:r>
            <a:endParaRPr lang="ru-RU" sz="2800" b="1" dirty="0"/>
          </a:p>
          <a:p>
            <a:pPr marL="514350" lvl="0" indent="-514350">
              <a:buFont typeface="+mj-lt"/>
              <a:buAutoNum type="arabicPeriod"/>
            </a:pPr>
            <a:r>
              <a:rPr lang="uk-UA" sz="2800" b="1" dirty="0"/>
              <a:t>Інтерфейси.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662955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494" y="449284"/>
            <a:ext cx="4832111" cy="26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871" y="4725144"/>
            <a:ext cx="6235359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3175030"/>
            <a:ext cx="851303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Рис.7.</a:t>
            </a: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Графічне зображення асоціації виключення, між трьома класами </a:t>
            </a:r>
            <a:endParaRPr kumimoji="0" lang="ru-RU" sz="9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6404132"/>
            <a:ext cx="741568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Рис.8.</a:t>
            </a: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Графічне зображення відношення агрегації в мові UML.</a:t>
            </a:r>
            <a:endParaRPr kumimoji="0" lang="uk-UA" sz="1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955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450838"/>
            <a:ext cx="6700511" cy="218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155" y="4473116"/>
            <a:ext cx="6047232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3591689"/>
            <a:ext cx="881754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Рис.9.</a:t>
            </a: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Діаграма класів для ілюстрації відношення агрегації на прикладі ПК 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6172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Рис.10.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Графічне зображення відношення композиції в мові UML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955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64704"/>
            <a:ext cx="704492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 rot="10800000" flipV="1">
            <a:off x="673870" y="3573016"/>
            <a:ext cx="84604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Рис.11.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Діаграма класів для ілюстрації відношення композиції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вікно програми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”.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95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555" y="188640"/>
            <a:ext cx="5432059" cy="2875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644" y="3501008"/>
            <a:ext cx="6581879" cy="2796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74631" y="32008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5300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Клас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79512" y="335699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Рис.1.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Графічне зображення класу на діаграмі класів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4631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Рис.2.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Приклади графічного зображення класів на діаграмі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969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6594" y="0"/>
            <a:ext cx="9144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/>
              <a:t>&lt;Ім’я_пакета&gt;::&lt;Ім’я_класу&gt;. </a:t>
            </a:r>
            <a:endParaRPr lang="ru-RU" sz="2800" b="1" dirty="0"/>
          </a:p>
          <a:p>
            <a:r>
              <a:rPr lang="uk-UA" sz="2400" dirty="0"/>
              <a:t>&lt;квантор видимості&gt;&lt;ім’я атрибута&gt;[кратність]: &lt;тип атрибуту&gt; = &lt;початкове значення&gt;{рядок-властивість}</a:t>
            </a:r>
            <a:endParaRPr lang="ru-RU" sz="2400" dirty="0"/>
          </a:p>
          <a:p>
            <a:r>
              <a:rPr lang="uk-UA" sz="2400" dirty="0"/>
              <a:t> </a:t>
            </a:r>
            <a:endParaRPr lang="ru-RU" sz="2400" dirty="0"/>
          </a:p>
          <a:p>
            <a:r>
              <a:rPr lang="uk-UA" sz="2400" dirty="0"/>
              <a:t>Квантор видимості може приймати одне з трьох можливих значень і, відповідно, відображається за допомогою спеціальних символів: </a:t>
            </a:r>
            <a:endParaRPr lang="ru-RU" sz="2400" dirty="0"/>
          </a:p>
          <a:p>
            <a:pPr lvl="1" algn="just"/>
            <a:r>
              <a:rPr lang="uk-UA" sz="2400" dirty="0"/>
              <a:t>"+" позначає атрибут з областю видимості типу загальнодоступний (</a:t>
            </a:r>
            <a:r>
              <a:rPr lang="uk-UA" sz="2400" dirty="0" err="1"/>
              <a:t>public</a:t>
            </a:r>
            <a:r>
              <a:rPr lang="uk-UA" sz="2400" dirty="0"/>
              <a:t>). Атрибут з цією областю видимості доступний або видний з будь-якого іншого класу пакету, в якому визначена діаграма. </a:t>
            </a:r>
            <a:endParaRPr lang="en-US" sz="2400" dirty="0" smtClean="0"/>
          </a:p>
          <a:p>
            <a:pPr lvl="1" algn="just"/>
            <a:endParaRPr lang="ru-RU" sz="2400" dirty="0"/>
          </a:p>
          <a:p>
            <a:pPr lvl="1"/>
            <a:r>
              <a:rPr lang="uk-UA" sz="2400" dirty="0"/>
              <a:t>"#" позначає атрибут з областю видимості типу захищений (</a:t>
            </a:r>
            <a:r>
              <a:rPr lang="uk-UA" sz="2400" dirty="0" err="1"/>
              <a:t>protected</a:t>
            </a:r>
            <a:r>
              <a:rPr lang="uk-UA" sz="2400" dirty="0"/>
              <a:t>). Атрибут з цією областю видимості неприступний або невидний для всіх класів, за винятком підкласів даного класу. </a:t>
            </a:r>
            <a:endParaRPr lang="en-US" sz="2400" dirty="0" smtClean="0"/>
          </a:p>
          <a:p>
            <a:pPr lvl="1"/>
            <a:endParaRPr lang="ru-RU" sz="2400" dirty="0"/>
          </a:p>
          <a:p>
            <a:pPr lvl="1"/>
            <a:r>
              <a:rPr lang="uk-UA" sz="2400" dirty="0"/>
              <a:t>"-" позначає атрибут з областю видимості типу закритий (</a:t>
            </a:r>
            <a:r>
              <a:rPr lang="uk-UA" sz="2400" dirty="0" err="1"/>
              <a:t>private</a:t>
            </a:r>
            <a:r>
              <a:rPr lang="uk-UA" sz="2400" dirty="0"/>
              <a:t>). Атрибут з цією областю видимості недоступний або невидний для всіх класів без виключення. </a:t>
            </a:r>
            <a:endParaRPr lang="ru-RU" sz="2400" dirty="0"/>
          </a:p>
          <a:p>
            <a:r>
              <a:rPr lang="uk-UA" sz="2400" dirty="0"/>
              <a:t>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61969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1136" y="548680"/>
            <a:ext cx="915513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/>
              <a:t> </a:t>
            </a:r>
            <a:r>
              <a:rPr lang="ru-RU" sz="2400" dirty="0" err="1" smtClean="0"/>
              <a:t>Кратн</a:t>
            </a:r>
            <a:r>
              <a:rPr lang="uk-UA" sz="2400" dirty="0" err="1" smtClean="0"/>
              <a:t>ість</a:t>
            </a:r>
            <a:endParaRPr lang="uk-UA" sz="2400" dirty="0" smtClean="0"/>
          </a:p>
          <a:p>
            <a:pPr algn="ctr"/>
            <a:endParaRPr lang="en-US" sz="2400" dirty="0" smtClean="0"/>
          </a:p>
          <a:p>
            <a:r>
              <a:rPr lang="uk-UA" sz="2400" dirty="0" smtClean="0"/>
              <a:t>[</a:t>
            </a:r>
            <a:r>
              <a:rPr lang="uk-UA" sz="2400" dirty="0"/>
              <a:t>нижня_границя</a:t>
            </a:r>
            <a:r>
              <a:rPr lang="ru-RU" sz="2400" dirty="0"/>
              <a:t>_</a:t>
            </a:r>
            <a:r>
              <a:rPr lang="uk-UA" sz="2400" dirty="0"/>
              <a:t>1 .. верхня_границя</a:t>
            </a:r>
            <a:r>
              <a:rPr lang="ru-RU" sz="2400" dirty="0"/>
              <a:t>_</a:t>
            </a:r>
            <a:r>
              <a:rPr lang="uk-UA" sz="2400" dirty="0"/>
              <a:t>1, нижня_границя</a:t>
            </a:r>
            <a:r>
              <a:rPr lang="ru-RU" sz="2400" dirty="0"/>
              <a:t>_</a:t>
            </a:r>
            <a:r>
              <a:rPr lang="uk-UA" sz="2400" dirty="0"/>
              <a:t>2 .. верхня_границя</a:t>
            </a:r>
            <a:r>
              <a:rPr lang="ru-RU" sz="2400" dirty="0"/>
              <a:t>_</a:t>
            </a:r>
            <a:r>
              <a:rPr lang="uk-UA" sz="2400" dirty="0"/>
              <a:t>2 ..., нижня</a:t>
            </a:r>
            <a:r>
              <a:rPr lang="ru-RU" sz="2400" dirty="0"/>
              <a:t>_</a:t>
            </a:r>
            <a:r>
              <a:rPr lang="ru-RU" sz="2400" dirty="0" err="1"/>
              <a:t>границя</a:t>
            </a:r>
            <a:r>
              <a:rPr lang="ru-RU" sz="2400" dirty="0"/>
              <a:t>_</a:t>
            </a:r>
            <a:r>
              <a:rPr lang="uk-UA" sz="2400" dirty="0"/>
              <a:t>k .. верхня_границя</a:t>
            </a:r>
            <a:r>
              <a:rPr lang="ru-RU" sz="2400" dirty="0"/>
              <a:t>_</a:t>
            </a:r>
            <a:r>
              <a:rPr lang="uk-UA" sz="2400" dirty="0"/>
              <a:t>k</a:t>
            </a:r>
            <a:r>
              <a:rPr lang="uk-UA" sz="2400" dirty="0" smtClean="0"/>
              <a:t>]</a:t>
            </a:r>
            <a:r>
              <a:rPr lang="en-US" sz="2400" dirty="0" smtClean="0"/>
              <a:t> -</a:t>
            </a:r>
            <a:endParaRPr lang="ru-RU" sz="2400" dirty="0"/>
          </a:p>
          <a:p>
            <a:r>
              <a:rPr lang="uk-UA" sz="2400" dirty="0"/>
              <a:t> </a:t>
            </a:r>
            <a:r>
              <a:rPr lang="uk-UA" sz="2400" dirty="0" smtClean="0"/>
              <a:t>де </a:t>
            </a:r>
            <a:r>
              <a:rPr lang="uk-UA" sz="2400" dirty="0"/>
              <a:t>нижня_границя і верхня_границя – додатні цілі числа, кожна пара яких позначає замкнений інтервал цілих чисел.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61969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178" y="132811"/>
            <a:ext cx="885630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Приклад: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[0..1] кратність атрибута може приймати значення 0 або 1. При цьому 0 означає відсутність значення для даного атрибута.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[0..*] кратність атрибута може приймати будь-яке додатне ціле значення більше або рівне 0. Ця кратність може бути записана у вигляді простого символу - [*].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[1.:*] кратність атрибута може приймати будь-яке ціле значення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6442" y="2368624"/>
            <a:ext cx="909755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1.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[1..5] кратність атрибута може приймати будь-яке значення з 1, 2, 3, 4, 5. 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[1..3,5,7] кратність атрибута може приймати будь-яке значення з 1, 2, 3, 5, 7. 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[1..3,6..8] кратність атрибута може приймати будь-яке значення з 1, 2, 3, 6, 7,8.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[1..3,7..*] кратність атрибута може приймати будь-яке значення з 1, 2, 3, а також будь-яке ціле значення </a:t>
            </a:r>
            <a:endParaRPr kumimoji="0" lang="uk-UA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5072895"/>
            <a:ext cx="915859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колір: </a:t>
            </a:r>
            <a:r>
              <a:rPr kumimoji="0" lang="uk-UA" sz="2000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Соlоr</a:t>
            </a: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(255, 0, 0) - в RGB-моделі цей запис відповідає чисто червоному кольору як початкове значення для даного атрибута.</a:t>
            </a:r>
            <a:endParaRPr kumimoji="0" lang="ru-RU" sz="9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імя_співробітника</a:t>
            </a: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[1..2]: </a:t>
            </a:r>
            <a:r>
              <a:rPr kumimoji="0" lang="uk-UA" sz="2000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String</a:t>
            </a: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Іван Іванович.</a:t>
            </a:r>
            <a:endParaRPr kumimoji="0" lang="ru-RU" sz="9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видимість: </a:t>
            </a:r>
            <a:r>
              <a:rPr kumimoji="0" lang="uk-UA" sz="2000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Вооlеаn</a:t>
            </a: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істина.</a:t>
            </a:r>
            <a:endParaRPr kumimoji="0" lang="ru-RU" sz="9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форма: Багатокутник = прямокутник.</a:t>
            </a:r>
            <a:endParaRPr kumimoji="0" lang="uk-UA" sz="1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862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756" y="16518"/>
            <a:ext cx="89644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/>
              <a:t>&lt;квантор видимості&gt;&lt;</a:t>
            </a:r>
            <a:r>
              <a:rPr lang="uk-UA" sz="2000" dirty="0" err="1"/>
              <a:t>імя</a:t>
            </a:r>
            <a:r>
              <a:rPr lang="uk-UA" sz="2000" dirty="0"/>
              <a:t> операції&gt;(список параметрів):  </a:t>
            </a:r>
            <a:endParaRPr lang="uk-UA" sz="2000" dirty="0" smtClean="0"/>
          </a:p>
          <a:p>
            <a:r>
              <a:rPr lang="uk-UA" sz="2000" dirty="0" smtClean="0"/>
              <a:t>&lt;</a:t>
            </a:r>
            <a:r>
              <a:rPr lang="uk-UA" sz="2000" dirty="0"/>
              <a:t>вираз типу, що повертає операція&gt;{рядок-властивість} </a:t>
            </a:r>
            <a:endParaRPr lang="ru-RU" sz="2000" dirty="0"/>
          </a:p>
          <a:p>
            <a:r>
              <a:rPr lang="uk-UA" sz="2000" b="1" dirty="0"/>
              <a:t> </a:t>
            </a:r>
            <a:r>
              <a:rPr lang="uk-UA" sz="2000" dirty="0" smtClean="0"/>
              <a:t>квантор видимості </a:t>
            </a:r>
            <a:r>
              <a:rPr lang="uk-UA" sz="2000" dirty="0"/>
              <a:t>також може приймати одне з трьох можливих значень і відображається за допомогою </a:t>
            </a:r>
            <a:r>
              <a:rPr lang="uk-UA" sz="2000" dirty="0" err="1" smtClean="0"/>
              <a:t>спецсимволу</a:t>
            </a:r>
            <a:endParaRPr lang="en-US" sz="2000" dirty="0" smtClean="0"/>
          </a:p>
          <a:p>
            <a:r>
              <a:rPr lang="uk-UA" sz="2000" dirty="0" smtClean="0"/>
              <a:t> "+" </a:t>
            </a:r>
            <a:r>
              <a:rPr lang="uk-UA" sz="2000" dirty="0"/>
              <a:t>(</a:t>
            </a:r>
            <a:r>
              <a:rPr lang="uk-UA" sz="2000" dirty="0" err="1" smtClean="0"/>
              <a:t>public</a:t>
            </a:r>
            <a:endParaRPr lang="en-US" sz="2000" dirty="0" smtClean="0"/>
          </a:p>
          <a:p>
            <a:r>
              <a:rPr lang="uk-UA" sz="2000" dirty="0" smtClean="0"/>
              <a:t> </a:t>
            </a:r>
            <a:r>
              <a:rPr lang="uk-UA" sz="2000" dirty="0"/>
              <a:t>"#" (</a:t>
            </a:r>
            <a:r>
              <a:rPr lang="uk-UA" sz="2000" dirty="0" err="1" smtClean="0"/>
              <a:t>protected</a:t>
            </a:r>
            <a:endParaRPr lang="en-US" sz="2000" dirty="0" smtClean="0"/>
          </a:p>
          <a:p>
            <a:r>
              <a:rPr lang="uk-UA" sz="2000" dirty="0" smtClean="0"/>
              <a:t> </a:t>
            </a:r>
            <a:r>
              <a:rPr lang="uk-UA" sz="2000" dirty="0"/>
              <a:t>"-" (</a:t>
            </a:r>
            <a:r>
              <a:rPr lang="uk-UA" sz="2000" dirty="0" err="1"/>
              <a:t>private</a:t>
            </a:r>
            <a:r>
              <a:rPr lang="uk-UA" sz="2000" smtClean="0"/>
              <a:t>)</a:t>
            </a:r>
            <a:endParaRPr lang="en-US" sz="2000" dirty="0" smtClean="0"/>
          </a:p>
          <a:p>
            <a:r>
              <a:rPr lang="uk-UA" sz="2000" dirty="0" smtClean="0"/>
              <a:t> </a:t>
            </a:r>
            <a:r>
              <a:rPr lang="uk-UA" sz="2000" dirty="0"/>
              <a:t>&lt;вид параметру&gt;&lt;</a:t>
            </a:r>
            <a:r>
              <a:rPr lang="uk-UA" sz="2000" dirty="0" err="1"/>
              <a:t>им’я</a:t>
            </a:r>
            <a:r>
              <a:rPr lang="uk-UA" sz="2000" dirty="0"/>
              <a:t> параметру&gt;: &lt;вираз типу&gt;=&lt;значення параметру за замовченням</a:t>
            </a:r>
            <a:r>
              <a:rPr lang="uk-UA" sz="2000" dirty="0" smtClean="0"/>
              <a:t>&gt;.</a:t>
            </a:r>
            <a:r>
              <a:rPr lang="ru-RU" sz="2000" dirty="0"/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2915002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Приклади запису операцій:</a:t>
            </a:r>
            <a:endParaRPr lang="ru-RU" i="1" dirty="0"/>
          </a:p>
          <a:p>
            <a:r>
              <a:rPr lang="uk-UA" dirty="0"/>
              <a:t>+ створити() - позначає абстрактну операцію по створенню окремого об'єкту класу, яка є загальнодоступною і не містить формальних параметрів. Ця операція не повертає ніякого значення після свого виконання. </a:t>
            </a:r>
            <a:endParaRPr lang="ru-RU" i="1" dirty="0"/>
          </a:p>
          <a:p>
            <a:r>
              <a:rPr lang="en-US" dirty="0"/>
              <a:t> </a:t>
            </a:r>
            <a:endParaRPr lang="ru-RU" i="1" dirty="0"/>
          </a:p>
          <a:p>
            <a:r>
              <a:rPr lang="uk-UA" dirty="0"/>
              <a:t>+ нарисувати (форма: Багатокутник = прямокутник, колор_заливки</a:t>
            </a:r>
            <a:r>
              <a:rPr lang="uk-UA" dirty="0" smtClean="0"/>
              <a:t>: </a:t>
            </a:r>
            <a:r>
              <a:rPr lang="uk-UA" dirty="0" err="1"/>
              <a:t>Color</a:t>
            </a:r>
            <a:r>
              <a:rPr lang="uk-UA" dirty="0"/>
              <a:t> = (0, 0, 255</a:t>
            </a:r>
            <a:r>
              <a:rPr lang="uk-UA" dirty="0" smtClean="0"/>
              <a:t>))</a:t>
            </a:r>
            <a:endParaRPr lang="en-US" dirty="0" smtClean="0"/>
          </a:p>
          <a:p>
            <a:r>
              <a:rPr lang="uk-UA" dirty="0" smtClean="0"/>
              <a:t> </a:t>
            </a:r>
            <a:r>
              <a:rPr lang="uk-UA" dirty="0"/>
              <a:t>- операцію по зображенню на екрані прямокутної області синього кольору.</a:t>
            </a:r>
            <a:endParaRPr lang="ru-RU" i="1" dirty="0"/>
          </a:p>
          <a:p>
            <a:r>
              <a:rPr lang="ru-RU" dirty="0"/>
              <a:t> </a:t>
            </a:r>
            <a:endParaRPr lang="ru-RU" i="1" dirty="0"/>
          </a:p>
          <a:p>
            <a:r>
              <a:rPr lang="uk-UA" dirty="0"/>
              <a:t>запросити_рахунок_клієнта (номер_рахунка:235432): </a:t>
            </a:r>
            <a:r>
              <a:rPr lang="uk-UA" dirty="0" err="1"/>
              <a:t>Currency</a:t>
            </a:r>
            <a:r>
              <a:rPr lang="uk-UA" dirty="0"/>
              <a:t> </a:t>
            </a:r>
            <a:endParaRPr lang="en-US" dirty="0" smtClean="0"/>
          </a:p>
          <a:p>
            <a:r>
              <a:rPr lang="uk-UA" dirty="0" smtClean="0"/>
              <a:t>- позначає </a:t>
            </a:r>
            <a:r>
              <a:rPr lang="uk-UA" dirty="0"/>
              <a:t>операцію по встановленню наявності коштів на поточному рахунку клієнта банку. Аргументом даної операції є номер рахунку клієнта (ціле число). Результатом виконання цієї операції є деяке число, записане в грошовому форматі ($1500.00). </a:t>
            </a:r>
            <a:endParaRPr lang="ru-RU" i="1" dirty="0"/>
          </a:p>
          <a:p>
            <a:r>
              <a:rPr lang="en-US" dirty="0"/>
              <a:t> </a:t>
            </a:r>
            <a:endParaRPr lang="ru-RU" i="1" dirty="0"/>
          </a:p>
          <a:p>
            <a:r>
              <a:rPr lang="uk-UA" dirty="0"/>
              <a:t>видати_повідомлення():{"Помилка ділення на нуль"}.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161969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999" y="1556792"/>
            <a:ext cx="4419718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55703"/>
            <a:ext cx="3416247" cy="2844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1343"/>
            <a:ext cx="654397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2. Відношення між класами 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Відношення залежності (</a:t>
            </a:r>
            <a:r>
              <a:rPr kumimoji="0" lang="uk-UA" sz="2000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dependency</a:t>
            </a: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000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relationship</a:t>
            </a: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) 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Відношення асоціації (</a:t>
            </a:r>
            <a:r>
              <a:rPr kumimoji="0" lang="uk-UA" sz="2000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association</a:t>
            </a: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000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relationship</a:t>
            </a: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) 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Відношення узагальнення (</a:t>
            </a:r>
            <a:r>
              <a:rPr kumimoji="0" lang="uk-UA" sz="2000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generalization</a:t>
            </a: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000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relationship</a:t>
            </a: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) 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Відношення реалізації (</a:t>
            </a:r>
            <a:r>
              <a:rPr kumimoji="0" lang="uk-UA" sz="2000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realization</a:t>
            </a: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000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relationship</a:t>
            </a: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) 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3044461"/>
            <a:ext cx="8560998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Рис.3.</a:t>
            </a: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Графічне зображення відношення залежності на діаграмі класів </a:t>
            </a:r>
            <a:endParaRPr kumimoji="0" lang="ru-RU" sz="9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620063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Рис.4.</a:t>
            </a: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Графічне представлення залежності між класом-клієнтом (Клас_С) і класами-джерелами (Клас_А,  Клас_Б) </a:t>
            </a:r>
            <a:endParaRPr kumimoji="0" lang="uk-UA" sz="1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523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Приклади стереотипів: </a:t>
            </a:r>
            <a:endParaRPr lang="ru-RU" sz="2400" dirty="0"/>
          </a:p>
          <a:p>
            <a:r>
              <a:rPr lang="uk-UA" sz="2400" b="1" dirty="0"/>
              <a:t> </a:t>
            </a:r>
            <a:endParaRPr lang="ru-RU" sz="2400" b="1" dirty="0"/>
          </a:p>
          <a:p>
            <a:r>
              <a:rPr lang="uk-UA" sz="2400" dirty="0"/>
              <a:t>"</a:t>
            </a:r>
            <a:r>
              <a:rPr lang="uk-UA" sz="2400" dirty="0" err="1"/>
              <a:t>асcess</a:t>
            </a:r>
            <a:r>
              <a:rPr lang="uk-UA" sz="2400" dirty="0"/>
              <a:t>" - позначення доступності відкритих атрибутів і операцій класу-джерела для класів-клієнтів; </a:t>
            </a:r>
            <a:endParaRPr lang="ru-RU" sz="2400" dirty="0"/>
          </a:p>
          <a:p>
            <a:r>
              <a:rPr lang="uk-UA" sz="2400" dirty="0"/>
              <a:t>"</a:t>
            </a:r>
            <a:r>
              <a:rPr lang="uk-UA" sz="2400" dirty="0" err="1"/>
              <a:t>bind</a:t>
            </a:r>
            <a:r>
              <a:rPr lang="uk-UA" sz="2400" dirty="0"/>
              <a:t>" - клас-клієнт може використати деякий шаблон для своєї подальшої параметризації; </a:t>
            </a:r>
            <a:endParaRPr lang="ru-RU" sz="2400" dirty="0"/>
          </a:p>
          <a:p>
            <a:r>
              <a:rPr lang="uk-UA" sz="2400" dirty="0"/>
              <a:t>"</a:t>
            </a:r>
            <a:r>
              <a:rPr lang="uk-UA" sz="2400" dirty="0" err="1"/>
              <a:t>derive</a:t>
            </a:r>
            <a:r>
              <a:rPr lang="uk-UA" sz="2400" dirty="0"/>
              <a:t>" - атрибути класу-клієнта можуть бути обчислені по атрибутах </a:t>
            </a:r>
            <a:r>
              <a:rPr lang="uk-UA" sz="2400" dirty="0" err="1"/>
              <a:t>класу-</a:t>
            </a:r>
            <a:r>
              <a:rPr lang="uk-UA" sz="2400" dirty="0"/>
              <a:t> джерела; </a:t>
            </a:r>
            <a:endParaRPr lang="ru-RU" sz="2400" dirty="0"/>
          </a:p>
          <a:p>
            <a:r>
              <a:rPr lang="uk-UA" sz="2400" dirty="0"/>
              <a:t>"</a:t>
            </a:r>
            <a:r>
              <a:rPr lang="uk-UA" sz="2400" dirty="0" err="1"/>
              <a:t>import</a:t>
            </a:r>
            <a:r>
              <a:rPr lang="uk-UA" sz="2400" dirty="0"/>
              <a:t>" - відкриті атрибути і операції класу-джерела стають частиною класу-клієнта, начебто вони були оголошені безпосередньо в ньому; </a:t>
            </a:r>
            <a:endParaRPr lang="ru-RU" sz="2400" dirty="0"/>
          </a:p>
          <a:p>
            <a:r>
              <a:rPr lang="uk-UA" sz="2400" dirty="0"/>
              <a:t>"</a:t>
            </a:r>
            <a:r>
              <a:rPr lang="uk-UA" sz="2400" dirty="0" err="1"/>
              <a:t>refine</a:t>
            </a:r>
            <a:r>
              <a:rPr lang="uk-UA" sz="2400" dirty="0"/>
              <a:t>" - вказує, що клас-клієнт служить уточненням класу-джерела через причини історичного характеру, коли з'являється додаткова інформація в проекті.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55955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96" y="332656"/>
            <a:ext cx="8404741" cy="24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602" y="3490084"/>
            <a:ext cx="6479022" cy="215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54808" y="2812976"/>
            <a:ext cx="8562729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Рис.5.</a:t>
            </a: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Графічне зображення відношення бінарної асоціації між класами.</a:t>
            </a:r>
            <a:endParaRPr kumimoji="0" lang="ru-RU" sz="9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29651" y="6029235"/>
            <a:ext cx="853022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Рис.6.</a:t>
            </a: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Графічне зображення </a:t>
            </a:r>
            <a:r>
              <a:rPr kumimoji="0" lang="uk-UA" sz="2000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тернарной</a:t>
            </a: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асоціації між трьома класами </a:t>
            </a:r>
            <a:endParaRPr kumimoji="0" lang="uk-UA" sz="1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9559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459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</cp:revision>
  <dcterms:created xsi:type="dcterms:W3CDTF">2014-10-16T06:52:18Z</dcterms:created>
  <dcterms:modified xsi:type="dcterms:W3CDTF">2014-10-16T07:08:10Z</dcterms:modified>
</cp:coreProperties>
</file>