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3"/>
    <p:sldId id="277" r:id="rId4"/>
    <p:sldId id="278" r:id="rId5"/>
    <p:sldId id="279" r:id="rId6"/>
    <p:sldId id="280" r:id="rId7"/>
    <p:sldId id="281" r:id="rId8"/>
    <p:sldId id="256" r:id="rId9"/>
    <p:sldId id="267" r:id="rId10"/>
    <p:sldId id="268" r:id="rId11"/>
    <p:sldId id="269" r:id="rId12"/>
    <p:sldId id="266" r:id="rId13"/>
    <p:sldId id="270" r:id="rId14"/>
    <p:sldId id="271" r:id="rId15"/>
    <p:sldId id="272" r:id="rId16"/>
    <p:sldId id="273" r:id="rId17"/>
    <p:sldId id="274" r:id="rId18"/>
    <p:sldId id="275" r:id="rId19"/>
    <p:sldId id="257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76" y="-102"/>
      </p:cViewPr>
      <p:guideLst>
        <p:guide orient="horz" pos="2126"/>
        <p:guide pos="28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4169-26A1-4D09-BD15-6937270CCB9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CF2-9054-4B50-9CF4-6AC929AB01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4169-26A1-4D09-BD15-6937270CCB9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CF2-9054-4B50-9CF4-6AC929AB01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4169-26A1-4D09-BD15-6937270CCB9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CF2-9054-4B50-9CF4-6AC929AB01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4169-26A1-4D09-BD15-6937270CCB9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CF2-9054-4B50-9CF4-6AC929AB01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4169-26A1-4D09-BD15-6937270CCB9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CF2-9054-4B50-9CF4-6AC929AB01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4169-26A1-4D09-BD15-6937270CCB9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CF2-9054-4B50-9CF4-6AC929AB01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4169-26A1-4D09-BD15-6937270CCB95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CF2-9054-4B50-9CF4-6AC929AB01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4169-26A1-4D09-BD15-6937270CCB95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CF2-9054-4B50-9CF4-6AC929AB01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4169-26A1-4D09-BD15-6937270CCB95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CF2-9054-4B50-9CF4-6AC929AB01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4169-26A1-4D09-BD15-6937270CCB9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CF2-9054-4B50-9CF4-6AC929AB01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4169-26A1-4D09-BD15-6937270CCB9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CF2-9054-4B50-9CF4-6AC929AB01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4169-26A1-4D09-BD15-6937270CCB9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49CF2-9054-4B50-9CF4-6AC929AB0176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file:///D:\my_job\&#1050;&#1053;&#1048;&#1043;&#1048;\UML\&#1051;&#1077;&#1086;&#1085;&#1077;&#1085;&#1082;&#1086;&#1074;\&#1051;&#1077;&#1086;&#1085;&#1077;&#1085;&#1082;&#1086;&#1074;_%20&#1057;&#1072;&#1084;&#1086;&#1091;&#1095;&#1080;&#1090;&#1077;&#1083;&#1100;%20UML3_files\gl3-4.jpg" TargetMode="External"/><Relationship Id="rId3" Type="http://schemas.openxmlformats.org/officeDocument/2006/relationships/image" Target="../media/image4.jpeg"/><Relationship Id="rId2" Type="http://schemas.openxmlformats.org/officeDocument/2006/relationships/image" Target="file:///D:\my_job\&#1050;&#1053;&#1048;&#1043;&#1048;\UML\&#1051;&#1077;&#1086;&#1085;&#1077;&#1085;&#1082;&#1086;&#1074;\&#1051;&#1077;&#1086;&#1085;&#1077;&#1085;&#1082;&#1086;&#1074;_%20&#1057;&#1072;&#1084;&#1086;&#1091;&#1095;&#1080;&#1090;&#1077;&#1083;&#1100;%20UML3_files\gl3-3.jpg" TargetMode="Externa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png"/><Relationship Id="rId3" Type="http://schemas.openxmlformats.org/officeDocument/2006/relationships/image" Target="file:///D:\my_job\&#1050;&#1053;&#1048;&#1043;&#1048;\UML\&#1051;&#1077;&#1086;&#1085;&#1077;&#1085;&#1082;&#1086;&#1074;\&#1051;&#1077;&#1086;&#1085;&#1077;&#1085;&#1082;&#1086;&#1074;_%20&#1057;&#1072;&#1084;&#1086;&#1091;&#1095;&#1080;&#1090;&#1077;&#1083;&#1100;%20UML4_files\gl4-2.jpg" TargetMode="External"/><Relationship Id="rId2" Type="http://schemas.openxmlformats.org/officeDocument/2006/relationships/image" Target="../media/image11.jpeg"/><Relationship Id="rId1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www.omg.org-/" TargetMode="Externa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МОДЕЛЮВАННЯ ТА  АНАЛІЗ ПРОГРАМНОГО ЗАБЕЗПЕЧЕННЯ</a:t>
            </a: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uk-UA" dirty="0" smtClean="0"/>
              <a:t>Загальна кількість годин: </a:t>
            </a:r>
            <a:endParaRPr lang="uk-UA" dirty="0" smtClean="0"/>
          </a:p>
          <a:p>
            <a:pPr algn="l"/>
            <a:r>
              <a:rPr lang="uk-UA" dirty="0" smtClean="0"/>
              <a:t>Лекцій: 32 години</a:t>
            </a:r>
            <a:endParaRPr lang="uk-UA" dirty="0" smtClean="0"/>
          </a:p>
          <a:p>
            <a:pPr algn="l"/>
            <a:r>
              <a:rPr lang="uk-UA" dirty="0" smtClean="0"/>
              <a:t>Лабораторних робіт: 32 години</a:t>
            </a:r>
            <a:endParaRPr lang="uk-UA" dirty="0" smtClean="0"/>
          </a:p>
          <a:p>
            <a:pPr algn="l"/>
            <a:r>
              <a:rPr lang="uk-UA" dirty="0" smtClean="0"/>
              <a:t>Курсова робота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3833" y="332656"/>
            <a:ext cx="8424936" cy="5444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700" dirty="0"/>
              <a:t>Для розуміння архітектури системи потрібно кілька </a:t>
            </a:r>
            <a:r>
              <a:rPr lang="uk-UA" altLang="ru-RU" sz="2700" dirty="0"/>
              <a:t>предс</a:t>
            </a:r>
            <a:r>
              <a:rPr lang="ru-RU" sz="2700" dirty="0"/>
              <a:t>:</a:t>
            </a:r>
            <a:r>
              <a:rPr lang="uk-UA" altLang="ru-RU" sz="2700" dirty="0"/>
              <a:t>тавлень, що доповнюю один одного:</a:t>
            </a:r>
            <a:endParaRPr lang="uk-UA" altLang="ru-RU" sz="2700" dirty="0"/>
          </a:p>
          <a:p>
            <a:pPr fontAlgn="base"/>
            <a:r>
              <a:rPr lang="ru-RU" sz="2700" dirty="0"/>
              <a:t>1. </a:t>
            </a:r>
            <a:r>
              <a:rPr lang="uk-UA" altLang="ru-RU" sz="2700" dirty="0"/>
              <a:t>З</a:t>
            </a:r>
            <a:r>
              <a:rPr lang="ru-RU" sz="2700" dirty="0"/>
              <a:t> точки зору варіантів використання (щоб виявити вимоги до системи).</a:t>
            </a:r>
            <a:endParaRPr lang="ru-RU" sz="2700" dirty="0"/>
          </a:p>
          <a:p>
            <a:pPr fontAlgn="base"/>
            <a:r>
              <a:rPr lang="ru-RU" sz="2700" dirty="0"/>
              <a:t>2. </a:t>
            </a:r>
            <a:r>
              <a:rPr lang="uk-UA" altLang="ru-RU" sz="2700" dirty="0"/>
              <a:t>З</a:t>
            </a:r>
            <a:r>
              <a:rPr lang="ru-RU" sz="2700" dirty="0"/>
              <a:t> точки зору проектування (щоб побудувати словник предметної області і області рішення)</a:t>
            </a:r>
            <a:endParaRPr lang="ru-RU" sz="2700" dirty="0"/>
          </a:p>
          <a:p>
            <a:pPr fontAlgn="base"/>
            <a:r>
              <a:rPr lang="ru-RU" sz="2700" dirty="0"/>
              <a:t>3. </a:t>
            </a:r>
            <a:r>
              <a:rPr lang="uk-UA" altLang="ru-RU" sz="2700" dirty="0"/>
              <a:t>З</a:t>
            </a:r>
            <a:r>
              <a:rPr lang="ru-RU" sz="2700" dirty="0"/>
              <a:t> точки зору взаємодій (щоб змоделювати взаємодії між частинами системи, системою в цілому і середовищем її функціонування)</a:t>
            </a:r>
            <a:endParaRPr lang="ru-RU" sz="2700" dirty="0"/>
          </a:p>
          <a:p>
            <a:pPr fontAlgn="base"/>
            <a:r>
              <a:rPr lang="ru-RU" sz="2700" dirty="0"/>
              <a:t>4. </a:t>
            </a:r>
            <a:r>
              <a:rPr lang="uk-UA" altLang="ru-RU" sz="2700" dirty="0"/>
              <a:t>З</a:t>
            </a:r>
            <a:r>
              <a:rPr lang="ru-RU" sz="2700" dirty="0"/>
              <a:t> точки зору реалізації (що дозволяє розглянути фізичну реалізацію системи) і з точки зору розміщення (допомагає зосередитися на питаннях системного проектування).</a:t>
            </a:r>
            <a:endParaRPr lang="ru-RU" sz="2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727280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461417"/>
            <a:ext cx="8229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068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/>
            <a:r>
              <a:rPr lang="ru-RU" altLang="zh-CN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ru-RU" altLang="zh-CN" b="1" dirty="0" err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Основні</a:t>
            </a:r>
            <a:r>
              <a:rPr lang="ru-RU" altLang="zh-CN" b="1" dirty="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ru-RU" altLang="zh-CN" b="1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типи</a:t>
            </a:r>
            <a:r>
              <a:rPr lang="ru-RU" altLang="zh-CN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моделей</a:t>
            </a:r>
            <a:endParaRPr lang="ru-RU" altLang="zh-C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305720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UML (</a:t>
            </a:r>
            <a:r>
              <a:rPr lang="ru-RU" dirty="0" err="1"/>
              <a:t>Unified</a:t>
            </a:r>
            <a:r>
              <a:rPr lang="ru-RU" dirty="0"/>
              <a:t> </a:t>
            </a:r>
            <a:r>
              <a:rPr lang="ru-RU" dirty="0" err="1"/>
              <a:t>Modeling</a:t>
            </a:r>
            <a:r>
              <a:rPr lang="ru-RU" dirty="0"/>
              <a:t> </a:t>
            </a:r>
            <a:r>
              <a:rPr lang="ru-RU" dirty="0" err="1"/>
              <a:t>Language</a:t>
            </a:r>
            <a:r>
              <a:rPr lang="ru-RU" dirty="0"/>
              <a:t>) –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візуального</a:t>
            </a:r>
            <a:r>
              <a:rPr lang="ru-RU" dirty="0"/>
              <a:t> </a:t>
            </a:r>
            <a:r>
              <a:rPr lang="ru-RU" dirty="0" err="1"/>
              <a:t>моделювання</a:t>
            </a:r>
            <a:r>
              <a:rPr lang="ru-RU" dirty="0"/>
              <a:t>, яка </a:t>
            </a:r>
            <a:r>
              <a:rPr lang="ru-RU" dirty="0" err="1"/>
              <a:t>розроблена</a:t>
            </a:r>
            <a:r>
              <a:rPr lang="ru-RU" dirty="0"/>
              <a:t> для </a:t>
            </a:r>
            <a:r>
              <a:rPr lang="ru-RU" dirty="0" err="1"/>
              <a:t>специфікації</a:t>
            </a:r>
            <a:r>
              <a:rPr lang="ru-RU" dirty="0"/>
              <a:t>, </a:t>
            </a:r>
            <a:r>
              <a:rPr lang="ru-RU" dirty="0" err="1"/>
              <a:t>візуалізації</a:t>
            </a:r>
            <a:r>
              <a:rPr lang="ru-RU" dirty="0"/>
              <a:t>, </a:t>
            </a:r>
            <a:r>
              <a:rPr lang="ru-RU" dirty="0" err="1"/>
              <a:t>проектування</a:t>
            </a:r>
            <a:r>
              <a:rPr lang="ru-RU" dirty="0"/>
              <a:t> і </a:t>
            </a:r>
            <a:r>
              <a:rPr lang="ru-RU" dirty="0" err="1"/>
              <a:t>документування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бізнес-процесів</a:t>
            </a:r>
            <a:r>
              <a:rPr lang="ru-RU" dirty="0"/>
              <a:t> і </a:t>
            </a:r>
            <a:r>
              <a:rPr lang="ru-RU" dirty="0" err="1"/>
              <a:t>інших</a:t>
            </a:r>
            <a:r>
              <a:rPr lang="ru-RU" dirty="0"/>
              <a:t> систем.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68413"/>
            <a:ext cx="5689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zh-CN" sz="4000" b="1" dirty="0">
                <a:latin typeface="+mj-lt"/>
                <a:cs typeface="Times New Roman" pitchFamily="18" charset="0"/>
                <a:sym typeface="Times New Roman" pitchFamily="18" charset="0"/>
              </a:rPr>
              <a:t> </a:t>
            </a:r>
            <a:r>
              <a:rPr lang="ru-RU" altLang="zh-CN" sz="4000" b="1" dirty="0" err="1" smtClean="0">
                <a:latin typeface="+mj-lt"/>
                <a:cs typeface="Times New Roman" pitchFamily="18" charset="0"/>
                <a:sym typeface="Times New Roman" pitchFamily="18" charset="0"/>
              </a:rPr>
              <a:t>Складові</a:t>
            </a:r>
            <a:r>
              <a:rPr lang="ru-RU" altLang="zh-CN" sz="4000" b="1" dirty="0" smtClean="0">
                <a:latin typeface="+mj-lt"/>
                <a:cs typeface="Times New Roman" pitchFamily="18" charset="0"/>
                <a:sym typeface="Times New Roman" pitchFamily="18" charset="0"/>
              </a:rPr>
              <a:t> </a:t>
            </a:r>
            <a:r>
              <a:rPr lang="ru-RU" altLang="zh-CN" sz="4000" b="1" dirty="0" err="1" smtClean="0">
                <a:latin typeface="+mj-lt"/>
                <a:cs typeface="Times New Roman" pitchFamily="18" charset="0"/>
                <a:sym typeface="Times New Roman" pitchFamily="18" charset="0"/>
              </a:rPr>
              <a:t>елементи</a:t>
            </a:r>
            <a:r>
              <a:rPr lang="ru-RU" altLang="zh-CN" sz="4000" b="1" dirty="0" smtClean="0">
                <a:latin typeface="+mj-lt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altLang="zh-CN" sz="4000" b="1" dirty="0" smtClean="0">
                <a:latin typeface="+mj-lt"/>
                <a:cs typeface="Times New Roman" pitchFamily="18" charset="0"/>
                <a:sym typeface="Times New Roman" pitchFamily="18" charset="0"/>
              </a:rPr>
              <a:t>UML</a:t>
            </a:r>
            <a:endParaRPr lang="ru-RU" sz="40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7200"/>
            <a:ext cx="8165989" cy="47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3567" y="5543654"/>
            <a:ext cx="81659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Загальна схема взаємозв'язків моделей і представлень складної системи в процесі об'єктно-орієнтованого аналізу і проектування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3073" name="Picture 1" descr="D:\my_job\КНИГИ\UML\Леоненков\Леоненков_ Самоучитель UML3_files\gl3-3.jpg"/>
          <p:cNvPicPr>
            <a:picLocks noChangeAspect="1" noChangeArrowheads="1"/>
          </p:cNvPicPr>
          <p:nvPr/>
        </p:nvPicPr>
        <p:blipFill>
          <a:blip r:embed="rId1"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5"/>
            <a:ext cx="4176464" cy="21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 rot="10800000" flipV="1">
            <a:off x="1187624" y="2684024"/>
            <a:ext cx="5831632" cy="51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Рис.2.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Графічне зображення вкладеності пакетів один в одного.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3076" name="Picture 4" descr="D:\my_job\КНИГИ\UML\Леоненков\Леоненков_ Самоучитель UML3_files\gl3-4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29000"/>
            <a:ext cx="4609247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262189" y="6095826"/>
            <a:ext cx="5760640" cy="51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Рис.3.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Графічне зображення вкладеності пакетів один в одного за допомогою явної візуалізації відношення включення.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7200"/>
            <a:ext cx="5335508" cy="189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35696" y="2494385"/>
            <a:ext cx="4896544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Рис.4.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Основні пакети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метамоделі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мови UML.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68960"/>
            <a:ext cx="701595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 rot="10800000" flipV="1">
            <a:off x="1128948" y="5446713"/>
            <a:ext cx="684076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Рис.5.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Підпакети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пакету Елементи поведінки мови UML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62466"/>
            <a:ext cx="187220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43608" y="2854424"/>
            <a:ext cx="6767736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Рис.6.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Склад пакету Загальні механізми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501008"/>
            <a:ext cx="417853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123728" y="6032065"/>
            <a:ext cx="6335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Рис.7.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Графічне зображення підсистеми в UML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565785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67094" y="5096545"/>
            <a:ext cx="6551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Рис.8.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Інтегрована модель складної системи в нотації UML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" y="228600"/>
            <a:ext cx="2098241" cy="12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01944" y="1764432"/>
            <a:ext cx="565086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Рис.9.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Графічне позначення варіанту використання (прецеденту).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1028" name="Picture 4" descr="D:\my_job\КНИГИ\UML\Леоненков\Леоненков_ Самоучитель UML4_files\gl4-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36912"/>
            <a:ext cx="576064" cy="147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0522" y="4284712"/>
            <a:ext cx="374142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Рис.10.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Графічне позначення актора.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4797152"/>
            <a:ext cx="5368461" cy="1035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60711" y="6228928"/>
            <a:ext cx="7229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Рис.11.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Графічне зображення інтерфейсів на діаграмах варіантів використання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28700"/>
            <a:ext cx="5715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25909" y="2988568"/>
            <a:ext cx="7731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Рис.12.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Графічне зображення взаємозв'язків інтерфейсів з варіантами використання.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33056"/>
            <a:ext cx="45910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669223" y="5940896"/>
            <a:ext cx="380555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Рис.13.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Приклад примітки в мові UML.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БучГрейди</a:t>
            </a:r>
            <a:r>
              <a:rPr lang="uk-UA" dirty="0" smtClean="0"/>
              <a:t>, Джеймс </a:t>
            </a:r>
            <a:r>
              <a:rPr lang="uk-UA" dirty="0" err="1" smtClean="0"/>
              <a:t>Рамбо</a:t>
            </a:r>
            <a:r>
              <a:rPr lang="uk-UA" dirty="0" smtClean="0"/>
              <a:t>, </a:t>
            </a:r>
            <a:r>
              <a:rPr lang="uk-UA" dirty="0" err="1" smtClean="0"/>
              <a:t>Айвар</a:t>
            </a:r>
            <a:r>
              <a:rPr lang="uk-UA" dirty="0" smtClean="0"/>
              <a:t> </a:t>
            </a:r>
            <a:r>
              <a:rPr lang="uk-UA" dirty="0" err="1" smtClean="0"/>
              <a:t>Джекобсон</a:t>
            </a:r>
            <a:r>
              <a:rPr lang="uk-UA" dirty="0" smtClean="0"/>
              <a:t>. Яз</a:t>
            </a:r>
            <a:r>
              <a:rPr lang="ru-RU" dirty="0" err="1" smtClean="0"/>
              <a:t>ык</a:t>
            </a:r>
            <a:r>
              <a:rPr lang="en-US" dirty="0" smtClean="0"/>
              <a:t> UML</a:t>
            </a:r>
            <a:r>
              <a:rPr lang="ru-RU" dirty="0" smtClean="0"/>
              <a:t>. Руководство пользователя.</a:t>
            </a:r>
            <a:endParaRPr lang="ru-RU" dirty="0" smtClean="0"/>
          </a:p>
          <a:p>
            <a:r>
              <a:rPr lang="en-US" dirty="0" smtClean="0">
                <a:hlinkClick r:id="rId1"/>
              </a:rPr>
              <a:t>www.omg.org -</a:t>
            </a:r>
            <a:r>
              <a:rPr lang="en-US" dirty="0" smtClean="0"/>
              <a:t> </a:t>
            </a:r>
            <a:r>
              <a:rPr lang="ru-RU" dirty="0" smtClean="0"/>
              <a:t>сайт </a:t>
            </a:r>
            <a:r>
              <a:rPr lang="en-US" dirty="0" smtClean="0"/>
              <a:t>OMG</a:t>
            </a:r>
            <a:endParaRPr lang="en-US" dirty="0" smtClean="0"/>
          </a:p>
          <a:p>
            <a:r>
              <a:rPr lang="ru-RU" dirty="0" smtClean="0"/>
              <a:t>Леоненков А</a:t>
            </a:r>
            <a:r>
              <a:rPr lang="ru-RU" dirty="0"/>
              <a:t>.</a:t>
            </a:r>
            <a:r>
              <a:rPr lang="ru-RU" dirty="0" smtClean="0"/>
              <a:t> Самоучитель </a:t>
            </a:r>
            <a:r>
              <a:rPr lang="en-US" dirty="0" smtClean="0"/>
              <a:t>UML</a:t>
            </a:r>
            <a:endParaRPr lang="uk-UA" dirty="0" smtClean="0"/>
          </a:p>
          <a:p>
            <a:r>
              <a:rPr lang="uk-UA" dirty="0" err="1" smtClean="0"/>
              <a:t>Хассан</a:t>
            </a:r>
            <a:r>
              <a:rPr lang="uk-UA" dirty="0" smtClean="0"/>
              <a:t> </a:t>
            </a:r>
            <a:r>
              <a:rPr lang="uk-UA" dirty="0" err="1" smtClean="0"/>
              <a:t>Гома</a:t>
            </a:r>
            <a:r>
              <a:rPr lang="uk-UA" dirty="0" smtClean="0"/>
              <a:t>. </a:t>
            </a:r>
            <a:r>
              <a:rPr lang="uk-UA" dirty="0" err="1" smtClean="0"/>
              <a:t>Проектирование</a:t>
            </a:r>
            <a:r>
              <a:rPr lang="uk-UA" dirty="0" smtClean="0"/>
              <a:t> систем реального </a:t>
            </a:r>
            <a:r>
              <a:rPr lang="uk-UA" dirty="0" err="1" smtClean="0"/>
              <a:t>времени</a:t>
            </a:r>
            <a:r>
              <a:rPr lang="uk-UA" dirty="0" smtClean="0"/>
              <a:t> и </a:t>
            </a:r>
            <a:r>
              <a:rPr lang="uk-UA" dirty="0" err="1" smtClean="0"/>
              <a:t>распределенн</a:t>
            </a:r>
            <a:r>
              <a:rPr lang="ru-RU" dirty="0" err="1" smtClean="0"/>
              <a:t>ых</a:t>
            </a:r>
            <a:r>
              <a:rPr lang="ru-RU" dirty="0" smtClean="0"/>
              <a:t> приложений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475743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9487" y="2017792"/>
            <a:ext cx="7259955" cy="51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Рис.14.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Приклад графічного представлення відношення асоціації між актором і </a:t>
            </a:r>
            <a:b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варіантом використання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780928"/>
            <a:ext cx="796015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17627" y="4140696"/>
            <a:ext cx="729170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Рис.15.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Графічне зображення відношення розширення між варіантами використання.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4941168"/>
            <a:ext cx="696144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66702" y="6097488"/>
            <a:ext cx="784987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Рис.16.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Графічне зображення відношення узагальнення між варіантами використання.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374041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56381" y="1980456"/>
            <a:ext cx="667829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Рис.17.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Графічного зображення відношення узагальнення між акторами.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95" y="2708920"/>
            <a:ext cx="6909357" cy="887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27785" y="3924672"/>
            <a:ext cx="762444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Рис.18.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Графічне зображення відношення включення між варіантами використання.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09120"/>
            <a:ext cx="38100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 rot="10800000" flipV="1">
            <a:off x="323528" y="6095826"/>
            <a:ext cx="7416824" cy="51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Рис.19.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Початкова діаграма варіантів використання для прикладу розробки системи продажу товарів по каталогу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63112"/>
            <a:ext cx="6298518" cy="225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79512" y="3146690"/>
            <a:ext cx="7884368" cy="51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Рис.20.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Початкова діаграма варіантів використання для прикладу розробки системи продажу товарів по каталогу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7200"/>
            <a:ext cx="6880759" cy="459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98195" y="5220816"/>
            <a:ext cx="754761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Рис.21.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Уточнений варіант діаграми варіантів використання для прикладу системи.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7188987" cy="47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47215" y="6012904"/>
            <a:ext cx="544957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Рис.22.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Один з варіантів подальшого уточнення діаграми.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249972" cy="311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35696" y="3936628"/>
            <a:ext cx="6300192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Рис.23.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Фрагмент діаграми варіантів використання, який в неявному вигляді присутній на уточненій діаграмі з відношенням асоціації між окремими компонентами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9217" name="Рисунок 4"/>
          <p:cNvPicPr>
            <a:picLocks noChangeAspect="1" noChangeArrowheads="1"/>
          </p:cNvPicPr>
          <p:nvPr/>
        </p:nvPicPr>
        <p:blipFill>
          <a:blip r:embed="rId1">
            <a:biLevel thresh="5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7" r="9587" b="9412"/>
          <a:stretch>
            <a:fillRect/>
          </a:stretch>
        </p:blipFill>
        <p:spPr bwMode="auto">
          <a:xfrm>
            <a:off x="899592" y="457200"/>
            <a:ext cx="6987528" cy="441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00299" y="5148808"/>
            <a:ext cx="434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1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Рис.</a:t>
            </a:r>
            <a:r>
              <a:rPr lang="uk-UA" altLang="ru-RU" sz="1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24.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Діаграма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варіантів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СППР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Бали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Лекція – </a:t>
            </a:r>
            <a:r>
              <a:rPr lang="en-US" dirty="0" smtClean="0"/>
              <a:t>0</a:t>
            </a:r>
            <a:endParaRPr lang="uk-UA" dirty="0" smtClean="0"/>
          </a:p>
          <a:p>
            <a:r>
              <a:rPr lang="uk-UA" dirty="0" smtClean="0"/>
              <a:t>Лабораторна робота  - 8 (7 </a:t>
            </a:r>
            <a:r>
              <a:rPr lang="uk-UA" dirty="0" err="1" smtClean="0"/>
              <a:t>л.р</a:t>
            </a:r>
            <a:r>
              <a:rPr lang="uk-UA" dirty="0" smtClean="0"/>
              <a:t>.)</a:t>
            </a:r>
            <a:endParaRPr lang="uk-UA" dirty="0" smtClean="0"/>
          </a:p>
          <a:p>
            <a:r>
              <a:rPr lang="uk-UA" dirty="0" smtClean="0"/>
              <a:t>Самостійна робота - 20 балів</a:t>
            </a:r>
            <a:endParaRPr lang="uk-UA" dirty="0" smtClean="0"/>
          </a:p>
          <a:p>
            <a:r>
              <a:rPr lang="uk-UA" dirty="0" smtClean="0"/>
              <a:t>ПМК – 36 ( 20 практична робота, 16 тест 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Курсова робота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 </a:t>
            </a:r>
            <a:r>
              <a:rPr lang="ru-RU" dirty="0" err="1" smtClean="0"/>
              <a:t>курсово</a:t>
            </a:r>
            <a:r>
              <a:rPr lang="uk-UA" dirty="0" smtClean="0"/>
              <a:t>ї робот = Затверджується керівником курсової роботи на основі теми БАКАЛАВРСЬКОЇ РОБОТИ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95" y="44133"/>
            <a:ext cx="8229600" cy="1143000"/>
          </a:xfrm>
        </p:spPr>
        <p:txBody>
          <a:bodyPr/>
          <a:lstStyle/>
          <a:p>
            <a:r>
              <a:rPr lang="uk-UA" dirty="0" smtClean="0"/>
              <a:t>Структура курсової роботи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995" y="620395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uk-UA" sz="1400" dirty="0"/>
          </a:p>
          <a:p>
            <a:pPr marL="0" indent="0">
              <a:buNone/>
            </a:pPr>
            <a:r>
              <a:rPr lang="uk-UA" sz="1800" dirty="0"/>
              <a:t>ВСТУП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1. АНАЛІЗ ВИМОГ КОРИСТУВАЧНА ТА КОНЦЕПТУАЛЬНЕ МОДЕЛЮВАННЯ 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1.1. Технічне завдання на розробку системи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1.2. Обґрунтування вибору засобів моделювання.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1.3. Аналіз вимог до програмного продукту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2. РОЗРОБКА МОДЕЛІ ПРОГРАМНОГО КОМПЛЕКСУ НА ЛОГІЧНОМУ РІВНІ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2.1. Алгоритм роботи та стани програмної системи 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2.2. Взаємодія об’єктів системи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2.3. ОБєктно-орієнтована модель системи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3. ФІЗИНА МОДЕЛЬ ТА ПРОТОТИП ПРОГРАМНОГО КОМПЛЕКСУ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3.1. Взаємодія компонентів системи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3.2. Архітектура програмного комплеку та його розгортання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3.3. Генерування програмного коду для прототипу програмного комплексту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3.4 Моделі т</a:t>
            </a:r>
            <a:r>
              <a:rPr lang="ru-RU" sz="1800" dirty="0"/>
              <a:t>е</a:t>
            </a:r>
            <a:r>
              <a:rPr lang="uk-UA" sz="1800" dirty="0"/>
              <a:t>стування системи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ВИСНОВКИ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ЛІТЕРАТУРА 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ДОДАТКИ</a:t>
            </a: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Оцінювання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387157" y="1836261"/>
          <a:ext cx="6369685" cy="42672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50985"/>
                <a:gridCol w="1439567"/>
                <a:gridCol w="2879133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Критерій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Максимальна кількість балів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Примітка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Своєчасність затвердження теми та завдання на курсову роботу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Бали не нараховуються у випадку несвоєчасного затвердження теми та завдання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Якість оформлення пояснювальної записки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Бали може бути знижено за порушення вимог до оформлення роботи, невідповідність структури курсової визначеним вимогам та ін.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Точність,</a:t>
                      </a:r>
                      <a:r>
                        <a:rPr lang="uk-UA" sz="1400" baseline="0" dirty="0" smtClean="0">
                          <a:effectLst/>
                          <a:latin typeface="Times New Roman"/>
                          <a:ea typeface="Times New Roman"/>
                        </a:rPr>
                        <a:t> детальність та повнота специфікацій елементів системи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Оцінюється якість та коректність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побудованих діаграм,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правильність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опису алгоритмів, рівень деталізації процесів, рівень використання шаблонів проектування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Якість підготовленої доповіді та рівень захисту курсової роботи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Бали може бути знижено за відсутність презентації (5 балів), некоректні відповіді на питання 10 балів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692696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Лекція </a:t>
            </a:r>
            <a:r>
              <a:rPr lang="en-US" b="1" dirty="0" smtClean="0"/>
              <a:t>1</a:t>
            </a:r>
            <a:r>
              <a:rPr lang="uk-UA" b="1" dirty="0" smtClean="0"/>
              <a:t>. </a:t>
            </a:r>
            <a:r>
              <a:rPr lang="ru-RU" b="1" dirty="0" err="1" smtClean="0"/>
              <a:t>Моделювання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програмного</a:t>
            </a:r>
            <a:r>
              <a:rPr lang="ru-RU" b="1" dirty="0" smtClean="0"/>
              <a:t> </a:t>
            </a:r>
            <a:r>
              <a:rPr lang="ru-RU" b="1" dirty="0" err="1" smtClean="0"/>
              <a:t>забезпечення</a:t>
            </a:r>
            <a:r>
              <a:rPr lang="ru-RU" b="1" dirty="0" smtClean="0"/>
              <a:t>. </a:t>
            </a:r>
            <a:r>
              <a:rPr lang="en-US" b="1" dirty="0" smtClean="0"/>
              <a:t>UML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700808"/>
            <a:ext cx="4402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1. </a:t>
            </a:r>
            <a:r>
              <a:rPr lang="ru-RU" b="1" dirty="0" err="1" smtClean="0"/>
              <a:t>Визначення</a:t>
            </a:r>
            <a:r>
              <a:rPr lang="ru-RU" b="1" dirty="0" smtClean="0"/>
              <a:t> та </a:t>
            </a:r>
            <a:r>
              <a:rPr lang="ru-RU" b="1" dirty="0" err="1" smtClean="0"/>
              <a:t>завдання</a:t>
            </a:r>
            <a:r>
              <a:rPr lang="ru-RU" b="1" dirty="0" smtClean="0"/>
              <a:t> </a:t>
            </a:r>
            <a:r>
              <a:rPr lang="ru-RU" b="1" dirty="0" err="1" smtClean="0"/>
              <a:t>моделювання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070140"/>
            <a:ext cx="2841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2. Складові елементи </a:t>
            </a:r>
            <a:r>
              <a:rPr lang="en-US" b="1" dirty="0" smtClean="0"/>
              <a:t>UML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2439472"/>
            <a:ext cx="3800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/>
              <a:t>3. </a:t>
            </a:r>
            <a:r>
              <a:rPr lang="ru-RU" b="1" dirty="0" smtClean="0"/>
              <a:t>Д</a:t>
            </a:r>
            <a:r>
              <a:rPr lang="uk-UA" b="1" dirty="0" err="1" smtClean="0"/>
              <a:t>іаграма</a:t>
            </a:r>
            <a:r>
              <a:rPr lang="uk-UA" b="1" dirty="0" smtClean="0"/>
              <a:t> варіантів використання 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000" i="1" dirty="0" err="1"/>
              <a:t>Моделювання</a:t>
            </a:r>
            <a:r>
              <a:rPr lang="ru-RU" sz="3000" dirty="0"/>
              <a:t> — </a:t>
            </a:r>
            <a:r>
              <a:rPr lang="ru-RU" sz="3000" dirty="0" err="1"/>
              <a:t>це</a:t>
            </a:r>
            <a:r>
              <a:rPr lang="ru-RU" sz="3000" dirty="0"/>
              <a:t> </a:t>
            </a:r>
            <a:r>
              <a:rPr lang="ru-RU" sz="3000" dirty="0" err="1"/>
              <a:t>спосіб</a:t>
            </a:r>
            <a:r>
              <a:rPr lang="ru-RU" sz="3000" dirty="0"/>
              <a:t> </a:t>
            </a:r>
            <a:r>
              <a:rPr lang="ru-RU" sz="3000" dirty="0" err="1"/>
              <a:t>дослідження</a:t>
            </a:r>
            <a:r>
              <a:rPr lang="ru-RU" sz="3000" dirty="0"/>
              <a:t> будь-</a:t>
            </a:r>
            <a:r>
              <a:rPr lang="ru-RU" sz="3000" dirty="0" err="1"/>
              <a:t>яких</a:t>
            </a:r>
            <a:r>
              <a:rPr lang="ru-RU" sz="3000" dirty="0"/>
              <a:t> </a:t>
            </a:r>
            <a:r>
              <a:rPr lang="ru-RU" sz="3000" dirty="0" err="1"/>
              <a:t>явищ</a:t>
            </a:r>
            <a:r>
              <a:rPr lang="ru-RU" sz="3000" dirty="0"/>
              <a:t>, </a:t>
            </a:r>
            <a:r>
              <a:rPr lang="ru-RU" sz="3000" dirty="0" err="1"/>
              <a:t>процесів</a:t>
            </a:r>
            <a:r>
              <a:rPr lang="ru-RU" sz="3000" dirty="0"/>
              <a:t> </a:t>
            </a:r>
            <a:r>
              <a:rPr lang="ru-RU" sz="3000" dirty="0" err="1"/>
              <a:t>або</a:t>
            </a:r>
            <a:r>
              <a:rPr lang="ru-RU" sz="3000" dirty="0"/>
              <a:t> </a:t>
            </a:r>
            <a:r>
              <a:rPr lang="ru-RU" sz="3000" dirty="0" err="1"/>
              <a:t>об'єктів</a:t>
            </a:r>
            <a:r>
              <a:rPr lang="ru-RU" sz="3000" dirty="0"/>
              <a:t> шляхом </a:t>
            </a:r>
            <a:r>
              <a:rPr lang="ru-RU" sz="3000" dirty="0" err="1"/>
              <a:t>побудови</a:t>
            </a:r>
            <a:r>
              <a:rPr lang="ru-RU" sz="3000" dirty="0"/>
              <a:t> та </a:t>
            </a:r>
            <a:r>
              <a:rPr lang="ru-RU" sz="3000" dirty="0" err="1"/>
              <a:t>аналізу</a:t>
            </a:r>
            <a:r>
              <a:rPr lang="ru-RU" sz="3000" dirty="0"/>
              <a:t> </a:t>
            </a:r>
            <a:r>
              <a:rPr lang="ru-RU" sz="3000" dirty="0" err="1"/>
              <a:t>їх</a:t>
            </a:r>
            <a:r>
              <a:rPr lang="ru-RU" sz="3000" dirty="0"/>
              <a:t> моделей. </a:t>
            </a:r>
            <a:endParaRPr lang="en-US" sz="3000" dirty="0" smtClean="0"/>
          </a:p>
          <a:p>
            <a:pPr marL="0" indent="0">
              <a:buNone/>
            </a:pPr>
            <a:endParaRPr lang="en-US" sz="2500" dirty="0"/>
          </a:p>
          <a:p>
            <a:pPr marL="0" indent="0" algn="just">
              <a:buNone/>
            </a:pPr>
            <a:r>
              <a:rPr lang="ru-RU" sz="2500" i="1" dirty="0" smtClean="0"/>
              <a:t>Система</a:t>
            </a:r>
            <a:r>
              <a:rPr lang="ru-RU" sz="2500" dirty="0" smtClean="0"/>
              <a:t> — </a:t>
            </a:r>
            <a:r>
              <a:rPr lang="ru-RU" sz="2500" dirty="0" err="1"/>
              <a:t>це</a:t>
            </a:r>
            <a:r>
              <a:rPr lang="ru-RU" sz="2500" dirty="0"/>
              <a:t> </a:t>
            </a:r>
            <a:r>
              <a:rPr lang="ru-RU" sz="2500" dirty="0" err="1"/>
              <a:t>цілісний</a:t>
            </a:r>
            <a:r>
              <a:rPr lang="ru-RU" sz="2500" dirty="0"/>
              <a:t> комплекс </a:t>
            </a:r>
            <a:r>
              <a:rPr lang="ru-RU" sz="2500" dirty="0" err="1"/>
              <a:t>взаємопов'язаних</a:t>
            </a:r>
            <a:r>
              <a:rPr lang="ru-RU" sz="2500" dirty="0"/>
              <a:t> </a:t>
            </a:r>
            <a:r>
              <a:rPr lang="ru-RU" sz="2500" dirty="0" err="1"/>
              <a:t>елементів</a:t>
            </a:r>
            <a:r>
              <a:rPr lang="ru-RU" sz="2500" dirty="0"/>
              <a:t>, </a:t>
            </a:r>
            <a:r>
              <a:rPr lang="ru-RU" sz="2500" dirty="0" err="1"/>
              <a:t>який</a:t>
            </a:r>
            <a:r>
              <a:rPr lang="ru-RU" sz="2500" dirty="0"/>
              <a:t> </a:t>
            </a:r>
            <a:r>
              <a:rPr lang="ru-RU" sz="2500" dirty="0" err="1"/>
              <a:t>має</a:t>
            </a:r>
            <a:r>
              <a:rPr lang="ru-RU" sz="2500" dirty="0"/>
              <a:t> </a:t>
            </a:r>
            <a:r>
              <a:rPr lang="ru-RU" sz="2500" dirty="0" err="1"/>
              <a:t>певну</a:t>
            </a:r>
            <a:r>
              <a:rPr lang="ru-RU" sz="2500" dirty="0"/>
              <a:t> структуру і </a:t>
            </a:r>
            <a:r>
              <a:rPr lang="ru-RU" sz="2500" dirty="0" err="1"/>
              <a:t>взаємодіє</a:t>
            </a:r>
            <a:r>
              <a:rPr lang="ru-RU" sz="2500" dirty="0"/>
              <a:t> </a:t>
            </a:r>
            <a:r>
              <a:rPr lang="ru-RU" sz="2500" dirty="0" err="1"/>
              <a:t>із</a:t>
            </a:r>
            <a:r>
              <a:rPr lang="ru-RU" sz="2500" dirty="0"/>
              <a:t> </a:t>
            </a:r>
            <a:r>
              <a:rPr lang="ru-RU" sz="2500" dirty="0" err="1"/>
              <a:t>зовнішнім</a:t>
            </a:r>
            <a:r>
              <a:rPr lang="ru-RU" sz="2500" dirty="0"/>
              <a:t> </a:t>
            </a:r>
            <a:r>
              <a:rPr lang="ru-RU" sz="2500" dirty="0" err="1"/>
              <a:t>середовищем</a:t>
            </a:r>
            <a:r>
              <a:rPr lang="ru-RU" sz="2500" dirty="0" smtClean="0"/>
              <a:t>.</a:t>
            </a:r>
            <a:endParaRPr lang="en-US" sz="2500" dirty="0" smtClean="0"/>
          </a:p>
          <a:p>
            <a:pPr marL="0" indent="0" algn="just">
              <a:buNone/>
            </a:pPr>
            <a:r>
              <a:rPr lang="ru-RU" sz="2500" dirty="0" smtClean="0"/>
              <a:t> </a:t>
            </a:r>
            <a:endParaRPr lang="ru-RU" sz="2500" dirty="0" smtClean="0"/>
          </a:p>
          <a:p>
            <a:pPr marL="0" indent="0" algn="just">
              <a:buNone/>
            </a:pPr>
            <a:r>
              <a:rPr lang="ru-RU" sz="2500" i="1" dirty="0"/>
              <a:t>Структура </a:t>
            </a:r>
            <a:r>
              <a:rPr lang="ru-RU" sz="2500" i="1" dirty="0" err="1"/>
              <a:t>системи</a:t>
            </a:r>
            <a:r>
              <a:rPr lang="ru-RU" sz="2500" dirty="0"/>
              <a:t> - </a:t>
            </a:r>
            <a:r>
              <a:rPr lang="ru-RU" sz="2500" dirty="0" err="1"/>
              <a:t>це</a:t>
            </a:r>
            <a:r>
              <a:rPr lang="ru-RU" sz="2500" dirty="0"/>
              <a:t> </a:t>
            </a:r>
            <a:r>
              <a:rPr lang="ru-RU" sz="2500" dirty="0" err="1"/>
              <a:t>організована</a:t>
            </a:r>
            <a:r>
              <a:rPr lang="ru-RU" sz="2500" dirty="0"/>
              <a:t> </a:t>
            </a:r>
            <a:r>
              <a:rPr lang="ru-RU" sz="2500" dirty="0" err="1"/>
              <a:t>сукупність</a:t>
            </a:r>
            <a:r>
              <a:rPr lang="ru-RU" sz="2500" dirty="0"/>
              <a:t> </a:t>
            </a:r>
            <a:r>
              <a:rPr lang="ru-RU" sz="2500" dirty="0" err="1"/>
              <a:t>зв'язків</a:t>
            </a:r>
            <a:r>
              <a:rPr lang="ru-RU" sz="2500" dirty="0"/>
              <a:t> </a:t>
            </a:r>
            <a:r>
              <a:rPr lang="ru-RU" sz="2500" dirty="0" err="1"/>
              <a:t>між</a:t>
            </a:r>
            <a:r>
              <a:rPr lang="ru-RU" sz="2500" dirty="0"/>
              <a:t> </a:t>
            </a:r>
            <a:r>
              <a:rPr lang="ru-RU" sz="2500" dirty="0" err="1"/>
              <a:t>її</a:t>
            </a:r>
            <a:r>
              <a:rPr lang="ru-RU" sz="2500" dirty="0"/>
              <a:t> </a:t>
            </a:r>
            <a:r>
              <a:rPr lang="ru-RU" sz="2500" dirty="0" err="1"/>
              <a:t>елементами</a:t>
            </a:r>
            <a:r>
              <a:rPr lang="ru-RU" sz="2500" dirty="0"/>
              <a:t>. </a:t>
            </a:r>
            <a:endParaRPr lang="en-US" sz="2500" dirty="0" smtClean="0"/>
          </a:p>
          <a:p>
            <a:pPr marL="0" indent="0" algn="just">
              <a:buNone/>
            </a:pPr>
            <a:endParaRPr lang="en-US" sz="2500" dirty="0" smtClean="0"/>
          </a:p>
          <a:p>
            <a:pPr marL="0" indent="0" algn="just">
              <a:buNone/>
            </a:pPr>
            <a:r>
              <a:rPr lang="ru-RU" sz="2500" i="1" dirty="0" err="1" smtClean="0"/>
              <a:t>Середовище</a:t>
            </a:r>
            <a:r>
              <a:rPr lang="ru-RU" sz="2500" dirty="0" smtClean="0"/>
              <a:t> </a:t>
            </a:r>
            <a:r>
              <a:rPr lang="ru-RU" sz="2500" dirty="0"/>
              <a:t>— </a:t>
            </a:r>
            <a:r>
              <a:rPr lang="ru-RU" sz="2500" dirty="0" err="1"/>
              <a:t>це</a:t>
            </a:r>
            <a:r>
              <a:rPr lang="ru-RU" sz="2500" dirty="0"/>
              <a:t> </a:t>
            </a:r>
            <a:r>
              <a:rPr lang="ru-RU" sz="2500" dirty="0" err="1"/>
              <a:t>сукупність</a:t>
            </a:r>
            <a:r>
              <a:rPr lang="ru-RU" sz="2500" dirty="0"/>
              <a:t> </a:t>
            </a:r>
            <a:r>
              <a:rPr lang="ru-RU" sz="2500" dirty="0" err="1"/>
              <a:t>елементів</a:t>
            </a:r>
            <a:r>
              <a:rPr lang="ru-RU" sz="2500" dirty="0"/>
              <a:t> </a:t>
            </a:r>
            <a:r>
              <a:rPr lang="ru-RU" sz="2500" dirty="0" err="1"/>
              <a:t>зовнішнього</a:t>
            </a:r>
            <a:r>
              <a:rPr lang="ru-RU" sz="2500" dirty="0"/>
              <a:t> </a:t>
            </a:r>
            <a:r>
              <a:rPr lang="ru-RU" sz="2500" dirty="0" err="1"/>
              <a:t>світу</a:t>
            </a:r>
            <a:r>
              <a:rPr lang="ru-RU" sz="2500" dirty="0"/>
              <a:t>, </a:t>
            </a:r>
            <a:r>
              <a:rPr lang="ru-RU" sz="2500" dirty="0" err="1"/>
              <a:t>які</a:t>
            </a:r>
            <a:r>
              <a:rPr lang="ru-RU" sz="2500" dirty="0"/>
              <a:t> не </a:t>
            </a:r>
            <a:r>
              <a:rPr lang="ru-RU" sz="2500" dirty="0" err="1"/>
              <a:t>входять</a:t>
            </a:r>
            <a:r>
              <a:rPr lang="ru-RU" sz="2500" dirty="0"/>
              <a:t> до складу </a:t>
            </a:r>
            <a:r>
              <a:rPr lang="ru-RU" sz="2500" dirty="0" err="1"/>
              <a:t>системи</a:t>
            </a:r>
            <a:r>
              <a:rPr lang="ru-RU" sz="2500" dirty="0"/>
              <a:t>, але </a:t>
            </a:r>
            <a:r>
              <a:rPr lang="ru-RU" sz="2500" dirty="0" err="1"/>
              <a:t>впливають</a:t>
            </a:r>
            <a:r>
              <a:rPr lang="ru-RU" sz="2500" dirty="0"/>
              <a:t> на ЇЇ </a:t>
            </a:r>
            <a:r>
              <a:rPr lang="ru-RU" sz="2500" dirty="0" err="1"/>
              <a:t>поведінку</a:t>
            </a:r>
            <a:r>
              <a:rPr lang="ru-RU" sz="2500" dirty="0"/>
              <a:t> </a:t>
            </a:r>
            <a:r>
              <a:rPr lang="ru-RU" sz="2500" dirty="0" err="1"/>
              <a:t>або</a:t>
            </a:r>
            <a:r>
              <a:rPr lang="ru-RU" sz="2500" dirty="0"/>
              <a:t> </a:t>
            </a:r>
            <a:r>
              <a:rPr lang="ru-RU" sz="2500" dirty="0" err="1"/>
              <a:t>властивості</a:t>
            </a:r>
            <a:r>
              <a:rPr lang="ru-RU" sz="2500" dirty="0"/>
              <a:t>.</a:t>
            </a:r>
            <a:endParaRPr lang="ru-RU"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0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Модель —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абстракція</a:t>
            </a:r>
            <a:r>
              <a:rPr lang="ru-RU" b="1" dirty="0"/>
              <a:t>; вона </a:t>
            </a:r>
            <a:r>
              <a:rPr lang="ru-RU" b="1" dirty="0" err="1"/>
              <a:t>відображає</a:t>
            </a:r>
            <a:r>
              <a:rPr lang="ru-RU" b="1" dirty="0"/>
              <a:t> </a:t>
            </a:r>
            <a:r>
              <a:rPr lang="ru-RU" b="1" dirty="0" err="1"/>
              <a:t>лише</a:t>
            </a:r>
            <a:r>
              <a:rPr lang="ru-RU" b="1" dirty="0"/>
              <a:t> </a:t>
            </a:r>
            <a:r>
              <a:rPr lang="ru-RU" b="1" dirty="0" err="1"/>
              <a:t>частину</a:t>
            </a:r>
            <a:r>
              <a:rPr lang="ru-RU" b="1" dirty="0"/>
              <a:t> </a:t>
            </a:r>
            <a:r>
              <a:rPr lang="ru-RU" b="1" dirty="0" err="1"/>
              <a:t>властивостей</a:t>
            </a:r>
            <a:r>
              <a:rPr lang="ru-RU" b="1" dirty="0"/>
              <a:t> </a:t>
            </a:r>
            <a:r>
              <a:rPr lang="ru-RU" b="1" dirty="0" err="1" smtClean="0"/>
              <a:t>системи</a:t>
            </a:r>
            <a:endParaRPr lang="en-US" b="1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fontAlgn="base">
              <a:buNone/>
            </a:pPr>
            <a:r>
              <a:rPr lang="ru-RU" b="1" dirty="0" err="1" smtClean="0"/>
              <a:t>Основн</a:t>
            </a:r>
            <a:r>
              <a:rPr lang="uk-UA" b="1" dirty="0" smtClean="0"/>
              <a:t>і принципи моделювання</a:t>
            </a:r>
            <a:endParaRPr lang="ru-RU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/>
              <a:t>Вибір моделі має визначальний вплив на підхід до вирішення проблеми і на те, як буде виглядати це рішення.</a:t>
            </a:r>
            <a:endParaRPr lang="ru-RU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/>
              <a:t>Кожна модель може бути представлена з різним ступенем точності.</a:t>
            </a:r>
            <a:endParaRPr lang="ru-RU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/>
              <a:t>Кращі моделі - ті, що </a:t>
            </a:r>
            <a:r>
              <a:rPr lang="uk-UA" altLang="ru-RU" dirty="0"/>
              <a:t>найбільш </a:t>
            </a:r>
            <a:r>
              <a:rPr lang="ru-RU" dirty="0"/>
              <a:t>наближен</a:t>
            </a:r>
            <a:r>
              <a:rPr lang="uk-UA" dirty="0"/>
              <a:t>і</a:t>
            </a:r>
            <a:r>
              <a:rPr lang="ru-RU" dirty="0"/>
              <a:t> до реальності.</a:t>
            </a:r>
            <a:endParaRPr lang="ru-RU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/>
              <a:t>Не можна обмежуватися створенням тільки однієї моделі.</a:t>
            </a:r>
            <a:endParaRPr lang="ru-RU" dirty="0"/>
          </a:p>
          <a:p>
            <a:pPr lvl="0" fontAlgn="base"/>
            <a:endParaRPr lang="ru-R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5527</Words>
  <Application>WPS Presentation</Application>
  <PresentationFormat>Экран (4:3)</PresentationFormat>
  <Paragraphs>168</Paragraphs>
  <Slides>26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Тема Office</vt:lpstr>
      <vt:lpstr>МОДЕЛЮВАННЯ ТА  АНАЛІЗ ПРОГРАМНОГО ЗАБЕЗПЕЧЕННЯ</vt:lpstr>
      <vt:lpstr>Література </vt:lpstr>
      <vt:lpstr>Бали</vt:lpstr>
      <vt:lpstr>Курсова робота</vt:lpstr>
      <vt:lpstr>Структура курсової роботи</vt:lpstr>
      <vt:lpstr>Оцінювання</vt:lpstr>
      <vt:lpstr>PowerPoint 演示文稿</vt:lpstr>
      <vt:lpstr>PowerPoint 演示文稿</vt:lpstr>
      <vt:lpstr>PowerPoint 演示文稿</vt:lpstr>
      <vt:lpstr>PowerPoint 演示文稿</vt:lpstr>
      <vt:lpstr> Основні типи моделей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7</cp:revision>
  <dcterms:created xsi:type="dcterms:W3CDTF">2014-09-28T02:00:00Z</dcterms:created>
  <dcterms:modified xsi:type="dcterms:W3CDTF">2016-09-02T08:00:57Z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1033-10.1.0.5486</vt:lpwstr>
  </property>
</Properties>
</file>