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0" r:id="rId3"/>
    <p:sldId id="258" r:id="rId4"/>
    <p:sldId id="281" r:id="rId5"/>
    <p:sldId id="266" r:id="rId6"/>
    <p:sldId id="273" r:id="rId7"/>
    <p:sldId id="257" r:id="rId8"/>
    <p:sldId id="274" r:id="rId9"/>
    <p:sldId id="265" r:id="rId10"/>
    <p:sldId id="275" r:id="rId11"/>
    <p:sldId id="256" r:id="rId12"/>
    <p:sldId id="276" r:id="rId13"/>
    <p:sldId id="268" r:id="rId14"/>
    <p:sldId id="278" r:id="rId15"/>
    <p:sldId id="260" r:id="rId16"/>
    <p:sldId id="279" r:id="rId17"/>
    <p:sldId id="267" r:id="rId18"/>
    <p:sldId id="261" r:id="rId19"/>
    <p:sldId id="269" r:id="rId20"/>
    <p:sldId id="262" r:id="rId21"/>
    <p:sldId id="271" r:id="rId22"/>
    <p:sldId id="263" r:id="rId23"/>
    <p:sldId id="272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9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80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8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9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49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05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3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30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B2809-5D8B-4F49-B54F-6208E066836A}" type="datetimeFigureOut">
              <a:rPr lang="ru-RU" smtClean="0"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4CBFD-D5E4-43CC-A3AD-85A6A4D80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4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ron.by/post/pattern-proektirovaniya-abstract-factory-abstraktnaya-fabrika-na-ph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Born Patterns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Builder</a:t>
            </a:r>
          </a:p>
          <a:p>
            <a:pPr marL="457200" indent="-457200">
              <a:buAutoNum type="arabicPeriod"/>
            </a:pPr>
            <a:r>
              <a:rPr lang="en-US" dirty="0" smtClean="0"/>
              <a:t>Abstract Fabric</a:t>
            </a:r>
          </a:p>
          <a:p>
            <a:pPr marL="457200" indent="-457200">
              <a:buAutoNum type="arabicPeriod"/>
            </a:pPr>
            <a:r>
              <a:rPr lang="en-US" dirty="0" smtClean="0"/>
              <a:t>Prototype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19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/>
              <a:t>Паттерн Прототип (</a:t>
            </a:r>
            <a:r>
              <a:rPr lang="ru-RU" sz="2800" dirty="0" err="1"/>
              <a:t>Prototype</a:t>
            </a:r>
            <a:r>
              <a:rPr lang="ru-RU" sz="2800" dirty="0"/>
              <a:t>) позволяет создавать объекты на основе уже ранее созданных объектов-прототипов. То есть по сути данный паттерн предлагает технику клонирования объектов.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4297"/>
            <a:ext cx="10515600" cy="2736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Когда использовать </a:t>
            </a:r>
            <a:r>
              <a:rPr lang="ru-RU" sz="2400" dirty="0" smtClean="0"/>
              <a:t>Прототип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Когда </a:t>
            </a:r>
            <a:r>
              <a:rPr lang="ru-RU" sz="2400" dirty="0"/>
              <a:t>конкретный тип создаваемого объекта должен определяться динамически во время </a:t>
            </a:r>
            <a:r>
              <a:rPr lang="ru-RU" sz="2400" dirty="0" smtClean="0"/>
              <a:t>выполнения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Когда </a:t>
            </a:r>
            <a:r>
              <a:rPr lang="ru-RU" sz="2400" dirty="0"/>
              <a:t>нежелательно создание отдельной иерархии классов фабрик для создания объектов-продуктов из параллельной иерархии классов (как это делается, например, при использовании паттерна Абстрактная фабрика</a:t>
            </a:r>
            <a:r>
              <a:rPr lang="ru-RU" sz="2400" dirty="0" smtClean="0"/>
              <a:t>)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Когда </a:t>
            </a:r>
            <a:r>
              <a:rPr lang="ru-RU" sz="2400" dirty="0"/>
              <a:t>клонирование объекта является более предпочтительным вариантом нежели его создание и инициализация с помощью конструктора. Особенно когда известно, что объект может принимать небольшое ограниченное число возможных состояний.</a:t>
            </a:r>
            <a:br>
              <a:rPr lang="ru-RU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4272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L Prototy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83" y="864031"/>
            <a:ext cx="8989504" cy="225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592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698716" y="973151"/>
            <a:ext cx="9708107" cy="2677656"/>
          </a:xfrm>
          <a:prstGeom prst="rect">
            <a:avLst/>
          </a:prstGeom>
          <a:solidFill>
            <a:srgbClr val="F7F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Участники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определяет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интерфейс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для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клонирования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самого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себя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который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как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правило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представляет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метод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конкретные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реализации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прототипа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Реализуют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метод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создает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объекты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прототипов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с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помощью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метода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Clone()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7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228" y="462522"/>
            <a:ext cx="88856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Helvetica Neue"/>
              </a:rPr>
              <a:t>Предположим нам нужно получить несколько видов воинов одной 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рассы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, которые различаются по параметрам. Причем необходимо иметь возможность как клонировать свойства основного 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обекта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 так и менять определенные свойства. При этом нам очень важно, чтобы создание объекта проходило для всех рас одинаково. В таком случае, нам поможет паттерн прототип.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153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020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Строитель (</a:t>
            </a:r>
            <a:r>
              <a:rPr lang="ru-RU" dirty="0" err="1"/>
              <a:t>Builder</a:t>
            </a:r>
            <a:r>
              <a:rPr lang="ru-RU" dirty="0"/>
              <a:t>) - шаблон проектирования, который инкапсулирует создание объекта и позволяет разделить его на различные этапы.</a:t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68445"/>
            <a:ext cx="10515600" cy="2901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Когда использовать паттерн Строитель</a:t>
            </a:r>
            <a:r>
              <a:rPr lang="ru-RU" sz="2400" b="1" dirty="0" smtClean="0"/>
              <a:t>?</a:t>
            </a:r>
            <a:endParaRPr lang="en-US" sz="2400" b="1" dirty="0" smtClean="0"/>
          </a:p>
          <a:p>
            <a:r>
              <a:rPr lang="ru-RU" sz="2400" dirty="0" smtClean="0"/>
              <a:t>Когда </a:t>
            </a:r>
            <a:r>
              <a:rPr lang="ru-RU" sz="2400" dirty="0"/>
              <a:t>процесс создания нового объекта не должен зависеть от того, из каких частей этот объект состоит и как эти части связаны между </a:t>
            </a:r>
            <a:r>
              <a:rPr lang="ru-RU" sz="2400" dirty="0" smtClean="0"/>
              <a:t>собой</a:t>
            </a:r>
            <a:endParaRPr lang="en-US" sz="2400" dirty="0" smtClean="0"/>
          </a:p>
          <a:p>
            <a:r>
              <a:rPr lang="ru-RU" sz="2400" dirty="0" smtClean="0"/>
              <a:t>Когда </a:t>
            </a:r>
            <a:r>
              <a:rPr lang="ru-RU" sz="2400" dirty="0"/>
              <a:t>необходимо обеспечить получение различных вариаций объекта в процессе его создания</a:t>
            </a:r>
            <a:br>
              <a:rPr lang="ru-RU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4949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U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484" y="1297714"/>
            <a:ext cx="10990161" cy="380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454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0230" y="727964"/>
            <a:ext cx="97226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Участники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Product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: представляет объект, который должен быть создан. В данном случае все части объекта заключены в списке 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parts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Builder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: 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определяет интерфейс для создания различных частей объекта 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Product</a:t>
            </a:r>
            <a:endParaRPr lang="ru-RU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ConcreteBuilder</a:t>
            </a:r>
            <a:r>
              <a:rPr lang="ru-RU" sz="24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: 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конкретная реализация 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Buildera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. Создает объект 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Product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 и определяет интерфейс для доступа к нему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Director</a:t>
            </a: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</a:rPr>
              <a:t>: распорядитель - создает объект, используя объекты </a:t>
            </a:r>
            <a:r>
              <a:rPr lang="ru-RU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Builder</a:t>
            </a:r>
            <a:endParaRPr lang="ru-RU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965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217" y="462522"/>
            <a:ext cx="1076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Предположим нам нужно получить объект "казармы", который различен для каждой расы. Причем различия настолько велики, что мы не можем использовать единый интерфейс для них (или общий родительский класс), а значит мы не можем использовать </a:t>
            </a:r>
            <a:r>
              <a:rPr lang="ru-RU" dirty="0">
                <a:solidFill>
                  <a:srgbClr val="4E9AB8"/>
                </a:solidFill>
                <a:latin typeface="Helvetica Neue"/>
                <a:hlinkClick r:id="rId2"/>
              </a:rPr>
              <a:t>абстрактную фабрику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. При этом нам очень важно, чтобы создание объекта казарма проходила для всех рас одинаково. В таком случае, нам поможет паттерн строитель.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862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http://dron.by/files/patterns/Adapter/UM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00" y="630641"/>
            <a:ext cx="5527620" cy="197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85641" y="4513947"/>
            <a:ext cx="968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522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49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65695" y="540013"/>
            <a:ext cx="975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Предположим нам нужно разделить методы поведения разных рас и адаптировать их под разные ситуации нам необходима возможность работать со сменными  интерфейсами, в этом нам поможет шаблон адаптер.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05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9559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/>
              <a:t>Фабричный метод (</a:t>
            </a:r>
            <a:r>
              <a:rPr lang="ru-RU" sz="2800" dirty="0" err="1"/>
              <a:t>Factory</a:t>
            </a:r>
            <a:r>
              <a:rPr lang="ru-RU" sz="2800" dirty="0"/>
              <a:t> </a:t>
            </a:r>
            <a:r>
              <a:rPr lang="ru-RU" sz="2800" dirty="0" err="1"/>
              <a:t>Method</a:t>
            </a:r>
            <a:r>
              <a:rPr lang="ru-RU" sz="2800" dirty="0"/>
              <a:t>) - это паттерн, который определяет интерфейс для создания объектов некоторого класса, но непосредственное решение о том, объект какого класса создавать происходит в подклассах. То есть паттерн предполагает, что базовый класс делегирует создание объектов классам-наследникам.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68665"/>
            <a:ext cx="10515600" cy="3108298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Когда надо применять паттерн</a:t>
            </a:r>
          </a:p>
          <a:p>
            <a:r>
              <a:rPr lang="ru-RU" dirty="0"/>
              <a:t>Когда заранее неизвестно, объекты каких типов необходимо создавать</a:t>
            </a:r>
          </a:p>
          <a:p>
            <a:r>
              <a:rPr lang="ru-RU" dirty="0"/>
              <a:t>Когда система должна быть независимой от процесса создания новых объектов и расширяемой: в нее можно легко вводить новые классы, объекты которых система должна создавать.</a:t>
            </a:r>
          </a:p>
          <a:p>
            <a:r>
              <a:rPr lang="ru-RU" dirty="0"/>
              <a:t>Когда создание новых объектов необходимо делегировать из базового класса классам наследникам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59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ompos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44" y="337088"/>
            <a:ext cx="27622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omposite U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686" y="114996"/>
            <a:ext cx="6756669" cy="352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6359" y="3828081"/>
            <a:ext cx="119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ZombiBoss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29898" y="4541003"/>
            <a:ext cx="136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ZombiFinder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97516" y="4541003"/>
            <a:ext cx="168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ZombiIntendant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047033" y="4541003"/>
            <a:ext cx="130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Zombivzvod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20877" y="5438245"/>
            <a:ext cx="1367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ZombiFinder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48164" y="5401647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ZombiFootman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17569" y="5401647"/>
            <a:ext cx="160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ZombiFootman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 flipH="1">
            <a:off x="1613707" y="4197413"/>
            <a:ext cx="270701" cy="343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2"/>
            <a:endCxn id="4" idx="0"/>
          </p:cNvCxnSpPr>
          <p:nvPr/>
        </p:nvCxnSpPr>
        <p:spPr>
          <a:xfrm>
            <a:off x="1884408" y="4197413"/>
            <a:ext cx="1257057" cy="343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6" idx="0"/>
          </p:cNvCxnSpPr>
          <p:nvPr/>
        </p:nvCxnSpPr>
        <p:spPr>
          <a:xfrm>
            <a:off x="1884408" y="4197413"/>
            <a:ext cx="2815625" cy="343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533614" y="5002495"/>
            <a:ext cx="1014550" cy="435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>
            <a:off x="4548164" y="5002495"/>
            <a:ext cx="804868" cy="399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1" idx="0"/>
          </p:cNvCxnSpPr>
          <p:nvPr/>
        </p:nvCxnSpPr>
        <p:spPr>
          <a:xfrm>
            <a:off x="4548164" y="5002495"/>
            <a:ext cx="2574273" cy="399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123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240" y="201021"/>
            <a:ext cx="9707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Итого, мы имеем 2 класса (</a:t>
            </a:r>
            <a:r>
              <a:rPr lang="en-US" i="1" dirty="0" err="1">
                <a:solidFill>
                  <a:srgbClr val="000000"/>
                </a:solidFill>
                <a:latin typeface="Helvetica Neue"/>
              </a:rPr>
              <a:t>Zombi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и </a:t>
            </a:r>
            <a:r>
              <a:rPr lang="en-US" i="1" dirty="0" err="1">
                <a:solidFill>
                  <a:srgbClr val="000000"/>
                </a:solidFill>
                <a:latin typeface="Helvetica Neue"/>
              </a:rPr>
              <a:t>Zombivzvod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) наследующих единый абстрактный класс. Каждому из классов предоставляется собственноручно реализовать все абстрактные методы. Очевидно, что операции 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add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remove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getChild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не имеют смысла для конечного объекта (листа), однако он должен их уметь обрабатывать, для совместимости со составным объектом. В некоторых случаях в них закладывается "пустая" логика, ничего не делать, на запросы не отвечать. В других же, бросать исключения и ругаться на нерасторопного программиста.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619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ecorator U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88" y="560333"/>
            <a:ext cx="10370190" cy="450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002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7240" y="201021"/>
            <a:ext cx="9707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Итого, мы имеем 2 класса (</a:t>
            </a:r>
            <a:r>
              <a:rPr lang="en-US" i="1" dirty="0" err="1">
                <a:solidFill>
                  <a:srgbClr val="000000"/>
                </a:solidFill>
                <a:latin typeface="Helvetica Neue"/>
              </a:rPr>
              <a:t>Zombi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и </a:t>
            </a:r>
            <a:r>
              <a:rPr lang="en-US" i="1" dirty="0" err="1" smtClean="0">
                <a:solidFill>
                  <a:srgbClr val="000000"/>
                </a:solidFill>
                <a:latin typeface="Helvetica Neue"/>
              </a:rPr>
              <a:t>ZombiVzvod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) наследующих единый абстрактный класс. Каждому из классов предоставляется собственноручно реализовать все абстрактные методы. Очевидно, что операции 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add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remove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Helvetica Neue"/>
              </a:rPr>
              <a:t>getChild</a:t>
            </a:r>
            <a:r>
              <a:rPr lang="ru-RU" i="1" dirty="0">
                <a:solidFill>
                  <a:srgbClr val="000000"/>
                </a:solidFill>
                <a:latin typeface="Helvetica Neue"/>
              </a:rPr>
              <a:t> 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не имеют смысла для конечного объекта (листа), однако он должен их уметь обрабатывать, для совместимости со составным объектом. В некоторых случаях в них закладывается "пустая" логика, ничего не делать, на запросы не отвечать. В других же, бросать исключения и ругаться на нерасторопного программиста.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403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dron.by/files/patterns/FactoryMethod/UM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29" y="632120"/>
            <a:ext cx="7580585" cy="370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en-US" b="1" dirty="0" err="1">
                <a:solidFill>
                  <a:srgbClr val="000000"/>
                </a:solidFill>
                <a:latin typeface="Verdana" panose="020B0604030504040204" pitchFamily="34" charset="0"/>
              </a:rPr>
              <a:t>Участники</a:t>
            </a:r>
            <a:r>
              <a:rPr lang="en-US" alt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en-US" altLang="en-US" b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90092" y="1244941"/>
            <a:ext cx="10971643" cy="4893647"/>
          </a:xfrm>
          <a:prstGeom prst="rect">
            <a:avLst/>
          </a:prstGeom>
          <a:solidFill>
            <a:srgbClr val="F7F7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Абстрактный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 Product</a:t>
            </a:r>
            <a:r>
              <a:rPr kumimoji="0" lang="en-US" altLang="en-US" sz="24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определяет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интерфейс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объекты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которого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надо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создавать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Конкретные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ConcreteProduct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представляют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реализацию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Product.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Таких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классов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может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быть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множество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Абстрактный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Creator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определяет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абстрактный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фабричный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метод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cs typeface="Courier New" panose="02070309020205020404" pitchFamily="49" charset="0"/>
              </a:rPr>
              <a:t>FactoryMethod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который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возвращает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объект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Product.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Конкретные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CobcreteCreator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 -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наследники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Creator,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определяющие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свою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реализацию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метода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cs typeface="Courier New" panose="02070309020205020404" pitchFamily="49" charset="0"/>
              </a:rPr>
              <a:t>FactoryMethod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ru-RU" altLang="en-US" sz="2400" dirty="0"/>
              <a:t>М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етод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  <a:cs typeface="Courier New" panose="02070309020205020404" pitchFamily="49" charset="0"/>
              </a:rPr>
              <a:t>FactoryMethod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  <a:cs typeface="Courier New" panose="02070309020205020404" pitchFamily="49" charset="0"/>
              </a:rPr>
              <a:t>()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 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каждого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отдельного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класса-создателя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возвращает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определенный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конкретный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тип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продукта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Для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каждого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конкретного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b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</a:b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продукта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определяется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свой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конкретный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класс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effectLst/>
              </a:rPr>
              <a:t>создателя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effectLst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66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3287" y="428569"/>
            <a:ext cx="97845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0000"/>
                </a:solidFill>
                <a:latin typeface="Helvetica Neue"/>
              </a:rPr>
              <a:t>Предположим мы создаем стратегию, в которой 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организовуются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 подразделения </a:t>
            </a:r>
            <a:r>
              <a:rPr lang="uk-UA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Helvetica Neue"/>
              </a:rPr>
              <a:t>зомби</a:t>
            </a:r>
            <a:r>
              <a:rPr lang="uk-UA" dirty="0">
                <a:solidFill>
                  <a:srgbClr val="000000"/>
                </a:solidFill>
                <a:latin typeface="Helvetica Neue"/>
              </a:rPr>
              <a:t> и </a:t>
            </a:r>
            <a:r>
              <a:rPr lang="uk-UA" dirty="0" err="1">
                <a:solidFill>
                  <a:srgbClr val="000000"/>
                </a:solidFill>
                <a:latin typeface="Helvetica Neue"/>
              </a:rPr>
              <a:t>пришельцев</a:t>
            </a:r>
            <a:r>
              <a:rPr lang="uk-UA" dirty="0">
                <a:solidFill>
                  <a:srgbClr val="000000"/>
                </a:solidFill>
                <a:latin typeface="Helvetica Neue"/>
              </a:rPr>
              <a:t> в виде 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дерева. 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Мы делаем своего наследника </a:t>
            </a:r>
            <a:r>
              <a:rPr lang="en-US" altLang="ru-RU" dirty="0">
                <a:solidFill>
                  <a:srgbClr val="000000"/>
                </a:solidFill>
                <a:latin typeface="Helvetica Neue"/>
              </a:rPr>
              <a:t>Footman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_</a:t>
            </a:r>
            <a:r>
              <a:rPr lang="ru-RU" altLang="ru-RU" dirty="0" err="1">
                <a:solidFill>
                  <a:srgbClr val="000000"/>
                </a:solidFill>
                <a:latin typeface="Helvetica Neue"/>
              </a:rPr>
              <a:t>Processor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, и хотим теперь повлиять на процесс анализа файла так, чтобы при определенном теге </a:t>
            </a:r>
            <a:r>
              <a:rPr lang="ru-RU" altLang="ru-RU" dirty="0" err="1">
                <a:solidFill>
                  <a:srgbClr val="000000"/>
                </a:solidFill>
                <a:latin typeface="Helvetica Neue"/>
              </a:rPr>
              <a:t>инстанцировался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 определенный класс (Для зомби - </a:t>
            </a:r>
            <a:r>
              <a:rPr lang="en-US" altLang="ru-RU" dirty="0" err="1">
                <a:solidFill>
                  <a:srgbClr val="000000"/>
                </a:solidFill>
                <a:latin typeface="Helvetica Neue"/>
              </a:rPr>
              <a:t>Zombi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, для пришельца - </a:t>
            </a:r>
            <a:r>
              <a:rPr lang="en-US" altLang="ru-RU" dirty="0">
                <a:solidFill>
                  <a:srgbClr val="000000"/>
                </a:solidFill>
                <a:latin typeface="Helvetica Neue"/>
              </a:rPr>
              <a:t>Alien</a:t>
            </a:r>
            <a:r>
              <a:rPr lang="ru-RU" altLang="ru-RU" dirty="0">
                <a:solidFill>
                  <a:srgbClr val="000000"/>
                </a:solidFill>
                <a:latin typeface="Helvetica Neue"/>
              </a:rPr>
              <a:t>). </a:t>
            </a:r>
            <a:endParaRPr lang="ru-RU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722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1552"/>
            <a:ext cx="10515600" cy="1325563"/>
          </a:xfrm>
        </p:spPr>
        <p:txBody>
          <a:bodyPr>
            <a:noAutofit/>
          </a:bodyPr>
          <a:lstStyle/>
          <a:p>
            <a:r>
              <a:rPr lang="ru-RU" sz="2800" dirty="0"/>
              <a:t>Паттерн "Абстрактная фабрика" (</a:t>
            </a:r>
            <a:r>
              <a:rPr lang="ru-RU" sz="2800" dirty="0" err="1"/>
              <a:t>Abstract</a:t>
            </a:r>
            <a:r>
              <a:rPr lang="ru-RU" sz="2800" dirty="0"/>
              <a:t> </a:t>
            </a:r>
            <a:r>
              <a:rPr lang="ru-RU" sz="2800" dirty="0" err="1"/>
              <a:t>Factory</a:t>
            </a:r>
            <a:r>
              <a:rPr lang="ru-RU" sz="2800" dirty="0"/>
              <a:t>) предоставляет интерфейс для создания семейств взаимосвязанных объектов с определенными интерфейсами без указания конкретных типов данных объектов.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00539"/>
            <a:ext cx="10515600" cy="2932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Когда использовать абстрактную </a:t>
            </a:r>
            <a:r>
              <a:rPr lang="ru-RU" dirty="0" smtClean="0"/>
              <a:t>фабрику</a:t>
            </a:r>
            <a:endParaRPr lang="en-US" dirty="0" smtClean="0"/>
          </a:p>
          <a:p>
            <a:r>
              <a:rPr lang="ru-RU" dirty="0" smtClean="0"/>
              <a:t>Когда </a:t>
            </a:r>
            <a:r>
              <a:rPr lang="ru-RU" dirty="0"/>
              <a:t>система не должна зависеть от способа создания и компоновки новых </a:t>
            </a:r>
            <a:r>
              <a:rPr lang="ru-RU" dirty="0" smtClean="0"/>
              <a:t>объектов</a:t>
            </a:r>
            <a:endParaRPr lang="en-US" dirty="0" smtClean="0"/>
          </a:p>
          <a:p>
            <a:r>
              <a:rPr lang="ru-RU" dirty="0" smtClean="0"/>
              <a:t>Когда </a:t>
            </a:r>
            <a:r>
              <a:rPr lang="ru-RU" dirty="0"/>
              <a:t>создаваемые объекты должны использоваться вместе и являются </a:t>
            </a:r>
            <a:r>
              <a:rPr lang="ru-RU" dirty="0"/>
              <a:t>взаимосвязанными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71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450" y="512278"/>
            <a:ext cx="9237679" cy="581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35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1443" y="1175710"/>
            <a:ext cx="11546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Абстрактные </a:t>
            </a:r>
            <a:r>
              <a:rPr lang="ru-RU" sz="2400" dirty="0">
                <a:solidFill>
                  <a:srgbClr val="000000"/>
                </a:solidFill>
              </a:rPr>
              <a:t>классы </a:t>
            </a:r>
            <a:r>
              <a:rPr lang="ru-RU" sz="2400" b="1" dirty="0" err="1">
                <a:solidFill>
                  <a:srgbClr val="000000"/>
                </a:solidFill>
              </a:rPr>
              <a:t>AbstractProductA</a:t>
            </a:r>
            <a:r>
              <a:rPr lang="ru-RU" sz="2400" dirty="0">
                <a:solidFill>
                  <a:srgbClr val="000000"/>
                </a:solidFill>
              </a:rPr>
              <a:t> и </a:t>
            </a:r>
            <a:r>
              <a:rPr lang="ru-RU" sz="2400" b="1" dirty="0" err="1">
                <a:solidFill>
                  <a:srgbClr val="000000"/>
                </a:solidFill>
              </a:rPr>
              <a:t>AbstractProductB</a:t>
            </a:r>
            <a:r>
              <a:rPr lang="ru-RU" sz="2400" dirty="0">
                <a:solidFill>
                  <a:srgbClr val="000000"/>
                </a:solidFill>
              </a:rPr>
              <a:t> определяют интерфейс для классов, объекты которых будут создаваться в программе.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Конкретные классы </a:t>
            </a:r>
            <a:r>
              <a:rPr lang="ru-RU" sz="2400" b="1" dirty="0">
                <a:solidFill>
                  <a:srgbClr val="000000"/>
                </a:solidFill>
              </a:rPr>
              <a:t>ProductA1 / ProductA2</a:t>
            </a:r>
            <a:r>
              <a:rPr lang="ru-RU" sz="2400" dirty="0">
                <a:solidFill>
                  <a:srgbClr val="000000"/>
                </a:solidFill>
              </a:rPr>
              <a:t> и </a:t>
            </a:r>
            <a:r>
              <a:rPr lang="ru-RU" sz="2400" b="1" dirty="0">
                <a:solidFill>
                  <a:srgbClr val="000000"/>
                </a:solidFill>
              </a:rPr>
              <a:t>ProductB1 / ProductB2</a:t>
            </a:r>
            <a:r>
              <a:rPr lang="ru-RU" sz="2400" dirty="0">
                <a:solidFill>
                  <a:srgbClr val="000000"/>
                </a:solidFill>
              </a:rPr>
              <a:t> представляют конкретную реализацию абстрактных классов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Абстрактный класс фабрики </a:t>
            </a:r>
            <a:r>
              <a:rPr lang="ru-RU" sz="2400" b="1" dirty="0" err="1">
                <a:solidFill>
                  <a:srgbClr val="000000"/>
                </a:solidFill>
              </a:rPr>
              <a:t>AbstractFactory</a:t>
            </a:r>
            <a:r>
              <a:rPr lang="ru-RU" sz="2400" dirty="0">
                <a:solidFill>
                  <a:srgbClr val="000000"/>
                </a:solidFill>
              </a:rPr>
              <a:t> определяет методы для создания объектов. Причем методы возвращают абстрактные продукты, а не их конкретные реализации.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Конкретные классы фабрик </a:t>
            </a:r>
            <a:r>
              <a:rPr lang="ru-RU" sz="2400" b="1" dirty="0">
                <a:solidFill>
                  <a:srgbClr val="000000"/>
                </a:solidFill>
              </a:rPr>
              <a:t>ConcreteFactory1</a:t>
            </a:r>
            <a:r>
              <a:rPr lang="ru-RU" sz="2400" dirty="0">
                <a:solidFill>
                  <a:srgbClr val="000000"/>
                </a:solidFill>
              </a:rPr>
              <a:t> и </a:t>
            </a:r>
            <a:r>
              <a:rPr lang="ru-RU" sz="2400" b="1" dirty="0">
                <a:solidFill>
                  <a:srgbClr val="000000"/>
                </a:solidFill>
              </a:rPr>
              <a:t>ConcreteFactory2</a:t>
            </a:r>
            <a:r>
              <a:rPr lang="ru-RU" sz="2400" dirty="0">
                <a:solidFill>
                  <a:srgbClr val="000000"/>
                </a:solidFill>
              </a:rPr>
              <a:t> реализуют абстрактные методы базового класса и непосредственно определяют какие конкретные продукты использовать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</a:rPr>
              <a:t>Класс клиента </a:t>
            </a:r>
            <a:r>
              <a:rPr lang="ru-RU" sz="2400" b="1" dirty="0" err="1">
                <a:solidFill>
                  <a:srgbClr val="000000"/>
                </a:solidFill>
              </a:rPr>
              <a:t>Client</a:t>
            </a:r>
            <a:r>
              <a:rPr lang="ru-RU" sz="2400" dirty="0">
                <a:solidFill>
                  <a:srgbClr val="000000"/>
                </a:solidFill>
              </a:rPr>
              <a:t> использует класс фабрики для создания объектов. При этом он использует исключительно абстрактный класс фабрики </a:t>
            </a:r>
            <a:r>
              <a:rPr lang="ru-RU" sz="2400" dirty="0" err="1">
                <a:solidFill>
                  <a:srgbClr val="000000"/>
                </a:solidFill>
              </a:rPr>
              <a:t>AbstractFactory</a:t>
            </a:r>
            <a:r>
              <a:rPr lang="ru-RU" sz="2400" dirty="0">
                <a:solidFill>
                  <a:srgbClr val="000000"/>
                </a:solidFill>
              </a:rPr>
              <a:t> и абстрактные классы продуктов </a:t>
            </a:r>
            <a:r>
              <a:rPr lang="ru-RU" sz="2400" dirty="0" err="1">
                <a:solidFill>
                  <a:srgbClr val="000000"/>
                </a:solidFill>
              </a:rPr>
              <a:t>AbstractProductA</a:t>
            </a:r>
            <a:r>
              <a:rPr lang="ru-RU" sz="2400" dirty="0">
                <a:solidFill>
                  <a:srgbClr val="000000"/>
                </a:solidFill>
              </a:rPr>
              <a:t> и </a:t>
            </a:r>
            <a:r>
              <a:rPr lang="ru-RU" sz="2400" dirty="0" err="1">
                <a:solidFill>
                  <a:srgbClr val="000000"/>
                </a:solidFill>
              </a:rPr>
              <a:t>AbstractProductB</a:t>
            </a:r>
            <a:r>
              <a:rPr lang="ru-RU" sz="2400" dirty="0">
                <a:solidFill>
                  <a:srgbClr val="000000"/>
                </a:solidFill>
              </a:rPr>
              <a:t> и никак не зависит от их конкретных реализаций</a:t>
            </a:r>
            <a:endParaRPr lang="ru-RU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443" y="387457"/>
            <a:ext cx="2070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err="1" smtClean="0"/>
              <a:t>Учасники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9064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8752" y="384044"/>
            <a:ext cx="103425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Helvetica Neue"/>
              </a:rPr>
              <a:t>Пример</a:t>
            </a:r>
          </a:p>
          <a:p>
            <a:r>
              <a:rPr lang="ru-RU" dirty="0">
                <a:solidFill>
                  <a:srgbClr val="000000"/>
                </a:solidFill>
                <a:latin typeface="Helvetica Neue"/>
              </a:rPr>
              <a:t>Мы создаем некоторую игру-стратегию. Как и в каждой стратегии, здесь будут присутствовать несколько враждующих фракций. Например это будут 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пришельцы (</a:t>
            </a:r>
            <a:r>
              <a:rPr lang="ru-RU" b="1" dirty="0" err="1">
                <a:solidFill>
                  <a:srgbClr val="000000"/>
                </a:solidFill>
                <a:latin typeface="Helvetica Neue"/>
              </a:rPr>
              <a:t>Alien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)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 и 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зомби (</a:t>
            </a:r>
            <a:r>
              <a:rPr lang="ru-RU" b="1" dirty="0" err="1">
                <a:solidFill>
                  <a:srgbClr val="000000"/>
                </a:solidFill>
                <a:latin typeface="Helvetica Neue"/>
              </a:rPr>
              <a:t>Zombie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)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. Каждая из "рас", допустим, представлена пехотинцами (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footman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), транспортом (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transport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) и боевой техникой (</a:t>
            </a:r>
            <a:r>
              <a:rPr lang="ru-RU" dirty="0" err="1">
                <a:solidFill>
                  <a:srgbClr val="000000"/>
                </a:solidFill>
                <a:latin typeface="Helvetica Neue"/>
              </a:rPr>
              <a:t>weaponry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). 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03380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580</Words>
  <Application>Microsoft Office PowerPoint</Application>
  <PresentationFormat>Широкоэкранный</PresentationFormat>
  <Paragraphs>63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Helvetica Neue</vt:lpstr>
      <vt:lpstr>Verdana</vt:lpstr>
      <vt:lpstr>Verdana</vt:lpstr>
      <vt:lpstr>Тема Office</vt:lpstr>
      <vt:lpstr>Born Patterns</vt:lpstr>
      <vt:lpstr>Фабричный метод (Factory Method) - это паттерн, который определяет интерфейс для создания объектов некоторого класса, но непосредственное решение о том, объект какого класса создавать происходит в подклассах. То есть паттерн предполагает, что базовый класс делегирует создание объектов классам-наследникам.</vt:lpstr>
      <vt:lpstr>Презентация PowerPoint</vt:lpstr>
      <vt:lpstr>Участники </vt:lpstr>
      <vt:lpstr>Презентация PowerPoint</vt:lpstr>
      <vt:lpstr>Паттерн "Абстрактная фабрика" (Abstract Factory) предоставляет интерфейс для создания семейств взаимосвязанных объектов с определенными интерфейсами без указания конкретных типов данных объектов.  </vt:lpstr>
      <vt:lpstr>Презентация PowerPoint</vt:lpstr>
      <vt:lpstr>Презентация PowerPoint</vt:lpstr>
      <vt:lpstr>Презентация PowerPoint</vt:lpstr>
      <vt:lpstr>Паттерн Прототип (Prototype) позволяет создавать объекты на основе уже ранее созданных объектов-прототипов. То есть по сути данный паттерн предлагает технику клонирования объектов. </vt:lpstr>
      <vt:lpstr>Презентация PowerPoint</vt:lpstr>
      <vt:lpstr>Презентация PowerPoint</vt:lpstr>
      <vt:lpstr>Презентация PowerPoint</vt:lpstr>
      <vt:lpstr>Строитель (Builder) - шаблон проектирования, который инкапсулирует создание объекта и позволяет разделить его на различные этапы.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isygon@mail.ru</dc:creator>
  <cp:lastModifiedBy>Уккала Пуккала</cp:lastModifiedBy>
  <cp:revision>16</cp:revision>
  <dcterms:created xsi:type="dcterms:W3CDTF">2016-04-13T05:09:31Z</dcterms:created>
  <dcterms:modified xsi:type="dcterms:W3CDTF">2016-11-25T05:11:57Z</dcterms:modified>
</cp:coreProperties>
</file>