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1" r:id="rId3"/>
    <p:sldId id="402" r:id="rId4"/>
    <p:sldId id="403" r:id="rId5"/>
    <p:sldId id="404" r:id="rId6"/>
    <p:sldId id="405" r:id="rId7"/>
    <p:sldId id="406" r:id="rId8"/>
    <p:sldId id="407" r:id="rId9"/>
    <p:sldId id="408" r:id="rId10"/>
    <p:sldId id="409" r:id="rId11"/>
    <p:sldId id="410" r:id="rId12"/>
    <p:sldId id="413" r:id="rId13"/>
    <p:sldId id="411" r:id="rId14"/>
    <p:sldId id="412" r:id="rId15"/>
    <p:sldId id="414" r:id="rId16"/>
    <p:sldId id="415" r:id="rId17"/>
    <p:sldId id="417" r:id="rId18"/>
    <p:sldId id="418" r:id="rId19"/>
    <p:sldId id="419" r:id="rId20"/>
    <p:sldId id="416" r:id="rId21"/>
    <p:sldId id="420" r:id="rId22"/>
    <p:sldId id="421" r:id="rId23"/>
    <p:sldId id="422" r:id="rId24"/>
    <p:sldId id="423" r:id="rId25"/>
    <p:sldId id="425" r:id="rId26"/>
    <p:sldId id="426" r:id="rId27"/>
    <p:sldId id="427" r:id="rId28"/>
    <p:sldId id="428" r:id="rId29"/>
    <p:sldId id="429" r:id="rId30"/>
    <p:sldId id="434" r:id="rId31"/>
    <p:sldId id="430" r:id="rId32"/>
    <p:sldId id="431" r:id="rId33"/>
    <p:sldId id="432" r:id="rId34"/>
    <p:sldId id="435" r:id="rId35"/>
    <p:sldId id="436" r:id="rId36"/>
    <p:sldId id="437" r:id="rId37"/>
    <p:sldId id="438" r:id="rId38"/>
    <p:sldId id="439" r:id="rId39"/>
    <p:sldId id="440" r:id="rId40"/>
    <p:sldId id="441" r:id="rId41"/>
    <p:sldId id="442" r:id="rId4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8" autoAdjust="0"/>
    <p:restoredTop sz="94660"/>
  </p:normalViewPr>
  <p:slideViewPr>
    <p:cSldViewPr snapToGrid="0">
      <p:cViewPr>
        <p:scale>
          <a:sx n="46" d="100"/>
          <a:sy n="46" d="100"/>
        </p:scale>
        <p:origin x="-86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220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712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49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9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25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43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5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26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776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6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26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283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02983"/>
            <a:ext cx="9144000" cy="23876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 стандарти аудиту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34687" y="4027743"/>
            <a:ext cx="5054221" cy="3967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700,705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896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184" y="314219"/>
            <a:ext cx="11405616" cy="6491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9184" y="1240310"/>
            <a:ext cx="11634216" cy="53509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немодифіковану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доходить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аспектах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доходить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модифіковану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705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640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184" y="314219"/>
            <a:ext cx="11405616" cy="6491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9184" y="1240310"/>
            <a:ext cx="11634216" cy="53509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результату того,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висловлювати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модифіковану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705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(див. параграф А16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надзвичайно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рідкісних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доходить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такою,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вводить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оману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результату того,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відобразити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параграф А17).</a:t>
            </a:r>
          </a:p>
        </p:txBody>
      </p:sp>
    </p:spTree>
    <p:extLst>
      <p:ext uri="{BB962C8B-B14F-4D97-AF65-F5344CB8AC3E}">
        <p14:creationId xmlns:p14="http://schemas.microsoft.com/office/powerpoint/2010/main" val="1971710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1583210"/>
            <a:ext cx="11634216" cy="33697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письмовому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</a:p>
          <a:p>
            <a:pPr marL="0" indent="0">
              <a:buNone/>
            </a:pP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Назва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те,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незалежного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удитора.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157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9184" y="476250"/>
            <a:ext cx="11653266" cy="61150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Адресат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адресувати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Думка аудитора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23. Перший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заголовок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«Думка».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«Думка»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кожного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входить до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примітки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стислий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та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дату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входить до складу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41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753505"/>
            <a:ext cx="11634216" cy="53509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висловлюється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немодифікована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думка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аспектах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[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концептуальна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(див.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А26–А31).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думці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МСФЗ,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видані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Радою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МСБОДС,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Радою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державному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думці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походження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8566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753505"/>
            <a:ext cx="11634216" cy="53509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«Думка»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«Основа для думки»,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параграф А32):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проведено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(див. параграф А33);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той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 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МСА;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аудиту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етичних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те,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звідки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походять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етичні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Радою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(Кодекс РМСЕБ)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стверджується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ауди то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336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28600" y="438150"/>
            <a:ext cx="11677650" cy="59055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29. Там, де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570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)13.</a:t>
            </a:r>
          </a:p>
          <a:p>
            <a:pPr marL="0" indent="0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комплекту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організованих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відобразити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701.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31.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вирішив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відобразити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МСА 701 </a:t>
            </a:r>
          </a:p>
          <a:p>
            <a:pPr marL="0" indent="0"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32. Там, де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720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заголовком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тора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міститись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персонал».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юрисдикціях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тих, кого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067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7175" y="723900"/>
            <a:ext cx="11677650" cy="4514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 за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контролю, яку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унаслідок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основі15, 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326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28600" y="438150"/>
            <a:ext cx="11677650" cy="59055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34. В такому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заголовок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«тих, кого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параграф А49).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правдиву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неупереджену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аудит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заголовком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аудит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581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28600" y="438150"/>
            <a:ext cx="11677650" cy="59055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(див. параграф А50):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та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гарантією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аудит, проведений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МСА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та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взяті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вони,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звітності16;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засто-совної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863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682388"/>
            <a:ext cx="10747786" cy="427647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 СТАНДАРТ АУДИТУ </a:t>
            </a:r>
            <a:r>
              <a:rPr lang="en-US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b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«ФОРМУВАННЯ ДУМКИ ТА СКЛАДАННЯ </a:t>
            </a: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en-US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 </a:t>
            </a:r>
            <a: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 ЗВІТНОСТІ»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15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190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33350" y="0"/>
            <a:ext cx="11779758" cy="65722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аудит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дотримується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професійного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скептицизму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аудиту; та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описувати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зазначаючи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ціризики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прийнятними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 то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невиявлення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вищим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змову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підробку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навмисні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пропуски,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нехтування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заходами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контролю;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ii)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аудиту, для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не для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думки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суб’єкгосподарювання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 том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пропустити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фразу,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аудитором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виконувався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думки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застосованих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обґрунтованості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оцінок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персоналом;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персоналом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умов, яка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доходить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дійсно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привернути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не є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модифікувати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думку.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ґрунтуються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змусити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припинити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(v)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альної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показано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покладені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основу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444097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8792" y="276045"/>
            <a:ext cx="11559397" cy="626277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60017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викласти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ii)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керування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проведеннаудиту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та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думки ауди 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залишається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відповідальністю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 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аудит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аудит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звітауди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параграф А50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запланований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час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недоліки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аудиту;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цінні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організованих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–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етичні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повідомляє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стосунки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могли б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вважатись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такими,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не-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залежність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 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застережних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та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цінні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організованих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будь-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повідомляються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701, –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поінформовано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тих, кого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відібрав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викладає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 заборонено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вкрай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рідких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доходить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очікується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переважити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зору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громадськості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параграф А53).</a:t>
            </a:r>
          </a:p>
        </p:txBody>
      </p:sp>
    </p:spTree>
    <p:extLst>
      <p:ext uri="{BB962C8B-B14F-4D97-AF65-F5344CB8AC3E}">
        <p14:creationId xmlns:p14="http://schemas.microsoft.com/office/powerpoint/2010/main" val="2700550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753505"/>
            <a:ext cx="11634216" cy="53509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аудит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аудит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39–40, повинно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включатись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у текст самого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повинно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міститись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веб-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органу, де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регуляторним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стандартами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безумовно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дозволено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веб-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параграфах 39–40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та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1792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753504"/>
            <a:ext cx="11634216" cy="585432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розкриває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розкрити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окремому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заголовком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самих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і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МСА; в такому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одним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відокремлювати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параграфах 21–40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враховуватись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заголовком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повинен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заголовком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ім’я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партнера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46.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ім’я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партнера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вказуватись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аудитора,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папери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організованих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вкрай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призвести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загрози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безпеці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ім’я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партнера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обговорити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поінформувати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вірогідності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значущості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загрози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безпеці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55274"/>
            <a:ext cx="11634216" cy="46020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317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327804"/>
            <a:ext cx="11522044" cy="622827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Підпис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endPara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47.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бути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підписаним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48.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адресу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аудитор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провадить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endPara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49.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бути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датований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яку аудитор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ґрунтуватися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думка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А66–А69):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входять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та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підтвердили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43301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753504"/>
            <a:ext cx="11634216" cy="585432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розкриває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розкрити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окремому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заголовком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самих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і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МСА; в такому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одним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відокремлювати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параграфах 21–40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враховуватись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заголовком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повинен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заголовком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ім’я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партнера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46.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ім’я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партнера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вказуватись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аудитора,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папери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організованих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вкрай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призвести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загрози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безпеці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ім’я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партнера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обговорити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поінформувати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вірогідності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значущості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загрози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безпеці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55274"/>
            <a:ext cx="11634216" cy="46020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9284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753504"/>
            <a:ext cx="11634216" cy="61044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конкретної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юрисдикції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дотримуватись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мінімум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Адресат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«Думка»,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містилася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концептуальну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використовувалась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юрисдикції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походження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яка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стандартами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Міжнародними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стандартами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державному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підлягала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етичних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та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походження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етичних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РМСЕБ.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Там, де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–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суперечать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22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МСА 570 (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Там, де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–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«Основа для думки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застереженням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думки)»,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розглядалися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суперечать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570 (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46649"/>
            <a:ext cx="11634216" cy="46020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</a:t>
            </a:r>
          </a:p>
        </p:txBody>
      </p:sp>
    </p:spTree>
    <p:extLst>
      <p:ext uri="{BB962C8B-B14F-4D97-AF65-F5344CB8AC3E}">
        <p14:creationId xmlns:p14="http://schemas.microsoft.com/office/powerpoint/2010/main" val="3347417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465826"/>
            <a:ext cx="11634216" cy="557266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(h) Там, де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701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аудиту,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актом, яка б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МСА18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i) Там, де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розглядались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24 МСА 720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(j)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за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суперечить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(k)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суперечить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(l)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комплекту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організованих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ім’я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партнера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вкрай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загрози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безпеці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Підпис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(n) Адреса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(o) Дата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86811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908778"/>
            <a:ext cx="11634216" cy="52159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вимагатись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такому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А76–А77):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конфлікту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того,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(i)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сформував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не включив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пояснювальний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параграф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МСА; 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мінімум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наведених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вище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50 (a) – (o),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аудиту. При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акт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50 (k)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розглядатись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національні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52.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аудиту,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походження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55274"/>
            <a:ext cx="11634216" cy="5982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виконаного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</a:p>
        </p:txBody>
      </p:sp>
    </p:spTree>
    <p:extLst>
      <p:ext uri="{BB962C8B-B14F-4D97-AF65-F5344CB8AC3E}">
        <p14:creationId xmlns:p14="http://schemas.microsoft.com/office/powerpoint/2010/main" val="20107027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908778"/>
            <a:ext cx="11634216" cy="575081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53.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наводиться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концептуальною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невід’ємною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невід’ємною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думка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поширюватись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концептуальною основою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вважається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невід’ємною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наведено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ясно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підлягала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так,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звернутись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проханням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додаткової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підлягала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відмовляється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підлягала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проводився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55274"/>
            <a:ext cx="11634216" cy="5982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наведена разом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фінансовою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звітністю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29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184" y="314219"/>
            <a:ext cx="5376672" cy="6491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9184" y="1240310"/>
            <a:ext cx="5376672" cy="534073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(МСА)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результатами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МСА 7011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МСА 705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)2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МСА 706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)3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форму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модифікованої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включення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пояснювального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параграфа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параграфа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випуску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МСА 800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)4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спеціального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МСА 805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)5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аудиту,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800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805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5" name="Объект 5"/>
          <p:cNvSpPr txBox="1">
            <a:spLocks/>
          </p:cNvSpPr>
          <p:nvPr/>
        </p:nvSpPr>
        <p:spPr>
          <a:xfrm>
            <a:off x="5922264" y="1226664"/>
            <a:ext cx="6053328" cy="53407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націлені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балансу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потребою 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глобальному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ринку і потребою 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Роблячи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наголос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визнає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необхідність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гнучкості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б дала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проводився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підвищує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довіри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глобальному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ринку,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полегшуючи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проводились</a:t>
            </a:r>
          </a:p>
          <a:p>
            <a:pPr marL="0" indent="0"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міжнародному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допомагає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поліпшити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користувачем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</a:t>
            </a:r>
          </a:p>
          <a:p>
            <a:pPr marL="0" indent="0"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незвичайні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922264" y="314219"/>
            <a:ext cx="6053328" cy="5982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7645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429658"/>
            <a:ext cx="10747786" cy="3245195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 СТАНДАРТ АУДИТУ </a:t>
            </a:r>
            <a:r>
              <a:rPr lang="en-US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705</a:t>
            </a:r>
            <a: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«ПОВІДОМЛЕННЯ ІНФОРМАЦІЇ</a:t>
            </a:r>
            <a:b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КЛЮЧОВИХ ПИТАНЬ</a:t>
            </a:r>
            <a:b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В ЗВІТІ НЕЗАЛЕЖНОГО </a:t>
            </a: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15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8719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908778"/>
            <a:ext cx="11634216" cy="576806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(МСА)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в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про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Метою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є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інформаційної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прозорість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аудиту, яке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інформацією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 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поточного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визначеним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значного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підлягала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основу для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подальшого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спілкування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персоналом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підлягала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55274"/>
            <a:ext cx="11634216" cy="5982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</a:t>
            </a:r>
          </a:p>
        </p:txBody>
      </p:sp>
    </p:spTree>
    <p:extLst>
      <p:ext uri="{BB962C8B-B14F-4D97-AF65-F5344CB8AC3E}">
        <p14:creationId xmlns:p14="http://schemas.microsoft.com/office/powerpoint/2010/main" val="38897950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908778"/>
            <a:ext cx="11634216" cy="52159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є: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концептуальною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основою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модифікованої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МСА 705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)1;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МСА 570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)2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умов, яка б могла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думкою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А5–А8).</a:t>
            </a:r>
          </a:p>
        </p:txBody>
      </p:sp>
    </p:spTree>
    <p:extLst>
      <p:ext uri="{BB962C8B-B14F-4D97-AF65-F5344CB8AC3E}">
        <p14:creationId xmlns:p14="http://schemas.microsoft.com/office/powerpoint/2010/main" val="1803929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19982" y="949296"/>
            <a:ext cx="9952036" cy="52159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організованих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ауди-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тих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МСА 705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забороняє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відмову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актом4.</a:t>
            </a:r>
          </a:p>
        </p:txBody>
      </p:sp>
    </p:spTree>
    <p:extLst>
      <p:ext uri="{BB962C8B-B14F-4D97-AF65-F5344CB8AC3E}">
        <p14:creationId xmlns:p14="http://schemas.microsoft.com/office/powerpoint/2010/main" val="25007414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908778"/>
            <a:ext cx="4517395" cy="414630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Цілями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55274"/>
            <a:ext cx="4517395" cy="5982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5"/>
          <p:cNvSpPr txBox="1">
            <a:spLocks/>
          </p:cNvSpPr>
          <p:nvPr/>
        </p:nvSpPr>
        <p:spPr>
          <a:xfrm>
            <a:off x="6607805" y="921718"/>
            <a:ext cx="4517395" cy="413336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audit matters) –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сійне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відбираються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з-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поміж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повідомлялась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кого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607805" y="155274"/>
            <a:ext cx="4517395" cy="5982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1303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908779"/>
            <a:ext cx="11634216" cy="428432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числа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повідомлялась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вимагали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такого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оціненого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ідентифіковані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315 (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перегляутий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містили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ідентифікованими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ним 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аудит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відбулись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параграфа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поточного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55274"/>
            <a:ext cx="11634216" cy="5982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</a:p>
        </p:txBody>
      </p:sp>
    </p:spTree>
    <p:extLst>
      <p:ext uri="{BB962C8B-B14F-4D97-AF65-F5344CB8AC3E}">
        <p14:creationId xmlns:p14="http://schemas.microsoft.com/office/powerpoint/2010/main" val="3699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654819" y="908778"/>
            <a:ext cx="8882361" cy="576806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танням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підзаголовку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заголовком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аудиту»,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параграфах 14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15.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вступній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частині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зазначатися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–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[поточного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]; та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розглядались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висловлює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29393"/>
            <a:ext cx="11634216" cy="5982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</a:p>
        </p:txBody>
      </p:sp>
    </p:spTree>
    <p:extLst>
      <p:ext uri="{BB962C8B-B14F-4D97-AF65-F5344CB8AC3E}">
        <p14:creationId xmlns:p14="http://schemas.microsoft.com/office/powerpoint/2010/main" val="14371569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258792"/>
            <a:ext cx="11634216" cy="641805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не є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заміною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модифікованої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думки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Аудитору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забороняється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будь-яке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аудиту»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модифікація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705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параграф А5).</a:t>
            </a:r>
          </a:p>
          <a:p>
            <a:pPr marL="0" indent="0">
              <a:buNone/>
            </a:pP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кожного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аудиту»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криття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є,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пара-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 А34–А41):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вважалося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одним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аудиту та як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наслідок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(див.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А42–А45); та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вирішувалося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 (див.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А46–А51).</a:t>
            </a:r>
          </a:p>
        </p:txBody>
      </p:sp>
    </p:spTree>
    <p:extLst>
      <p:ext uri="{BB962C8B-B14F-4D97-AF65-F5344CB8AC3E}">
        <p14:creationId xmlns:p14="http://schemas.microsoft.com/office/powerpoint/2010/main" val="20919071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207034"/>
            <a:ext cx="11763583" cy="646981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аудиту,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в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своєму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 заборонено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параграф А52);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вкрай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виняткових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вирішує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перевершити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вигоди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висвітлення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інтересах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Взаємозв’язок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призводить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модифікованої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МСА 705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570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є по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таких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описують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аудиту»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параграфів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13–14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повинен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(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МСА;та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«Основа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думки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застереженням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думки)»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аудиту» (див.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А6–А7).</a:t>
            </a:r>
          </a:p>
        </p:txBody>
      </p:sp>
    </p:spTree>
    <p:extLst>
      <p:ext uri="{BB962C8B-B14F-4D97-AF65-F5344CB8AC3E}">
        <p14:creationId xmlns:p14="http://schemas.microsoft.com/office/powerpoint/2010/main" val="17727911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654819" y="1478122"/>
            <a:ext cx="8882361" cy="36287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аудиту»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аудиту, аудитор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єдиними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ключовими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йдеться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15, аудитор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заголовком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аудиту»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А57–А59).</a:t>
            </a:r>
          </a:p>
        </p:txBody>
      </p:sp>
    </p:spTree>
    <p:extLst>
      <p:ext uri="{BB962C8B-B14F-4D97-AF65-F5344CB8AC3E}">
        <p14:creationId xmlns:p14="http://schemas.microsoft.com/office/powerpoint/2010/main" val="151729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184" y="317951"/>
            <a:ext cx="10853166" cy="6491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9184" y="1240311"/>
            <a:ext cx="11310366" cy="18838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та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письмовому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50732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8892" y="1223641"/>
            <a:ext cx="5017727" cy="53194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аудиту;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дарювання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аудиту –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29393"/>
            <a:ext cx="5017727" cy="85140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949322" y="247544"/>
            <a:ext cx="5538216" cy="5982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5"/>
          <p:cNvSpPr txBox="1">
            <a:spLocks/>
          </p:cNvSpPr>
          <p:nvPr/>
        </p:nvSpPr>
        <p:spPr>
          <a:xfrm>
            <a:off x="5575511" y="980795"/>
            <a:ext cx="6426708" cy="55623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документацію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вимагали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параграфа 9,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параграфа 10;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там, де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відсутності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повідомлялась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єдиними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про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йдеться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15;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та(c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там, де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повідомляти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</a:t>
            </a:r>
          </a:p>
        </p:txBody>
      </p:sp>
    </p:spTree>
    <p:extLst>
      <p:ext uri="{BB962C8B-B14F-4D97-AF65-F5344CB8AC3E}">
        <p14:creationId xmlns:p14="http://schemas.microsoft.com/office/powerpoint/2010/main" val="30357887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49215" y="2110661"/>
            <a:ext cx="11093570" cy="131833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!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76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5"/>
          <p:cNvSpPr txBox="1">
            <a:spLocks/>
          </p:cNvSpPr>
          <p:nvPr/>
        </p:nvSpPr>
        <p:spPr>
          <a:xfrm>
            <a:off x="329184" y="800100"/>
            <a:ext cx="11253216" cy="589163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нижче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purpose financial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statements)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концептуальна основа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purpose framework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концептуальна основа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потребам широкого кола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Концептуальна основа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концептуальною основою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концептуальною основою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«концептуальна основа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fair presentation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framework)»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вживається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прямо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опосередковано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виявитись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тієї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яку конкретно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основа;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прямо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нансової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виявитись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відхилитися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Очікується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надзвичайно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рідкісних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«концептуальна основа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compliance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framewor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уживається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підпунктах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(і) та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)6.</a:t>
            </a: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29184" y="151684"/>
            <a:ext cx="11253216" cy="48214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41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184" y="314219"/>
            <a:ext cx="11367516" cy="6491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9184" y="1240310"/>
            <a:ext cx="11367516" cy="534073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немодифікована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думка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unmodified opinion)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думка,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дійшов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те,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аспектах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повний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склад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(МСФЗ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Радою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державному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(МСБОДС),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Радою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державному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78800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184" y="314219"/>
            <a:ext cx="11405616" cy="6491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9184" y="1240310"/>
            <a:ext cx="11634216" cy="53509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аспектах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9, 10.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Для того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думку,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унаслідок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330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450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невиправлених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)12; та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параграфами 12–15.</a:t>
            </a:r>
          </a:p>
        </p:txBody>
      </p:sp>
    </p:spTree>
    <p:extLst>
      <p:ext uri="{BB962C8B-B14F-4D97-AF65-F5344CB8AC3E}">
        <p14:creationId xmlns:p14="http://schemas.microsoft.com/office/powerpoint/2010/main" val="269546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1450" y="209550"/>
            <a:ext cx="11791950" cy="64960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Аудитор повинен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аспектах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повинно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практик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упередженості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огляду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стислого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застосованих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Оцінюючи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облікових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зрозуміло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застосовані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подана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надійною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порівнюваною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зрозумілою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повинен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включено 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мала бути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включеною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класифіковано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відокремлено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охарактеризовано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погіршене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включенням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недоречною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такою, яка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ускладнює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параграф А5);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могли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зрозуміти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та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f)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термінологія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назву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кожного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05292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9184" y="1277570"/>
            <a:ext cx="11634216" cy="52006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12–13,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А7–А9):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структура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зміст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та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покладені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основу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А10–А15)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29184" y="314219"/>
            <a:ext cx="11405616" cy="6491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</a:t>
            </a:r>
          </a:p>
        </p:txBody>
      </p:sp>
    </p:spTree>
    <p:extLst>
      <p:ext uri="{BB962C8B-B14F-4D97-AF65-F5344CB8AC3E}">
        <p14:creationId xmlns:p14="http://schemas.microsoft.com/office/powerpoint/2010/main" val="1594273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</TotalTime>
  <Words>6808</Words>
  <Application>Microsoft Office PowerPoint</Application>
  <PresentationFormat>Произвольный</PresentationFormat>
  <Paragraphs>329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Міжнародні стандарти аудиту </vt:lpstr>
      <vt:lpstr>  МІЖНАРОДНИЙ СТАНДАРТ АУДИТУ 700 «ФОРМУВАННЯ ДУМКИ ТА СКЛАДАННЯ ЗВІТУ ЩОДО ФІНАНСОВОЇ ЗВІТНОСТІ»  (чинний для аудитів фінансової звітності за періоди, що починаються з 15 грудня 2016 р. або пізніше)</vt:lpstr>
      <vt:lpstr>Сфера застосування цього МСА</vt:lpstr>
      <vt:lpstr>Цілі</vt:lpstr>
      <vt:lpstr>Визначення</vt:lpstr>
      <vt:lpstr>Сфера застосування цього МСА</vt:lpstr>
      <vt:lpstr>Формування думки щодо фінансової звітності</vt:lpstr>
      <vt:lpstr>Презентация PowerPoint</vt:lpstr>
      <vt:lpstr>Форма висловлення думки</vt:lpstr>
      <vt:lpstr>Форма висловлення думки</vt:lpstr>
      <vt:lpstr>Форма висловлення думки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Інша відповідальність щодо звітування</vt:lpstr>
      <vt:lpstr>Презентация PowerPoint</vt:lpstr>
      <vt:lpstr>Інша відповідальність щодо звітування</vt:lpstr>
      <vt:lpstr>Звіт аудитора, встановлений законодавчим або нормативним актом</vt:lpstr>
      <vt:lpstr>Презентация PowerPoint</vt:lpstr>
      <vt:lpstr>Звіт аудитора для завдання з аудиту, виконаного відповідно до стандартів аудиту конкретної юрисдикції та Міжнародних стандартів аудиту</vt:lpstr>
      <vt:lpstr>Додаткова інформація, що наведена разом із фінансовою звітністю</vt:lpstr>
      <vt:lpstr>  МІЖНАРОДНИЙ СТАНДАРТ АУДИТУ 705 «ПОВІДОМЛЕННЯ ІНФОРМАЦІЇ З КЛЮЧОВИХ ПИТАНЬ АУДИТУ В ЗВІТІ НЕЗАЛЕЖНОГО АУДИТОРА»  (чинний для аудитів фінансової звітності за періоди, що починаються з 15 грудня 2016 р. або пізніше)</vt:lpstr>
      <vt:lpstr>Сфера застосування цього МСА</vt:lpstr>
      <vt:lpstr>Презентация PowerPoint</vt:lpstr>
      <vt:lpstr>Презентация PowerPoint</vt:lpstr>
      <vt:lpstr>Цілі</vt:lpstr>
      <vt:lpstr>Визначення ключових питань аудиту</vt:lpstr>
      <vt:lpstr>Повідомлення інформації з ключових питань аудиту</vt:lpstr>
      <vt:lpstr>Презентация PowerPoint</vt:lpstr>
      <vt:lpstr>Презентация PowerPoint</vt:lpstr>
      <vt:lpstr>Презентация PowerPoint</vt:lpstr>
      <vt:lpstr>Повідомлення інформації тим, кого наділено найвищими повноваженнями</vt:lpstr>
      <vt:lpstr>Презентация PowerPoint</vt:lpstr>
    </vt:vector>
  </TitlesOfParts>
  <Company>ALFA-BANK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Міжнародні стандарти аудиту </dc:title>
  <dc:creator>Калюжна Анна Вікторівна</dc:creator>
  <cp:lastModifiedBy>Андрей</cp:lastModifiedBy>
  <cp:revision>287</cp:revision>
  <dcterms:created xsi:type="dcterms:W3CDTF">2019-12-20T17:17:15Z</dcterms:created>
  <dcterms:modified xsi:type="dcterms:W3CDTF">2020-04-05T14:50:49Z</dcterms:modified>
</cp:coreProperties>
</file>