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42" r:id="rId3"/>
    <p:sldId id="339" r:id="rId4"/>
    <p:sldId id="340" r:id="rId5"/>
    <p:sldId id="341" r:id="rId6"/>
    <p:sldId id="343" r:id="rId7"/>
    <p:sldId id="344" r:id="rId8"/>
    <p:sldId id="345" r:id="rId9"/>
    <p:sldId id="370" r:id="rId10"/>
    <p:sldId id="369" r:id="rId11"/>
    <p:sldId id="346" r:id="rId12"/>
    <p:sldId id="347" r:id="rId13"/>
    <p:sldId id="348" r:id="rId14"/>
    <p:sldId id="349" r:id="rId15"/>
    <p:sldId id="350" r:id="rId16"/>
    <p:sldId id="351" r:id="rId17"/>
    <p:sldId id="352" r:id="rId18"/>
    <p:sldId id="353" r:id="rId19"/>
    <p:sldId id="354" r:id="rId20"/>
    <p:sldId id="355" r:id="rId21"/>
    <p:sldId id="356" r:id="rId22"/>
    <p:sldId id="357" r:id="rId23"/>
    <p:sldId id="358" r:id="rId24"/>
    <p:sldId id="359" r:id="rId25"/>
    <p:sldId id="360" r:id="rId26"/>
    <p:sldId id="361" r:id="rId27"/>
    <p:sldId id="362" r:id="rId28"/>
    <p:sldId id="363" r:id="rId29"/>
    <p:sldId id="364" r:id="rId30"/>
    <p:sldId id="365" r:id="rId31"/>
    <p:sldId id="366" r:id="rId32"/>
    <p:sldId id="367" r:id="rId33"/>
    <p:sldId id="368" r:id="rId34"/>
    <p:sldId id="371" r:id="rId35"/>
    <p:sldId id="376" r:id="rId36"/>
    <p:sldId id="372" r:id="rId37"/>
    <p:sldId id="373" r:id="rId38"/>
    <p:sldId id="374" r:id="rId39"/>
    <p:sldId id="375" r:id="rId40"/>
    <p:sldId id="377" r:id="rId41"/>
    <p:sldId id="378" r:id="rId42"/>
    <p:sldId id="379" r:id="rId43"/>
    <p:sldId id="380" r:id="rId44"/>
    <p:sldId id="381" r:id="rId45"/>
    <p:sldId id="382" r:id="rId46"/>
    <p:sldId id="386" r:id="rId47"/>
    <p:sldId id="389" r:id="rId48"/>
    <p:sldId id="387" r:id="rId49"/>
    <p:sldId id="388" r:id="rId50"/>
    <p:sldId id="391" r:id="rId51"/>
    <p:sldId id="383" r:id="rId52"/>
    <p:sldId id="384" r:id="rId53"/>
    <p:sldId id="395" r:id="rId54"/>
    <p:sldId id="396" r:id="rId55"/>
    <p:sldId id="400" r:id="rId56"/>
    <p:sldId id="397" r:id="rId57"/>
    <p:sldId id="442" r:id="rId5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68" autoAdjust="0"/>
    <p:restoredTop sz="94660"/>
  </p:normalViewPr>
  <p:slideViewPr>
    <p:cSldViewPr snapToGrid="0">
      <p:cViewPr>
        <p:scale>
          <a:sx n="46" d="100"/>
          <a:sy n="46" d="100"/>
        </p:scale>
        <p:origin x="-86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24590AD-3A17-45D4-A7B0-868DEE90515D}"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527220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4590AD-3A17-45D4-A7B0-868DEE90515D}"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4216712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4590AD-3A17-45D4-A7B0-868DEE90515D}"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311549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4590AD-3A17-45D4-A7B0-868DEE90515D}"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41689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4590AD-3A17-45D4-A7B0-868DEE90515D}" type="datetimeFigureOut">
              <a:rPr lang="ru-RU" smtClean="0"/>
              <a:t>05.04.2020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229879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24590AD-3A17-45D4-A7B0-868DEE90515D}"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779251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24590AD-3A17-45D4-A7B0-868DEE90515D}" type="datetimeFigureOut">
              <a:rPr lang="ru-RU" smtClean="0"/>
              <a:t>05.04.2020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647437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24590AD-3A17-45D4-A7B0-868DEE90515D}" type="datetimeFigureOut">
              <a:rPr lang="ru-RU" smtClean="0"/>
              <a:t>05.04.2020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3109050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4590AD-3A17-45D4-A7B0-868DEE90515D}" type="datetimeFigureOut">
              <a:rPr lang="ru-RU" smtClean="0"/>
              <a:t>05.04.2020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2924266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24590AD-3A17-45D4-A7B0-868DEE90515D}"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1871776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24590AD-3A17-45D4-A7B0-868DEE90515D}" type="datetimeFigureOut">
              <a:rPr lang="ru-RU" smtClean="0"/>
              <a:t>05.04.2020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7B9032-F72C-468F-8E16-6CD2558BC857}" type="slidenum">
              <a:rPr lang="ru-RU" smtClean="0"/>
              <a:t>‹#›</a:t>
            </a:fld>
            <a:endParaRPr lang="ru-RU"/>
          </a:p>
        </p:txBody>
      </p:sp>
    </p:spTree>
    <p:extLst>
      <p:ext uri="{BB962C8B-B14F-4D97-AF65-F5344CB8AC3E}">
        <p14:creationId xmlns:p14="http://schemas.microsoft.com/office/powerpoint/2010/main" val="268866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4590AD-3A17-45D4-A7B0-868DEE90515D}" type="datetimeFigureOut">
              <a:rPr lang="ru-RU" smtClean="0"/>
              <a:t>05.04.2020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7B9032-F72C-468F-8E16-6CD2558BC857}" type="slidenum">
              <a:rPr lang="ru-RU" smtClean="0"/>
              <a:t>‹#›</a:t>
            </a:fld>
            <a:endParaRPr lang="ru-RU"/>
          </a:p>
        </p:txBody>
      </p:sp>
    </p:spTree>
    <p:extLst>
      <p:ext uri="{BB962C8B-B14F-4D97-AF65-F5344CB8AC3E}">
        <p14:creationId xmlns:p14="http://schemas.microsoft.com/office/powerpoint/2010/main" val="2376267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728346"/>
          </a:xfrm>
          <a:prstGeom prst="rect">
            <a:avLst/>
          </a:prstGeom>
        </p:spPr>
      </p:pic>
      <p:sp>
        <p:nvSpPr>
          <p:cNvPr id="2" name="Заголовок 1"/>
          <p:cNvSpPr>
            <a:spLocks noGrp="1"/>
          </p:cNvSpPr>
          <p:nvPr>
            <p:ph type="ctrTitle"/>
          </p:nvPr>
        </p:nvSpPr>
        <p:spPr>
          <a:xfrm>
            <a:off x="1524000" y="1302983"/>
            <a:ext cx="9144000" cy="2387600"/>
          </a:xfrm>
        </p:spPr>
        <p:style>
          <a:lnRef idx="2">
            <a:schemeClr val="accent3">
              <a:shade val="50000"/>
            </a:schemeClr>
          </a:lnRef>
          <a:fillRef idx="1">
            <a:schemeClr val="accent3"/>
          </a:fillRef>
          <a:effectRef idx="0">
            <a:schemeClr val="accent3"/>
          </a:effectRef>
          <a:fontRef idx="minor">
            <a:schemeClr val="lt1"/>
          </a:fontRef>
        </p:style>
        <p:txBody>
          <a:bodyPr anchor="ctr"/>
          <a:lstStyle/>
          <a:p>
            <a:r>
              <a:rPr lang="uk-UA" dirty="0" smtClean="0">
                <a:latin typeface="Times New Roman" panose="02020603050405020304" pitchFamily="18" charset="0"/>
                <a:cs typeface="Times New Roman" panose="02020603050405020304" pitchFamily="18" charset="0"/>
              </a:rPr>
              <a:t>Міжнародні стандарти аудиту </a:t>
            </a: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434687" y="4027743"/>
            <a:ext cx="5054221" cy="396756"/>
          </a:xfrm>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uk-UA" dirty="0" smtClean="0">
                <a:latin typeface="Times New Roman" panose="02020603050405020304" pitchFamily="18" charset="0"/>
                <a:cs typeface="Times New Roman" panose="02020603050405020304" pitchFamily="18" charset="0"/>
              </a:rPr>
              <a:t>(600</a:t>
            </a:r>
            <a:r>
              <a:rPr lang="uk-UA" dirty="0" smtClean="0">
                <a:latin typeface="Times New Roman" panose="02020603050405020304" pitchFamily="18" charset="0"/>
                <a:cs typeface="Times New Roman" panose="02020603050405020304" pitchFamily="18" charset="0"/>
              </a:rPr>
              <a:t>, 610, </a:t>
            </a:r>
            <a:r>
              <a:rPr lang="uk-UA" dirty="0" smtClean="0">
                <a:latin typeface="Times New Roman" panose="02020603050405020304" pitchFamily="18" charset="0"/>
                <a:cs typeface="Times New Roman" panose="02020603050405020304" pitchFamily="18" charset="0"/>
              </a:rPr>
              <a:t>620)</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1896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953709"/>
            <a:ext cx="10515600" cy="4351338"/>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buNone/>
            </a:pPr>
            <a:r>
              <a:rPr lang="ru-RU" dirty="0" err="1"/>
              <a:t>Посилання</a:t>
            </a:r>
            <a:r>
              <a:rPr lang="ru-RU" dirty="0"/>
              <a:t> на </a:t>
            </a:r>
            <a:r>
              <a:rPr lang="ru-RU" dirty="0" err="1"/>
              <a:t>застосовну</a:t>
            </a:r>
            <a:r>
              <a:rPr lang="ru-RU" dirty="0"/>
              <a:t> </a:t>
            </a:r>
            <a:r>
              <a:rPr lang="ru-RU" dirty="0" err="1"/>
              <a:t>концептуальну</a:t>
            </a:r>
            <a:r>
              <a:rPr lang="ru-RU" dirty="0"/>
              <a:t> основу </a:t>
            </a:r>
            <a:r>
              <a:rPr lang="ru-RU" dirty="0" err="1"/>
              <a:t>фінансового</a:t>
            </a:r>
            <a:r>
              <a:rPr lang="ru-RU" dirty="0"/>
              <a:t> </a:t>
            </a:r>
            <a:r>
              <a:rPr lang="ru-RU" dirty="0" err="1"/>
              <a:t>звітування</a:t>
            </a:r>
            <a:endParaRPr lang="ru-RU" dirty="0"/>
          </a:p>
          <a:p>
            <a:r>
              <a:rPr lang="ru-RU" dirty="0" err="1"/>
              <a:t>означає</a:t>
            </a:r>
            <a:r>
              <a:rPr lang="ru-RU" dirty="0"/>
              <a:t> </a:t>
            </a:r>
            <a:r>
              <a:rPr lang="ru-RU" dirty="0" err="1"/>
              <a:t>концептуальну</a:t>
            </a:r>
            <a:r>
              <a:rPr lang="ru-RU" dirty="0"/>
              <a:t> основу </a:t>
            </a:r>
            <a:r>
              <a:rPr lang="ru-RU" dirty="0" err="1"/>
              <a:t>фінансового</a:t>
            </a:r>
            <a:r>
              <a:rPr lang="ru-RU" dirty="0"/>
              <a:t> </a:t>
            </a:r>
            <a:r>
              <a:rPr lang="ru-RU" dirty="0" err="1"/>
              <a:t>звітування</a:t>
            </a:r>
            <a:r>
              <a:rPr lang="ru-RU" dirty="0"/>
              <a:t>, яку </a:t>
            </a:r>
            <a:r>
              <a:rPr lang="ru-RU" dirty="0" err="1"/>
              <a:t>застосовано</a:t>
            </a:r>
            <a:endParaRPr lang="ru-RU" dirty="0"/>
          </a:p>
          <a:p>
            <a:r>
              <a:rPr lang="ru-RU" dirty="0"/>
              <a:t>до </a:t>
            </a:r>
            <a:r>
              <a:rPr lang="ru-RU" dirty="0" err="1"/>
              <a:t>фінансової</a:t>
            </a:r>
            <a:r>
              <a:rPr lang="ru-RU" dirty="0"/>
              <a:t> </a:t>
            </a:r>
            <a:r>
              <a:rPr lang="ru-RU" dirty="0" err="1"/>
              <a:t>звітності</a:t>
            </a:r>
            <a:r>
              <a:rPr lang="ru-RU" dirty="0"/>
              <a:t> </a:t>
            </a:r>
            <a:r>
              <a:rPr lang="ru-RU" dirty="0" err="1"/>
              <a:t>групи</a:t>
            </a:r>
            <a:r>
              <a:rPr lang="ru-RU" dirty="0"/>
              <a:t>. </a:t>
            </a:r>
            <a:r>
              <a:rPr lang="ru-RU" dirty="0" err="1"/>
              <a:t>Посилання</a:t>
            </a:r>
            <a:r>
              <a:rPr lang="ru-RU" dirty="0"/>
              <a:t> на </a:t>
            </a:r>
            <a:r>
              <a:rPr lang="ru-RU" dirty="0" err="1"/>
              <a:t>процес</a:t>
            </a:r>
            <a:r>
              <a:rPr lang="ru-RU" dirty="0"/>
              <a:t> </a:t>
            </a:r>
            <a:r>
              <a:rPr lang="ru-RU" dirty="0" err="1"/>
              <a:t>консолідації</a:t>
            </a:r>
            <a:r>
              <a:rPr lang="ru-RU" dirty="0"/>
              <a:t> </a:t>
            </a:r>
            <a:r>
              <a:rPr lang="ru-RU" dirty="0" err="1"/>
              <a:t>означає</a:t>
            </a:r>
            <a:r>
              <a:rPr lang="ru-RU" dirty="0" smtClean="0"/>
              <a:t>:</a:t>
            </a:r>
          </a:p>
          <a:p>
            <a:pPr marL="514350" indent="-514350">
              <a:buAutoNum type="alphaLcParenBoth"/>
            </a:pPr>
            <a:r>
              <a:rPr lang="ru-RU" dirty="0" err="1" smtClean="0"/>
              <a:t>визнання</a:t>
            </a:r>
            <a:r>
              <a:rPr lang="ru-RU" dirty="0"/>
              <a:t>, </a:t>
            </a:r>
            <a:r>
              <a:rPr lang="ru-RU" dirty="0" err="1"/>
              <a:t>вимірювання</a:t>
            </a:r>
            <a:r>
              <a:rPr lang="ru-RU" dirty="0"/>
              <a:t>, </a:t>
            </a:r>
            <a:r>
              <a:rPr lang="ru-RU" dirty="0" err="1"/>
              <a:t>подання</a:t>
            </a:r>
            <a:r>
              <a:rPr lang="ru-RU" dirty="0"/>
              <a:t> та </a:t>
            </a:r>
            <a:r>
              <a:rPr lang="ru-RU" dirty="0" err="1"/>
              <a:t>розкриття</a:t>
            </a:r>
            <a:r>
              <a:rPr lang="ru-RU" dirty="0"/>
              <a:t> </a:t>
            </a:r>
            <a:r>
              <a:rPr lang="ru-RU" dirty="0" err="1"/>
              <a:t>фінансової</a:t>
            </a:r>
            <a:r>
              <a:rPr lang="ru-RU" dirty="0"/>
              <a:t> </a:t>
            </a:r>
            <a:r>
              <a:rPr lang="ru-RU" dirty="0" err="1" smtClean="0"/>
              <a:t>інформації</a:t>
            </a:r>
            <a:r>
              <a:rPr lang="ru-RU" dirty="0"/>
              <a:t> </a:t>
            </a:r>
            <a:r>
              <a:rPr lang="ru-RU" dirty="0" err="1" smtClean="0"/>
              <a:t>компонентів</a:t>
            </a:r>
            <a:r>
              <a:rPr lang="ru-RU" dirty="0" smtClean="0"/>
              <a:t> </a:t>
            </a:r>
            <a:r>
              <a:rPr lang="ru-RU" dirty="0"/>
              <a:t>у </a:t>
            </a:r>
            <a:r>
              <a:rPr lang="ru-RU" dirty="0" err="1"/>
              <a:t>фінансовій</a:t>
            </a:r>
            <a:r>
              <a:rPr lang="ru-RU" dirty="0"/>
              <a:t> </a:t>
            </a:r>
            <a:r>
              <a:rPr lang="ru-RU" dirty="0" err="1"/>
              <a:t>звітності</a:t>
            </a:r>
            <a:r>
              <a:rPr lang="ru-RU" dirty="0"/>
              <a:t> </a:t>
            </a:r>
            <a:r>
              <a:rPr lang="ru-RU" dirty="0" err="1"/>
              <a:t>групи</a:t>
            </a:r>
            <a:r>
              <a:rPr lang="ru-RU" dirty="0"/>
              <a:t> через </a:t>
            </a:r>
            <a:r>
              <a:rPr lang="ru-RU" dirty="0" err="1"/>
              <a:t>консолідацію</a:t>
            </a:r>
            <a:r>
              <a:rPr lang="ru-RU" dirty="0" smtClean="0"/>
              <a:t>, </a:t>
            </a:r>
            <a:r>
              <a:rPr lang="ru-RU" dirty="0" err="1"/>
              <a:t>пропорційну</a:t>
            </a:r>
            <a:r>
              <a:rPr lang="ru-RU" dirty="0"/>
              <a:t> </a:t>
            </a:r>
            <a:r>
              <a:rPr lang="ru-RU" dirty="0" err="1"/>
              <a:t>консолідацію</a:t>
            </a:r>
            <a:r>
              <a:rPr lang="ru-RU" dirty="0"/>
              <a:t> </a:t>
            </a:r>
            <a:r>
              <a:rPr lang="ru-RU" dirty="0" err="1"/>
              <a:t>або</a:t>
            </a:r>
            <a:r>
              <a:rPr lang="ru-RU" dirty="0"/>
              <a:t> за </a:t>
            </a:r>
            <a:r>
              <a:rPr lang="ru-RU" dirty="0" err="1"/>
              <a:t>допомогою</a:t>
            </a:r>
            <a:r>
              <a:rPr lang="ru-RU" dirty="0"/>
              <a:t> методу </a:t>
            </a:r>
            <a:r>
              <a:rPr lang="ru-RU" dirty="0" err="1"/>
              <a:t>участі</a:t>
            </a:r>
            <a:r>
              <a:rPr lang="ru-RU" dirty="0"/>
              <a:t> </a:t>
            </a:r>
            <a:r>
              <a:rPr lang="ru-RU" dirty="0" smtClean="0"/>
              <a:t>в </a:t>
            </a:r>
            <a:r>
              <a:rPr lang="ru-RU" dirty="0" err="1" smtClean="0"/>
              <a:t>капіталі</a:t>
            </a:r>
            <a:r>
              <a:rPr lang="ru-RU" dirty="0" smtClean="0"/>
              <a:t> </a:t>
            </a:r>
            <a:r>
              <a:rPr lang="ru-RU" dirty="0" err="1"/>
              <a:t>чи</a:t>
            </a:r>
            <a:r>
              <a:rPr lang="ru-RU" dirty="0"/>
              <a:t> методу </a:t>
            </a:r>
            <a:r>
              <a:rPr lang="ru-RU" dirty="0" err="1"/>
              <a:t>обліку</a:t>
            </a:r>
            <a:r>
              <a:rPr lang="ru-RU" dirty="0"/>
              <a:t> за </a:t>
            </a:r>
            <a:r>
              <a:rPr lang="ru-RU" dirty="0" err="1"/>
              <a:t>собівартістю</a:t>
            </a:r>
            <a:r>
              <a:rPr lang="ru-RU" dirty="0" smtClean="0"/>
              <a:t>;</a:t>
            </a:r>
          </a:p>
          <a:p>
            <a:pPr marL="514350" indent="-514350">
              <a:buFont typeface="Arial" panose="020B0604020202020204" pitchFamily="34" charset="0"/>
              <a:buAutoNum type="alphaLcParenBoth"/>
            </a:pPr>
            <a:r>
              <a:rPr lang="ru-RU" dirty="0" err="1"/>
              <a:t>поєднання</a:t>
            </a:r>
            <a:r>
              <a:rPr lang="ru-RU" dirty="0"/>
              <a:t> в </a:t>
            </a:r>
            <a:r>
              <a:rPr lang="ru-RU" dirty="0" err="1"/>
              <a:t>комбінованій</a:t>
            </a:r>
            <a:r>
              <a:rPr lang="ru-RU" dirty="0"/>
              <a:t> </a:t>
            </a:r>
            <a:r>
              <a:rPr lang="ru-RU" dirty="0" err="1"/>
              <a:t>фінансовій</a:t>
            </a:r>
            <a:r>
              <a:rPr lang="ru-RU" dirty="0"/>
              <a:t> </a:t>
            </a:r>
            <a:r>
              <a:rPr lang="ru-RU" dirty="0" err="1"/>
              <a:t>звітності</a:t>
            </a:r>
            <a:r>
              <a:rPr lang="ru-RU" dirty="0"/>
              <a:t> </a:t>
            </a:r>
            <a:r>
              <a:rPr lang="ru-RU" dirty="0" err="1" smtClean="0"/>
              <a:t>фінансової</a:t>
            </a:r>
            <a:r>
              <a:rPr lang="ru-RU" dirty="0"/>
              <a:t> </a:t>
            </a:r>
            <a:r>
              <a:rPr lang="ru-RU" dirty="0" err="1" smtClean="0"/>
              <a:t>інформації</a:t>
            </a:r>
            <a:r>
              <a:rPr lang="ru-RU" dirty="0" smtClean="0"/>
              <a:t> </a:t>
            </a:r>
            <a:r>
              <a:rPr lang="ru-RU" dirty="0" err="1"/>
              <a:t>компонентів</a:t>
            </a:r>
            <a:r>
              <a:rPr lang="ru-RU" dirty="0"/>
              <a:t>, </a:t>
            </a:r>
            <a:r>
              <a:rPr lang="ru-RU" dirty="0" err="1"/>
              <a:t>які</a:t>
            </a:r>
            <a:r>
              <a:rPr lang="ru-RU" dirty="0"/>
              <a:t> не </a:t>
            </a:r>
            <a:r>
              <a:rPr lang="ru-RU" dirty="0" err="1"/>
              <a:t>мають</a:t>
            </a:r>
            <a:r>
              <a:rPr lang="ru-RU" dirty="0"/>
              <a:t> </a:t>
            </a:r>
            <a:r>
              <a:rPr lang="ru-RU" dirty="0" err="1"/>
              <a:t>материнської</a:t>
            </a:r>
            <a:r>
              <a:rPr lang="ru-RU" dirty="0"/>
              <a:t> </a:t>
            </a:r>
            <a:r>
              <a:rPr lang="ru-RU" dirty="0" err="1"/>
              <a:t>компанії</a:t>
            </a:r>
            <a:r>
              <a:rPr lang="ru-RU" dirty="0"/>
              <a:t>, </a:t>
            </a:r>
            <a:r>
              <a:rPr lang="ru-RU" dirty="0" smtClean="0"/>
              <a:t>але </a:t>
            </a:r>
            <a:r>
              <a:rPr lang="ru-RU" dirty="0" err="1" smtClean="0"/>
              <a:t>перебувають</a:t>
            </a:r>
            <a:r>
              <a:rPr lang="ru-RU" dirty="0" smtClean="0"/>
              <a:t> </a:t>
            </a:r>
            <a:r>
              <a:rPr lang="ru-RU" dirty="0" err="1"/>
              <a:t>під</a:t>
            </a:r>
            <a:r>
              <a:rPr lang="ru-RU" dirty="0"/>
              <a:t> </a:t>
            </a:r>
            <a:r>
              <a:rPr lang="ru-RU" dirty="0" err="1"/>
              <a:t>спільним</a:t>
            </a:r>
            <a:r>
              <a:rPr lang="ru-RU" dirty="0"/>
              <a:t> контролем.</a:t>
            </a:r>
          </a:p>
        </p:txBody>
      </p:sp>
    </p:spTree>
    <p:extLst>
      <p:ext uri="{BB962C8B-B14F-4D97-AF65-F5344CB8AC3E}">
        <p14:creationId xmlns:p14="http://schemas.microsoft.com/office/powerpoint/2010/main" val="2902220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207264"/>
            <a:ext cx="10515600" cy="1325563"/>
          </a:xfrm>
        </p:spPr>
        <p:style>
          <a:lnRef idx="2">
            <a:schemeClr val="accent2"/>
          </a:lnRef>
          <a:fillRef idx="1">
            <a:schemeClr val="lt1"/>
          </a:fillRef>
          <a:effectRef idx="0">
            <a:schemeClr val="accent2"/>
          </a:effectRef>
          <a:fontRef idx="minor">
            <a:schemeClr val="dk1"/>
          </a:fontRef>
        </p:style>
        <p:txBody>
          <a:bodyPr>
            <a:normAutofit/>
          </a:bodyPr>
          <a:lstStyle/>
          <a:p>
            <a:r>
              <a:rPr lang="ru-RU" sz="4000" dirty="0" err="1">
                <a:latin typeface="Times New Roman" panose="02020603050405020304" pitchFamily="18" charset="0"/>
                <a:cs typeface="Times New Roman" panose="02020603050405020304" pitchFamily="18" charset="0"/>
              </a:rPr>
              <a:t>Вимоги</a:t>
            </a:r>
            <a:r>
              <a:rPr lang="ru-RU" sz="4000" dirty="0">
                <a:latin typeface="Times New Roman" panose="02020603050405020304" pitchFamily="18" charset="0"/>
                <a:cs typeface="Times New Roman" panose="02020603050405020304" pitchFamily="18" charset="0"/>
              </a:rPr>
              <a:t/>
            </a:r>
            <a:br>
              <a:rPr lang="ru-RU" sz="4000" dirty="0">
                <a:latin typeface="Times New Roman" panose="02020603050405020304" pitchFamily="18" charset="0"/>
                <a:cs typeface="Times New Roman" panose="02020603050405020304" pitchFamily="18" charset="0"/>
              </a:rPr>
            </a:br>
            <a:r>
              <a:rPr lang="ru-RU" sz="3600" dirty="0" err="1">
                <a:latin typeface="Times New Roman" panose="02020603050405020304" pitchFamily="18" charset="0"/>
                <a:cs typeface="Times New Roman" panose="02020603050405020304" pitchFamily="18" charset="0"/>
              </a:rPr>
              <a:t>Відповідальність</a:t>
            </a:r>
            <a:endParaRPr lang="ru-RU" sz="36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ru-RU" dirty="0">
                <a:latin typeface="Times New Roman" panose="02020603050405020304" pitchFamily="18" charset="0"/>
                <a:cs typeface="Times New Roman" panose="02020603050405020304" pitchFamily="18" charset="0"/>
              </a:rPr>
              <a:t>Партнер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несе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відповідальність</a:t>
            </a:r>
            <a:r>
              <a:rPr lang="ru-RU" dirty="0">
                <a:latin typeface="Times New Roman" panose="02020603050405020304" pitchFamily="18" charset="0"/>
                <a:cs typeface="Times New Roman" panose="02020603050405020304" pitchFamily="18" charset="0"/>
              </a:rPr>
              <a:t> за </a:t>
            </a:r>
            <a:r>
              <a:rPr lang="ru-RU" dirty="0" err="1">
                <a:latin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нагляд</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і </a:t>
            </a:r>
            <a:r>
              <a:rPr lang="ru-RU" dirty="0" err="1">
                <a:latin typeface="Times New Roman" panose="02020603050405020304" pitchFamily="18" charset="0"/>
                <a:cs typeface="Times New Roman" panose="02020603050405020304" pitchFamily="18" charset="0"/>
              </a:rPr>
              <a:t>виконання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з аудиту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відповідно</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вимог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професійних</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стандартів</a:t>
            </a:r>
            <a:r>
              <a:rPr lang="ru-RU" dirty="0">
                <a:latin typeface="Times New Roman" panose="02020603050405020304" pitchFamily="18" charset="0"/>
                <a:cs typeface="Times New Roman" panose="02020603050405020304" pitchFamily="18" charset="0"/>
              </a:rPr>
              <a:t> і </a:t>
            </a:r>
            <a:r>
              <a:rPr lang="ru-RU" dirty="0" err="1">
                <a:latin typeface="Times New Roman" panose="02020603050405020304" pitchFamily="18" charset="0"/>
                <a:cs typeface="Times New Roman" panose="02020603050405020304" pitchFamily="18" charset="0"/>
              </a:rPr>
              <a:t>застосовних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вимог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законодавчих</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регуляторних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органів</a:t>
            </a:r>
            <a:r>
              <a:rPr lang="ru-RU" dirty="0">
                <a:latin typeface="Times New Roman" panose="02020603050405020304" pitchFamily="18" charset="0"/>
                <a:cs typeface="Times New Roman" panose="02020603050405020304" pitchFamily="18" charset="0"/>
              </a:rPr>
              <a:t>, а</a:t>
            </a:r>
          </a:p>
          <a:p>
            <a:pPr marL="0" indent="0">
              <a:buNone/>
            </a:pPr>
            <a:r>
              <a:rPr lang="ru-RU" dirty="0" err="1">
                <a:latin typeface="Times New Roman" panose="02020603050405020304" pitchFamily="18" charset="0"/>
                <a:cs typeface="Times New Roman" panose="02020603050405020304" pitchFamily="18" charset="0"/>
              </a:rPr>
              <a:t>також</a:t>
            </a:r>
            <a:r>
              <a:rPr lang="ru-RU" dirty="0">
                <a:latin typeface="Times New Roman" panose="02020603050405020304" pitchFamily="18" charset="0"/>
                <a:cs typeface="Times New Roman" panose="02020603050405020304" pitchFamily="18" charset="0"/>
              </a:rPr>
              <a:t> за те,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відповідатиме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наданий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a:t>
            </a:r>
            <a:r>
              <a:rPr lang="ru-RU" dirty="0">
                <a:latin typeface="Times New Roman" panose="02020603050405020304" pitchFamily="18" charset="0"/>
                <a:cs typeface="Times New Roman" panose="02020603050405020304" pitchFamily="18" charset="0"/>
              </a:rPr>
              <a:t>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обставинам3. </a:t>
            </a:r>
            <a:r>
              <a:rPr lang="ru-RU" dirty="0" err="1">
                <a:latin typeface="Times New Roman" panose="02020603050405020304" pitchFamily="18" charset="0"/>
                <a:cs typeface="Times New Roman" panose="02020603050405020304" pitchFamily="18" charset="0"/>
              </a:rPr>
              <a:t>Внаслідок</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цього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a:t>
            </a:r>
            <a:r>
              <a:rPr lang="ru-RU" dirty="0">
                <a:latin typeface="Times New Roman" panose="02020603050405020304" pitchFamily="18" charset="0"/>
                <a:cs typeface="Times New Roman" panose="02020603050405020304" pitchFamily="18" charset="0"/>
              </a:rPr>
              <a:t>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містити</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посилання</a:t>
            </a:r>
            <a:r>
              <a:rPr lang="ru-RU" dirty="0">
                <a:latin typeface="Times New Roman" panose="02020603050405020304" pitchFamily="18" charset="0"/>
                <a:cs typeface="Times New Roman" panose="02020603050405020304" pitchFamily="18" charset="0"/>
              </a:rPr>
              <a:t> на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компонента,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такого </a:t>
            </a:r>
            <a:r>
              <a:rPr lang="ru-RU" dirty="0" err="1">
                <a:latin typeface="Times New Roman" panose="02020603050405020304" pitchFamily="18" charset="0"/>
                <a:cs typeface="Times New Roman" panose="02020603050405020304" pitchFamily="18" charset="0"/>
              </a:rPr>
              <a:t>посилання</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вимагає</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закон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нормативний</a:t>
            </a:r>
            <a:r>
              <a:rPr lang="ru-RU" dirty="0">
                <a:latin typeface="Times New Roman" panose="02020603050405020304" pitchFamily="18" charset="0"/>
                <a:cs typeface="Times New Roman" panose="02020603050405020304" pitchFamily="18" charset="0"/>
              </a:rPr>
              <a:t> акт.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закон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нормативний</a:t>
            </a:r>
            <a:r>
              <a:rPr lang="ru-RU" dirty="0">
                <a:latin typeface="Times New Roman" panose="02020603050405020304" pitchFamily="18" charset="0"/>
                <a:cs typeface="Times New Roman" panose="02020603050405020304" pitchFamily="18" charset="0"/>
              </a:rPr>
              <a:t> акт </a:t>
            </a:r>
            <a:r>
              <a:rPr lang="ru-RU" dirty="0" err="1">
                <a:latin typeface="Times New Roman" panose="02020603050405020304" pitchFamily="18" charset="0"/>
                <a:cs typeface="Times New Roman" panose="02020603050405020304" pitchFamily="18" charset="0"/>
              </a:rPr>
              <a:t>вимагає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таке</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посилання</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звіті</a:t>
            </a:r>
            <a:r>
              <a:rPr lang="ru-RU" dirty="0">
                <a:latin typeface="Times New Roman" panose="02020603050405020304" pitchFamily="18" charset="0"/>
                <a:cs typeface="Times New Roman" panose="02020603050405020304" pitchFamily="18" charset="0"/>
              </a:rPr>
              <a:t>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зазначається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посилання</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зменшує</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відповідальності</a:t>
            </a:r>
            <a:r>
              <a:rPr lang="ru-RU" dirty="0">
                <a:latin typeface="Times New Roman" panose="02020603050405020304" pitchFamily="18" charset="0"/>
                <a:cs typeface="Times New Roman" panose="02020603050405020304" pitchFamily="18" charset="0"/>
              </a:rPr>
              <a:t> партнера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відповідальності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фірми</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партнера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за </a:t>
            </a:r>
            <a:r>
              <a:rPr lang="ru-RU" dirty="0" err="1">
                <a:latin typeface="Times New Roman" panose="02020603050405020304" pitchFamily="18" charset="0"/>
                <a:cs typeface="Times New Roman" panose="02020603050405020304" pitchFamily="18" charset="0"/>
              </a:rPr>
              <a:t>аудиторську</a:t>
            </a:r>
            <a:r>
              <a:rPr lang="ru-RU" dirty="0">
                <a:latin typeface="Times New Roman" panose="02020603050405020304" pitchFamily="18" charset="0"/>
                <a:cs typeface="Times New Roman" panose="02020603050405020304" pitchFamily="18" charset="0"/>
              </a:rPr>
              <a:t> думку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142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779463"/>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Прийняття</a:t>
            </a:r>
            <a:r>
              <a:rPr lang="ru-RU" sz="4000" dirty="0">
                <a:latin typeface="Times New Roman" panose="02020603050405020304" pitchFamily="18" charset="0"/>
                <a:cs typeface="Times New Roman" panose="02020603050405020304" pitchFamily="18" charset="0"/>
              </a:rPr>
              <a:t> та </a:t>
            </a:r>
            <a:r>
              <a:rPr lang="ru-RU" sz="4000" dirty="0" err="1">
                <a:latin typeface="Times New Roman" panose="02020603050405020304" pitchFamily="18" charset="0"/>
                <a:cs typeface="Times New Roman" panose="02020603050405020304" pitchFamily="18" charset="0"/>
              </a:rPr>
              <a:t>продовження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завдання</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741725"/>
            <a:ext cx="10515600" cy="4072221"/>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400" dirty="0">
                <a:latin typeface="Times New Roman" panose="02020603050405020304" pitchFamily="18" charset="0"/>
                <a:cs typeface="Times New Roman" panose="02020603050405020304" pitchFamily="18" charset="0"/>
              </a:rPr>
              <a:t>При </a:t>
            </a:r>
            <a:r>
              <a:rPr lang="ru-RU" sz="2400" dirty="0" err="1">
                <a:latin typeface="Times New Roman" panose="02020603050405020304" pitchFamily="18" charset="0"/>
                <a:cs typeface="Times New Roman" panose="02020603050405020304" pitchFamily="18" charset="0"/>
              </a:rPr>
              <a:t>застосуванні</a:t>
            </a:r>
            <a:r>
              <a:rPr lang="ru-RU" sz="2400" dirty="0">
                <a:latin typeface="Times New Roman" panose="02020603050405020304" pitchFamily="18" charset="0"/>
                <a:cs typeface="Times New Roman" panose="02020603050405020304" pitchFamily="18" charset="0"/>
              </a:rPr>
              <a:t> МСА 220 партнер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повинен </a:t>
            </a:r>
            <a:r>
              <a:rPr lang="ru-RU" sz="2400" dirty="0" err="1" smtClean="0">
                <a:latin typeface="Times New Roman" panose="02020603050405020304" pitchFamily="18" charset="0"/>
                <a:cs typeface="Times New Roman" panose="02020603050405020304" pitchFamily="18" charset="0"/>
              </a:rPr>
              <a:t>визначити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обґрунтовано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очікувати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будуть</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отримані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прийнятні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докази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достатньому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обсязі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стосовно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процесу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консолідації</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та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ґрунтуватись</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аудиторська</a:t>
            </a:r>
            <a:r>
              <a:rPr lang="ru-RU" sz="2400" dirty="0">
                <a:latin typeface="Times New Roman" panose="02020603050405020304" pitchFamily="18" charset="0"/>
                <a:cs typeface="Times New Roman" panose="02020603050405020304" pitchFamily="18" charset="0"/>
              </a:rPr>
              <a:t> думка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цією</a:t>
            </a:r>
            <a:r>
              <a:rPr lang="ru-RU" sz="2400" dirty="0">
                <a:latin typeface="Times New Roman" panose="02020603050405020304" pitchFamily="18" charset="0"/>
                <a:cs typeface="Times New Roman" panose="02020603050405020304" pitchFamily="18" charset="0"/>
              </a:rPr>
              <a:t> метою команда </a:t>
            </a:r>
            <a:r>
              <a:rPr lang="ru-RU" sz="2400" dirty="0" err="1" smtClean="0">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завдання</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отримати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розуміння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та </a:t>
            </a:r>
            <a:r>
              <a:rPr lang="ru-RU" sz="2400" dirty="0" err="1" smtClean="0">
                <a:latin typeface="Times New Roman" panose="02020603050405020304" pitchFamily="18" charset="0"/>
                <a:cs typeface="Times New Roman" panose="02020603050405020304" pitchFamily="18" charset="0"/>
              </a:rPr>
              <a:t>їх</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середовища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достатнє</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ідентифікації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ймовірно</a:t>
            </a:r>
            <a:r>
              <a:rPr lang="ru-RU" sz="2400" dirty="0" smtClean="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значущими</a:t>
            </a:r>
            <a:r>
              <a:rPr lang="ru-RU" sz="2400" dirty="0">
                <a:latin typeface="Times New Roman" panose="02020603050405020304" pitchFamily="18" charset="0"/>
                <a:cs typeface="Times New Roman" panose="02020603050405020304" pitchFamily="18" charset="0"/>
              </a:rPr>
              <a:t> компонентами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marL="0" indent="0">
              <a:buNone/>
            </a:pPr>
            <a:r>
              <a:rPr lang="ru-RU" sz="2400" dirty="0" err="1" smtClean="0">
                <a:latin typeface="Times New Roman" panose="02020603050405020304" pitchFamily="18" charset="0"/>
                <a:cs typeface="Times New Roman" panose="02020603050405020304" pitchFamily="18" charset="0"/>
              </a:rPr>
              <a:t>Якщо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роботу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інформації</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таких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виконуватимуть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компонентів</a:t>
            </a:r>
            <a:r>
              <a:rPr lang="ru-RU" sz="2400" dirty="0" smtClean="0">
                <a:latin typeface="Times New Roman" panose="02020603050405020304" pitchFamily="18" charset="0"/>
                <a:cs typeface="Times New Roman" panose="02020603050405020304" pitchFamily="18" charset="0"/>
              </a:rPr>
              <a:t>, партнер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повинен </a:t>
            </a:r>
            <a:r>
              <a:rPr lang="ru-RU" sz="2400" dirty="0" err="1">
                <a:latin typeface="Times New Roman" panose="02020603050405020304" pitchFamily="18" charset="0"/>
                <a:cs typeface="Times New Roman" panose="02020603050405020304" pitchFamily="18" charset="0"/>
              </a:rPr>
              <a:t>оцінити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зможе</a:t>
            </a:r>
            <a:r>
              <a:rPr lang="ru-RU" sz="2400" dirty="0">
                <a:latin typeface="Times New Roman" panose="02020603050405020304" pitchFamily="18" charset="0"/>
                <a:cs typeface="Times New Roman" panose="02020603050405020304" pitchFamily="18" charset="0"/>
              </a:rPr>
              <a:t> команда </a:t>
            </a:r>
            <a:r>
              <a:rPr lang="ru-RU" sz="2400" dirty="0" err="1" smtClean="0">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завдання</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брати</a:t>
            </a:r>
            <a:r>
              <a:rPr lang="ru-RU" sz="2400" dirty="0">
                <a:latin typeface="Times New Roman" panose="02020603050405020304" pitchFamily="18" charset="0"/>
                <a:cs typeface="Times New Roman" panose="02020603050405020304" pitchFamily="18" charset="0"/>
              </a:rPr>
              <a:t> участь у </a:t>
            </a:r>
            <a:r>
              <a:rPr lang="ru-RU" sz="2400" dirty="0" err="1">
                <a:latin typeface="Times New Roman" panose="02020603050405020304" pitchFamily="18" charset="0"/>
                <a:cs typeface="Times New Roman" panose="02020603050405020304" pitchFamily="18" charset="0"/>
              </a:rPr>
              <a:t>роботі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у </a:t>
            </a:r>
            <a:r>
              <a:rPr lang="ru-RU" sz="2400" dirty="0" err="1" smtClean="0">
                <a:latin typeface="Times New Roman" panose="02020603050405020304" pitchFamily="18" charset="0"/>
                <a:cs typeface="Times New Roman" panose="02020603050405020304" pitchFamily="18" charset="0"/>
              </a:rPr>
              <a:t>тій</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мірі</a:t>
            </a:r>
            <a:r>
              <a:rPr lang="ru-RU" sz="2400" dirty="0">
                <a:latin typeface="Times New Roman" panose="02020603050405020304" pitchFamily="18" charset="0"/>
                <a:cs typeface="Times New Roman" panose="02020603050405020304" pitchFamily="18" charset="0"/>
              </a:rPr>
              <a:t>, яка </a:t>
            </a:r>
            <a:r>
              <a:rPr lang="ru-RU" sz="2400" dirty="0" err="1">
                <a:latin typeface="Times New Roman" panose="02020603050405020304" pitchFamily="18" charset="0"/>
                <a:cs typeface="Times New Roman" panose="02020603050405020304" pitchFamily="18" charset="0"/>
              </a:rPr>
              <a:t>необхідна</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отримання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прийнятних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аудиторських</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доказів</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у </a:t>
            </a:r>
            <a:r>
              <a:rPr lang="ru-RU" sz="2400" dirty="0" err="1">
                <a:latin typeface="Times New Roman" panose="02020603050405020304" pitchFamily="18" charset="0"/>
                <a:cs typeface="Times New Roman" panose="02020603050405020304" pitchFamily="18" charset="0"/>
              </a:rPr>
              <a:t>достатньому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обсязі</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5123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545910"/>
            <a:ext cx="10515600" cy="5631053"/>
          </a:xfr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партнер з аудиту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доходить </a:t>
            </a:r>
            <a:r>
              <a:rPr lang="ru-RU" dirty="0" err="1">
                <a:latin typeface="Times New Roman" panose="02020603050405020304" pitchFamily="18" charset="0"/>
                <a:cs typeface="Times New Roman" panose="02020603050405020304" pitchFamily="18" charset="0"/>
              </a:rPr>
              <a:t>висновку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smtClean="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(a)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зможе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отримати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прийнятні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аудиторські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докази</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достатньому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обсязі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внаслідок</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обмежень</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накладених</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управлінським</a:t>
            </a:r>
            <a:r>
              <a:rPr lang="ru-RU" dirty="0">
                <a:latin typeface="Times New Roman" panose="02020603050405020304" pitchFamily="18" charset="0"/>
                <a:cs typeface="Times New Roman" panose="02020603050405020304" pitchFamily="18" charset="0"/>
              </a:rPr>
              <a:t> персоналом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можливий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вплив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неспроможності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призведе</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відмови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висловлення</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думки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партнер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повинен:</a:t>
            </a:r>
          </a:p>
          <a:p>
            <a:pPr marL="0" indent="0">
              <a:buNone/>
            </a:pPr>
            <a:r>
              <a:rPr lang="ru-RU" dirty="0" smtClean="0">
                <a:latin typeface="Times New Roman" panose="02020603050405020304" pitchFamily="18" charset="0"/>
                <a:cs typeface="Times New Roman" panose="02020603050405020304" pitchFamily="18" charset="0"/>
              </a:rPr>
              <a:t>1. </a:t>
            </a:r>
            <a:r>
              <a:rPr lang="ru-RU" dirty="0">
                <a:latin typeface="Times New Roman" panose="02020603050405020304" pitchFamily="18" charset="0"/>
                <a:cs typeface="Times New Roman" panose="02020603050405020304" pitchFamily="18" charset="0"/>
              </a:rPr>
              <a:t>у </a:t>
            </a:r>
            <a:r>
              <a:rPr lang="ru-RU" dirty="0" err="1">
                <a:latin typeface="Times New Roman" panose="02020603050405020304" pitchFamily="18" charset="0"/>
                <a:cs typeface="Times New Roman" panose="02020603050405020304" pitchFamily="18" charset="0"/>
              </a:rPr>
              <a:t>разі</a:t>
            </a:r>
            <a:r>
              <a:rPr lang="ru-RU" dirty="0">
                <a:latin typeface="Times New Roman" panose="02020603050405020304" pitchFamily="18" charset="0"/>
                <a:cs typeface="Times New Roman" panose="02020603050405020304" pitchFamily="18" charset="0"/>
              </a:rPr>
              <a:t> нового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приймати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разі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завдання</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що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триває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відмовитися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його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відмова</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можлива</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у </a:t>
            </a:r>
            <a:r>
              <a:rPr lang="ru-RU" dirty="0">
                <a:latin typeface="Times New Roman" panose="02020603050405020304" pitchFamily="18" charset="0"/>
                <a:cs typeface="Times New Roman" panose="02020603050405020304" pitchFamily="18" charset="0"/>
              </a:rPr>
              <a:t>межах </a:t>
            </a:r>
            <a:r>
              <a:rPr lang="ru-RU" dirty="0" err="1">
                <a:latin typeface="Times New Roman" panose="02020603050405020304" pitchFamily="18" charset="0"/>
                <a:cs typeface="Times New Roman" panose="02020603050405020304" pitchFamily="18" charset="0"/>
              </a:rPr>
              <a:t>застосовного</a:t>
            </a:r>
            <a:r>
              <a:rPr lang="ru-RU" dirty="0">
                <a:latin typeface="Times New Roman" panose="02020603050405020304" pitchFamily="18" charset="0"/>
                <a:cs typeface="Times New Roman" panose="02020603050405020304" pitchFamily="18" charset="0"/>
              </a:rPr>
              <a:t> закону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нормативного акта;</a:t>
            </a:r>
          </a:p>
          <a:p>
            <a:pPr marL="0" indent="0">
              <a:buNone/>
            </a:pPr>
            <a:r>
              <a:rPr lang="ru-RU" dirty="0" smtClean="0">
                <a:latin typeface="Times New Roman" panose="02020603050405020304" pitchFamily="18" charset="0"/>
                <a:cs typeface="Times New Roman" panose="02020603050405020304" pitchFamily="18" charset="0"/>
              </a:rPr>
              <a:t>2.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закон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нормативний</a:t>
            </a:r>
            <a:r>
              <a:rPr lang="ru-RU" dirty="0">
                <a:latin typeface="Times New Roman" panose="02020603050405020304" pitchFamily="18" charset="0"/>
                <a:cs typeface="Times New Roman" panose="02020603050405020304" pitchFamily="18" charset="0"/>
              </a:rPr>
              <a:t> акт </a:t>
            </a:r>
            <a:r>
              <a:rPr lang="ru-RU" dirty="0" err="1">
                <a:latin typeface="Times New Roman" panose="02020603050405020304" pitchFamily="18" charset="0"/>
                <a:cs typeface="Times New Roman" panose="02020603050405020304" pitchFamily="18" charset="0"/>
              </a:rPr>
              <a:t>забороняє</a:t>
            </a:r>
            <a:r>
              <a:rPr lang="ru-RU" dirty="0">
                <a:latin typeface="Times New Roman" panose="02020603050405020304" pitchFamily="18" charset="0"/>
                <a:cs typeface="Times New Roman" panose="02020603050405020304" pitchFamily="18" charset="0"/>
              </a:rPr>
              <a:t> аудитору </a:t>
            </a:r>
            <a:r>
              <a:rPr lang="ru-RU" dirty="0" err="1" smtClean="0">
                <a:latin typeface="Times New Roman" panose="02020603050405020304" pitchFamily="18" charset="0"/>
                <a:cs typeface="Times New Roman" panose="02020603050405020304" pitchFamily="18" charset="0"/>
              </a:rPr>
              <a:t>відмовлятися</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від</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у тих </a:t>
            </a:r>
            <a:r>
              <a:rPr lang="ru-RU" dirty="0" err="1">
                <a:latin typeface="Times New Roman" panose="02020603050405020304" pitchFamily="18" charset="0"/>
                <a:cs typeface="Times New Roman" panose="02020603050405020304" pitchFamily="18" charset="0"/>
              </a:rPr>
              <a:t>випадках</a:t>
            </a:r>
            <a:r>
              <a:rPr lang="ru-RU" dirty="0">
                <a:latin typeface="Times New Roman" panose="02020603050405020304" pitchFamily="18" charset="0"/>
                <a:cs typeface="Times New Roman" panose="02020603050405020304" pitchFamily="18" charset="0"/>
              </a:rPr>
              <a:t>, коли </a:t>
            </a:r>
            <a:r>
              <a:rPr lang="ru-RU" dirty="0" err="1">
                <a:latin typeface="Times New Roman" panose="02020603050405020304" pitchFamily="18" charset="0"/>
                <a:cs typeface="Times New Roman" panose="02020603050405020304" pitchFamily="18" charset="0"/>
              </a:rPr>
              <a:t>відмова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виконання</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неможлива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після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виконання</a:t>
            </a:r>
            <a:r>
              <a:rPr lang="ru-RU" dirty="0">
                <a:latin typeface="Times New Roman" panose="02020603050405020304" pitchFamily="18" charset="0"/>
                <a:cs typeface="Times New Roman" panose="02020603050405020304" pitchFamily="18" charset="0"/>
              </a:rPr>
              <a:t> аудиту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у </a:t>
            </a:r>
            <a:r>
              <a:rPr lang="ru-RU" dirty="0" err="1" smtClean="0">
                <a:latin typeface="Times New Roman" panose="02020603050405020304" pitchFamily="18" charset="0"/>
                <a:cs typeface="Times New Roman" panose="02020603050405020304" pitchFamily="18" charset="0"/>
              </a:rPr>
              <a:t>тій</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мірі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наскільки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можливо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відмовитися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висловлення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думки </a:t>
            </a:r>
            <a:r>
              <a:rPr lang="ru-RU" dirty="0" err="1" smtClean="0">
                <a:latin typeface="Times New Roman" panose="02020603050405020304" pitchFamily="18" charset="0"/>
                <a:cs typeface="Times New Roman" panose="02020603050405020304" pitchFamily="18" charset="0"/>
              </a:rPr>
              <a:t>щодо</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фінансової</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звітності</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 (див. </a:t>
            </a:r>
            <a:r>
              <a:rPr lang="ru-RU" dirty="0" err="1" smtClean="0">
                <a:latin typeface="Times New Roman" panose="02020603050405020304" pitchFamily="18" charset="0"/>
                <a:cs typeface="Times New Roman" panose="02020603050405020304" pitchFamily="18" charset="0"/>
              </a:rPr>
              <a:t>параграфи</a:t>
            </a:r>
            <a:r>
              <a:rPr lang="ru-RU" dirty="0" smtClean="0">
                <a:latin typeface="Times New Roman" panose="02020603050405020304" pitchFamily="18" charset="0"/>
                <a:cs typeface="Times New Roman" panose="02020603050405020304" pitchFamily="18" charset="0"/>
              </a:rPr>
              <a:t> А13–А19).</a:t>
            </a:r>
          </a:p>
          <a:p>
            <a:pPr marL="0" indent="0">
              <a:buNone/>
            </a:pPr>
            <a:r>
              <a:rPr lang="ru-RU" i="1" dirty="0" err="1" smtClean="0">
                <a:latin typeface="Times New Roman" panose="02020603050405020304" pitchFamily="18" charset="0"/>
                <a:cs typeface="Times New Roman" panose="02020603050405020304" pitchFamily="18" charset="0"/>
              </a:rPr>
              <a:t>Умови</a:t>
            </a:r>
            <a:r>
              <a:rPr lang="ru-RU" i="1" dirty="0" smtClean="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завдання</a:t>
            </a:r>
            <a:endParaRPr lang="ru-RU" i="1"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Партнер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узгоджує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умови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з аудиту </a:t>
            </a:r>
            <a:r>
              <a:rPr lang="ru-RU" dirty="0" err="1">
                <a:latin typeface="Times New Roman" panose="02020603050405020304" pitchFamily="18" charset="0"/>
                <a:cs typeface="Times New Roman" panose="02020603050405020304" pitchFamily="18" charset="0"/>
              </a:rPr>
              <a:t>групи</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відповідно</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вимог</a:t>
            </a:r>
            <a:r>
              <a:rPr lang="ru-RU" dirty="0">
                <a:latin typeface="Times New Roman" panose="02020603050405020304" pitchFamily="18" charset="0"/>
                <a:cs typeface="Times New Roman" panose="02020603050405020304" pitchFamily="18" charset="0"/>
              </a:rPr>
              <a:t> МСА </a:t>
            </a:r>
            <a:r>
              <a:rPr lang="ru-RU" dirty="0" smtClean="0">
                <a:latin typeface="Times New Roman" panose="02020603050405020304" pitchFamily="18" charset="0"/>
                <a:cs typeface="Times New Roman" panose="02020603050405020304" pitchFamily="18" charset="0"/>
              </a:rPr>
              <a:t>2105.</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4539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767639"/>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Загальна</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стратегія</a:t>
            </a:r>
            <a:r>
              <a:rPr lang="ru-RU" sz="4000" dirty="0">
                <a:latin typeface="Times New Roman" panose="02020603050405020304" pitchFamily="18" charset="0"/>
                <a:cs typeface="Times New Roman" panose="02020603050405020304" pitchFamily="18" charset="0"/>
              </a:rPr>
              <a:t> і план аудиту</a:t>
            </a:r>
          </a:p>
        </p:txBody>
      </p:sp>
      <p:sp>
        <p:nvSpPr>
          <p:cNvPr id="6" name="Объект 5"/>
          <p:cNvSpPr>
            <a:spLocks noGrp="1"/>
          </p:cNvSpPr>
          <p:nvPr>
            <p:ph idx="1"/>
          </p:nvPr>
        </p:nvSpPr>
        <p:spPr>
          <a:xfrm>
            <a:off x="838200" y="2125876"/>
            <a:ext cx="10515600" cy="2295999"/>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ru-RU" dirty="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загальну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стратегію</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аудиту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та </a:t>
            </a:r>
            <a:r>
              <a:rPr lang="ru-RU" dirty="0" err="1">
                <a:latin typeface="Times New Roman" panose="02020603050405020304" pitchFamily="18" charset="0"/>
                <a:cs typeface="Times New Roman" panose="02020603050405020304" pitchFamily="18" charset="0"/>
              </a:rPr>
              <a:t>розробити</a:t>
            </a:r>
            <a:r>
              <a:rPr lang="ru-RU" dirty="0">
                <a:latin typeface="Times New Roman" panose="02020603050405020304" pitchFamily="18" charset="0"/>
                <a:cs typeface="Times New Roman" panose="02020603050405020304" pitchFamily="18" charset="0"/>
              </a:rPr>
              <a:t> план аудиту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відповідно</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вимог</a:t>
            </a:r>
            <a:r>
              <a:rPr lang="ru-RU" dirty="0">
                <a:latin typeface="Times New Roman" panose="02020603050405020304" pitchFamily="18" charset="0"/>
                <a:cs typeface="Times New Roman" panose="02020603050405020304" pitchFamily="18" charset="0"/>
              </a:rPr>
              <a:t> МСА 3006.</a:t>
            </a:r>
          </a:p>
          <a:p>
            <a:pPr marL="0" indent="0">
              <a:buNone/>
            </a:pPr>
            <a:r>
              <a:rPr lang="ru-RU" dirty="0" smtClean="0">
                <a:latin typeface="Times New Roman" panose="02020603050405020304" pitchFamily="18" charset="0"/>
                <a:cs typeface="Times New Roman" panose="02020603050405020304" pitchFamily="18" charset="0"/>
              </a:rPr>
              <a:t>Партнер </a:t>
            </a:r>
            <a:r>
              <a:rPr lang="ru-RU" dirty="0">
                <a:latin typeface="Times New Roman" panose="02020603050405020304" pitchFamily="18" charset="0"/>
                <a:cs typeface="Times New Roman" panose="02020603050405020304" pitchFamily="18" charset="0"/>
              </a:rPr>
              <a:t>з аудиту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повинен </a:t>
            </a:r>
            <a:r>
              <a:rPr lang="ru-RU" dirty="0" err="1">
                <a:latin typeface="Times New Roman" panose="02020603050405020304" pitchFamily="18" charset="0"/>
                <a:cs typeface="Times New Roman" panose="02020603050405020304" pitchFamily="18" charset="0"/>
              </a:rPr>
              <a:t>перевірити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загальну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стратегію</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аудиту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і </a:t>
            </a:r>
            <a:r>
              <a:rPr lang="ru-RU" dirty="0" smtClean="0">
                <a:latin typeface="Times New Roman" panose="02020603050405020304" pitchFamily="18" charset="0"/>
                <a:cs typeface="Times New Roman" panose="02020603050405020304" pitchFamily="18" charset="0"/>
              </a:rPr>
              <a:t>план </a:t>
            </a:r>
            <a:r>
              <a:rPr lang="ru-RU" dirty="0">
                <a:latin typeface="Times New Roman" panose="02020603050405020304" pitchFamily="18" charset="0"/>
                <a:cs typeface="Times New Roman" panose="02020603050405020304" pitchFamily="18" charset="0"/>
              </a:rPr>
              <a:t>аудиту </a:t>
            </a:r>
            <a:r>
              <a:rPr lang="ru-RU" dirty="0" err="1" smtClean="0">
                <a:latin typeface="Times New Roman" panose="02020603050405020304" pitchFamily="18" charset="0"/>
                <a:cs typeface="Times New Roman" panose="02020603050405020304" pitchFamily="18" charset="0"/>
              </a:rPr>
              <a:t>групи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7598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Розуміння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групи</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її</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компонентів</a:t>
            </a:r>
            <a:r>
              <a:rPr lang="ru-RU" sz="4000" dirty="0">
                <a:latin typeface="Times New Roman" panose="02020603050405020304" pitchFamily="18" charset="0"/>
                <a:cs typeface="Times New Roman" panose="02020603050405020304" pitchFamily="18" charset="0"/>
              </a:rPr>
              <a:t> та </a:t>
            </a:r>
            <a:r>
              <a:rPr lang="ru-RU" sz="4000" dirty="0" err="1">
                <a:latin typeface="Times New Roman" panose="02020603050405020304" pitchFamily="18" charset="0"/>
                <a:cs typeface="Times New Roman" panose="02020603050405020304" pitchFamily="18" charset="0"/>
              </a:rPr>
              <a:t>їх</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середовища</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аудитора </a:t>
            </a:r>
            <a:r>
              <a:rPr lang="ru-RU" dirty="0" err="1">
                <a:latin typeface="Times New Roman" panose="02020603050405020304" pitchFamily="18" charset="0"/>
                <a:cs typeface="Times New Roman" panose="02020603050405020304" pitchFamily="18" charset="0"/>
              </a:rPr>
              <a:t>вимагається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ідентифікувати</a:t>
            </a:r>
            <a:r>
              <a:rPr lang="ru-RU" dirty="0">
                <a:latin typeface="Times New Roman" panose="02020603050405020304" pitchFamily="18" charset="0"/>
                <a:cs typeface="Times New Roman" panose="02020603050405020304" pitchFamily="18" charset="0"/>
              </a:rPr>
              <a:t> й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ризики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суттєвого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викривлення</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через </a:t>
            </a:r>
            <a:r>
              <a:rPr lang="ru-RU" dirty="0" err="1">
                <a:latin typeface="Times New Roman" panose="02020603050405020304" pitchFamily="18" charset="0"/>
                <a:cs typeface="Times New Roman" panose="02020603050405020304" pitchFamily="18" charset="0"/>
              </a:rPr>
              <a:t>отримання</a:t>
            </a:r>
            <a:r>
              <a:rPr lang="ru-RU" dirty="0">
                <a:latin typeface="Times New Roman" panose="02020603050405020304" pitchFamily="18" charset="0"/>
                <a:cs typeface="Times New Roman" panose="02020603050405020304" pitchFamily="18" charset="0"/>
              </a:rPr>
              <a:t> ним </a:t>
            </a:r>
            <a:r>
              <a:rPr lang="ru-RU" dirty="0" err="1">
                <a:latin typeface="Times New Roman" panose="02020603050405020304" pitchFamily="18" charset="0"/>
                <a:cs typeface="Times New Roman" panose="02020603050405020304" pitchFamily="18" charset="0"/>
              </a:rPr>
              <a:t>розуміння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суб’єкта</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господарювання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та </a:t>
            </a:r>
            <a:r>
              <a:rPr lang="ru-RU" dirty="0" err="1">
                <a:latin typeface="Times New Roman" panose="02020603050405020304" pitchFamily="18" charset="0"/>
                <a:cs typeface="Times New Roman" panose="02020603050405020304" pitchFamily="18" charset="0"/>
              </a:rPr>
              <a:t>його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середовища</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a:t>
            </a:r>
          </a:p>
          <a:p>
            <a:pPr marL="0" indent="0">
              <a:buNone/>
            </a:pPr>
            <a:r>
              <a:rPr lang="en-US" dirty="0">
                <a:latin typeface="Times New Roman" panose="02020603050405020304" pitchFamily="18" charset="0"/>
                <a:cs typeface="Times New Roman" panose="02020603050405020304" pitchFamily="18" charset="0"/>
              </a:rPr>
              <a:t>(a) </a:t>
            </a:r>
            <a:r>
              <a:rPr lang="ru-RU" dirty="0" err="1">
                <a:latin typeface="Times New Roman" panose="02020603050405020304" pitchFamily="18" charset="0"/>
                <a:cs typeface="Times New Roman" panose="02020603050405020304" pitchFamily="18" charset="0"/>
              </a:rPr>
              <a:t>підвищити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своє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розуміння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її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їх</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середовища</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включаючи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заходи контролю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отримане</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протягом</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етапу</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прийняття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продовження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отримати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розуміння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консолідації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включаючи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інструкції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надає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управлінський</a:t>
            </a:r>
            <a:r>
              <a:rPr lang="ru-RU" dirty="0">
                <a:latin typeface="Times New Roman" panose="02020603050405020304" pitchFamily="18" charset="0"/>
                <a:cs typeface="Times New Roman" panose="02020603050405020304" pitchFamily="18" charset="0"/>
              </a:rPr>
              <a:t> персонал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компонентам.</a:t>
            </a:r>
            <a:endParaRPr lang="ru-RU"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отримати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розуміння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достатнє</a:t>
            </a:r>
            <a:r>
              <a:rPr lang="ru-RU" dirty="0">
                <a:latin typeface="Times New Roman" panose="02020603050405020304" pitchFamily="18" charset="0"/>
                <a:cs typeface="Times New Roman" panose="02020603050405020304" pitchFamily="18" charset="0"/>
              </a:rPr>
              <a:t> для:</a:t>
            </a:r>
          </a:p>
          <a:p>
            <a:pPr marL="0" indent="0">
              <a:buNone/>
            </a:pPr>
            <a:r>
              <a:rPr lang="en-US" dirty="0">
                <a:latin typeface="Times New Roman" panose="02020603050405020304" pitchFamily="18" charset="0"/>
                <a:cs typeface="Times New Roman" panose="02020603050405020304" pitchFamily="18" charset="0"/>
              </a:rPr>
              <a:t>(a) </a:t>
            </a:r>
            <a:r>
              <a:rPr lang="ru-RU" dirty="0" err="1">
                <a:latin typeface="Times New Roman" panose="02020603050405020304" pitchFamily="18" charset="0"/>
                <a:cs typeface="Times New Roman" panose="02020603050405020304" pitchFamily="18" charset="0"/>
              </a:rPr>
              <a:t>підтвердження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перегляду </a:t>
            </a:r>
            <a:r>
              <a:rPr lang="ru-RU" dirty="0" err="1">
                <a:latin typeface="Times New Roman" panose="02020603050405020304" pitchFamily="18" charset="0"/>
                <a:cs typeface="Times New Roman" panose="02020603050405020304" pitchFamily="18" charset="0"/>
              </a:rPr>
              <a:t>своєї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первинної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ідентифікації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ймовірно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будуть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значущими</a:t>
            </a:r>
            <a:r>
              <a:rPr lang="ru-RU"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оцінювання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ризиків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суттєвого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внаслідок</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шахрайства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помилок</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2587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779463"/>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Розуміння</a:t>
            </a:r>
            <a:r>
              <a:rPr lang="ru-RU" sz="4000" dirty="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аудитора </a:t>
            </a:r>
            <a:r>
              <a:rPr lang="ru-RU" sz="4000" dirty="0">
                <a:latin typeface="Times New Roman" panose="02020603050405020304" pitchFamily="18" charset="0"/>
                <a:cs typeface="Times New Roman" panose="02020603050405020304" pitchFamily="18" charset="0"/>
              </a:rPr>
              <a:t>компонента</a:t>
            </a:r>
          </a:p>
        </p:txBody>
      </p:sp>
      <p:sp>
        <p:nvSpPr>
          <p:cNvPr id="6" name="Объект 5"/>
          <p:cNvSpPr>
            <a:spLocks noGrp="1"/>
          </p:cNvSpPr>
          <p:nvPr>
            <p:ph idx="1"/>
          </p:nvPr>
        </p:nvSpPr>
        <p:spPr>
          <a:xfrm>
            <a:off x="838200" y="1509713"/>
            <a:ext cx="10515600" cy="4351338"/>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планує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запропонувати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аудитору компонента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роботу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компонента, </a:t>
            </a:r>
            <a:r>
              <a:rPr lang="ru-RU" dirty="0" smtClean="0">
                <a:latin typeface="Times New Roman" panose="02020603050405020304" pitchFamily="18" charset="0"/>
                <a:cs typeface="Times New Roman" panose="02020603050405020304" pitchFamily="18" charset="0"/>
              </a:rPr>
              <a:t>вона повинна </a:t>
            </a:r>
            <a:r>
              <a:rPr lang="ru-RU" dirty="0" err="1">
                <a:latin typeface="Times New Roman" panose="02020603050405020304" pitchFamily="18" charset="0"/>
                <a:cs typeface="Times New Roman" panose="02020603050405020304" pitchFamily="18" charset="0"/>
              </a:rPr>
              <a:t>отримати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розуміння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наведеного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далі</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(a)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знає</a:t>
            </a:r>
            <a:r>
              <a:rPr lang="ru-RU" dirty="0">
                <a:latin typeface="Times New Roman" panose="02020603050405020304" pitchFamily="18" charset="0"/>
                <a:cs typeface="Times New Roman" panose="02020603050405020304" pitchFamily="18" charset="0"/>
              </a:rPr>
              <a:t> аудитор компонента </a:t>
            </a:r>
            <a:r>
              <a:rPr lang="ru-RU" dirty="0" err="1">
                <a:latin typeface="Times New Roman" panose="02020603050405020304" pitchFamily="18" charset="0"/>
                <a:cs typeface="Times New Roman" panose="02020603050405020304" pitchFamily="18" charset="0"/>
              </a:rPr>
              <a:t>етичні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вимоги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доречні</a:t>
            </a:r>
            <a:r>
              <a:rPr lang="ru-RU" dirty="0">
                <a:latin typeface="Times New Roman" panose="02020603050405020304" pitchFamily="18" charset="0"/>
                <a:cs typeface="Times New Roman" panose="02020603050405020304" pitchFamily="18" charset="0"/>
              </a:rPr>
              <a:t> для аудиту</a:t>
            </a:r>
          </a:p>
          <a:p>
            <a:pPr marL="0" indent="0">
              <a:buNone/>
            </a:pP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буде </a:t>
            </a:r>
            <a:r>
              <a:rPr lang="ru-RU" dirty="0" err="1">
                <a:latin typeface="Times New Roman" panose="02020603050405020304" pitchFamily="18" charset="0"/>
                <a:cs typeface="Times New Roman" panose="02020603050405020304" pitchFamily="18" charset="0"/>
              </a:rPr>
              <a:t>він</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їх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дотримуватися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зокрема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є </a:t>
            </a:r>
            <a:r>
              <a:rPr lang="ru-RU" dirty="0" err="1">
                <a:latin typeface="Times New Roman" panose="02020603050405020304" pitchFamily="18" charset="0"/>
                <a:cs typeface="Times New Roman" panose="02020603050405020304" pitchFamily="18" charset="0"/>
              </a:rPr>
              <a:t>він</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незалежним</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професійної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компетентності</a:t>
            </a:r>
            <a:r>
              <a:rPr lang="ru-RU" dirty="0">
                <a:latin typeface="Times New Roman" panose="02020603050405020304" pitchFamily="18" charset="0"/>
                <a:cs typeface="Times New Roman" panose="02020603050405020304" pitchFamily="18" charset="0"/>
              </a:rPr>
              <a:t>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(c)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зможе</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брати</a:t>
            </a:r>
            <a:r>
              <a:rPr lang="ru-RU" dirty="0">
                <a:latin typeface="Times New Roman" panose="02020603050405020304" pitchFamily="18" charset="0"/>
                <a:cs typeface="Times New Roman" panose="02020603050405020304" pitchFamily="18" charset="0"/>
              </a:rPr>
              <a:t> участь у </a:t>
            </a:r>
            <a:r>
              <a:rPr lang="ru-RU" dirty="0" err="1">
                <a:latin typeface="Times New Roman" panose="02020603050405020304" pitchFamily="18" charset="0"/>
                <a:cs typeface="Times New Roman" panose="02020603050405020304" pitchFamily="18" charset="0"/>
              </a:rPr>
              <a:t>роботі</a:t>
            </a:r>
            <a:r>
              <a:rPr lang="ru-RU" dirty="0">
                <a:latin typeface="Times New Roman" panose="02020603050405020304" pitchFamily="18" charset="0"/>
                <a:cs typeface="Times New Roman" panose="02020603050405020304" pitchFamily="18" charset="0"/>
              </a:rPr>
              <a:t> ауди-</a:t>
            </a:r>
          </a:p>
          <a:p>
            <a:pPr marL="0" indent="0">
              <a:buNone/>
            </a:pPr>
            <a:r>
              <a:rPr lang="ru-RU" dirty="0">
                <a:latin typeface="Times New Roman" panose="02020603050405020304" pitchFamily="18" charset="0"/>
                <a:cs typeface="Times New Roman" panose="02020603050405020304" pitchFamily="18" charset="0"/>
              </a:rPr>
              <a:t>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компонента в </a:t>
            </a:r>
            <a:r>
              <a:rPr lang="ru-RU" dirty="0" err="1">
                <a:latin typeface="Times New Roman" panose="02020603050405020304" pitchFamily="18" charset="0"/>
                <a:cs typeface="Times New Roman" panose="02020603050405020304" pitchFamily="18" charset="0"/>
              </a:rPr>
              <a:t>обсязі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необхідному</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отримання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прийнятних</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аудиторських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доказів</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достатньому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обсязі</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(d)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працює</a:t>
            </a:r>
            <a:r>
              <a:rPr lang="ru-RU" dirty="0">
                <a:latin typeface="Times New Roman" panose="02020603050405020304" pitchFamily="18" charset="0"/>
                <a:cs typeface="Times New Roman" panose="02020603050405020304" pitchFamily="18" charset="0"/>
              </a:rPr>
              <a:t> аудитор компонента в правовому </a:t>
            </a:r>
            <a:r>
              <a:rPr lang="ru-RU" dirty="0" err="1">
                <a:latin typeface="Times New Roman" panose="02020603050405020304" pitchFamily="18" charset="0"/>
                <a:cs typeface="Times New Roman" panose="02020603050405020304" pitchFamily="18" charset="0"/>
              </a:rPr>
              <a:t>середовищі</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якому</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здійснюється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активний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нагляд</a:t>
            </a:r>
            <a:r>
              <a:rPr lang="ru-RU" dirty="0">
                <a:latin typeface="Times New Roman" panose="02020603050405020304" pitchFamily="18" charset="0"/>
                <a:cs typeface="Times New Roman" panose="02020603050405020304" pitchFamily="18" charset="0"/>
              </a:rPr>
              <a:t> за </a:t>
            </a:r>
            <a:r>
              <a:rPr lang="ru-RU" dirty="0" smtClean="0">
                <a:latin typeface="Times New Roman" panose="02020603050405020304" pitchFamily="18" charset="0"/>
                <a:cs typeface="Times New Roman" panose="02020603050405020304" pitchFamily="18" charset="0"/>
              </a:rPr>
              <a:t>аудиторами.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2083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1771033"/>
            <a:ext cx="10515600" cy="2473420"/>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ru-RU" dirty="0" err="1"/>
              <a:t>Якщо</a:t>
            </a:r>
            <a:r>
              <a:rPr lang="ru-RU" dirty="0"/>
              <a:t> аудитор компонента не </a:t>
            </a:r>
            <a:r>
              <a:rPr lang="ru-RU" dirty="0" err="1"/>
              <a:t>відповідає</a:t>
            </a:r>
            <a:r>
              <a:rPr lang="ru-RU" dirty="0"/>
              <a:t> </a:t>
            </a:r>
            <a:r>
              <a:rPr lang="ru-RU" dirty="0" err="1"/>
              <a:t>вимогам</a:t>
            </a:r>
            <a:r>
              <a:rPr lang="ru-RU" dirty="0"/>
              <a:t> </a:t>
            </a:r>
            <a:r>
              <a:rPr lang="ru-RU" dirty="0" err="1"/>
              <a:t>незалежності</a:t>
            </a:r>
            <a:r>
              <a:rPr lang="ru-RU" dirty="0"/>
              <a:t>, </a:t>
            </a:r>
            <a:r>
              <a:rPr lang="ru-RU" dirty="0" err="1" smtClean="0"/>
              <a:t>доречним</a:t>
            </a:r>
            <a:r>
              <a:rPr lang="ru-RU" dirty="0"/>
              <a:t> </a:t>
            </a:r>
            <a:r>
              <a:rPr lang="ru-RU" dirty="0" smtClean="0"/>
              <a:t>для </a:t>
            </a:r>
            <a:r>
              <a:rPr lang="ru-RU" dirty="0"/>
              <a:t>аудиту </a:t>
            </a:r>
            <a:r>
              <a:rPr lang="ru-RU" dirty="0" err="1"/>
              <a:t>групи</a:t>
            </a:r>
            <a:r>
              <a:rPr lang="ru-RU" dirty="0"/>
              <a:t>, </a:t>
            </a:r>
            <a:r>
              <a:rPr lang="ru-RU" dirty="0" err="1"/>
              <a:t>або</a:t>
            </a:r>
            <a:r>
              <a:rPr lang="ru-RU" dirty="0"/>
              <a:t> команда </a:t>
            </a:r>
            <a:r>
              <a:rPr lang="ru-RU" dirty="0" err="1"/>
              <a:t>із</a:t>
            </a:r>
            <a:r>
              <a:rPr lang="ru-RU" dirty="0"/>
              <a:t> </a:t>
            </a:r>
            <a:r>
              <a:rPr lang="ru-RU" dirty="0" err="1"/>
              <a:t>завдання</a:t>
            </a:r>
            <a:r>
              <a:rPr lang="ru-RU" dirty="0"/>
              <a:t> для </a:t>
            </a:r>
            <a:r>
              <a:rPr lang="ru-RU" dirty="0" err="1"/>
              <a:t>групи</a:t>
            </a:r>
            <a:r>
              <a:rPr lang="ru-RU" dirty="0"/>
              <a:t> </a:t>
            </a:r>
            <a:r>
              <a:rPr lang="ru-RU" dirty="0" err="1"/>
              <a:t>має</a:t>
            </a:r>
            <a:r>
              <a:rPr lang="ru-RU" dirty="0"/>
              <a:t> </a:t>
            </a:r>
            <a:r>
              <a:rPr lang="ru-RU" dirty="0" err="1"/>
              <a:t>серйозні</a:t>
            </a:r>
            <a:r>
              <a:rPr lang="ru-RU" dirty="0"/>
              <a:t> </a:t>
            </a:r>
            <a:r>
              <a:rPr lang="ru-RU" dirty="0" err="1" smtClean="0"/>
              <a:t>сумніви</a:t>
            </a:r>
            <a:r>
              <a:rPr lang="ru-RU" dirty="0"/>
              <a:t> </a:t>
            </a:r>
            <a:r>
              <a:rPr lang="ru-RU" dirty="0" err="1" smtClean="0"/>
              <a:t>стосовно</a:t>
            </a:r>
            <a:r>
              <a:rPr lang="ru-RU" dirty="0" smtClean="0"/>
              <a:t> </a:t>
            </a:r>
            <a:r>
              <a:rPr lang="ru-RU" dirty="0" err="1"/>
              <a:t>інших</a:t>
            </a:r>
            <a:r>
              <a:rPr lang="ru-RU" dirty="0"/>
              <a:t> </a:t>
            </a:r>
            <a:r>
              <a:rPr lang="ru-RU" dirty="0" err="1"/>
              <a:t>питань</a:t>
            </a:r>
            <a:r>
              <a:rPr lang="ru-RU" dirty="0"/>
              <a:t>, </a:t>
            </a:r>
            <a:r>
              <a:rPr lang="ru-RU" dirty="0" smtClean="0"/>
              <a:t>команда </a:t>
            </a:r>
            <a:r>
              <a:rPr lang="ru-RU" dirty="0" err="1" smtClean="0"/>
              <a:t>із</a:t>
            </a:r>
            <a:r>
              <a:rPr lang="ru-RU" dirty="0" smtClean="0"/>
              <a:t> </a:t>
            </a:r>
            <a:r>
              <a:rPr lang="ru-RU" dirty="0" err="1"/>
              <a:t>завдання</a:t>
            </a:r>
            <a:r>
              <a:rPr lang="ru-RU" dirty="0"/>
              <a:t> для </a:t>
            </a:r>
            <a:r>
              <a:rPr lang="ru-RU" dirty="0" err="1"/>
              <a:t>групи</a:t>
            </a:r>
            <a:r>
              <a:rPr lang="ru-RU" dirty="0"/>
              <a:t> </a:t>
            </a:r>
            <a:r>
              <a:rPr lang="ru-RU" dirty="0" err="1"/>
              <a:t>має</a:t>
            </a:r>
            <a:r>
              <a:rPr lang="ru-RU" dirty="0"/>
              <a:t> </a:t>
            </a:r>
            <a:r>
              <a:rPr lang="ru-RU" dirty="0" err="1"/>
              <a:t>отримати</a:t>
            </a:r>
            <a:r>
              <a:rPr lang="ru-RU" dirty="0"/>
              <a:t> </a:t>
            </a:r>
            <a:r>
              <a:rPr lang="ru-RU" dirty="0" err="1"/>
              <a:t>достатні</a:t>
            </a:r>
            <a:r>
              <a:rPr lang="ru-RU" dirty="0"/>
              <a:t> й </a:t>
            </a:r>
            <a:r>
              <a:rPr lang="ru-RU" dirty="0" err="1"/>
              <a:t>прийнятні</a:t>
            </a:r>
            <a:r>
              <a:rPr lang="ru-RU" dirty="0"/>
              <a:t> </a:t>
            </a:r>
            <a:r>
              <a:rPr lang="ru-RU" dirty="0" err="1" smtClean="0"/>
              <a:t>аудиторські</a:t>
            </a:r>
            <a:r>
              <a:rPr lang="ru-RU" dirty="0"/>
              <a:t> </a:t>
            </a:r>
            <a:r>
              <a:rPr lang="ru-RU" dirty="0" err="1" smtClean="0"/>
              <a:t>докази</a:t>
            </a:r>
            <a:r>
              <a:rPr lang="ru-RU" dirty="0" smtClean="0"/>
              <a:t> </a:t>
            </a:r>
            <a:r>
              <a:rPr lang="ru-RU" dirty="0" err="1"/>
              <a:t>щодо</a:t>
            </a:r>
            <a:r>
              <a:rPr lang="ru-RU" dirty="0"/>
              <a:t> </a:t>
            </a:r>
            <a:r>
              <a:rPr lang="ru-RU" dirty="0" err="1"/>
              <a:t>фінансової</a:t>
            </a:r>
            <a:r>
              <a:rPr lang="ru-RU" dirty="0"/>
              <a:t> </a:t>
            </a:r>
            <a:r>
              <a:rPr lang="ru-RU" dirty="0" err="1"/>
              <a:t>інформації</a:t>
            </a:r>
            <a:r>
              <a:rPr lang="ru-RU" dirty="0"/>
              <a:t> компонента, не </a:t>
            </a:r>
            <a:r>
              <a:rPr lang="ru-RU" dirty="0" err="1"/>
              <a:t>запрошуючи</a:t>
            </a:r>
            <a:r>
              <a:rPr lang="ru-RU" dirty="0"/>
              <a:t> </a:t>
            </a:r>
            <a:r>
              <a:rPr lang="ru-RU" dirty="0" err="1" smtClean="0"/>
              <a:t>цього</a:t>
            </a:r>
            <a:r>
              <a:rPr lang="ru-RU" dirty="0"/>
              <a:t> </a:t>
            </a:r>
            <a:r>
              <a:rPr lang="ru-RU" dirty="0" smtClean="0"/>
              <a:t>аудитора </a:t>
            </a:r>
            <a:r>
              <a:rPr lang="ru-RU" dirty="0"/>
              <a:t>компонента </a:t>
            </a:r>
            <a:r>
              <a:rPr lang="ru-RU" dirty="0" err="1"/>
              <a:t>виконати</a:t>
            </a:r>
            <a:r>
              <a:rPr lang="ru-RU" dirty="0"/>
              <a:t> </a:t>
            </a:r>
            <a:r>
              <a:rPr lang="ru-RU" dirty="0" err="1"/>
              <a:t>таку</a:t>
            </a:r>
            <a:r>
              <a:rPr lang="ru-RU" dirty="0"/>
              <a:t> </a:t>
            </a:r>
            <a:r>
              <a:rPr lang="ru-RU" dirty="0" smtClean="0"/>
              <a:t>роботу.</a:t>
            </a:r>
            <a:endParaRPr lang="ru-RU" dirty="0"/>
          </a:p>
        </p:txBody>
      </p:sp>
    </p:spTree>
    <p:extLst>
      <p:ext uri="{BB962C8B-B14F-4D97-AF65-F5344CB8AC3E}">
        <p14:creationId xmlns:p14="http://schemas.microsoft.com/office/powerpoint/2010/main" val="627980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243208"/>
            <a:ext cx="10515600" cy="779463"/>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Суттєвість</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199" y="1132765"/>
            <a:ext cx="10625919" cy="5254387"/>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000" dirty="0">
                <a:latin typeface="Times New Roman" panose="02020603050405020304" pitchFamily="18" charset="0"/>
                <a:cs typeface="Times New Roman" panose="02020603050405020304" pitchFamily="18" charset="0"/>
              </a:rPr>
              <a:t>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повинна </a:t>
            </a:r>
            <a:r>
              <a:rPr lang="ru-RU" sz="2000" dirty="0" err="1" smtClean="0">
                <a:latin typeface="Times New Roman" panose="02020603050405020304" pitchFamily="18" charset="0"/>
                <a:cs typeface="Times New Roman" panose="02020603050405020304" pitchFamily="18" charset="0"/>
              </a:rPr>
              <a:t>визначити</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(a) </a:t>
            </a:r>
            <a:r>
              <a:rPr lang="ru-RU" sz="2000" dirty="0" err="1">
                <a:latin typeface="Times New Roman" panose="02020603050405020304" pitchFamily="18" charset="0"/>
                <a:cs typeface="Times New Roman" panose="02020603050405020304" pitchFamily="18" charset="0"/>
              </a:rPr>
              <a:t>рівень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суттєвості</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цілому</a:t>
            </a:r>
            <a:r>
              <a:rPr lang="ru-RU" sz="2000" dirty="0">
                <a:latin typeface="Times New Roman" panose="02020603050405020304" pitchFamily="18" charset="0"/>
                <a:cs typeface="Times New Roman" panose="02020603050405020304" pitchFamily="18" charset="0"/>
              </a:rPr>
              <a:t> при </a:t>
            </a:r>
            <a:r>
              <a:rPr lang="ru-RU" sz="2000" dirty="0" err="1" smtClean="0">
                <a:latin typeface="Times New Roman" panose="02020603050405020304" pitchFamily="18" charset="0"/>
                <a:cs typeface="Times New Roman" panose="02020603050405020304" pitchFamily="18" charset="0"/>
              </a:rPr>
              <a:t>визначенні</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загальної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стратегії</a:t>
            </a:r>
            <a:r>
              <a:rPr lang="ru-RU" sz="2000" dirty="0">
                <a:latin typeface="Times New Roman" panose="02020603050405020304" pitchFamily="18" charset="0"/>
                <a:cs typeface="Times New Roman" panose="02020603050405020304" pitchFamily="18" charset="0"/>
              </a:rPr>
              <a:t> аудиту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(b) </a:t>
            </a:r>
            <a:r>
              <a:rPr lang="ru-RU" sz="2000" dirty="0" err="1">
                <a:latin typeface="Times New Roman" panose="02020603050405020304" pitchFamily="18" charset="0"/>
                <a:cs typeface="Times New Roman" panose="02020603050405020304" pitchFamily="18" charset="0"/>
              </a:rPr>
              <a:t>чи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існують</a:t>
            </a:r>
            <a:r>
              <a:rPr lang="ru-RU" sz="2000" dirty="0">
                <a:latin typeface="Times New Roman" panose="02020603050405020304" pitchFamily="18" charset="0"/>
                <a:cs typeface="Times New Roman" panose="02020603050405020304" pitchFamily="18" charset="0"/>
              </a:rPr>
              <a:t> за </a:t>
            </a:r>
            <a:r>
              <a:rPr lang="ru-RU" sz="2000" dirty="0" err="1">
                <a:latin typeface="Times New Roman" panose="02020603050405020304" pitchFamily="18" charset="0"/>
                <a:cs typeface="Times New Roman" panose="02020603050405020304" pitchFamily="18" charset="0"/>
              </a:rPr>
              <a:t>конкретних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обставин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певні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класи</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операцій</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залишки</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рахунків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розкриття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фінансовій</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можна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обґрунтовано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очікувати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викривлення</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менших</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ніж</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рівень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суттєвості</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 </a:t>
            </a:r>
            <a:r>
              <a:rPr lang="ru-RU" sz="2000" dirty="0" err="1">
                <a:latin typeface="Times New Roman" panose="02020603050405020304" pitchFamily="18" charset="0"/>
                <a:cs typeface="Times New Roman" panose="02020603050405020304" pitchFamily="18" charset="0"/>
              </a:rPr>
              <a:t>цілому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впливатимуть</a:t>
            </a:r>
            <a:r>
              <a:rPr lang="ru-RU" sz="2000" dirty="0">
                <a:latin typeface="Times New Roman" panose="02020603050405020304" pitchFamily="18" charset="0"/>
                <a:cs typeface="Times New Roman" panose="02020603050405020304" pitchFamily="18" charset="0"/>
              </a:rPr>
              <a:t> на </a:t>
            </a:r>
            <a:r>
              <a:rPr lang="ru-RU" sz="2000" dirty="0" err="1">
                <a:latin typeface="Times New Roman" panose="02020603050405020304" pitchFamily="18" charset="0"/>
                <a:cs typeface="Times New Roman" panose="02020603050405020304" pitchFamily="18" charset="0"/>
              </a:rPr>
              <a:t>економічні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рішення</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користувачів</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прийняті</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на </a:t>
            </a:r>
            <a:r>
              <a:rPr lang="ru-RU" sz="2000" dirty="0" err="1">
                <a:latin typeface="Times New Roman" panose="02020603050405020304" pitchFamily="18" charset="0"/>
                <a:cs typeface="Times New Roman" panose="02020603050405020304" pitchFamily="18" charset="0"/>
              </a:rPr>
              <a:t>основі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звітування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За таких </a:t>
            </a:r>
            <a:r>
              <a:rPr lang="ru-RU" sz="2000" dirty="0" err="1" smtClean="0">
                <a:latin typeface="Times New Roman" panose="02020603050405020304" pitchFamily="18" charset="0"/>
                <a:cs typeface="Times New Roman" panose="02020603050405020304" pitchFamily="18" charset="0"/>
              </a:rPr>
              <a:t>обставин</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визначити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рівень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рівні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суттєвості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слід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застосувати</a:t>
            </a:r>
            <a:r>
              <a:rPr lang="ru-RU" sz="2000" dirty="0">
                <a:latin typeface="Times New Roman" panose="02020603050405020304" pitchFamily="18" charset="0"/>
                <a:cs typeface="Times New Roman" panose="02020603050405020304" pitchFamily="18" charset="0"/>
              </a:rPr>
              <a:t> до </a:t>
            </a:r>
            <a:r>
              <a:rPr lang="ru-RU" sz="2000" dirty="0" err="1">
                <a:latin typeface="Times New Roman" panose="02020603050405020304" pitchFamily="18" charset="0"/>
                <a:cs typeface="Times New Roman" panose="02020603050405020304" pitchFamily="18" charset="0"/>
              </a:rPr>
              <a:t>цих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конкретних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класів</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операцій</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залишків</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рахунків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розкриття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(c) </a:t>
            </a:r>
            <a:r>
              <a:rPr lang="ru-RU" sz="2000" dirty="0" err="1">
                <a:latin typeface="Times New Roman" panose="02020603050405020304" pitchFamily="18" charset="0"/>
                <a:cs typeface="Times New Roman" panose="02020603050405020304" pitchFamily="18" charset="0"/>
              </a:rPr>
              <a:t>суттєвість</a:t>
            </a:r>
            <a:r>
              <a:rPr lang="ru-RU" sz="2000" dirty="0">
                <a:latin typeface="Times New Roman" panose="02020603050405020304" pitchFamily="18" charset="0"/>
                <a:cs typeface="Times New Roman" panose="02020603050405020304" pitchFamily="18" charset="0"/>
              </a:rPr>
              <a:t> компонента для тих </a:t>
            </a:r>
            <a:r>
              <a:rPr lang="ru-RU" sz="2000" dirty="0" err="1">
                <a:latin typeface="Times New Roman" panose="02020603050405020304" pitchFamily="18" charset="0"/>
                <a:cs typeface="Times New Roman" panose="02020603050405020304" pitchFamily="18" charset="0"/>
              </a:rPr>
              <a:t>компонентів</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аудитори</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компонентів</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виконують</a:t>
            </a:r>
            <a:r>
              <a:rPr lang="ru-RU" sz="2000" dirty="0">
                <a:latin typeface="Times New Roman" panose="02020603050405020304" pitchFamily="18" charset="0"/>
                <a:cs typeface="Times New Roman" panose="02020603050405020304" pitchFamily="18" charset="0"/>
              </a:rPr>
              <a:t> аудит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огляд</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цілей</a:t>
            </a:r>
            <a:r>
              <a:rPr lang="ru-RU" sz="2000" dirty="0">
                <a:latin typeface="Times New Roman" panose="02020603050405020304" pitchFamily="18" charset="0"/>
                <a:cs typeface="Times New Roman" panose="02020603050405020304" pitchFamily="18" charset="0"/>
              </a:rPr>
              <a:t> аудиту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Для </a:t>
            </a:r>
            <a:r>
              <a:rPr lang="ru-RU" sz="2000" dirty="0" err="1" smtClean="0">
                <a:latin typeface="Times New Roman" panose="02020603050405020304" pitchFamily="18" charset="0"/>
                <a:cs typeface="Times New Roman" panose="02020603050405020304" pitchFamily="18" charset="0"/>
              </a:rPr>
              <a:t>зниження</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 </a:t>
            </a:r>
            <a:r>
              <a:rPr lang="ru-RU" sz="2000" dirty="0" err="1">
                <a:latin typeface="Times New Roman" panose="02020603050405020304" pitchFamily="18" charset="0"/>
                <a:cs typeface="Times New Roman" panose="02020603050405020304" pitchFamily="18" charset="0"/>
              </a:rPr>
              <a:t>прийнятно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низького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рівня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ризик</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імовірності</a:t>
            </a:r>
            <a:r>
              <a:rPr lang="ru-RU" sz="2000" dirty="0">
                <a:latin typeface="Times New Roman" panose="02020603050405020304" pitchFamily="18" charset="0"/>
                <a:cs typeface="Times New Roman" panose="02020603050405020304" pitchFamily="18" charset="0"/>
              </a:rPr>
              <a:t> того,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 </a:t>
            </a:r>
            <a:r>
              <a:rPr lang="ru-RU" sz="2000" dirty="0" err="1" smtClean="0">
                <a:latin typeface="Times New Roman" panose="02020603050405020304" pitchFamily="18" charset="0"/>
                <a:cs typeface="Times New Roman" panose="02020603050405020304" pitchFamily="18" charset="0"/>
              </a:rPr>
              <a:t>сукупності</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виявлені</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невиявлені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викривлення</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фінансовій</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перевищують</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суттєвість</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 </a:t>
            </a:r>
            <a:r>
              <a:rPr lang="ru-RU" sz="2000" dirty="0" err="1" smtClean="0">
                <a:latin typeface="Times New Roman" panose="02020603050405020304" pitchFamily="18" charset="0"/>
                <a:cs typeface="Times New Roman" panose="02020603050405020304" pitchFamily="18" charset="0"/>
              </a:rPr>
              <a:t>цілому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суттєвість</a:t>
            </a:r>
            <a:r>
              <a:rPr lang="ru-RU" sz="2000" dirty="0">
                <a:latin typeface="Times New Roman" panose="02020603050405020304" pitchFamily="18" charset="0"/>
                <a:cs typeface="Times New Roman" panose="02020603050405020304" pitchFamily="18" charset="0"/>
              </a:rPr>
              <a:t> компонента </a:t>
            </a:r>
            <a:r>
              <a:rPr lang="ru-RU" sz="2000" dirty="0" err="1">
                <a:latin typeface="Times New Roman" panose="02020603050405020304" pitchFamily="18" charset="0"/>
                <a:cs typeface="Times New Roman" panose="02020603050405020304" pitchFamily="18" charset="0"/>
              </a:rPr>
              <a:t>має</a:t>
            </a:r>
            <a:r>
              <a:rPr lang="ru-RU" sz="2000" dirty="0">
                <a:latin typeface="Times New Roman" panose="02020603050405020304" pitchFamily="18" charset="0"/>
                <a:cs typeface="Times New Roman" panose="02020603050405020304" pitchFamily="18" charset="0"/>
              </a:rPr>
              <a:t> бути </a:t>
            </a:r>
            <a:r>
              <a:rPr lang="ru-RU" sz="2000" dirty="0" err="1">
                <a:latin typeface="Times New Roman" panose="02020603050405020304" pitchFamily="18" charset="0"/>
                <a:cs typeface="Times New Roman" panose="02020603050405020304" pitchFamily="18" charset="0"/>
              </a:rPr>
              <a:t>меншою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ніж</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суттєвість</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для </a:t>
            </a:r>
            <a:r>
              <a:rPr lang="ru-RU" sz="2000" dirty="0" err="1" smtClean="0">
                <a:latin typeface="Times New Roman" panose="02020603050405020304" pitchFamily="18" charset="0"/>
                <a:cs typeface="Times New Roman" panose="02020603050405020304" pitchFamily="18" charset="0"/>
              </a:rPr>
              <a:t>фінансової</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в </a:t>
            </a:r>
            <a:r>
              <a:rPr lang="ru-RU" sz="2000" dirty="0" err="1" smtClean="0">
                <a:latin typeface="Times New Roman" panose="02020603050405020304" pitchFamily="18" charset="0"/>
                <a:cs typeface="Times New Roman" panose="02020603050405020304" pitchFamily="18" charset="0"/>
              </a:rPr>
              <a:t>цілому</a:t>
            </a:r>
            <a:r>
              <a:rPr lang="ru-RU" sz="2000" dirty="0" smtClean="0">
                <a:latin typeface="Times New Roman" panose="02020603050405020304" pitchFamily="18" charset="0"/>
                <a:cs typeface="Times New Roman" panose="02020603050405020304" pitchFamily="18" charset="0"/>
              </a:rPr>
              <a:t>;  </a:t>
            </a:r>
          </a:p>
          <a:p>
            <a:pPr marL="0" indent="0">
              <a:buNone/>
            </a:pP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d) </a:t>
            </a:r>
            <a:r>
              <a:rPr lang="ru-RU" sz="2000" dirty="0" err="1">
                <a:latin typeface="Times New Roman" panose="02020603050405020304" pitchFamily="18" charset="0"/>
                <a:cs typeface="Times New Roman" panose="02020603050405020304" pitchFamily="18" charset="0"/>
              </a:rPr>
              <a:t>поріг</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вище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викривлення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неможливо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розглядати</a:t>
            </a:r>
            <a:r>
              <a:rPr lang="ru-RU" sz="2000" dirty="0">
                <a:latin typeface="Times New Roman" panose="02020603050405020304" pitchFamily="18" charset="0"/>
                <a:cs typeface="Times New Roman" panose="02020603050405020304" pitchFamily="18" charset="0"/>
              </a:rPr>
              <a:t> як </a:t>
            </a:r>
            <a:r>
              <a:rPr lang="ru-RU" sz="2000" dirty="0" err="1" smtClean="0">
                <a:latin typeface="Times New Roman" panose="02020603050405020304" pitchFamily="18" charset="0"/>
                <a:cs typeface="Times New Roman" panose="02020603050405020304" pitchFamily="18" charset="0"/>
              </a:rPr>
              <a:t>такі</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що</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є </a:t>
            </a:r>
            <a:r>
              <a:rPr lang="ru-RU" sz="2000" dirty="0" err="1">
                <a:latin typeface="Times New Roman" panose="02020603050405020304" pitchFamily="18" charset="0"/>
                <a:cs typeface="Times New Roman" panose="02020603050405020304" pitchFamily="18" charset="0"/>
              </a:rPr>
              <a:t>беззаперечно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незначними</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5834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1061351"/>
            <a:ext cx="10515600" cy="4351338"/>
          </a:xfr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виконуватимуть</a:t>
            </a:r>
            <a:r>
              <a:rPr lang="ru-RU" dirty="0">
                <a:latin typeface="Times New Roman" panose="02020603050405020304" pitchFamily="18" charset="0"/>
                <a:cs typeface="Times New Roman" panose="02020603050405020304" pitchFamily="18" charset="0"/>
              </a:rPr>
              <a:t> аудит з метою аудиту</a:t>
            </a:r>
          </a:p>
          <a:p>
            <a:pPr marL="0" indent="0">
              <a:buNone/>
            </a:pP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прийнятність</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суттєвості</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виконання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аудиторських</a:t>
            </a:r>
            <a:r>
              <a:rPr lang="ru-RU" dirty="0">
                <a:latin typeface="Times New Roman" panose="02020603050405020304" pitchFamily="18" charset="0"/>
                <a:cs typeface="Times New Roman" panose="02020603050405020304" pitchFamily="18" charset="0"/>
              </a:rPr>
              <a:t> процедур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a:t>
            </a:r>
          </a:p>
          <a:p>
            <a:pPr marL="0" indent="0">
              <a:buNone/>
            </a:pPr>
            <a:endParaRPr lang="ru-RU" dirty="0" smtClean="0">
              <a:latin typeface="Times New Roman" panose="02020603050405020304" pitchFamily="18" charset="0"/>
              <a:cs typeface="Times New Roman" panose="02020603050405020304" pitchFamily="18" charset="0"/>
            </a:endParaRPr>
          </a:p>
          <a:p>
            <a:pPr marL="0" indent="0">
              <a:buNone/>
            </a:pP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компонент </a:t>
            </a:r>
            <a:r>
              <a:rPr lang="ru-RU" dirty="0" err="1">
                <a:latin typeface="Times New Roman" panose="02020603050405020304" pitchFamily="18" charset="0"/>
                <a:cs typeface="Times New Roman" panose="02020603050405020304" pitchFamily="18" charset="0"/>
              </a:rPr>
              <a:t>підлягає</a:t>
            </a:r>
            <a:r>
              <a:rPr lang="ru-RU" dirty="0">
                <a:latin typeface="Times New Roman" panose="02020603050405020304" pitchFamily="18" charset="0"/>
                <a:cs typeface="Times New Roman" panose="02020603050405020304" pitchFamily="18" charset="0"/>
              </a:rPr>
              <a:t> аудиту за законом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нормативним</a:t>
            </a:r>
            <a:r>
              <a:rPr lang="ru-RU" dirty="0">
                <a:latin typeface="Times New Roman" panose="02020603050405020304" pitchFamily="18" charset="0"/>
                <a:cs typeface="Times New Roman" panose="02020603050405020304" pitchFamily="18" charset="0"/>
              </a:rPr>
              <a:t> актом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з</a:t>
            </a:r>
          </a:p>
          <a:p>
            <a:pPr marL="0" indent="0">
              <a:buNone/>
            </a:pPr>
            <a:r>
              <a:rPr lang="ru-RU" dirty="0">
                <a:latin typeface="Times New Roman" panose="02020603050405020304" pitchFamily="18" charset="0"/>
                <a:cs typeface="Times New Roman" panose="02020603050405020304" pitchFamily="18" charset="0"/>
              </a:rPr>
              <a:t>будь-</a:t>
            </a:r>
            <a:r>
              <a:rPr lang="ru-RU" dirty="0" err="1">
                <a:latin typeface="Times New Roman" panose="02020603050405020304" pitchFamily="18" charset="0"/>
                <a:cs typeface="Times New Roman" panose="02020603050405020304" pitchFamily="18" charset="0"/>
              </a:rPr>
              <a:t>яких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інших</a:t>
            </a:r>
            <a:r>
              <a:rPr lang="ru-RU" dirty="0">
                <a:latin typeface="Times New Roman" panose="02020603050405020304" pitchFamily="18" charset="0"/>
                <a:cs typeface="Times New Roman" panose="02020603050405020304" pitchFamily="18" charset="0"/>
              </a:rPr>
              <a:t> причин і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рішення</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використати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цей</a:t>
            </a:r>
            <a:r>
              <a:rPr lang="ru-RU" dirty="0">
                <a:latin typeface="Times New Roman" panose="02020603050405020304" pitchFamily="18" charset="0"/>
                <a:cs typeface="Times New Roman" panose="02020603050405020304" pitchFamily="18" charset="0"/>
              </a:rPr>
              <a:t> аудит для </a:t>
            </a:r>
            <a:r>
              <a:rPr lang="ru-RU" dirty="0" err="1">
                <a:latin typeface="Times New Roman" panose="02020603050405020304" pitchFamily="18" charset="0"/>
                <a:cs typeface="Times New Roman" panose="02020603050405020304" pitchFamily="18" charset="0"/>
              </a:rPr>
              <a:t>отримання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аудиторських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доказів</a:t>
            </a:r>
            <a:r>
              <a:rPr lang="ru-RU" dirty="0">
                <a:latin typeface="Times New Roman" panose="02020603050405020304" pitchFamily="18" charset="0"/>
                <a:cs typeface="Times New Roman" panose="02020603050405020304" pitchFamily="18" charset="0"/>
              </a:rPr>
              <a:t> для аудиту</a:t>
            </a:r>
          </a:p>
          <a:p>
            <a:pPr marL="0" indent="0">
              <a:buNone/>
            </a:pP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вона повинна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відповідають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вимогам</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цього</a:t>
            </a:r>
            <a:r>
              <a:rPr lang="ru-RU" dirty="0">
                <a:latin typeface="Times New Roman" panose="02020603050405020304" pitchFamily="18" charset="0"/>
                <a:cs typeface="Times New Roman" panose="02020603050405020304" pitchFamily="18" charset="0"/>
              </a:rPr>
              <a:t> МСА</a:t>
            </a:r>
            <a:r>
              <a:rPr lang="ru-RU" dirty="0" smtClean="0">
                <a:latin typeface="Times New Roman" panose="02020603050405020304" pitchFamily="18" charset="0"/>
                <a:cs typeface="Times New Roman" panose="02020603050405020304" pitchFamily="18" charset="0"/>
              </a:rPr>
              <a:t>:</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(a) </a:t>
            </a:r>
            <a:r>
              <a:rPr lang="ru-RU" dirty="0" err="1">
                <a:latin typeface="Times New Roman" panose="02020603050405020304" pitchFamily="18" charset="0"/>
                <a:cs typeface="Times New Roman" panose="02020603050405020304" pitchFamily="18" charset="0"/>
              </a:rPr>
              <a:t>суттєвість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розрахована</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компонента в </a:t>
            </a:r>
            <a:r>
              <a:rPr lang="ru-RU" dirty="0" err="1">
                <a:latin typeface="Times New Roman" panose="02020603050405020304" pitchFamily="18" charset="0"/>
                <a:cs typeface="Times New Roman" panose="02020603050405020304" pitchFamily="18" charset="0"/>
              </a:rPr>
              <a:t>цілому</a:t>
            </a:r>
            <a:r>
              <a:rPr lang="ru-RU" dirty="0">
                <a:latin typeface="Times New Roman" panose="02020603050405020304" pitchFamily="18" charset="0"/>
                <a:cs typeface="Times New Roman" panose="02020603050405020304" pitchFamily="18" charset="0"/>
              </a:rPr>
              <a:t>; та</a:t>
            </a:r>
          </a:p>
          <a:p>
            <a:pPr marL="0" indent="0">
              <a:buNone/>
            </a:pPr>
            <a:r>
              <a:rPr lang="ru-RU"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суттєвість</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виконання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аудиторських</a:t>
            </a:r>
            <a:r>
              <a:rPr lang="ru-RU" dirty="0">
                <a:latin typeface="Times New Roman" panose="02020603050405020304" pitchFamily="18" charset="0"/>
                <a:cs typeface="Times New Roman" panose="02020603050405020304" pitchFamily="18" charset="0"/>
              </a:rPr>
              <a:t> процедур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502219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764275" y="682388"/>
            <a:ext cx="10747786" cy="4276473"/>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ru-RU" sz="4900" i="1" dirty="0" smtClean="0">
                <a:latin typeface="Times New Roman" panose="02020603050405020304" pitchFamily="18" charset="0"/>
                <a:cs typeface="Times New Roman" panose="02020603050405020304" pitchFamily="18" charset="0"/>
              </a:rPr>
              <a:t>МІЖНАРОДНИЙ СТАНДАРТ АУДИТУ </a:t>
            </a:r>
            <a:r>
              <a:rPr lang="en-US" sz="4900" i="1" dirty="0" smtClean="0">
                <a:latin typeface="Times New Roman" panose="02020603050405020304" pitchFamily="18" charset="0"/>
                <a:cs typeface="Times New Roman" panose="02020603050405020304" pitchFamily="18" charset="0"/>
              </a:rPr>
              <a:t>60</a:t>
            </a:r>
            <a:r>
              <a:rPr lang="ru-RU" sz="4900" i="1" dirty="0" smtClean="0">
                <a:latin typeface="Times New Roman" panose="02020603050405020304" pitchFamily="18" charset="0"/>
                <a:cs typeface="Times New Roman" panose="02020603050405020304" pitchFamily="18" charset="0"/>
              </a:rPr>
              <a:t>0</a:t>
            </a:r>
            <a:br>
              <a:rPr lang="ru-RU" sz="4900" i="1" dirty="0" smtClean="0">
                <a:latin typeface="Times New Roman" panose="02020603050405020304" pitchFamily="18" charset="0"/>
                <a:cs typeface="Times New Roman" panose="02020603050405020304" pitchFamily="18" charset="0"/>
              </a:rPr>
            </a:br>
            <a:r>
              <a:rPr lang="ru-RU" sz="4900" i="1" dirty="0" smtClean="0">
                <a:latin typeface="Times New Roman" panose="02020603050405020304" pitchFamily="18" charset="0"/>
                <a:cs typeface="Times New Roman" panose="02020603050405020304" pitchFamily="18" charset="0"/>
              </a:rPr>
              <a:t>«</a:t>
            </a:r>
            <a:r>
              <a:rPr lang="uk-UA" sz="4900" i="1" dirty="0">
                <a:latin typeface="Times New Roman" panose="02020603050405020304" pitchFamily="18" charset="0"/>
                <a:cs typeface="Times New Roman" panose="02020603050405020304" pitchFamily="18" charset="0"/>
              </a:rPr>
              <a:t>ОСОБЛИВІ ПОЛОЖЕННЯ ЩОДО АУДИТІВ</a:t>
            </a:r>
            <a:br>
              <a:rPr lang="uk-UA" sz="4900" i="1" dirty="0">
                <a:latin typeface="Times New Roman" panose="02020603050405020304" pitchFamily="18" charset="0"/>
                <a:cs typeface="Times New Roman" panose="02020603050405020304" pitchFamily="18" charset="0"/>
              </a:rPr>
            </a:br>
            <a:r>
              <a:rPr lang="uk-UA" sz="4900" i="1" dirty="0">
                <a:latin typeface="Times New Roman" panose="02020603050405020304" pitchFamily="18" charset="0"/>
                <a:cs typeface="Times New Roman" panose="02020603050405020304" pitchFamily="18" charset="0"/>
              </a:rPr>
              <a:t>ФІНАНСОВОЇ ЗВІТНОСТІ ГРУПИ (ВКЛЮЧАЮЧИ</a:t>
            </a:r>
            <a:br>
              <a:rPr lang="uk-UA" sz="4900" i="1" dirty="0">
                <a:latin typeface="Times New Roman" panose="02020603050405020304" pitchFamily="18" charset="0"/>
                <a:cs typeface="Times New Roman" panose="02020603050405020304" pitchFamily="18" charset="0"/>
              </a:rPr>
            </a:br>
            <a:r>
              <a:rPr lang="uk-UA" sz="4900" i="1" dirty="0">
                <a:latin typeface="Times New Roman" panose="02020603050405020304" pitchFamily="18" charset="0"/>
                <a:cs typeface="Times New Roman" panose="02020603050405020304" pitchFamily="18" charset="0"/>
              </a:rPr>
              <a:t>РОБОТУ АУДИТОРІВ КОМПОНЕНТІВ)</a:t>
            </a:r>
            <a:r>
              <a:rPr lang="ru-RU" sz="4900" i="1" dirty="0" smtClean="0">
                <a:latin typeface="Times New Roman" panose="02020603050405020304" pitchFamily="18" charset="0"/>
                <a:cs typeface="Times New Roman" panose="02020603050405020304" pitchFamily="18" charset="0"/>
              </a:rPr>
              <a:t>»</a:t>
            </a:r>
            <a:r>
              <a:rPr lang="en-US" i="1" dirty="0" smtClean="0">
                <a:latin typeface="Times New Roman" panose="02020603050405020304" pitchFamily="18" charset="0"/>
                <a:cs typeface="Times New Roman" panose="02020603050405020304" pitchFamily="18" charset="0"/>
              </a:rPr>
              <a:t/>
            </a:r>
            <a:br>
              <a:rPr lang="en-US" i="1"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a:t>
            </a:r>
            <a:r>
              <a:rPr lang="ru-RU" sz="3200" dirty="0" err="1" smtClean="0">
                <a:latin typeface="Times New Roman" panose="02020603050405020304" pitchFamily="18" charset="0"/>
                <a:cs typeface="Times New Roman" panose="02020603050405020304" pitchFamily="18" charset="0"/>
              </a:rPr>
              <a:t>чинний</a:t>
            </a:r>
            <a:r>
              <a:rPr lang="ru-RU" sz="3200" dirty="0" smtClean="0">
                <a:latin typeface="Times New Roman" panose="02020603050405020304" pitchFamily="18" charset="0"/>
                <a:cs typeface="Times New Roman" panose="02020603050405020304" pitchFamily="18" charset="0"/>
              </a:rPr>
              <a:t> для </a:t>
            </a:r>
            <a:r>
              <a:rPr lang="ru-RU" sz="3200" dirty="0" err="1" smtClean="0">
                <a:latin typeface="Times New Roman" panose="02020603050405020304" pitchFamily="18" charset="0"/>
                <a:cs typeface="Times New Roman" panose="02020603050405020304" pitchFamily="18" charset="0"/>
              </a:rPr>
              <a:t>аудитів</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фінансової</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звітності</a:t>
            </a:r>
            <a:r>
              <a:rPr lang="ru-RU" sz="3200" dirty="0" smtClean="0">
                <a:latin typeface="Times New Roman" panose="02020603050405020304" pitchFamily="18" charset="0"/>
                <a:cs typeface="Times New Roman" panose="02020603050405020304" pitchFamily="18" charset="0"/>
              </a:rPr>
              <a:t> за </a:t>
            </a:r>
            <a:r>
              <a:rPr lang="ru-RU" sz="3200" dirty="0" err="1" smtClean="0">
                <a:latin typeface="Times New Roman" panose="02020603050405020304" pitchFamily="18" charset="0"/>
                <a:cs typeface="Times New Roman" panose="02020603050405020304" pitchFamily="18" charset="0"/>
              </a:rPr>
              <a:t>періоди</a:t>
            </a:r>
            <a:r>
              <a:rPr lang="ru-RU" sz="3200"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що</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починаються</a:t>
            </a:r>
            <a:r>
              <a:rPr lang="ru-RU" sz="3200" dirty="0" smtClean="0">
                <a:latin typeface="Times New Roman" panose="02020603050405020304" pitchFamily="18" charset="0"/>
                <a:cs typeface="Times New Roman" panose="02020603050405020304" pitchFamily="18" charset="0"/>
              </a:rPr>
              <a:t> з 15 </a:t>
            </a:r>
            <a:r>
              <a:rPr lang="ru-RU" sz="3200" dirty="0" err="1" smtClean="0">
                <a:latin typeface="Times New Roman" panose="02020603050405020304" pitchFamily="18" charset="0"/>
                <a:cs typeface="Times New Roman" panose="02020603050405020304" pitchFamily="18" charset="0"/>
              </a:rPr>
              <a:t>грудня</a:t>
            </a:r>
            <a:r>
              <a:rPr lang="ru-RU" sz="3200" dirty="0" smtClean="0">
                <a:latin typeface="Times New Roman" panose="02020603050405020304" pitchFamily="18" charset="0"/>
                <a:cs typeface="Times New Roman" panose="02020603050405020304" pitchFamily="18" charset="0"/>
              </a:rPr>
              <a:t> 20</a:t>
            </a:r>
            <a:r>
              <a:rPr lang="en-US" sz="3200" dirty="0" smtClean="0">
                <a:latin typeface="Times New Roman" panose="02020603050405020304" pitchFamily="18" charset="0"/>
                <a:cs typeface="Times New Roman" panose="02020603050405020304" pitchFamily="18" charset="0"/>
              </a:rPr>
              <a:t>09</a:t>
            </a:r>
            <a:r>
              <a:rPr lang="ru-RU" sz="3200" dirty="0" smtClean="0">
                <a:latin typeface="Times New Roman" panose="02020603050405020304" pitchFamily="18" charset="0"/>
                <a:cs typeface="Times New Roman" panose="02020603050405020304" pitchFamily="18" charset="0"/>
              </a:rPr>
              <a:t> р. </a:t>
            </a:r>
            <a:r>
              <a:rPr lang="ru-RU" sz="3200" dirty="0" err="1" smtClean="0">
                <a:latin typeface="Times New Roman" panose="02020603050405020304" pitchFamily="18" charset="0"/>
                <a:cs typeface="Times New Roman" panose="02020603050405020304" pitchFamily="18" charset="0"/>
              </a:rPr>
              <a:t>або</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пізніше</a:t>
            </a:r>
            <a:r>
              <a:rPr lang="ru-RU" sz="3200"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44684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6"/>
            <a:ext cx="10515600" cy="779462"/>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Дії</a:t>
            </a:r>
            <a:r>
              <a:rPr lang="ru-RU" sz="4000" dirty="0">
                <a:latin typeface="Times New Roman" panose="02020603050405020304" pitchFamily="18" charset="0"/>
                <a:cs typeface="Times New Roman" panose="02020603050405020304" pitchFamily="18" charset="0"/>
              </a:rPr>
              <a:t> у </a:t>
            </a:r>
            <a:r>
              <a:rPr lang="ru-RU" sz="4000" dirty="0" err="1">
                <a:latin typeface="Times New Roman" panose="02020603050405020304" pitchFamily="18" charset="0"/>
                <a:cs typeface="Times New Roman" panose="02020603050405020304" pitchFamily="18" charset="0"/>
              </a:rPr>
              <a:t>відповідь</a:t>
            </a:r>
            <a:r>
              <a:rPr lang="ru-RU" sz="4000" dirty="0">
                <a:latin typeface="Times New Roman" panose="02020603050405020304" pitchFamily="18" charset="0"/>
                <a:cs typeface="Times New Roman" panose="02020603050405020304" pitchFamily="18" charset="0"/>
              </a:rPr>
              <a:t> на </a:t>
            </a:r>
            <a:r>
              <a:rPr lang="ru-RU" sz="4000" dirty="0" err="1">
                <a:latin typeface="Times New Roman" panose="02020603050405020304" pitchFamily="18" charset="0"/>
                <a:cs typeface="Times New Roman" panose="02020603050405020304" pitchFamily="18" charset="0"/>
              </a:rPr>
              <a:t>оцінені</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ризики</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509714"/>
            <a:ext cx="10515600" cy="4351338"/>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0" indent="0">
              <a:buNone/>
            </a:pP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вимагається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розробити</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дії</a:t>
            </a:r>
            <a:r>
              <a:rPr lang="ru-RU" dirty="0">
                <a:latin typeface="Times New Roman" panose="02020603050405020304" pitchFamily="18" charset="0"/>
                <a:cs typeface="Times New Roman" panose="02020603050405020304" pitchFamily="18" charset="0"/>
              </a:rPr>
              <a:t> у </a:t>
            </a:r>
            <a:r>
              <a:rPr lang="ru-RU" dirty="0" err="1" smtClean="0">
                <a:latin typeface="Times New Roman" panose="02020603050405020304" pitchFamily="18" charset="0"/>
                <a:cs typeface="Times New Roman" panose="02020603050405020304" pitchFamily="18" charset="0"/>
              </a:rPr>
              <a:t>відповідь</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на </a:t>
            </a:r>
            <a:r>
              <a:rPr lang="ru-RU" dirty="0" err="1">
                <a:latin typeface="Times New Roman" panose="02020603050405020304" pitchFamily="18" charset="0"/>
                <a:cs typeface="Times New Roman" panose="02020603050405020304" pitchFamily="18" charset="0"/>
              </a:rPr>
              <a:t>визначені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ризики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суттєвого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звітності</a:t>
            </a: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тип </a:t>
            </a:r>
            <a:r>
              <a:rPr lang="ru-RU" dirty="0" err="1">
                <a:latin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cs typeface="Times New Roman" panose="02020603050405020304" pitchFamily="18" charset="0"/>
              </a:rPr>
              <a:t>, яку </a:t>
            </a:r>
            <a:r>
              <a:rPr lang="ru-RU" dirty="0" err="1" smtClean="0">
                <a:latin typeface="Times New Roman" panose="02020603050405020304" pitchFamily="18" charset="0"/>
                <a:cs typeface="Times New Roman" panose="02020603050405020304" pitchFamily="18" charset="0"/>
              </a:rPr>
              <a:t>слід</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виконати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їй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ауди то рам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її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прохання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інформації</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компонентів</a:t>
            </a:r>
            <a:r>
              <a:rPr lang="ru-RU" dirty="0" smtClean="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для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також</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характер, час та </a:t>
            </a:r>
            <a:r>
              <a:rPr lang="ru-RU" dirty="0" err="1">
                <a:latin typeface="Times New Roman" panose="02020603050405020304" pitchFamily="18" charset="0"/>
                <a:cs typeface="Times New Roman" panose="02020603050405020304" pitchFamily="18" charset="0"/>
              </a:rPr>
              <a:t>обсяг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своєї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участі</a:t>
            </a:r>
            <a:r>
              <a:rPr lang="ru-RU" dirty="0">
                <a:latin typeface="Times New Roman" panose="02020603050405020304" pitchFamily="18" charset="0"/>
                <a:cs typeface="Times New Roman" panose="02020603050405020304" pitchFamily="18" charset="0"/>
              </a:rPr>
              <a:t> в </a:t>
            </a:r>
            <a:r>
              <a:rPr lang="ru-RU" dirty="0" err="1" smtClean="0">
                <a:latin typeface="Times New Roman" panose="02020603050405020304" pitchFamily="18" charset="0"/>
                <a:cs typeface="Times New Roman" panose="02020603050405020304" pitchFamily="18" charset="0"/>
              </a:rPr>
              <a:t>роботі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аудиторів</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компонентів</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buNone/>
            </a:pP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характер, час та </a:t>
            </a:r>
            <a:r>
              <a:rPr lang="ru-RU" dirty="0" err="1">
                <a:latin typeface="Times New Roman" panose="02020603050405020304" pitchFamily="18" charset="0"/>
                <a:cs typeface="Times New Roman" panose="02020603050405020304" pitchFamily="18" charset="0"/>
              </a:rPr>
              <a:t>обсяг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cs typeface="Times New Roman" panose="02020603050405020304" pitchFamily="18" charset="0"/>
              </a:rPr>
              <a:t>, яку </a:t>
            </a:r>
            <a:r>
              <a:rPr lang="ru-RU" dirty="0" err="1">
                <a:latin typeface="Times New Roman" panose="02020603050405020304" pitchFamily="18" charset="0"/>
                <a:cs typeface="Times New Roman" panose="02020603050405020304" pitchFamily="18" charset="0"/>
              </a:rPr>
              <a:t>потрібно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для </a:t>
            </a:r>
            <a:r>
              <a:rPr lang="ru-RU" dirty="0" err="1" smtClean="0">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консолідації</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ґрунтуються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на </a:t>
            </a:r>
            <a:r>
              <a:rPr lang="ru-RU" dirty="0" err="1" smtClean="0">
                <a:latin typeface="Times New Roman" panose="02020603050405020304" pitchFamily="18" charset="0"/>
                <a:cs typeface="Times New Roman" panose="02020603050405020304" pitchFamily="18" charset="0"/>
              </a:rPr>
              <a:t>очікуванні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заходи контролю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функціонують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ефективно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лише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процедури</a:t>
            </a:r>
            <a:r>
              <a:rPr lang="ru-RU" dirty="0">
                <a:latin typeface="Times New Roman" panose="02020603050405020304" pitchFamily="18" charset="0"/>
                <a:cs typeface="Times New Roman" panose="02020603050405020304" pitchFamily="18" charset="0"/>
              </a:rPr>
              <a:t> по </a:t>
            </a:r>
            <a:r>
              <a:rPr lang="ru-RU" dirty="0" err="1">
                <a:latin typeface="Times New Roman" panose="02020603050405020304" pitchFamily="18" charset="0"/>
                <a:cs typeface="Times New Roman" panose="02020603050405020304" pitchFamily="18" charset="0"/>
              </a:rPr>
              <a:t>суті</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можуть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забезпечити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прийнятні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аудиторські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докази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cs typeface="Times New Roman" panose="02020603050405020304" pitchFamily="18" charset="0"/>
              </a:rPr>
              <a:t>достатньому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обсязі</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тверджень</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для </a:t>
            </a:r>
            <a:r>
              <a:rPr lang="ru-RU" dirty="0" err="1" smtClean="0">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повинна </a:t>
            </a:r>
            <a:r>
              <a:rPr lang="ru-RU" dirty="0">
                <a:latin typeface="Times New Roman" panose="02020603050405020304" pitchFamily="18" charset="0"/>
                <a:cs typeface="Times New Roman" panose="02020603050405020304" pitchFamily="18" charset="0"/>
              </a:rPr>
              <a:t>провести </a:t>
            </a:r>
            <a:r>
              <a:rPr lang="ru-RU" dirty="0" err="1">
                <a:latin typeface="Times New Roman" panose="02020603050405020304" pitchFamily="18" charset="0"/>
                <a:cs typeface="Times New Roman" panose="02020603050405020304" pitchFamily="18" charset="0"/>
              </a:rPr>
              <a:t>тестування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запропонувати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аудитору </a:t>
            </a:r>
            <a:r>
              <a:rPr lang="ru-RU" dirty="0" err="1" smtClean="0">
                <a:latin typeface="Times New Roman" panose="02020603050405020304" pitchFamily="18" charset="0"/>
                <a:cs typeface="Times New Roman" panose="02020603050405020304" pitchFamily="18" charset="0"/>
              </a:rPr>
              <a:t>компонентапровести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тестування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операційної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ефективності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заходів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контролів</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34649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644809"/>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Значущі</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компоненти</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375058"/>
            <a:ext cx="10515600" cy="4889263"/>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buNone/>
            </a:pPr>
            <a:r>
              <a:rPr lang="ru-RU" sz="2400" dirty="0">
                <a:latin typeface="Times New Roman" panose="02020603050405020304" pitchFamily="18" charset="0"/>
                <a:cs typeface="Times New Roman" panose="02020603050405020304" pitchFamily="18" charset="0"/>
              </a:rPr>
              <a:t>Для компонента,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значущим</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через свою </a:t>
            </a:r>
            <a:r>
              <a:rPr lang="ru-RU" sz="2400" dirty="0" err="1" smtClean="0">
                <a:latin typeface="Times New Roman" panose="02020603050405020304" pitchFamily="18" charset="0"/>
                <a:cs typeface="Times New Roman" panose="02020603050405020304" pitchFamily="18" charset="0"/>
              </a:rPr>
              <a:t>індивідуальну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фінансову</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значущість</a:t>
            </a:r>
            <a:r>
              <a:rPr lang="ru-RU" sz="2400" dirty="0">
                <a:latin typeface="Times New Roman" panose="02020603050405020304" pitchFamily="18" charset="0"/>
                <a:cs typeface="Times New Roman" panose="02020603050405020304" pitchFamily="18" charset="0"/>
              </a:rPr>
              <a:t>,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 компонента </a:t>
            </a:r>
            <a:r>
              <a:rPr lang="ru-RU" sz="2400" dirty="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прохання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повинні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виконати</a:t>
            </a:r>
            <a:r>
              <a:rPr lang="ru-RU" sz="2400" dirty="0">
                <a:latin typeface="Times New Roman" panose="02020603050405020304" pitchFamily="18" charset="0"/>
                <a:cs typeface="Times New Roman" panose="02020603050405020304" pitchFamily="18" charset="0"/>
              </a:rPr>
              <a:t> аудит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компонента </a:t>
            </a:r>
            <a:r>
              <a:rPr lang="ru-RU" sz="2400" dirty="0">
                <a:latin typeface="Times New Roman" panose="02020603050405020304" pitchFamily="18" charset="0"/>
                <a:cs typeface="Times New Roman" panose="02020603050405020304" pitchFamily="18" charset="0"/>
              </a:rPr>
              <a:t>з </a:t>
            </a:r>
            <a:r>
              <a:rPr lang="ru-RU" sz="2400" dirty="0" err="1">
                <a:latin typeface="Times New Roman" panose="02020603050405020304" pitchFamily="18" charset="0"/>
                <a:cs typeface="Times New Roman" panose="02020603050405020304" pitchFamily="18" charset="0"/>
              </a:rPr>
              <a:t>використанням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суттєвості</a:t>
            </a:r>
            <a:r>
              <a:rPr lang="ru-RU" sz="2400" dirty="0">
                <a:latin typeface="Times New Roman" panose="02020603050405020304" pitchFamily="18" charset="0"/>
                <a:cs typeface="Times New Roman" panose="02020603050405020304" pitchFamily="18" charset="0"/>
              </a:rPr>
              <a:t> для такого компонента.</a:t>
            </a:r>
          </a:p>
          <a:p>
            <a:pPr marL="0" indent="0">
              <a:buNone/>
            </a:pPr>
            <a:r>
              <a:rPr lang="ru-RU" sz="2400" dirty="0" smtClean="0">
                <a:latin typeface="Times New Roman" panose="02020603050405020304" pitchFamily="18" charset="0"/>
                <a:cs typeface="Times New Roman" panose="02020603050405020304" pitchFamily="18" charset="0"/>
              </a:rPr>
              <a:t>Для </a:t>
            </a:r>
            <a:r>
              <a:rPr lang="ru-RU" sz="2400" dirty="0">
                <a:latin typeface="Times New Roman" panose="02020603050405020304" pitchFamily="18" charset="0"/>
                <a:cs typeface="Times New Roman" panose="02020603050405020304" pitchFamily="18" charset="0"/>
              </a:rPr>
              <a:t>компонента,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значущим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оскільки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існує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ймовірність</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значних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ризиків</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внаслідок</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його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особливого характеру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обставин</a:t>
            </a:r>
            <a:r>
              <a:rPr lang="ru-RU" sz="2400" dirty="0">
                <a:latin typeface="Times New Roman" panose="02020603050405020304" pitchFamily="18" charset="0"/>
                <a:cs typeface="Times New Roman" panose="02020603050405020304" pitchFamily="18" charset="0"/>
              </a:rPr>
              <a:t>,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аудитор компонента за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дорученням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повинні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виконати</a:t>
            </a:r>
            <a:r>
              <a:rPr lang="ru-RU" sz="2400" dirty="0">
                <a:latin typeface="Times New Roman" panose="02020603050405020304" pitchFamily="18" charset="0"/>
                <a:cs typeface="Times New Roman" panose="02020603050405020304" pitchFamily="18" charset="0"/>
              </a:rPr>
              <a:t> одну </a:t>
            </a:r>
            <a:r>
              <a:rPr lang="ru-RU" sz="2400" dirty="0" err="1" smtClean="0">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кілька</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з </a:t>
            </a:r>
            <a:r>
              <a:rPr lang="ru-RU" sz="2400" dirty="0" err="1">
                <a:latin typeface="Times New Roman" panose="02020603050405020304" pitchFamily="18" charset="0"/>
                <a:cs typeface="Times New Roman" panose="02020603050405020304" pitchFamily="18" charset="0"/>
              </a:rPr>
              <a:t>наведених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далі</a:t>
            </a:r>
            <a:r>
              <a:rPr lang="ru-RU" sz="2400" dirty="0">
                <a:latin typeface="Times New Roman" panose="02020603050405020304" pitchFamily="18" charset="0"/>
                <a:cs typeface="Times New Roman" panose="02020603050405020304" pitchFamily="18" charset="0"/>
              </a:rPr>
              <a:t> процедур:</a:t>
            </a:r>
          </a:p>
          <a:p>
            <a:r>
              <a:rPr lang="ru-RU" sz="2400" dirty="0">
                <a:latin typeface="Times New Roman" panose="02020603050405020304" pitchFamily="18" charset="0"/>
                <a:cs typeface="Times New Roman" panose="02020603050405020304" pitchFamily="18" charset="0"/>
              </a:rPr>
              <a:t>(a) аудит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компонента з </a:t>
            </a:r>
            <a:r>
              <a:rPr lang="ru-RU" sz="2400" dirty="0" err="1">
                <a:latin typeface="Times New Roman" panose="02020603050405020304" pitchFamily="18" charset="0"/>
                <a:cs typeface="Times New Roman" panose="02020603050405020304" pitchFamily="18" charset="0"/>
              </a:rPr>
              <a:t>використанням</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суттєвості</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компонента;</a:t>
            </a:r>
          </a:p>
          <a:p>
            <a:r>
              <a:rPr lang="ru-RU" sz="2400" dirty="0">
                <a:latin typeface="Times New Roman" panose="02020603050405020304" pitchFamily="18" charset="0"/>
                <a:cs typeface="Times New Roman" panose="02020603050405020304" pitchFamily="18" charset="0"/>
              </a:rPr>
              <a:t>(b) аудит одного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кількох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залишків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рахунків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класів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розкриття</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стосуються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ймовірних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ризиків</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суттєвого</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(c) </a:t>
            </a:r>
            <a:r>
              <a:rPr lang="ru-RU" sz="2400" dirty="0" err="1">
                <a:latin typeface="Times New Roman" panose="02020603050405020304" pitchFamily="18" charset="0"/>
                <a:cs typeface="Times New Roman" panose="02020603050405020304" pitchFamily="18" charset="0"/>
              </a:rPr>
              <a:t>визначені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процедури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стосуються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ймовірних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значних</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95106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641445"/>
            <a:ext cx="10515600" cy="5813946"/>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000" dirty="0" err="1">
                <a:latin typeface="Times New Roman" panose="02020603050405020304" pitchFamily="18" charset="0"/>
                <a:cs typeface="Times New Roman" panose="02020603050405020304" pitchFamily="18" charset="0"/>
              </a:rPr>
              <a:t>Компоненти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які</a:t>
            </a:r>
            <a:r>
              <a:rPr lang="ru-RU" sz="2000" dirty="0">
                <a:latin typeface="Times New Roman" panose="02020603050405020304" pitchFamily="18" charset="0"/>
                <a:cs typeface="Times New Roman" panose="02020603050405020304" pitchFamily="18" charset="0"/>
              </a:rPr>
              <a:t> не є </a:t>
            </a:r>
            <a:r>
              <a:rPr lang="ru-RU" sz="2000" dirty="0" err="1" smtClean="0">
                <a:latin typeface="Times New Roman" panose="02020603050405020304" pitchFamily="18" charset="0"/>
                <a:cs typeface="Times New Roman" panose="02020603050405020304" pitchFamily="18" charset="0"/>
              </a:rPr>
              <a:t>значущими</a:t>
            </a:r>
            <a:r>
              <a:rPr lang="ru-RU" sz="2000" dirty="0" smtClean="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компонентів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не є </a:t>
            </a:r>
            <a:r>
              <a:rPr lang="ru-RU" sz="2000" dirty="0" err="1">
                <a:latin typeface="Times New Roman" panose="02020603050405020304" pitchFamily="18" charset="0"/>
                <a:cs typeface="Times New Roman" panose="02020603050405020304" pitchFamily="18" charset="0"/>
              </a:rPr>
              <a:t>значущими</a:t>
            </a:r>
            <a:r>
              <a:rPr lang="ru-RU" sz="2000" dirty="0">
                <a:latin typeface="Times New Roman" panose="02020603050405020304" pitchFamily="18" charset="0"/>
                <a:cs typeface="Times New Roman" panose="02020603050405020304" pitchFamily="18" charset="0"/>
              </a:rPr>
              <a:t>, 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smtClean="0">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повинна </a:t>
            </a:r>
            <a:r>
              <a:rPr lang="ru-RU" sz="2000" dirty="0" err="1">
                <a:latin typeface="Times New Roman" panose="02020603050405020304" pitchFamily="18" charset="0"/>
                <a:cs typeface="Times New Roman" panose="02020603050405020304" pitchFamily="18" charset="0"/>
              </a:rPr>
              <a:t>виконати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аналітичні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процедури</a:t>
            </a:r>
            <a:r>
              <a:rPr lang="ru-RU" sz="2000" dirty="0">
                <a:latin typeface="Times New Roman" panose="02020603050405020304" pitchFamily="18" charset="0"/>
                <a:cs typeface="Times New Roman" panose="02020603050405020304" pitchFamily="18" charset="0"/>
              </a:rPr>
              <a:t> на </a:t>
            </a:r>
            <a:r>
              <a:rPr lang="ru-RU" sz="2000" dirty="0" err="1">
                <a:latin typeface="Times New Roman" panose="02020603050405020304" pitchFamily="18" charset="0"/>
                <a:cs typeface="Times New Roman" panose="02020603050405020304" pitchFamily="18" charset="0"/>
              </a:rPr>
              <a:t>рівні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err="1" smtClean="0">
                <a:latin typeface="Times New Roman" panose="02020603050405020304" pitchFamily="18" charset="0"/>
                <a:cs typeface="Times New Roman" panose="02020603050405020304" pitchFamily="18" charset="0"/>
              </a:rPr>
              <a:t>Якщо</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не </a:t>
            </a:r>
            <a:r>
              <a:rPr lang="ru-RU" sz="2000" dirty="0" err="1">
                <a:latin typeface="Times New Roman" panose="02020603050405020304" pitchFamily="18" charset="0"/>
                <a:cs typeface="Times New Roman" panose="02020603050405020304" pitchFamily="18" charset="0"/>
              </a:rPr>
              <a:t>вважає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будуть</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отримані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прийнятні</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аудиторські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докази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 </a:t>
            </a:r>
            <a:r>
              <a:rPr lang="ru-RU" sz="2000" dirty="0" err="1">
                <a:latin typeface="Times New Roman" panose="02020603050405020304" pitchFamily="18" charset="0"/>
                <a:cs typeface="Times New Roman" panose="02020603050405020304" pitchFamily="18" charset="0"/>
              </a:rPr>
              <a:t>достатньому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обсязі</a:t>
            </a:r>
            <a:r>
              <a:rPr lang="ru-RU" sz="2000" dirty="0">
                <a:latin typeface="Times New Roman" panose="02020603050405020304" pitchFamily="18" charset="0"/>
                <a:cs typeface="Times New Roman" panose="02020603050405020304" pitchFamily="18" charset="0"/>
              </a:rPr>
              <a:t>, на </a:t>
            </a:r>
            <a:r>
              <a:rPr lang="ru-RU" sz="2000" dirty="0" err="1">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ґрунтува</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тиметься</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аудиторська</a:t>
            </a:r>
            <a:r>
              <a:rPr lang="ru-RU" sz="2000" dirty="0">
                <a:latin typeface="Times New Roman" panose="02020603050405020304" pitchFamily="18" charset="0"/>
                <a:cs typeface="Times New Roman" panose="02020603050405020304" pitchFamily="18" charset="0"/>
              </a:rPr>
              <a:t> думка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внаслідок</a:t>
            </a:r>
            <a:r>
              <a:rPr lang="ru-RU" sz="2000" dirty="0" smtClean="0">
                <a:latin typeface="Times New Roman" panose="02020603050405020304" pitchFamily="18" charset="0"/>
                <a:cs typeface="Times New Roman" panose="02020603050405020304" pitchFamily="18" charset="0"/>
              </a:rPr>
              <a:t>:</a:t>
            </a:r>
          </a:p>
          <a:p>
            <a:pPr marL="0" indent="0">
              <a:buNone/>
            </a:pP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a) </a:t>
            </a:r>
            <a:r>
              <a:rPr lang="ru-RU" sz="2000" dirty="0" err="1">
                <a:latin typeface="Times New Roman" panose="02020603050405020304" pitchFamily="18" charset="0"/>
                <a:cs typeface="Times New Roman" panose="02020603050405020304" pitchFamily="18" charset="0"/>
              </a:rPr>
              <a:t>роботи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виконаної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значущих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компонентів</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(b) </a:t>
            </a:r>
            <a:r>
              <a:rPr lang="ru-RU" sz="2000" dirty="0" err="1">
                <a:latin typeface="Times New Roman" panose="02020603050405020304" pitchFamily="18" charset="0"/>
                <a:cs typeface="Times New Roman" panose="02020603050405020304" pitchFamily="18" charset="0"/>
              </a:rPr>
              <a:t>роботи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виконаної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заходів</a:t>
            </a:r>
            <a:r>
              <a:rPr lang="ru-RU" sz="2000" dirty="0">
                <a:latin typeface="Times New Roman" panose="02020603050405020304" pitchFamily="18" charset="0"/>
                <a:cs typeface="Times New Roman" panose="02020603050405020304" pitchFamily="18" charset="0"/>
              </a:rPr>
              <a:t> контролю на </a:t>
            </a:r>
            <a:r>
              <a:rPr lang="ru-RU" sz="2000" dirty="0" err="1">
                <a:latin typeface="Times New Roman" panose="02020603050405020304" pitchFamily="18" charset="0"/>
                <a:cs typeface="Times New Roman" panose="02020603050405020304" pitchFamily="18" charset="0"/>
              </a:rPr>
              <a:t>рівні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та </a:t>
            </a:r>
            <a:r>
              <a:rPr lang="ru-RU" sz="2000" dirty="0" err="1" smtClean="0">
                <a:latin typeface="Times New Roman" panose="02020603050405020304" pitchFamily="18" charset="0"/>
                <a:cs typeface="Times New Roman" panose="02020603050405020304" pitchFamily="18" charset="0"/>
              </a:rPr>
              <a:t>процесу</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консолідації</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(c) </a:t>
            </a:r>
            <a:r>
              <a:rPr lang="ru-RU" sz="2000" dirty="0" err="1">
                <a:latin typeface="Times New Roman" panose="02020603050405020304" pitchFamily="18" charset="0"/>
                <a:cs typeface="Times New Roman" panose="02020603050405020304" pitchFamily="18" charset="0"/>
              </a:rPr>
              <a:t>аналітичних</a:t>
            </a:r>
            <a:r>
              <a:rPr lang="ru-RU" sz="2000" dirty="0">
                <a:latin typeface="Times New Roman" panose="02020603050405020304" pitchFamily="18" charset="0"/>
                <a:cs typeface="Times New Roman" panose="02020603050405020304" pitchFamily="18" charset="0"/>
              </a:rPr>
              <a:t> процедур, </a:t>
            </a:r>
            <a:r>
              <a:rPr lang="ru-RU" sz="2000" dirty="0" err="1">
                <a:latin typeface="Times New Roman" panose="02020603050405020304" pitchFamily="18" charset="0"/>
                <a:cs typeface="Times New Roman" panose="02020603050405020304" pitchFamily="18" charset="0"/>
              </a:rPr>
              <a:t>виконаних</a:t>
            </a:r>
            <a:r>
              <a:rPr lang="ru-RU" sz="2000" dirty="0">
                <a:latin typeface="Times New Roman" panose="02020603050405020304" pitchFamily="18" charset="0"/>
                <a:cs typeface="Times New Roman" panose="02020603050405020304" pitchFamily="18" charset="0"/>
              </a:rPr>
              <a:t> на </a:t>
            </a:r>
            <a:r>
              <a:rPr lang="ru-RU" sz="2000" dirty="0" err="1">
                <a:latin typeface="Times New Roman" panose="02020603050405020304" pitchFamily="18" charset="0"/>
                <a:cs typeface="Times New Roman" panose="02020603050405020304" pitchFamily="18" charset="0"/>
              </a:rPr>
              <a:t>рівні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 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відібрати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компоненти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не </a:t>
            </a:r>
            <a:r>
              <a:rPr lang="ru-RU" sz="2000" dirty="0" smtClean="0">
                <a:latin typeface="Times New Roman" panose="02020603050405020304" pitchFamily="18" charset="0"/>
                <a:cs typeface="Times New Roman" panose="02020603050405020304" pitchFamily="18" charset="0"/>
              </a:rPr>
              <a:t>є </a:t>
            </a:r>
            <a:r>
              <a:rPr lang="ru-RU" sz="2000" dirty="0" err="1" smtClean="0">
                <a:latin typeface="Times New Roman" panose="02020603050405020304" pitchFamily="18" charset="0"/>
                <a:cs typeface="Times New Roman" panose="02020603050405020304" pitchFamily="18" charset="0"/>
              </a:rPr>
              <a:t>значущими</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виконати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запропонувати</a:t>
            </a:r>
            <a:r>
              <a:rPr lang="ru-RU" sz="2000" dirty="0">
                <a:latin typeface="Times New Roman" panose="02020603050405020304" pitchFamily="18" charset="0"/>
                <a:cs typeface="Times New Roman" panose="02020603050405020304" pitchFamily="18" charset="0"/>
              </a:rPr>
              <a:t> аудитору </a:t>
            </a:r>
            <a:r>
              <a:rPr lang="ru-RU" sz="2000" dirty="0" smtClean="0">
                <a:latin typeface="Times New Roman" panose="02020603050405020304" pitchFamily="18" charset="0"/>
                <a:cs typeface="Times New Roman" panose="02020603050405020304" pitchFamily="18" charset="0"/>
              </a:rPr>
              <a:t>компонента </a:t>
            </a:r>
            <a:r>
              <a:rPr lang="ru-RU" sz="2000" dirty="0" err="1" smtClean="0">
                <a:latin typeface="Times New Roman" panose="02020603050405020304" pitchFamily="18" charset="0"/>
                <a:cs typeface="Times New Roman" panose="02020603050405020304" pitchFamily="18" charset="0"/>
              </a:rPr>
              <a:t>виконати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одну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кілька</a:t>
            </a:r>
            <a:r>
              <a:rPr lang="ru-RU" sz="2000" dirty="0">
                <a:latin typeface="Times New Roman" panose="02020603050405020304" pitchFamily="18" charset="0"/>
                <a:cs typeface="Times New Roman" panose="02020603050405020304" pitchFamily="18" charset="0"/>
              </a:rPr>
              <a:t> з </a:t>
            </a:r>
            <a:r>
              <a:rPr lang="ru-RU" sz="2000" dirty="0" err="1">
                <a:latin typeface="Times New Roman" panose="02020603050405020304" pitchFamily="18" charset="0"/>
                <a:cs typeface="Times New Roman" panose="02020603050405020304" pitchFamily="18" charset="0"/>
              </a:rPr>
              <a:t>наведених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далі</a:t>
            </a:r>
            <a:r>
              <a:rPr lang="ru-RU" sz="2000" dirty="0">
                <a:latin typeface="Times New Roman" panose="02020603050405020304" pitchFamily="18" charset="0"/>
                <a:cs typeface="Times New Roman" panose="02020603050405020304" pitchFamily="18" charset="0"/>
              </a:rPr>
              <a:t> процедур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інформації</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окремих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відібраних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компонентів</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 аудит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компонента з </a:t>
            </a:r>
            <a:r>
              <a:rPr lang="ru-RU" sz="2000" dirty="0" err="1">
                <a:latin typeface="Times New Roman" panose="02020603050405020304" pitchFamily="18" charset="0"/>
                <a:cs typeface="Times New Roman" panose="02020603050405020304" pitchFamily="18" charset="0"/>
              </a:rPr>
              <a:t>використанням</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суттєвості</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компонента;</a:t>
            </a:r>
          </a:p>
          <a:p>
            <a:pPr marL="0" indent="0">
              <a:buNone/>
            </a:pPr>
            <a:r>
              <a:rPr lang="ru-RU" sz="2000" dirty="0">
                <a:latin typeface="Times New Roman" panose="02020603050405020304" pitchFamily="18" charset="0"/>
                <a:cs typeface="Times New Roman" panose="02020603050405020304" pitchFamily="18" charset="0"/>
              </a:rPr>
              <a:t>• аудит одного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кількох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залишків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рахунків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класів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операцій</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розкриття</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огляд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компонента з </a:t>
            </a:r>
            <a:r>
              <a:rPr lang="ru-RU" sz="2000" dirty="0" err="1">
                <a:latin typeface="Times New Roman" panose="02020603050405020304" pitchFamily="18" charset="0"/>
                <a:cs typeface="Times New Roman" panose="02020603050405020304" pitchFamily="18" charset="0"/>
              </a:rPr>
              <a:t>використанням</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суттєвостікомпонента</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визначені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процедури</a:t>
            </a:r>
            <a:r>
              <a:rPr lang="ru-RU"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51628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947382" y="542736"/>
            <a:ext cx="10515600" cy="5407688"/>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000" dirty="0">
                <a:latin typeface="Times New Roman" panose="02020603050405020304" pitchFamily="18" charset="0"/>
                <a:cs typeface="Times New Roman" panose="02020603050405020304" pitchFamily="18" charset="0"/>
              </a:rPr>
              <a:t>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повинна час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часу </a:t>
            </a:r>
            <a:r>
              <a:rPr lang="ru-RU" sz="2000" dirty="0" err="1">
                <a:latin typeface="Times New Roman" panose="02020603050405020304" pitchFamily="18" charset="0"/>
                <a:cs typeface="Times New Roman" panose="02020603050405020304" pitchFamily="18" charset="0"/>
              </a:rPr>
              <a:t>змінювати</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вибір</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компонентів</a:t>
            </a:r>
            <a:r>
              <a:rPr lang="ru-RU" sz="2000" dirty="0">
                <a:latin typeface="Times New Roman" panose="02020603050405020304" pitchFamily="18" charset="0"/>
                <a:cs typeface="Times New Roman" panose="02020603050405020304" pitchFamily="18" charset="0"/>
              </a:rPr>
              <a:t>.</a:t>
            </a:r>
          </a:p>
          <a:p>
            <a:pPr marL="0" indent="0">
              <a:buNone/>
            </a:pPr>
            <a:r>
              <a:rPr lang="ru-RU" sz="2000" i="1" dirty="0">
                <a:latin typeface="Times New Roman" panose="02020603050405020304" pitchFamily="18" charset="0"/>
                <a:cs typeface="Times New Roman" panose="02020603050405020304" pitchFamily="18" charset="0"/>
              </a:rPr>
              <a:t>Участь у </a:t>
            </a:r>
            <a:r>
              <a:rPr lang="ru-RU" sz="2000" i="1" dirty="0" err="1">
                <a:latin typeface="Times New Roman" panose="02020603050405020304" pitchFamily="18" charset="0"/>
                <a:cs typeface="Times New Roman" panose="02020603050405020304" pitchFamily="18" charset="0"/>
              </a:rPr>
              <a:t>роботі</a:t>
            </a:r>
            <a:r>
              <a:rPr lang="ru-RU" sz="2000" i="1" dirty="0">
                <a:latin typeface="Times New Roman" panose="02020603050405020304" pitchFamily="18" charset="0"/>
                <a:cs typeface="Times New Roman" panose="02020603050405020304" pitchFamily="18" charset="0"/>
              </a:rPr>
              <a:t>, яка </a:t>
            </a:r>
            <a:r>
              <a:rPr lang="ru-RU" sz="2000" i="1" dirty="0" err="1">
                <a:latin typeface="Times New Roman" panose="02020603050405020304" pitchFamily="18" charset="0"/>
                <a:cs typeface="Times New Roman" panose="02020603050405020304" pitchFamily="18" charset="0"/>
              </a:rPr>
              <a:t>виконується</a:t>
            </a:r>
            <a:r>
              <a:rPr lang="ru-RU" sz="2000" i="1" dirty="0">
                <a:latin typeface="Times New Roman" panose="02020603050405020304" pitchFamily="18" charset="0"/>
                <a:cs typeface="Times New Roman" panose="02020603050405020304" pitchFamily="18" charset="0"/>
              </a:rPr>
              <a:t> </a:t>
            </a:r>
            <a:r>
              <a:rPr lang="ru-RU" sz="2000" i="1" dirty="0" smtClean="0">
                <a:latin typeface="Times New Roman" panose="02020603050405020304" pitchFamily="18" charset="0"/>
                <a:cs typeface="Times New Roman" panose="02020603050405020304" pitchFamily="18" charset="0"/>
              </a:rPr>
              <a:t>аудиторами </a:t>
            </a:r>
            <a:r>
              <a:rPr lang="ru-RU" sz="2000" i="1" dirty="0" err="1">
                <a:latin typeface="Times New Roman" panose="02020603050405020304" pitchFamily="18" charset="0"/>
                <a:cs typeface="Times New Roman" panose="02020603050405020304" pitchFamily="18" charset="0"/>
              </a:rPr>
              <a:t>компонентів</a:t>
            </a:r>
            <a:r>
              <a:rPr lang="ru-RU" sz="2000" i="1"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Значущі</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компоненти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оцінка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ризиків</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err="1" smtClean="0">
                <a:latin typeface="Times New Roman" panose="02020603050405020304" pitchFamily="18" charset="0"/>
                <a:cs typeface="Times New Roman" panose="02020603050405020304" pitchFamily="18" charset="0"/>
              </a:rPr>
              <a:t>Якщо</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аудитор компонента </a:t>
            </a:r>
            <a:r>
              <a:rPr lang="ru-RU" sz="2000" dirty="0" err="1">
                <a:latin typeface="Times New Roman" panose="02020603050405020304" pitchFamily="18" charset="0"/>
                <a:cs typeface="Times New Roman" panose="02020603050405020304" pitchFamily="18" charset="0"/>
              </a:rPr>
              <a:t>виконує</a:t>
            </a:r>
            <a:r>
              <a:rPr lang="ru-RU" sz="2000" dirty="0">
                <a:latin typeface="Times New Roman" panose="02020603050405020304" pitchFamily="18" charset="0"/>
                <a:cs typeface="Times New Roman" panose="02020603050405020304" pitchFamily="18" charset="0"/>
              </a:rPr>
              <a:t> аудит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значущого</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компонента, команда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повинна </a:t>
            </a:r>
            <a:r>
              <a:rPr lang="ru-RU" sz="2000" dirty="0" err="1">
                <a:latin typeface="Times New Roman" panose="02020603050405020304" pitchFamily="18" charset="0"/>
                <a:cs typeface="Times New Roman" panose="02020603050405020304" pitchFamily="18" charset="0"/>
              </a:rPr>
              <a:t>взяти</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участь </a:t>
            </a:r>
            <a:r>
              <a:rPr lang="ru-RU" sz="2000" dirty="0">
                <a:latin typeface="Times New Roman" panose="02020603050405020304" pitchFamily="18" charset="0"/>
                <a:cs typeface="Times New Roman" panose="02020603050405020304" pitchFamily="18" charset="0"/>
              </a:rPr>
              <a:t>у </a:t>
            </a:r>
            <a:r>
              <a:rPr lang="ru-RU" sz="2000" dirty="0" err="1">
                <a:latin typeface="Times New Roman" panose="02020603050405020304" pitchFamily="18" charset="0"/>
                <a:cs typeface="Times New Roman" panose="02020603050405020304" pitchFamily="18" charset="0"/>
              </a:rPr>
              <a:t>оцінці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аудиторського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ризику</a:t>
            </a:r>
            <a:r>
              <a:rPr lang="ru-RU" sz="2000" dirty="0">
                <a:latin typeface="Times New Roman" panose="02020603050405020304" pitchFamily="18" charset="0"/>
                <a:cs typeface="Times New Roman" panose="02020603050405020304" pitchFamily="18" charset="0"/>
              </a:rPr>
              <a:t> компонента для того, </a:t>
            </a:r>
            <a:r>
              <a:rPr lang="ru-RU" sz="2000" dirty="0" err="1">
                <a:latin typeface="Times New Roman" panose="02020603050405020304" pitchFamily="18" charset="0"/>
                <a:cs typeface="Times New Roman" panose="02020603050405020304" pitchFamily="18" charset="0"/>
              </a:rPr>
              <a:t>щоб</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ідентифікувати</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значні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ризики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суттєвого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викривлення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Характер, час та </a:t>
            </a:r>
            <a:r>
              <a:rPr lang="ru-RU" sz="2000" dirty="0" err="1">
                <a:latin typeface="Times New Roman" panose="02020603050405020304" pitchFamily="18" charset="0"/>
                <a:cs typeface="Times New Roman" panose="02020603050405020304" pitchFamily="18" charset="0"/>
              </a:rPr>
              <a:t>обсяг</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такої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участі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залежать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розуміння</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аудитора компонента </a:t>
            </a:r>
            <a:r>
              <a:rPr lang="ru-RU" sz="2000" dirty="0">
                <a:latin typeface="Times New Roman" panose="02020603050405020304" pitchFamily="18" charset="0"/>
                <a:cs typeface="Times New Roman" panose="02020603050405020304" pitchFamily="18" charset="0"/>
              </a:rPr>
              <a:t>командою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однак</a:t>
            </a:r>
            <a:r>
              <a:rPr lang="ru-RU" sz="2000" dirty="0">
                <a:latin typeface="Times New Roman" panose="02020603050405020304" pitchFamily="18" charset="0"/>
                <a:cs typeface="Times New Roman" panose="02020603050405020304" pitchFamily="18" charset="0"/>
              </a:rPr>
              <a:t>, як </a:t>
            </a:r>
            <a:r>
              <a:rPr lang="ru-RU" sz="2000" dirty="0" err="1">
                <a:latin typeface="Times New Roman" panose="02020603050405020304" pitchFamily="18" charset="0"/>
                <a:cs typeface="Times New Roman" panose="02020603050405020304" pitchFamily="18" charset="0"/>
              </a:rPr>
              <a:t>мінімум</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мають</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включати</a:t>
            </a:r>
            <a:r>
              <a:rPr lang="ru-RU" sz="2000" dirty="0" smtClean="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(a) </a:t>
            </a:r>
            <a:r>
              <a:rPr lang="ru-RU" sz="2000" dirty="0" err="1">
                <a:latin typeface="Times New Roman" panose="02020603050405020304" pitchFamily="18" charset="0"/>
                <a:cs typeface="Times New Roman" panose="02020603050405020304" pitchFamily="18" charset="0"/>
              </a:rPr>
              <a:t>обговорення</a:t>
            </a:r>
            <a:r>
              <a:rPr lang="ru-RU" sz="2000" dirty="0">
                <a:latin typeface="Times New Roman" panose="02020603050405020304" pitchFamily="18" charset="0"/>
                <a:cs typeface="Times New Roman" panose="02020603050405020304" pitchFamily="18" charset="0"/>
              </a:rPr>
              <a:t> з аудитором компонента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управлінським</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персоналом компонента </a:t>
            </a:r>
            <a:r>
              <a:rPr lang="ru-RU" sz="2000" dirty="0">
                <a:latin typeface="Times New Roman" panose="02020603050405020304" pitchFamily="18" charset="0"/>
                <a:cs typeface="Times New Roman" panose="02020603050405020304" pitchFamily="18" charset="0"/>
              </a:rPr>
              <a:t>тих </a:t>
            </a:r>
            <a:r>
              <a:rPr lang="ru-RU" sz="2000" dirty="0" err="1">
                <a:latin typeface="Times New Roman" panose="02020603050405020304" pitchFamily="18" charset="0"/>
                <a:cs typeface="Times New Roman" panose="02020603050405020304" pitchFamily="18" charset="0"/>
              </a:rPr>
              <a:t>видів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діяльності</a:t>
            </a:r>
            <a:r>
              <a:rPr lang="ru-RU" sz="2000" dirty="0">
                <a:latin typeface="Times New Roman" panose="02020603050405020304" pitchFamily="18" charset="0"/>
                <a:cs typeface="Times New Roman" panose="02020603050405020304" pitchFamily="18" charset="0"/>
              </a:rPr>
              <a:t> компонента, </a:t>
            </a:r>
            <a:r>
              <a:rPr lang="ru-RU" sz="2000" dirty="0" err="1">
                <a:latin typeface="Times New Roman" panose="02020603050405020304" pitchFamily="18" charset="0"/>
                <a:cs typeface="Times New Roman" panose="02020603050405020304" pitchFamily="18" charset="0"/>
              </a:rPr>
              <a:t>які</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є </a:t>
            </a:r>
            <a:r>
              <a:rPr lang="ru-RU" sz="2000" dirty="0" err="1" smtClean="0">
                <a:latin typeface="Times New Roman" panose="02020603050405020304" pitchFamily="18" charset="0"/>
                <a:cs typeface="Times New Roman" panose="02020603050405020304" pitchFamily="18" charset="0"/>
              </a:rPr>
              <a:t>значущими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(b) </a:t>
            </a:r>
            <a:r>
              <a:rPr lang="ru-RU" sz="2000" dirty="0" err="1">
                <a:latin typeface="Times New Roman" panose="02020603050405020304" pitchFamily="18" charset="0"/>
                <a:cs typeface="Times New Roman" panose="02020603050405020304" pitchFamily="18" charset="0"/>
              </a:rPr>
              <a:t>обговорення</a:t>
            </a:r>
            <a:r>
              <a:rPr lang="ru-RU" sz="2000" dirty="0">
                <a:latin typeface="Times New Roman" panose="02020603050405020304" pitchFamily="18" charset="0"/>
                <a:cs typeface="Times New Roman" panose="02020603050405020304" pitchFamily="18" charset="0"/>
              </a:rPr>
              <a:t> з аудитором компонента </a:t>
            </a:r>
            <a:r>
              <a:rPr lang="ru-RU" sz="2000" dirty="0" err="1">
                <a:latin typeface="Times New Roman" panose="02020603050405020304" pitchFamily="18" charset="0"/>
                <a:cs typeface="Times New Roman" panose="02020603050405020304" pitchFamily="18" charset="0"/>
              </a:rPr>
              <a:t>чутливості</a:t>
            </a:r>
            <a:r>
              <a:rPr lang="ru-RU" sz="2000" dirty="0">
                <a:latin typeface="Times New Roman" panose="02020603050405020304" pitchFamily="18" charset="0"/>
                <a:cs typeface="Times New Roman" panose="02020603050405020304" pitchFamily="18" charset="0"/>
              </a:rPr>
              <a:t> компонента </a:t>
            </a:r>
            <a:r>
              <a:rPr lang="ru-RU" sz="2000" dirty="0" smtClean="0">
                <a:latin typeface="Times New Roman" panose="02020603050405020304" pitchFamily="18" charset="0"/>
                <a:cs typeface="Times New Roman" panose="02020603050405020304" pitchFamily="18" charset="0"/>
              </a:rPr>
              <a:t>до </a:t>
            </a:r>
            <a:r>
              <a:rPr lang="ru-RU" sz="2000" dirty="0" err="1" smtClean="0">
                <a:latin typeface="Times New Roman" panose="02020603050405020304" pitchFamily="18" charset="0"/>
                <a:cs typeface="Times New Roman" panose="02020603050405020304" pitchFamily="18" charset="0"/>
              </a:rPr>
              <a:t>суттєвого</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викривлення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внаслідок</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шахрайства</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чи</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помилки</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(c) перегляд </a:t>
            </a:r>
            <a:r>
              <a:rPr lang="ru-RU" sz="2000" dirty="0" err="1">
                <a:latin typeface="Times New Roman" panose="02020603050405020304" pitchFamily="18" charset="0"/>
                <a:cs typeface="Times New Roman" panose="02020603050405020304" pitchFamily="18" charset="0"/>
              </a:rPr>
              <a:t>документації</a:t>
            </a:r>
            <a:r>
              <a:rPr lang="ru-RU" sz="2000" dirty="0">
                <a:latin typeface="Times New Roman" panose="02020603050405020304" pitchFamily="18" charset="0"/>
                <a:cs typeface="Times New Roman" panose="02020603050405020304" pitchFamily="18" charset="0"/>
              </a:rPr>
              <a:t> ауди то </a:t>
            </a:r>
            <a:r>
              <a:rPr lang="ru-RU" sz="2000" dirty="0" err="1">
                <a:latin typeface="Times New Roman" panose="02020603050405020304" pitchFamily="18" charset="0"/>
                <a:cs typeface="Times New Roman" panose="02020603050405020304" pitchFamily="18" charset="0"/>
              </a:rPr>
              <a:t>ра</a:t>
            </a:r>
            <a:r>
              <a:rPr lang="ru-RU" sz="2000" dirty="0">
                <a:latin typeface="Times New Roman" panose="02020603050405020304" pitchFamily="18" charset="0"/>
                <a:cs typeface="Times New Roman" panose="02020603050405020304" pitchFamily="18" charset="0"/>
              </a:rPr>
              <a:t> компонента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ідентифікованих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значних</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ризиків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суттєвого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викривлення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Така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документація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може</a:t>
            </a:r>
            <a:r>
              <a:rPr lang="ru-RU" sz="2000" dirty="0">
                <a:latin typeface="Times New Roman" panose="02020603050405020304" pitchFamily="18" charset="0"/>
                <a:cs typeface="Times New Roman" panose="02020603050405020304" pitchFamily="18" charset="0"/>
              </a:rPr>
              <a:t> бути в </a:t>
            </a:r>
            <a:r>
              <a:rPr lang="ru-RU" sz="2000" dirty="0" err="1">
                <a:latin typeface="Times New Roman" panose="02020603050405020304" pitchFamily="18" charset="0"/>
                <a:cs typeface="Times New Roman" panose="02020603050405020304" pitchFamily="18" charset="0"/>
              </a:rPr>
              <a:t>формі</a:t>
            </a:r>
            <a:r>
              <a:rPr lang="ru-RU" sz="2000" dirty="0">
                <a:latin typeface="Times New Roman" panose="02020603050405020304" pitchFamily="18" charset="0"/>
                <a:cs typeface="Times New Roman" panose="02020603050405020304" pitchFamily="18" charset="0"/>
              </a:rPr>
              <a:t> меморандуму, </a:t>
            </a:r>
            <a:r>
              <a:rPr lang="ru-RU" sz="2000" dirty="0" err="1" smtClean="0">
                <a:latin typeface="Times New Roman" panose="02020603050405020304" pitchFamily="18" charset="0"/>
                <a:cs typeface="Times New Roman" panose="02020603050405020304" pitchFamily="18" charset="0"/>
              </a:rPr>
              <a:t>який</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відображає</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висновок</a:t>
            </a:r>
            <a:r>
              <a:rPr lang="ru-RU" sz="2000" dirty="0">
                <a:latin typeface="Times New Roman" panose="02020603050405020304" pitchFamily="18" charset="0"/>
                <a:cs typeface="Times New Roman" panose="02020603050405020304" pitchFamily="18" charset="0"/>
              </a:rPr>
              <a:t> ауди то </a:t>
            </a:r>
            <a:r>
              <a:rPr lang="ru-RU" sz="2000" dirty="0" err="1">
                <a:latin typeface="Times New Roman" panose="02020603050405020304" pitchFamily="18" charset="0"/>
                <a:cs typeface="Times New Roman" panose="02020603050405020304" pitchFamily="18" charset="0"/>
              </a:rPr>
              <a:t>ра</a:t>
            </a:r>
            <a:r>
              <a:rPr lang="ru-RU" sz="2000" dirty="0">
                <a:latin typeface="Times New Roman" panose="02020603050405020304" pitchFamily="18" charset="0"/>
                <a:cs typeface="Times New Roman" panose="02020603050405020304" pitchFamily="18" charset="0"/>
              </a:rPr>
              <a:t> компонента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ідентифікованих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значних</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ризиків</a:t>
            </a:r>
            <a:r>
              <a:rPr lang="ru-RU"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750298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788395"/>
            <a:ext cx="10515600" cy="3524298"/>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ru-RU" sz="2400" dirty="0" err="1">
                <a:latin typeface="Times New Roman" panose="02020603050405020304" pitchFamily="18" charset="0"/>
                <a:cs typeface="Times New Roman" panose="02020603050405020304" pitchFamily="18" charset="0"/>
              </a:rPr>
              <a:t>Ідентифіковані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подальші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процедури</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err="1" smtClean="0">
                <a:latin typeface="Times New Roman" panose="02020603050405020304" pitchFamily="18" charset="0"/>
                <a:cs typeface="Times New Roman" panose="02020603050405020304" pitchFamily="18" charset="0"/>
              </a:rPr>
              <a:t>Якщо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у </a:t>
            </a:r>
            <a:r>
              <a:rPr lang="ru-RU" sz="2400" dirty="0" err="1">
                <a:latin typeface="Times New Roman" panose="02020603050405020304" pitchFamily="18" charset="0"/>
                <a:cs typeface="Times New Roman" panose="02020603050405020304" pitchFamily="18" charset="0"/>
              </a:rPr>
              <a:t>компоненті</a:t>
            </a:r>
            <a:r>
              <a:rPr lang="ru-RU" sz="2400" dirty="0">
                <a:latin typeface="Times New Roman" panose="02020603050405020304" pitchFamily="18" charset="0"/>
                <a:cs typeface="Times New Roman" panose="02020603050405020304" pitchFamily="18" charset="0"/>
              </a:rPr>
              <a:t>, роботу на </a:t>
            </a:r>
            <a:r>
              <a:rPr lang="ru-RU" sz="2400" dirty="0" err="1">
                <a:latin typeface="Times New Roman" panose="02020603050405020304" pitchFamily="18" charset="0"/>
                <a:cs typeface="Times New Roman" panose="02020603050405020304" pitchFamily="18" charset="0"/>
              </a:rPr>
              <a:t>якому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виконує</a:t>
            </a:r>
            <a:r>
              <a:rPr lang="ru-RU" sz="2400" dirty="0">
                <a:latin typeface="Times New Roman" panose="02020603050405020304" pitchFamily="18" charset="0"/>
                <a:cs typeface="Times New Roman" panose="02020603050405020304" pitchFamily="18" charset="0"/>
              </a:rPr>
              <a:t> аудитор компонента, </a:t>
            </a:r>
            <a:r>
              <a:rPr lang="ru-RU" sz="2400" dirty="0" err="1" smtClean="0">
                <a:latin typeface="Times New Roman" panose="02020603050405020304" pitchFamily="18" charset="0"/>
                <a:cs typeface="Times New Roman" panose="02020603050405020304" pitchFamily="18" charset="0"/>
              </a:rPr>
              <a:t>було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ідентифіковано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повинна </a:t>
            </a:r>
            <a:r>
              <a:rPr lang="ru-RU" sz="2400" dirty="0" err="1">
                <a:latin typeface="Times New Roman" panose="02020603050405020304" pitchFamily="18" charset="0"/>
                <a:cs typeface="Times New Roman" panose="02020603050405020304" pitchFamily="18" charset="0"/>
              </a:rPr>
              <a:t>оцінити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прийнятність</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подальших</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аудиторських</a:t>
            </a:r>
            <a:r>
              <a:rPr lang="ru-RU" sz="2400" dirty="0">
                <a:latin typeface="Times New Roman" panose="02020603050405020304" pitchFamily="18" charset="0"/>
                <a:cs typeface="Times New Roman" panose="02020603050405020304" pitchFamily="18" charset="0"/>
              </a:rPr>
              <a:t> процедур,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слід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виконати</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відповідь</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на </a:t>
            </a:r>
            <a:r>
              <a:rPr lang="ru-RU" sz="2400" dirty="0" err="1" smtClean="0">
                <a:latin typeface="Times New Roman" panose="02020603050405020304" pitchFamily="18" charset="0"/>
                <a:cs typeface="Times New Roman" panose="02020603050405020304" pitchFamily="18" charset="0"/>
              </a:rPr>
              <a:t>ідентифіковані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визначити</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основі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свого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розуміння</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компонента,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слід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брати</a:t>
            </a:r>
            <a:r>
              <a:rPr lang="ru-RU" sz="2400" dirty="0">
                <a:latin typeface="Times New Roman" panose="02020603050405020304" pitchFamily="18" charset="0"/>
                <a:cs typeface="Times New Roman" panose="02020603050405020304" pitchFamily="18" charset="0"/>
              </a:rPr>
              <a:t> участь у </a:t>
            </a:r>
            <a:r>
              <a:rPr lang="ru-RU" sz="2400" dirty="0" err="1" smtClean="0">
                <a:latin typeface="Times New Roman" panose="02020603050405020304" pitchFamily="18" charset="0"/>
                <a:cs typeface="Times New Roman" panose="02020603050405020304" pitchFamily="18" charset="0"/>
              </a:rPr>
              <a:t>подальших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аудиторських</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процедурах.</a:t>
            </a:r>
          </a:p>
        </p:txBody>
      </p:sp>
    </p:spTree>
    <p:extLst>
      <p:ext uri="{BB962C8B-B14F-4D97-AF65-F5344CB8AC3E}">
        <p14:creationId xmlns:p14="http://schemas.microsoft.com/office/powerpoint/2010/main" val="87925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672105"/>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Процес</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консолідації</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253331"/>
            <a:ext cx="10515600" cy="4351338"/>
          </a:xfr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ru-RU" dirty="0" err="1">
                <a:latin typeface="Times New Roman" panose="02020603050405020304" pitchFamily="18" charset="0"/>
                <a:cs typeface="Times New Roman" panose="02020603050405020304" pitchFamily="18" charset="0"/>
              </a:rPr>
              <a:t>Відповідно</a:t>
            </a:r>
            <a:r>
              <a:rPr lang="ru-RU" dirty="0">
                <a:latin typeface="Times New Roman" panose="02020603050405020304" pitchFamily="18" charset="0"/>
                <a:cs typeface="Times New Roman" panose="02020603050405020304" pitchFamily="18" charset="0"/>
              </a:rPr>
              <a:t> до параграфа 17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отримує</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розуміння</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системи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контролю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консолідації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включаючи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інструкції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управлінський</a:t>
            </a:r>
            <a:r>
              <a:rPr lang="ru-RU" dirty="0">
                <a:latin typeface="Times New Roman" panose="02020603050405020304" pitchFamily="18" charset="0"/>
                <a:cs typeface="Times New Roman" panose="02020603050405020304" pitchFamily="18" charset="0"/>
              </a:rPr>
              <a:t> персонал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надає</a:t>
            </a:r>
            <a:r>
              <a:rPr lang="ru-RU" dirty="0">
                <a:latin typeface="Times New Roman" panose="02020603050405020304" pitchFamily="18" charset="0"/>
                <a:cs typeface="Times New Roman" panose="02020603050405020304" pitchFamily="18" charset="0"/>
              </a:rPr>
              <a:t> компонентам. </a:t>
            </a:r>
            <a:endParaRPr lang="ru-RU" dirty="0" smtClean="0">
              <a:latin typeface="Times New Roman" panose="02020603050405020304" pitchFamily="18" charset="0"/>
              <a:cs typeface="Times New Roman" panose="02020603050405020304" pitchFamily="18" charset="0"/>
            </a:endParaRPr>
          </a:p>
          <a:p>
            <a:pPr marL="0" indent="0">
              <a:buNone/>
            </a:pPr>
            <a:r>
              <a:rPr lang="ru-RU" dirty="0" err="1" smtClean="0">
                <a:latin typeface="Times New Roman" panose="02020603050405020304" pitchFamily="18" charset="0"/>
                <a:cs typeface="Times New Roman" panose="02020603050405020304" pitchFamily="18" charset="0"/>
              </a:rPr>
              <a:t>Відповідно</a:t>
            </a:r>
            <a:r>
              <a:rPr lang="ru-RU" dirty="0" smtClean="0">
                <a:latin typeface="Times New Roman" panose="02020603050405020304" pitchFamily="18" charset="0"/>
                <a:cs typeface="Times New Roman" panose="02020603050405020304" pitchFamily="18" charset="0"/>
              </a:rPr>
              <a:t> до </a:t>
            </a:r>
            <a:r>
              <a:rPr lang="ru-RU" dirty="0">
                <a:latin typeface="Times New Roman" panose="02020603050405020304" pitchFamily="18" charset="0"/>
                <a:cs typeface="Times New Roman" panose="02020603050405020304" pitchFamily="18" charset="0"/>
              </a:rPr>
              <a:t>параграфа 25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аудитор </a:t>
            </a:r>
            <a:r>
              <a:rPr lang="ru-RU" dirty="0" smtClean="0">
                <a:latin typeface="Times New Roman" panose="02020603050405020304" pitchFamily="18" charset="0"/>
                <a:cs typeface="Times New Roman" panose="02020603050405020304" pitchFamily="18" charset="0"/>
              </a:rPr>
              <a:t>компонента на </a:t>
            </a:r>
            <a:r>
              <a:rPr lang="ru-RU" dirty="0" err="1">
                <a:latin typeface="Times New Roman" panose="02020603050405020304" pitchFamily="18" charset="0"/>
                <a:cs typeface="Times New Roman" panose="02020603050405020304" pitchFamily="18" charset="0"/>
              </a:rPr>
              <a:t>прохання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команди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виконує</a:t>
            </a:r>
            <a:r>
              <a:rPr lang="ru-RU" dirty="0">
                <a:latin typeface="Times New Roman" panose="02020603050405020304" pitchFamily="18" charset="0"/>
                <a:cs typeface="Times New Roman" panose="02020603050405020304" pitchFamily="18" charset="0"/>
              </a:rPr>
              <a:t> тести </a:t>
            </a:r>
            <a:r>
              <a:rPr lang="ru-RU" dirty="0" err="1" smtClean="0">
                <a:latin typeface="Times New Roman" panose="02020603050405020304" pitchFamily="18" charset="0"/>
                <a:cs typeface="Times New Roman" panose="02020603050405020304" pitchFamily="18" charset="0"/>
              </a:rPr>
              <a:t>операційної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ефективності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системи</a:t>
            </a:r>
            <a:r>
              <a:rPr lang="ru-RU" dirty="0">
                <a:latin typeface="Times New Roman" panose="02020603050405020304" pitchFamily="18" charset="0"/>
                <a:cs typeface="Times New Roman" panose="02020603050405020304" pitchFamily="18" charset="0"/>
              </a:rPr>
              <a:t> контролю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характер, час </a:t>
            </a:r>
            <a:r>
              <a:rPr lang="ru-RU" dirty="0" smtClean="0">
                <a:latin typeface="Times New Roman" panose="02020603050405020304" pitchFamily="18" charset="0"/>
                <a:cs typeface="Times New Roman" panose="02020603050405020304" pitchFamily="18" charset="0"/>
              </a:rPr>
              <a:t>та </a:t>
            </a:r>
            <a:r>
              <a:rPr lang="ru-RU" dirty="0" err="1" smtClean="0">
                <a:latin typeface="Times New Roman" panose="02020603050405020304" pitchFamily="18" charset="0"/>
                <a:cs typeface="Times New Roman" panose="02020603050405020304" pitchFamily="18" charset="0"/>
              </a:rPr>
              <a:t>обсяг</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cs typeface="Times New Roman" panose="02020603050405020304" pitchFamily="18" charset="0"/>
              </a:rPr>
              <a:t>, яку </a:t>
            </a:r>
            <a:r>
              <a:rPr lang="ru-RU" dirty="0" err="1">
                <a:latin typeface="Times New Roman" panose="02020603050405020304" pitchFamily="18" charset="0"/>
                <a:cs typeface="Times New Roman" panose="02020603050405020304" pitchFamily="18" charset="0"/>
              </a:rPr>
              <a:t>слід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консолідації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ґрунтуються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на </a:t>
            </a:r>
            <a:r>
              <a:rPr lang="ru-RU" dirty="0" err="1">
                <a:latin typeface="Times New Roman" panose="02020603050405020304" pitchFamily="18" charset="0"/>
                <a:cs typeface="Times New Roman" panose="02020603050405020304" pitchFamily="18" charset="0"/>
              </a:rPr>
              <a:t>очікуванні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система контролю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функціонує</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ефективно</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або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лише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процедури</a:t>
            </a:r>
            <a:r>
              <a:rPr lang="ru-RU" dirty="0">
                <a:latin typeface="Times New Roman" panose="02020603050405020304" pitchFamily="18" charset="0"/>
                <a:cs typeface="Times New Roman" panose="02020603050405020304" pitchFamily="18" charset="0"/>
              </a:rPr>
              <a:t> по </a:t>
            </a:r>
            <a:r>
              <a:rPr lang="ru-RU" dirty="0" err="1">
                <a:latin typeface="Times New Roman" panose="02020603050405020304" pitchFamily="18" charset="0"/>
                <a:cs typeface="Times New Roman" panose="02020603050405020304" pitchFamily="18" charset="0"/>
              </a:rPr>
              <a:t>суті</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можуть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надати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прийнятні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аудиторські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докази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cs typeface="Times New Roman" panose="02020603050405020304" pitchFamily="18" charset="0"/>
              </a:rPr>
              <a:t>достатньому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обсязі</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рівні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тверджень</a:t>
            </a:r>
            <a:r>
              <a:rPr lang="ru-RU" dirty="0" smtClean="0">
                <a:latin typeface="Times New Roman" panose="02020603050405020304" pitchFamily="18" charset="0"/>
                <a:cs typeface="Times New Roman" panose="02020603050405020304" pitchFamily="18" charset="0"/>
              </a:rPr>
              <a:t>.</a:t>
            </a:r>
          </a:p>
          <a:p>
            <a:pPr marL="0" indent="0">
              <a:buNone/>
            </a:pPr>
            <a:r>
              <a:rPr lang="ru-RU" dirty="0" smtClean="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розробити</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подальші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аудиторські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процедури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консолідації</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відповідь</a:t>
            </a:r>
            <a:r>
              <a:rPr lang="ru-RU" dirty="0">
                <a:latin typeface="Times New Roman" panose="02020603050405020304" pitchFamily="18" charset="0"/>
                <a:cs typeface="Times New Roman" panose="02020603050405020304" pitchFamily="18" charset="0"/>
              </a:rPr>
              <a:t> на </a:t>
            </a:r>
            <a:r>
              <a:rPr lang="ru-RU" dirty="0" err="1" smtClean="0">
                <a:latin typeface="Times New Roman" panose="02020603050405020304" pitchFamily="18" charset="0"/>
                <a:cs typeface="Times New Roman" panose="02020603050405020304" pitchFamily="18" charset="0"/>
              </a:rPr>
              <a:t>визначені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ризики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суттєвого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виникають</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внаслідок</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консолідації</a:t>
            </a:r>
            <a:r>
              <a:rPr lang="ru-RU" dirty="0">
                <a:latin typeface="Times New Roman" panose="02020603050405020304" pitchFamily="18" charset="0"/>
                <a:cs typeface="Times New Roman" panose="02020603050405020304" pitchFamily="18" charset="0"/>
              </a:rPr>
              <a:t>. При </a:t>
            </a:r>
            <a:r>
              <a:rPr lang="ru-RU" dirty="0" err="1">
                <a:latin typeface="Times New Roman" panose="02020603050405020304" pitchFamily="18" charset="0"/>
                <a:cs typeface="Times New Roman" panose="02020603050405020304" pitchFamily="18" charset="0"/>
              </a:rPr>
              <a:t>цьому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потрібно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також</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всі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компоненти</a:t>
            </a:r>
            <a:r>
              <a:rPr lang="ru-RU" dirty="0">
                <a:latin typeface="Times New Roman" panose="02020603050405020304" pitchFamily="18" charset="0"/>
                <a:cs typeface="Times New Roman" panose="02020603050405020304" pitchFamily="18" charset="0"/>
              </a:rPr>
              <a:t> включено до складу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63011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565245" y="324371"/>
            <a:ext cx="10515600" cy="5899008"/>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ru-RU" dirty="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прийнятність</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повноту</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і </a:t>
            </a:r>
            <a:r>
              <a:rPr lang="ru-RU" dirty="0" err="1">
                <a:latin typeface="Times New Roman" panose="02020603050405020304" pitchFamily="18" charset="0"/>
                <a:cs typeface="Times New Roman" panose="02020603050405020304" pitchFamily="18" charset="0"/>
              </a:rPr>
              <a:t>точність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коригувань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консолідації</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перекласифікації</a:t>
            </a:r>
            <a:r>
              <a:rPr lang="ru-RU" dirty="0">
                <a:latin typeface="Times New Roman" panose="02020603050405020304" pitchFamily="18" charset="0"/>
                <a:cs typeface="Times New Roman" panose="02020603050405020304" pitchFamily="18" charset="0"/>
              </a:rPr>
              <a:t>, а </a:t>
            </a:r>
            <a:r>
              <a:rPr lang="ru-RU" dirty="0" err="1" smtClean="0">
                <a:latin typeface="Times New Roman" panose="02020603050405020304" pitchFamily="18" charset="0"/>
                <a:cs typeface="Times New Roman" panose="02020603050405020304" pitchFamily="18" charset="0"/>
              </a:rPr>
              <a:t>також</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існують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чинники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ризику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шахрайства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ознаки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можливої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упередженості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управлінського</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персоналу.</a:t>
            </a:r>
            <a:endParaRPr lang="ru-RU" dirty="0">
              <a:latin typeface="Times New Roman" panose="02020603050405020304" pitchFamily="18" charset="0"/>
              <a:cs typeface="Times New Roman" panose="02020603050405020304" pitchFamily="18" charset="0"/>
            </a:endParaRPr>
          </a:p>
          <a:p>
            <a:pPr marL="0" indent="0">
              <a:buNone/>
            </a:pP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інформацію</a:t>
            </a:r>
            <a:r>
              <a:rPr lang="ru-RU" dirty="0">
                <a:latin typeface="Times New Roman" panose="02020603050405020304" pitchFamily="18" charset="0"/>
                <a:cs typeface="Times New Roman" panose="02020603050405020304" pitchFamily="18" charset="0"/>
              </a:rPr>
              <a:t> компонента не </a:t>
            </a:r>
            <a:r>
              <a:rPr lang="ru-RU" dirty="0" err="1">
                <a:latin typeface="Times New Roman" panose="02020603050405020304" pitchFamily="18" charset="0"/>
                <a:cs typeface="Times New Roman" panose="02020603050405020304" pitchFamily="18" charset="0"/>
              </a:rPr>
              <a:t>складено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відповідно</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до таких </a:t>
            </a:r>
            <a:r>
              <a:rPr lang="ru-RU" dirty="0">
                <a:latin typeface="Times New Roman" panose="02020603050405020304" pitchFamily="18" charset="0"/>
                <a:cs typeface="Times New Roman" panose="02020603050405020304" pitchFamily="18" charset="0"/>
              </a:rPr>
              <a:t>самих </a:t>
            </a:r>
            <a:r>
              <a:rPr lang="ru-RU" dirty="0" err="1">
                <a:latin typeface="Times New Roman" panose="02020603050405020304" pitchFamily="18" charset="0"/>
                <a:cs typeface="Times New Roman" panose="02020603050405020304" pitchFamily="18" charset="0"/>
              </a:rPr>
              <a:t>облікових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політик</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застосовуються</a:t>
            </a:r>
            <a:r>
              <a:rPr lang="ru-RU" dirty="0">
                <a:latin typeface="Times New Roman" panose="02020603050405020304" pitchFamily="18" charset="0"/>
                <a:cs typeface="Times New Roman" panose="02020603050405020304" pitchFamily="18" charset="0"/>
              </a:rPr>
              <a:t> до </a:t>
            </a:r>
            <a:r>
              <a:rPr lang="ru-RU" dirty="0" err="1" smtClean="0">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звітності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була</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належно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скоригована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інформація</a:t>
            </a:r>
            <a:r>
              <a:rPr lang="ru-RU" dirty="0">
                <a:latin typeface="Times New Roman" panose="02020603050405020304" pitchFamily="18" charset="0"/>
                <a:cs typeface="Times New Roman" panose="02020603050405020304" pitchFamily="18" charset="0"/>
              </a:rPr>
              <a:t> такого компонента </a:t>
            </a:r>
            <a:r>
              <a:rPr lang="ru-RU" dirty="0" smtClean="0">
                <a:latin typeface="Times New Roman" panose="02020603050405020304" pitchFamily="18" charset="0"/>
                <a:cs typeface="Times New Roman" panose="02020603050405020304" pitchFamily="18" charset="0"/>
              </a:rPr>
              <a:t>з метою </a:t>
            </a:r>
            <a:r>
              <a:rPr lang="ru-RU" dirty="0" err="1">
                <a:latin typeface="Times New Roman" panose="02020603050405020304" pitchFamily="18" charset="0"/>
                <a:cs typeface="Times New Roman" panose="02020603050405020304" pitchFamily="18" charset="0"/>
              </a:rPr>
              <a:t>складання</a:t>
            </a:r>
            <a:r>
              <a:rPr lang="ru-RU" dirty="0">
                <a:latin typeface="Times New Roman" panose="02020603050405020304" pitchFamily="18" charset="0"/>
                <a:cs typeface="Times New Roman" panose="02020603050405020304" pitchFamily="18" charset="0"/>
              </a:rPr>
              <a:t> й </a:t>
            </a:r>
            <a:r>
              <a:rPr lang="ru-RU" dirty="0" err="1">
                <a:latin typeface="Times New Roman" panose="02020603050405020304" pitchFamily="18" charset="0"/>
                <a:cs typeface="Times New Roman" panose="02020603050405020304" pitchFamily="18" charset="0"/>
              </a:rPr>
              <a:t>подання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pPr marL="0" indent="0">
              <a:buNone/>
            </a:pPr>
            <a:r>
              <a:rPr lang="ru-RU" dirty="0" smtClean="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є </a:t>
            </a:r>
            <a:r>
              <a:rPr lang="ru-RU" dirty="0" err="1" smtClean="0">
                <a:latin typeface="Times New Roman" panose="02020603050405020304" pitchFamily="18" charset="0"/>
                <a:cs typeface="Times New Roman" panose="02020603050405020304" pitchFamily="18" charset="0"/>
              </a:rPr>
              <a:t>фінансова</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інформація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ідентифікована</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комунікації</a:t>
            </a:r>
            <a:r>
              <a:rPr lang="ru-RU" dirty="0">
                <a:latin typeface="Times New Roman" panose="02020603050405020304" pitchFamily="18" charset="0"/>
                <a:cs typeface="Times New Roman" panose="02020603050405020304" pitchFamily="18" charset="0"/>
              </a:rPr>
              <a:t> аудитором </a:t>
            </a:r>
            <a:r>
              <a:rPr lang="ru-RU" dirty="0" smtClean="0">
                <a:latin typeface="Times New Roman" panose="02020603050405020304" pitchFamily="18" charset="0"/>
                <a:cs typeface="Times New Roman" panose="02020603050405020304" pitchFamily="18" charset="0"/>
              </a:rPr>
              <a:t>компонента, </a:t>
            </a:r>
            <a:r>
              <a:rPr lang="ru-RU" dirty="0" err="1">
                <a:latin typeface="Times New Roman" panose="02020603050405020304" pitchFamily="18" charset="0"/>
                <a:cs typeface="Times New Roman" panose="02020603050405020304" pitchFamily="18" charset="0"/>
              </a:rPr>
              <a:t>тією</a:t>
            </a:r>
            <a:r>
              <a:rPr lang="ru-RU" dirty="0">
                <a:latin typeface="Times New Roman" panose="02020603050405020304" pitchFamily="18" charset="0"/>
                <a:cs typeface="Times New Roman" panose="02020603050405020304" pitchFamily="18" charset="0"/>
              </a:rPr>
              <a:t> самою </a:t>
            </a:r>
            <a:r>
              <a:rPr lang="ru-RU" dirty="0" err="1">
                <a:latin typeface="Times New Roman" panose="02020603050405020304" pitchFamily="18" charset="0"/>
                <a:cs typeface="Times New Roman" panose="02020603050405020304" pitchFamily="18" charset="0"/>
              </a:rPr>
              <a:t>фінансовою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інформацією</a:t>
            </a:r>
            <a:r>
              <a:rPr lang="ru-RU" dirty="0">
                <a:latin typeface="Times New Roman" panose="02020603050405020304" pitchFamily="18" charset="0"/>
                <a:cs typeface="Times New Roman" panose="02020603050405020304" pitchFamily="18" charset="0"/>
              </a:rPr>
              <a:t>, яку </a:t>
            </a:r>
            <a:r>
              <a:rPr lang="ru-RU" dirty="0" smtClean="0">
                <a:latin typeface="Times New Roman" panose="02020603050405020304" pitchFamily="18" charset="0"/>
                <a:cs typeface="Times New Roman" panose="02020603050405020304" pitchFamily="18" charset="0"/>
              </a:rPr>
              <a:t>включено до складу </a:t>
            </a:r>
            <a:r>
              <a:rPr lang="ru-RU" dirty="0" err="1" smtClean="0">
                <a:latin typeface="Times New Roman" panose="02020603050405020304" pitchFamily="18" charset="0"/>
                <a:cs typeface="Times New Roman" panose="02020603050405020304" pitchFamily="18" charset="0"/>
              </a:rPr>
              <a:t>фінансової</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звітності</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a:t>
            </a:r>
          </a:p>
          <a:p>
            <a:pPr marL="0" indent="0">
              <a:buNone/>
            </a:pP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звітність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включає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звітність</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 в </a:t>
            </a:r>
            <a:r>
              <a:rPr lang="ru-RU" dirty="0" err="1">
                <a:latin typeface="Times New Roman" panose="02020603050405020304" pitchFamily="18" charset="0"/>
                <a:cs typeface="Times New Roman" panose="02020603050405020304" pitchFamily="18" charset="0"/>
              </a:rPr>
              <a:t>якого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кінець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періоду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відрізняється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кінця</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періоду</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фінансової</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виконувалися</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коригування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згідно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застосовною</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концептуальною основою </a:t>
            </a:r>
            <a:r>
              <a:rPr lang="ru-RU" dirty="0" err="1">
                <a:latin typeface="Times New Roman" panose="02020603050405020304" pitchFamily="18" charset="0"/>
                <a:cs typeface="Times New Roman" panose="02020603050405020304" pitchFamily="18" charset="0"/>
              </a:rPr>
              <a:t>фінансового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звітування</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3658981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extLst/>
        </p:spPr>
        <p:style>
          <a:lnRef idx="2">
            <a:schemeClr val="accent2"/>
          </a:lnRef>
          <a:fillRef idx="1">
            <a:schemeClr val="lt1"/>
          </a:fillRef>
          <a:effectRef idx="0">
            <a:schemeClr val="accent2"/>
          </a:effectRef>
          <a:fontRef idx="minor">
            <a:schemeClr val="dk1"/>
          </a:fontRef>
        </p:style>
      </p:pic>
      <p:sp>
        <p:nvSpPr>
          <p:cNvPr id="2" name="Заголовок 1"/>
          <p:cNvSpPr>
            <a:spLocks noGrp="1"/>
          </p:cNvSpPr>
          <p:nvPr>
            <p:ph type="title"/>
          </p:nvPr>
        </p:nvSpPr>
        <p:spPr>
          <a:xfrm>
            <a:off x="838200" y="365125"/>
            <a:ext cx="10515600" cy="644809"/>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Події</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після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звітного</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періоду</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825625"/>
            <a:ext cx="10515600" cy="4165742"/>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виконують</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smtClean="0">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або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повинні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процедури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розроблені</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для </a:t>
            </a:r>
            <a:r>
              <a:rPr lang="ru-RU" dirty="0" err="1" smtClean="0">
                <a:latin typeface="Times New Roman" panose="02020603050405020304" pitchFamily="18" charset="0"/>
                <a:cs typeface="Times New Roman" panose="02020603050405020304" pitchFamily="18" charset="0"/>
              </a:rPr>
              <a:t>ідентифікації</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подій</a:t>
            </a:r>
            <a:r>
              <a:rPr lang="ru-RU" dirty="0">
                <a:latin typeface="Times New Roman" panose="02020603050405020304" pitchFamily="18" charset="0"/>
                <a:cs typeface="Times New Roman" panose="02020603050405020304" pitchFamily="18" charset="0"/>
              </a:rPr>
              <a:t> на </a:t>
            </a:r>
            <a:r>
              <a:rPr lang="ru-RU" dirty="0" err="1">
                <a:latin typeface="Times New Roman" panose="02020603050405020304" pitchFamily="18" charset="0"/>
                <a:cs typeface="Times New Roman" panose="02020603050405020304" pitchFamily="18" charset="0"/>
              </a:rPr>
              <a:t>цих</a:t>
            </a:r>
            <a:r>
              <a:rPr lang="ru-RU" dirty="0">
                <a:latin typeface="Times New Roman" panose="02020603050405020304" pitchFamily="18" charset="0"/>
                <a:cs typeface="Times New Roman" panose="02020603050405020304" pitchFamily="18" charset="0"/>
              </a:rPr>
              <a:t> компонентах,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відбуваються</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період</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дати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дати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аудиторського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звіту</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щодо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можуть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потребувати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коригувань</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або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розкриття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фінансовій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pPr marL="0" indent="0">
              <a:buNone/>
            </a:pP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виконують</a:t>
            </a:r>
            <a:r>
              <a:rPr lang="ru-RU" dirty="0">
                <a:latin typeface="Times New Roman" panose="02020603050405020304" pitchFamily="18" charset="0"/>
                <a:cs typeface="Times New Roman" panose="02020603050405020304" pitchFamily="18" charset="0"/>
              </a:rPr>
              <a:t> роботу,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не є ауди </a:t>
            </a:r>
            <a:r>
              <a:rPr lang="ru-RU" dirty="0" smtClean="0">
                <a:latin typeface="Times New Roman" panose="02020603050405020304" pitchFamily="18" charset="0"/>
                <a:cs typeface="Times New Roman" panose="02020603050405020304" pitchFamily="18" charset="0"/>
              </a:rPr>
              <a:t>том </a:t>
            </a:r>
            <a:r>
              <a:rPr lang="ru-RU" dirty="0" err="1" smtClean="0">
                <a:latin typeface="Times New Roman" panose="02020603050405020304" pitchFamily="18" charset="0"/>
                <a:cs typeface="Times New Roman" panose="02020603050405020304" pitchFamily="18" charset="0"/>
              </a:rPr>
              <a:t>фінансової</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smtClean="0">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повинна </a:t>
            </a:r>
            <a:r>
              <a:rPr lang="ru-RU" dirty="0" err="1">
                <a:latin typeface="Times New Roman" panose="02020603050405020304" pitchFamily="18" charset="0"/>
                <a:cs typeface="Times New Roman" panose="02020603050405020304" pitchFamily="18" charset="0"/>
              </a:rPr>
              <a:t>попросити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повідомити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команді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завдання</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про </a:t>
            </a:r>
            <a:r>
              <a:rPr lang="ru-RU" dirty="0" err="1">
                <a:latin typeface="Times New Roman" panose="02020603050405020304" pitchFamily="18" charset="0"/>
                <a:cs typeface="Times New Roman" panose="02020603050405020304" pitchFamily="18" charset="0"/>
              </a:rPr>
              <a:t>події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після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періоду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можуть</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потребувати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коригування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розкриття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у </a:t>
            </a:r>
            <a:r>
              <a:rPr lang="ru-RU" dirty="0" err="1" smtClean="0">
                <a:latin typeface="Times New Roman" panose="02020603050405020304" pitchFamily="18" charset="0"/>
                <a:cs typeface="Times New Roman" panose="02020603050405020304" pitchFamily="18" charset="0"/>
              </a:rPr>
              <a:t>фінансовійзвітності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660040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779463"/>
          </a:xfrm>
        </p:spPr>
        <p:style>
          <a:lnRef idx="2">
            <a:schemeClr val="accent2"/>
          </a:lnRef>
          <a:fillRef idx="1">
            <a:schemeClr val="lt1"/>
          </a:fillRef>
          <a:effectRef idx="0">
            <a:schemeClr val="accent2"/>
          </a:effectRef>
          <a:fontRef idx="minor">
            <a:schemeClr val="dk1"/>
          </a:fontRef>
        </p:style>
        <p:txBody>
          <a:bodyPr>
            <a:normAutofit/>
          </a:bodyPr>
          <a:lstStyle/>
          <a:p>
            <a:r>
              <a:rPr lang="ru-RU" sz="4000" dirty="0" err="1">
                <a:latin typeface="Times New Roman" panose="02020603050405020304" pitchFamily="18" charset="0"/>
                <a:cs typeface="Times New Roman" panose="02020603050405020304" pitchFamily="18" charset="0"/>
              </a:rPr>
              <a:t>Повідомлення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інформації</a:t>
            </a:r>
            <a:r>
              <a:rPr lang="ru-RU" sz="4000" dirty="0">
                <a:latin typeface="Times New Roman" panose="02020603050405020304" pitchFamily="18" charset="0"/>
                <a:cs typeface="Times New Roman" panose="02020603050405020304" pitchFamily="18" charset="0"/>
              </a:rPr>
              <a:t> аудитору компонента</a:t>
            </a:r>
          </a:p>
        </p:txBody>
      </p:sp>
      <p:sp>
        <p:nvSpPr>
          <p:cNvPr id="6" name="Объект 5"/>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ru-RU" sz="2400" dirty="0">
                <a:latin typeface="Times New Roman" panose="02020603050405020304" pitchFamily="18" charset="0"/>
                <a:cs typeface="Times New Roman" panose="02020603050405020304" pitchFamily="18" charset="0"/>
              </a:rPr>
              <a:t>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повинна </a:t>
            </a:r>
            <a:r>
              <a:rPr lang="ru-RU" sz="2400" dirty="0" err="1">
                <a:latin typeface="Times New Roman" panose="02020603050405020304" pitchFamily="18" charset="0"/>
                <a:cs typeface="Times New Roman" panose="02020603050405020304" pitchFamily="18" charset="0"/>
              </a:rPr>
              <a:t>своєчасно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повідомляти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вимоги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аудитору компонента. В </a:t>
            </a:r>
            <a:r>
              <a:rPr lang="ru-RU" sz="2400" dirty="0" err="1">
                <a:latin typeface="Times New Roman" panose="02020603050405020304" pitchFamily="18" charset="0"/>
                <a:cs typeface="Times New Roman" panose="02020603050405020304" pitchFamily="18" charset="0"/>
              </a:rPr>
              <a:t>цьому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повідомленні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зазначається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яку роботу </a:t>
            </a:r>
            <a:r>
              <a:rPr lang="ru-RU" sz="2400" dirty="0" err="1">
                <a:latin typeface="Times New Roman" panose="02020603050405020304" pitchFamily="18" charset="0"/>
                <a:cs typeface="Times New Roman" panose="02020603050405020304" pitchFamily="18" charset="0"/>
              </a:rPr>
              <a:t>потрібно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виконати</a:t>
            </a:r>
            <a:r>
              <a:rPr lang="ru-RU" sz="2400" dirty="0">
                <a:latin typeface="Times New Roman" panose="02020603050405020304" pitchFamily="18" charset="0"/>
                <a:cs typeface="Times New Roman" panose="02020603050405020304" pitchFamily="18" charset="0"/>
              </a:rPr>
              <a:t>, як вона буде </a:t>
            </a:r>
            <a:r>
              <a:rPr lang="ru-RU" sz="2400" dirty="0" err="1">
                <a:latin typeface="Times New Roman" panose="02020603050405020304" pitchFamily="18" charset="0"/>
                <a:cs typeface="Times New Roman" panose="02020603050405020304" pitchFamily="18" charset="0"/>
              </a:rPr>
              <a:t>використовуватися</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форма  та </a:t>
            </a:r>
            <a:r>
              <a:rPr lang="ru-RU" sz="2400" dirty="0" err="1">
                <a:latin typeface="Times New Roman" panose="02020603050405020304" pitchFamily="18" charset="0"/>
                <a:cs typeface="Times New Roman" panose="02020603050405020304" pitchFamily="18" charset="0"/>
              </a:rPr>
              <a:t>зміст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комунікацій</a:t>
            </a:r>
            <a:r>
              <a:rPr lang="ru-RU" sz="2400" dirty="0">
                <a:latin typeface="Times New Roman" panose="02020603050405020304" pitchFamily="18" charset="0"/>
                <a:cs typeface="Times New Roman" panose="02020603050405020304" pitchFamily="18" charset="0"/>
              </a:rPr>
              <a:t> аудитором компонента </a:t>
            </a:r>
            <a:r>
              <a:rPr lang="ru-RU" sz="2400" dirty="0" err="1">
                <a:latin typeface="Times New Roman" panose="02020603050405020304" pitchFamily="18" charset="0"/>
                <a:cs typeface="Times New Roman" panose="02020603050405020304" pitchFamily="18" charset="0"/>
              </a:rPr>
              <a:t>команді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a:p>
            <a:pPr marL="0" indent="0">
              <a:buNone/>
            </a:pP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містить</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457200" indent="-457200">
              <a:buAutoNum type="alphaLcParenBoth"/>
            </a:pPr>
            <a:r>
              <a:rPr lang="ru-RU" sz="2400" dirty="0" err="1" smtClean="0">
                <a:latin typeface="Times New Roman" panose="02020603050405020304" pitchFamily="18" charset="0"/>
                <a:cs typeface="Times New Roman" panose="02020603050405020304" pitchFamily="18" charset="0"/>
              </a:rPr>
              <a:t>прохання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щоб</a:t>
            </a:r>
            <a:r>
              <a:rPr lang="ru-RU" sz="2400" dirty="0">
                <a:latin typeface="Times New Roman" panose="02020603050405020304" pitchFamily="18" charset="0"/>
                <a:cs typeface="Times New Roman" panose="02020603050405020304" pitchFamily="18" charset="0"/>
              </a:rPr>
              <a:t> аудитор компонента, </a:t>
            </a:r>
            <a:r>
              <a:rPr lang="ru-RU" sz="2400" dirty="0" err="1">
                <a:latin typeface="Times New Roman" panose="02020603050405020304" pitchFamily="18" charset="0"/>
                <a:cs typeface="Times New Roman" panose="02020603050405020304" pitchFamily="18" charset="0"/>
              </a:rPr>
              <a:t>знаючи</a:t>
            </a:r>
            <a:r>
              <a:rPr lang="ru-RU" sz="2400" dirty="0">
                <a:latin typeface="Times New Roman" panose="02020603050405020304" pitchFamily="18" charset="0"/>
                <a:cs typeface="Times New Roman" panose="02020603050405020304" pitchFamily="18" charset="0"/>
              </a:rPr>
              <a:t> контекст, у </a:t>
            </a:r>
            <a:r>
              <a:rPr lang="ru-RU" sz="2400" dirty="0" err="1" smtClean="0">
                <a:latin typeface="Times New Roman" panose="02020603050405020304" pitchFamily="18" charset="0"/>
                <a:cs typeface="Times New Roman" panose="02020603050405020304" pitchFamily="18" charset="0"/>
              </a:rPr>
              <a:t>якому</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використовуватиме</a:t>
            </a:r>
            <a:r>
              <a:rPr lang="ru-RU" sz="2400" dirty="0">
                <a:latin typeface="Times New Roman" panose="02020603050405020304" pitchFamily="18" charset="0"/>
                <a:cs typeface="Times New Roman" panose="02020603050405020304" pitchFamily="18" charset="0"/>
              </a:rPr>
              <a:t> роботу </a:t>
            </a:r>
            <a:r>
              <a:rPr lang="ru-RU" sz="2400" dirty="0" smtClean="0">
                <a:latin typeface="Times New Roman" panose="02020603050405020304" pitchFamily="18" charset="0"/>
                <a:cs typeface="Times New Roman" panose="02020603050405020304" pitchFamily="18" charset="0"/>
              </a:rPr>
              <a:t>аудитора компонента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підтвердив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він</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буде </a:t>
            </a:r>
            <a:r>
              <a:rPr lang="ru-RU" sz="2400" dirty="0" err="1">
                <a:latin typeface="Times New Roman" panose="02020603050405020304" pitchFamily="18" charset="0"/>
                <a:cs typeface="Times New Roman" panose="02020603050405020304" pitchFamily="18" charset="0"/>
              </a:rPr>
              <a:t>співпрацювати</a:t>
            </a:r>
            <a:r>
              <a:rPr lang="ru-RU" sz="2400" dirty="0">
                <a:latin typeface="Times New Roman" panose="02020603050405020304" pitchFamily="18" charset="0"/>
                <a:cs typeface="Times New Roman" panose="02020603050405020304" pitchFamily="18" charset="0"/>
              </a:rPr>
              <a:t> з командою </a:t>
            </a:r>
            <a:r>
              <a:rPr lang="ru-RU" sz="2400" dirty="0" err="1" smtClean="0">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завдання</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для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(b) </a:t>
            </a:r>
            <a:r>
              <a:rPr lang="ru-RU" sz="2400" dirty="0" err="1">
                <a:latin typeface="Times New Roman" panose="02020603050405020304" pitchFamily="18" charset="0"/>
                <a:cs typeface="Times New Roman" panose="02020603050405020304" pitchFamily="18" charset="0"/>
              </a:rPr>
              <a:t>етичні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вимоги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доречні</a:t>
            </a:r>
            <a:r>
              <a:rPr lang="ru-RU" sz="2400" dirty="0">
                <a:latin typeface="Times New Roman" panose="02020603050405020304" pitchFamily="18" charset="0"/>
                <a:cs typeface="Times New Roman" panose="02020603050405020304" pitchFamily="18" charset="0"/>
              </a:rPr>
              <a:t> для аудиту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зокрема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вимоги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до </a:t>
            </a:r>
            <a:r>
              <a:rPr lang="ru-RU" sz="2400" dirty="0" err="1" smtClean="0">
                <a:latin typeface="Times New Roman" panose="02020603050405020304" pitchFamily="18" charset="0"/>
                <a:cs typeface="Times New Roman" panose="02020603050405020304" pitchFamily="18" charset="0"/>
              </a:rPr>
              <a:t>незалежності</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(c) у </a:t>
            </a:r>
            <a:r>
              <a:rPr lang="ru-RU" sz="2400" dirty="0" err="1">
                <a:latin typeface="Times New Roman" panose="02020603050405020304" pitchFamily="18" charset="0"/>
                <a:cs typeface="Times New Roman" panose="02020603050405020304" pitchFamily="18" charset="0"/>
              </a:rPr>
              <a:t>разі</a:t>
            </a:r>
            <a:r>
              <a:rPr lang="ru-RU" sz="2400" dirty="0">
                <a:latin typeface="Times New Roman" panose="02020603050405020304" pitchFamily="18" charset="0"/>
                <a:cs typeface="Times New Roman" panose="02020603050405020304" pitchFamily="18" charset="0"/>
              </a:rPr>
              <a:t> аудиту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огляду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компонента – </a:t>
            </a:r>
            <a:r>
              <a:rPr lang="ru-RU" sz="2400" dirty="0" err="1" smtClean="0">
                <a:latin typeface="Times New Roman" panose="02020603050405020304" pitchFamily="18" charset="0"/>
                <a:cs typeface="Times New Roman" panose="02020603050405020304" pitchFamily="18" charset="0"/>
              </a:rPr>
              <a:t>суттєвість</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компонента </a:t>
            </a:r>
            <a:r>
              <a:rPr lang="ru-RU" sz="2400" dirty="0">
                <a:latin typeface="Times New Roman" panose="02020603050405020304" pitchFamily="18" charset="0"/>
                <a:cs typeface="Times New Roman" panose="02020603050405020304" pitchFamily="18" charset="0"/>
              </a:rPr>
              <a:t>(та,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доцільно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рівень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суттєвості</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err="1" smtClean="0">
                <a:latin typeface="Times New Roman" panose="02020603050405020304" pitchFamily="18" charset="0"/>
                <a:cs typeface="Times New Roman" panose="02020603050405020304" pitchFamily="18" charset="0"/>
              </a:rPr>
              <a:t>окремих</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класів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залишків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рахунків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розкриття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smtClean="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поріг</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вищим</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можна</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вважати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безсумнівно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незначними</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009713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715370" y="583679"/>
            <a:ext cx="10762398" cy="5011903"/>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400" dirty="0">
                <a:latin typeface="Times New Roman" panose="02020603050405020304" pitchFamily="18" charset="0"/>
                <a:cs typeface="Times New Roman" panose="02020603050405020304" pitchFamily="18" charset="0"/>
              </a:rPr>
              <a:t>(d) </a:t>
            </a:r>
            <a:r>
              <a:rPr lang="ru-RU" sz="2400" dirty="0" err="1">
                <a:latin typeface="Times New Roman" panose="02020603050405020304" pitchFamily="18" charset="0"/>
                <a:cs typeface="Times New Roman" panose="02020603050405020304" pitchFamily="18" charset="0"/>
              </a:rPr>
              <a:t>ідентифіковані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внаслідок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шахрайства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помилки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доречні</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err="1" smtClean="0">
                <a:latin typeface="Times New Roman" panose="02020603050405020304" pitchFamily="18" charset="0"/>
                <a:cs typeface="Times New Roman" panose="02020603050405020304" pitchFamily="18" charset="0"/>
              </a:rPr>
              <a:t>роботи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компонента.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повинна </a:t>
            </a:r>
            <a:r>
              <a:rPr lang="ru-RU" sz="2400" dirty="0" err="1">
                <a:latin typeface="Times New Roman" panose="02020603050405020304" pitchFamily="18" charset="0"/>
                <a:cs typeface="Times New Roman" panose="02020603050405020304" pitchFamily="18" charset="0"/>
              </a:rPr>
              <a:t>попросити</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компонента </a:t>
            </a:r>
            <a:r>
              <a:rPr lang="ru-RU" sz="2400" dirty="0" err="1">
                <a:latin typeface="Times New Roman" panose="02020603050405020304" pitchFamily="18" charset="0"/>
                <a:cs typeface="Times New Roman" panose="02020603050405020304" pitchFamily="18" charset="0"/>
              </a:rPr>
              <a:t>своєчасно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повідомляти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інформацію</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про будь-</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ідентифіковані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викривлення</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внаслідок</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шахрайства</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чи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помилки</a:t>
            </a:r>
            <a:r>
              <a:rPr lang="ru-RU" sz="2400" dirty="0">
                <a:latin typeface="Times New Roman" panose="02020603050405020304" pitchFamily="18" charset="0"/>
                <a:cs typeface="Times New Roman" panose="02020603050405020304" pitchFamily="18" charset="0"/>
              </a:rPr>
              <a:t> у компонента,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про </a:t>
            </a:r>
            <a:r>
              <a:rPr lang="ru-RU" sz="2400" dirty="0" err="1">
                <a:latin typeface="Times New Roman" panose="02020603050405020304" pitchFamily="18" charset="0"/>
                <a:cs typeface="Times New Roman" panose="02020603050405020304" pitchFamily="18" charset="0"/>
              </a:rPr>
              <a:t>дії</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 </a:t>
            </a:r>
            <a:r>
              <a:rPr lang="ru-RU" sz="2400" dirty="0">
                <a:latin typeface="Times New Roman" panose="02020603050405020304" pitchFamily="18" charset="0"/>
                <a:cs typeface="Times New Roman" panose="02020603050405020304" pitchFamily="18" charset="0"/>
              </a:rPr>
              <a:t>компонента </a:t>
            </a:r>
            <a:r>
              <a:rPr lang="ru-RU" sz="2400" dirty="0" smtClean="0">
                <a:latin typeface="Times New Roman" panose="02020603050405020304" pitchFamily="18" charset="0"/>
                <a:cs typeface="Times New Roman" panose="02020603050405020304" pitchFamily="18" charset="0"/>
              </a:rPr>
              <a:t>у </a:t>
            </a:r>
            <a:r>
              <a:rPr lang="ru-RU" sz="2400" dirty="0" err="1" smtClean="0">
                <a:latin typeface="Times New Roman" panose="02020603050405020304" pitchFamily="18" charset="0"/>
                <a:cs typeface="Times New Roman" panose="02020603050405020304" pitchFamily="18" charset="0"/>
              </a:rPr>
              <a:t>відповідь</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ризики</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(e) </a:t>
            </a:r>
            <a:r>
              <a:rPr lang="ru-RU" sz="2400" dirty="0" err="1">
                <a:latin typeface="Times New Roman" panose="02020603050405020304" pitchFamily="18" charset="0"/>
                <a:cs typeface="Times New Roman" panose="02020603050405020304" pitchFamily="18" charset="0"/>
              </a:rPr>
              <a:t>перелік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пов’язаних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сторін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складений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управлінським</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персоналом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та будь-</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пов’язаних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сторін</a:t>
            </a:r>
            <a:r>
              <a:rPr lang="ru-RU" sz="2400" dirty="0">
                <a:latin typeface="Times New Roman" panose="02020603050405020304" pitchFamily="18" charset="0"/>
                <a:cs typeface="Times New Roman" panose="02020603050405020304" pitchFamily="18" charset="0"/>
              </a:rPr>
              <a:t>, про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відомо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команді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із</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повинна </a:t>
            </a:r>
            <a:r>
              <a:rPr lang="ru-RU" sz="2400" dirty="0" err="1" smtClean="0">
                <a:latin typeface="Times New Roman" panose="02020603050405020304" pitchFamily="18" charset="0"/>
                <a:cs typeface="Times New Roman" panose="02020603050405020304" pitchFamily="18" charset="0"/>
              </a:rPr>
              <a:t>попросити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компонента </a:t>
            </a:r>
            <a:r>
              <a:rPr lang="ru-RU" sz="2400" dirty="0" err="1">
                <a:latin typeface="Times New Roman" panose="02020603050405020304" pitchFamily="18" charset="0"/>
                <a:cs typeface="Times New Roman" panose="02020603050405020304" pitchFamily="18" charset="0"/>
              </a:rPr>
              <a:t>своєчасно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повідомляти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інформацію</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про </a:t>
            </a:r>
            <a:r>
              <a:rPr lang="ru-RU" sz="2400" dirty="0" err="1">
                <a:latin typeface="Times New Roman" panose="02020603050405020304" pitchFamily="18" charset="0"/>
                <a:cs typeface="Times New Roman" panose="02020603050405020304" pitchFamily="18" charset="0"/>
              </a:rPr>
              <a:t>пов’язані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сторони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раніше</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були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ідентифіковані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управлінським</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персоналом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ні</a:t>
            </a:r>
            <a:r>
              <a:rPr lang="ru-RU" sz="2400" dirty="0">
                <a:latin typeface="Times New Roman" panose="02020603050405020304" pitchFamily="18" charset="0"/>
                <a:cs typeface="Times New Roman" panose="02020603050405020304" pitchFamily="18" charset="0"/>
              </a:rPr>
              <a:t> 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визначити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слід</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повідомляти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про </a:t>
            </a:r>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додатково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ідентифіковані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пов’язані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сторони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аудиторам </a:t>
            </a:r>
            <a:r>
              <a:rPr lang="ru-RU" sz="2400" dirty="0" err="1">
                <a:latin typeface="Times New Roman" panose="02020603050405020304" pitchFamily="18" charset="0"/>
                <a:cs typeface="Times New Roman" panose="02020603050405020304" pitchFamily="18" charset="0"/>
              </a:rPr>
              <a:t>інших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90499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933734" y="381948"/>
            <a:ext cx="10515600" cy="762640"/>
          </a:xfrm>
        </p:spPr>
        <p:style>
          <a:lnRef idx="2">
            <a:schemeClr val="accent2"/>
          </a:lnRef>
          <a:fillRef idx="1">
            <a:schemeClr val="lt1"/>
          </a:fillRef>
          <a:effectRef idx="0">
            <a:schemeClr val="accent2"/>
          </a:effectRef>
          <a:fontRef idx="minor">
            <a:schemeClr val="dk1"/>
          </a:fontRef>
        </p:style>
        <p:txBody>
          <a:bodyPr/>
          <a:lstStyle/>
          <a:p>
            <a:pPr algn="ctr"/>
            <a:r>
              <a:rPr lang="ru-RU" dirty="0">
                <a:latin typeface="Times New Roman" panose="02020603050405020304" pitchFamily="18" charset="0"/>
                <a:cs typeface="Times New Roman" panose="02020603050405020304" pitchFamily="18" charset="0"/>
              </a:rPr>
              <a:t>Сфера </a:t>
            </a:r>
            <a:r>
              <a:rPr lang="ru-RU" dirty="0" err="1">
                <a:latin typeface="Times New Roman" panose="02020603050405020304" pitchFamily="18" charset="0"/>
                <a:cs typeface="Times New Roman" panose="02020603050405020304" pitchFamily="18" charset="0"/>
              </a:rPr>
              <a:t>застосування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цього</a:t>
            </a:r>
            <a:r>
              <a:rPr lang="ru-RU" dirty="0">
                <a:latin typeface="Times New Roman" panose="02020603050405020304" pitchFamily="18" charset="0"/>
                <a:cs typeface="Times New Roman" panose="02020603050405020304" pitchFamily="18" charset="0"/>
              </a:rPr>
              <a:t> МСА</a:t>
            </a:r>
          </a:p>
        </p:txBody>
      </p:sp>
      <p:sp>
        <p:nvSpPr>
          <p:cNvPr id="6" name="Объект 5"/>
          <p:cNvSpPr>
            <a:spLocks noGrp="1"/>
          </p:cNvSpPr>
          <p:nvPr>
            <p:ph idx="1"/>
          </p:nvPr>
        </p:nvSpPr>
        <p:spPr>
          <a:xfrm>
            <a:off x="933734" y="1335562"/>
            <a:ext cx="10515600" cy="5106181"/>
          </a:xfrm>
        </p:spPr>
        <p:style>
          <a:lnRef idx="2">
            <a:schemeClr val="accent2"/>
          </a:lnRef>
          <a:fillRef idx="1">
            <a:schemeClr val="lt1"/>
          </a:fillRef>
          <a:effectRef idx="0">
            <a:schemeClr val="accent2"/>
          </a:effectRef>
          <a:fontRef idx="minor">
            <a:schemeClr val="dk1"/>
          </a:fontRef>
        </p:style>
        <p:txBody>
          <a:bodyPr>
            <a:noAutofit/>
          </a:bodyPr>
          <a:lstStyle/>
          <a:p>
            <a:pPr marL="0" indent="0" algn="just">
              <a:buNone/>
            </a:pPr>
            <a:r>
              <a:rPr lang="ru-RU" sz="2400" dirty="0" err="1">
                <a:latin typeface="Times New Roman" panose="02020603050405020304" pitchFamily="18" charset="0"/>
                <a:cs typeface="Times New Roman" panose="02020603050405020304" pitchFamily="18" charset="0"/>
              </a:rPr>
              <a:t>Міжнародні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стандарти</a:t>
            </a:r>
            <a:r>
              <a:rPr lang="ru-RU" sz="2400" dirty="0">
                <a:latin typeface="Times New Roman" panose="02020603050405020304" pitchFamily="18" charset="0"/>
                <a:cs typeface="Times New Roman" panose="02020603050405020304" pitchFamily="18" charset="0"/>
              </a:rPr>
              <a:t> аудиту (МСА) </a:t>
            </a:r>
            <a:r>
              <a:rPr lang="ru-RU" sz="2400" dirty="0" err="1">
                <a:latin typeface="Times New Roman" panose="02020603050405020304" pitchFamily="18" charset="0"/>
                <a:cs typeface="Times New Roman" panose="02020603050405020304" pitchFamily="18" charset="0"/>
              </a:rPr>
              <a:t>застосовуються</a:t>
            </a:r>
            <a:r>
              <a:rPr lang="ru-RU" sz="2400" dirty="0">
                <a:latin typeface="Times New Roman" panose="02020603050405020304" pitchFamily="18" charset="0"/>
                <a:cs typeface="Times New Roman" panose="02020603050405020304" pitchFamily="18" charset="0"/>
              </a:rPr>
              <a:t> до </a:t>
            </a:r>
            <a:r>
              <a:rPr lang="ru-RU" sz="2400" dirty="0" err="1" smtClean="0">
                <a:latin typeface="Times New Roman" panose="02020603050405020304" pitchFamily="18" charset="0"/>
                <a:cs typeface="Times New Roman" panose="02020603050405020304" pitchFamily="18" charset="0"/>
              </a:rPr>
              <a:t>аудитів</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Цей</a:t>
            </a:r>
            <a:r>
              <a:rPr lang="ru-RU" sz="2400" dirty="0">
                <a:latin typeface="Times New Roman" panose="02020603050405020304" pitchFamily="18" charset="0"/>
                <a:cs typeface="Times New Roman" panose="02020603050405020304" pitchFamily="18" charset="0"/>
              </a:rPr>
              <a:t> МСА </a:t>
            </a:r>
            <a:r>
              <a:rPr lang="ru-RU" sz="2400" dirty="0" err="1">
                <a:latin typeface="Times New Roman" panose="02020603050405020304" pitchFamily="18" charset="0"/>
                <a:cs typeface="Times New Roman" panose="02020603050405020304" pitchFamily="18" charset="0"/>
              </a:rPr>
              <a:t>розглядає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особливі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положення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застосовуються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до </a:t>
            </a:r>
            <a:r>
              <a:rPr lang="ru-RU" sz="2400" dirty="0" err="1">
                <a:latin typeface="Times New Roman" panose="02020603050405020304" pitchFamily="18" charset="0"/>
                <a:cs typeface="Times New Roman" panose="02020603050405020304" pitchFamily="18" charset="0"/>
              </a:rPr>
              <a:t>аудитів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зокрема</a:t>
            </a:r>
            <a:r>
              <a:rPr lang="ru-RU" sz="2400" dirty="0">
                <a:latin typeface="Times New Roman" panose="02020603050405020304" pitchFamily="18" charset="0"/>
                <a:cs typeface="Times New Roman" panose="02020603050405020304" pitchFamily="18" charset="0"/>
              </a:rPr>
              <a:t> до тих </a:t>
            </a:r>
            <a:r>
              <a:rPr lang="ru-RU" sz="2400" dirty="0" err="1">
                <a:latin typeface="Times New Roman" panose="02020603050405020304" pitchFamily="18" charset="0"/>
                <a:cs typeface="Times New Roman" panose="02020603050405020304" pitchFamily="18" charset="0"/>
              </a:rPr>
              <a:t>завдань</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беруть</a:t>
            </a:r>
            <a:r>
              <a:rPr lang="ru-RU" sz="2400" dirty="0">
                <a:latin typeface="Times New Roman" panose="02020603050405020304" pitchFamily="18" charset="0"/>
                <a:cs typeface="Times New Roman" panose="02020603050405020304" pitchFamily="18" charset="0"/>
              </a:rPr>
              <a:t> участь </a:t>
            </a:r>
            <a:r>
              <a:rPr lang="ru-RU" sz="2400" dirty="0" err="1" smtClean="0">
                <a:latin typeface="Times New Roman" panose="02020603050405020304" pitchFamily="18" charset="0"/>
                <a:cs typeface="Times New Roman" panose="02020603050405020304" pitchFamily="18" charset="0"/>
              </a:rPr>
              <a:t>аудитори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компонентів</a:t>
            </a:r>
            <a:r>
              <a:rPr lang="ru-RU" sz="2400" dirty="0" smtClean="0">
                <a:latin typeface="Times New Roman" panose="02020603050405020304" pitchFamily="18" charset="0"/>
                <a:cs typeface="Times New Roman" panose="02020603050405020304" pitchFamily="18" charset="0"/>
              </a:rPr>
              <a:t>. Аудитор </a:t>
            </a:r>
            <a:r>
              <a:rPr lang="ru-RU" sz="2400" dirty="0" err="1">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застосовувати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цей</a:t>
            </a:r>
            <a:r>
              <a:rPr lang="ru-RU" sz="2400" dirty="0">
                <a:latin typeface="Times New Roman" panose="02020603050405020304" pitchFamily="18" charset="0"/>
                <a:cs typeface="Times New Roman" panose="02020603050405020304" pitchFamily="18" charset="0"/>
              </a:rPr>
              <a:t> МСА, </a:t>
            </a:r>
            <a:r>
              <a:rPr lang="ru-RU" sz="2400" dirty="0" err="1">
                <a:latin typeface="Times New Roman" panose="02020603050405020304" pitchFamily="18" charset="0"/>
                <a:cs typeface="Times New Roman" panose="02020603050405020304" pitchFamily="18" charset="0"/>
              </a:rPr>
              <a:t>адаптований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відповідно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до </a:t>
            </a:r>
            <a:r>
              <a:rPr lang="ru-RU" sz="2400" dirty="0" err="1" smtClean="0">
                <a:latin typeface="Times New Roman" panose="02020603050405020304" pitchFamily="18" charset="0"/>
                <a:cs typeface="Times New Roman" panose="02020603050405020304" pitchFamily="18" charset="0"/>
              </a:rPr>
              <a:t>обставин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залучає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аудиторів</a:t>
            </a:r>
            <a:r>
              <a:rPr lang="ru-RU" sz="2400" dirty="0">
                <a:latin typeface="Times New Roman" panose="02020603050405020304" pitchFamily="18" charset="0"/>
                <a:cs typeface="Times New Roman" panose="02020603050405020304" pitchFamily="18" charset="0"/>
              </a:rPr>
              <a:t> до аудиту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не є </a:t>
            </a:r>
            <a:r>
              <a:rPr lang="ru-RU" sz="2400" dirty="0" err="1">
                <a:latin typeface="Times New Roman" panose="02020603050405020304" pitchFamily="18" charset="0"/>
                <a:cs typeface="Times New Roman" panose="02020603050405020304" pitchFamily="18" charset="0"/>
              </a:rPr>
              <a:t>фінансовою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звітністю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Наприклад</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 </a:t>
            </a:r>
            <a:r>
              <a:rPr lang="ru-RU" sz="2400" dirty="0" err="1" smtClean="0">
                <a:latin typeface="Times New Roman" panose="02020603050405020304" pitchFamily="18" charset="0"/>
                <a:cs typeface="Times New Roman" panose="02020603050405020304" pitchFamily="18" charset="0"/>
              </a:rPr>
              <a:t>може</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залучити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іншого</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спостереження</a:t>
            </a:r>
            <a:r>
              <a:rPr lang="ru-RU" sz="2400" dirty="0">
                <a:latin typeface="Times New Roman" panose="02020603050405020304" pitchFamily="18" charset="0"/>
                <a:cs typeface="Times New Roman" panose="02020603050405020304" pitchFamily="18" charset="0"/>
              </a:rPr>
              <a:t> за </a:t>
            </a:r>
            <a:r>
              <a:rPr lang="ru-RU" sz="2400" dirty="0" err="1" smtClean="0">
                <a:latin typeface="Times New Roman" panose="02020603050405020304" pitchFamily="18" charset="0"/>
                <a:cs typeface="Times New Roman" panose="02020603050405020304" pitchFamily="18" charset="0"/>
              </a:rPr>
              <a:t>проведенням</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інвентаризації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перевірки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фізичної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наявності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основних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засобів</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у </a:t>
            </a:r>
            <a:r>
              <a:rPr lang="ru-RU" sz="2400" dirty="0" err="1" smtClean="0">
                <a:latin typeface="Times New Roman" panose="02020603050405020304" pitchFamily="18" charset="0"/>
                <a:cs typeface="Times New Roman" panose="02020603050405020304" pitchFamily="18" charset="0"/>
              </a:rPr>
              <a:t>відокремленому</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підрозділі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суб’єкта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господарювання</a:t>
            </a:r>
            <a:r>
              <a:rPr lang="ru-RU" sz="2400" dirty="0">
                <a:latin typeface="Times New Roman" panose="02020603050405020304" pitchFamily="18" charset="0"/>
                <a:cs typeface="Times New Roman" panose="02020603050405020304" pitchFamily="18" charset="0"/>
              </a:rPr>
              <a:t>.</a:t>
            </a:r>
          </a:p>
          <a:p>
            <a:pPr marL="0" indent="0" algn="just">
              <a:buNone/>
            </a:pPr>
            <a:r>
              <a:rPr lang="ru-RU" sz="2400" dirty="0" err="1" smtClean="0">
                <a:latin typeface="Times New Roman" panose="02020603050405020304" pitchFamily="18" charset="0"/>
                <a:cs typeface="Times New Roman" panose="02020603050405020304" pitchFamily="18" charset="0"/>
              </a:rPr>
              <a:t>Від</a:t>
            </a:r>
            <a:r>
              <a:rPr lang="ru-RU" sz="2400" dirty="0" smtClean="0">
                <a:latin typeface="Times New Roman" panose="02020603050405020304" pitchFamily="18" charset="0"/>
                <a:cs typeface="Times New Roman" panose="02020603050405020304" pitchFamily="18" charset="0"/>
              </a:rPr>
              <a:t> аудитора </a:t>
            </a:r>
            <a:r>
              <a:rPr lang="ru-RU" sz="2400" dirty="0">
                <a:latin typeface="Times New Roman" panose="02020603050405020304" pitchFamily="18" charset="0"/>
                <a:cs typeface="Times New Roman" panose="02020603050405020304" pitchFamily="18" charset="0"/>
              </a:rPr>
              <a:t>компонента </a:t>
            </a:r>
            <a:r>
              <a:rPr lang="ru-RU" sz="2400" dirty="0" err="1">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вимагатися</a:t>
            </a:r>
            <a:r>
              <a:rPr lang="ru-RU" sz="2400" dirty="0">
                <a:latin typeface="Times New Roman" panose="02020603050405020304" pitchFamily="18" charset="0"/>
                <a:cs typeface="Times New Roman" panose="02020603050405020304" pitchFamily="18" charset="0"/>
              </a:rPr>
              <a:t> за законом, </a:t>
            </a:r>
            <a:r>
              <a:rPr lang="ru-RU" sz="2400" dirty="0" err="1" smtClean="0">
                <a:latin typeface="Times New Roman" panose="02020603050405020304" pitchFamily="18" charset="0"/>
                <a:cs typeface="Times New Roman" panose="02020603050405020304" pitchFamily="18" charset="0"/>
              </a:rPr>
              <a:t>нормативним</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актом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інших</a:t>
            </a:r>
            <a:r>
              <a:rPr lang="ru-RU" sz="2400" dirty="0">
                <a:latin typeface="Times New Roman" panose="02020603050405020304" pitchFamily="18" charset="0"/>
                <a:cs typeface="Times New Roman" panose="02020603050405020304" pitchFamily="18" charset="0"/>
              </a:rPr>
              <a:t> причин </a:t>
            </a:r>
            <a:r>
              <a:rPr lang="ru-RU" sz="2400" dirty="0" err="1">
                <a:latin typeface="Times New Roman" panose="02020603050405020304" pitchFamily="18" charset="0"/>
                <a:cs typeface="Times New Roman" panose="02020603050405020304" pitchFamily="18" charset="0"/>
              </a:rPr>
              <a:t>висловлення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аудиторської</a:t>
            </a:r>
            <a:r>
              <a:rPr lang="ru-RU" sz="2400" dirty="0">
                <a:latin typeface="Times New Roman" panose="02020603050405020304" pitchFamily="18" charset="0"/>
                <a:cs typeface="Times New Roman" panose="02020603050405020304" pitchFamily="18" charset="0"/>
              </a:rPr>
              <a:t> думки </a:t>
            </a:r>
            <a:r>
              <a:rPr lang="ru-RU" sz="2400" dirty="0" err="1" smtClean="0">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компонента. 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вирішити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докази</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ґрунтується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думка </a:t>
            </a:r>
            <a:r>
              <a:rPr lang="ru-RU" sz="2400" dirty="0" err="1" smtClean="0">
                <a:latin typeface="Times New Roman" panose="02020603050405020304" pitchFamily="18" charset="0"/>
                <a:cs typeface="Times New Roman" panose="02020603050405020304" pitchFamily="18" charset="0"/>
              </a:rPr>
              <a:t>щодо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компонента, для </a:t>
            </a:r>
            <a:r>
              <a:rPr lang="ru-RU" sz="2400" dirty="0" err="1">
                <a:latin typeface="Times New Roman" panose="02020603050405020304" pitchFamily="18" charset="0"/>
                <a:cs typeface="Times New Roman" panose="02020603050405020304" pitchFamily="18" charset="0"/>
              </a:rPr>
              <a:t>надання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доказів</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для аудиту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але </a:t>
            </a:r>
            <a:r>
              <a:rPr lang="ru-RU" sz="2400" dirty="0" err="1" smtClean="0">
                <a:latin typeface="Times New Roman" panose="02020603050405020304" pitchFamily="18" charset="0"/>
                <a:cs typeface="Times New Roman" panose="02020603050405020304" pitchFamily="18" charset="0"/>
              </a:rPr>
              <a:t>із</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дотриманням</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цьому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вимог</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цього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МСА.</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8373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723331" y="436728"/>
            <a:ext cx="10630469" cy="5740235"/>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0" indent="0">
              <a:buNone/>
            </a:pPr>
            <a:r>
              <a:rPr lang="ru-RU" dirty="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попросити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аудитора компонента </a:t>
            </a:r>
            <a:r>
              <a:rPr lang="ru-RU" dirty="0" err="1" smtClean="0">
                <a:latin typeface="Times New Roman" panose="02020603050405020304" pitchFamily="18" charset="0"/>
                <a:cs typeface="Times New Roman" panose="02020603050405020304" pitchFamily="18" charset="0"/>
              </a:rPr>
              <a:t>повідомляти</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інформацію</a:t>
            </a:r>
            <a:r>
              <a:rPr lang="ru-RU" dirty="0">
                <a:latin typeface="Times New Roman" panose="02020603050405020304" pitchFamily="18" charset="0"/>
                <a:cs typeface="Times New Roman" panose="02020603050405020304" pitchFamily="18" charset="0"/>
              </a:rPr>
              <a:t> про </a:t>
            </a:r>
            <a:r>
              <a:rPr lang="ru-RU" dirty="0" err="1">
                <a:latin typeface="Times New Roman" panose="02020603050405020304" pitchFamily="18" charset="0"/>
                <a:cs typeface="Times New Roman" panose="02020603050405020304" pitchFamily="18" charset="0"/>
              </a:rPr>
              <a:t>питання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доречні</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висновку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команди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завдання</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аудиту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Ці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повідомлення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мають</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містити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такі</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аспекти</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(a)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дотримувався</a:t>
            </a:r>
            <a:r>
              <a:rPr lang="ru-RU" dirty="0">
                <a:latin typeface="Times New Roman" panose="02020603050405020304" pitchFamily="18" charset="0"/>
                <a:cs typeface="Times New Roman" panose="02020603050405020304" pitchFamily="18" charset="0"/>
              </a:rPr>
              <a:t> аудитор компонента </a:t>
            </a:r>
            <a:r>
              <a:rPr lang="ru-RU" dirty="0" err="1">
                <a:latin typeface="Times New Roman" panose="02020603050405020304" pitchFamily="18" charset="0"/>
                <a:cs typeface="Times New Roman" panose="02020603050405020304" pitchFamily="18" charset="0"/>
              </a:rPr>
              <a:t>етичних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вимог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доречних</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для аудиту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включаючи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вимоги</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незалежності</a:t>
            </a:r>
            <a:r>
              <a:rPr lang="ru-RU" dirty="0">
                <a:latin typeface="Times New Roman" panose="02020603050405020304" pitchFamily="18" charset="0"/>
                <a:cs typeface="Times New Roman" panose="02020603050405020304" pitchFamily="18" charset="0"/>
              </a:rPr>
              <a:t> та </a:t>
            </a:r>
            <a:r>
              <a:rPr lang="ru-RU" dirty="0" err="1" smtClean="0">
                <a:latin typeface="Times New Roman" panose="02020603050405020304" pitchFamily="18" charset="0"/>
                <a:cs typeface="Times New Roman" panose="02020603050405020304" pitchFamily="18" charset="0"/>
              </a:rPr>
              <a:t>професійної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компетентності</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дотримувався</a:t>
            </a:r>
            <a:r>
              <a:rPr lang="ru-RU" dirty="0">
                <a:latin typeface="Times New Roman" panose="02020603050405020304" pitchFamily="18" charset="0"/>
                <a:cs typeface="Times New Roman" panose="02020603050405020304" pitchFamily="18" charset="0"/>
              </a:rPr>
              <a:t> аудитор компонента </a:t>
            </a:r>
            <a:r>
              <a:rPr lang="ru-RU" dirty="0" err="1">
                <a:latin typeface="Times New Roman" panose="02020603050405020304" pitchFamily="18" charset="0"/>
                <a:cs typeface="Times New Roman" panose="02020603050405020304" pitchFamily="18" charset="0"/>
              </a:rPr>
              <a:t>вимог</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команди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(c) </a:t>
            </a:r>
            <a:r>
              <a:rPr lang="ru-RU" dirty="0" err="1">
                <a:latin typeface="Times New Roman" panose="02020603050405020304" pitchFamily="18" charset="0"/>
                <a:cs typeface="Times New Roman" panose="02020603050405020304" pitchFamily="18" charset="0"/>
              </a:rPr>
              <a:t>ідентифікацію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компонента,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якої</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аудитор </a:t>
            </a:r>
            <a:r>
              <a:rPr lang="ru-RU" dirty="0">
                <a:latin typeface="Times New Roman" panose="02020603050405020304" pitchFamily="18" charset="0"/>
                <a:cs typeface="Times New Roman" panose="02020603050405020304" pitchFamily="18" charset="0"/>
              </a:rPr>
              <a:t>компонента </a:t>
            </a:r>
            <a:r>
              <a:rPr lang="ru-RU" dirty="0" err="1">
                <a:latin typeface="Times New Roman" panose="02020603050405020304" pitchFamily="18" charset="0"/>
                <a:cs typeface="Times New Roman" panose="02020603050405020304" pitchFamily="18" charset="0"/>
              </a:rPr>
              <a:t>надає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свій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(d) </a:t>
            </a:r>
            <a:r>
              <a:rPr lang="ru-RU" dirty="0" err="1">
                <a:latin typeface="Times New Roman" panose="02020603050405020304" pitchFamily="18" charset="0"/>
                <a:cs typeface="Times New Roman" panose="02020603050405020304" pitchFamily="18" charset="0"/>
              </a:rPr>
              <a:t>інформацію</a:t>
            </a:r>
            <a:r>
              <a:rPr lang="ru-RU" dirty="0">
                <a:latin typeface="Times New Roman" panose="02020603050405020304" pitchFamily="18" charset="0"/>
                <a:cs typeface="Times New Roman" panose="02020603050405020304" pitchFamily="18" charset="0"/>
              </a:rPr>
              <a:t> про </a:t>
            </a:r>
            <a:r>
              <a:rPr lang="ru-RU" dirty="0" err="1">
                <a:latin typeface="Times New Roman" panose="02020603050405020304" pitchFamily="18" charset="0"/>
                <a:cs typeface="Times New Roman" panose="02020603050405020304" pitchFamily="18" charset="0"/>
              </a:rPr>
              <a:t>випадки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недотримання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законів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нормативних</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актів</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могли </a:t>
            </a:r>
            <a:r>
              <a:rPr lang="ru-RU" dirty="0" err="1">
                <a:latin typeface="Times New Roman" panose="02020603050405020304" pitchFamily="18" charset="0"/>
                <a:cs typeface="Times New Roman" panose="02020603050405020304" pitchFamily="18" charset="0"/>
              </a:rPr>
              <a:t>призвести</a:t>
            </a:r>
            <a:r>
              <a:rPr lang="ru-RU" dirty="0">
                <a:latin typeface="Times New Roman" panose="02020603050405020304" pitchFamily="18" charset="0"/>
                <a:cs typeface="Times New Roman" panose="02020603050405020304" pitchFamily="18" charset="0"/>
              </a:rPr>
              <a:t> до </a:t>
            </a:r>
            <a:r>
              <a:rPr lang="ru-RU" dirty="0" err="1">
                <a:latin typeface="Times New Roman" panose="02020603050405020304" pitchFamily="18" charset="0"/>
                <a:cs typeface="Times New Roman" panose="02020603050405020304" pitchFamily="18" charset="0"/>
              </a:rPr>
              <a:t>суттєвого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викривлення</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звітності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(e) </a:t>
            </a:r>
            <a:r>
              <a:rPr lang="ru-RU" dirty="0" err="1">
                <a:latin typeface="Times New Roman" panose="02020603050405020304" pitchFamily="18" charset="0"/>
                <a:cs typeface="Times New Roman" panose="02020603050405020304" pitchFamily="18" charset="0"/>
              </a:rPr>
              <a:t>перелік</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невиправлених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 </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такий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перелік</a:t>
            </a:r>
            <a:r>
              <a:rPr lang="ru-RU" dirty="0">
                <a:latin typeface="Times New Roman" panose="02020603050405020304" pitchFamily="18" charset="0"/>
                <a:cs typeface="Times New Roman" panose="02020603050405020304" pitchFamily="18" charset="0"/>
              </a:rPr>
              <a:t> не </a:t>
            </a:r>
            <a:r>
              <a:rPr lang="ru-RU" dirty="0" err="1">
                <a:latin typeface="Times New Roman" panose="02020603050405020304" pitchFamily="18" charset="0"/>
                <a:cs typeface="Times New Roman" panose="02020603050405020304" pitchFamily="18" charset="0"/>
              </a:rPr>
              <a:t>має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включати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менші</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за </a:t>
            </a:r>
            <a:r>
              <a:rPr lang="ru-RU" dirty="0" err="1" smtClean="0">
                <a:latin typeface="Times New Roman" panose="02020603050405020304" pitchFamily="18" charset="0"/>
                <a:cs typeface="Times New Roman" panose="02020603050405020304" pitchFamily="18" charset="0"/>
              </a:rPr>
              <a:t>поріг</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для </a:t>
            </a:r>
            <a:r>
              <a:rPr lang="ru-RU" dirty="0" err="1">
                <a:latin typeface="Times New Roman" panose="02020603050405020304" pitchFamily="18" charset="0"/>
                <a:cs typeface="Times New Roman" panose="02020603050405020304" pitchFamily="18" charset="0"/>
              </a:rPr>
              <a:t>безсумнівно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незначних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викривлень</a:t>
            </a:r>
            <a:r>
              <a:rPr lang="ru-RU" dirty="0">
                <a:latin typeface="Times New Roman" panose="02020603050405020304" pitchFamily="18" charset="0"/>
                <a:cs typeface="Times New Roman" panose="02020603050405020304" pitchFamily="18" charset="0"/>
              </a:rPr>
              <a:t>, про </a:t>
            </a:r>
            <a:r>
              <a:rPr lang="ru-RU" dirty="0" err="1">
                <a:latin typeface="Times New Roman" panose="02020603050405020304" pitchFamily="18" charset="0"/>
                <a:cs typeface="Times New Roman" panose="02020603050405020304" pitchFamily="18" charset="0"/>
              </a:rPr>
              <a:t>який</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повідомила</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(f) </a:t>
            </a:r>
            <a:r>
              <a:rPr lang="ru-RU" dirty="0" err="1">
                <a:latin typeface="Times New Roman" panose="02020603050405020304" pitchFamily="18" charset="0"/>
                <a:cs typeface="Times New Roman" panose="02020603050405020304" pitchFamily="18" charset="0"/>
              </a:rPr>
              <a:t>ознаки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можливої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упередженості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управлінського</a:t>
            </a:r>
            <a:r>
              <a:rPr lang="ru-RU" dirty="0">
                <a:latin typeface="Times New Roman" panose="02020603050405020304" pitchFamily="18" charset="0"/>
                <a:cs typeface="Times New Roman" panose="02020603050405020304" pitchFamily="18" charset="0"/>
              </a:rPr>
              <a:t> персоналу;</a:t>
            </a:r>
          </a:p>
        </p:txBody>
      </p:sp>
    </p:spTree>
    <p:extLst>
      <p:ext uri="{BB962C8B-B14F-4D97-AF65-F5344CB8AC3E}">
        <p14:creationId xmlns:p14="http://schemas.microsoft.com/office/powerpoint/2010/main" val="16059991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extLst/>
        </p:spPr>
        <p:style>
          <a:lnRef idx="2">
            <a:schemeClr val="accent2"/>
          </a:lnRef>
          <a:fillRef idx="1">
            <a:schemeClr val="lt1"/>
          </a:fillRef>
          <a:effectRef idx="0">
            <a:schemeClr val="accent2"/>
          </a:effectRef>
          <a:fontRef idx="minor">
            <a:schemeClr val="dk1"/>
          </a:fontRef>
        </p:style>
      </p:pic>
      <p:sp>
        <p:nvSpPr>
          <p:cNvPr id="6" name="Объект 5"/>
          <p:cNvSpPr>
            <a:spLocks noGrp="1"/>
          </p:cNvSpPr>
          <p:nvPr>
            <p:ph idx="1"/>
          </p:nvPr>
        </p:nvSpPr>
        <p:spPr>
          <a:xfrm>
            <a:off x="838200" y="638268"/>
            <a:ext cx="10475794" cy="5789827"/>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400" dirty="0">
                <a:latin typeface="Times New Roman" panose="02020603050405020304" pitchFamily="18" charset="0"/>
                <a:cs typeface="Times New Roman" panose="02020603050405020304" pitchFamily="18" charset="0"/>
              </a:rPr>
              <a:t>(g) </a:t>
            </a:r>
            <a:r>
              <a:rPr lang="ru-RU" sz="2400" dirty="0" err="1">
                <a:latin typeface="Times New Roman" panose="02020603050405020304" pitchFamily="18" charset="0"/>
                <a:cs typeface="Times New Roman" panose="02020603050405020304" pitchFamily="18" charset="0"/>
              </a:rPr>
              <a:t>описання</a:t>
            </a:r>
            <a:r>
              <a:rPr lang="ru-RU" sz="2400" dirty="0">
                <a:latin typeface="Times New Roman" panose="02020603050405020304" pitchFamily="18" charset="0"/>
                <a:cs typeface="Times New Roman" panose="02020603050405020304" pitchFamily="18" charset="0"/>
              </a:rPr>
              <a:t> будь-</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ідентифікованих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недоліків</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внутрішнього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контролю на </a:t>
            </a:r>
            <a:r>
              <a:rPr lang="ru-RU" sz="2400" dirty="0" err="1">
                <a:latin typeface="Times New Roman" panose="02020603050405020304" pitchFamily="18" charset="0"/>
                <a:cs typeface="Times New Roman" panose="02020603050405020304" pitchFamily="18" charset="0"/>
              </a:rPr>
              <a:t>рівні</a:t>
            </a:r>
            <a:r>
              <a:rPr lang="ru-RU" sz="2400" dirty="0">
                <a:latin typeface="Times New Roman" panose="02020603050405020304" pitchFamily="18" charset="0"/>
                <a:cs typeface="Times New Roman" panose="02020603050405020304" pitchFamily="18" charset="0"/>
              </a:rPr>
              <a:t> компонента;</a:t>
            </a:r>
          </a:p>
          <a:p>
            <a:pPr marL="0" indent="0">
              <a:buNone/>
            </a:pPr>
            <a:r>
              <a:rPr lang="ru-RU" sz="2400" dirty="0">
                <a:latin typeface="Times New Roman" panose="02020603050405020304" pitchFamily="18" charset="0"/>
                <a:cs typeface="Times New Roman" panose="02020603050405020304" pitchFamily="18" charset="0"/>
              </a:rPr>
              <a:t>(h) </a:t>
            </a:r>
            <a:r>
              <a:rPr lang="ru-RU" sz="2400" dirty="0" err="1">
                <a:latin typeface="Times New Roman" panose="02020603050405020304" pitchFamily="18" charset="0"/>
                <a:cs typeface="Times New Roman" panose="02020603050405020304" pitchFamily="18" charset="0"/>
              </a:rPr>
              <a:t>інші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питання</a:t>
            </a:r>
            <a:r>
              <a:rPr lang="ru-RU" sz="2400" dirty="0">
                <a:latin typeface="Times New Roman" panose="02020603050405020304" pitchFamily="18" charset="0"/>
                <a:cs typeface="Times New Roman" panose="02020603050405020304" pitchFamily="18" charset="0"/>
              </a:rPr>
              <a:t>, про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аудитор компонента </a:t>
            </a:r>
            <a:r>
              <a:rPr lang="ru-RU" sz="2400" dirty="0" err="1">
                <a:latin typeface="Times New Roman" panose="02020603050405020304" pitchFamily="18" charset="0"/>
                <a:cs typeface="Times New Roman" panose="02020603050405020304" pitchFamily="18" charset="0"/>
              </a:rPr>
              <a:t>повідомив</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планує</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тим</a:t>
            </a:r>
            <a:r>
              <a:rPr lang="ru-RU" sz="2400" dirty="0">
                <a:latin typeface="Times New Roman" panose="02020603050405020304" pitchFamily="18" charset="0"/>
                <a:cs typeface="Times New Roman" panose="02020603050405020304" pitchFamily="18" charset="0"/>
              </a:rPr>
              <a:t>, кого </a:t>
            </a:r>
            <a:r>
              <a:rPr lang="ru-RU" sz="2400" dirty="0" err="1">
                <a:latin typeface="Times New Roman" panose="02020603050405020304" pitchFamily="18" charset="0"/>
                <a:cs typeface="Times New Roman" panose="02020603050405020304" pitchFamily="18" charset="0"/>
              </a:rPr>
              <a:t>наділено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найвищими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повноваженнями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що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стосуються</a:t>
            </a:r>
            <a:r>
              <a:rPr lang="ru-RU" sz="2400" dirty="0">
                <a:latin typeface="Times New Roman" panose="02020603050405020304" pitchFamily="18" charset="0"/>
                <a:cs typeface="Times New Roman" panose="02020603050405020304" pitchFamily="18" charset="0"/>
              </a:rPr>
              <a:t> компонента, </a:t>
            </a:r>
            <a:r>
              <a:rPr lang="ru-RU" sz="2400" dirty="0" err="1">
                <a:latin typeface="Times New Roman" panose="02020603050405020304" pitchFamily="18" charset="0"/>
                <a:cs typeface="Times New Roman" panose="02020603050405020304" pitchFamily="18" charset="0"/>
              </a:rPr>
              <a:t>включаючи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шахрайство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підозрюване</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шахрайство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за </a:t>
            </a:r>
            <a:r>
              <a:rPr lang="ru-RU" sz="2400" dirty="0" err="1">
                <a:latin typeface="Times New Roman" panose="02020603050405020304" pitchFamily="18" charset="0"/>
                <a:cs typeface="Times New Roman" panose="02020603050405020304" pitchFamily="18" charset="0"/>
              </a:rPr>
              <a:t>участі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управлінського</a:t>
            </a:r>
            <a:r>
              <a:rPr lang="ru-RU" sz="2400" dirty="0">
                <a:latin typeface="Times New Roman" panose="02020603050405020304" pitchFamily="18" charset="0"/>
                <a:cs typeface="Times New Roman" panose="02020603050405020304" pitchFamily="18" charset="0"/>
              </a:rPr>
              <a:t> персоналу </a:t>
            </a:r>
            <a:r>
              <a:rPr lang="ru-RU" sz="2400" dirty="0" smtClean="0">
                <a:latin typeface="Times New Roman" panose="02020603050405020304" pitchFamily="18" charset="0"/>
                <a:cs typeface="Times New Roman" panose="02020603050405020304" pitchFamily="18" charset="0"/>
              </a:rPr>
              <a:t>компонента, </a:t>
            </a:r>
            <a:r>
              <a:rPr lang="ru-RU" sz="2400" dirty="0" err="1" smtClean="0">
                <a:latin typeface="Times New Roman" panose="02020603050405020304" pitchFamily="18" charset="0"/>
                <a:cs typeface="Times New Roman" panose="02020603050405020304" pitchFamily="18" charset="0"/>
              </a:rPr>
              <a:t>працівників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відіграють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важливу</a:t>
            </a:r>
            <a:r>
              <a:rPr lang="ru-RU" sz="2400" dirty="0">
                <a:latin typeface="Times New Roman" panose="02020603050405020304" pitchFamily="18" charset="0"/>
                <a:cs typeface="Times New Roman" panose="02020603050405020304" pitchFamily="18" charset="0"/>
              </a:rPr>
              <a:t> роль у </a:t>
            </a:r>
            <a:r>
              <a:rPr lang="ru-RU" sz="2400" dirty="0" err="1">
                <a:latin typeface="Times New Roman" panose="02020603050405020304" pitchFamily="18" charset="0"/>
                <a:cs typeface="Times New Roman" panose="02020603050405020304" pitchFamily="18" charset="0"/>
              </a:rPr>
              <a:t>системі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внутрішнього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контролю </a:t>
            </a:r>
            <a:r>
              <a:rPr lang="ru-RU" sz="2400" dirty="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рівні</a:t>
            </a:r>
            <a:r>
              <a:rPr lang="ru-RU" sz="2400" dirty="0">
                <a:latin typeface="Times New Roman" panose="02020603050405020304" pitchFamily="18" charset="0"/>
                <a:cs typeface="Times New Roman" panose="02020603050405020304" pitchFamily="18" charset="0"/>
              </a:rPr>
              <a:t> компонента,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осіб</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шахрайство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призвело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компонента</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(i) будь-</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питання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можуть</a:t>
            </a:r>
            <a:r>
              <a:rPr lang="ru-RU" sz="2400" dirty="0">
                <a:latin typeface="Times New Roman" panose="02020603050405020304" pitchFamily="18" charset="0"/>
                <a:cs typeface="Times New Roman" panose="02020603050405020304" pitchFamily="18" charset="0"/>
              </a:rPr>
              <a:t> бути </a:t>
            </a:r>
            <a:r>
              <a:rPr lang="ru-RU" sz="2400" dirty="0" err="1">
                <a:latin typeface="Times New Roman" panose="02020603050405020304" pitchFamily="18" charset="0"/>
                <a:cs typeface="Times New Roman" panose="02020603050405020304" pitchFamily="18" charset="0"/>
              </a:rPr>
              <a:t>доречними</a:t>
            </a:r>
            <a:r>
              <a:rPr lang="ru-RU" sz="2400" dirty="0">
                <a:latin typeface="Times New Roman" panose="02020603050405020304" pitchFamily="18" charset="0"/>
                <a:cs typeface="Times New Roman" panose="02020603050405020304" pitchFamily="18" charset="0"/>
              </a:rPr>
              <a:t> для аудиту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або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питання</a:t>
            </a:r>
            <a:r>
              <a:rPr lang="ru-RU" sz="2400" dirty="0">
                <a:latin typeface="Times New Roman" panose="02020603050405020304" pitchFamily="18" charset="0"/>
                <a:cs typeface="Times New Roman" panose="02020603050405020304" pitchFamily="18" charset="0"/>
              </a:rPr>
              <a:t>, до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аудитор компонента </a:t>
            </a:r>
            <a:r>
              <a:rPr lang="ru-RU" sz="2400" dirty="0" err="1">
                <a:latin typeface="Times New Roman" panose="02020603050405020304" pitchFamily="18" charset="0"/>
                <a:cs typeface="Times New Roman" panose="02020603050405020304" pitchFamily="18" charset="0"/>
              </a:rPr>
              <a:t>хоче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привернути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увагу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команди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в тому </a:t>
            </a:r>
            <a:r>
              <a:rPr lang="ru-RU" sz="2400" dirty="0" err="1">
                <a:latin typeface="Times New Roman" panose="02020603050405020304" pitchFamily="18" charset="0"/>
                <a:cs typeface="Times New Roman" panose="02020603050405020304" pitchFamily="18" charset="0"/>
              </a:rPr>
              <a:t>числі</a:t>
            </a:r>
            <a:r>
              <a:rPr lang="ru-RU" sz="2400" dirty="0">
                <a:latin typeface="Times New Roman" panose="02020603050405020304" pitchFamily="18" charset="0"/>
                <a:cs typeface="Times New Roman" panose="02020603050405020304" pitchFamily="18" charset="0"/>
              </a:rPr>
              <a:t> до </a:t>
            </a:r>
            <a:r>
              <a:rPr lang="ru-RU" sz="2400" dirty="0" err="1">
                <a:latin typeface="Times New Roman" panose="02020603050405020304" pitchFamily="18" charset="0"/>
                <a:cs typeface="Times New Roman" panose="02020603050405020304" pitchFamily="18" charset="0"/>
              </a:rPr>
              <a:t>виняткових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ситуацій</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включених</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 </a:t>
            </a:r>
            <a:r>
              <a:rPr lang="ru-RU" sz="2400" dirty="0" err="1">
                <a:latin typeface="Times New Roman" panose="02020603050405020304" pitchFamily="18" charset="0"/>
                <a:cs typeface="Times New Roman" panose="02020603050405020304" pitchFamily="18" charset="0"/>
              </a:rPr>
              <a:t>письмових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пояснень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аудитор компонента </a:t>
            </a:r>
            <a:r>
              <a:rPr lang="ru-RU" sz="2400" dirty="0" err="1" smtClean="0">
                <a:latin typeface="Times New Roman" panose="02020603050405020304" pitchFamily="18" charset="0"/>
                <a:cs typeface="Times New Roman" panose="02020603050405020304" pitchFamily="18" charset="0"/>
              </a:rPr>
              <a:t>отримав</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своє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прохання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управлінського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персоналу компонента;</a:t>
            </a:r>
          </a:p>
          <a:p>
            <a:pPr marL="0" indent="0">
              <a:buNone/>
            </a:pPr>
            <a:r>
              <a:rPr lang="ru-RU" sz="2400" dirty="0">
                <a:latin typeface="Times New Roman" panose="02020603050405020304" pitchFamily="18" charset="0"/>
                <a:cs typeface="Times New Roman" panose="02020603050405020304" pitchFamily="18" charset="0"/>
              </a:rPr>
              <a:t>(j) </a:t>
            </a:r>
            <a:r>
              <a:rPr lang="ru-RU" sz="2400" dirty="0" err="1">
                <a:latin typeface="Times New Roman" panose="02020603050405020304" pitchFamily="18" charset="0"/>
                <a:cs typeface="Times New Roman" panose="02020603050405020304" pitchFamily="18" charset="0"/>
              </a:rPr>
              <a:t>загальні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результати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висновки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думку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компонента.</a:t>
            </a:r>
          </a:p>
        </p:txBody>
      </p:sp>
    </p:spTree>
    <p:extLst>
      <p:ext uri="{BB962C8B-B14F-4D97-AF65-F5344CB8AC3E}">
        <p14:creationId xmlns:p14="http://schemas.microsoft.com/office/powerpoint/2010/main" val="14785453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Оцінювання</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достатності</a:t>
            </a:r>
            <a:r>
              <a:rPr lang="ru-RU" sz="4000" dirty="0">
                <a:latin typeface="Times New Roman" panose="02020603050405020304" pitchFamily="18" charset="0"/>
                <a:cs typeface="Times New Roman" panose="02020603050405020304" pitchFamily="18" charset="0"/>
              </a:rPr>
              <a:t> та </a:t>
            </a:r>
            <a:r>
              <a:rPr lang="ru-RU" sz="4000" dirty="0" err="1">
                <a:latin typeface="Times New Roman" panose="02020603050405020304" pitchFamily="18" charset="0"/>
                <a:cs typeface="Times New Roman" panose="02020603050405020304" pitchFamily="18" charset="0"/>
              </a:rPr>
              <a:t>прийнятності</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отриманих</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аудиторських</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доказів</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ru-RU" dirty="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повинна </a:t>
            </a:r>
            <a:r>
              <a:rPr lang="ru-RU" dirty="0" err="1">
                <a:latin typeface="Times New Roman" panose="02020603050405020304" pitchFamily="18" charset="0"/>
                <a:cs typeface="Times New Roman" panose="02020603050405020304" pitchFamily="18" charset="0"/>
              </a:rPr>
              <a:t>оцінити</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інформацію</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повідомлену</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аудитором компонента (див. параграф 41). Для </a:t>
            </a:r>
            <a:r>
              <a:rPr lang="ru-RU" dirty="0" err="1" smtClean="0">
                <a:latin typeface="Times New Roman" panose="02020603050405020304" pitchFamily="18" charset="0"/>
                <a:cs typeface="Times New Roman" panose="02020603050405020304" pitchFamily="18" charset="0"/>
              </a:rPr>
              <a:t>цього</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(a) </a:t>
            </a:r>
            <a:r>
              <a:rPr lang="ru-RU" dirty="0" err="1">
                <a:latin typeface="Times New Roman" panose="02020603050405020304" pitchFamily="18" charset="0"/>
                <a:cs typeface="Times New Roman" panose="02020603050405020304" pitchFamily="18" charset="0"/>
              </a:rPr>
              <a:t>обговорює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значущі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питання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виникли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внаслідок</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такої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оцінки</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з аудитором компонента, </a:t>
            </a:r>
            <a:r>
              <a:rPr lang="ru-RU" dirty="0" err="1">
                <a:latin typeface="Times New Roman" panose="02020603050405020304" pitchFamily="18" charset="0"/>
                <a:cs typeface="Times New Roman" panose="02020603050405020304" pitchFamily="18" charset="0"/>
              </a:rPr>
              <a:t>управлінським</a:t>
            </a:r>
            <a:r>
              <a:rPr lang="ru-RU" dirty="0">
                <a:latin typeface="Times New Roman" panose="02020603050405020304" pitchFamily="18" charset="0"/>
                <a:cs typeface="Times New Roman" panose="02020603050405020304" pitchFamily="18" charset="0"/>
              </a:rPr>
              <a:t> персоналом компонента</a:t>
            </a:r>
          </a:p>
          <a:p>
            <a:pPr marL="0" indent="0">
              <a:buNone/>
            </a:pPr>
            <a:r>
              <a:rPr lang="ru-RU" dirty="0" err="1">
                <a:latin typeface="Times New Roman" panose="02020603050405020304" pitchFamily="18" charset="0"/>
                <a:cs typeface="Times New Roman" panose="02020603050405020304" pitchFamily="18" charset="0"/>
              </a:rPr>
              <a:t>або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управлінським</a:t>
            </a:r>
            <a:r>
              <a:rPr lang="ru-RU" dirty="0">
                <a:latin typeface="Times New Roman" panose="02020603050405020304" pitchFamily="18" charset="0"/>
                <a:cs typeface="Times New Roman" panose="02020603050405020304" pitchFamily="18" charset="0"/>
              </a:rPr>
              <a:t> персоналом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залежно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обставин</a:t>
            </a:r>
            <a:r>
              <a:rPr lang="ru-RU" dirty="0">
                <a:latin typeface="Times New Roman" panose="02020603050405020304" pitchFamily="18" charset="0"/>
                <a:cs typeface="Times New Roman" panose="02020603050405020304" pitchFamily="18" charset="0"/>
              </a:rPr>
              <a:t>;</a:t>
            </a:r>
          </a:p>
          <a:p>
            <a:pPr marL="0" indent="0">
              <a:buNone/>
            </a:pPr>
            <a:r>
              <a:rPr lang="ru-RU" dirty="0">
                <a:latin typeface="Times New Roman" panose="02020603050405020304" pitchFamily="18" charset="0"/>
                <a:cs typeface="Times New Roman" panose="02020603050405020304" pitchFamily="18" charset="0"/>
              </a:rPr>
              <a:t>(b) </a:t>
            </a:r>
            <a:r>
              <a:rPr lang="ru-RU" dirty="0" err="1">
                <a:latin typeface="Times New Roman" panose="02020603050405020304" pitchFamily="18" charset="0"/>
                <a:cs typeface="Times New Roman" panose="02020603050405020304" pitchFamily="18" charset="0"/>
              </a:rPr>
              <a:t>визначає</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є потреба в </a:t>
            </a:r>
            <a:r>
              <a:rPr lang="ru-RU" dirty="0" err="1">
                <a:latin typeface="Times New Roman" panose="02020603050405020304" pitchFamily="18" charset="0"/>
                <a:cs typeface="Times New Roman" panose="02020603050405020304" pitchFamily="18" charset="0"/>
              </a:rPr>
              <a:t>перегляді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інших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доречних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частин</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аудиторської</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документації</a:t>
            </a:r>
            <a:r>
              <a:rPr lang="ru-RU" dirty="0">
                <a:latin typeface="Times New Roman" panose="02020603050405020304" pitchFamily="18" charset="0"/>
                <a:cs typeface="Times New Roman" panose="02020603050405020304" pitchFamily="18" charset="0"/>
              </a:rPr>
              <a:t> ауди 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компонента.</a:t>
            </a:r>
            <a:endParaRPr lang="ru-RU" dirty="0">
              <a:latin typeface="Times New Roman" panose="02020603050405020304" pitchFamily="18" charset="0"/>
              <a:cs typeface="Times New Roman" panose="02020603050405020304" pitchFamily="18" charset="0"/>
            </a:endParaRPr>
          </a:p>
          <a:p>
            <a:pPr marL="0" indent="0">
              <a:buNone/>
            </a:pPr>
            <a:r>
              <a:rPr lang="ru-RU" dirty="0" err="1" smtClean="0">
                <a:latin typeface="Times New Roman" panose="02020603050405020304" pitchFamily="18" charset="0"/>
                <a:cs typeface="Times New Roman" panose="02020603050405020304" pitchFamily="18" charset="0"/>
              </a:rPr>
              <a:t>Якщо</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доходить </a:t>
            </a:r>
            <a:r>
              <a:rPr lang="ru-RU" dirty="0" err="1">
                <a:latin typeface="Times New Roman" panose="02020603050405020304" pitchFamily="18" charset="0"/>
                <a:cs typeface="Times New Roman" panose="02020603050405020304" pitchFamily="18" charset="0"/>
              </a:rPr>
              <a:t>висновку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робота ауди-</a:t>
            </a:r>
          </a:p>
          <a:p>
            <a:pPr marL="0" indent="0">
              <a:buNone/>
            </a:pPr>
            <a:r>
              <a:rPr lang="ru-RU" dirty="0">
                <a:latin typeface="Times New Roman" panose="02020603050405020304" pitchFamily="18" charset="0"/>
                <a:cs typeface="Times New Roman" panose="02020603050405020304" pitchFamily="18" charset="0"/>
              </a:rPr>
              <a:t>то </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компонента є </a:t>
            </a:r>
            <a:r>
              <a:rPr lang="ru-RU" dirty="0" err="1">
                <a:latin typeface="Times New Roman" panose="02020603050405020304" pitchFamily="18" charset="0"/>
                <a:cs typeface="Times New Roman" panose="02020603050405020304" pitchFamily="18" charset="0"/>
              </a:rPr>
              <a:t>недостатньою</a:t>
            </a:r>
            <a:r>
              <a:rPr lang="ru-RU" dirty="0">
                <a:latin typeface="Times New Roman" panose="02020603050405020304" pitchFamily="18" charset="0"/>
                <a:cs typeface="Times New Roman" panose="02020603050405020304" pitchFamily="18" charset="0"/>
              </a:rPr>
              <a:t>, вона повинна </a:t>
            </a:r>
            <a:r>
              <a:rPr lang="ru-RU" dirty="0" err="1">
                <a:latin typeface="Times New Roman" panose="02020603050405020304" pitchFamily="18" charset="0"/>
                <a:cs typeface="Times New Roman" panose="02020603050405020304" pitchFamily="18" charset="0"/>
              </a:rPr>
              <a:t>визначити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додаткові</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процедури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слід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виконати</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буде </a:t>
            </a:r>
            <a:r>
              <a:rPr lang="ru-RU" dirty="0" err="1">
                <a:latin typeface="Times New Roman" panose="02020603050405020304" pitchFamily="18" charset="0"/>
                <a:cs typeface="Times New Roman" panose="02020603050405020304" pitchFamily="18" charset="0"/>
              </a:rPr>
              <a:t>їх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виконувати</a:t>
            </a:r>
            <a:r>
              <a:rPr lang="ru-RU" dirty="0">
                <a:latin typeface="Times New Roman" panose="02020603050405020304" pitchFamily="18" charset="0"/>
                <a:cs typeface="Times New Roman" panose="02020603050405020304" pitchFamily="18" charset="0"/>
              </a:rPr>
              <a:t> аудитор компонента</a:t>
            </a:r>
          </a:p>
          <a:p>
            <a:pPr marL="0" indent="0">
              <a:buNone/>
            </a:pP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команда </a:t>
            </a:r>
            <a:r>
              <a:rPr lang="ru-RU" dirty="0" err="1">
                <a:latin typeface="Times New Roman" panose="02020603050405020304" pitchFamily="18" charset="0"/>
                <a:cs typeface="Times New Roman" panose="02020603050405020304" pitchFamily="18" charset="0"/>
              </a:rPr>
              <a:t>із</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4757162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Достатність</a:t>
            </a:r>
            <a:r>
              <a:rPr lang="ru-RU" sz="4000" dirty="0">
                <a:latin typeface="Times New Roman" panose="02020603050405020304" pitchFamily="18" charset="0"/>
                <a:cs typeface="Times New Roman" panose="02020603050405020304" pitchFamily="18" charset="0"/>
              </a:rPr>
              <a:t> і </a:t>
            </a:r>
            <a:r>
              <a:rPr lang="ru-RU" sz="4000" dirty="0" err="1">
                <a:latin typeface="Times New Roman" panose="02020603050405020304" pitchFamily="18" charset="0"/>
                <a:cs typeface="Times New Roman" panose="02020603050405020304" pitchFamily="18" charset="0"/>
              </a:rPr>
              <a:t>прийнятність</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аудиторських</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доказів</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825625"/>
            <a:ext cx="10515600" cy="4834482"/>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вимагається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отримати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прийнятні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докази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в </a:t>
            </a:r>
            <a:r>
              <a:rPr lang="ru-RU" sz="2400" dirty="0" err="1" smtClean="0">
                <a:latin typeface="Times New Roman" panose="02020603050405020304" pitchFamily="18" charset="0"/>
                <a:cs typeface="Times New Roman" panose="02020603050405020304" pitchFamily="18" charset="0"/>
              </a:rPr>
              <a:t>достатньому</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обсязі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щоб</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зменшити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ризик</a:t>
            </a:r>
            <a:r>
              <a:rPr lang="ru-RU" sz="2400" dirty="0">
                <a:latin typeface="Times New Roman" panose="02020603050405020304" pitchFamily="18" charset="0"/>
                <a:cs typeface="Times New Roman" panose="02020603050405020304" pitchFamily="18" charset="0"/>
              </a:rPr>
              <a:t> до </a:t>
            </a:r>
            <a:r>
              <a:rPr lang="ru-RU" sz="2400" dirty="0" err="1" smtClean="0">
                <a:latin typeface="Times New Roman" panose="02020603050405020304" pitchFamily="18" charset="0"/>
                <a:cs typeface="Times New Roman" panose="02020603050405020304" pitchFamily="18" charset="0"/>
              </a:rPr>
              <a:t>прийнятно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низького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рівня</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отже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змогу</a:t>
            </a:r>
            <a:r>
              <a:rPr lang="ru-RU" sz="2400" dirty="0">
                <a:latin typeface="Times New Roman" panose="02020603050405020304" pitchFamily="18" charset="0"/>
                <a:cs typeface="Times New Roman" panose="02020603050405020304" pitchFamily="18" charset="0"/>
              </a:rPr>
              <a:t> аудитору </a:t>
            </a:r>
            <a:r>
              <a:rPr lang="ru-RU" sz="2400" dirty="0" err="1">
                <a:latin typeface="Times New Roman" panose="02020603050405020304" pitchFamily="18" charset="0"/>
                <a:cs typeface="Times New Roman" panose="02020603050405020304" pitchFamily="18" charset="0"/>
              </a:rPr>
              <a:t>зробити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обґрунтовані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висновки</a:t>
            </a:r>
            <a:r>
              <a:rPr lang="ru-RU" sz="2400" dirty="0" smtClean="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ґрунтуватися</a:t>
            </a:r>
            <a:r>
              <a:rPr lang="ru-RU" sz="2400" dirty="0">
                <a:latin typeface="Times New Roman" panose="02020603050405020304" pitchFamily="18" charset="0"/>
                <a:cs typeface="Times New Roman" panose="02020603050405020304" pitchFamily="18" charset="0"/>
              </a:rPr>
              <a:t> думка </a:t>
            </a:r>
            <a:r>
              <a:rPr lang="ru-RU" sz="2400" dirty="0" smtClean="0">
                <a:latin typeface="Times New Roman" panose="02020603050405020304" pitchFamily="18" charset="0"/>
                <a:cs typeface="Times New Roman" panose="02020603050405020304" pitchFamily="18" charset="0"/>
              </a:rPr>
              <a:t>аудитора. </a:t>
            </a:r>
            <a:r>
              <a:rPr lang="ru-RU" sz="2400" dirty="0">
                <a:latin typeface="Times New Roman" panose="02020603050405020304" pitchFamily="18" charset="0"/>
                <a:cs typeface="Times New Roman" panose="02020603050405020304" pitchFamily="18" charset="0"/>
              </a:rPr>
              <a:t>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оцінює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отримано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прийнятні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докази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достатньому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обсязі</a:t>
            </a:r>
            <a:r>
              <a:rPr lang="ru-RU" sz="2400" dirty="0" smtClean="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ґрунтуватися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аудиторська</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думка, в </a:t>
            </a:r>
            <a:r>
              <a:rPr lang="ru-RU" sz="2400" dirty="0" err="1">
                <a:latin typeface="Times New Roman" panose="02020603050405020304" pitchFamily="18" charset="0"/>
                <a:cs typeface="Times New Roman" panose="02020603050405020304" pitchFamily="18" charset="0"/>
              </a:rPr>
              <a:t>результаті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аудиторських</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процедур</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процесу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консолідації</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роботи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виконаної</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і ауди то рами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інформації</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компонентів</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Партнер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повинен </a:t>
            </a:r>
            <a:r>
              <a:rPr lang="ru-RU" sz="2400" dirty="0" err="1">
                <a:latin typeface="Times New Roman" panose="02020603050405020304" pitchFamily="18" charset="0"/>
                <a:cs typeface="Times New Roman" panose="02020603050405020304" pitchFamily="18" charset="0"/>
              </a:rPr>
              <a:t>визначити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вплив</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будь-</a:t>
            </a:r>
            <a:r>
              <a:rPr lang="ru-RU" sz="2400" dirty="0" err="1" smtClean="0">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невиправлених</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ідентифікованих</a:t>
            </a:r>
            <a:r>
              <a:rPr lang="ru-RU" sz="2400" dirty="0">
                <a:latin typeface="Times New Roman" panose="02020603050405020304" pitchFamily="18" charset="0"/>
                <a:cs typeface="Times New Roman" panose="02020603050405020304" pitchFamily="18" charset="0"/>
              </a:rPr>
              <a:t> 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повідомлених</a:t>
            </a:r>
            <a:r>
              <a:rPr lang="ru-RU" sz="2400" dirty="0">
                <a:latin typeface="Times New Roman" panose="02020603050405020304" pitchFamily="18" charset="0"/>
                <a:cs typeface="Times New Roman" panose="02020603050405020304" pitchFamily="18" charset="0"/>
              </a:rPr>
              <a:t> ауди то рами компонента) і </a:t>
            </a:r>
            <a:r>
              <a:rPr lang="ru-RU" sz="2400" dirty="0" smtClean="0">
                <a:latin typeface="Times New Roman" panose="02020603050405020304" pitchFamily="18" charset="0"/>
                <a:cs typeface="Times New Roman" panose="02020603050405020304" pitchFamily="18" charset="0"/>
              </a:rPr>
              <a:t>будь-</a:t>
            </a:r>
            <a:r>
              <a:rPr lang="ru-RU" sz="2400" dirty="0" err="1" smtClean="0">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випадків</a:t>
            </a:r>
            <a:r>
              <a:rPr lang="ru-RU" sz="2400" dirty="0">
                <a:latin typeface="Times New Roman" panose="02020603050405020304" pitchFamily="18" charset="0"/>
                <a:cs typeface="Times New Roman" panose="02020603050405020304" pitchFamily="18" charset="0"/>
              </a:rPr>
              <a:t>, коли </a:t>
            </a:r>
            <a:r>
              <a:rPr lang="ru-RU" sz="2400" dirty="0" err="1">
                <a:latin typeface="Times New Roman" panose="02020603050405020304" pitchFamily="18" charset="0"/>
                <a:cs typeface="Times New Roman" panose="02020603050405020304" pitchFamily="18" charset="0"/>
              </a:rPr>
              <a:t>було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неможливо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отримати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прийнятні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докази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в </a:t>
            </a:r>
            <a:r>
              <a:rPr lang="ru-RU" sz="2400" dirty="0" err="1" smtClean="0">
                <a:latin typeface="Times New Roman" panose="02020603050405020304" pitchFamily="18" charset="0"/>
                <a:cs typeface="Times New Roman" panose="02020603050405020304" pitchFamily="18" charset="0"/>
              </a:rPr>
              <a:t>достатньому</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обсязі</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аудиторську</a:t>
            </a:r>
            <a:r>
              <a:rPr lang="ru-RU" sz="2400" dirty="0">
                <a:latin typeface="Times New Roman" panose="02020603050405020304" pitchFamily="18" charset="0"/>
                <a:cs typeface="Times New Roman" panose="02020603050405020304" pitchFamily="18" charset="0"/>
              </a:rPr>
              <a:t> думку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99286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779463"/>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Документація</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253331"/>
            <a:ext cx="10515600" cy="5406776"/>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400" dirty="0">
                <a:latin typeface="Times New Roman" panose="02020603050405020304" pitchFamily="18" charset="0"/>
                <a:cs typeface="Times New Roman" panose="02020603050405020304" pitchFamily="18" charset="0"/>
              </a:rPr>
              <a:t>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повинна </a:t>
            </a:r>
            <a:r>
              <a:rPr lang="ru-RU" sz="2400" dirty="0" err="1">
                <a:latin typeface="Times New Roman" panose="02020603050405020304" pitchFamily="18" charset="0"/>
                <a:cs typeface="Times New Roman" panose="02020603050405020304" pitchFamily="18" charset="0"/>
              </a:rPr>
              <a:t>описати</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аудиторській</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err="1">
                <a:latin typeface="Times New Roman" panose="02020603050405020304" pitchFamily="18" charset="0"/>
                <a:cs typeface="Times New Roman" panose="02020603050405020304" pitchFamily="18" charset="0"/>
              </a:rPr>
              <a:t>документації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питання13:</a:t>
            </a:r>
          </a:p>
          <a:p>
            <a:pPr marL="0" indent="0">
              <a:buNone/>
            </a:pPr>
            <a:r>
              <a:rPr lang="ru-RU" sz="2400" dirty="0">
                <a:latin typeface="Times New Roman" panose="02020603050405020304" pitchFamily="18" charset="0"/>
                <a:cs typeface="Times New Roman" panose="02020603050405020304" pitchFamily="18" charset="0"/>
              </a:rPr>
              <a:t>(a) </a:t>
            </a:r>
            <a:r>
              <a:rPr lang="ru-RU" sz="2400" dirty="0" err="1">
                <a:latin typeface="Times New Roman" panose="02020603050405020304" pitchFamily="18" charset="0"/>
                <a:cs typeface="Times New Roman" panose="02020603050405020304" pitchFamily="18" charset="0"/>
              </a:rPr>
              <a:t>аналіз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зазначенням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значущих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і типу</a:t>
            </a:r>
          </a:p>
          <a:p>
            <a:pPr marL="0" indent="0">
              <a:buNone/>
            </a:pPr>
            <a:r>
              <a:rPr lang="ru-RU" sz="2400" dirty="0" err="1">
                <a:latin typeface="Times New Roman" panose="02020603050405020304" pitchFamily="18" charset="0"/>
                <a:cs typeface="Times New Roman" panose="02020603050405020304" pitchFamily="18" charset="0"/>
              </a:rPr>
              <a:t>робіт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(b) характер, час та </a:t>
            </a:r>
            <a:r>
              <a:rPr lang="ru-RU" sz="2400" dirty="0" err="1">
                <a:latin typeface="Times New Roman" panose="02020603050405020304" pitchFamily="18" charset="0"/>
                <a:cs typeface="Times New Roman" panose="02020603050405020304" pitchFamily="18" charset="0"/>
              </a:rPr>
              <a:t>обсяг</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участі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команди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роботі</a:t>
            </a:r>
            <a:r>
              <a:rPr lang="ru-RU" sz="2400" dirty="0">
                <a:latin typeface="Times New Roman" panose="02020603050405020304" pitchFamily="18" charset="0"/>
                <a:cs typeface="Times New Roman" panose="02020603050405020304" pitchFamily="18" charset="0"/>
              </a:rPr>
              <a:t>,</a:t>
            </a:r>
          </a:p>
          <a:p>
            <a:pPr marL="0" indent="0">
              <a:buNone/>
            </a:pPr>
            <a:r>
              <a:rPr lang="ru-RU" sz="2400" dirty="0" err="1">
                <a:latin typeface="Times New Roman" panose="02020603050405020304" pitchFamily="18" charset="0"/>
                <a:cs typeface="Times New Roman" panose="02020603050405020304" pitchFamily="18" charset="0"/>
              </a:rPr>
              <a:t>виконаній</a:t>
            </a:r>
            <a:r>
              <a:rPr lang="ru-RU" sz="2400" dirty="0">
                <a:latin typeface="Times New Roman" panose="02020603050405020304" pitchFamily="18" charset="0"/>
                <a:cs typeface="Times New Roman" panose="02020603050405020304" pitchFamily="18" charset="0"/>
              </a:rPr>
              <a:t> ауди то рами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значущих</a:t>
            </a:r>
            <a:r>
              <a:rPr lang="ru-RU" sz="2400" dirty="0">
                <a:latin typeface="Times New Roman" panose="02020603050405020304" pitchFamily="18" charset="0"/>
                <a:cs typeface="Times New Roman" panose="02020603050405020304" pitchFamily="18" charset="0"/>
              </a:rPr>
              <a:t> компонентах,</a:t>
            </a:r>
          </a:p>
          <a:p>
            <a:pPr marL="0" indent="0">
              <a:buNone/>
            </a:pPr>
            <a:r>
              <a:rPr lang="ru-RU" sz="2400" dirty="0" err="1">
                <a:latin typeface="Times New Roman" panose="02020603050405020304" pitchFamily="18" charset="0"/>
                <a:cs typeface="Times New Roman" panose="02020603050405020304" pitchFamily="18" charset="0"/>
              </a:rPr>
              <a:t>включаючи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прийнятно</a:t>
            </a:r>
            <a:r>
              <a:rPr lang="ru-RU" sz="2400" dirty="0">
                <a:latin typeface="Times New Roman" panose="02020603050405020304" pitchFamily="18" charset="0"/>
                <a:cs typeface="Times New Roman" panose="02020603050405020304" pitchFamily="18" charset="0"/>
              </a:rPr>
              <a:t>, перегляд 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доречних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частин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документації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аудиторів</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висновки</a:t>
            </a:r>
            <a:r>
              <a:rPr lang="ru-RU" sz="2400" dirty="0">
                <a:latin typeface="Times New Roman" panose="02020603050405020304" pitchFamily="18" charset="0"/>
                <a:cs typeface="Times New Roman" panose="02020603050405020304" pitchFamily="18" charset="0"/>
              </a:rPr>
              <a:t> про них;</a:t>
            </a:r>
          </a:p>
          <a:p>
            <a:pPr marL="0" indent="0">
              <a:buNone/>
            </a:pPr>
            <a:r>
              <a:rPr lang="ru-RU" sz="2400" dirty="0">
                <a:latin typeface="Times New Roman" panose="02020603050405020304" pitchFamily="18" charset="0"/>
                <a:cs typeface="Times New Roman" panose="02020603050405020304" pitchFamily="18" charset="0"/>
              </a:rPr>
              <a:t>(c) </a:t>
            </a:r>
            <a:r>
              <a:rPr lang="ru-RU" sz="2400" dirty="0" err="1">
                <a:latin typeface="Times New Roman" panose="02020603050405020304" pitchFamily="18" charset="0"/>
                <a:cs typeface="Times New Roman" panose="02020603050405020304" pitchFamily="18" charset="0"/>
              </a:rPr>
              <a:t>обмін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письмовою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інформацією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між</a:t>
            </a:r>
            <a:r>
              <a:rPr lang="ru-RU" sz="2400" dirty="0">
                <a:latin typeface="Times New Roman" panose="02020603050405020304" pitchFamily="18" charset="0"/>
                <a:cs typeface="Times New Roman" panose="02020603050405020304" pitchFamily="18" charset="0"/>
              </a:rPr>
              <a:t> 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та ауди то рами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про </a:t>
            </a:r>
            <a:r>
              <a:rPr lang="ru-RU" sz="2400" dirty="0" err="1">
                <a:latin typeface="Times New Roman" panose="02020603050405020304" pitchFamily="18" charset="0"/>
                <a:cs typeface="Times New Roman" panose="02020603050405020304" pitchFamily="18" charset="0"/>
              </a:rPr>
              <a:t>вимоги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команди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a:t>
            </a:r>
          </a:p>
          <a:p>
            <a:pPr marL="0" indent="0">
              <a:buNone/>
            </a:pP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432793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764275" y="682388"/>
            <a:ext cx="10747786" cy="4276473"/>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ru-RU" sz="4900" i="1" dirty="0" smtClean="0">
                <a:latin typeface="Times New Roman" panose="02020603050405020304" pitchFamily="18" charset="0"/>
                <a:cs typeface="Times New Roman" panose="02020603050405020304" pitchFamily="18" charset="0"/>
              </a:rPr>
              <a:t>МІЖНАРОДНИЙ СТАНДАРТ АУДИТУ </a:t>
            </a:r>
            <a:r>
              <a:rPr lang="en-US" sz="4900" i="1" dirty="0" smtClean="0">
                <a:latin typeface="Times New Roman" panose="02020603050405020304" pitchFamily="18" charset="0"/>
                <a:cs typeface="Times New Roman" panose="02020603050405020304" pitchFamily="18" charset="0"/>
              </a:rPr>
              <a:t>6</a:t>
            </a:r>
            <a:r>
              <a:rPr lang="uk-UA" sz="4900" i="1" dirty="0" smtClean="0">
                <a:latin typeface="Times New Roman" panose="02020603050405020304" pitchFamily="18" charset="0"/>
                <a:cs typeface="Times New Roman" panose="02020603050405020304" pitchFamily="18" charset="0"/>
              </a:rPr>
              <a:t>1</a:t>
            </a:r>
            <a:r>
              <a:rPr lang="ru-RU" sz="4900" i="1" dirty="0" smtClean="0">
                <a:latin typeface="Times New Roman" panose="02020603050405020304" pitchFamily="18" charset="0"/>
                <a:cs typeface="Times New Roman" panose="02020603050405020304" pitchFamily="18" charset="0"/>
              </a:rPr>
              <a:t>0</a:t>
            </a:r>
            <a:br>
              <a:rPr lang="ru-RU" sz="4900" i="1" dirty="0" smtClean="0">
                <a:latin typeface="Times New Roman" panose="02020603050405020304" pitchFamily="18" charset="0"/>
                <a:cs typeface="Times New Roman" panose="02020603050405020304" pitchFamily="18" charset="0"/>
              </a:rPr>
            </a:br>
            <a:r>
              <a:rPr lang="ru-RU" sz="4900" i="1" dirty="0" smtClean="0">
                <a:latin typeface="Times New Roman" panose="02020603050405020304" pitchFamily="18" charset="0"/>
                <a:cs typeface="Times New Roman" panose="02020603050405020304" pitchFamily="18" charset="0"/>
              </a:rPr>
              <a:t>«ВИКОРИСТАННЯ РОБОТИ ВНУТРІШНІХ АУДИТОРІВ»</a:t>
            </a:r>
            <a:r>
              <a:rPr lang="en-US" i="1" dirty="0" smtClean="0">
                <a:latin typeface="Times New Roman" panose="02020603050405020304" pitchFamily="18" charset="0"/>
                <a:cs typeface="Times New Roman" panose="02020603050405020304" pitchFamily="18" charset="0"/>
              </a:rPr>
              <a:t/>
            </a:r>
            <a:br>
              <a:rPr lang="en-US" i="1"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a:t>
            </a:r>
            <a:r>
              <a:rPr lang="ru-RU" sz="3200" dirty="0" err="1" smtClean="0">
                <a:latin typeface="Times New Roman" panose="02020603050405020304" pitchFamily="18" charset="0"/>
                <a:cs typeface="Times New Roman" panose="02020603050405020304" pitchFamily="18" charset="0"/>
              </a:rPr>
              <a:t>чинний</a:t>
            </a:r>
            <a:r>
              <a:rPr lang="ru-RU" sz="3200" dirty="0" smtClean="0">
                <a:latin typeface="Times New Roman" panose="02020603050405020304" pitchFamily="18" charset="0"/>
                <a:cs typeface="Times New Roman" panose="02020603050405020304" pitchFamily="18" charset="0"/>
              </a:rPr>
              <a:t> для </a:t>
            </a:r>
            <a:r>
              <a:rPr lang="ru-RU" sz="3200" dirty="0" err="1" smtClean="0">
                <a:latin typeface="Times New Roman" panose="02020603050405020304" pitchFamily="18" charset="0"/>
                <a:cs typeface="Times New Roman" panose="02020603050405020304" pitchFamily="18" charset="0"/>
              </a:rPr>
              <a:t>аудитів</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фінансової</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звітності</a:t>
            </a:r>
            <a:r>
              <a:rPr lang="ru-RU" sz="3200" dirty="0" smtClean="0">
                <a:latin typeface="Times New Roman" panose="02020603050405020304" pitchFamily="18" charset="0"/>
                <a:cs typeface="Times New Roman" panose="02020603050405020304" pitchFamily="18" charset="0"/>
              </a:rPr>
              <a:t> за </a:t>
            </a:r>
            <a:r>
              <a:rPr lang="ru-RU" sz="3200" dirty="0" err="1" smtClean="0">
                <a:latin typeface="Times New Roman" panose="02020603050405020304" pitchFamily="18" charset="0"/>
                <a:cs typeface="Times New Roman" panose="02020603050405020304" pitchFamily="18" charset="0"/>
              </a:rPr>
              <a:t>періоди</a:t>
            </a:r>
            <a:r>
              <a:rPr lang="ru-RU" sz="3200"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що</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починаються</a:t>
            </a:r>
            <a:r>
              <a:rPr lang="ru-RU" sz="3200" dirty="0" smtClean="0">
                <a:latin typeface="Times New Roman" panose="02020603050405020304" pitchFamily="18" charset="0"/>
                <a:cs typeface="Times New Roman" panose="02020603050405020304" pitchFamily="18" charset="0"/>
              </a:rPr>
              <a:t> з 15 </a:t>
            </a:r>
            <a:r>
              <a:rPr lang="ru-RU" sz="3200" dirty="0" err="1" smtClean="0">
                <a:latin typeface="Times New Roman" panose="02020603050405020304" pitchFamily="18" charset="0"/>
                <a:cs typeface="Times New Roman" panose="02020603050405020304" pitchFamily="18" charset="0"/>
              </a:rPr>
              <a:t>грудня</a:t>
            </a:r>
            <a:r>
              <a:rPr lang="ru-RU" sz="3200" dirty="0" smtClean="0">
                <a:latin typeface="Times New Roman" panose="02020603050405020304" pitchFamily="18" charset="0"/>
                <a:cs typeface="Times New Roman" panose="02020603050405020304" pitchFamily="18" charset="0"/>
              </a:rPr>
              <a:t> 20</a:t>
            </a:r>
            <a:r>
              <a:rPr lang="uk-UA" sz="3200" dirty="0" smtClean="0">
                <a:latin typeface="Times New Roman" panose="02020603050405020304" pitchFamily="18" charset="0"/>
                <a:cs typeface="Times New Roman" panose="02020603050405020304" pitchFamily="18" charset="0"/>
              </a:rPr>
              <a:t>14</a:t>
            </a:r>
            <a:r>
              <a:rPr lang="ru-RU" sz="3200" dirty="0" smtClean="0">
                <a:latin typeface="Times New Roman" panose="02020603050405020304" pitchFamily="18" charset="0"/>
                <a:cs typeface="Times New Roman" panose="02020603050405020304" pitchFamily="18" charset="0"/>
              </a:rPr>
              <a:t> р. </a:t>
            </a:r>
            <a:r>
              <a:rPr lang="ru-RU" sz="3200" dirty="0" err="1" smtClean="0">
                <a:latin typeface="Times New Roman" panose="02020603050405020304" pitchFamily="18" charset="0"/>
                <a:cs typeface="Times New Roman" panose="02020603050405020304" pitchFamily="18" charset="0"/>
              </a:rPr>
              <a:t>або</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пізніше</a:t>
            </a:r>
            <a:r>
              <a:rPr lang="ru-RU" sz="3200"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39040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38545" y="452582"/>
            <a:ext cx="11508509" cy="1238106"/>
          </a:xfrm>
        </p:spPr>
        <p:style>
          <a:lnRef idx="2">
            <a:schemeClr val="accent2"/>
          </a:lnRef>
          <a:fillRef idx="1">
            <a:schemeClr val="lt1"/>
          </a:fillRef>
          <a:effectRef idx="0">
            <a:schemeClr val="accent2"/>
          </a:effectRef>
          <a:fontRef idx="minor">
            <a:schemeClr val="dk1"/>
          </a:fontRef>
        </p:style>
        <p:txBody>
          <a:bodyPr>
            <a:normAutofit/>
          </a:bodyPr>
          <a:lstStyle/>
          <a:p>
            <a:pPr algn="ctr"/>
            <a:r>
              <a:rPr lang="uk-UA" sz="4000" dirty="0">
                <a:latin typeface="Times New Roman" panose="02020603050405020304" pitchFamily="18" charset="0"/>
                <a:cs typeface="Times New Roman" panose="02020603050405020304" pitchFamily="18" charset="0"/>
              </a:rPr>
              <a:t>Сфера застосування цього МСА</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138545" y="1825625"/>
            <a:ext cx="11508509" cy="4704484"/>
          </a:xfrm>
        </p:spPr>
        <p:style>
          <a:lnRef idx="2">
            <a:schemeClr val="accent2"/>
          </a:lnRef>
          <a:fillRef idx="1">
            <a:schemeClr val="lt1"/>
          </a:fillRef>
          <a:effectRef idx="0">
            <a:schemeClr val="accent2"/>
          </a:effectRef>
          <a:fontRef idx="minor">
            <a:schemeClr val="dk1"/>
          </a:fontRef>
        </p:style>
        <p:txBody>
          <a:bodyPr>
            <a:noAutofit/>
          </a:bodyPr>
          <a:lstStyle/>
          <a:p>
            <a:pPr marL="514350" indent="-514350">
              <a:buAutoNum type="arabicPeriod"/>
            </a:pPr>
            <a:r>
              <a:rPr lang="uk-UA" sz="2000" dirty="0" smtClean="0">
                <a:latin typeface="Times New Roman" panose="02020603050405020304" pitchFamily="18" charset="0"/>
                <a:cs typeface="Times New Roman" panose="02020603050405020304" pitchFamily="18" charset="0"/>
              </a:rPr>
              <a:t>Цей </a:t>
            </a:r>
            <a:r>
              <a:rPr lang="uk-UA" sz="2000" dirty="0">
                <a:latin typeface="Times New Roman" panose="02020603050405020304" pitchFamily="18" charset="0"/>
                <a:cs typeface="Times New Roman" panose="02020603050405020304" pitchFamily="18" charset="0"/>
              </a:rPr>
              <a:t>Міжнародний стандарт аудиту (МСА) розглядає відповідальність зовнішнього </a:t>
            </a:r>
            <a:r>
              <a:rPr lang="uk-UA" sz="2000" dirty="0" err="1">
                <a:latin typeface="Times New Roman" panose="02020603050405020304" pitchFamily="18" charset="0"/>
                <a:cs typeface="Times New Roman" panose="02020603050405020304" pitchFamily="18" charset="0"/>
              </a:rPr>
              <a:t>ауди</a:t>
            </a:r>
            <a:r>
              <a:rPr lang="uk-UA" sz="2000" dirty="0">
                <a:latin typeface="Times New Roman" panose="02020603050405020304" pitchFamily="18" charset="0"/>
                <a:cs typeface="Times New Roman" panose="02020603050405020304" pitchFamily="18" charset="0"/>
              </a:rPr>
              <a:t> то ра, якщо використовується робота внутрішніх аудиторів включно з (</a:t>
            </a:r>
            <a:r>
              <a:rPr lang="en-US" sz="2000" dirty="0">
                <a:latin typeface="Times New Roman" panose="02020603050405020304" pitchFamily="18" charset="0"/>
                <a:cs typeface="Times New Roman" panose="02020603050405020304" pitchFamily="18" charset="0"/>
              </a:rPr>
              <a:t>a) </a:t>
            </a:r>
            <a:r>
              <a:rPr lang="uk-UA" sz="2000" dirty="0">
                <a:latin typeface="Times New Roman" panose="02020603050405020304" pitchFamily="18" charset="0"/>
                <a:cs typeface="Times New Roman" panose="02020603050405020304" pitchFamily="18" charset="0"/>
              </a:rPr>
              <a:t>використанням роботи відділу внутрішнього аудиту для отримання аудиторських доказів, та (б) використанням внутрішніх аудиторів для надання ними прямої допомоги під керівництвом і наглядом зовнішнього </a:t>
            </a:r>
            <a:r>
              <a:rPr lang="uk-UA" sz="2000" dirty="0" err="1">
                <a:latin typeface="Times New Roman" panose="02020603050405020304" pitchFamily="18" charset="0"/>
                <a:cs typeface="Times New Roman" panose="02020603050405020304" pitchFamily="18" charset="0"/>
              </a:rPr>
              <a:t>ауди</a:t>
            </a:r>
            <a:r>
              <a:rPr lang="uk-UA" sz="2000" dirty="0">
                <a:latin typeface="Times New Roman" panose="02020603050405020304" pitchFamily="18" charset="0"/>
                <a:cs typeface="Times New Roman" panose="02020603050405020304" pitchFamily="18" charset="0"/>
              </a:rPr>
              <a:t> то ра з подальшою перевіркою ним їх роботи. </a:t>
            </a:r>
            <a:endParaRPr lang="uk-UA" sz="2000" dirty="0" smtClean="0">
              <a:latin typeface="Times New Roman" panose="02020603050405020304" pitchFamily="18" charset="0"/>
              <a:cs typeface="Times New Roman" panose="02020603050405020304" pitchFamily="18" charset="0"/>
            </a:endParaRPr>
          </a:p>
          <a:p>
            <a:pPr marL="514350" indent="-514350">
              <a:buAutoNum type="arabicPeriod"/>
            </a:pPr>
            <a:r>
              <a:rPr lang="uk-UA" sz="2000" dirty="0" smtClean="0">
                <a:latin typeface="Times New Roman" panose="02020603050405020304" pitchFamily="18" charset="0"/>
                <a:cs typeface="Times New Roman" panose="02020603050405020304" pitchFamily="18" charset="0"/>
              </a:rPr>
              <a:t>Цей </a:t>
            </a:r>
            <a:r>
              <a:rPr lang="uk-UA" sz="2000" dirty="0">
                <a:latin typeface="Times New Roman" panose="02020603050405020304" pitchFamily="18" charset="0"/>
                <a:cs typeface="Times New Roman" panose="02020603050405020304" pitchFamily="18" charset="0"/>
              </a:rPr>
              <a:t>МСА не застосовується, якщо у суб’єкта господарювання немає відділу внутрішнього аудиту </a:t>
            </a:r>
            <a:endParaRPr lang="uk-UA" sz="2000" dirty="0" smtClean="0">
              <a:latin typeface="Times New Roman" panose="02020603050405020304" pitchFamily="18" charset="0"/>
              <a:cs typeface="Times New Roman" panose="02020603050405020304" pitchFamily="18" charset="0"/>
            </a:endParaRPr>
          </a:p>
          <a:p>
            <a:pPr marL="514350" indent="-514350">
              <a:buAutoNum type="arabicPeriod"/>
            </a:pPr>
            <a:r>
              <a:rPr lang="uk-UA" sz="2000" dirty="0" smtClean="0">
                <a:latin typeface="Times New Roman" panose="02020603050405020304" pitchFamily="18" charset="0"/>
                <a:cs typeface="Times New Roman" panose="02020603050405020304" pitchFamily="18" charset="0"/>
              </a:rPr>
              <a:t>Якщо </a:t>
            </a:r>
            <a:r>
              <a:rPr lang="uk-UA" sz="2000" dirty="0">
                <a:latin typeface="Times New Roman" panose="02020603050405020304" pitchFamily="18" charset="0"/>
                <a:cs typeface="Times New Roman" panose="02020603050405020304" pitchFamily="18" charset="0"/>
              </a:rPr>
              <a:t>суб’єкт господарювання має відділ внутрішнього аудиту, вимоги цього МСА щодо використання їх роботи не застосовуються, якщо: (</a:t>
            </a:r>
            <a:r>
              <a:rPr lang="en-US" sz="2000" dirty="0">
                <a:latin typeface="Times New Roman" panose="02020603050405020304" pitchFamily="18" charset="0"/>
                <a:cs typeface="Times New Roman" panose="02020603050405020304" pitchFamily="18" charset="0"/>
              </a:rPr>
              <a:t>a) </a:t>
            </a:r>
            <a:r>
              <a:rPr lang="uk-UA" sz="2000" dirty="0">
                <a:latin typeface="Times New Roman" panose="02020603050405020304" pitchFamily="18" charset="0"/>
                <a:cs typeface="Times New Roman" panose="02020603050405020304" pitchFamily="18" charset="0"/>
              </a:rPr>
              <a:t>їхня відповідальність і діяльність не є доречними для аудиту; або (</a:t>
            </a:r>
            <a:r>
              <a:rPr lang="en-US" sz="2000" dirty="0">
                <a:latin typeface="Times New Roman" panose="02020603050405020304" pitchFamily="18" charset="0"/>
                <a:cs typeface="Times New Roman" panose="02020603050405020304" pitchFamily="18" charset="0"/>
              </a:rPr>
              <a:t>b) </a:t>
            </a:r>
            <a:r>
              <a:rPr lang="uk-UA" sz="2000" dirty="0">
                <a:latin typeface="Times New Roman" panose="02020603050405020304" pitchFamily="18" charset="0"/>
                <a:cs typeface="Times New Roman" panose="02020603050405020304" pitchFamily="18" charset="0"/>
              </a:rPr>
              <a:t>зовнішній аудитор не планує використовувати їхню роботу задля отримання аудиторських доказів виходячи з попереднього розуміння аудитором відділу внутрішнього аудиту, отриманого в результаті процедур, виконаних згідно з МСА 315 (переглянутий)1 . Ніщо в цьому МСА не вимагає, щоб зовнішній аудитор використовував роботу відділу внутрішнього аудиту з метою модифікації характеру або часу чи зменшення обсягу аудиторських процедур, які має здійснювати безпосередньо зовнішній аудитор; визначення загальної стратегії аудиту залишається рішенням зовнішнього аудитора.</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3199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200" y="772679"/>
            <a:ext cx="10515600" cy="4351338"/>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buNone/>
            </a:pPr>
            <a:r>
              <a:rPr lang="uk-UA" dirty="0">
                <a:latin typeface="Times New Roman" panose="02020603050405020304" pitchFamily="18" charset="0"/>
                <a:cs typeface="Times New Roman" panose="02020603050405020304" pitchFamily="18" charset="0"/>
              </a:rPr>
              <a:t>4. Більш того, вимоги цього МСА стосовно прямої допомоги не застосовуються, якщо зовнішній аудитор не планує використовувати внутрішніх аудиторів для надання ними прямої допомоги</a:t>
            </a:r>
            <a:r>
              <a:rPr lang="uk-UA" dirty="0" smtClean="0">
                <a:latin typeface="Times New Roman" panose="02020603050405020304" pitchFamily="18" charset="0"/>
                <a:cs typeface="Times New Roman" panose="02020603050405020304" pitchFamily="18" charset="0"/>
              </a:rPr>
              <a:t>.</a:t>
            </a:r>
          </a:p>
          <a:p>
            <a:pPr marL="0" indent="0">
              <a:buNone/>
            </a:pPr>
            <a:r>
              <a:rPr lang="uk-UA" dirty="0" smtClean="0">
                <a:latin typeface="Times New Roman" panose="02020603050405020304" pitchFamily="18" charset="0"/>
                <a:cs typeface="Times New Roman" panose="02020603050405020304" pitchFamily="18" charset="0"/>
              </a:rPr>
              <a:t> </a:t>
            </a:r>
            <a:r>
              <a:rPr lang="uk-UA" dirty="0">
                <a:latin typeface="Times New Roman" panose="02020603050405020304" pitchFamily="18" charset="0"/>
                <a:cs typeface="Times New Roman" panose="02020603050405020304" pitchFamily="18" charset="0"/>
              </a:rPr>
              <a:t>5. У деяких юрисдикціях законодавчі або нормативні акти можуть забороняти або деякою мірою обмежувати використання зовнішнім аудитором роботи відділу внутрішнього аудиту або використання внутрішніх аудиторів для надання ними прямої допомоги. МСА не мають переважної сили над законодавчими чи нормативними актами, які регулюють аудит фінансової звітності.2 Тому такі заборони чи обмеження не заважатимуть зовнішньому аудитору виконувати вимоги </a:t>
            </a:r>
            <a:r>
              <a:rPr lang="uk-UA" dirty="0" smtClean="0">
                <a:latin typeface="Times New Roman" panose="02020603050405020304" pitchFamily="18" charset="0"/>
                <a:cs typeface="Times New Roman" panose="02020603050405020304" pitchFamily="18" charset="0"/>
              </a:rPr>
              <a:t>МСА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76495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a:bodyPr>
          <a:lstStyle/>
          <a:p>
            <a:r>
              <a:rPr lang="ru-RU" sz="4000" dirty="0" err="1">
                <a:latin typeface="Times New Roman" panose="02020603050405020304" pitchFamily="18" charset="0"/>
                <a:cs typeface="Times New Roman" panose="02020603050405020304" pitchFamily="18" charset="0"/>
              </a:rPr>
              <a:t>Взаємозв’язок</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між</a:t>
            </a:r>
            <a:r>
              <a:rPr lang="ru-RU" sz="4000" dirty="0">
                <a:latin typeface="Times New Roman" panose="02020603050405020304" pitchFamily="18" charset="0"/>
                <a:cs typeface="Times New Roman" panose="02020603050405020304" pitchFamily="18" charset="0"/>
              </a:rPr>
              <a:t> МСА 315 (</a:t>
            </a:r>
            <a:r>
              <a:rPr lang="ru-RU" sz="4000" dirty="0" err="1">
                <a:latin typeface="Times New Roman" panose="02020603050405020304" pitchFamily="18" charset="0"/>
                <a:cs typeface="Times New Roman" panose="02020603050405020304" pitchFamily="18" charset="0"/>
              </a:rPr>
              <a:t>переглянутий</a:t>
            </a:r>
            <a:r>
              <a:rPr lang="ru-RU" sz="4000" dirty="0">
                <a:latin typeface="Times New Roman" panose="02020603050405020304" pitchFamily="18" charset="0"/>
                <a:cs typeface="Times New Roman" panose="02020603050405020304" pitchFamily="18" charset="0"/>
              </a:rPr>
              <a:t>) і МСА 610 (</a:t>
            </a:r>
            <a:r>
              <a:rPr lang="ru-RU" sz="4000" dirty="0" err="1">
                <a:latin typeface="Times New Roman" panose="02020603050405020304" pitchFamily="18" charset="0"/>
                <a:cs typeface="Times New Roman" panose="02020603050405020304" pitchFamily="18" charset="0"/>
              </a:rPr>
              <a:t>переглянутий</a:t>
            </a:r>
            <a:r>
              <a:rPr lang="ru-RU" sz="4000" dirty="0">
                <a:latin typeface="Times New Roman" panose="02020603050405020304" pitchFamily="18" charset="0"/>
                <a:cs typeface="Times New Roman" panose="02020603050405020304" pitchFamily="18" charset="0"/>
              </a:rPr>
              <a:t> в 2013 р.)</a:t>
            </a:r>
          </a:p>
        </p:txBody>
      </p:sp>
      <p:sp>
        <p:nvSpPr>
          <p:cNvPr id="6" name="Объект 5"/>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uk-UA" dirty="0">
                <a:latin typeface="Times New Roman" panose="02020603050405020304" pitchFamily="18" charset="0"/>
                <a:cs typeface="Times New Roman" panose="02020603050405020304" pitchFamily="18" charset="0"/>
              </a:rPr>
              <a:t>6. Багато суб’єктів господарювання запроваджують відділ внутрішнього аудиту як частину структур внутрішнього контролю та управління. Цілі та обсяг відділу внутрішнього аудиту, характер його відповідальності та його організаційний статус, включаючи повноваження і підзвітність, широко варіюються та залежать від розміру і структури суб’єкта господарювання і вимог управлінського персоналу та, де це доречно, тих, кого наділено найвищими повноваженнями. </a:t>
            </a:r>
            <a:endParaRPr lang="uk-UA" dirty="0" smtClean="0">
              <a:latin typeface="Times New Roman" panose="02020603050405020304" pitchFamily="18" charset="0"/>
              <a:cs typeface="Times New Roman" panose="02020603050405020304" pitchFamily="18" charset="0"/>
            </a:endParaRPr>
          </a:p>
          <a:p>
            <a:pPr marL="0" indent="0">
              <a:buNone/>
            </a:pPr>
            <a:r>
              <a:rPr lang="uk-UA" dirty="0" smtClean="0">
                <a:latin typeface="Times New Roman" panose="02020603050405020304" pitchFamily="18" charset="0"/>
                <a:cs typeface="Times New Roman" panose="02020603050405020304" pitchFamily="18" charset="0"/>
              </a:rPr>
              <a:t>7</a:t>
            </a:r>
            <a:r>
              <a:rPr lang="uk-UA" dirty="0">
                <a:latin typeface="Times New Roman" panose="02020603050405020304" pitchFamily="18" charset="0"/>
                <a:cs typeface="Times New Roman" panose="02020603050405020304" pitchFamily="18" charset="0"/>
              </a:rPr>
              <a:t>. МСА 315 (переглянутий) розглядає, як знання і досвід відділу внутрішнього аудиту можуть бути джерелом інформації для розуміння зовнішнім аудитором суб’єкта господарювання та його середовища й ідентифікації і оцінювання ризиків суттєвого викривлення. МСА 315 (переглянутий)3 також пояснює, як ефективний обмін інформацією між внутрішніми і зовнішніми </a:t>
            </a:r>
            <a:r>
              <a:rPr lang="uk-UA" dirty="0" err="1">
                <a:latin typeface="Times New Roman" panose="02020603050405020304" pitchFamily="18" charset="0"/>
                <a:cs typeface="Times New Roman" panose="02020603050405020304" pitchFamily="18" charset="0"/>
              </a:rPr>
              <a:t>ауди</a:t>
            </a:r>
            <a:r>
              <a:rPr lang="uk-UA" dirty="0">
                <a:latin typeface="Times New Roman" panose="02020603050405020304" pitchFamily="18" charset="0"/>
                <a:cs typeface="Times New Roman" panose="02020603050405020304" pitchFamily="18" charset="0"/>
              </a:rPr>
              <a:t> то рами створює також середовище, в якому зовнішній аудитор може отримувати інформацію про значущі питання, що можуть впливати на роботу зовнішнього </a:t>
            </a:r>
            <a:r>
              <a:rPr lang="uk-UA" dirty="0" err="1">
                <a:latin typeface="Times New Roman" panose="02020603050405020304" pitchFamily="18" charset="0"/>
                <a:cs typeface="Times New Roman" panose="02020603050405020304" pitchFamily="18" charset="0"/>
              </a:rPr>
              <a:t>ауди</a:t>
            </a:r>
            <a:r>
              <a:rPr lang="uk-UA" dirty="0">
                <a:latin typeface="Times New Roman" panose="02020603050405020304" pitchFamily="18" charset="0"/>
                <a:cs typeface="Times New Roman" panose="02020603050405020304" pitchFamily="18" charset="0"/>
              </a:rPr>
              <a:t> то ра.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92505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526473" y="376382"/>
            <a:ext cx="10751127" cy="6105236"/>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uk-UA" sz="2100" dirty="0">
                <a:latin typeface="Times New Roman" panose="02020603050405020304" pitchFamily="18" charset="0"/>
                <a:cs typeface="Times New Roman" panose="02020603050405020304" pitchFamily="18" charset="0"/>
              </a:rPr>
              <a:t>8. Залежно від того, чи достатньо організаційний статус та відповідні політики і процедури відділу внутрішнього аудиту підтверджують об’єктивність відділу внутрішнього аудиту, рівень компетентності внутрішніх аудиторів та чи застосовують вони систематичний і дисциплінований підхід, зовнішній аудитор також може бути спроможний використовувати роботу відділу внутрішнього аудиту </a:t>
            </a:r>
            <a:r>
              <a:rPr lang="uk-UA" sz="2100" dirty="0" err="1">
                <a:latin typeface="Times New Roman" panose="02020603050405020304" pitchFamily="18" charset="0"/>
                <a:cs typeface="Times New Roman" panose="02020603050405020304" pitchFamily="18" charset="0"/>
              </a:rPr>
              <a:t>конструктивно</a:t>
            </a:r>
            <a:r>
              <a:rPr lang="uk-UA" sz="2100" dirty="0">
                <a:latin typeface="Times New Roman" panose="02020603050405020304" pitchFamily="18" charset="0"/>
                <a:cs typeface="Times New Roman" panose="02020603050405020304" pitchFamily="18" charset="0"/>
              </a:rPr>
              <a:t> та у спосіб, що доповнює роботу зовнішнього аудитора. Цей МСА розглядає відповідальність зовнішнього аудитора, якщо виходячи із свого попереднього розуміння відділу внутрішнього аудиту, отриманого в результаті процедур, виконаних згідно з МСА 315 (переглянутий), зовнішній аудитор планує використовувати роботу відділу внутрішнього аудиту як складову частину отриманих аудиторських доказів4 . Таке використання цієї роботи модифікує характер або час чи зменшує обсяг аудиторських процедур, які має виконати </a:t>
            </a:r>
            <a:r>
              <a:rPr lang="uk-UA" sz="2100" dirty="0" smtClean="0">
                <a:latin typeface="Times New Roman" panose="02020603050405020304" pitchFamily="18" charset="0"/>
                <a:cs typeface="Times New Roman" panose="02020603050405020304" pitchFamily="18" charset="0"/>
              </a:rPr>
              <a:t>безпосередньо </a:t>
            </a:r>
            <a:r>
              <a:rPr lang="uk-UA" sz="2100" dirty="0">
                <a:latin typeface="Times New Roman" panose="02020603050405020304" pitchFamily="18" charset="0"/>
                <a:cs typeface="Times New Roman" panose="02020603050405020304" pitchFamily="18" charset="0"/>
              </a:rPr>
              <a:t>зовнішній аудитор. </a:t>
            </a:r>
            <a:endParaRPr lang="uk-UA" sz="2100" dirty="0" smtClean="0">
              <a:latin typeface="Times New Roman" panose="02020603050405020304" pitchFamily="18" charset="0"/>
              <a:cs typeface="Times New Roman" panose="02020603050405020304" pitchFamily="18" charset="0"/>
            </a:endParaRPr>
          </a:p>
          <a:p>
            <a:pPr marL="0" indent="0">
              <a:buNone/>
            </a:pPr>
            <a:r>
              <a:rPr lang="uk-UA" sz="2100" dirty="0" smtClean="0">
                <a:latin typeface="Times New Roman" panose="02020603050405020304" pitchFamily="18" charset="0"/>
                <a:cs typeface="Times New Roman" panose="02020603050405020304" pitchFamily="18" charset="0"/>
              </a:rPr>
              <a:t>9</a:t>
            </a:r>
            <a:r>
              <a:rPr lang="uk-UA" sz="2100" dirty="0">
                <a:latin typeface="Times New Roman" panose="02020603050405020304" pitchFamily="18" charset="0"/>
                <a:cs typeface="Times New Roman" panose="02020603050405020304" pitchFamily="18" charset="0"/>
              </a:rPr>
              <a:t>. Крім того, цей МСА розглядає також відповідальність зовнішнього </a:t>
            </a:r>
            <a:r>
              <a:rPr lang="uk-UA" sz="2100" dirty="0" err="1">
                <a:latin typeface="Times New Roman" panose="02020603050405020304" pitchFamily="18" charset="0"/>
                <a:cs typeface="Times New Roman" panose="02020603050405020304" pitchFamily="18" charset="0"/>
              </a:rPr>
              <a:t>ауди</a:t>
            </a:r>
            <a:r>
              <a:rPr lang="uk-UA" sz="2100" dirty="0">
                <a:latin typeface="Times New Roman" panose="02020603050405020304" pitchFamily="18" charset="0"/>
                <a:cs typeface="Times New Roman" panose="02020603050405020304" pitchFamily="18" charset="0"/>
              </a:rPr>
              <a:t> то ра, якщо він планує використати внутрішніх аудиторів для надання ними прямої допомоги під керівництвом та наглядом зовнішнього </a:t>
            </a:r>
            <a:r>
              <a:rPr lang="uk-UA" sz="2100" dirty="0" err="1">
                <a:latin typeface="Times New Roman" panose="02020603050405020304" pitchFamily="18" charset="0"/>
                <a:cs typeface="Times New Roman" panose="02020603050405020304" pitchFamily="18" charset="0"/>
              </a:rPr>
              <a:t>ауди</a:t>
            </a:r>
            <a:r>
              <a:rPr lang="uk-UA" sz="2100" dirty="0">
                <a:latin typeface="Times New Roman" panose="02020603050405020304" pitchFamily="18" charset="0"/>
                <a:cs typeface="Times New Roman" panose="02020603050405020304" pitchFamily="18" charset="0"/>
              </a:rPr>
              <a:t> то ра з подальшою перевіркою ним їх роботи. </a:t>
            </a:r>
            <a:endParaRPr lang="uk-UA" sz="2100" dirty="0" smtClean="0">
              <a:latin typeface="Times New Roman" panose="02020603050405020304" pitchFamily="18" charset="0"/>
              <a:cs typeface="Times New Roman" panose="02020603050405020304" pitchFamily="18" charset="0"/>
            </a:endParaRPr>
          </a:p>
          <a:p>
            <a:pPr marL="0" indent="0">
              <a:buNone/>
            </a:pPr>
            <a:r>
              <a:rPr lang="uk-UA" sz="2100" dirty="0" smtClean="0">
                <a:latin typeface="Times New Roman" panose="02020603050405020304" pitchFamily="18" charset="0"/>
                <a:cs typeface="Times New Roman" panose="02020603050405020304" pitchFamily="18" charset="0"/>
              </a:rPr>
              <a:t>10</a:t>
            </a:r>
            <a:r>
              <a:rPr lang="uk-UA" sz="2100" dirty="0">
                <a:latin typeface="Times New Roman" panose="02020603050405020304" pitchFamily="18" charset="0"/>
                <a:cs typeface="Times New Roman" panose="02020603050405020304" pitchFamily="18" charset="0"/>
              </a:rPr>
              <a:t>. Суб’єкт господарювання може мати працівників, які виконують процедури, подібні до процедур, виконуваних відділом внутрішнього аудиту. Проте якщо вони не виконуються об’єктивним і компетентним відділом, який застосовує систематичний і дисциплінований підхід, включаючи контроль якості, такі процедури вважатимуться процедурами </a:t>
            </a:r>
            <a:r>
              <a:rPr lang="uk-UA" sz="2100" dirty="0" err="1" smtClean="0">
                <a:latin typeface="Times New Roman" panose="02020603050405020304" pitchFamily="18" charset="0"/>
                <a:cs typeface="Times New Roman" panose="02020603050405020304" pitchFamily="18" charset="0"/>
              </a:rPr>
              <a:t>внутріш</a:t>
            </a:r>
            <a:r>
              <a:rPr lang="ru-RU" sz="2100" dirty="0" err="1">
                <a:latin typeface="Times New Roman" panose="02020603050405020304" pitchFamily="18" charset="0"/>
                <a:cs typeface="Times New Roman" panose="02020603050405020304" pitchFamily="18" charset="0"/>
              </a:rPr>
              <a:t>нього</a:t>
            </a:r>
            <a:r>
              <a:rPr lang="ru-RU" sz="2100" dirty="0">
                <a:latin typeface="Times New Roman" panose="02020603050405020304" pitchFamily="18" charset="0"/>
                <a:cs typeface="Times New Roman" panose="02020603050405020304" pitchFamily="18" charset="0"/>
              </a:rPr>
              <a:t> контролю й </a:t>
            </a:r>
            <a:r>
              <a:rPr lang="ru-RU" sz="2100" dirty="0" err="1">
                <a:latin typeface="Times New Roman" panose="02020603050405020304" pitchFamily="18" charset="0"/>
                <a:cs typeface="Times New Roman" panose="02020603050405020304" pitchFamily="18" charset="0"/>
              </a:rPr>
              <a:t>отримання</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доказів</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стосовно</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ефективності</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цих</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заходів</a:t>
            </a:r>
            <a:r>
              <a:rPr lang="ru-RU" sz="2100" dirty="0">
                <a:latin typeface="Times New Roman" panose="02020603050405020304" pitchFamily="18" charset="0"/>
                <a:cs typeface="Times New Roman" panose="02020603050405020304" pitchFamily="18" charset="0"/>
              </a:rPr>
              <a:t> контролю буде </a:t>
            </a:r>
            <a:r>
              <a:rPr lang="ru-RU" sz="2100" dirty="0" err="1">
                <a:latin typeface="Times New Roman" panose="02020603050405020304" pitchFamily="18" charset="0"/>
                <a:cs typeface="Times New Roman" panose="02020603050405020304" pitchFamily="18" charset="0"/>
              </a:rPr>
              <a:t>частиною</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дій</a:t>
            </a:r>
            <a:r>
              <a:rPr lang="ru-RU" sz="2100" dirty="0">
                <a:latin typeface="Times New Roman" panose="02020603050405020304" pitchFamily="18" charset="0"/>
                <a:cs typeface="Times New Roman" panose="02020603050405020304" pitchFamily="18" charset="0"/>
              </a:rPr>
              <a:t> ауди то </a:t>
            </a:r>
            <a:r>
              <a:rPr lang="ru-RU" sz="2100" dirty="0" err="1">
                <a:latin typeface="Times New Roman" panose="02020603050405020304" pitchFamily="18" charset="0"/>
                <a:cs typeface="Times New Roman" panose="02020603050405020304" pitchFamily="18" charset="0"/>
              </a:rPr>
              <a:t>ра</a:t>
            </a:r>
            <a:r>
              <a:rPr lang="ru-RU" sz="2100" dirty="0">
                <a:latin typeface="Times New Roman" panose="02020603050405020304" pitchFamily="18" charset="0"/>
                <a:cs typeface="Times New Roman" panose="02020603050405020304" pitchFamily="18" charset="0"/>
              </a:rPr>
              <a:t> у </a:t>
            </a:r>
            <a:r>
              <a:rPr lang="ru-RU" sz="2100" dirty="0" err="1">
                <a:latin typeface="Times New Roman" panose="02020603050405020304" pitchFamily="18" charset="0"/>
                <a:cs typeface="Times New Roman" panose="02020603050405020304" pitchFamily="18" charset="0"/>
              </a:rPr>
              <a:t>відповідь</a:t>
            </a:r>
            <a:r>
              <a:rPr lang="ru-RU" sz="2100" dirty="0">
                <a:latin typeface="Times New Roman" panose="02020603050405020304" pitchFamily="18" charset="0"/>
                <a:cs typeface="Times New Roman" panose="02020603050405020304" pitchFamily="18" charset="0"/>
              </a:rPr>
              <a:t> на </a:t>
            </a:r>
            <a:r>
              <a:rPr lang="ru-RU" sz="2100" dirty="0" err="1">
                <a:latin typeface="Times New Roman" panose="02020603050405020304" pitchFamily="18" charset="0"/>
                <a:cs typeface="Times New Roman" panose="02020603050405020304" pitchFamily="18" charset="0"/>
              </a:rPr>
              <a:t>оцінені</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ризики</a:t>
            </a:r>
            <a:r>
              <a:rPr lang="ru-RU" sz="2100" dirty="0">
                <a:latin typeface="Times New Roman" panose="02020603050405020304" pitchFamily="18" charset="0"/>
                <a:cs typeface="Times New Roman" panose="02020603050405020304" pitchFamily="18" charset="0"/>
              </a:rPr>
              <a:t> </a:t>
            </a:r>
            <a:r>
              <a:rPr lang="ru-RU" sz="2100" dirty="0" err="1">
                <a:latin typeface="Times New Roman" panose="02020603050405020304" pitchFamily="18" charset="0"/>
                <a:cs typeface="Times New Roman" panose="02020603050405020304" pitchFamily="18" charset="0"/>
              </a:rPr>
              <a:t>відповідно</a:t>
            </a:r>
            <a:r>
              <a:rPr lang="ru-RU" sz="2100" dirty="0">
                <a:latin typeface="Times New Roman" panose="02020603050405020304" pitchFamily="18" charset="0"/>
                <a:cs typeface="Times New Roman" panose="02020603050405020304" pitchFamily="18" charset="0"/>
              </a:rPr>
              <a:t> до МСА 3305</a:t>
            </a:r>
          </a:p>
        </p:txBody>
      </p:sp>
    </p:spTree>
    <p:extLst>
      <p:ext uri="{BB962C8B-B14F-4D97-AF65-F5344CB8AC3E}">
        <p14:creationId xmlns:p14="http://schemas.microsoft.com/office/powerpoint/2010/main" val="831719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38199" y="419906"/>
            <a:ext cx="10516737" cy="5776178"/>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1800" dirty="0">
                <a:latin typeface="Times New Roman" panose="02020603050405020304" pitchFamily="18" charset="0"/>
                <a:cs typeface="Times New Roman" panose="02020603050405020304" pitchFamily="18" charset="0"/>
              </a:rPr>
              <a:t>МСА 2201 </a:t>
            </a:r>
            <a:r>
              <a:rPr lang="ru-RU" sz="1800" dirty="0" err="1">
                <a:latin typeface="Times New Roman" panose="02020603050405020304" pitchFamily="18" charset="0"/>
                <a:cs typeface="Times New Roman" panose="02020603050405020304" pitchFamily="18" charset="0"/>
              </a:rPr>
              <a:t>вимагає</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щоб</a:t>
            </a:r>
            <a:r>
              <a:rPr lang="ru-RU" sz="1800" dirty="0">
                <a:latin typeface="Times New Roman" panose="02020603050405020304" pitchFamily="18" charset="0"/>
                <a:cs typeface="Times New Roman" panose="02020603050405020304" pitchFamily="18" charset="0"/>
              </a:rPr>
              <a:t> партнер </a:t>
            </a:r>
            <a:r>
              <a:rPr lang="ru-RU" sz="1800" dirty="0" err="1">
                <a:latin typeface="Times New Roman" panose="02020603050405020304" pitchFamily="18" charset="0"/>
                <a:cs typeface="Times New Roman" panose="02020603050405020304" pitchFamily="18" charset="0"/>
              </a:rPr>
              <a:t>із</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впевнився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що</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ті</a:t>
            </a:r>
            <a:r>
              <a:rPr lang="ru-RU" sz="1800" dirty="0" smtClean="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хто</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виконує</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з аудиту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включаючи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аудиторів</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компонентів</a:t>
            </a:r>
            <a:r>
              <a:rPr lang="ru-RU" sz="1800" dirty="0" smtClean="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мають</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у </a:t>
            </a:r>
            <a:r>
              <a:rPr lang="ru-RU" sz="1800" dirty="0" err="1">
                <a:latin typeface="Times New Roman" panose="02020603050405020304" pitchFamily="18" charset="0"/>
                <a:cs typeface="Times New Roman" panose="02020603050405020304" pitchFamily="18" charset="0"/>
              </a:rPr>
              <a:t>сукупності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відповідну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компетентність</a:t>
            </a:r>
            <a:r>
              <a:rPr lang="ru-RU" sz="1800" dirty="0">
                <a:latin typeface="Times New Roman" panose="02020603050405020304" pitchFamily="18" charset="0"/>
                <a:cs typeface="Times New Roman" panose="02020603050405020304" pitchFamily="18" charset="0"/>
              </a:rPr>
              <a:t> та </a:t>
            </a:r>
            <a:r>
              <a:rPr lang="ru-RU" sz="1800" dirty="0" err="1">
                <a:latin typeface="Times New Roman" panose="02020603050405020304" pitchFamily="18" charset="0"/>
                <a:cs typeface="Times New Roman" panose="02020603050405020304" pitchFamily="18" charset="0"/>
              </a:rPr>
              <a:t>можливості</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Партнер </a:t>
            </a:r>
            <a:r>
              <a:rPr lang="ru-RU" sz="1800" dirty="0" err="1" smtClean="0">
                <a:latin typeface="Times New Roman" panose="02020603050405020304" pitchFamily="18" charset="0"/>
                <a:cs typeface="Times New Roman" panose="02020603050405020304" pitchFamily="18" charset="0"/>
              </a:rPr>
              <a:t>із</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також</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несе</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відповідальність</a:t>
            </a:r>
            <a:r>
              <a:rPr lang="ru-RU" sz="1800" dirty="0">
                <a:latin typeface="Times New Roman" panose="02020603050405020304" pitchFamily="18" charset="0"/>
                <a:cs typeface="Times New Roman" panose="02020603050405020304" pitchFamily="18" charset="0"/>
              </a:rPr>
              <a:t> за </a:t>
            </a:r>
            <a:r>
              <a:rPr lang="ru-RU" sz="1800" dirty="0" err="1">
                <a:latin typeface="Times New Roman" panose="02020603050405020304" pitchFamily="18" charset="0"/>
                <a:cs typeface="Times New Roman" panose="02020603050405020304" pitchFamily="18" charset="0"/>
              </a:rPr>
              <a:t>управління</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нагляд</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і </a:t>
            </a:r>
            <a:r>
              <a:rPr lang="ru-RU" sz="1800" dirty="0" err="1">
                <a:latin typeface="Times New Roman" panose="02020603050405020304" pitchFamily="18" charset="0"/>
                <a:cs typeface="Times New Roman" panose="02020603050405020304" pitchFamily="18" charset="0"/>
              </a:rPr>
              <a:t>виконання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з аудиту </a:t>
            </a:r>
            <a:r>
              <a:rPr lang="ru-RU" sz="1800" dirty="0" err="1" smtClean="0">
                <a:latin typeface="Times New Roman" panose="02020603050405020304" pitchFamily="18" charset="0"/>
                <a:cs typeface="Times New Roman" panose="02020603050405020304" pitchFamily="18" charset="0"/>
              </a:rPr>
              <a:t>групи</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smtClean="0">
                <a:latin typeface="Times New Roman" panose="02020603050405020304" pitchFamily="18" charset="0"/>
                <a:cs typeface="Times New Roman" panose="02020603050405020304" pitchFamily="18" charset="0"/>
              </a:rPr>
              <a:t>Партнер </a:t>
            </a:r>
            <a:r>
              <a:rPr lang="ru-RU" sz="1800" dirty="0" err="1">
                <a:latin typeface="Times New Roman" panose="02020603050405020304" pitchFamily="18" charset="0"/>
                <a:cs typeface="Times New Roman" panose="02020603050405020304" pitchFamily="18" charset="0"/>
              </a:rPr>
              <a:t>із</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застосовує</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вимоги</a:t>
            </a:r>
            <a:r>
              <a:rPr lang="ru-RU" sz="1800" dirty="0">
                <a:latin typeface="Times New Roman" panose="02020603050405020304" pitchFamily="18" charset="0"/>
                <a:cs typeface="Times New Roman" panose="02020603050405020304" pitchFamily="18" charset="0"/>
              </a:rPr>
              <a:t> МСА 220 </a:t>
            </a:r>
            <a:r>
              <a:rPr lang="ru-RU" sz="1800" dirty="0" err="1" smtClean="0">
                <a:latin typeface="Times New Roman" panose="02020603050405020304" pitchFamily="18" charset="0"/>
                <a:cs typeface="Times New Roman" panose="02020603050405020304" pitchFamily="18" charset="0"/>
              </a:rPr>
              <a:t>незалежно</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від</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того, </a:t>
            </a:r>
            <a:r>
              <a:rPr lang="ru-RU" sz="1800" dirty="0" err="1">
                <a:latin typeface="Times New Roman" panose="02020603050405020304" pitchFamily="18" charset="0"/>
                <a:cs typeface="Times New Roman" panose="02020603050405020304" pitchFamily="18" charset="0"/>
              </a:rPr>
              <a:t>чи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виконує</a:t>
            </a:r>
            <a:r>
              <a:rPr lang="ru-RU" sz="1800" dirty="0">
                <a:latin typeface="Times New Roman" panose="02020603050405020304" pitchFamily="18" charset="0"/>
                <a:cs typeface="Times New Roman" panose="02020603050405020304" pitchFamily="18" charset="0"/>
              </a:rPr>
              <a:t> роботу з аудиту </a:t>
            </a:r>
            <a:r>
              <a:rPr lang="ru-RU" sz="1800" dirty="0" err="1">
                <a:latin typeface="Times New Roman" panose="02020603050405020304" pitchFamily="18" charset="0"/>
                <a:cs typeface="Times New Roman" panose="02020603050405020304" pitchFamily="18" charset="0"/>
              </a:rPr>
              <a:t>фінансової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інформації</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компонента команда </a:t>
            </a:r>
            <a:r>
              <a:rPr lang="ru-RU" sz="1800" dirty="0" err="1" smtClean="0">
                <a:latin typeface="Times New Roman" panose="02020603050405020304" pitchFamily="18" charset="0"/>
                <a:cs typeface="Times New Roman" panose="02020603050405020304" pitchFamily="18" charset="0"/>
              </a:rPr>
              <a:t>із</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завдання</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або</a:t>
            </a:r>
            <a:r>
              <a:rPr lang="ru-RU" sz="1800" dirty="0">
                <a:latin typeface="Times New Roman" panose="02020603050405020304" pitchFamily="18" charset="0"/>
                <a:cs typeface="Times New Roman" panose="02020603050405020304" pitchFamily="18" charset="0"/>
              </a:rPr>
              <a:t> аудитор компонента. </a:t>
            </a:r>
            <a:r>
              <a:rPr lang="ru-RU" sz="1800" dirty="0" err="1" smtClean="0">
                <a:latin typeface="Times New Roman" panose="02020603050405020304" pitchFamily="18" charset="0"/>
                <a:cs typeface="Times New Roman" panose="02020603050405020304" pitchFamily="18" charset="0"/>
              </a:rPr>
              <a:t>Цей</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МСА </a:t>
            </a:r>
            <a:r>
              <a:rPr lang="ru-RU" sz="1800" dirty="0" err="1">
                <a:latin typeface="Times New Roman" panose="02020603050405020304" pitchFamily="18" charset="0"/>
                <a:cs typeface="Times New Roman" panose="02020603050405020304" pitchFamily="18" charset="0"/>
              </a:rPr>
              <a:t>допомагає</a:t>
            </a:r>
            <a:r>
              <a:rPr lang="ru-RU" sz="1800" dirty="0">
                <a:latin typeface="Times New Roman" panose="02020603050405020304" pitchFamily="18" charset="0"/>
                <a:cs typeface="Times New Roman" panose="02020603050405020304" pitchFamily="18" charset="0"/>
              </a:rPr>
              <a:t> партнеру </a:t>
            </a:r>
            <a:r>
              <a:rPr lang="ru-RU" sz="1800" dirty="0" err="1">
                <a:latin typeface="Times New Roman" panose="02020603050405020304" pitchFamily="18" charset="0"/>
                <a:cs typeface="Times New Roman" panose="02020603050405020304" pitchFamily="18" charset="0"/>
              </a:rPr>
              <a:t>із</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виконати</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вимоги</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МСА </a:t>
            </a:r>
            <a:r>
              <a:rPr lang="ru-RU" sz="1800" dirty="0">
                <a:latin typeface="Times New Roman" panose="02020603050405020304" pitchFamily="18" charset="0"/>
                <a:cs typeface="Times New Roman" panose="02020603050405020304" pitchFamily="18" charset="0"/>
              </a:rPr>
              <a:t>220, </a:t>
            </a:r>
            <a:r>
              <a:rPr lang="ru-RU" sz="1800" dirty="0" err="1">
                <a:latin typeface="Times New Roman" panose="02020603050405020304" pitchFamily="18" charset="0"/>
                <a:cs typeface="Times New Roman" panose="02020603050405020304" pitchFamily="18" charset="0"/>
              </a:rPr>
              <a:t>якщо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аудитори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компонентів</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виконують</a:t>
            </a:r>
            <a:r>
              <a:rPr lang="ru-RU" sz="1800" dirty="0">
                <a:latin typeface="Times New Roman" panose="02020603050405020304" pitchFamily="18" charset="0"/>
                <a:cs typeface="Times New Roman" panose="02020603050405020304" pitchFamily="18" charset="0"/>
              </a:rPr>
              <a:t> роботу </a:t>
            </a:r>
            <a:r>
              <a:rPr lang="ru-RU" sz="1800" dirty="0" err="1" smtClean="0">
                <a:latin typeface="Times New Roman" panose="02020603050405020304" pitchFamily="18" charset="0"/>
                <a:cs typeface="Times New Roman" panose="02020603050405020304" pitchFamily="18" charset="0"/>
              </a:rPr>
              <a:t>щодо</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фінансової</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інформації</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компонентів</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err="1" smtClean="0">
                <a:latin typeface="Times New Roman" panose="02020603050405020304" pitchFamily="18" charset="0"/>
                <a:cs typeface="Times New Roman" panose="02020603050405020304" pitchFamily="18" charset="0"/>
              </a:rPr>
              <a:t>Аудиторський</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ризик</a:t>
            </a:r>
            <a:r>
              <a:rPr lang="ru-RU" sz="1800" dirty="0">
                <a:latin typeface="Times New Roman" panose="02020603050405020304" pitchFamily="18" charset="0"/>
                <a:cs typeface="Times New Roman" panose="02020603050405020304" pitchFamily="18" charset="0"/>
              </a:rPr>
              <a:t> – </a:t>
            </a:r>
            <a:r>
              <a:rPr lang="ru-RU" sz="1800" dirty="0" err="1">
                <a:latin typeface="Times New Roman" panose="02020603050405020304" pitchFamily="18" charset="0"/>
                <a:cs typeface="Times New Roman" panose="02020603050405020304" pitchFamily="18" charset="0"/>
              </a:rPr>
              <a:t>це</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функція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ризику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суттєвого</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викривлення</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фінансової</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звітності</a:t>
            </a:r>
            <a:r>
              <a:rPr lang="ru-RU" sz="1800" dirty="0">
                <a:latin typeface="Times New Roman" panose="02020603050405020304" pitchFamily="18" charset="0"/>
                <a:cs typeface="Times New Roman" panose="02020603050405020304" pitchFamily="18" charset="0"/>
              </a:rPr>
              <a:t> та </a:t>
            </a:r>
            <a:r>
              <a:rPr lang="ru-RU" sz="1800" dirty="0" err="1">
                <a:latin typeface="Times New Roman" panose="02020603050405020304" pitchFamily="18" charset="0"/>
                <a:cs typeface="Times New Roman" panose="02020603050405020304" pitchFamily="18" charset="0"/>
              </a:rPr>
              <a:t>ризику</a:t>
            </a:r>
            <a:r>
              <a:rPr lang="ru-RU" sz="1800" dirty="0">
                <a:latin typeface="Times New Roman" panose="02020603050405020304" pitchFamily="18" charset="0"/>
                <a:cs typeface="Times New Roman" panose="02020603050405020304" pitchFamily="18" charset="0"/>
              </a:rPr>
              <a:t> того, </a:t>
            </a:r>
            <a:r>
              <a:rPr lang="ru-RU" sz="1800" dirty="0" err="1">
                <a:latin typeface="Times New Roman" panose="02020603050405020304" pitchFamily="18" charset="0"/>
                <a:cs typeface="Times New Roman" panose="02020603050405020304" pitchFamily="18" charset="0"/>
              </a:rPr>
              <a:t>що</a:t>
            </a:r>
            <a:r>
              <a:rPr lang="ru-RU" sz="1800" dirty="0">
                <a:latin typeface="Times New Roman" panose="02020603050405020304" pitchFamily="18" charset="0"/>
                <a:cs typeface="Times New Roman" panose="02020603050405020304" pitchFamily="18" charset="0"/>
              </a:rPr>
              <a:t> аудитор не </a:t>
            </a:r>
            <a:r>
              <a:rPr lang="ru-RU" sz="1800" dirty="0" err="1">
                <a:latin typeface="Times New Roman" panose="02020603050405020304" pitchFamily="18" charset="0"/>
                <a:cs typeface="Times New Roman" panose="02020603050405020304" pitchFamily="18" charset="0"/>
              </a:rPr>
              <a:t>виявить</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таких </a:t>
            </a:r>
            <a:r>
              <a:rPr lang="ru-RU" sz="1800" dirty="0" err="1" smtClean="0">
                <a:latin typeface="Times New Roman" panose="02020603050405020304" pitchFamily="18" charset="0"/>
                <a:cs typeface="Times New Roman" panose="02020603050405020304" pitchFamily="18" charset="0"/>
              </a:rPr>
              <a:t>викривлень</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Стосовно</a:t>
            </a:r>
            <a:r>
              <a:rPr lang="ru-RU" sz="1800" dirty="0">
                <a:latin typeface="Times New Roman" panose="02020603050405020304" pitchFamily="18" charset="0"/>
                <a:cs typeface="Times New Roman" panose="02020603050405020304" pitchFamily="18" charset="0"/>
              </a:rPr>
              <a:t> аудиту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цей</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ризик</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включає</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ризик</a:t>
            </a:r>
            <a:r>
              <a:rPr lang="ru-RU" sz="1800" dirty="0">
                <a:latin typeface="Times New Roman" panose="02020603050405020304" pitchFamily="18" charset="0"/>
                <a:cs typeface="Times New Roman" panose="02020603050405020304" pitchFamily="18" charset="0"/>
              </a:rPr>
              <a:t> того, </a:t>
            </a:r>
            <a:r>
              <a:rPr lang="ru-RU" sz="1800" dirty="0" err="1" smtClean="0">
                <a:latin typeface="Times New Roman" panose="02020603050405020304" pitchFamily="18" charset="0"/>
                <a:cs typeface="Times New Roman" panose="02020603050405020304" pitchFamily="18" charset="0"/>
              </a:rPr>
              <a:t>що</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аудитор </a:t>
            </a:r>
            <a:r>
              <a:rPr lang="ru-RU" sz="1800" dirty="0">
                <a:latin typeface="Times New Roman" panose="02020603050405020304" pitchFamily="18" charset="0"/>
                <a:cs typeface="Times New Roman" panose="02020603050405020304" pitchFamily="18" charset="0"/>
              </a:rPr>
              <a:t>компонента </a:t>
            </a:r>
            <a:r>
              <a:rPr lang="ru-RU" sz="1800" dirty="0" err="1">
                <a:latin typeface="Times New Roman" panose="02020603050405020304" pitchFamily="18" charset="0"/>
                <a:cs typeface="Times New Roman" panose="02020603050405020304" pitchFamily="18" charset="0"/>
              </a:rPr>
              <a:t>може</a:t>
            </a:r>
            <a:r>
              <a:rPr lang="ru-RU" sz="1800" dirty="0">
                <a:latin typeface="Times New Roman" panose="02020603050405020304" pitchFamily="18" charset="0"/>
                <a:cs typeface="Times New Roman" panose="02020603050405020304" pitchFamily="18" charset="0"/>
              </a:rPr>
              <a:t> не </a:t>
            </a:r>
            <a:r>
              <a:rPr lang="ru-RU" sz="1800" dirty="0" err="1">
                <a:latin typeface="Times New Roman" panose="02020603050405020304" pitchFamily="18" charset="0"/>
                <a:cs typeface="Times New Roman" panose="02020603050405020304" pitchFamily="18" charset="0"/>
              </a:rPr>
              <a:t>виявити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викривлення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фінансової</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інформації</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компонента</a:t>
            </a:r>
            <a:r>
              <a:rPr lang="ru-RU" sz="1800" dirty="0">
                <a:latin typeface="Times New Roman" panose="02020603050405020304" pitchFamily="18" charset="0"/>
                <a:cs typeface="Times New Roman" panose="02020603050405020304" pitchFamily="18" charset="0"/>
              </a:rPr>
              <a:t>, яке </a:t>
            </a:r>
            <a:r>
              <a:rPr lang="ru-RU" sz="1800" dirty="0" err="1">
                <a:latin typeface="Times New Roman" panose="02020603050405020304" pitchFamily="18" charset="0"/>
                <a:cs typeface="Times New Roman" panose="02020603050405020304" pitchFamily="18" charset="0"/>
              </a:rPr>
              <a:t>може</a:t>
            </a:r>
            <a:r>
              <a:rPr lang="ru-RU" sz="1800" dirty="0">
                <a:latin typeface="Times New Roman" panose="02020603050405020304" pitchFamily="18" charset="0"/>
                <a:cs typeface="Times New Roman" panose="02020603050405020304" pitchFamily="18" charset="0"/>
              </a:rPr>
              <a:t> бути причиною </a:t>
            </a:r>
            <a:r>
              <a:rPr lang="ru-RU" sz="1800" dirty="0" err="1">
                <a:latin typeface="Times New Roman" panose="02020603050405020304" pitchFamily="18" charset="0"/>
                <a:cs typeface="Times New Roman" panose="02020603050405020304" pitchFamily="18" charset="0"/>
              </a:rPr>
              <a:t>суттєвого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викривлення</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фінансової</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звітності</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та </a:t>
            </a:r>
            <a:r>
              <a:rPr lang="ru-RU" sz="1800" dirty="0" err="1">
                <a:latin typeface="Times New Roman" panose="02020603050405020304" pitchFamily="18" charset="0"/>
                <a:cs typeface="Times New Roman" panose="02020603050405020304" pitchFamily="18" charset="0"/>
              </a:rPr>
              <a:t>ризик</a:t>
            </a:r>
            <a:r>
              <a:rPr lang="ru-RU" sz="1800" dirty="0">
                <a:latin typeface="Times New Roman" panose="02020603050405020304" pitchFamily="18" charset="0"/>
                <a:cs typeface="Times New Roman" panose="02020603050405020304" pitchFamily="18" charset="0"/>
              </a:rPr>
              <a:t> того, </a:t>
            </a:r>
            <a:r>
              <a:rPr lang="ru-RU" sz="1800" dirty="0" err="1">
                <a:latin typeface="Times New Roman" panose="02020603050405020304" pitchFamily="18" charset="0"/>
                <a:cs typeface="Times New Roman" panose="02020603050405020304" pitchFamily="18" charset="0"/>
              </a:rPr>
              <a:t>що</a:t>
            </a:r>
            <a:r>
              <a:rPr lang="ru-RU" sz="1800" dirty="0">
                <a:latin typeface="Times New Roman" panose="02020603050405020304" pitchFamily="18" charset="0"/>
                <a:cs typeface="Times New Roman" panose="02020603050405020304" pitchFamily="18" charset="0"/>
              </a:rPr>
              <a:t> команда </a:t>
            </a:r>
            <a:r>
              <a:rPr lang="ru-RU" sz="1800" dirty="0" err="1">
                <a:latin typeface="Times New Roman" panose="02020603050405020304" pitchFamily="18" charset="0"/>
                <a:cs typeface="Times New Roman" panose="02020603050405020304" pitchFamily="18" charset="0"/>
              </a:rPr>
              <a:t>із</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можене</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виявити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це</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викривлення</a:t>
            </a:r>
            <a:r>
              <a:rPr lang="ru-RU" sz="1800" dirty="0">
                <a:latin typeface="Times New Roman" panose="02020603050405020304" pitchFamily="18" charset="0"/>
                <a:cs typeface="Times New Roman" panose="02020603050405020304" pitchFamily="18" charset="0"/>
              </a:rPr>
              <a:t>. В </a:t>
            </a:r>
            <a:r>
              <a:rPr lang="ru-RU" sz="1800" dirty="0" err="1">
                <a:latin typeface="Times New Roman" panose="02020603050405020304" pitchFamily="18" charset="0"/>
                <a:cs typeface="Times New Roman" panose="02020603050405020304" pitchFamily="18" charset="0"/>
              </a:rPr>
              <a:t>цьому</a:t>
            </a:r>
            <a:r>
              <a:rPr lang="ru-RU" sz="1800" dirty="0">
                <a:latin typeface="Times New Roman" panose="02020603050405020304" pitchFamily="18" charset="0"/>
                <a:cs typeface="Times New Roman" panose="02020603050405020304" pitchFamily="18" charset="0"/>
              </a:rPr>
              <a:t> МСА </a:t>
            </a:r>
            <a:r>
              <a:rPr lang="ru-RU" sz="1800" dirty="0" err="1">
                <a:latin typeface="Times New Roman" panose="02020603050405020304" pitchFamily="18" charset="0"/>
                <a:cs typeface="Times New Roman" panose="02020603050405020304" pitchFamily="18" charset="0"/>
              </a:rPr>
              <a:t>пояснюються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питання</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які</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розглядає</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команда </a:t>
            </a:r>
            <a:r>
              <a:rPr lang="ru-RU" sz="1800" dirty="0" err="1">
                <a:latin typeface="Times New Roman" panose="02020603050405020304" pitchFamily="18" charset="0"/>
                <a:cs typeface="Times New Roman" panose="02020603050405020304" pitchFamily="18" charset="0"/>
              </a:rPr>
              <a:t>із</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завдання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 при </a:t>
            </a:r>
            <a:r>
              <a:rPr lang="ru-RU" sz="1800" dirty="0" err="1">
                <a:latin typeface="Times New Roman" panose="02020603050405020304" pitchFamily="18" charset="0"/>
                <a:cs typeface="Times New Roman" panose="02020603050405020304" pitchFamily="18" charset="0"/>
              </a:rPr>
              <a:t>визначенні</a:t>
            </a:r>
            <a:r>
              <a:rPr lang="ru-RU" sz="1800" dirty="0">
                <a:latin typeface="Times New Roman" panose="02020603050405020304" pitchFamily="18" charset="0"/>
                <a:cs typeface="Times New Roman" panose="02020603050405020304" pitchFamily="18" charset="0"/>
              </a:rPr>
              <a:t> характеру, часу</a:t>
            </a:r>
          </a:p>
          <a:p>
            <a:r>
              <a:rPr lang="ru-RU" sz="1800" dirty="0">
                <a:latin typeface="Times New Roman" panose="02020603050405020304" pitchFamily="18" charset="0"/>
                <a:cs typeface="Times New Roman" panose="02020603050405020304" pitchFamily="18" charset="0"/>
              </a:rPr>
              <a:t>та </a:t>
            </a:r>
            <a:r>
              <a:rPr lang="ru-RU" sz="1800" dirty="0" err="1">
                <a:latin typeface="Times New Roman" panose="02020603050405020304" pitchFamily="18" charset="0"/>
                <a:cs typeface="Times New Roman" panose="02020603050405020304" pitchFamily="18" charset="0"/>
              </a:rPr>
              <a:t>обсягу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своєї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участі</a:t>
            </a:r>
            <a:r>
              <a:rPr lang="ru-RU" sz="1800" dirty="0">
                <a:latin typeface="Times New Roman" panose="02020603050405020304" pitchFamily="18" charset="0"/>
                <a:cs typeface="Times New Roman" panose="02020603050405020304" pitchFamily="18" charset="0"/>
              </a:rPr>
              <a:t> в процедурах </a:t>
            </a:r>
            <a:r>
              <a:rPr lang="ru-RU" sz="1800" dirty="0" err="1">
                <a:latin typeface="Times New Roman" panose="02020603050405020304" pitchFamily="18" charset="0"/>
                <a:cs typeface="Times New Roman" panose="02020603050405020304" pitchFamily="18" charset="0"/>
              </a:rPr>
              <a:t>оцінювання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ризиків</a:t>
            </a:r>
            <a:r>
              <a:rPr lang="ru-RU" sz="1800" dirty="0">
                <a:latin typeface="Times New Roman" panose="02020603050405020304" pitchFamily="18" charset="0"/>
                <a:cs typeface="Times New Roman" panose="02020603050405020304" pitchFamily="18" charset="0"/>
              </a:rPr>
              <a:t> і </a:t>
            </a:r>
            <a:r>
              <a:rPr lang="ru-RU" sz="1800" dirty="0" err="1" smtClean="0">
                <a:latin typeface="Times New Roman" panose="02020603050405020304" pitchFamily="18" charset="0"/>
                <a:cs typeface="Times New Roman" panose="02020603050405020304" pitchFamily="18" charset="0"/>
              </a:rPr>
              <a:t>подальших</a:t>
            </a:r>
            <a:r>
              <a:rPr lang="en-US"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аудиторських</a:t>
            </a:r>
            <a:r>
              <a:rPr lang="ru-RU" sz="1800" dirty="0">
                <a:latin typeface="Times New Roman" panose="02020603050405020304" pitchFamily="18" charset="0"/>
                <a:cs typeface="Times New Roman" panose="02020603050405020304" pitchFamily="18" charset="0"/>
              </a:rPr>
              <a:t> процедурах, </a:t>
            </a:r>
            <a:r>
              <a:rPr lang="ru-RU" sz="1800" dirty="0" err="1">
                <a:latin typeface="Times New Roman" panose="02020603050405020304" pitchFamily="18" charset="0"/>
                <a:cs typeface="Times New Roman" panose="02020603050405020304" pitchFamily="18" charset="0"/>
              </a:rPr>
              <a:t>які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виконують</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аудитори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компонентів</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щодо</a:t>
            </a:r>
            <a:endParaRPr lang="ru-RU" sz="1800" dirty="0">
              <a:latin typeface="Times New Roman" panose="02020603050405020304" pitchFamily="18" charset="0"/>
              <a:cs typeface="Times New Roman" panose="02020603050405020304" pitchFamily="18" charset="0"/>
            </a:endParaRPr>
          </a:p>
          <a:p>
            <a:r>
              <a:rPr lang="ru-RU" sz="1800" dirty="0" err="1">
                <a:latin typeface="Times New Roman" panose="02020603050405020304" pitchFamily="18" charset="0"/>
                <a:cs typeface="Times New Roman" panose="02020603050405020304" pitchFamily="18" charset="0"/>
              </a:rPr>
              <a:t>фінансової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інформації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компонентів</a:t>
            </a:r>
            <a:r>
              <a:rPr lang="ru-RU" sz="1800" dirty="0">
                <a:latin typeface="Times New Roman" panose="02020603050405020304" pitchFamily="18" charset="0"/>
                <a:cs typeface="Times New Roman" panose="02020603050405020304" pitchFamily="18" charset="0"/>
              </a:rPr>
              <a:t>. Метою </a:t>
            </a:r>
            <a:r>
              <a:rPr lang="ru-RU" sz="1800" dirty="0" err="1">
                <a:latin typeface="Times New Roman" panose="02020603050405020304" pitchFamily="18" charset="0"/>
                <a:cs typeface="Times New Roman" panose="02020603050405020304" pitchFamily="18" charset="0"/>
              </a:rPr>
              <a:t>такої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участі</a:t>
            </a:r>
            <a:r>
              <a:rPr lang="ru-RU" sz="1800" dirty="0">
                <a:latin typeface="Times New Roman" panose="02020603050405020304" pitchFamily="18" charset="0"/>
                <a:cs typeface="Times New Roman" panose="02020603050405020304" pitchFamily="18" charset="0"/>
              </a:rPr>
              <a:t> є </a:t>
            </a:r>
            <a:r>
              <a:rPr lang="ru-RU" sz="1800" dirty="0" err="1">
                <a:latin typeface="Times New Roman" panose="02020603050405020304" pitchFamily="18" charset="0"/>
                <a:cs typeface="Times New Roman" panose="02020603050405020304" pitchFamily="18" charset="0"/>
              </a:rPr>
              <a:t>отримання</a:t>
            </a:r>
            <a:endParaRPr lang="ru-RU" sz="1800" dirty="0">
              <a:latin typeface="Times New Roman" panose="02020603050405020304" pitchFamily="18" charset="0"/>
              <a:cs typeface="Times New Roman" panose="02020603050405020304" pitchFamily="18" charset="0"/>
            </a:endParaRPr>
          </a:p>
          <a:p>
            <a:r>
              <a:rPr lang="ru-RU" sz="1800" dirty="0" err="1">
                <a:latin typeface="Times New Roman" panose="02020603050405020304" pitchFamily="18" charset="0"/>
                <a:cs typeface="Times New Roman" panose="02020603050405020304" pitchFamily="18" charset="0"/>
              </a:rPr>
              <a:t>прийнятних</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аудиторських</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доказів</a:t>
            </a:r>
            <a:r>
              <a:rPr lang="ru-RU" sz="1800" dirty="0">
                <a:latin typeface="Times New Roman" panose="02020603050405020304" pitchFamily="18" charset="0"/>
                <a:cs typeface="Times New Roman" panose="02020603050405020304" pitchFamily="18" charset="0"/>
              </a:rPr>
              <a:t> у </a:t>
            </a:r>
            <a:r>
              <a:rPr lang="ru-RU" sz="1800" dirty="0" err="1">
                <a:latin typeface="Times New Roman" panose="02020603050405020304" pitchFamily="18" charset="0"/>
                <a:cs typeface="Times New Roman" panose="02020603050405020304" pitchFamily="18" charset="0"/>
              </a:rPr>
              <a:t>достатньому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обсязі</a:t>
            </a:r>
            <a:r>
              <a:rPr lang="ru-RU" sz="1800" dirty="0">
                <a:latin typeface="Times New Roman" panose="02020603050405020304" pitchFamily="18" charset="0"/>
                <a:cs typeface="Times New Roman" panose="02020603050405020304" pitchFamily="18" charset="0"/>
              </a:rPr>
              <a:t>, на </a:t>
            </a:r>
            <a:r>
              <a:rPr lang="ru-RU" sz="1800" dirty="0" err="1">
                <a:latin typeface="Times New Roman" panose="02020603050405020304" pitchFamily="18" charset="0"/>
                <a:cs typeface="Times New Roman" panose="02020603050405020304" pitchFamily="18" charset="0"/>
              </a:rPr>
              <a:t>яких</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слід</a:t>
            </a:r>
            <a:endParaRPr lang="ru-RU" sz="1800" dirty="0">
              <a:latin typeface="Times New Roman" panose="02020603050405020304" pitchFamily="18" charset="0"/>
              <a:cs typeface="Times New Roman" panose="02020603050405020304" pitchFamily="18" charset="0"/>
            </a:endParaRPr>
          </a:p>
          <a:p>
            <a:r>
              <a:rPr lang="ru-RU" sz="1800" dirty="0" err="1">
                <a:latin typeface="Times New Roman" panose="02020603050405020304" pitchFamily="18" charset="0"/>
                <a:cs typeface="Times New Roman" panose="02020603050405020304" pitchFamily="18" charset="0"/>
              </a:rPr>
              <a:t>ґрунтувати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аудиторську</a:t>
            </a:r>
            <a:r>
              <a:rPr lang="ru-RU" sz="1800" dirty="0">
                <a:latin typeface="Times New Roman" panose="02020603050405020304" pitchFamily="18" charset="0"/>
                <a:cs typeface="Times New Roman" panose="02020603050405020304" pitchFamily="18" charset="0"/>
              </a:rPr>
              <a:t> думку </a:t>
            </a:r>
            <a:r>
              <a:rPr lang="ru-RU" sz="1800" dirty="0" err="1">
                <a:latin typeface="Times New Roman" panose="02020603050405020304" pitchFamily="18" charset="0"/>
                <a:cs typeface="Times New Roman" panose="02020603050405020304" pitchFamily="18" charset="0"/>
              </a:rPr>
              <a:t>щодо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фінансової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звітності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групи</a:t>
            </a:r>
            <a:r>
              <a:rPr lang="ru-RU" sz="1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365640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50983" y="365125"/>
            <a:ext cx="11453090" cy="1325563"/>
          </a:xfrm>
        </p:spPr>
        <p:style>
          <a:lnRef idx="2">
            <a:schemeClr val="accent2"/>
          </a:lnRef>
          <a:fillRef idx="1">
            <a:schemeClr val="lt1"/>
          </a:fillRef>
          <a:effectRef idx="0">
            <a:schemeClr val="accent2"/>
          </a:effectRef>
          <a:fontRef idx="minor">
            <a:schemeClr val="dk1"/>
          </a:fontRef>
        </p:style>
        <p:txBody>
          <a:bodyPr>
            <a:normAutofit/>
          </a:bodyPr>
          <a:lstStyle/>
          <a:p>
            <a:r>
              <a:rPr lang="ru-RU" sz="4000" dirty="0" err="1">
                <a:latin typeface="Times New Roman" panose="02020603050405020304" pitchFamily="18" charset="0"/>
                <a:cs typeface="Times New Roman" panose="02020603050405020304" pitchFamily="18" charset="0"/>
              </a:rPr>
              <a:t>Відповідальність</a:t>
            </a:r>
            <a:r>
              <a:rPr lang="ru-RU" sz="4000" dirty="0">
                <a:latin typeface="Times New Roman" panose="02020603050405020304" pitchFamily="18" charset="0"/>
                <a:cs typeface="Times New Roman" panose="02020603050405020304" pitchFamily="18" charset="0"/>
              </a:rPr>
              <a:t> </a:t>
            </a:r>
            <a:r>
              <a:rPr lang="ru-RU" sz="4000" dirty="0" err="1">
                <a:latin typeface="Times New Roman" panose="02020603050405020304" pitchFamily="18" charset="0"/>
                <a:cs typeface="Times New Roman" panose="02020603050405020304" pitchFamily="18" charset="0"/>
              </a:rPr>
              <a:t>зовнішнього</a:t>
            </a:r>
            <a:r>
              <a:rPr lang="ru-RU" sz="4000" dirty="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аудитора </a:t>
            </a:r>
            <a:r>
              <a:rPr lang="ru-RU" sz="4000" dirty="0">
                <a:latin typeface="Times New Roman" panose="02020603050405020304" pitchFamily="18" charset="0"/>
                <a:cs typeface="Times New Roman" panose="02020603050405020304" pitchFamily="18" charset="0"/>
              </a:rPr>
              <a:t>за аудит</a:t>
            </a:r>
          </a:p>
        </p:txBody>
      </p:sp>
      <p:sp>
        <p:nvSpPr>
          <p:cNvPr id="6" name="Объект 5"/>
          <p:cNvSpPr>
            <a:spLocks noGrp="1"/>
          </p:cNvSpPr>
          <p:nvPr>
            <p:ph idx="1"/>
          </p:nvPr>
        </p:nvSpPr>
        <p:spPr>
          <a:xfrm>
            <a:off x="350983" y="1825624"/>
            <a:ext cx="11453090" cy="4722957"/>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uk-UA" sz="2400" dirty="0">
                <a:latin typeface="Times New Roman" panose="02020603050405020304" pitchFamily="18" charset="0"/>
                <a:cs typeface="Times New Roman" panose="02020603050405020304" pitchFamily="18" charset="0"/>
              </a:rPr>
              <a:t>Зовнішній аудитор несе одноособову відповідальність за висловлену аудиторську думку, і ця відповідальність не зменшується внаслідок використання аудитором в завданні роботи відділу внутрішнього аудиту для надання ним прямої допомоги у виконанні завдання. Хоча вони й можуть виконувати аудиторські процедури, подібні до процедур, виконуваних зовнішнім аудитором, ні відділ внутрішнього аудиту, ні внутрішні аудитори не є незалежними від суб’єкта господарювання, як це вимагається від зовнішнього аудитора під час аудиту фінансової звітності відповідно до МСА 2006 . Тому цей МСА визначає умови, які потрібні зовнішньому аудитору, щоб бути в змозі використовувати роботу внутрішніх аудиторів. У ньому також визначається робота, потрібна для отримання прийнятних доказів у достатньому обсязі того, що робота відділу </a:t>
            </a:r>
            <a:r>
              <a:rPr lang="uk-UA" sz="2400" dirty="0" err="1">
                <a:latin typeface="Times New Roman" panose="02020603050405020304" pitchFamily="18" charset="0"/>
                <a:cs typeface="Times New Roman" panose="02020603050405020304" pitchFamily="18" charset="0"/>
              </a:rPr>
              <a:t>внутрішьного</a:t>
            </a:r>
            <a:r>
              <a:rPr lang="uk-UA" sz="2400" dirty="0">
                <a:latin typeface="Times New Roman" panose="02020603050405020304" pitchFamily="18" charset="0"/>
                <a:cs typeface="Times New Roman" panose="02020603050405020304" pitchFamily="18" charset="0"/>
              </a:rPr>
              <a:t> аудиту або внутрішніх аудиторів при наданні ними прямої допомоги є адекватною з метою аудиту. Вимоги призначені для надання концептуальної основи щодо суджень зовнішнього аудитора стосовно використання роботи внутрішніх аудиторів, щоб запобігти неналежному використанню цієї роботи</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56958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09600" y="365125"/>
            <a:ext cx="11083636" cy="595457"/>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4000" dirty="0" err="1">
                <a:latin typeface="Times New Roman" panose="02020603050405020304" pitchFamily="18" charset="0"/>
                <a:cs typeface="Times New Roman" panose="02020603050405020304" pitchFamily="18" charset="0"/>
              </a:rPr>
              <a:t>Цілі</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609600" y="1145309"/>
            <a:ext cx="11083636" cy="5394036"/>
          </a:xfr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buNone/>
            </a:pPr>
            <a:r>
              <a:rPr lang="uk-UA" dirty="0">
                <a:latin typeface="Times New Roman" panose="02020603050405020304" pitchFamily="18" charset="0"/>
                <a:cs typeface="Times New Roman" panose="02020603050405020304" pitchFamily="18" charset="0"/>
              </a:rPr>
              <a:t>Цілі зовнішнього </a:t>
            </a:r>
            <a:r>
              <a:rPr lang="uk-UA" dirty="0" smtClean="0">
                <a:latin typeface="Times New Roman" panose="02020603050405020304" pitchFamily="18" charset="0"/>
                <a:cs typeface="Times New Roman" panose="02020603050405020304" pitchFamily="18" charset="0"/>
              </a:rPr>
              <a:t>аудитора</a:t>
            </a:r>
            <a:r>
              <a:rPr lang="uk-UA" dirty="0">
                <a:latin typeface="Times New Roman" panose="02020603050405020304" pitchFamily="18" charset="0"/>
                <a:cs typeface="Times New Roman" panose="02020603050405020304" pitchFamily="18" charset="0"/>
              </a:rPr>
              <a:t>, якщо у суб’єкта господарювання є відділ</a:t>
            </a:r>
          </a:p>
          <a:p>
            <a:pPr marL="0" indent="0">
              <a:buNone/>
            </a:pPr>
            <a:r>
              <a:rPr lang="uk-UA" dirty="0" err="1">
                <a:latin typeface="Times New Roman" panose="02020603050405020304" pitchFamily="18" charset="0"/>
                <a:cs typeface="Times New Roman" panose="02020603050405020304" pitchFamily="18" charset="0"/>
              </a:rPr>
              <a:t>внутрішьного</a:t>
            </a:r>
            <a:r>
              <a:rPr lang="uk-UA" dirty="0">
                <a:latin typeface="Times New Roman" panose="02020603050405020304" pitchFamily="18" charset="0"/>
                <a:cs typeface="Times New Roman" panose="02020603050405020304" pitchFamily="18" charset="0"/>
              </a:rPr>
              <a:t> аудиту, і зовнішній аудитор планує використати його роботу</a:t>
            </a:r>
          </a:p>
          <a:p>
            <a:pPr marL="0" indent="0">
              <a:buNone/>
            </a:pPr>
            <a:r>
              <a:rPr lang="uk-UA" dirty="0">
                <a:latin typeface="Times New Roman" panose="02020603050405020304" pitchFamily="18" charset="0"/>
                <a:cs typeface="Times New Roman" panose="02020603050405020304" pitchFamily="18" charset="0"/>
              </a:rPr>
              <a:t>для модифікації характеру або часу чи зменшення обсягу аудиторських</a:t>
            </a:r>
          </a:p>
          <a:p>
            <a:pPr marL="0" indent="0">
              <a:buNone/>
            </a:pPr>
            <a:r>
              <a:rPr lang="uk-UA" dirty="0">
                <a:latin typeface="Times New Roman" panose="02020603050405020304" pitchFamily="18" charset="0"/>
                <a:cs typeface="Times New Roman" panose="02020603050405020304" pitchFamily="18" charset="0"/>
              </a:rPr>
              <a:t>процедур, які має виконувати безпосередньо зовнішній аудитор, або</a:t>
            </a:r>
          </a:p>
          <a:p>
            <a:pPr marL="0" indent="0">
              <a:buNone/>
            </a:pPr>
            <a:r>
              <a:rPr lang="uk-UA" dirty="0">
                <a:latin typeface="Times New Roman" panose="02020603050405020304" pitchFamily="18" charset="0"/>
                <a:cs typeface="Times New Roman" panose="02020603050405020304" pitchFamily="18" charset="0"/>
              </a:rPr>
              <a:t>використати внутрішніх аудиторів для надання ними прямої допомоги, такі:</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 </a:t>
            </a:r>
            <a:r>
              <a:rPr lang="uk-UA" dirty="0">
                <a:latin typeface="Times New Roman" panose="02020603050405020304" pitchFamily="18" charset="0"/>
                <a:cs typeface="Times New Roman" panose="02020603050405020304" pitchFamily="18" charset="0"/>
              </a:rPr>
              <a:t>визначити, чи можна використати роботу відділу </a:t>
            </a:r>
            <a:r>
              <a:rPr lang="uk-UA" dirty="0" err="1">
                <a:latin typeface="Times New Roman" panose="02020603050405020304" pitchFamily="18" charset="0"/>
                <a:cs typeface="Times New Roman" panose="02020603050405020304" pitchFamily="18" charset="0"/>
              </a:rPr>
              <a:t>внутрішьного</a:t>
            </a:r>
            <a:endParaRPr lang="uk-UA" dirty="0">
              <a:latin typeface="Times New Roman" panose="02020603050405020304" pitchFamily="18" charset="0"/>
              <a:cs typeface="Times New Roman" panose="02020603050405020304" pitchFamily="18" charset="0"/>
            </a:endParaRPr>
          </a:p>
          <a:p>
            <a:pPr marL="0" indent="0">
              <a:buNone/>
            </a:pPr>
            <a:r>
              <a:rPr lang="uk-UA" dirty="0">
                <a:latin typeface="Times New Roman" panose="02020603050405020304" pitchFamily="18" charset="0"/>
                <a:cs typeface="Times New Roman" panose="02020603050405020304" pitchFamily="18" charset="0"/>
              </a:rPr>
              <a:t>аудиту або внутрішніх аудиторів або пряму допомогу внутрішніх</a:t>
            </a:r>
          </a:p>
          <a:p>
            <a:pPr marL="0" indent="0">
              <a:buNone/>
            </a:pPr>
            <a:r>
              <a:rPr lang="uk-UA" dirty="0">
                <a:latin typeface="Times New Roman" panose="02020603050405020304" pitchFamily="18" charset="0"/>
                <a:cs typeface="Times New Roman" panose="02020603050405020304" pitchFamily="18" charset="0"/>
              </a:rPr>
              <a:t>аудиторів, та, якщо це так, на яких ділянках і в якому обсязі;</a:t>
            </a:r>
          </a:p>
          <a:p>
            <a:pPr marL="0" indent="0">
              <a:buNone/>
            </a:pPr>
            <a:r>
              <a:rPr lang="uk-UA" dirty="0">
                <a:latin typeface="Times New Roman" panose="02020603050405020304" pitchFamily="18" charset="0"/>
                <a:cs typeface="Times New Roman" panose="02020603050405020304" pitchFamily="18" charset="0"/>
              </a:rPr>
              <a:t> та після цього:</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 </a:t>
            </a:r>
            <a:r>
              <a:rPr lang="uk-UA" dirty="0">
                <a:latin typeface="Times New Roman" panose="02020603050405020304" pitchFamily="18" charset="0"/>
                <a:cs typeface="Times New Roman" panose="02020603050405020304" pitchFamily="18" charset="0"/>
              </a:rPr>
              <a:t>визначити, чи є робота достатньою для цілей аудиту в разі використання роботи відділу внутрішнього аудиту, </a:t>
            </a:r>
            <a:r>
              <a:rPr lang="uk-UA" dirty="0" smtClean="0">
                <a:latin typeface="Times New Roman" panose="02020603050405020304" pitchFamily="18" charset="0"/>
                <a:cs typeface="Times New Roman" panose="02020603050405020304" pitchFamily="18" charset="0"/>
              </a:rPr>
              <a:t>та </a:t>
            </a:r>
          </a:p>
          <a:p>
            <a:pPr marL="0" indent="0">
              <a:buNone/>
            </a:pP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c) </a:t>
            </a:r>
            <a:r>
              <a:rPr lang="uk-UA" dirty="0">
                <a:latin typeface="Times New Roman" panose="02020603050405020304" pitchFamily="18" charset="0"/>
                <a:cs typeface="Times New Roman" panose="02020603050405020304" pitchFamily="18" charset="0"/>
              </a:rPr>
              <a:t>при використанні внутрішніх аудиторів для надання ними прямої</a:t>
            </a:r>
          </a:p>
          <a:p>
            <a:pPr marL="0" indent="0">
              <a:buNone/>
            </a:pPr>
            <a:r>
              <a:rPr lang="uk-UA" dirty="0">
                <a:latin typeface="Times New Roman" panose="02020603050405020304" pitchFamily="18" charset="0"/>
                <a:cs typeface="Times New Roman" panose="02020603050405020304" pitchFamily="18" charset="0"/>
              </a:rPr>
              <a:t>допомоги – забезпечити відповідне керівництво і нагляд з подальшою перевіркою їх роботи.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99856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60217" y="365126"/>
            <a:ext cx="11490037" cy="53080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4000" dirty="0" err="1">
                <a:latin typeface="Times New Roman" panose="02020603050405020304" pitchFamily="18" charset="0"/>
                <a:cs typeface="Times New Roman" panose="02020603050405020304" pitchFamily="18" charset="0"/>
              </a:rPr>
              <a:t>Визначення</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360217" y="1261054"/>
            <a:ext cx="11490037" cy="5259819"/>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uk-UA" dirty="0">
                <a:latin typeface="Times New Roman" panose="02020603050405020304" pitchFamily="18" charset="0"/>
                <a:cs typeface="Times New Roman" panose="02020603050405020304" pitchFamily="18" charset="0"/>
              </a:rPr>
              <a:t>Для цілей МСА наведені далі терміни мають такі значення:</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 </a:t>
            </a:r>
            <a:r>
              <a:rPr lang="uk-UA" dirty="0">
                <a:latin typeface="Times New Roman" panose="02020603050405020304" pitchFamily="18" charset="0"/>
                <a:cs typeface="Times New Roman" panose="02020603050405020304" pitchFamily="18" charset="0"/>
              </a:rPr>
              <a:t>відділ внутрішнього аудиту (</a:t>
            </a:r>
            <a:r>
              <a:rPr lang="en-US" dirty="0">
                <a:latin typeface="Times New Roman" panose="02020603050405020304" pitchFamily="18" charset="0"/>
                <a:cs typeface="Times New Roman" panose="02020603050405020304" pitchFamily="18" charset="0"/>
              </a:rPr>
              <a:t>internal audit function) – </a:t>
            </a:r>
            <a:r>
              <a:rPr lang="uk-UA" dirty="0">
                <a:latin typeface="Times New Roman" panose="02020603050405020304" pitchFamily="18" charset="0"/>
                <a:cs typeface="Times New Roman" panose="02020603050405020304" pitchFamily="18" charset="0"/>
              </a:rPr>
              <a:t>відділ суб’єкта</a:t>
            </a:r>
          </a:p>
          <a:p>
            <a:pPr marL="0" indent="0">
              <a:buNone/>
            </a:pPr>
            <a:r>
              <a:rPr lang="uk-UA" dirty="0">
                <a:latin typeface="Times New Roman" panose="02020603050405020304" pitchFamily="18" charset="0"/>
                <a:cs typeface="Times New Roman" panose="02020603050405020304" pitchFamily="18" charset="0"/>
              </a:rPr>
              <a:t>господарювання, що передбачає надання впевненості та консультування, призначені для оцінювання й поліпшення ефективності</a:t>
            </a:r>
          </a:p>
          <a:p>
            <a:pPr marL="0" indent="0">
              <a:buNone/>
            </a:pPr>
            <a:r>
              <a:rPr lang="uk-UA" dirty="0">
                <a:latin typeface="Times New Roman" panose="02020603050405020304" pitchFamily="18" charset="0"/>
                <a:cs typeface="Times New Roman" panose="02020603050405020304" pitchFamily="18" charset="0"/>
              </a:rPr>
              <a:t>процесу управління суб’єктом господарювання, а також процесів</a:t>
            </a:r>
          </a:p>
          <a:p>
            <a:pPr marL="0" indent="0">
              <a:buNone/>
            </a:pPr>
            <a:r>
              <a:rPr lang="uk-UA" dirty="0">
                <a:latin typeface="Times New Roman" panose="02020603050405020304" pitchFamily="18" charset="0"/>
                <a:cs typeface="Times New Roman" panose="02020603050405020304" pitchFamily="18" charset="0"/>
              </a:rPr>
              <a:t>управління ризиками і внутрішнього контролю (див. параграфи А1–А4);</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 </a:t>
            </a:r>
            <a:r>
              <a:rPr lang="uk-UA" dirty="0">
                <a:latin typeface="Times New Roman" panose="02020603050405020304" pitchFamily="18" charset="0"/>
                <a:cs typeface="Times New Roman" panose="02020603050405020304" pitchFamily="18" charset="0"/>
              </a:rPr>
              <a:t>пряма допомога (</a:t>
            </a:r>
            <a:r>
              <a:rPr lang="en-US" dirty="0">
                <a:latin typeface="Times New Roman" panose="02020603050405020304" pitchFamily="18" charset="0"/>
                <a:cs typeface="Times New Roman" panose="02020603050405020304" pitchFamily="18" charset="0"/>
              </a:rPr>
              <a:t>direct assistance) – </a:t>
            </a:r>
            <a:r>
              <a:rPr lang="uk-UA" dirty="0">
                <a:latin typeface="Times New Roman" panose="02020603050405020304" pitchFamily="18" charset="0"/>
                <a:cs typeface="Times New Roman" panose="02020603050405020304" pitchFamily="18" charset="0"/>
              </a:rPr>
              <a:t>використання внутрішніх</a:t>
            </a:r>
          </a:p>
          <a:p>
            <a:pPr marL="0" indent="0">
              <a:buNone/>
            </a:pPr>
            <a:r>
              <a:rPr lang="uk-UA" dirty="0">
                <a:latin typeface="Times New Roman" panose="02020603050405020304" pitchFamily="18" charset="0"/>
                <a:cs typeface="Times New Roman" panose="02020603050405020304" pitchFamily="18" charset="0"/>
              </a:rPr>
              <a:t>аудиторів для виконання аудиторських процедур під керівництвом</a:t>
            </a:r>
          </a:p>
          <a:p>
            <a:pPr marL="0" indent="0">
              <a:buNone/>
            </a:pPr>
            <a:r>
              <a:rPr lang="uk-UA" dirty="0">
                <a:latin typeface="Times New Roman" panose="02020603050405020304" pitchFamily="18" charset="0"/>
                <a:cs typeface="Times New Roman" panose="02020603050405020304" pitchFamily="18" charset="0"/>
              </a:rPr>
              <a:t>та наглядом зовнішнього аудитора з подальшою перевіркою ним</a:t>
            </a:r>
          </a:p>
          <a:p>
            <a:pPr marL="0" indent="0">
              <a:buNone/>
            </a:pPr>
            <a:r>
              <a:rPr lang="uk-UA" dirty="0">
                <a:latin typeface="Times New Roman" panose="02020603050405020304" pitchFamily="18" charset="0"/>
                <a:cs typeface="Times New Roman" panose="02020603050405020304" pitchFamily="18" charset="0"/>
              </a:rPr>
              <a:t>їхньої роботи.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0606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40145" y="193965"/>
            <a:ext cx="11647055" cy="1145308"/>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3200" dirty="0" err="1">
                <a:latin typeface="Times New Roman" panose="02020603050405020304" pitchFamily="18" charset="0"/>
                <a:cs typeface="Times New Roman" panose="02020603050405020304" pitchFamily="18" charset="0"/>
              </a:rPr>
              <a:t>Визначення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доцільності</a:t>
            </a:r>
            <a:r>
              <a:rPr lang="ru-RU" sz="3200" dirty="0">
                <a:latin typeface="Times New Roman" panose="02020603050405020304" pitchFamily="18" charset="0"/>
                <a:cs typeface="Times New Roman" panose="02020603050405020304" pitchFamily="18" charset="0"/>
              </a:rPr>
              <a:t> та </a:t>
            </a:r>
            <a:r>
              <a:rPr lang="ru-RU" sz="3200" dirty="0" err="1">
                <a:latin typeface="Times New Roman" panose="02020603050405020304" pitchFamily="18" charset="0"/>
                <a:cs typeface="Times New Roman" panose="02020603050405020304" pitchFamily="18" charset="0"/>
              </a:rPr>
              <a:t>обсягу</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використання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роботи</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відділу</a:t>
            </a:r>
            <a:r>
              <a:rPr lang="ru-RU" sz="3200" dirty="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внутрішнього</a:t>
            </a:r>
            <a:r>
              <a:rPr lang="ru-RU" sz="3200" dirty="0" smtClean="0">
                <a:latin typeface="Times New Roman" panose="02020603050405020304" pitchFamily="18" charset="0"/>
                <a:cs typeface="Times New Roman" panose="02020603050405020304" pitchFamily="18" charset="0"/>
              </a:rPr>
              <a:t> аудиту</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ru-RU" sz="2400" i="1" dirty="0" err="1">
                <a:latin typeface="Times New Roman" panose="02020603050405020304" pitchFamily="18" charset="0"/>
                <a:cs typeface="Times New Roman" panose="02020603050405020304" pitchFamily="18" charset="0"/>
              </a:rPr>
              <a:t>Оцінка</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відділу</a:t>
            </a:r>
            <a:r>
              <a:rPr lang="ru-RU" sz="2400" i="1" dirty="0">
                <a:latin typeface="Times New Roman" panose="02020603050405020304" pitchFamily="18" charset="0"/>
                <a:cs typeface="Times New Roman" panose="02020603050405020304" pitchFamily="18" charset="0"/>
              </a:rPr>
              <a:t> </a:t>
            </a:r>
            <a:r>
              <a:rPr lang="ru-RU" sz="2400" i="1" dirty="0" err="1">
                <a:latin typeface="Times New Roman" panose="02020603050405020304" pitchFamily="18" charset="0"/>
                <a:cs typeface="Times New Roman" panose="02020603050405020304" pitchFamily="18" charset="0"/>
              </a:rPr>
              <a:t>внутрішнього</a:t>
            </a:r>
            <a:r>
              <a:rPr lang="ru-RU" sz="2400" i="1" dirty="0">
                <a:latin typeface="Times New Roman" panose="02020603050405020304" pitchFamily="18" charset="0"/>
                <a:cs typeface="Times New Roman" panose="02020603050405020304" pitchFamily="18" charset="0"/>
              </a:rPr>
              <a:t> аудиту</a:t>
            </a:r>
          </a:p>
        </p:txBody>
      </p:sp>
      <p:sp>
        <p:nvSpPr>
          <p:cNvPr id="6" name="Объект 5"/>
          <p:cNvSpPr>
            <a:spLocks noGrp="1"/>
          </p:cNvSpPr>
          <p:nvPr>
            <p:ph idx="1"/>
          </p:nvPr>
        </p:nvSpPr>
        <p:spPr>
          <a:xfrm>
            <a:off x="240145" y="1533238"/>
            <a:ext cx="11647055" cy="5163126"/>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marL="0" indent="0">
              <a:buNone/>
            </a:pPr>
            <a:r>
              <a:rPr lang="uk-UA" dirty="0">
                <a:latin typeface="Times New Roman" panose="02020603050405020304" pitchFamily="18" charset="0"/>
                <a:cs typeface="Times New Roman" panose="02020603050405020304" pitchFamily="18" charset="0"/>
              </a:rPr>
              <a:t>15. Зовнішній аудитор повинен визначити, чи можна використати роботу</a:t>
            </a:r>
          </a:p>
          <a:p>
            <a:pPr marL="0" indent="0">
              <a:buNone/>
            </a:pPr>
            <a:r>
              <a:rPr lang="uk-UA" dirty="0">
                <a:latin typeface="Times New Roman" panose="02020603050405020304" pitchFamily="18" charset="0"/>
                <a:cs typeface="Times New Roman" panose="02020603050405020304" pitchFamily="18" charset="0"/>
              </a:rPr>
              <a:t>відділу внутрішнього аудиту для цілей аудиту, оцінюючи таке:</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 </a:t>
            </a:r>
            <a:r>
              <a:rPr lang="uk-UA" dirty="0">
                <a:latin typeface="Times New Roman" panose="02020603050405020304" pitchFamily="18" charset="0"/>
                <a:cs typeface="Times New Roman" panose="02020603050405020304" pitchFamily="18" charset="0"/>
              </a:rPr>
              <a:t>обсяг, в якому організаційний статус і відповідні політики та процедури відділу внутрішнього аудиту підтверджують об’єктивність</a:t>
            </a:r>
          </a:p>
          <a:p>
            <a:pPr marL="0" indent="0">
              <a:buNone/>
            </a:pPr>
            <a:r>
              <a:rPr lang="uk-UA" dirty="0">
                <a:latin typeface="Times New Roman" panose="02020603050405020304" pitchFamily="18" charset="0"/>
                <a:cs typeface="Times New Roman" panose="02020603050405020304" pitchFamily="18" charset="0"/>
              </a:rPr>
              <a:t>внутрішніх аудиторів </a:t>
            </a:r>
            <a:endParaRPr lang="uk-UA" dirty="0" smtClean="0">
              <a:latin typeface="Times New Roman" panose="02020603050405020304" pitchFamily="18" charset="0"/>
              <a:cs typeface="Times New Roman" panose="02020603050405020304" pitchFamily="18" charset="0"/>
            </a:endParaRPr>
          </a:p>
          <a:p>
            <a:pPr marL="0" indent="0">
              <a:buNone/>
            </a:pPr>
            <a:r>
              <a:rPr lang="uk-UA"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 </a:t>
            </a:r>
            <a:r>
              <a:rPr lang="uk-UA" dirty="0">
                <a:latin typeface="Times New Roman" panose="02020603050405020304" pitchFamily="18" charset="0"/>
                <a:cs typeface="Times New Roman" panose="02020603050405020304" pitchFamily="18" charset="0"/>
              </a:rPr>
              <a:t>рівень компетентності відділу внутрішнього </a:t>
            </a:r>
            <a:r>
              <a:rPr lang="uk-UA" dirty="0" smtClean="0">
                <a:latin typeface="Times New Roman" panose="02020603050405020304" pitchFamily="18" charset="0"/>
                <a:cs typeface="Times New Roman" panose="02020603050405020304" pitchFamily="18" charset="0"/>
              </a:rPr>
              <a:t>аудиту</a:t>
            </a:r>
          </a:p>
          <a:p>
            <a:pPr marL="0" indent="0">
              <a:buNone/>
            </a:pPr>
            <a:r>
              <a:rPr lang="uk-UA"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c) </a:t>
            </a:r>
            <a:r>
              <a:rPr lang="uk-UA" dirty="0">
                <a:latin typeface="Times New Roman" panose="02020603050405020304" pitchFamily="18" charset="0"/>
                <a:cs typeface="Times New Roman" panose="02020603050405020304" pitchFamily="18" charset="0"/>
              </a:rPr>
              <a:t>чи застосовують відділ внутрішнього аудиту систематичний і дисциплінований підхід, включаючи контроль якості </a:t>
            </a:r>
            <a:endParaRPr lang="uk-UA" dirty="0" smtClean="0">
              <a:latin typeface="Times New Roman" panose="02020603050405020304" pitchFamily="18" charset="0"/>
              <a:cs typeface="Times New Roman" panose="02020603050405020304" pitchFamily="18" charset="0"/>
            </a:endParaRPr>
          </a:p>
          <a:p>
            <a:pPr marL="0" indent="0">
              <a:buNone/>
            </a:pPr>
            <a:r>
              <a:rPr lang="uk-UA" dirty="0" smtClean="0">
                <a:latin typeface="Times New Roman" panose="02020603050405020304" pitchFamily="18" charset="0"/>
                <a:cs typeface="Times New Roman" panose="02020603050405020304" pitchFamily="18" charset="0"/>
              </a:rPr>
              <a:t>16</a:t>
            </a:r>
            <a:r>
              <a:rPr lang="uk-UA" dirty="0">
                <a:latin typeface="Times New Roman" panose="02020603050405020304" pitchFamily="18" charset="0"/>
                <a:cs typeface="Times New Roman" panose="02020603050405020304" pitchFamily="18" charset="0"/>
              </a:rPr>
              <a:t>. Зовнішній аудитор не повинен використовувати роботу відділу</a:t>
            </a:r>
          </a:p>
          <a:p>
            <a:pPr marL="0" indent="0">
              <a:buNone/>
            </a:pPr>
            <a:r>
              <a:rPr lang="uk-UA" dirty="0">
                <a:latin typeface="Times New Roman" panose="02020603050405020304" pitchFamily="18" charset="0"/>
                <a:cs typeface="Times New Roman" panose="02020603050405020304" pitchFamily="18" charset="0"/>
              </a:rPr>
              <a:t>внутрішнього аудиту, якщо він визначає, що:</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 </a:t>
            </a:r>
            <a:r>
              <a:rPr lang="uk-UA" dirty="0">
                <a:latin typeface="Times New Roman" panose="02020603050405020304" pitchFamily="18" charset="0"/>
                <a:cs typeface="Times New Roman" panose="02020603050405020304" pitchFamily="18" charset="0"/>
              </a:rPr>
              <a:t>організаційний статус і відповідні політики та процедури відділу</a:t>
            </a:r>
          </a:p>
          <a:p>
            <a:pPr marL="0" indent="0">
              <a:buNone/>
            </a:pPr>
            <a:r>
              <a:rPr lang="uk-UA" dirty="0">
                <a:latin typeface="Times New Roman" panose="02020603050405020304" pitchFamily="18" charset="0"/>
                <a:cs typeface="Times New Roman" panose="02020603050405020304" pitchFamily="18" charset="0"/>
              </a:rPr>
              <a:t>внутрішнього аудиту недостатньо сприяють об’єктивності внутрішніх аудиторів;</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 </a:t>
            </a:r>
            <a:r>
              <a:rPr lang="uk-UA" dirty="0">
                <a:latin typeface="Times New Roman" panose="02020603050405020304" pitchFamily="18" charset="0"/>
                <a:cs typeface="Times New Roman" panose="02020603050405020304" pitchFamily="18" charset="0"/>
              </a:rPr>
              <a:t>відділ не має достатньої компетентності або</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c) </a:t>
            </a:r>
            <a:r>
              <a:rPr lang="uk-UA" dirty="0">
                <a:latin typeface="Times New Roman" panose="02020603050405020304" pitchFamily="18" charset="0"/>
                <a:cs typeface="Times New Roman" panose="02020603050405020304" pitchFamily="18" charset="0"/>
              </a:rPr>
              <a:t>відділ не </a:t>
            </a:r>
            <a:r>
              <a:rPr lang="uk-UA" dirty="0" err="1">
                <a:latin typeface="Times New Roman" panose="02020603050405020304" pitchFamily="18" charset="0"/>
                <a:cs typeface="Times New Roman" panose="02020603050405020304" pitchFamily="18" charset="0"/>
              </a:rPr>
              <a:t>застосовуєь</a:t>
            </a:r>
            <a:r>
              <a:rPr lang="uk-UA" dirty="0">
                <a:latin typeface="Times New Roman" panose="02020603050405020304" pitchFamily="18" charset="0"/>
                <a:cs typeface="Times New Roman" panose="02020603050405020304" pitchFamily="18" charset="0"/>
              </a:rPr>
              <a:t> систематичний і </a:t>
            </a:r>
            <a:r>
              <a:rPr lang="uk-UA" dirty="0" err="1">
                <a:latin typeface="Times New Roman" panose="02020603050405020304" pitchFamily="18" charset="0"/>
                <a:cs typeface="Times New Roman" panose="02020603050405020304" pitchFamily="18" charset="0"/>
              </a:rPr>
              <a:t>дисци</a:t>
            </a:r>
            <a:r>
              <a:rPr lang="uk-UA" dirty="0">
                <a:latin typeface="Times New Roman" panose="02020603050405020304" pitchFamily="18" charset="0"/>
                <a:cs typeface="Times New Roman" panose="02020603050405020304" pitchFamily="18" charset="0"/>
              </a:rPr>
              <a:t>- </a:t>
            </a:r>
            <a:r>
              <a:rPr lang="uk-UA" dirty="0" err="1">
                <a:latin typeface="Times New Roman" panose="02020603050405020304" pitchFamily="18" charset="0"/>
                <a:cs typeface="Times New Roman" panose="02020603050405020304" pitchFamily="18" charset="0"/>
              </a:rPr>
              <a:t>плінований</a:t>
            </a:r>
            <a:r>
              <a:rPr lang="uk-UA" dirty="0">
                <a:latin typeface="Times New Roman" panose="02020603050405020304" pitchFamily="18" charset="0"/>
                <a:cs typeface="Times New Roman" panose="02020603050405020304" pitchFamily="18" charset="0"/>
              </a:rPr>
              <a:t> підходи,</a:t>
            </a:r>
          </a:p>
          <a:p>
            <a:pPr marL="0" indent="0">
              <a:buNone/>
            </a:pPr>
            <a:r>
              <a:rPr lang="uk-UA" dirty="0">
                <a:latin typeface="Times New Roman" panose="02020603050405020304" pitchFamily="18" charset="0"/>
                <a:cs typeface="Times New Roman" panose="02020603050405020304" pitchFamily="18" charset="0"/>
              </a:rPr>
              <a:t>включаючи контроль </a:t>
            </a:r>
            <a:r>
              <a:rPr lang="uk-UA" dirty="0" smtClean="0">
                <a:latin typeface="Times New Roman" panose="02020603050405020304" pitchFamily="18" charset="0"/>
                <a:cs typeface="Times New Roman" panose="02020603050405020304" pitchFamily="18" charset="0"/>
              </a:rPr>
              <a:t>якості</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55339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314037" y="240144"/>
            <a:ext cx="5772728" cy="6216073"/>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uk-UA" sz="1400" dirty="0">
                <a:latin typeface="Times New Roman" panose="02020603050405020304" pitchFamily="18" charset="0"/>
                <a:cs typeface="Times New Roman" panose="02020603050405020304" pitchFamily="18" charset="0"/>
              </a:rPr>
              <a:t>17. Як основу для визначення ділянок та обсягу, в якому можна використати</a:t>
            </a:r>
          </a:p>
          <a:p>
            <a:pPr marL="0" indent="0">
              <a:buNone/>
            </a:pPr>
            <a:r>
              <a:rPr lang="uk-UA" sz="1400" dirty="0">
                <a:latin typeface="Times New Roman" panose="02020603050405020304" pitchFamily="18" charset="0"/>
                <a:cs typeface="Times New Roman" panose="02020603050405020304" pitchFamily="18" charset="0"/>
              </a:rPr>
              <a:t>роботу відділу внутрішнього аудиту, зовнішній аудитор повинен</a:t>
            </a:r>
          </a:p>
          <a:p>
            <a:pPr marL="0" indent="0">
              <a:buNone/>
            </a:pPr>
            <a:r>
              <a:rPr lang="uk-UA" sz="1400" dirty="0">
                <a:latin typeface="Times New Roman" panose="02020603050405020304" pitchFamily="18" charset="0"/>
                <a:cs typeface="Times New Roman" panose="02020603050405020304" pitchFamily="18" charset="0"/>
              </a:rPr>
              <a:t>розглянути характер і обсяг виконаної роботи або роботи, яку планується</a:t>
            </a:r>
          </a:p>
          <a:p>
            <a:pPr marL="0" indent="0">
              <a:buNone/>
            </a:pPr>
            <a:r>
              <a:rPr lang="uk-UA" sz="1400" dirty="0">
                <a:latin typeface="Times New Roman" panose="02020603050405020304" pitchFamily="18" charset="0"/>
                <a:cs typeface="Times New Roman" panose="02020603050405020304" pitchFamily="18" charset="0"/>
              </a:rPr>
              <a:t>виконати відділом внутрішнього аудиту, та її доречність для загальної</a:t>
            </a:r>
          </a:p>
          <a:p>
            <a:pPr marL="0" indent="0">
              <a:buNone/>
            </a:pPr>
            <a:r>
              <a:rPr lang="uk-UA" sz="1400" dirty="0">
                <a:latin typeface="Times New Roman" panose="02020603050405020304" pitchFamily="18" charset="0"/>
                <a:cs typeface="Times New Roman" panose="02020603050405020304" pitchFamily="18" charset="0"/>
              </a:rPr>
              <a:t>стратегії та плану аудиту </a:t>
            </a:r>
            <a:endParaRPr lang="uk-UA" sz="1400" dirty="0" smtClean="0">
              <a:latin typeface="Times New Roman" panose="02020603050405020304" pitchFamily="18" charset="0"/>
              <a:cs typeface="Times New Roman" panose="02020603050405020304" pitchFamily="18" charset="0"/>
            </a:endParaRPr>
          </a:p>
          <a:p>
            <a:pPr marL="0" indent="0">
              <a:buNone/>
            </a:pPr>
            <a:r>
              <a:rPr lang="uk-UA" sz="1400" dirty="0" smtClean="0">
                <a:latin typeface="Times New Roman" panose="02020603050405020304" pitchFamily="18" charset="0"/>
                <a:cs typeface="Times New Roman" panose="02020603050405020304" pitchFamily="18" charset="0"/>
              </a:rPr>
              <a:t>18</a:t>
            </a:r>
            <a:r>
              <a:rPr lang="uk-UA" sz="1400" dirty="0">
                <a:latin typeface="Times New Roman" panose="02020603050405020304" pitchFamily="18" charset="0"/>
                <a:cs typeface="Times New Roman" panose="02020603050405020304" pitchFamily="18" charset="0"/>
              </a:rPr>
              <a:t>. Зовнішній аудитор повинен зробити всі значні судження під час</a:t>
            </a:r>
          </a:p>
          <a:p>
            <a:pPr marL="0" indent="0">
              <a:buNone/>
            </a:pPr>
            <a:r>
              <a:rPr lang="uk-UA" sz="1400" dirty="0">
                <a:latin typeface="Times New Roman" panose="02020603050405020304" pitchFamily="18" charset="0"/>
                <a:cs typeface="Times New Roman" panose="02020603050405020304" pitchFamily="18" charset="0"/>
              </a:rPr>
              <a:t>виконання завдання з аудиту та для попередження надмірного</a:t>
            </a:r>
          </a:p>
          <a:p>
            <a:pPr marL="0" indent="0">
              <a:buNone/>
            </a:pPr>
            <a:r>
              <a:rPr lang="uk-UA" sz="1400" dirty="0">
                <a:latin typeface="Times New Roman" panose="02020603050405020304" pitchFamily="18" charset="0"/>
                <a:cs typeface="Times New Roman" panose="02020603050405020304" pitchFamily="18" charset="0"/>
              </a:rPr>
              <a:t>використання роботи відділу внутрішнього аудиту спланувати менше</a:t>
            </a:r>
          </a:p>
          <a:p>
            <a:pPr marL="0" indent="0">
              <a:buNone/>
            </a:pPr>
            <a:r>
              <a:rPr lang="uk-UA" sz="1400" dirty="0">
                <a:latin typeface="Times New Roman" panose="02020603050405020304" pitchFamily="18" charset="0"/>
                <a:cs typeface="Times New Roman" panose="02020603050405020304" pitchFamily="18" charset="0"/>
              </a:rPr>
              <a:t>використання його роботи та більше виконання роботи особисто </a:t>
            </a:r>
            <a:r>
              <a:rPr lang="uk-UA" sz="1400" dirty="0" smtClean="0">
                <a:latin typeface="Times New Roman" panose="02020603050405020304" pitchFamily="18" charset="0"/>
                <a:cs typeface="Times New Roman" panose="02020603050405020304" pitchFamily="18" charset="0"/>
              </a:rPr>
              <a:t>у </a:t>
            </a:r>
            <a:r>
              <a:rPr lang="uk-UA" sz="1400" dirty="0">
                <a:latin typeface="Times New Roman" panose="02020603050405020304" pitchFamily="18" charset="0"/>
                <a:cs typeface="Times New Roman" panose="02020603050405020304" pitchFamily="18" charset="0"/>
              </a:rPr>
              <a:t>таких випадках:</a:t>
            </a:r>
          </a:p>
          <a:p>
            <a:pPr marL="0" indent="0">
              <a:buNone/>
            </a:pPr>
            <a:r>
              <a:rPr lang="uk-UA" sz="1400" dirty="0">
                <a:latin typeface="Times New Roman" panose="02020603050405020304" pitchFamily="18" charset="0"/>
                <a:cs typeface="Times New Roman" panose="02020603050405020304" pitchFamily="18" charset="0"/>
              </a:rPr>
              <a:t>(а) чим більше судження, пов’язане:</a:t>
            </a:r>
          </a:p>
          <a:p>
            <a:pPr marL="0" indent="0">
              <a:buNone/>
            </a:pPr>
            <a:r>
              <a:rPr lang="uk-UA" sz="1400" dirty="0">
                <a:latin typeface="Times New Roman" panose="02020603050405020304" pitchFamily="18" charset="0"/>
                <a:cs typeface="Times New Roman" panose="02020603050405020304" pitchFamily="18" charset="0"/>
              </a:rPr>
              <a:t>(</a:t>
            </a:r>
            <a:r>
              <a:rPr lang="en-US" sz="1400" dirty="0" err="1">
                <a:latin typeface="Times New Roman" panose="02020603050405020304" pitchFamily="18" charset="0"/>
                <a:cs typeface="Times New Roman" panose="02020603050405020304" pitchFamily="18" charset="0"/>
              </a:rPr>
              <a:t>i</a:t>
            </a:r>
            <a:r>
              <a:rPr lang="en-US" sz="1400" dirty="0">
                <a:latin typeface="Times New Roman" panose="02020603050405020304" pitchFamily="18" charset="0"/>
                <a:cs typeface="Times New Roman" panose="02020603050405020304" pitchFamily="18" charset="0"/>
              </a:rPr>
              <a:t>) </a:t>
            </a:r>
            <a:r>
              <a:rPr lang="uk-UA" sz="1400" dirty="0">
                <a:latin typeface="Times New Roman" panose="02020603050405020304" pitchFamily="18" charset="0"/>
                <a:cs typeface="Times New Roman" panose="02020603050405020304" pitchFamily="18" charset="0"/>
              </a:rPr>
              <a:t>з плануванням і виконанням доречних аудиторських процедур;</a:t>
            </a:r>
          </a:p>
          <a:p>
            <a:pPr marL="0" indent="0">
              <a:buNone/>
            </a:pPr>
            <a:r>
              <a:rPr lang="uk-UA"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ii) </a:t>
            </a:r>
            <a:r>
              <a:rPr lang="uk-UA" sz="1400" dirty="0">
                <a:latin typeface="Times New Roman" panose="02020603050405020304" pitchFamily="18" charset="0"/>
                <a:cs typeface="Times New Roman" panose="02020603050405020304" pitchFamily="18" charset="0"/>
              </a:rPr>
              <a:t>з оцінюванням зібраних аудиторських доказів </a:t>
            </a:r>
            <a:endParaRPr lang="uk-UA" sz="1400" dirty="0" smtClean="0">
              <a:latin typeface="Times New Roman" panose="02020603050405020304" pitchFamily="18" charset="0"/>
              <a:cs typeface="Times New Roman" panose="02020603050405020304" pitchFamily="18" charset="0"/>
            </a:endParaRPr>
          </a:p>
          <a:p>
            <a:pPr marL="0" indent="0">
              <a:buNone/>
            </a:pPr>
            <a:r>
              <a:rPr lang="uk-UA" sz="1400" dirty="0" smtClean="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uk-UA" sz="1400" dirty="0">
                <a:latin typeface="Times New Roman" panose="02020603050405020304" pitchFamily="18" charset="0"/>
                <a:cs typeface="Times New Roman" panose="02020603050405020304" pitchFamily="18" charset="0"/>
              </a:rPr>
              <a:t>чим вище оцінений ризик суттєвого викривлення на рівні тверджень,</a:t>
            </a:r>
          </a:p>
          <a:p>
            <a:pPr marL="0" indent="0">
              <a:buNone/>
            </a:pPr>
            <a:r>
              <a:rPr lang="uk-UA" sz="1400" dirty="0">
                <a:latin typeface="Times New Roman" panose="02020603050405020304" pitchFamily="18" charset="0"/>
                <a:cs typeface="Times New Roman" panose="02020603050405020304" pitchFamily="18" charset="0"/>
              </a:rPr>
              <a:t>причому особлива увага приділяється ризикам, ідентифікованим</a:t>
            </a:r>
          </a:p>
          <a:p>
            <a:pPr marL="0" indent="0">
              <a:buNone/>
            </a:pPr>
            <a:r>
              <a:rPr lang="uk-UA" sz="1400" dirty="0">
                <a:latin typeface="Times New Roman" panose="02020603050405020304" pitchFamily="18" charset="0"/>
                <a:cs typeface="Times New Roman" panose="02020603050405020304" pitchFamily="18" charset="0"/>
              </a:rPr>
              <a:t>як значні </a:t>
            </a:r>
            <a:endParaRPr lang="uk-UA" sz="1400" dirty="0" smtClean="0">
              <a:latin typeface="Times New Roman" panose="02020603050405020304" pitchFamily="18" charset="0"/>
              <a:cs typeface="Times New Roman" panose="02020603050405020304" pitchFamily="18" charset="0"/>
            </a:endParaRPr>
          </a:p>
          <a:p>
            <a:pPr marL="0" indent="0">
              <a:buNone/>
            </a:pPr>
            <a:r>
              <a:rPr lang="uk-UA" sz="1400" dirty="0" smtClean="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c) </a:t>
            </a:r>
            <a:r>
              <a:rPr lang="uk-UA" sz="1400" dirty="0">
                <a:latin typeface="Times New Roman" panose="02020603050405020304" pitchFamily="18" charset="0"/>
                <a:cs typeface="Times New Roman" panose="02020603050405020304" pitchFamily="18" charset="0"/>
              </a:rPr>
              <a:t>чим менше організаційний статус і відповідні політика та процедури</a:t>
            </a:r>
          </a:p>
          <a:p>
            <a:pPr marL="0" indent="0">
              <a:buNone/>
            </a:pPr>
            <a:r>
              <a:rPr lang="uk-UA" sz="1400" dirty="0">
                <a:latin typeface="Times New Roman" panose="02020603050405020304" pitchFamily="18" charset="0"/>
                <a:cs typeface="Times New Roman" panose="02020603050405020304" pitchFamily="18" charset="0"/>
              </a:rPr>
              <a:t>внутрішніх аудиторів підтверджують їхню об’єктивність;</a:t>
            </a:r>
          </a:p>
          <a:p>
            <a:pPr marL="0" indent="0">
              <a:buNone/>
            </a:pPr>
            <a:r>
              <a:rPr lang="uk-UA"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d) </a:t>
            </a:r>
            <a:r>
              <a:rPr lang="uk-UA" sz="1400" dirty="0">
                <a:latin typeface="Times New Roman" panose="02020603050405020304" pitchFamily="18" charset="0"/>
                <a:cs typeface="Times New Roman" panose="02020603050405020304" pitchFamily="18" charset="0"/>
              </a:rPr>
              <a:t>чим нижчий рівень компетентності відділу внутрішнього аудиту.</a:t>
            </a:r>
            <a:endParaRPr lang="ru-RU" sz="1400" dirty="0">
              <a:latin typeface="Times New Roman" panose="02020603050405020304" pitchFamily="18" charset="0"/>
              <a:cs typeface="Times New Roman" panose="02020603050405020304" pitchFamily="18" charset="0"/>
            </a:endParaRPr>
          </a:p>
        </p:txBody>
      </p:sp>
      <p:sp>
        <p:nvSpPr>
          <p:cNvPr id="7" name="Объект 5"/>
          <p:cNvSpPr txBox="1">
            <a:spLocks/>
          </p:cNvSpPr>
          <p:nvPr/>
        </p:nvSpPr>
        <p:spPr>
          <a:xfrm>
            <a:off x="6253018" y="240144"/>
            <a:ext cx="5772728" cy="6216073"/>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indent="0">
              <a:lnSpc>
                <a:spcPct val="90000"/>
              </a:lnSpc>
              <a:spcBef>
                <a:spcPts val="1000"/>
              </a:spcBef>
              <a:buFont typeface="Arial" panose="020B0604020202020204" pitchFamily="34" charset="0"/>
              <a:buNone/>
              <a:defRPr sz="1400">
                <a:latin typeface="Times New Roman" panose="02020603050405020304" pitchFamily="18"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ru-RU" dirty="0"/>
              <a:t>19. </a:t>
            </a:r>
            <a:r>
              <a:rPr lang="ru-RU" dirty="0" err="1"/>
              <a:t>Зовнішній</a:t>
            </a:r>
            <a:r>
              <a:rPr lang="ru-RU" dirty="0"/>
              <a:t> аудитор повинен </a:t>
            </a:r>
            <a:r>
              <a:rPr lang="ru-RU" dirty="0" err="1"/>
              <a:t>також</a:t>
            </a:r>
            <a:r>
              <a:rPr lang="ru-RU" dirty="0"/>
              <a:t> </a:t>
            </a:r>
            <a:r>
              <a:rPr lang="ru-RU" dirty="0" err="1"/>
              <a:t>оцінити</a:t>
            </a:r>
            <a:r>
              <a:rPr lang="ru-RU" dirty="0"/>
              <a:t>, </a:t>
            </a:r>
            <a:r>
              <a:rPr lang="ru-RU" dirty="0" err="1"/>
              <a:t>чи</a:t>
            </a:r>
            <a:r>
              <a:rPr lang="ru-RU" dirty="0"/>
              <a:t> </a:t>
            </a:r>
            <a:r>
              <a:rPr lang="ru-RU" dirty="0" err="1"/>
              <a:t>приведе</a:t>
            </a:r>
            <a:r>
              <a:rPr lang="ru-RU" dirty="0"/>
              <a:t> в </a:t>
            </a:r>
            <a:r>
              <a:rPr lang="ru-RU" dirty="0" err="1"/>
              <a:t>сукупності</a:t>
            </a:r>
            <a:r>
              <a:rPr lang="ru-RU" dirty="0"/>
              <a:t>,</a:t>
            </a:r>
          </a:p>
          <a:p>
            <a:r>
              <a:rPr lang="ru-RU" dirty="0" err="1"/>
              <a:t>використання</a:t>
            </a:r>
            <a:r>
              <a:rPr lang="ru-RU" dirty="0"/>
              <a:t> </a:t>
            </a:r>
            <a:r>
              <a:rPr lang="ru-RU" dirty="0" err="1"/>
              <a:t>роботи</a:t>
            </a:r>
            <a:r>
              <a:rPr lang="ru-RU" dirty="0"/>
              <a:t> </a:t>
            </a:r>
            <a:r>
              <a:rPr lang="ru-RU" dirty="0" err="1"/>
              <a:t>відділу</a:t>
            </a:r>
            <a:r>
              <a:rPr lang="ru-RU" dirty="0"/>
              <a:t> </a:t>
            </a:r>
            <a:r>
              <a:rPr lang="ru-RU" dirty="0" err="1"/>
              <a:t>внутрішнього</a:t>
            </a:r>
            <a:r>
              <a:rPr lang="ru-RU" dirty="0"/>
              <a:t> аудиту у </a:t>
            </a:r>
            <a:r>
              <a:rPr lang="ru-RU" dirty="0" err="1"/>
              <a:t>запланованому</a:t>
            </a:r>
            <a:endParaRPr lang="ru-RU" dirty="0"/>
          </a:p>
          <a:p>
            <a:r>
              <a:rPr lang="ru-RU" dirty="0" err="1"/>
              <a:t>обсязі</a:t>
            </a:r>
            <a:r>
              <a:rPr lang="ru-RU" dirty="0"/>
              <a:t> до </a:t>
            </a:r>
            <a:r>
              <a:rPr lang="ru-RU" dirty="0" err="1"/>
              <a:t>достатньої</a:t>
            </a:r>
            <a:r>
              <a:rPr lang="ru-RU" dirty="0"/>
              <a:t> </a:t>
            </a:r>
            <a:r>
              <a:rPr lang="ru-RU" dirty="0" err="1"/>
              <a:t>участі</a:t>
            </a:r>
            <a:r>
              <a:rPr lang="ru-RU" dirty="0"/>
              <a:t> </a:t>
            </a:r>
            <a:r>
              <a:rPr lang="ru-RU" dirty="0" err="1"/>
              <a:t>зовнішнього</a:t>
            </a:r>
            <a:r>
              <a:rPr lang="ru-RU" dirty="0"/>
              <a:t> ауди то </a:t>
            </a:r>
            <a:r>
              <a:rPr lang="ru-RU" dirty="0" err="1"/>
              <a:t>ра</a:t>
            </a:r>
            <a:r>
              <a:rPr lang="ru-RU" dirty="0"/>
              <a:t> в </a:t>
            </a:r>
            <a:r>
              <a:rPr lang="ru-RU" dirty="0" err="1"/>
              <a:t>аудиті</a:t>
            </a:r>
            <a:r>
              <a:rPr lang="ru-RU" dirty="0"/>
              <a:t> за </a:t>
            </a:r>
            <a:r>
              <a:rPr lang="ru-RU" dirty="0" err="1"/>
              <a:t>умови</a:t>
            </a:r>
            <a:r>
              <a:rPr lang="ru-RU" dirty="0"/>
              <a:t> </a:t>
            </a:r>
            <a:r>
              <a:rPr lang="ru-RU" dirty="0" err="1"/>
              <a:t>його</a:t>
            </a:r>
            <a:endParaRPr lang="ru-RU" dirty="0"/>
          </a:p>
          <a:p>
            <a:r>
              <a:rPr lang="ru-RU" dirty="0" err="1"/>
              <a:t>одноособової</a:t>
            </a:r>
            <a:r>
              <a:rPr lang="ru-RU" dirty="0"/>
              <a:t> </a:t>
            </a:r>
            <a:r>
              <a:rPr lang="ru-RU" dirty="0" err="1"/>
              <a:t>відповідальності</a:t>
            </a:r>
            <a:r>
              <a:rPr lang="ru-RU" dirty="0"/>
              <a:t> за </a:t>
            </a:r>
            <a:r>
              <a:rPr lang="ru-RU" dirty="0" err="1"/>
              <a:t>висловлену</a:t>
            </a:r>
            <a:r>
              <a:rPr lang="ru-RU" dirty="0"/>
              <a:t> </a:t>
            </a:r>
            <a:r>
              <a:rPr lang="ru-RU" dirty="0" err="1"/>
              <a:t>аудиторську</a:t>
            </a:r>
            <a:r>
              <a:rPr lang="ru-RU" dirty="0"/>
              <a:t> думку </a:t>
            </a:r>
          </a:p>
          <a:p>
            <a:r>
              <a:rPr lang="ru-RU" dirty="0"/>
              <a:t>20. </a:t>
            </a:r>
            <a:r>
              <a:rPr lang="ru-RU" dirty="0" err="1"/>
              <a:t>Зовнішній</a:t>
            </a:r>
            <a:r>
              <a:rPr lang="ru-RU" dirty="0"/>
              <a:t> аудитор повинен </a:t>
            </a:r>
            <a:r>
              <a:rPr lang="ru-RU" dirty="0" err="1"/>
              <a:t>зазначити</a:t>
            </a:r>
            <a:r>
              <a:rPr lang="ru-RU" dirty="0"/>
              <a:t>, </a:t>
            </a:r>
            <a:r>
              <a:rPr lang="ru-RU" dirty="0" err="1"/>
              <a:t>повідомляючи</a:t>
            </a:r>
            <a:r>
              <a:rPr lang="ru-RU" dirty="0"/>
              <a:t> </a:t>
            </a:r>
            <a:r>
              <a:rPr lang="ru-RU" dirty="0" err="1"/>
              <a:t>інформацію</a:t>
            </a:r>
            <a:r>
              <a:rPr lang="ru-RU" dirty="0"/>
              <a:t> </a:t>
            </a:r>
            <a:r>
              <a:rPr lang="ru-RU" dirty="0" err="1"/>
              <a:t>тим</a:t>
            </a:r>
            <a:r>
              <a:rPr lang="ru-RU" dirty="0"/>
              <a:t>, кого </a:t>
            </a:r>
            <a:r>
              <a:rPr lang="ru-RU" dirty="0" err="1"/>
              <a:t>наділено</a:t>
            </a:r>
            <a:r>
              <a:rPr lang="ru-RU" dirty="0"/>
              <a:t> </a:t>
            </a:r>
            <a:r>
              <a:rPr lang="ru-RU" dirty="0" err="1"/>
              <a:t>найвищими</a:t>
            </a:r>
            <a:r>
              <a:rPr lang="ru-RU" dirty="0"/>
              <a:t> </a:t>
            </a:r>
            <a:r>
              <a:rPr lang="ru-RU" dirty="0" err="1"/>
              <a:t>повноваженнями</a:t>
            </a:r>
            <a:r>
              <a:rPr lang="ru-RU" dirty="0"/>
              <a:t>, про </a:t>
            </a:r>
            <a:r>
              <a:rPr lang="ru-RU" dirty="0" err="1"/>
              <a:t>загальний</a:t>
            </a:r>
            <a:r>
              <a:rPr lang="ru-RU" dirty="0"/>
              <a:t> </a:t>
            </a:r>
            <a:r>
              <a:rPr lang="ru-RU" dirty="0" err="1"/>
              <a:t>огляд</a:t>
            </a:r>
            <a:r>
              <a:rPr lang="ru-RU" dirty="0"/>
              <a:t> </a:t>
            </a:r>
            <a:r>
              <a:rPr lang="ru-RU" dirty="0" err="1"/>
              <a:t>запланованого</a:t>
            </a:r>
            <a:r>
              <a:rPr lang="ru-RU" dirty="0"/>
              <a:t> </a:t>
            </a:r>
            <a:r>
              <a:rPr lang="ru-RU" dirty="0" err="1"/>
              <a:t>обсягу</a:t>
            </a:r>
            <a:r>
              <a:rPr lang="ru-RU" dirty="0"/>
              <a:t> та часу аудиту </a:t>
            </a:r>
            <a:r>
              <a:rPr lang="ru-RU" dirty="0" err="1"/>
              <a:t>відповідно</a:t>
            </a:r>
            <a:r>
              <a:rPr lang="ru-RU" dirty="0"/>
              <a:t> до МСА 260 (</a:t>
            </a:r>
            <a:r>
              <a:rPr lang="ru-RU" dirty="0" err="1"/>
              <a:t>переглянутий</a:t>
            </a:r>
            <a:r>
              <a:rPr lang="ru-RU" dirty="0"/>
              <a:t>)7, як </a:t>
            </a:r>
            <a:r>
              <a:rPr lang="ru-RU" dirty="0" err="1"/>
              <a:t>він</a:t>
            </a:r>
            <a:r>
              <a:rPr lang="ru-RU" dirty="0"/>
              <a:t> </a:t>
            </a:r>
            <a:r>
              <a:rPr lang="ru-RU" dirty="0" err="1"/>
              <a:t>планує</a:t>
            </a:r>
            <a:r>
              <a:rPr lang="ru-RU" dirty="0"/>
              <a:t> </a:t>
            </a:r>
            <a:r>
              <a:rPr lang="ru-RU" dirty="0" err="1"/>
              <a:t>використати</a:t>
            </a:r>
            <a:r>
              <a:rPr lang="ru-RU" dirty="0"/>
              <a:t> роботу </a:t>
            </a:r>
            <a:r>
              <a:rPr lang="ru-RU" dirty="0" err="1"/>
              <a:t>відділу</a:t>
            </a:r>
            <a:r>
              <a:rPr lang="ru-RU" dirty="0"/>
              <a:t> </a:t>
            </a:r>
            <a:r>
              <a:rPr lang="ru-RU" dirty="0" err="1"/>
              <a:t>внутрішнього</a:t>
            </a:r>
            <a:r>
              <a:rPr lang="ru-RU" dirty="0"/>
              <a:t> аудиту</a:t>
            </a:r>
          </a:p>
        </p:txBody>
      </p:sp>
    </p:spTree>
    <p:extLst>
      <p:ext uri="{BB962C8B-B14F-4D97-AF65-F5344CB8AC3E}">
        <p14:creationId xmlns:p14="http://schemas.microsoft.com/office/powerpoint/2010/main" val="21339207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130464"/>
            <a:ext cx="10515600" cy="521566"/>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3200" dirty="0" err="1">
                <a:latin typeface="Times New Roman" panose="02020603050405020304" pitchFamily="18" charset="0"/>
                <a:cs typeface="Times New Roman" panose="02020603050405020304" pitchFamily="18" charset="0"/>
              </a:rPr>
              <a:t>Використання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роботи</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відділу</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внутрішнього</a:t>
            </a:r>
            <a:r>
              <a:rPr lang="ru-RU" sz="3200" dirty="0">
                <a:latin typeface="Times New Roman" panose="02020603050405020304" pitchFamily="18" charset="0"/>
                <a:cs typeface="Times New Roman" panose="02020603050405020304" pitchFamily="18" charset="0"/>
              </a:rPr>
              <a:t> аудиту</a:t>
            </a:r>
          </a:p>
        </p:txBody>
      </p:sp>
      <p:sp>
        <p:nvSpPr>
          <p:cNvPr id="6" name="Объект 5"/>
          <p:cNvSpPr>
            <a:spLocks noGrp="1"/>
          </p:cNvSpPr>
          <p:nvPr>
            <p:ph idx="1"/>
          </p:nvPr>
        </p:nvSpPr>
        <p:spPr>
          <a:xfrm>
            <a:off x="468745" y="929696"/>
            <a:ext cx="5553364" cy="5775903"/>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1400" dirty="0">
                <a:latin typeface="Times New Roman" panose="02020603050405020304" pitchFamily="18" charset="0"/>
                <a:cs typeface="Times New Roman" panose="02020603050405020304" pitchFamily="18" charset="0"/>
              </a:rPr>
              <a:t>21. З метою </a:t>
            </a:r>
            <a:r>
              <a:rPr lang="ru-RU" sz="1400" dirty="0" err="1">
                <a:latin typeface="Times New Roman" panose="02020603050405020304" pitchFamily="18" charset="0"/>
                <a:cs typeface="Times New Roman" panose="02020603050405020304" pitchFamily="18" charset="0"/>
              </a:rPr>
              <a:t>використання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відділу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аудиту </a:t>
            </a:r>
            <a:r>
              <a:rPr lang="ru-RU" sz="1400" dirty="0" err="1" smtClean="0">
                <a:latin typeface="Times New Roman" panose="02020603050405020304" pitchFamily="18" charset="0"/>
                <a:cs typeface="Times New Roman" panose="02020603050405020304" pitchFamily="18" charset="0"/>
              </a:rPr>
              <a:t>зовнішній</a:t>
            </a:r>
            <a:r>
              <a:rPr lang="ru-RU" sz="1400" dirty="0" smtClean="0">
                <a:latin typeface="Times New Roman" panose="02020603050405020304" pitchFamily="18" charset="0"/>
                <a:cs typeface="Times New Roman" panose="02020603050405020304" pitchFamily="18" charset="0"/>
              </a:rPr>
              <a:t> аудитор </a:t>
            </a:r>
            <a:r>
              <a:rPr lang="ru-RU" sz="1400" dirty="0">
                <a:latin typeface="Times New Roman" panose="02020603050405020304" pitchFamily="18" charset="0"/>
                <a:cs typeface="Times New Roman" panose="02020603050405020304" pitchFamily="18" charset="0"/>
              </a:rPr>
              <a:t>повинен </a:t>
            </a:r>
            <a:r>
              <a:rPr lang="ru-RU" sz="1400" dirty="0" err="1">
                <a:latin typeface="Times New Roman" panose="02020603050405020304" pitchFamily="18" charset="0"/>
                <a:cs typeface="Times New Roman" panose="02020603050405020304" pitchFamily="18" charset="0"/>
              </a:rPr>
              <a:t>обговорити</a:t>
            </a:r>
            <a:r>
              <a:rPr lang="ru-RU" sz="1400" dirty="0">
                <a:latin typeface="Times New Roman" panose="02020603050405020304" pitchFamily="18" charset="0"/>
                <a:cs typeface="Times New Roman" panose="02020603050405020304" pitchFamily="18" charset="0"/>
              </a:rPr>
              <a:t> з ними </a:t>
            </a:r>
            <a:r>
              <a:rPr lang="ru-RU" sz="1400" dirty="0" err="1">
                <a:latin typeface="Times New Roman" panose="02020603050405020304" pitchFamily="18" charset="0"/>
                <a:cs typeface="Times New Roman" panose="02020603050405020304" pitchFamily="18" charset="0"/>
              </a:rPr>
              <a:t>сплановане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використання</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роботи</a:t>
            </a:r>
            <a:r>
              <a:rPr lang="ru-RU" sz="1400" dirty="0" smtClean="0">
                <a:latin typeface="Times New Roman" panose="02020603050405020304" pitchFamily="18" charset="0"/>
                <a:cs typeface="Times New Roman" panose="02020603050405020304" pitchFamily="18" charset="0"/>
              </a:rPr>
              <a:t> як </a:t>
            </a:r>
            <a:r>
              <a:rPr lang="ru-RU" sz="1400" dirty="0">
                <a:latin typeface="Times New Roman" panose="02020603050405020304" pitchFamily="18" charset="0"/>
                <a:cs typeface="Times New Roman" panose="02020603050405020304" pitchFamily="18" charset="0"/>
              </a:rPr>
              <a:t>основу для </a:t>
            </a:r>
            <a:r>
              <a:rPr lang="ru-RU" sz="1400" dirty="0" err="1">
                <a:latin typeface="Times New Roman" panose="02020603050405020304" pitchFamily="18" charset="0"/>
                <a:cs typeface="Times New Roman" panose="02020603050405020304" pitchFamily="18" charset="0"/>
              </a:rPr>
              <a:t>координації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відповідної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діяльності</a:t>
            </a:r>
            <a:r>
              <a:rPr lang="ru-RU" sz="1400" dirty="0">
                <a:latin typeface="Times New Roman" panose="02020603050405020304" pitchFamily="18" charset="0"/>
                <a:cs typeface="Times New Roman" panose="02020603050405020304" pitchFamily="18" charset="0"/>
              </a:rPr>
              <a:t> </a:t>
            </a:r>
            <a:endParaRPr lang="ru-RU" sz="1400" dirty="0" smtClean="0">
              <a:latin typeface="Times New Roman" panose="02020603050405020304" pitchFamily="18" charset="0"/>
              <a:cs typeface="Times New Roman" panose="02020603050405020304" pitchFamily="18" charset="0"/>
            </a:endParaRPr>
          </a:p>
          <a:p>
            <a:pPr marL="0" indent="0">
              <a:buNone/>
            </a:pPr>
            <a:r>
              <a:rPr lang="ru-RU" sz="1400" dirty="0" smtClean="0">
                <a:latin typeface="Times New Roman" panose="02020603050405020304" pitchFamily="18" charset="0"/>
                <a:cs typeface="Times New Roman" panose="02020603050405020304" pitchFamily="18" charset="0"/>
              </a:rPr>
              <a:t>22</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повинен </a:t>
            </a:r>
            <a:r>
              <a:rPr lang="ru-RU" sz="1400" dirty="0" err="1">
                <a:latin typeface="Times New Roman" panose="02020603050405020304" pitchFamily="18" charset="0"/>
                <a:cs typeface="Times New Roman" panose="02020603050405020304" pitchFamily="18" charset="0"/>
              </a:rPr>
              <a:t>вивчити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звіти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відділу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аудиту, </a:t>
            </a:r>
            <a:r>
              <a:rPr lang="ru-RU" sz="1400" dirty="0" err="1" smtClean="0">
                <a:latin typeface="Times New Roman" panose="02020603050405020304" pitchFamily="18" charset="0"/>
                <a:cs typeface="Times New Roman" panose="02020603050405020304" pitchFamily="18" charset="0"/>
              </a:rPr>
              <a:t>пов’язані</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з </a:t>
            </a:r>
            <a:r>
              <a:rPr lang="ru-RU" sz="1400" dirty="0" err="1">
                <a:latin typeface="Times New Roman" panose="02020603050405020304" pitchFamily="18" charset="0"/>
                <a:cs typeface="Times New Roman" panose="02020603050405020304" pitchFamily="18" charset="0"/>
              </a:rPr>
              <a:t>роботою</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відділу</a:t>
            </a:r>
            <a:r>
              <a:rPr lang="ru-RU" sz="1400" dirty="0">
                <a:latin typeface="Times New Roman" panose="02020603050405020304" pitchFamily="18" charset="0"/>
                <a:cs typeface="Times New Roman" panose="02020603050405020304" pitchFamily="18" charset="0"/>
              </a:rPr>
              <a:t>, яку </a:t>
            </a:r>
            <a:r>
              <a:rPr lang="ru-RU" sz="1400" dirty="0" err="1">
                <a:latin typeface="Times New Roman" panose="02020603050405020304" pitchFamily="18" charset="0"/>
                <a:cs typeface="Times New Roman" panose="02020603050405020304" pitchFamily="18" charset="0"/>
              </a:rPr>
              <a:t>він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планує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використати</a:t>
            </a:r>
            <a:r>
              <a:rPr lang="ru-RU" sz="1400" dirty="0">
                <a:latin typeface="Times New Roman" panose="02020603050405020304" pitchFamily="18" charset="0"/>
                <a:cs typeface="Times New Roman" panose="02020603050405020304" pitchFamily="18" charset="0"/>
              </a:rPr>
              <a:t> для </a:t>
            </a:r>
            <a:r>
              <a:rPr lang="ru-RU" sz="1400" dirty="0" err="1" smtClean="0">
                <a:latin typeface="Times New Roman" panose="02020603050405020304" pitchFamily="18" charset="0"/>
                <a:cs typeface="Times New Roman" panose="02020603050405020304" pitchFamily="18" charset="0"/>
              </a:rPr>
              <a:t>отримання</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розуміння</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характеру й </a:t>
            </a:r>
            <a:r>
              <a:rPr lang="ru-RU" sz="1400" dirty="0" err="1">
                <a:latin typeface="Times New Roman" panose="02020603050405020304" pitchFamily="18" charset="0"/>
                <a:cs typeface="Times New Roman" panose="02020603050405020304" pitchFamily="18" charset="0"/>
              </a:rPr>
              <a:t>обсягу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аудиторських</a:t>
            </a:r>
            <a:r>
              <a:rPr lang="ru-RU" sz="1400" dirty="0">
                <a:latin typeface="Times New Roman" panose="02020603050405020304" pitchFamily="18" charset="0"/>
                <a:cs typeface="Times New Roman" panose="02020603050405020304" pitchFamily="18" charset="0"/>
              </a:rPr>
              <a:t> процедур, </a:t>
            </a:r>
            <a:r>
              <a:rPr lang="ru-RU" sz="1400" dirty="0" err="1">
                <a:latin typeface="Times New Roman" panose="02020603050405020304" pitchFamily="18" charset="0"/>
                <a:cs typeface="Times New Roman" panose="02020603050405020304" pitchFamily="18" charset="0"/>
              </a:rPr>
              <a:t>виконуваних</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цим</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відділом</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пов’язані</a:t>
            </a:r>
            <a:r>
              <a:rPr lang="ru-RU" sz="1400" dirty="0">
                <a:latin typeface="Times New Roman" panose="02020603050405020304" pitchFamily="18" charset="0"/>
                <a:cs typeface="Times New Roman" panose="02020603050405020304" pitchFamily="18" charset="0"/>
              </a:rPr>
              <a:t> з ними </a:t>
            </a:r>
            <a:r>
              <a:rPr lang="ru-RU" sz="1400" dirty="0" err="1">
                <a:latin typeface="Times New Roman" panose="02020603050405020304" pitchFamily="18" charset="0"/>
                <a:cs typeface="Times New Roman" panose="02020603050405020304" pitchFamily="18" charset="0"/>
              </a:rPr>
              <a:t>результати</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23.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повинен </a:t>
            </a:r>
            <a:r>
              <a:rPr lang="ru-RU" sz="1400" dirty="0" err="1">
                <a:latin typeface="Times New Roman" panose="02020603050405020304" pitchFamily="18" charset="0"/>
                <a:cs typeface="Times New Roman" panose="02020603050405020304" pitchFamily="18" charset="0"/>
              </a:rPr>
              <a:t>виконати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достатні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аудиторські</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процедури</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щодо</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основної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відділу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аудиту у </a:t>
            </a:r>
            <a:r>
              <a:rPr lang="ru-RU" sz="1400" dirty="0" err="1">
                <a:latin typeface="Times New Roman" panose="02020603050405020304" pitchFamily="18" charset="0"/>
                <a:cs typeface="Times New Roman" panose="02020603050405020304" pitchFamily="18" charset="0"/>
              </a:rPr>
              <a:t>цілому</a:t>
            </a:r>
            <a:r>
              <a:rPr lang="ru-RU" sz="1400" dirty="0">
                <a:latin typeface="Times New Roman" panose="02020603050405020304" pitchFamily="18" charset="0"/>
                <a:cs typeface="Times New Roman" panose="02020603050405020304" pitchFamily="18" charset="0"/>
              </a:rPr>
              <a:t>, яку </a:t>
            </a:r>
            <a:r>
              <a:rPr lang="ru-RU" sz="1400" dirty="0" err="1" smtClean="0">
                <a:latin typeface="Times New Roman" panose="02020603050405020304" pitchFamily="18" charset="0"/>
                <a:cs typeface="Times New Roman" panose="02020603050405020304" pitchFamily="18" charset="0"/>
              </a:rPr>
              <a:t>він</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планує</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щоб</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визначити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її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достатність</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цілей</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аудиту, </a:t>
            </a:r>
            <a:r>
              <a:rPr lang="ru-RU" sz="1400" dirty="0" err="1" smtClean="0">
                <a:latin typeface="Times New Roman" panose="02020603050405020304" pitchFamily="18" charset="0"/>
                <a:cs typeface="Times New Roman" panose="02020603050405020304" pitchFamily="18" charset="0"/>
              </a:rPr>
              <a:t>включаючи</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належно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спланована</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виконана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його</a:t>
            </a:r>
            <a:r>
              <a:rPr lang="ru-RU" sz="1400" dirty="0">
                <a:latin typeface="Times New Roman" panose="02020603050405020304" pitchFamily="18" charset="0"/>
                <a:cs typeface="Times New Roman" panose="02020603050405020304" pitchFamily="18" charset="0"/>
              </a:rPr>
              <a:t> робота,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належно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здійснювався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нагляд</a:t>
            </a:r>
            <a:r>
              <a:rPr lang="ru-RU" sz="1400" dirty="0">
                <a:latin typeface="Times New Roman" panose="02020603050405020304" pitchFamily="18" charset="0"/>
                <a:cs typeface="Times New Roman" panose="02020603050405020304" pitchFamily="18" charset="0"/>
              </a:rPr>
              <a:t>, перегляд і </a:t>
            </a:r>
            <a:r>
              <a:rPr lang="ru-RU" sz="1400" dirty="0" err="1">
                <a:latin typeface="Times New Roman" panose="02020603050405020304" pitchFamily="18" charset="0"/>
                <a:cs typeface="Times New Roman" panose="02020603050405020304" pitchFamily="18" charset="0"/>
              </a:rPr>
              <a:t>документування</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отримані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прийнятні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докази</a:t>
            </a:r>
            <a:r>
              <a:rPr lang="ru-RU" sz="1400" dirty="0">
                <a:latin typeface="Times New Roman" panose="02020603050405020304" pitchFamily="18" charset="0"/>
                <a:cs typeface="Times New Roman" panose="02020603050405020304" pitchFamily="18" charset="0"/>
              </a:rPr>
              <a:t> у </a:t>
            </a:r>
            <a:r>
              <a:rPr lang="ru-RU" sz="1400" dirty="0" err="1">
                <a:latin typeface="Times New Roman" panose="02020603050405020304" pitchFamily="18" charset="0"/>
                <a:cs typeface="Times New Roman" panose="02020603050405020304" pitchFamily="18" charset="0"/>
              </a:rPr>
              <a:t>достатньому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обсязі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дають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змогу</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відділу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аудиту </a:t>
            </a:r>
            <a:r>
              <a:rPr lang="ru-RU" sz="1400" dirty="0" err="1">
                <a:latin typeface="Times New Roman" panose="02020603050405020304" pitchFamily="18" charset="0"/>
                <a:cs typeface="Times New Roman" panose="02020603050405020304" pitchFamily="18" charset="0"/>
              </a:rPr>
              <a:t>дійти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обґрунтованих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висновків</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c)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є </a:t>
            </a:r>
            <a:r>
              <a:rPr lang="ru-RU" sz="1400" dirty="0" err="1">
                <a:latin typeface="Times New Roman" panose="02020603050405020304" pitchFamily="18" charset="0"/>
                <a:cs typeface="Times New Roman" panose="02020603050405020304" pitchFamily="18" charset="0"/>
              </a:rPr>
              <a:t>прийнятними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висновки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дійшли</a:t>
            </a:r>
            <a:r>
              <a:rPr lang="ru-RU" sz="1400" dirty="0">
                <a:latin typeface="Times New Roman" panose="02020603050405020304" pitchFamily="18" charset="0"/>
                <a:cs typeface="Times New Roman" panose="02020603050405020304" pitchFamily="18" charset="0"/>
              </a:rPr>
              <a:t> за </a:t>
            </a:r>
            <a:r>
              <a:rPr lang="ru-RU" sz="1400" dirty="0" err="1">
                <a:latin typeface="Times New Roman" panose="02020603050405020304" pitchFamily="18" charset="0"/>
                <a:cs typeface="Times New Roman" panose="02020603050405020304" pitchFamily="18" charset="0"/>
              </a:rPr>
              <a:t>конкретних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обставин</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і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відповідають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звіти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складені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відділом</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аудиту,</a:t>
            </a:r>
          </a:p>
          <a:p>
            <a:pPr marL="0" indent="0">
              <a:buNone/>
            </a:pPr>
            <a:r>
              <a:rPr lang="ru-RU" sz="1400" dirty="0">
                <a:latin typeface="Times New Roman" panose="02020603050405020304" pitchFamily="18" charset="0"/>
                <a:cs typeface="Times New Roman" panose="02020603050405020304" pitchFamily="18" charset="0"/>
              </a:rPr>
              <a:t>результатам </a:t>
            </a:r>
            <a:r>
              <a:rPr lang="ru-RU" sz="1400" dirty="0" err="1">
                <a:latin typeface="Times New Roman" panose="02020603050405020304" pitchFamily="18" charset="0"/>
                <a:cs typeface="Times New Roman" panose="02020603050405020304" pitchFamily="18" charset="0"/>
              </a:rPr>
              <a:t>виконаної</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роботи</a:t>
            </a:r>
            <a:endParaRPr lang="ru-RU" sz="1400" dirty="0">
              <a:latin typeface="Times New Roman" panose="02020603050405020304" pitchFamily="18" charset="0"/>
              <a:cs typeface="Times New Roman" panose="02020603050405020304" pitchFamily="18" charset="0"/>
            </a:endParaRPr>
          </a:p>
        </p:txBody>
      </p:sp>
      <p:sp>
        <p:nvSpPr>
          <p:cNvPr id="5" name="Объект 5"/>
          <p:cNvSpPr txBox="1">
            <a:spLocks/>
          </p:cNvSpPr>
          <p:nvPr/>
        </p:nvSpPr>
        <p:spPr>
          <a:xfrm>
            <a:off x="6209146" y="929695"/>
            <a:ext cx="5553364" cy="5775903"/>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600" dirty="0">
                <a:latin typeface="Times New Roman" panose="02020603050405020304" pitchFamily="18" charset="0"/>
                <a:cs typeface="Times New Roman" panose="02020603050405020304" pitchFamily="18" charset="0"/>
              </a:rPr>
              <a:t>24. Характер і </a:t>
            </a:r>
            <a:r>
              <a:rPr lang="ru-RU" sz="1600" dirty="0" err="1">
                <a:latin typeface="Times New Roman" panose="02020603050405020304" pitchFamily="18" charset="0"/>
                <a:cs typeface="Times New Roman" panose="02020603050405020304" pitchFamily="18" charset="0"/>
              </a:rPr>
              <a:t>обсяг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аудиторських</a:t>
            </a:r>
            <a:r>
              <a:rPr lang="ru-RU" sz="1600" dirty="0">
                <a:latin typeface="Times New Roman" panose="02020603050405020304" pitchFamily="18" charset="0"/>
                <a:cs typeface="Times New Roman" panose="02020603050405020304" pitchFamily="18" charset="0"/>
              </a:rPr>
              <a:t> процедур </a:t>
            </a:r>
            <a:r>
              <a:rPr lang="ru-RU" sz="1600" dirty="0" err="1">
                <a:latin typeface="Times New Roman" panose="02020603050405020304" pitchFamily="18" charset="0"/>
                <a:cs typeface="Times New Roman" panose="02020603050405020304" pitchFamily="18" charset="0"/>
              </a:rPr>
              <a:t>зовнішнього</a:t>
            </a:r>
            <a:r>
              <a:rPr lang="ru-RU" sz="1600" dirty="0">
                <a:latin typeface="Times New Roman" panose="02020603050405020304" pitchFamily="18" charset="0"/>
                <a:cs typeface="Times New Roman" panose="02020603050405020304" pitchFamily="18" charset="0"/>
              </a:rPr>
              <a:t> ауди то </a:t>
            </a:r>
            <a:r>
              <a:rPr lang="ru-RU" sz="1600" dirty="0" err="1">
                <a:latin typeface="Times New Roman" panose="02020603050405020304" pitchFamily="18" charset="0"/>
                <a:cs typeface="Times New Roman" panose="02020603050405020304" pitchFamily="18" charset="0"/>
              </a:rPr>
              <a:t>ра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повинні</a:t>
            </a:r>
            <a:endParaRPr lang="ru-RU" sz="1600" dirty="0">
              <a:latin typeface="Times New Roman" panose="02020603050405020304" pitchFamily="18" charset="0"/>
              <a:cs typeface="Times New Roman" panose="02020603050405020304" pitchFamily="18" charset="0"/>
            </a:endParaRPr>
          </a:p>
          <a:p>
            <a:pPr marL="0" indent="0">
              <a:buNone/>
            </a:pPr>
            <a:r>
              <a:rPr lang="ru-RU" sz="1600" dirty="0" err="1">
                <a:latin typeface="Times New Roman" panose="02020603050405020304" pitchFamily="18" charset="0"/>
                <a:cs typeface="Times New Roman" panose="02020603050405020304" pitchFamily="18" charset="0"/>
              </a:rPr>
              <a:t>відповідати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оцінці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зовнішнім</a:t>
            </a:r>
            <a:r>
              <a:rPr lang="ru-RU" sz="1600" dirty="0">
                <a:latin typeface="Times New Roman" panose="02020603050405020304" pitchFamily="18" charset="0"/>
                <a:cs typeface="Times New Roman" panose="02020603050405020304" pitchFamily="18" charset="0"/>
              </a:rPr>
              <a:t> аудитором:</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a) </a:t>
            </a:r>
            <a:r>
              <a:rPr lang="ru-RU" sz="1600" dirty="0" err="1">
                <a:latin typeface="Times New Roman" panose="02020603050405020304" pitchFamily="18" charset="0"/>
                <a:cs typeface="Times New Roman" panose="02020603050405020304" pitchFamily="18" charset="0"/>
              </a:rPr>
              <a:t>ступеня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використання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суджень</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b) </a:t>
            </a:r>
            <a:r>
              <a:rPr lang="ru-RU" sz="1600" dirty="0" err="1">
                <a:latin typeface="Times New Roman" panose="02020603050405020304" pitchFamily="18" charset="0"/>
                <a:cs typeface="Times New Roman" panose="02020603050405020304" pitchFamily="18" charset="0"/>
              </a:rPr>
              <a:t>оціненого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ризику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суттєвого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викривлення</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c) </a:t>
            </a:r>
            <a:r>
              <a:rPr lang="ru-RU" sz="1600" dirty="0" err="1">
                <a:latin typeface="Times New Roman" panose="02020603050405020304" pitchFamily="18" charset="0"/>
                <a:cs typeface="Times New Roman" panose="02020603050405020304" pitchFamily="18" charset="0"/>
              </a:rPr>
              <a:t>якою</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мірою</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організаційний</a:t>
            </a:r>
            <a:r>
              <a:rPr lang="ru-RU" sz="1600" dirty="0">
                <a:latin typeface="Times New Roman" panose="02020603050405020304" pitchFamily="18" charset="0"/>
                <a:cs typeface="Times New Roman" panose="02020603050405020304" pitchFamily="18" charset="0"/>
              </a:rPr>
              <a:t> статус і </a:t>
            </a:r>
            <a:r>
              <a:rPr lang="ru-RU" sz="1600" dirty="0" err="1">
                <a:latin typeface="Times New Roman" panose="02020603050405020304" pitchFamily="18" charset="0"/>
                <a:cs typeface="Times New Roman" panose="02020603050405020304" pitchFamily="18" charset="0"/>
              </a:rPr>
              <a:t>відповідні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політики</a:t>
            </a:r>
            <a:r>
              <a:rPr lang="ru-RU" sz="1600" dirty="0">
                <a:latin typeface="Times New Roman" panose="02020603050405020304" pitchFamily="18" charset="0"/>
                <a:cs typeface="Times New Roman" panose="02020603050405020304" pitchFamily="18" charset="0"/>
              </a:rPr>
              <a:t> та </a:t>
            </a:r>
            <a:r>
              <a:rPr lang="ru-RU" sz="1600" dirty="0" err="1">
                <a:latin typeface="Times New Roman" panose="02020603050405020304" pitchFamily="18" charset="0"/>
                <a:cs typeface="Times New Roman" panose="02020603050405020304" pitchFamily="18" charset="0"/>
              </a:rPr>
              <a:t>процедури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 </a:t>
            </a:r>
            <a:r>
              <a:rPr lang="ru-RU" sz="1600" dirty="0" err="1">
                <a:latin typeface="Times New Roman" panose="02020603050405020304" pitchFamily="18" charset="0"/>
                <a:cs typeface="Times New Roman" panose="02020603050405020304" pitchFamily="18" charset="0"/>
              </a:rPr>
              <a:t>підтверджують</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їхню</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об’єктивність</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d) </a:t>
            </a:r>
            <a:r>
              <a:rPr lang="ru-RU" sz="1600" dirty="0" err="1">
                <a:latin typeface="Times New Roman" panose="02020603050405020304" pitchFamily="18" charset="0"/>
                <a:cs typeface="Times New Roman" panose="02020603050405020304" pitchFamily="18" charset="0"/>
              </a:rPr>
              <a:t>рівня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компетентності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 </a:t>
            </a:r>
            <a:r>
              <a:rPr lang="ru-RU" sz="1600" dirty="0" smtClean="0">
                <a:latin typeface="Times New Roman" panose="02020603050405020304" pitchFamily="18" charset="0"/>
                <a:cs typeface="Times New Roman" panose="02020603050405020304" pitchFamily="18" charset="0"/>
              </a:rPr>
              <a:t>8, а </a:t>
            </a:r>
            <a:r>
              <a:rPr lang="ru-RU" sz="1600" dirty="0" err="1">
                <a:latin typeface="Times New Roman" panose="02020603050405020304" pitchFamily="18" charset="0"/>
                <a:cs typeface="Times New Roman" panose="02020603050405020304" pitchFamily="18" charset="0"/>
              </a:rPr>
              <a:t>також</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повинні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включати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повторне</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виконання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деякої</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роботи</a:t>
            </a:r>
            <a:r>
              <a:rPr lang="ru-RU" sz="1600" dirty="0">
                <a:latin typeface="Times New Roman" panose="02020603050405020304" pitchFamily="18" charset="0"/>
                <a:cs typeface="Times New Roman" panose="02020603050405020304" pitchFamily="18" charset="0"/>
              </a:rPr>
              <a:t> </a:t>
            </a:r>
            <a:endParaRPr lang="ru-RU" sz="1600" dirty="0" smtClean="0">
              <a:latin typeface="Times New Roman" panose="02020603050405020304" pitchFamily="18" charset="0"/>
              <a:cs typeface="Times New Roman" panose="02020603050405020304" pitchFamily="18" charset="0"/>
            </a:endParaRPr>
          </a:p>
          <a:p>
            <a:pPr marL="0" indent="0">
              <a:buNone/>
            </a:pPr>
            <a:r>
              <a:rPr lang="ru-RU" sz="1600" dirty="0" smtClean="0">
                <a:latin typeface="Times New Roman" panose="02020603050405020304" pitchFamily="18" charset="0"/>
                <a:cs typeface="Times New Roman" panose="02020603050405020304" pitchFamily="18" charset="0"/>
              </a:rPr>
              <a:t>25</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Зовнішній</a:t>
            </a:r>
            <a:r>
              <a:rPr lang="ru-RU" sz="1600" dirty="0">
                <a:latin typeface="Times New Roman" panose="02020603050405020304" pitchFamily="18" charset="0"/>
                <a:cs typeface="Times New Roman" panose="02020603050405020304" pitchFamily="18" charset="0"/>
              </a:rPr>
              <a:t> аудитор повинен </a:t>
            </a:r>
            <a:r>
              <a:rPr lang="ru-RU" sz="1600" dirty="0" err="1">
                <a:latin typeface="Times New Roman" panose="02020603050405020304" pitchFamily="18" charset="0"/>
                <a:cs typeface="Times New Roman" panose="02020603050405020304" pitchFamily="18" charset="0"/>
              </a:rPr>
              <a:t>також</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оцінити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чи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залишаються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доречними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висновки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зовнішнього</a:t>
            </a:r>
            <a:r>
              <a:rPr lang="ru-RU" sz="1600" dirty="0">
                <a:latin typeface="Times New Roman" panose="02020603050405020304" pitchFamily="18" charset="0"/>
                <a:cs typeface="Times New Roman" panose="02020603050405020304" pitchFamily="18" charset="0"/>
              </a:rPr>
              <a:t> ауди то </a:t>
            </a:r>
            <a:r>
              <a:rPr lang="ru-RU" sz="1600" dirty="0" err="1">
                <a:latin typeface="Times New Roman" panose="02020603050405020304" pitchFamily="18" charset="0"/>
                <a:cs typeface="Times New Roman" panose="02020603050405020304" pitchFamily="18" charset="0"/>
              </a:rPr>
              <a:t>ра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стосовно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внутрішнього</a:t>
            </a:r>
            <a:r>
              <a:rPr lang="ru-RU" sz="1600" dirty="0" smtClean="0">
                <a:latin typeface="Times New Roman" panose="02020603050405020304" pitchFamily="18" charset="0"/>
                <a:cs typeface="Times New Roman" panose="02020603050405020304" pitchFamily="18" charset="0"/>
              </a:rPr>
              <a:t> аудиту </a:t>
            </a:r>
            <a:r>
              <a:rPr lang="ru-RU" sz="1600" dirty="0">
                <a:latin typeface="Times New Roman" panose="02020603050405020304" pitchFamily="18" charset="0"/>
                <a:cs typeface="Times New Roman" panose="02020603050405020304" pitchFamily="18" charset="0"/>
              </a:rPr>
              <a:t>у </a:t>
            </a:r>
            <a:r>
              <a:rPr lang="ru-RU" sz="1600" dirty="0" err="1">
                <a:latin typeface="Times New Roman" panose="02020603050405020304" pitchFamily="18" charset="0"/>
                <a:cs typeface="Times New Roman" panose="02020603050405020304" pitchFamily="18" charset="0"/>
              </a:rPr>
              <a:t>параграфі</a:t>
            </a:r>
            <a:r>
              <a:rPr lang="ru-RU" sz="1600" dirty="0">
                <a:latin typeface="Times New Roman" panose="02020603050405020304" pitchFamily="18" charset="0"/>
                <a:cs typeface="Times New Roman" panose="02020603050405020304" pitchFamily="18" charset="0"/>
              </a:rPr>
              <a:t> 15 </a:t>
            </a:r>
            <a:r>
              <a:rPr lang="ru-RU" sz="1600" dirty="0" err="1">
                <a:latin typeface="Times New Roman" panose="02020603050405020304" pitchFamily="18" charset="0"/>
                <a:cs typeface="Times New Roman" panose="02020603050405020304" pitchFamily="18" charset="0"/>
              </a:rPr>
              <a:t>цього</a:t>
            </a:r>
            <a:r>
              <a:rPr lang="ru-RU" sz="1600" dirty="0">
                <a:latin typeface="Times New Roman" panose="02020603050405020304" pitchFamily="18" charset="0"/>
                <a:cs typeface="Times New Roman" panose="02020603050405020304" pitchFamily="18" charset="0"/>
              </a:rPr>
              <a:t> МСА і </a:t>
            </a:r>
            <a:r>
              <a:rPr lang="ru-RU" sz="1600" dirty="0" err="1">
                <a:latin typeface="Times New Roman" panose="02020603050405020304" pitchFamily="18" charset="0"/>
                <a:cs typeface="Times New Roman" panose="02020603050405020304" pitchFamily="18" charset="0"/>
              </a:rPr>
              <a:t>визначення</a:t>
            </a:r>
            <a:r>
              <a:rPr lang="ru-RU" sz="1600" dirty="0">
                <a:latin typeface="Times New Roman" panose="02020603050405020304" pitchFamily="18" charset="0"/>
                <a:cs typeface="Times New Roman" panose="02020603050405020304" pitchFamily="18" charset="0"/>
              </a:rPr>
              <a:t> характеру й </a:t>
            </a:r>
            <a:r>
              <a:rPr lang="ru-RU" sz="1600" dirty="0" err="1" smtClean="0">
                <a:latin typeface="Times New Roman" panose="02020603050405020304" pitchFamily="18" charset="0"/>
                <a:cs typeface="Times New Roman" panose="02020603050405020304" pitchFamily="18" charset="0"/>
              </a:rPr>
              <a:t>обсягу</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використання</a:t>
            </a:r>
            <a:r>
              <a:rPr lang="ru-RU" sz="1600" dirty="0" smtClean="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роботи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 для </a:t>
            </a:r>
            <a:r>
              <a:rPr lang="ru-RU" sz="1600" dirty="0" err="1">
                <a:latin typeface="Times New Roman" panose="02020603050405020304" pitchFamily="18" charset="0"/>
                <a:cs typeface="Times New Roman" panose="02020603050405020304" pitchFamily="18" charset="0"/>
              </a:rPr>
              <a:t>цілей</a:t>
            </a:r>
            <a:r>
              <a:rPr lang="ru-RU" sz="1600" dirty="0">
                <a:latin typeface="Times New Roman" panose="02020603050405020304" pitchFamily="18" charset="0"/>
                <a:cs typeface="Times New Roman" panose="02020603050405020304" pitchFamily="18" charset="0"/>
              </a:rPr>
              <a:t> аудиту </a:t>
            </a:r>
            <a:r>
              <a:rPr lang="ru-RU" sz="1600" dirty="0" smtClean="0">
                <a:latin typeface="Times New Roman" panose="02020603050405020304" pitchFamily="18" charset="0"/>
                <a:cs typeface="Times New Roman" panose="02020603050405020304" pitchFamily="18" charset="0"/>
              </a:rPr>
              <a:t>в параграфах </a:t>
            </a:r>
            <a:r>
              <a:rPr lang="ru-RU" sz="1600" dirty="0">
                <a:latin typeface="Times New Roman" panose="02020603050405020304" pitchFamily="18" charset="0"/>
                <a:cs typeface="Times New Roman" panose="02020603050405020304" pitchFamily="18" charset="0"/>
              </a:rPr>
              <a:t>18–19 </a:t>
            </a:r>
            <a:r>
              <a:rPr lang="ru-RU" sz="1600" dirty="0" err="1">
                <a:latin typeface="Times New Roman" panose="02020603050405020304" pitchFamily="18" charset="0"/>
                <a:cs typeface="Times New Roman" panose="02020603050405020304" pitchFamily="18" charset="0"/>
              </a:rPr>
              <a:t>цього</a:t>
            </a:r>
            <a:r>
              <a:rPr lang="ru-RU" sz="1600" dirty="0">
                <a:latin typeface="Times New Roman" panose="02020603050405020304" pitchFamily="18" charset="0"/>
                <a:cs typeface="Times New Roman" panose="02020603050405020304" pitchFamily="18" charset="0"/>
              </a:rPr>
              <a:t> МСА.</a:t>
            </a:r>
          </a:p>
        </p:txBody>
      </p:sp>
    </p:spTree>
    <p:extLst>
      <p:ext uri="{BB962C8B-B14F-4D97-AF65-F5344CB8AC3E}">
        <p14:creationId xmlns:p14="http://schemas.microsoft.com/office/powerpoint/2010/main" val="29853058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8744" y="204064"/>
            <a:ext cx="10873511" cy="84888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2400" dirty="0" err="1">
                <a:latin typeface="Times New Roman" panose="02020603050405020304" pitchFamily="18" charset="0"/>
                <a:cs typeface="Times New Roman" panose="02020603050405020304" pitchFamily="18" charset="0"/>
              </a:rPr>
              <a:t>Визначення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доцільності</a:t>
            </a:r>
            <a:r>
              <a:rPr lang="ru-RU" sz="2400" dirty="0">
                <a:latin typeface="Times New Roman" panose="02020603050405020304" pitchFamily="18" charset="0"/>
                <a:cs typeface="Times New Roman" panose="02020603050405020304" pitchFamily="18" charset="0"/>
              </a:rPr>
              <a:t>, зон та </a:t>
            </a:r>
            <a:r>
              <a:rPr lang="ru-RU" sz="2400" dirty="0" err="1">
                <a:latin typeface="Times New Roman" panose="02020603050405020304" pitchFamily="18" charset="0"/>
                <a:cs typeface="Times New Roman" panose="02020603050405020304" pitchFamily="18" charset="0"/>
              </a:rPr>
              <a:t>обсягу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внутрішніх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аудиторів</a:t>
            </a:r>
            <a:r>
              <a:rPr lang="ru-RU" sz="2400" dirty="0" smtClean="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надання</a:t>
            </a:r>
            <a:r>
              <a:rPr lang="ru-RU" sz="2400" dirty="0">
                <a:latin typeface="Times New Roman" panose="02020603050405020304" pitchFamily="18" charset="0"/>
                <a:cs typeface="Times New Roman" panose="02020603050405020304" pitchFamily="18" charset="0"/>
              </a:rPr>
              <a:t> ними </a:t>
            </a:r>
            <a:r>
              <a:rPr lang="ru-RU" sz="2400" dirty="0" err="1">
                <a:latin typeface="Times New Roman" panose="02020603050405020304" pitchFamily="18" charset="0"/>
                <a:cs typeface="Times New Roman" panose="02020603050405020304" pitchFamily="18" charset="0"/>
              </a:rPr>
              <a:t>прямої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допомоги</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1400" i="1" dirty="0" err="1">
                <a:latin typeface="Times New Roman" panose="02020603050405020304" pitchFamily="18" charset="0"/>
                <a:cs typeface="Times New Roman" panose="02020603050405020304" pitchFamily="18" charset="0"/>
              </a:rPr>
              <a:t>Визначення</a:t>
            </a:r>
            <a:r>
              <a:rPr lang="ru-RU" sz="1400" i="1" dirty="0">
                <a:latin typeface="Times New Roman" panose="02020603050405020304" pitchFamily="18" charset="0"/>
                <a:cs typeface="Times New Roman" panose="02020603050405020304" pitchFamily="18" charset="0"/>
              </a:rPr>
              <a:t> </a:t>
            </a:r>
            <a:r>
              <a:rPr lang="ru-RU" sz="1400" i="1" dirty="0" err="1">
                <a:latin typeface="Times New Roman" panose="02020603050405020304" pitchFamily="18" charset="0"/>
                <a:cs typeface="Times New Roman" panose="02020603050405020304" pitchFamily="18" charset="0"/>
              </a:rPr>
              <a:t>доцільності</a:t>
            </a:r>
            <a:r>
              <a:rPr lang="ru-RU" sz="1400" i="1" dirty="0">
                <a:latin typeface="Times New Roman" panose="02020603050405020304" pitchFamily="18" charset="0"/>
                <a:cs typeface="Times New Roman" panose="02020603050405020304" pitchFamily="18" charset="0"/>
              </a:rPr>
              <a:t> </a:t>
            </a:r>
            <a:r>
              <a:rPr lang="ru-RU" sz="1400" i="1" dirty="0" err="1">
                <a:latin typeface="Times New Roman" panose="02020603050405020304" pitchFamily="18" charset="0"/>
                <a:cs typeface="Times New Roman" panose="02020603050405020304" pitchFamily="18" charset="0"/>
              </a:rPr>
              <a:t>використання</a:t>
            </a:r>
            <a:r>
              <a:rPr lang="ru-RU" sz="1400" i="1" dirty="0">
                <a:latin typeface="Times New Roman" panose="02020603050405020304" pitchFamily="18" charset="0"/>
                <a:cs typeface="Times New Roman" panose="02020603050405020304" pitchFamily="18" charset="0"/>
              </a:rPr>
              <a:t> </a:t>
            </a:r>
            <a:r>
              <a:rPr lang="ru-RU" sz="1400" i="1" dirty="0" err="1">
                <a:latin typeface="Times New Roman" panose="02020603050405020304" pitchFamily="18" charset="0"/>
                <a:cs typeface="Times New Roman" panose="02020603050405020304" pitchFamily="18" charset="0"/>
              </a:rPr>
              <a:t>внутрішніх</a:t>
            </a:r>
            <a:r>
              <a:rPr lang="ru-RU" sz="1400" i="1" dirty="0">
                <a:latin typeface="Times New Roman" panose="02020603050405020304" pitchFamily="18" charset="0"/>
                <a:cs typeface="Times New Roman" panose="02020603050405020304" pitchFamily="18" charset="0"/>
              </a:rPr>
              <a:t> </a:t>
            </a:r>
            <a:r>
              <a:rPr lang="ru-RU" sz="1400" i="1" dirty="0" err="1">
                <a:latin typeface="Times New Roman" panose="02020603050405020304" pitchFamily="18" charset="0"/>
                <a:cs typeface="Times New Roman" panose="02020603050405020304" pitchFamily="18" charset="0"/>
              </a:rPr>
              <a:t>аудиторів</a:t>
            </a:r>
            <a:r>
              <a:rPr lang="ru-RU" sz="1400" i="1" dirty="0">
                <a:latin typeface="Times New Roman" panose="02020603050405020304" pitchFamily="18" charset="0"/>
                <a:cs typeface="Times New Roman" panose="02020603050405020304" pitchFamily="18" charset="0"/>
              </a:rPr>
              <a:t> </a:t>
            </a:r>
            <a:r>
              <a:rPr lang="ru-RU" sz="1400" i="1" dirty="0" smtClean="0">
                <a:latin typeface="Times New Roman" panose="02020603050405020304" pitchFamily="18" charset="0"/>
                <a:cs typeface="Times New Roman" panose="02020603050405020304" pitchFamily="18" charset="0"/>
              </a:rPr>
              <a:t>для </a:t>
            </a:r>
            <a:r>
              <a:rPr lang="ru-RU" sz="1400" i="1" dirty="0" err="1" smtClean="0">
                <a:latin typeface="Times New Roman" panose="02020603050405020304" pitchFamily="18" charset="0"/>
                <a:cs typeface="Times New Roman" panose="02020603050405020304" pitchFamily="18" charset="0"/>
              </a:rPr>
              <a:t>надання</a:t>
            </a:r>
            <a:r>
              <a:rPr lang="ru-RU" sz="1400" i="1" dirty="0" smtClean="0">
                <a:latin typeface="Times New Roman" panose="02020603050405020304" pitchFamily="18" charset="0"/>
                <a:cs typeface="Times New Roman" panose="02020603050405020304" pitchFamily="18" charset="0"/>
              </a:rPr>
              <a:t> ними </a:t>
            </a:r>
            <a:r>
              <a:rPr lang="ru-RU" sz="1400" i="1" dirty="0" err="1" smtClean="0">
                <a:latin typeface="Times New Roman" panose="02020603050405020304" pitchFamily="18" charset="0"/>
                <a:cs typeface="Times New Roman" panose="02020603050405020304" pitchFamily="18" charset="0"/>
              </a:rPr>
              <a:t>прямої</a:t>
            </a:r>
            <a:r>
              <a:rPr lang="ru-RU" sz="1400" i="1" dirty="0" smtClean="0">
                <a:latin typeface="Times New Roman" panose="02020603050405020304" pitchFamily="18" charset="0"/>
                <a:cs typeface="Times New Roman" panose="02020603050405020304" pitchFamily="18" charset="0"/>
              </a:rPr>
              <a:t> </a:t>
            </a:r>
            <a:r>
              <a:rPr lang="ru-RU" sz="1400" i="1" dirty="0" err="1">
                <a:latin typeface="Times New Roman" panose="02020603050405020304" pitchFamily="18" charset="0"/>
                <a:cs typeface="Times New Roman" panose="02020603050405020304" pitchFamily="18" charset="0"/>
              </a:rPr>
              <a:t>допомоги</a:t>
            </a:r>
            <a:r>
              <a:rPr lang="ru-RU" sz="1400" i="1" dirty="0">
                <a:latin typeface="Times New Roman" panose="02020603050405020304" pitchFamily="18" charset="0"/>
                <a:cs typeface="Times New Roman" panose="02020603050405020304" pitchFamily="18" charset="0"/>
              </a:rPr>
              <a:t> для </a:t>
            </a:r>
            <a:r>
              <a:rPr lang="ru-RU" sz="1400" i="1" dirty="0" err="1">
                <a:latin typeface="Times New Roman" panose="02020603050405020304" pitchFamily="18" charset="0"/>
                <a:cs typeface="Times New Roman" panose="02020603050405020304" pitchFamily="18" charset="0"/>
              </a:rPr>
              <a:t>цілей</a:t>
            </a:r>
            <a:r>
              <a:rPr lang="ru-RU" sz="1400" i="1" dirty="0">
                <a:latin typeface="Times New Roman" panose="02020603050405020304" pitchFamily="18" charset="0"/>
                <a:cs typeface="Times New Roman" panose="02020603050405020304" pitchFamily="18" charset="0"/>
              </a:rPr>
              <a:t> аудиту</a:t>
            </a:r>
          </a:p>
        </p:txBody>
      </p:sp>
      <p:sp>
        <p:nvSpPr>
          <p:cNvPr id="6" name="Объект 5"/>
          <p:cNvSpPr>
            <a:spLocks noGrp="1"/>
          </p:cNvSpPr>
          <p:nvPr>
            <p:ph idx="1"/>
          </p:nvPr>
        </p:nvSpPr>
        <p:spPr>
          <a:xfrm>
            <a:off x="468745" y="1173018"/>
            <a:ext cx="5553364" cy="5532581"/>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1400" dirty="0">
                <a:latin typeface="Times New Roman" panose="02020603050405020304" pitchFamily="18" charset="0"/>
                <a:cs typeface="Times New Roman" panose="02020603050405020304" pitchFamily="18" charset="0"/>
              </a:rPr>
              <a:t>26. </a:t>
            </a:r>
            <a:r>
              <a:rPr lang="ru-RU" sz="1400" dirty="0" err="1">
                <a:latin typeface="Times New Roman" panose="02020603050405020304" pitchFamily="18" charset="0"/>
                <a:cs typeface="Times New Roman" panose="02020603050405020304" pitchFamily="18" charset="0"/>
              </a:rPr>
              <a:t>Зовнішньому</a:t>
            </a:r>
            <a:r>
              <a:rPr lang="ru-RU" sz="1400" dirty="0">
                <a:latin typeface="Times New Roman" panose="02020603050405020304" pitchFamily="18" charset="0"/>
                <a:cs typeface="Times New Roman" panose="02020603050405020304" pitchFamily="18" charset="0"/>
              </a:rPr>
              <a:t> аудитору </a:t>
            </a:r>
            <a:r>
              <a:rPr lang="ru-RU" sz="1400" dirty="0" err="1">
                <a:latin typeface="Times New Roman" panose="02020603050405020304" pitchFamily="18" charset="0"/>
                <a:cs typeface="Times New Roman" panose="02020603050405020304" pitchFamily="18" charset="0"/>
              </a:rPr>
              <a:t>законодавчими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нормативними</a:t>
            </a:r>
            <a:r>
              <a:rPr lang="ru-RU" sz="1400" dirty="0">
                <a:latin typeface="Times New Roman" panose="02020603050405020304" pitchFamily="18" charset="0"/>
                <a:cs typeface="Times New Roman" panose="02020603050405020304" pitchFamily="18" charset="0"/>
              </a:rPr>
              <a:t> актами </a:t>
            </a:r>
            <a:r>
              <a:rPr lang="ru-RU" sz="1400" dirty="0" err="1" smtClean="0">
                <a:latin typeface="Times New Roman" panose="02020603050405020304" pitchFamily="18" charset="0"/>
                <a:cs typeface="Times New Roman" panose="02020603050405020304" pitchFamily="18" charset="0"/>
              </a:rPr>
              <a:t>може</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заборонятись</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отримувати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пряму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аудиторів</a:t>
            </a:r>
            <a:r>
              <a:rPr lang="ru-RU" sz="1400" dirty="0" smtClean="0">
                <a:latin typeface="Times New Roman" panose="02020603050405020304" pitchFamily="18" charset="0"/>
                <a:cs typeface="Times New Roman" panose="02020603050405020304" pitchFamily="18" charset="0"/>
              </a:rPr>
              <a:t>. У </a:t>
            </a:r>
            <a:r>
              <a:rPr lang="ru-RU" sz="1400" dirty="0">
                <a:latin typeface="Times New Roman" panose="02020603050405020304" pitchFamily="18" charset="0"/>
                <a:cs typeface="Times New Roman" panose="02020603050405020304" pitchFamily="18" charset="0"/>
              </a:rPr>
              <a:t>такому </a:t>
            </a:r>
            <a:r>
              <a:rPr lang="ru-RU" sz="1400" dirty="0" err="1">
                <a:latin typeface="Times New Roman" panose="02020603050405020304" pitchFamily="18" charset="0"/>
                <a:cs typeface="Times New Roman" panose="02020603050405020304" pitchFamily="18" charset="0"/>
              </a:rPr>
              <a:t>випадку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вимоги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викладені</a:t>
            </a:r>
            <a:r>
              <a:rPr lang="ru-RU" sz="1400" dirty="0">
                <a:latin typeface="Times New Roman" panose="02020603050405020304" pitchFamily="18" charset="0"/>
                <a:cs typeface="Times New Roman" panose="02020603050405020304" pitchFamily="18" charset="0"/>
              </a:rPr>
              <a:t> в параграфах 27–35 та 37, </a:t>
            </a:r>
            <a:r>
              <a:rPr lang="ru-RU" sz="1400" dirty="0" smtClean="0">
                <a:latin typeface="Times New Roman" panose="02020603050405020304" pitchFamily="18" charset="0"/>
                <a:cs typeface="Times New Roman" panose="02020603050405020304" pitchFamily="18" charset="0"/>
              </a:rPr>
              <a:t>не </a:t>
            </a:r>
            <a:r>
              <a:rPr lang="ru-RU" sz="1400" dirty="0" err="1" smtClean="0">
                <a:latin typeface="Times New Roman" panose="02020603050405020304" pitchFamily="18" charset="0"/>
                <a:cs typeface="Times New Roman" panose="02020603050405020304" pitchFamily="18" charset="0"/>
              </a:rPr>
              <a:t>застосовуються</a:t>
            </a:r>
            <a:r>
              <a:rPr lang="ru-RU" sz="1400" dirty="0" smtClean="0">
                <a:latin typeface="Times New Roman" panose="02020603050405020304" pitchFamily="18" charset="0"/>
                <a:cs typeface="Times New Roman" panose="02020603050405020304" pitchFamily="18" charset="0"/>
              </a:rPr>
              <a:t> </a:t>
            </a:r>
          </a:p>
          <a:p>
            <a:pPr marL="0" indent="0">
              <a:buNone/>
            </a:pPr>
            <a:r>
              <a:rPr lang="ru-RU" sz="1400" dirty="0" smtClean="0">
                <a:latin typeface="Times New Roman" panose="02020603050405020304" pitchFamily="18" charset="0"/>
                <a:cs typeface="Times New Roman" panose="02020603050405020304" pitchFamily="18" charset="0"/>
              </a:rPr>
              <a:t>27</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Якщо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надання</a:t>
            </a:r>
            <a:r>
              <a:rPr lang="ru-RU" sz="1400" dirty="0">
                <a:latin typeface="Times New Roman" panose="02020603050405020304" pitchFamily="18" charset="0"/>
                <a:cs typeface="Times New Roman" panose="02020603050405020304" pitchFamily="18" charset="0"/>
              </a:rPr>
              <a:t> ними </a:t>
            </a:r>
            <a:r>
              <a:rPr lang="ru-RU" sz="1400" dirty="0" err="1" smtClean="0">
                <a:latin typeface="Times New Roman" panose="02020603050405020304" pitchFamily="18" charset="0"/>
                <a:cs typeface="Times New Roman" panose="02020603050405020304" pitchFamily="18" charset="0"/>
              </a:rPr>
              <a:t>прямої</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допомоги</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не </a:t>
            </a:r>
            <a:r>
              <a:rPr lang="ru-RU" sz="1400" dirty="0" err="1">
                <a:latin typeface="Times New Roman" panose="02020603050405020304" pitchFamily="18" charset="0"/>
                <a:cs typeface="Times New Roman" panose="02020603050405020304" pitchFamily="18" charset="0"/>
              </a:rPr>
              <a:t>забороняється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законодавчими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нормативними</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актами, а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a:t>
            </a:r>
            <a:r>
              <a:rPr lang="ru-RU" sz="1400" dirty="0" err="1">
                <a:latin typeface="Times New Roman" panose="02020603050405020304" pitchFamily="18" charset="0"/>
                <a:cs typeface="Times New Roman" panose="02020603050405020304" pitchFamily="18" charset="0"/>
              </a:rPr>
              <a:t>планує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для </a:t>
            </a:r>
            <a:r>
              <a:rPr lang="ru-RU" sz="1400" dirty="0" err="1" smtClean="0">
                <a:latin typeface="Times New Roman" panose="02020603050405020304" pitchFamily="18" charset="0"/>
                <a:cs typeface="Times New Roman" panose="02020603050405020304" pitchFamily="18" charset="0"/>
              </a:rPr>
              <a:t>надання</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йому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прямої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під</a:t>
            </a:r>
            <a:r>
              <a:rPr lang="ru-RU" sz="1400" dirty="0">
                <a:latin typeface="Times New Roman" panose="02020603050405020304" pitchFamily="18" charset="0"/>
                <a:cs typeface="Times New Roman" panose="02020603050405020304" pitchFamily="18" charset="0"/>
              </a:rPr>
              <a:t> час аудиту, </a:t>
            </a:r>
            <a:r>
              <a:rPr lang="ru-RU" sz="1400" dirty="0" err="1">
                <a:latin typeface="Times New Roman" panose="02020603050405020304" pitchFamily="18" charset="0"/>
                <a:cs typeface="Times New Roman" panose="02020603050405020304" pitchFamily="18" charset="0"/>
              </a:rPr>
              <a:t>він</a:t>
            </a:r>
            <a:r>
              <a:rPr lang="ru-RU" sz="1400" dirty="0">
                <a:latin typeface="Times New Roman" panose="02020603050405020304" pitchFamily="18" charset="0"/>
                <a:cs typeface="Times New Roman" panose="02020603050405020304" pitchFamily="18" charset="0"/>
              </a:rPr>
              <a:t> повинен </a:t>
            </a:r>
            <a:r>
              <a:rPr lang="ru-RU" sz="1400" dirty="0" err="1" smtClean="0">
                <a:latin typeface="Times New Roman" panose="02020603050405020304" pitchFamily="18" charset="0"/>
                <a:cs typeface="Times New Roman" panose="02020603050405020304" pitchFamily="18" charset="0"/>
              </a:rPr>
              <a:t>оцінити</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існування</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та </a:t>
            </a:r>
            <a:r>
              <a:rPr lang="ru-RU" sz="1400" dirty="0" err="1">
                <a:latin typeface="Times New Roman" panose="02020603050405020304" pitchFamily="18" charset="0"/>
                <a:cs typeface="Times New Roman" panose="02020603050405020304" pitchFamily="18" charset="0"/>
              </a:rPr>
              <a:t>значущість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загроз</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об’єктивності</a:t>
            </a:r>
            <a:r>
              <a:rPr lang="ru-RU" sz="1400" dirty="0">
                <a:latin typeface="Times New Roman" panose="02020603050405020304" pitchFamily="18" charset="0"/>
                <a:cs typeface="Times New Roman" panose="02020603050405020304" pitchFamily="18" charset="0"/>
              </a:rPr>
              <a:t>, а </a:t>
            </a:r>
            <a:r>
              <a:rPr lang="ru-RU" sz="1400" dirty="0" err="1">
                <a:latin typeface="Times New Roman" panose="02020603050405020304" pitchFamily="18" charset="0"/>
                <a:cs typeface="Times New Roman" panose="02020603050405020304" pitchFamily="18" charset="0"/>
              </a:rPr>
              <a:t>також</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рівень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компетентності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надаватимуть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таку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допомогу</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Оцінка</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зовнішнім</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аудитором </a:t>
            </a:r>
            <a:r>
              <a:rPr lang="ru-RU" sz="1400" dirty="0" err="1">
                <a:latin typeface="Times New Roman" panose="02020603050405020304" pitchFamily="18" charset="0"/>
                <a:cs typeface="Times New Roman" panose="02020603050405020304" pitchFamily="18" charset="0"/>
              </a:rPr>
              <a:t>існування</a:t>
            </a:r>
            <a:r>
              <a:rPr lang="ru-RU" sz="1400" dirty="0">
                <a:latin typeface="Times New Roman" panose="02020603050405020304" pitchFamily="18" charset="0"/>
                <a:cs typeface="Times New Roman" panose="02020603050405020304" pitchFamily="18" charset="0"/>
              </a:rPr>
              <a:t> та </a:t>
            </a:r>
            <a:r>
              <a:rPr lang="ru-RU" sz="1400" dirty="0" err="1">
                <a:latin typeface="Times New Roman" panose="02020603050405020304" pitchFamily="18" charset="0"/>
                <a:cs typeface="Times New Roman" panose="02020603050405020304" pitchFamily="18" charset="0"/>
              </a:rPr>
              <a:t>значущості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загроз</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об’єктивності</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внутрішніх</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повинна </a:t>
            </a:r>
            <a:r>
              <a:rPr lang="ru-RU" sz="1400" dirty="0" err="1">
                <a:latin typeface="Times New Roman" panose="02020603050405020304" pitchFamily="18" charset="0"/>
                <a:cs typeface="Times New Roman" panose="02020603050405020304" pitchFamily="18" charset="0"/>
              </a:rPr>
              <a:t>включати</a:t>
            </a:r>
            <a:r>
              <a:rPr lang="ru-RU" sz="1400" dirty="0">
                <a:latin typeface="Times New Roman" panose="02020603050405020304" pitchFamily="18" charset="0"/>
                <a:cs typeface="Times New Roman" panose="02020603050405020304" pitchFamily="18" charset="0"/>
              </a:rPr>
              <a:t> запит до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аудиторів</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щодо</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інтересів</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зв’язків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можуть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створити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загрозу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їх</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об’єктивності</a:t>
            </a:r>
            <a:endParaRPr lang="ru-RU" sz="1400" dirty="0" smtClean="0">
              <a:latin typeface="Times New Roman" panose="02020603050405020304" pitchFamily="18" charset="0"/>
              <a:cs typeface="Times New Roman" panose="02020603050405020304" pitchFamily="18" charset="0"/>
            </a:endParaRPr>
          </a:p>
          <a:p>
            <a:pPr marL="0" indent="0">
              <a:buNone/>
            </a:pPr>
            <a:r>
              <a:rPr lang="ru-RU" sz="1400" dirty="0" smtClean="0">
                <a:latin typeface="Times New Roman" panose="02020603050405020304" pitchFamily="18" charset="0"/>
                <a:cs typeface="Times New Roman" panose="02020603050405020304" pitchFamily="18" charset="0"/>
              </a:rPr>
              <a:t>28</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не повинен </a:t>
            </a:r>
            <a:r>
              <a:rPr lang="ru-RU" sz="1400" dirty="0" err="1">
                <a:latin typeface="Times New Roman" panose="02020603050405020304" pitchFamily="18" charset="0"/>
                <a:cs typeface="Times New Roman" panose="02020603050405020304" pitchFamily="18" charset="0"/>
              </a:rPr>
              <a:t>використовувати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аудитора для </a:t>
            </a:r>
            <a:r>
              <a:rPr lang="ru-RU" sz="1400" dirty="0" err="1">
                <a:latin typeface="Times New Roman" panose="02020603050405020304" pitchFamily="18" charset="0"/>
                <a:cs typeface="Times New Roman" panose="02020603050405020304" pitchFamily="18" charset="0"/>
              </a:rPr>
              <a:t>надання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прямої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якщо</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err="1">
                <a:latin typeface="Times New Roman" panose="02020603050405020304" pitchFamily="18" charset="0"/>
                <a:cs typeface="Times New Roman" panose="02020603050405020304" pitchFamily="18" charset="0"/>
              </a:rPr>
              <a:t>існують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значні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загрози</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об’єктивності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a:t>
            </a:r>
          </a:p>
          <a:p>
            <a:pPr marL="0" indent="0">
              <a:buNone/>
            </a:pPr>
            <a:r>
              <a:rPr lang="ru-RU" sz="1400" dirty="0" err="1">
                <a:latin typeface="Times New Roman" panose="02020603050405020304" pitchFamily="18" charset="0"/>
                <a:cs typeface="Times New Roman" panose="02020603050405020304" pitchFamily="18" charset="0"/>
              </a:rPr>
              <a:t>або</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ru-RU" sz="1400" dirty="0">
                <a:latin typeface="Times New Roman" panose="02020603050405020304" pitchFamily="18" charset="0"/>
                <a:cs typeface="Times New Roman" panose="02020603050405020304" pitchFamily="18" charset="0"/>
              </a:rPr>
              <a:t>у </a:t>
            </a:r>
            <a:r>
              <a:rPr lang="ru-RU" sz="1400" dirty="0" err="1">
                <a:latin typeface="Times New Roman" panose="02020603050405020304" pitchFamily="18" charset="0"/>
                <a:cs typeface="Times New Roman" panose="02020603050405020304" pitchFamily="18" charset="0"/>
              </a:rPr>
              <a:t>внутрішнього</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немає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достатньої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компетентності</a:t>
            </a:r>
            <a:r>
              <a:rPr lang="ru-RU" sz="1400" dirty="0">
                <a:latin typeface="Times New Roman" panose="02020603050405020304" pitchFamily="18" charset="0"/>
                <a:cs typeface="Times New Roman" panose="02020603050405020304" pitchFamily="18" charset="0"/>
              </a:rPr>
              <a:t> для</a:t>
            </a:r>
          </a:p>
          <a:p>
            <a:pPr marL="0" indent="0">
              <a:buNone/>
            </a:pPr>
            <a:r>
              <a:rPr lang="ru-RU" sz="1400" dirty="0" err="1">
                <a:latin typeface="Times New Roman" panose="02020603050405020304" pitchFamily="18" charset="0"/>
                <a:cs typeface="Times New Roman" panose="02020603050405020304" pitchFamily="18" charset="0"/>
              </a:rPr>
              <a:t>виконання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запропонованої</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роботи</a:t>
            </a:r>
            <a:r>
              <a:rPr lang="ru-RU"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p:txBody>
      </p:sp>
      <p:sp>
        <p:nvSpPr>
          <p:cNvPr id="5" name="Объект 5"/>
          <p:cNvSpPr txBox="1">
            <a:spLocks/>
          </p:cNvSpPr>
          <p:nvPr/>
        </p:nvSpPr>
        <p:spPr>
          <a:xfrm>
            <a:off x="6096000" y="1173018"/>
            <a:ext cx="5553364" cy="568498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nSpc>
                <a:spcPct val="100000"/>
              </a:lnSpc>
              <a:buNone/>
            </a:pPr>
            <a:r>
              <a:rPr lang="ru-RU" sz="1200" dirty="0">
                <a:latin typeface="Times New Roman" panose="02020603050405020304" pitchFamily="18" charset="0"/>
                <a:cs typeface="Times New Roman" panose="02020603050405020304" pitchFamily="18" charset="0"/>
              </a:rPr>
              <a:t>29. </a:t>
            </a:r>
            <a:r>
              <a:rPr lang="ru-RU" sz="1200" dirty="0" err="1">
                <a:latin typeface="Times New Roman" panose="02020603050405020304" pitchFamily="18" charset="0"/>
                <a:cs typeface="Times New Roman" panose="02020603050405020304" pitchFamily="18" charset="0"/>
              </a:rPr>
              <a:t>Визначаючи</a:t>
            </a:r>
            <a:r>
              <a:rPr lang="ru-RU" sz="1200" dirty="0">
                <a:latin typeface="Times New Roman" panose="02020603050405020304" pitchFamily="18" charset="0"/>
                <a:cs typeface="Times New Roman" panose="02020603050405020304" pitchFamily="18" charset="0"/>
              </a:rPr>
              <a:t> характер та </a:t>
            </a:r>
            <a:r>
              <a:rPr lang="ru-RU" sz="1200" dirty="0" err="1">
                <a:latin typeface="Times New Roman" panose="02020603050405020304" pitchFamily="18" charset="0"/>
                <a:cs typeface="Times New Roman" panose="02020603050405020304" pitchFamily="18" charset="0"/>
              </a:rPr>
              <a:t>обсяг</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роботи</a:t>
            </a:r>
            <a:r>
              <a:rPr lang="ru-RU" sz="1200" dirty="0">
                <a:latin typeface="Times New Roman" panose="02020603050405020304" pitchFamily="18" charset="0"/>
                <a:cs typeface="Times New Roman" panose="02020603050405020304" pitchFamily="18" charset="0"/>
              </a:rPr>
              <a:t>, яку </a:t>
            </a:r>
            <a:r>
              <a:rPr lang="ru-RU" sz="1200" dirty="0" err="1">
                <a:latin typeface="Times New Roman" panose="02020603050405020304" pitchFamily="18" charset="0"/>
                <a:cs typeface="Times New Roman" panose="02020603050405020304" pitchFamily="18" charset="0"/>
              </a:rPr>
              <a:t>можна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доручити</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внутрішнім</a:t>
            </a:r>
            <a:r>
              <a:rPr lang="ru-RU" sz="1200" dirty="0" smtClean="0">
                <a:latin typeface="Times New Roman" panose="02020603050405020304" pitchFamily="18" charset="0"/>
                <a:cs typeface="Times New Roman" panose="02020603050405020304" pitchFamily="18" charset="0"/>
              </a:rPr>
              <a:t> ауди </a:t>
            </a:r>
            <a:r>
              <a:rPr lang="ru-RU" sz="1200" dirty="0">
                <a:latin typeface="Times New Roman" panose="02020603050405020304" pitchFamily="18" charset="0"/>
                <a:cs typeface="Times New Roman" panose="02020603050405020304" pitchFamily="18" charset="0"/>
              </a:rPr>
              <a:t>то рам, а </a:t>
            </a:r>
            <a:r>
              <a:rPr lang="ru-RU" sz="1200" dirty="0" err="1">
                <a:latin typeface="Times New Roman" panose="02020603050405020304" pitchFamily="18" charset="0"/>
                <a:cs typeface="Times New Roman" panose="02020603050405020304" pitchFamily="18" charset="0"/>
              </a:rPr>
              <a:t>також</a:t>
            </a:r>
            <a:r>
              <a:rPr lang="ru-RU" sz="1200" dirty="0">
                <a:latin typeface="Times New Roman" panose="02020603050405020304" pitchFamily="18" charset="0"/>
                <a:cs typeface="Times New Roman" panose="02020603050405020304" pitchFamily="18" charset="0"/>
              </a:rPr>
              <a:t> характер, час і </a:t>
            </a:r>
            <a:r>
              <a:rPr lang="ru-RU" sz="1200" dirty="0" err="1">
                <a:latin typeface="Times New Roman" panose="02020603050405020304" pitchFamily="18" charset="0"/>
                <a:cs typeface="Times New Roman" panose="02020603050405020304" pitchFamily="18" charset="0"/>
              </a:rPr>
              <a:t>обсяг</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керівництва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нагляду</a:t>
            </a:r>
            <a:r>
              <a:rPr lang="ru-RU" sz="1200" dirty="0">
                <a:latin typeface="Times New Roman" panose="02020603050405020304" pitchFamily="18" charset="0"/>
                <a:cs typeface="Times New Roman" panose="02020603050405020304" pitchFamily="18" charset="0"/>
              </a:rPr>
              <a:t> і </a:t>
            </a:r>
            <a:r>
              <a:rPr lang="ru-RU" sz="1200" dirty="0" err="1" smtClean="0">
                <a:latin typeface="Times New Roman" panose="02020603050405020304" pitchFamily="18" charset="0"/>
                <a:cs typeface="Times New Roman" panose="02020603050405020304" pitchFamily="18" charset="0"/>
              </a:rPr>
              <a:t>перевірки</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їх</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роботи</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відповідно</a:t>
            </a:r>
            <a:r>
              <a:rPr lang="ru-RU" sz="1200" dirty="0">
                <a:latin typeface="Times New Roman" panose="02020603050405020304" pitchFamily="18" charset="0"/>
                <a:cs typeface="Times New Roman" panose="02020603050405020304" pitchFamily="18" charset="0"/>
              </a:rPr>
              <a:t> до </a:t>
            </a:r>
            <a:r>
              <a:rPr lang="ru-RU" sz="1200" dirty="0" err="1">
                <a:latin typeface="Times New Roman" panose="02020603050405020304" pitchFamily="18" charset="0"/>
                <a:cs typeface="Times New Roman" panose="02020603050405020304" pitchFamily="18" charset="0"/>
              </a:rPr>
              <a:t>обставин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завдання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зовнішній</a:t>
            </a:r>
            <a:r>
              <a:rPr lang="ru-RU" sz="1200" dirty="0">
                <a:latin typeface="Times New Roman" panose="02020603050405020304" pitchFamily="18" charset="0"/>
                <a:cs typeface="Times New Roman" panose="02020603050405020304" pitchFamily="18" charset="0"/>
              </a:rPr>
              <a:t> аудитор </a:t>
            </a:r>
            <a:r>
              <a:rPr lang="ru-RU" sz="1200" dirty="0" smtClean="0">
                <a:latin typeface="Times New Roman" panose="02020603050405020304" pitchFamily="18" charset="0"/>
                <a:cs typeface="Times New Roman" panose="02020603050405020304" pitchFamily="18" charset="0"/>
              </a:rPr>
              <a:t>повинен </a:t>
            </a:r>
            <a:r>
              <a:rPr lang="ru-RU" sz="1200" dirty="0" err="1" smtClean="0">
                <a:latin typeface="Times New Roman" panose="02020603050405020304" pitchFamily="18" charset="0"/>
                <a:cs typeface="Times New Roman" panose="02020603050405020304" pitchFamily="18" charset="0"/>
              </a:rPr>
              <a:t>враховувати</a:t>
            </a:r>
            <a:r>
              <a:rPr lang="ru-RU" sz="1200" dirty="0">
                <a:latin typeface="Times New Roman" panose="02020603050405020304" pitchFamily="18" charset="0"/>
                <a:cs typeface="Times New Roman" panose="02020603050405020304" pitchFamily="18" charset="0"/>
              </a:rPr>
              <a:t>:</a:t>
            </a:r>
          </a:p>
          <a:p>
            <a:pPr marL="0" indent="0">
              <a:lnSpc>
                <a:spcPct val="100000"/>
              </a:lnSpc>
              <a:buNone/>
            </a:pPr>
            <a:r>
              <a:rPr lang="ru-RU"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a) </a:t>
            </a:r>
            <a:r>
              <a:rPr lang="ru-RU" sz="1200" dirty="0" err="1">
                <a:latin typeface="Times New Roman" panose="02020603050405020304" pitchFamily="18" charset="0"/>
                <a:cs typeface="Times New Roman" panose="02020603050405020304" pitchFamily="18" charset="0"/>
              </a:rPr>
              <a:t>ступінь</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використання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судження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під</a:t>
            </a:r>
            <a:r>
              <a:rPr lang="ru-RU" sz="1200" dirty="0">
                <a:latin typeface="Times New Roman" panose="02020603050405020304" pitchFamily="18" charset="0"/>
                <a:cs typeface="Times New Roman" panose="02020603050405020304" pitchFamily="18" charset="0"/>
              </a:rPr>
              <a:t> час:</a:t>
            </a:r>
          </a:p>
          <a:p>
            <a:pPr marL="0" indent="0">
              <a:lnSpc>
                <a:spcPct val="100000"/>
              </a:lnSpc>
              <a:buNone/>
            </a:pPr>
            <a:r>
              <a:rPr lang="ru-RU" sz="1200" dirty="0">
                <a:latin typeface="Times New Roman" panose="02020603050405020304" pitchFamily="18" charset="0"/>
                <a:cs typeface="Times New Roman" panose="02020603050405020304" pitchFamily="18" charset="0"/>
              </a:rPr>
              <a:t>(</a:t>
            </a:r>
            <a:r>
              <a:rPr lang="en-US" sz="1200" dirty="0" err="1">
                <a:latin typeface="Times New Roman" panose="02020603050405020304" pitchFamily="18" charset="0"/>
                <a:cs typeface="Times New Roman" panose="02020603050405020304" pitchFamily="18" charset="0"/>
              </a:rPr>
              <a:t>i</a:t>
            </a:r>
            <a:r>
              <a:rPr lang="en-US"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планування</a:t>
            </a:r>
            <a:r>
              <a:rPr lang="ru-RU" sz="1200" dirty="0">
                <a:latin typeface="Times New Roman" panose="02020603050405020304" pitchFamily="18" charset="0"/>
                <a:cs typeface="Times New Roman" panose="02020603050405020304" pitchFamily="18" charset="0"/>
              </a:rPr>
              <a:t> й </a:t>
            </a:r>
            <a:r>
              <a:rPr lang="ru-RU" sz="1200" dirty="0" err="1">
                <a:latin typeface="Times New Roman" panose="02020603050405020304" pitchFamily="18" charset="0"/>
                <a:cs typeface="Times New Roman" panose="02020603050405020304" pitchFamily="18" charset="0"/>
              </a:rPr>
              <a:t>виконання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доречних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аудиторських</a:t>
            </a:r>
            <a:r>
              <a:rPr lang="ru-RU" sz="1200" dirty="0">
                <a:latin typeface="Times New Roman" panose="02020603050405020304" pitchFamily="18" charset="0"/>
                <a:cs typeface="Times New Roman" panose="02020603050405020304" pitchFamily="18" charset="0"/>
              </a:rPr>
              <a:t> процедур; та</a:t>
            </a:r>
          </a:p>
          <a:p>
            <a:pPr marL="0" indent="0">
              <a:lnSpc>
                <a:spcPct val="100000"/>
              </a:lnSpc>
              <a:buNone/>
            </a:pPr>
            <a:r>
              <a:rPr lang="ru-RU"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ii) </a:t>
            </a:r>
            <a:r>
              <a:rPr lang="ru-RU" sz="1200" dirty="0" err="1">
                <a:latin typeface="Times New Roman" panose="02020603050405020304" pitchFamily="18" charset="0"/>
                <a:cs typeface="Times New Roman" panose="02020603050405020304" pitchFamily="18" charset="0"/>
              </a:rPr>
              <a:t>оцінювання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отриманих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аудиторських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доказів</a:t>
            </a:r>
            <a:r>
              <a:rPr lang="ru-RU" sz="1200" dirty="0">
                <a:latin typeface="Times New Roman" panose="02020603050405020304" pitchFamily="18" charset="0"/>
                <a:cs typeface="Times New Roman" panose="02020603050405020304" pitchFamily="18" charset="0"/>
              </a:rPr>
              <a:t>;</a:t>
            </a:r>
          </a:p>
          <a:p>
            <a:pPr marL="0" indent="0">
              <a:lnSpc>
                <a:spcPct val="100000"/>
              </a:lnSpc>
              <a:buNone/>
            </a:pPr>
            <a:r>
              <a:rPr lang="ru-RU"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b) </a:t>
            </a:r>
            <a:r>
              <a:rPr lang="ru-RU" sz="1200" dirty="0" err="1">
                <a:latin typeface="Times New Roman" panose="02020603050405020304" pitchFamily="18" charset="0"/>
                <a:cs typeface="Times New Roman" panose="02020603050405020304" pitchFamily="18" charset="0"/>
              </a:rPr>
              <a:t>оцінені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ризики</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суттєвого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викривлення</a:t>
            </a:r>
            <a:r>
              <a:rPr lang="ru-RU" sz="1200" dirty="0">
                <a:latin typeface="Times New Roman" panose="02020603050405020304" pitchFamily="18" charset="0"/>
                <a:cs typeface="Times New Roman" panose="02020603050405020304" pitchFamily="18" charset="0"/>
              </a:rPr>
              <a:t>; та</a:t>
            </a:r>
          </a:p>
          <a:p>
            <a:pPr marL="0" indent="0">
              <a:lnSpc>
                <a:spcPct val="100000"/>
              </a:lnSpc>
              <a:buNone/>
            </a:pPr>
            <a:r>
              <a:rPr lang="ru-RU"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c) </a:t>
            </a:r>
            <a:r>
              <a:rPr lang="ru-RU" sz="1200" dirty="0">
                <a:latin typeface="Times New Roman" panose="02020603050405020304" pitchFamily="18" charset="0"/>
                <a:cs typeface="Times New Roman" panose="02020603050405020304" pitchFamily="18" charset="0"/>
              </a:rPr>
              <a:t>свою </a:t>
            </a:r>
            <a:r>
              <a:rPr lang="ru-RU" sz="1200" dirty="0" err="1">
                <a:latin typeface="Times New Roman" panose="02020603050405020304" pitchFamily="18" charset="0"/>
                <a:cs typeface="Times New Roman" panose="02020603050405020304" pitchFamily="18" charset="0"/>
              </a:rPr>
              <a:t>оцінку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існування</a:t>
            </a:r>
            <a:r>
              <a:rPr lang="ru-RU" sz="1200" dirty="0">
                <a:latin typeface="Times New Roman" panose="02020603050405020304" pitchFamily="18" charset="0"/>
                <a:cs typeface="Times New Roman" panose="02020603050405020304" pitchFamily="18" charset="0"/>
              </a:rPr>
              <a:t> і </a:t>
            </a:r>
            <a:r>
              <a:rPr lang="ru-RU" sz="1200" dirty="0" err="1">
                <a:latin typeface="Times New Roman" panose="02020603050405020304" pitchFamily="18" charset="0"/>
                <a:cs typeface="Times New Roman" panose="02020603050405020304" pitchFamily="18" charset="0"/>
              </a:rPr>
              <a:t>значущості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загроз</a:t>
            </a:r>
            <a:r>
              <a:rPr lang="ru-RU" sz="1200" dirty="0">
                <a:latin typeface="Times New Roman" panose="02020603050405020304" pitchFamily="18" charset="0"/>
                <a:cs typeface="Times New Roman" panose="02020603050405020304" pitchFamily="18" charset="0"/>
              </a:rPr>
              <a:t> для </a:t>
            </a:r>
            <a:r>
              <a:rPr lang="ru-RU" sz="1200" dirty="0" err="1">
                <a:latin typeface="Times New Roman" panose="02020603050405020304" pitchFamily="18" charset="0"/>
                <a:cs typeface="Times New Roman" panose="02020603050405020304" pitchFamily="18" charset="0"/>
              </a:rPr>
              <a:t>об’єктивності</a:t>
            </a:r>
            <a:r>
              <a:rPr lang="ru-RU" sz="1200" dirty="0">
                <a:latin typeface="Times New Roman" panose="02020603050405020304" pitchFamily="18" charset="0"/>
                <a:cs typeface="Times New Roman" panose="02020603050405020304" pitchFamily="18" charset="0"/>
              </a:rPr>
              <a:t> та</a:t>
            </a:r>
          </a:p>
          <a:p>
            <a:pPr marL="0" indent="0">
              <a:lnSpc>
                <a:spcPct val="100000"/>
              </a:lnSpc>
              <a:buNone/>
            </a:pPr>
            <a:r>
              <a:rPr lang="ru-RU" sz="1200" dirty="0" err="1">
                <a:latin typeface="Times New Roman" panose="02020603050405020304" pitchFamily="18" charset="0"/>
                <a:cs typeface="Times New Roman" panose="02020603050405020304" pitchFamily="18" charset="0"/>
              </a:rPr>
              <a:t>рівень</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компетентності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внутрішніх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аудиторів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що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надаватимуть</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йому</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таку</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допомогу</a:t>
            </a:r>
            <a:r>
              <a:rPr lang="ru-RU" sz="1200" dirty="0">
                <a:latin typeface="Times New Roman" panose="02020603050405020304" pitchFamily="18" charset="0"/>
                <a:cs typeface="Times New Roman" panose="02020603050405020304" pitchFamily="18" charset="0"/>
              </a:rPr>
              <a:t> </a:t>
            </a:r>
            <a:endParaRPr lang="ru-RU" sz="1200" dirty="0" smtClean="0">
              <a:latin typeface="Times New Roman" panose="02020603050405020304" pitchFamily="18" charset="0"/>
              <a:cs typeface="Times New Roman" panose="02020603050405020304" pitchFamily="18" charset="0"/>
            </a:endParaRPr>
          </a:p>
          <a:p>
            <a:pPr marL="0" indent="0">
              <a:lnSpc>
                <a:spcPct val="100000"/>
              </a:lnSpc>
              <a:buNone/>
            </a:pPr>
            <a:r>
              <a:rPr lang="ru-RU" sz="1200" dirty="0" smtClean="0">
                <a:latin typeface="Times New Roman" panose="02020603050405020304" pitchFamily="18" charset="0"/>
                <a:cs typeface="Times New Roman" panose="02020603050405020304" pitchFamily="18" charset="0"/>
              </a:rPr>
              <a:t>30</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Зовнішній</a:t>
            </a:r>
            <a:r>
              <a:rPr lang="ru-RU" sz="1200" dirty="0">
                <a:latin typeface="Times New Roman" panose="02020603050405020304" pitchFamily="18" charset="0"/>
                <a:cs typeface="Times New Roman" panose="02020603050405020304" pitchFamily="18" charset="0"/>
              </a:rPr>
              <a:t> аудитор не повинен </a:t>
            </a:r>
            <a:r>
              <a:rPr lang="ru-RU" sz="1200" dirty="0" err="1">
                <a:latin typeface="Times New Roman" panose="02020603050405020304" pitchFamily="18" charset="0"/>
                <a:cs typeface="Times New Roman" panose="02020603050405020304" pitchFamily="18" charset="0"/>
              </a:rPr>
              <a:t>використовувати</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внутрішніх</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аудиторів</a:t>
            </a:r>
            <a:r>
              <a:rPr lang="ru-RU" sz="1200" dirty="0" smtClean="0">
                <a:latin typeface="Times New Roman" panose="02020603050405020304" pitchFamily="18" charset="0"/>
                <a:cs typeface="Times New Roman" panose="02020603050405020304" pitchFamily="18" charset="0"/>
              </a:rPr>
              <a:t> для </a:t>
            </a:r>
            <a:r>
              <a:rPr lang="ru-RU" sz="1200" dirty="0" err="1">
                <a:latin typeface="Times New Roman" panose="02020603050405020304" pitchFamily="18" charset="0"/>
                <a:cs typeface="Times New Roman" panose="02020603050405020304" pitchFamily="18" charset="0"/>
              </a:rPr>
              <a:t>надання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йому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прямої</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допомоги</a:t>
            </a:r>
            <a:r>
              <a:rPr lang="ru-RU" sz="1200" dirty="0">
                <a:latin typeface="Times New Roman" panose="02020603050405020304" pitchFamily="18" charset="0"/>
                <a:cs typeface="Times New Roman" panose="02020603050405020304" pitchFamily="18" charset="0"/>
              </a:rPr>
              <a:t> у </a:t>
            </a:r>
            <a:r>
              <a:rPr lang="ru-RU" sz="1200" dirty="0" err="1">
                <a:latin typeface="Times New Roman" panose="02020603050405020304" pitchFamily="18" charset="0"/>
                <a:cs typeface="Times New Roman" panose="02020603050405020304" pitchFamily="18" charset="0"/>
              </a:rPr>
              <a:t>виконанні</a:t>
            </a:r>
            <a:r>
              <a:rPr lang="ru-RU" sz="1200" dirty="0">
                <a:latin typeface="Times New Roman" panose="02020603050405020304" pitchFamily="18" charset="0"/>
                <a:cs typeface="Times New Roman" panose="02020603050405020304" pitchFamily="18" charset="0"/>
              </a:rPr>
              <a:t> процедур, </a:t>
            </a:r>
            <a:r>
              <a:rPr lang="ru-RU" sz="1200" dirty="0" err="1">
                <a:latin typeface="Times New Roman" panose="02020603050405020304" pitchFamily="18" charset="0"/>
                <a:cs typeface="Times New Roman" panose="02020603050405020304" pitchFamily="18" charset="0"/>
              </a:rPr>
              <a:t>які</a:t>
            </a:r>
            <a:r>
              <a:rPr lang="ru-RU" sz="1200" dirty="0">
                <a:latin typeface="Times New Roman" panose="02020603050405020304" pitchFamily="18" charset="0"/>
                <a:cs typeface="Times New Roman" panose="02020603050405020304" pitchFamily="18" charset="0"/>
              </a:rPr>
              <a:t>:</a:t>
            </a:r>
          </a:p>
          <a:p>
            <a:pPr>
              <a:lnSpc>
                <a:spcPct val="100000"/>
              </a:lnSpc>
              <a:buAutoNum type="alphaLcParenBoth"/>
            </a:pPr>
            <a:r>
              <a:rPr lang="ru-RU" sz="1200" dirty="0" err="1" smtClean="0">
                <a:latin typeface="Times New Roman" panose="02020603050405020304" pitchFamily="18" charset="0"/>
                <a:cs typeface="Times New Roman" panose="02020603050405020304" pitchFamily="18" charset="0"/>
              </a:rPr>
              <a:t>включають</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використання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значних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суджень</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під</a:t>
            </a:r>
            <a:r>
              <a:rPr lang="ru-RU" sz="1200" dirty="0">
                <a:latin typeface="Times New Roman" panose="02020603050405020304" pitchFamily="18" charset="0"/>
                <a:cs typeface="Times New Roman" panose="02020603050405020304" pitchFamily="18" charset="0"/>
              </a:rPr>
              <a:t> час </a:t>
            </a:r>
            <a:r>
              <a:rPr lang="ru-RU" sz="1200" dirty="0" smtClean="0">
                <a:latin typeface="Times New Roman" panose="02020603050405020304" pitchFamily="18" charset="0"/>
                <a:cs typeface="Times New Roman" panose="02020603050405020304" pitchFamily="18" charset="0"/>
              </a:rPr>
              <a:t>аудиту</a:t>
            </a:r>
          </a:p>
          <a:p>
            <a:pPr>
              <a:lnSpc>
                <a:spcPct val="100000"/>
              </a:lnSpc>
              <a:buAutoNum type="alphaLcParenBoth"/>
            </a:pPr>
            <a:r>
              <a:rPr lang="ru-RU" sz="1200" dirty="0" err="1" smtClean="0">
                <a:latin typeface="Times New Roman" panose="02020603050405020304" pitchFamily="18" charset="0"/>
                <a:cs typeface="Times New Roman" panose="02020603050405020304" pitchFamily="18" charset="0"/>
              </a:rPr>
              <a:t>стосуються</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більш</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значних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оцінених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ризиків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суттєвого</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викривлення</a:t>
            </a:r>
            <a:r>
              <a:rPr lang="ru-RU" sz="1200" dirty="0" smtClean="0">
                <a:latin typeface="Times New Roman" panose="02020603050405020304" pitchFamily="18" charset="0"/>
                <a:cs typeface="Times New Roman" panose="02020603050405020304" pitchFamily="18" charset="0"/>
              </a:rPr>
              <a:t>, коли </a:t>
            </a:r>
            <a:r>
              <a:rPr lang="ru-RU" sz="1200" dirty="0" err="1">
                <a:latin typeface="Times New Roman" panose="02020603050405020304" pitchFamily="18" charset="0"/>
                <a:cs typeface="Times New Roman" panose="02020603050405020304" pitchFamily="18" charset="0"/>
              </a:rPr>
              <a:t>застосування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судження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необхідного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під</a:t>
            </a:r>
            <a:r>
              <a:rPr lang="ru-RU" sz="1200" dirty="0">
                <a:latin typeface="Times New Roman" panose="02020603050405020304" pitchFamily="18" charset="0"/>
                <a:cs typeface="Times New Roman" panose="02020603050405020304" pitchFamily="18" charset="0"/>
              </a:rPr>
              <a:t> час </a:t>
            </a:r>
            <a:r>
              <a:rPr lang="ru-RU" sz="1200" dirty="0" err="1">
                <a:latin typeface="Times New Roman" panose="02020603050405020304" pitchFamily="18" charset="0"/>
                <a:cs typeface="Times New Roman" panose="02020603050405020304" pitchFamily="18" charset="0"/>
              </a:rPr>
              <a:t>виконання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доречних</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аудиторських</a:t>
            </a:r>
            <a:r>
              <a:rPr lang="ru-RU" sz="1200" dirty="0">
                <a:latin typeface="Times New Roman" panose="02020603050405020304" pitchFamily="18" charset="0"/>
                <a:cs typeface="Times New Roman" panose="02020603050405020304" pitchFamily="18" charset="0"/>
              </a:rPr>
              <a:t> процедур </a:t>
            </a:r>
            <a:r>
              <a:rPr lang="ru-RU" sz="1200" dirty="0" err="1">
                <a:latin typeface="Times New Roman" panose="02020603050405020304" pitchFamily="18" charset="0"/>
                <a:cs typeface="Times New Roman" panose="02020603050405020304" pitchFamily="18" charset="0"/>
              </a:rPr>
              <a:t>або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оцінці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отриманих</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аудиторських</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доказів</a:t>
            </a:r>
            <a:r>
              <a:rPr lang="ru-RU" sz="1200" dirty="0">
                <a:latin typeface="Times New Roman" panose="02020603050405020304" pitchFamily="18" charset="0"/>
                <a:cs typeface="Times New Roman" panose="02020603050405020304" pitchFamily="18" charset="0"/>
              </a:rPr>
              <a:t>, є </a:t>
            </a:r>
            <a:r>
              <a:rPr lang="ru-RU" sz="1200" dirty="0" err="1">
                <a:latin typeface="Times New Roman" panose="02020603050405020304" pitchFamily="18" charset="0"/>
                <a:cs typeface="Times New Roman" panose="02020603050405020304" pitchFamily="18" charset="0"/>
              </a:rPr>
              <a:t>вкрай</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обмеженим</a:t>
            </a:r>
            <a:r>
              <a:rPr lang="ru-RU" sz="1200" dirty="0">
                <a:latin typeface="Times New Roman" panose="02020603050405020304" pitchFamily="18" charset="0"/>
                <a:cs typeface="Times New Roman" panose="02020603050405020304" pitchFamily="18" charset="0"/>
              </a:rPr>
              <a:t> </a:t>
            </a:r>
          </a:p>
          <a:p>
            <a:pPr>
              <a:lnSpc>
                <a:spcPct val="100000"/>
              </a:lnSpc>
              <a:buAutoNum type="alphaLcParenBoth"/>
            </a:pPr>
            <a:r>
              <a:rPr lang="ru-RU" sz="1200" dirty="0" err="1" smtClean="0">
                <a:latin typeface="Times New Roman" panose="02020603050405020304" pitchFamily="18" charset="0"/>
                <a:cs typeface="Times New Roman" panose="02020603050405020304" pitchFamily="18" charset="0"/>
              </a:rPr>
              <a:t>стосуються</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роботи</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якою</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займалися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внутрішні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аудитори</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звіт</a:t>
            </a:r>
            <a:r>
              <a:rPr lang="ru-RU" sz="1200" dirty="0" smtClean="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щодо</a:t>
            </a:r>
            <a:r>
              <a:rPr lang="ru-RU" sz="1200" dirty="0" smtClean="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якої</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вже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було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надано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чи</a:t>
            </a:r>
            <a:r>
              <a:rPr lang="ru-RU" sz="1200" dirty="0">
                <a:latin typeface="Times New Roman" panose="02020603050405020304" pitchFamily="18" charset="0"/>
                <a:cs typeface="Times New Roman" panose="02020603050405020304" pitchFamily="18" charset="0"/>
              </a:rPr>
              <a:t> буде </a:t>
            </a:r>
            <a:r>
              <a:rPr lang="ru-RU" sz="1200" dirty="0" err="1">
                <a:latin typeface="Times New Roman" panose="02020603050405020304" pitchFamily="18" charset="0"/>
                <a:cs typeface="Times New Roman" panose="02020603050405020304" pitchFamily="18" charset="0"/>
              </a:rPr>
              <a:t>надано</a:t>
            </a:r>
            <a:r>
              <a:rPr lang="ru-RU" sz="1200" dirty="0">
                <a:latin typeface="Times New Roman" panose="02020603050405020304" pitchFamily="18" charset="0"/>
                <a:cs typeface="Times New Roman" panose="02020603050405020304" pitchFamily="18" charset="0"/>
              </a:rPr>
              <a:t> ними </a:t>
            </a:r>
            <a:r>
              <a:rPr lang="ru-RU" sz="1200" dirty="0" err="1" smtClean="0">
                <a:latin typeface="Times New Roman" panose="02020603050405020304" pitchFamily="18" charset="0"/>
                <a:cs typeface="Times New Roman" panose="02020603050405020304" pitchFamily="18" charset="0"/>
              </a:rPr>
              <a:t>управлінському</a:t>
            </a:r>
            <a:r>
              <a:rPr lang="ru-RU" sz="1200" dirty="0" smtClean="0">
                <a:latin typeface="Times New Roman" panose="02020603050405020304" pitchFamily="18" charset="0"/>
                <a:cs typeface="Times New Roman" panose="02020603050405020304" pitchFamily="18" charset="0"/>
              </a:rPr>
              <a:t> персоналу </a:t>
            </a:r>
            <a:r>
              <a:rPr lang="ru-RU" sz="1200" dirty="0" err="1">
                <a:latin typeface="Times New Roman" panose="02020603050405020304" pitchFamily="18" charset="0"/>
                <a:cs typeface="Times New Roman" panose="02020603050405020304" pitchFamily="18" charset="0"/>
              </a:rPr>
              <a:t>або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тим</a:t>
            </a:r>
            <a:r>
              <a:rPr lang="ru-RU" sz="1200" dirty="0">
                <a:latin typeface="Times New Roman" panose="02020603050405020304" pitchFamily="18" charset="0"/>
                <a:cs typeface="Times New Roman" panose="02020603050405020304" pitchFamily="18" charset="0"/>
              </a:rPr>
              <a:t>, кого </a:t>
            </a:r>
            <a:r>
              <a:rPr lang="ru-RU" sz="1200" dirty="0" err="1">
                <a:latin typeface="Times New Roman" panose="02020603050405020304" pitchFamily="18" charset="0"/>
                <a:cs typeface="Times New Roman" panose="02020603050405020304" pitchFamily="18" charset="0"/>
              </a:rPr>
              <a:t>наділено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найвищими</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повноваженнями</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або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стосуються</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рішень</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які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зовнішній</a:t>
            </a:r>
            <a:r>
              <a:rPr lang="ru-RU" sz="1200" dirty="0">
                <a:latin typeface="Times New Roman" panose="02020603050405020304" pitchFamily="18" charset="0"/>
                <a:cs typeface="Times New Roman" panose="02020603050405020304" pitchFamily="18" charset="0"/>
              </a:rPr>
              <a:t> аудитор </a:t>
            </a:r>
            <a:r>
              <a:rPr lang="ru-RU" sz="1200" dirty="0" err="1">
                <a:latin typeface="Times New Roman" panose="02020603050405020304" pitchFamily="18" charset="0"/>
                <a:cs typeface="Times New Roman" panose="02020603050405020304" pitchFamily="18" charset="0"/>
              </a:rPr>
              <a:t>приймає</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відповідно</a:t>
            </a:r>
            <a:r>
              <a:rPr lang="ru-RU" sz="1200" dirty="0">
                <a:latin typeface="Times New Roman" panose="02020603050405020304" pitchFamily="18" charset="0"/>
                <a:cs typeface="Times New Roman" panose="02020603050405020304" pitchFamily="18" charset="0"/>
              </a:rPr>
              <a:t> до</a:t>
            </a:r>
          </a:p>
          <a:p>
            <a:pPr>
              <a:lnSpc>
                <a:spcPct val="100000"/>
              </a:lnSpc>
              <a:buAutoNum type="alphaLcParenBoth"/>
            </a:pPr>
            <a:r>
              <a:rPr lang="ru-RU" sz="1200" dirty="0" err="1">
                <a:latin typeface="Times New Roman" panose="02020603050405020304" pitchFamily="18" charset="0"/>
                <a:cs typeface="Times New Roman" panose="02020603050405020304" pitchFamily="18" charset="0"/>
              </a:rPr>
              <a:t>цього</a:t>
            </a:r>
            <a:r>
              <a:rPr lang="ru-RU" sz="1200" dirty="0">
                <a:latin typeface="Times New Roman" panose="02020603050405020304" pitchFamily="18" charset="0"/>
                <a:cs typeface="Times New Roman" panose="02020603050405020304" pitchFamily="18" charset="0"/>
              </a:rPr>
              <a:t> МСА </a:t>
            </a:r>
            <a:r>
              <a:rPr lang="ru-RU" sz="1200" dirty="0" err="1">
                <a:latin typeface="Times New Roman" panose="02020603050405020304" pitchFamily="18" charset="0"/>
                <a:cs typeface="Times New Roman" panose="02020603050405020304" pitchFamily="18" charset="0"/>
              </a:rPr>
              <a:t>щодо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відділу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внутрішнього</a:t>
            </a:r>
            <a:r>
              <a:rPr lang="ru-RU" sz="1200" dirty="0">
                <a:latin typeface="Times New Roman" panose="02020603050405020304" pitchFamily="18" charset="0"/>
                <a:cs typeface="Times New Roman" panose="02020603050405020304" pitchFamily="18" charset="0"/>
              </a:rPr>
              <a:t> аудиту та </a:t>
            </a:r>
            <a:r>
              <a:rPr lang="ru-RU" sz="1200" dirty="0" err="1">
                <a:latin typeface="Times New Roman" panose="02020603050405020304" pitchFamily="18" charset="0"/>
                <a:cs typeface="Times New Roman" panose="02020603050405020304" pitchFamily="18" charset="0"/>
              </a:rPr>
              <a:t>використання</a:t>
            </a:r>
            <a:endParaRPr lang="ru-RU" sz="1200" dirty="0">
              <a:latin typeface="Times New Roman" panose="02020603050405020304" pitchFamily="18" charset="0"/>
              <a:cs typeface="Times New Roman" panose="02020603050405020304" pitchFamily="18" charset="0"/>
            </a:endParaRPr>
          </a:p>
          <a:p>
            <a:pPr>
              <a:lnSpc>
                <a:spcPct val="100000"/>
              </a:lnSpc>
              <a:buAutoNum type="alphaLcParenBoth"/>
            </a:pPr>
            <a:r>
              <a:rPr lang="ru-RU" sz="1200" dirty="0" err="1">
                <a:latin typeface="Times New Roman" panose="02020603050405020304" pitchFamily="18" charset="0"/>
                <a:cs typeface="Times New Roman" panose="02020603050405020304" pitchFamily="18" charset="0"/>
              </a:rPr>
              <a:t>його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роботи</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або</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прямої</a:t>
            </a:r>
            <a:r>
              <a:rPr lang="ru-RU" sz="1200" dirty="0">
                <a:latin typeface="Times New Roman" panose="02020603050405020304" pitchFamily="18" charset="0"/>
                <a:cs typeface="Times New Roman" panose="02020603050405020304" pitchFamily="18" charset="0"/>
              </a:rPr>
              <a:t> </a:t>
            </a:r>
            <a:r>
              <a:rPr lang="ru-RU" sz="1200" dirty="0" err="1" smtClean="0">
                <a:latin typeface="Times New Roman" panose="02020603050405020304" pitchFamily="18" charset="0"/>
                <a:cs typeface="Times New Roman" panose="02020603050405020304" pitchFamily="18" charset="0"/>
              </a:rPr>
              <a:t>допомоги</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49575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542635" y="1191492"/>
            <a:ext cx="10885055" cy="3214254"/>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000" dirty="0">
                <a:latin typeface="Times New Roman" panose="02020603050405020304" pitchFamily="18" charset="0"/>
                <a:cs typeface="Times New Roman" panose="02020603050405020304" pitchFamily="18" charset="0"/>
              </a:rPr>
              <a:t>31. </a:t>
            </a:r>
            <a:r>
              <a:rPr lang="ru-RU" sz="2000" dirty="0" err="1">
                <a:latin typeface="Times New Roman" panose="02020603050405020304" pitchFamily="18" charset="0"/>
                <a:cs typeface="Times New Roman" panose="02020603050405020304" pitchFamily="18" charset="0"/>
              </a:rPr>
              <a:t>Оцінивши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доцільність</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обсяг</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якому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внутрішніх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аудиторів</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можна</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використати</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надання</a:t>
            </a:r>
            <a:r>
              <a:rPr lang="ru-RU" sz="2000" dirty="0">
                <a:latin typeface="Times New Roman" panose="02020603050405020304" pitchFamily="18" charset="0"/>
                <a:cs typeface="Times New Roman" panose="02020603050405020304" pitchFamily="18" charset="0"/>
              </a:rPr>
              <a:t> ними </a:t>
            </a:r>
            <a:r>
              <a:rPr lang="ru-RU" sz="2000" dirty="0" err="1">
                <a:latin typeface="Times New Roman" panose="02020603050405020304" pitchFamily="18" charset="0"/>
                <a:cs typeface="Times New Roman" panose="02020603050405020304" pitchFamily="18" charset="0"/>
              </a:rPr>
              <a:t>прямої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допомоги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під</a:t>
            </a:r>
            <a:r>
              <a:rPr lang="ru-RU" sz="2000" dirty="0">
                <a:latin typeface="Times New Roman" panose="02020603050405020304" pitchFamily="18" charset="0"/>
                <a:cs typeface="Times New Roman" panose="02020603050405020304" pitchFamily="18" charset="0"/>
              </a:rPr>
              <a:t> час </a:t>
            </a:r>
            <a:r>
              <a:rPr lang="ru-RU" sz="2000" dirty="0" smtClean="0">
                <a:latin typeface="Times New Roman" panose="02020603050405020304" pitchFamily="18" charset="0"/>
                <a:cs typeface="Times New Roman" panose="02020603050405020304" pitchFamily="18" charset="0"/>
              </a:rPr>
              <a:t>аудиту, </a:t>
            </a:r>
            <a:r>
              <a:rPr lang="ru-RU" sz="2000" dirty="0" err="1" smtClean="0">
                <a:latin typeface="Times New Roman" panose="02020603050405020304" pitchFamily="18" charset="0"/>
                <a:cs typeface="Times New Roman" panose="02020603050405020304" pitchFamily="18" charset="0"/>
              </a:rPr>
              <a:t>зовнішній</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аудитор повинен при </a:t>
            </a:r>
            <a:r>
              <a:rPr lang="ru-RU" sz="2000" dirty="0" err="1">
                <a:latin typeface="Times New Roman" panose="02020603050405020304" pitchFamily="18" charset="0"/>
                <a:cs typeface="Times New Roman" panose="02020603050405020304" pitchFamily="18" charset="0"/>
              </a:rPr>
              <a:t>повідомленні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тим</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кого </a:t>
            </a:r>
            <a:r>
              <a:rPr lang="ru-RU" sz="2000" dirty="0" err="1" smtClean="0">
                <a:latin typeface="Times New Roman" panose="02020603050405020304" pitchFamily="18" charset="0"/>
                <a:cs typeface="Times New Roman" panose="02020603050405020304" pitchFamily="18" charset="0"/>
              </a:rPr>
              <a:t>наділено</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найвищими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повноваженнями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запланованого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обсягу</a:t>
            </a:r>
            <a:r>
              <a:rPr lang="ru-RU" sz="2000" dirty="0" smtClean="0">
                <a:latin typeface="Times New Roman" panose="02020603050405020304" pitchFamily="18" charset="0"/>
                <a:cs typeface="Times New Roman" panose="02020603050405020304" pitchFamily="18" charset="0"/>
              </a:rPr>
              <a:t> і </a:t>
            </a:r>
            <a:r>
              <a:rPr lang="ru-RU" sz="2000" dirty="0">
                <a:latin typeface="Times New Roman" panose="02020603050405020304" pitchFamily="18" charset="0"/>
                <a:cs typeface="Times New Roman" panose="02020603050405020304" pitchFamily="18" charset="0"/>
              </a:rPr>
              <a:t>часу аудиту </a:t>
            </a:r>
            <a:r>
              <a:rPr lang="ru-RU" sz="2000" dirty="0" err="1">
                <a:latin typeface="Times New Roman" panose="02020603050405020304" pitchFamily="18" charset="0"/>
                <a:cs typeface="Times New Roman" panose="02020603050405020304" pitchFamily="18" charset="0"/>
              </a:rPr>
              <a:t>відповідно</a:t>
            </a:r>
            <a:r>
              <a:rPr lang="ru-RU" sz="2000" dirty="0">
                <a:latin typeface="Times New Roman" panose="02020603050405020304" pitchFamily="18" charset="0"/>
                <a:cs typeface="Times New Roman" panose="02020603050405020304" pitchFamily="18" charset="0"/>
              </a:rPr>
              <a:t> до МСА 260 (</a:t>
            </a:r>
            <a:r>
              <a:rPr lang="ru-RU" sz="2000" dirty="0" err="1" smtClean="0">
                <a:latin typeface="Times New Roman" panose="02020603050405020304" pitchFamily="18" charset="0"/>
                <a:cs typeface="Times New Roman" panose="02020603050405020304" pitchFamily="18" charset="0"/>
              </a:rPr>
              <a:t>переглянутий</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повідомити</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їм</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про характер та </a:t>
            </a:r>
            <a:r>
              <a:rPr lang="ru-RU" sz="2000" dirty="0" err="1">
                <a:latin typeface="Times New Roman" panose="02020603050405020304" pitchFamily="18" charset="0"/>
                <a:cs typeface="Times New Roman" panose="02020603050405020304" pitchFamily="18" charset="0"/>
              </a:rPr>
              <a:t>обсяг</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запланованого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використання</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внутрішніх</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аудиторів</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отримання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них </a:t>
            </a:r>
            <a:r>
              <a:rPr lang="ru-RU" sz="2000" dirty="0" err="1">
                <a:latin typeface="Times New Roman" panose="02020603050405020304" pitchFamily="18" charset="0"/>
                <a:cs typeface="Times New Roman" panose="02020603050405020304" pitchFamily="18" charset="0"/>
              </a:rPr>
              <a:t>прямої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допомоги</a:t>
            </a:r>
            <a:r>
              <a:rPr lang="ru-RU" sz="2000" dirty="0">
                <a:latin typeface="Times New Roman" panose="02020603050405020304" pitchFamily="18" charset="0"/>
                <a:cs typeface="Times New Roman" panose="02020603050405020304" pitchFamily="18" charset="0"/>
              </a:rPr>
              <a:t> для </a:t>
            </a:r>
            <a:r>
              <a:rPr lang="ru-RU" sz="2000" dirty="0" err="1" smtClean="0">
                <a:latin typeface="Times New Roman" panose="02020603050405020304" pitchFamily="18" charset="0"/>
                <a:cs typeface="Times New Roman" panose="02020603050405020304" pitchFamily="18" charset="0"/>
              </a:rPr>
              <a:t>забезпечення</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взаємного</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розуміння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подібне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використання</a:t>
            </a:r>
            <a:r>
              <a:rPr lang="ru-RU" sz="2000" dirty="0">
                <a:latin typeface="Times New Roman" panose="02020603050405020304" pitchFamily="18" charset="0"/>
                <a:cs typeface="Times New Roman" panose="02020603050405020304" pitchFamily="18" charset="0"/>
              </a:rPr>
              <a:t> не є </a:t>
            </a:r>
            <a:r>
              <a:rPr lang="ru-RU" sz="2000" dirty="0" err="1">
                <a:latin typeface="Times New Roman" panose="02020603050405020304" pitchFamily="18" charset="0"/>
                <a:cs typeface="Times New Roman" panose="02020603050405020304" pitchFamily="18" charset="0"/>
              </a:rPr>
              <a:t>надмірним</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заобставин</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a:t>
            </a:r>
            <a:endParaRPr lang="ru-RU" sz="2000" dirty="0" smtClean="0">
              <a:latin typeface="Times New Roman" panose="02020603050405020304" pitchFamily="18" charset="0"/>
              <a:cs typeface="Times New Roman" panose="02020603050405020304" pitchFamily="18" charset="0"/>
            </a:endParaRPr>
          </a:p>
          <a:p>
            <a:pPr marL="0" indent="0">
              <a:buNone/>
            </a:pPr>
            <a:r>
              <a:rPr lang="ru-RU" sz="2000" dirty="0" smtClean="0">
                <a:latin typeface="Times New Roman" panose="02020603050405020304" pitchFamily="18" charset="0"/>
                <a:cs typeface="Times New Roman" panose="02020603050405020304" pitchFamily="18" charset="0"/>
              </a:rPr>
              <a:t>32</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Зовнішній</a:t>
            </a:r>
            <a:r>
              <a:rPr lang="ru-RU" sz="2000" dirty="0">
                <a:latin typeface="Times New Roman" panose="02020603050405020304" pitchFamily="18" charset="0"/>
                <a:cs typeface="Times New Roman" panose="02020603050405020304" pitchFamily="18" charset="0"/>
              </a:rPr>
              <a:t> аудитор повинен </a:t>
            </a:r>
            <a:r>
              <a:rPr lang="ru-RU" sz="2000" dirty="0" err="1">
                <a:latin typeface="Times New Roman" panose="02020603050405020304" pitchFamily="18" charset="0"/>
                <a:cs typeface="Times New Roman" panose="02020603050405020304" pitchFamily="18" charset="0"/>
              </a:rPr>
              <a:t>оцінити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чи</a:t>
            </a:r>
            <a:r>
              <a:rPr lang="ru-RU" sz="2000" dirty="0">
                <a:latin typeface="Times New Roman" panose="02020603050405020304" pitchFamily="18" charset="0"/>
                <a:cs typeface="Times New Roman" panose="02020603050405020304" pitchFamily="18" charset="0"/>
              </a:rPr>
              <a:t> буде </a:t>
            </a:r>
            <a:r>
              <a:rPr lang="ru-RU" sz="2000" dirty="0" err="1">
                <a:latin typeface="Times New Roman" panose="02020603050405020304" pitchFamily="18" charset="0"/>
                <a:cs typeface="Times New Roman" panose="02020603050405020304" pitchFamily="18" charset="0"/>
              </a:rPr>
              <a:t>він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достатньо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зайнятий</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у </a:t>
            </a:r>
            <a:r>
              <a:rPr lang="ru-RU" sz="2000" dirty="0" err="1" smtClean="0">
                <a:latin typeface="Times New Roman" panose="02020603050405020304" pitchFamily="18" charset="0"/>
                <a:cs typeface="Times New Roman" panose="02020603050405020304" pitchFamily="18" charset="0"/>
              </a:rPr>
              <a:t>виконанні</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якщо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планово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використає</a:t>
            </a:r>
            <a:r>
              <a:rPr lang="ru-RU" sz="2000" dirty="0">
                <a:latin typeface="Times New Roman" panose="02020603050405020304" pitchFamily="18" charset="0"/>
                <a:cs typeface="Times New Roman" panose="02020603050405020304" pitchFamily="18" charset="0"/>
              </a:rPr>
              <a:t> не </a:t>
            </a:r>
            <a:r>
              <a:rPr lang="ru-RU" sz="2000" dirty="0" err="1">
                <a:latin typeface="Times New Roman" panose="02020603050405020304" pitchFamily="18" charset="0"/>
                <a:cs typeface="Times New Roman" panose="02020603050405020304" pitchFamily="18" charset="0"/>
              </a:rPr>
              <a:t>тільки</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внутрішніх</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аудиторів</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надання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йому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прямої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допомоги</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запланованому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обсязі</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а й </a:t>
            </a:r>
            <a:r>
              <a:rPr lang="ru-RU" sz="2000" dirty="0">
                <a:latin typeface="Times New Roman" panose="02020603050405020304" pitchFamily="18" charset="0"/>
                <a:cs typeface="Times New Roman" panose="02020603050405020304" pitchFamily="18" charset="0"/>
              </a:rPr>
              <a:t>роботу </a:t>
            </a:r>
            <a:r>
              <a:rPr lang="ru-RU" sz="2000" dirty="0" err="1">
                <a:latin typeface="Times New Roman" panose="02020603050405020304" pitchFamily="18" charset="0"/>
                <a:cs typeface="Times New Roman" panose="02020603050405020304" pitchFamily="18" charset="0"/>
              </a:rPr>
              <a:t>внутрішніх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аудиторів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оскільки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лише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несе</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відповідальність</a:t>
            </a:r>
            <a:r>
              <a:rPr lang="ru-RU" sz="2000" dirty="0" smtClean="0">
                <a:latin typeface="Times New Roman" panose="02020603050405020304" pitchFamily="18" charset="0"/>
                <a:cs typeface="Times New Roman" panose="02020603050405020304" pitchFamily="18" charset="0"/>
              </a:rPr>
              <a:t> за </a:t>
            </a:r>
            <a:r>
              <a:rPr lang="ru-RU" sz="2000" dirty="0" err="1">
                <a:latin typeface="Times New Roman" panose="02020603050405020304" pitchFamily="18" charset="0"/>
                <a:cs typeface="Times New Roman" panose="02020603050405020304" pitchFamily="18" charset="0"/>
              </a:rPr>
              <a:t>висловлену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аудиторську</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думку.</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7870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130463"/>
            <a:ext cx="10531764" cy="719282"/>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3200" dirty="0" err="1">
                <a:latin typeface="Times New Roman" panose="02020603050405020304" pitchFamily="18" charset="0"/>
                <a:cs typeface="Times New Roman" panose="02020603050405020304" pitchFamily="18" charset="0"/>
              </a:rPr>
              <a:t>Використання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внутрішніх</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аудиторів</a:t>
            </a:r>
            <a:r>
              <a:rPr lang="ru-RU" sz="3200" dirty="0">
                <a:latin typeface="Times New Roman" panose="02020603050405020304" pitchFamily="18" charset="0"/>
                <a:cs typeface="Times New Roman" panose="02020603050405020304" pitchFamily="18" charset="0"/>
              </a:rPr>
              <a:t> для </a:t>
            </a:r>
            <a:r>
              <a:rPr lang="ru-RU" sz="3200" dirty="0" err="1">
                <a:latin typeface="Times New Roman" panose="02020603050405020304" pitchFamily="18" charset="0"/>
                <a:cs typeface="Times New Roman" panose="02020603050405020304" pitchFamily="18" charset="0"/>
              </a:rPr>
              <a:t>надання</a:t>
            </a:r>
            <a:r>
              <a:rPr lang="ru-RU" sz="3200" dirty="0">
                <a:latin typeface="Times New Roman" panose="02020603050405020304" pitchFamily="18" charset="0"/>
                <a:cs typeface="Times New Roman" panose="02020603050405020304" pitchFamily="18" charset="0"/>
              </a:rPr>
              <a:t> ними </a:t>
            </a:r>
            <a:r>
              <a:rPr lang="ru-RU" sz="3200" dirty="0" err="1">
                <a:latin typeface="Times New Roman" panose="02020603050405020304" pitchFamily="18" charset="0"/>
                <a:cs typeface="Times New Roman" panose="02020603050405020304" pitchFamily="18" charset="0"/>
              </a:rPr>
              <a:t>прямої</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допомоги</a:t>
            </a:r>
            <a:endParaRPr lang="ru-RU" sz="32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468745" y="929696"/>
            <a:ext cx="5553364" cy="5775903"/>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1400" dirty="0">
                <a:latin typeface="Times New Roman" panose="02020603050405020304" pitchFamily="18" charset="0"/>
                <a:cs typeface="Times New Roman" panose="02020603050405020304" pitchFamily="18" charset="0"/>
              </a:rPr>
              <a:t>33. До того, як </a:t>
            </a:r>
            <a:r>
              <a:rPr lang="ru-RU" sz="1400" dirty="0" err="1">
                <a:latin typeface="Times New Roman" panose="02020603050405020304" pitchFamily="18" charset="0"/>
                <a:cs typeface="Times New Roman" panose="02020603050405020304" pitchFamily="18" charset="0"/>
              </a:rPr>
              <a:t>використовувати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надання</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прямої</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допомоги</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для </a:t>
            </a:r>
            <a:r>
              <a:rPr lang="ru-RU" sz="1400" dirty="0" err="1">
                <a:latin typeface="Times New Roman" panose="02020603050405020304" pitchFamily="18" charset="0"/>
                <a:cs typeface="Times New Roman" panose="02020603050405020304" pitchFamily="18" charset="0"/>
              </a:rPr>
              <a:t>цілей</a:t>
            </a:r>
            <a:r>
              <a:rPr lang="ru-RU" sz="1400" dirty="0">
                <a:latin typeface="Times New Roman" panose="02020603050405020304" pitchFamily="18" charset="0"/>
                <a:cs typeface="Times New Roman" panose="02020603050405020304" pitchFamily="18" charset="0"/>
              </a:rPr>
              <a:t> аудиту,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повинен:</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err="1">
                <a:latin typeface="Times New Roman" panose="02020603050405020304" pitchFamily="18" charset="0"/>
                <a:cs typeface="Times New Roman" panose="02020603050405020304" pitchFamily="18" charset="0"/>
              </a:rPr>
              <a:t>отримати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письмову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згоду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уповноваженого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представника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суб’єкта</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господарювання</a:t>
            </a:r>
            <a:r>
              <a:rPr lang="ru-RU" sz="1400" dirty="0">
                <a:latin typeface="Times New Roman" panose="02020603050405020304" pitchFamily="18" charset="0"/>
                <a:cs typeface="Times New Roman" panose="02020603050405020304" pitchFamily="18" charset="0"/>
              </a:rPr>
              <a:t> на </a:t>
            </a:r>
            <a:r>
              <a:rPr lang="ru-RU" sz="1400" dirty="0" err="1">
                <a:latin typeface="Times New Roman" panose="02020603050405020304" pitchFamily="18" charset="0"/>
                <a:cs typeface="Times New Roman" panose="02020603050405020304" pitchFamily="18" charset="0"/>
              </a:rPr>
              <a:t>дозвіл</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внутрішнім</a:t>
            </a:r>
            <a:r>
              <a:rPr lang="ru-RU" sz="1400" dirty="0">
                <a:latin typeface="Times New Roman" panose="02020603050405020304" pitchFamily="18" charset="0"/>
                <a:cs typeface="Times New Roman" panose="02020603050405020304" pitchFamily="18" charset="0"/>
              </a:rPr>
              <a:t> ауди то рам </a:t>
            </a:r>
            <a:r>
              <a:rPr lang="ru-RU" sz="1400" dirty="0" err="1">
                <a:latin typeface="Times New Roman" panose="02020603050405020304" pitchFamily="18" charset="0"/>
                <a:cs typeface="Times New Roman" panose="02020603050405020304" pitchFamily="18" charset="0"/>
              </a:rPr>
              <a:t>виконувати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інструкції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зовнішнього</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а сам </a:t>
            </a:r>
            <a:r>
              <a:rPr lang="ru-RU" sz="1400" dirty="0" err="1">
                <a:latin typeface="Times New Roman" panose="02020603050405020304" pitchFamily="18" charset="0"/>
                <a:cs typeface="Times New Roman" panose="02020603050405020304" pitchFamily="18" charset="0"/>
              </a:rPr>
              <a:t>суб’єкт</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господарювання</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не буде </a:t>
            </a:r>
            <a:r>
              <a:rPr lang="ru-RU" sz="1400" dirty="0" err="1">
                <a:latin typeface="Times New Roman" panose="02020603050405020304" pitchFamily="18" charset="0"/>
                <a:cs typeface="Times New Roman" panose="02020603050405020304" pitchFamily="18" charset="0"/>
              </a:rPr>
              <a:t>втручатись</a:t>
            </a:r>
            <a:r>
              <a:rPr lang="ru-RU" sz="1400" dirty="0">
                <a:latin typeface="Times New Roman" panose="02020603050405020304" pitchFamily="18" charset="0"/>
                <a:cs typeface="Times New Roman" panose="02020603050405020304" pitchFamily="18" charset="0"/>
              </a:rPr>
              <a:t> у роботу, яку </a:t>
            </a:r>
            <a:r>
              <a:rPr lang="ru-RU" sz="1400" dirty="0" err="1">
                <a:latin typeface="Times New Roman" panose="02020603050405020304" pitchFamily="18" charset="0"/>
                <a:cs typeface="Times New Roman" panose="02020603050405020304" pitchFamily="18" charset="0"/>
              </a:rPr>
              <a:t>внутрішній</a:t>
            </a:r>
            <a:r>
              <a:rPr lang="ru-RU" sz="1400" dirty="0">
                <a:latin typeface="Times New Roman" panose="02020603050405020304" pitchFamily="18" charset="0"/>
                <a:cs typeface="Times New Roman" panose="02020603050405020304" pitchFamily="18" charset="0"/>
              </a:rPr>
              <a:t> аудитор </a:t>
            </a:r>
            <a:r>
              <a:rPr lang="ru-RU" sz="1400" dirty="0" err="1">
                <a:latin typeface="Times New Roman" panose="02020603050405020304" pitchFamily="18" charset="0"/>
                <a:cs typeface="Times New Roman" panose="02020603050405020304" pitchFamily="18" charset="0"/>
              </a:rPr>
              <a:t>виконує</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для </a:t>
            </a:r>
            <a:r>
              <a:rPr lang="ru-RU" sz="1400" dirty="0" err="1" smtClean="0">
                <a:latin typeface="Times New Roman" panose="02020603050405020304" pitchFamily="18" charset="0"/>
                <a:cs typeface="Times New Roman" panose="02020603050405020304" pitchFamily="18" charset="0"/>
              </a:rPr>
              <a:t>зовнішнього</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та</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ru-RU" sz="1400" dirty="0" err="1">
                <a:latin typeface="Times New Roman" panose="02020603050405020304" pitchFamily="18" charset="0"/>
                <a:cs typeface="Times New Roman" panose="02020603050405020304" pitchFamily="18" charset="0"/>
              </a:rPr>
              <a:t>отримати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письмове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підтвердження</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що</a:t>
            </a:r>
            <a:r>
              <a:rPr lang="ru-RU" sz="1400" dirty="0" smtClean="0">
                <a:latin typeface="Times New Roman" panose="02020603050405020304" pitchFamily="18" charset="0"/>
                <a:cs typeface="Times New Roman" panose="02020603050405020304" pitchFamily="18" charset="0"/>
              </a:rPr>
              <a:t> вони </a:t>
            </a:r>
            <a:r>
              <a:rPr lang="ru-RU" sz="1400" dirty="0" err="1">
                <a:latin typeface="Times New Roman" panose="02020603050405020304" pitchFamily="18" charset="0"/>
                <a:cs typeface="Times New Roman" panose="02020603050405020304" pitchFamily="18" charset="0"/>
              </a:rPr>
              <a:t>зберігатимуть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конфіденційність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конкретних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питань</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відповідно</a:t>
            </a:r>
            <a:r>
              <a:rPr lang="ru-RU" sz="1400" dirty="0" smtClean="0">
                <a:latin typeface="Times New Roman" panose="02020603050405020304" pitchFamily="18" charset="0"/>
                <a:cs typeface="Times New Roman" panose="02020603050405020304" pitchFamily="18" charset="0"/>
              </a:rPr>
              <a:t> до </a:t>
            </a:r>
            <a:r>
              <a:rPr lang="ru-RU" sz="1400" dirty="0" err="1">
                <a:latin typeface="Times New Roman" panose="02020603050405020304" pitchFamily="18" charset="0"/>
                <a:cs typeface="Times New Roman" panose="02020603050405020304" pitchFamily="18" charset="0"/>
              </a:rPr>
              <a:t>інструкцій</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зовнішнього</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та </a:t>
            </a:r>
            <a:r>
              <a:rPr lang="ru-RU" sz="1400" dirty="0" err="1">
                <a:latin typeface="Times New Roman" panose="02020603050405020304" pitchFamily="18" charset="0"/>
                <a:cs typeface="Times New Roman" panose="02020603050405020304" pitchFamily="18" charset="0"/>
              </a:rPr>
              <a:t>інформуватимуть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його</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щодо</a:t>
            </a:r>
            <a:r>
              <a:rPr lang="ru-RU" sz="1400" dirty="0" smtClean="0">
                <a:latin typeface="Times New Roman" panose="02020603050405020304" pitchFamily="18" charset="0"/>
                <a:cs typeface="Times New Roman" panose="02020603050405020304" pitchFamily="18" charset="0"/>
              </a:rPr>
              <a:t> будь-</a:t>
            </a:r>
            <a:r>
              <a:rPr lang="ru-RU" sz="1400" dirty="0" err="1" smtClean="0">
                <a:latin typeface="Times New Roman" panose="02020603050405020304" pitchFamily="18" charset="0"/>
                <a:cs typeface="Times New Roman" panose="02020603050405020304" pitchFamily="18" charset="0"/>
              </a:rPr>
              <a:t>яких</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загроз</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їх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об’єктивності</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34.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повинен </a:t>
            </a:r>
            <a:r>
              <a:rPr lang="ru-RU" sz="1400" dirty="0" err="1">
                <a:latin typeface="Times New Roman" panose="02020603050405020304" pitchFamily="18" charset="0"/>
                <a:cs typeface="Times New Roman" panose="02020603050405020304" pitchFamily="18" charset="0"/>
              </a:rPr>
              <a:t>управляти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роботою</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наглядати</a:t>
            </a:r>
            <a:r>
              <a:rPr lang="ru-RU" sz="1400" dirty="0">
                <a:latin typeface="Times New Roman" panose="02020603050405020304" pitchFamily="18" charset="0"/>
                <a:cs typeface="Times New Roman" panose="02020603050405020304" pitchFamily="18" charset="0"/>
              </a:rPr>
              <a:t> та </a:t>
            </a:r>
            <a:r>
              <a:rPr lang="ru-RU" sz="1400" dirty="0" err="1" smtClean="0">
                <a:latin typeface="Times New Roman" panose="02020603050405020304" pitchFamily="18" charset="0"/>
                <a:cs typeface="Times New Roman" panose="02020603050405020304" pitchFamily="18" charset="0"/>
              </a:rPr>
              <a:t>перевіряти</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результати</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виконаної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внутрішніми</a:t>
            </a:r>
            <a:r>
              <a:rPr lang="ru-RU" sz="1400" dirty="0">
                <a:latin typeface="Times New Roman" panose="02020603050405020304" pitchFamily="18" charset="0"/>
                <a:cs typeface="Times New Roman" panose="02020603050405020304" pitchFamily="18" charset="0"/>
              </a:rPr>
              <a:t> ауди то рами </a:t>
            </a:r>
            <a:r>
              <a:rPr lang="ru-RU" sz="1400" dirty="0" err="1">
                <a:latin typeface="Times New Roman" panose="02020603050405020304" pitchFamily="18" charset="0"/>
                <a:cs typeface="Times New Roman" panose="02020603050405020304" pitchFamily="18" charset="0"/>
              </a:rPr>
              <a:t>під</a:t>
            </a:r>
            <a:r>
              <a:rPr lang="ru-RU" sz="1400" dirty="0">
                <a:latin typeface="Times New Roman" panose="02020603050405020304" pitchFamily="18" charset="0"/>
                <a:cs typeface="Times New Roman" panose="02020603050405020304" pitchFamily="18" charset="0"/>
              </a:rPr>
              <a:t> час </a:t>
            </a:r>
            <a:r>
              <a:rPr lang="ru-RU" sz="1400" dirty="0" smtClean="0">
                <a:latin typeface="Times New Roman" panose="02020603050405020304" pitchFamily="18" charset="0"/>
                <a:cs typeface="Times New Roman" panose="02020603050405020304" pitchFamily="18" charset="0"/>
              </a:rPr>
              <a:t>аудиту, </a:t>
            </a:r>
            <a:r>
              <a:rPr lang="ru-RU" sz="1400" dirty="0" err="1" smtClean="0">
                <a:latin typeface="Times New Roman" panose="02020603050405020304" pitchFamily="18" charset="0"/>
                <a:cs typeface="Times New Roman" panose="02020603050405020304" pitchFamily="18" charset="0"/>
              </a:rPr>
              <a:t>відповідно</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до </a:t>
            </a:r>
            <a:r>
              <a:rPr lang="ru-RU" sz="1400" dirty="0" err="1">
                <a:latin typeface="Times New Roman" panose="02020603050405020304" pitchFamily="18" charset="0"/>
                <a:cs typeface="Times New Roman" panose="02020603050405020304" pitchFamily="18" charset="0"/>
              </a:rPr>
              <a:t>вимог</a:t>
            </a:r>
            <a:r>
              <a:rPr lang="ru-RU" sz="1400" dirty="0">
                <a:latin typeface="Times New Roman" panose="02020603050405020304" pitchFamily="18" charset="0"/>
                <a:cs typeface="Times New Roman" panose="02020603050405020304" pitchFamily="18" charset="0"/>
              </a:rPr>
              <a:t> МСА 22010. При </a:t>
            </a:r>
            <a:r>
              <a:rPr lang="ru-RU" sz="1400" dirty="0" err="1">
                <a:latin typeface="Times New Roman" panose="02020603050405020304" pitchFamily="18" charset="0"/>
                <a:cs typeface="Times New Roman" panose="02020603050405020304" pitchFamily="18" charset="0"/>
              </a:rPr>
              <a:t>цьому</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a:latin typeface="Times New Roman" panose="02020603050405020304" pitchFamily="18" charset="0"/>
                <a:cs typeface="Times New Roman" panose="02020603050405020304" pitchFamily="18" charset="0"/>
              </a:rPr>
              <a:t>характер, час та </a:t>
            </a:r>
            <a:r>
              <a:rPr lang="ru-RU" sz="1400" dirty="0" err="1">
                <a:latin typeface="Times New Roman" panose="02020603050405020304" pitchFamily="18" charset="0"/>
                <a:cs typeface="Times New Roman" panose="02020603050405020304" pitchFamily="18" charset="0"/>
              </a:rPr>
              <a:t>обсяг</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управління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нагляду</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перевірки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результатів</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мають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враховувати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що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аудитори</a:t>
            </a:r>
            <a:r>
              <a:rPr lang="ru-RU" sz="1400" dirty="0">
                <a:latin typeface="Times New Roman" panose="02020603050405020304" pitchFamily="18" charset="0"/>
                <a:cs typeface="Times New Roman" panose="02020603050405020304" pitchFamily="18" charset="0"/>
              </a:rPr>
              <a:t> не є </a:t>
            </a:r>
            <a:r>
              <a:rPr lang="ru-RU" sz="1400" dirty="0" err="1">
                <a:latin typeface="Times New Roman" panose="02020603050405020304" pitchFamily="18" charset="0"/>
                <a:cs typeface="Times New Roman" panose="02020603050405020304" pitchFamily="18" charset="0"/>
              </a:rPr>
              <a:t>незалежними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суб’єкта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господарювання</a:t>
            </a:r>
            <a:r>
              <a:rPr lang="ru-RU" sz="1400" dirty="0">
                <a:latin typeface="Times New Roman" panose="02020603050405020304" pitchFamily="18" charset="0"/>
                <a:cs typeface="Times New Roman" panose="02020603050405020304" pitchFamily="18" charset="0"/>
              </a:rPr>
              <a:t>, та бути </a:t>
            </a:r>
            <a:r>
              <a:rPr lang="ru-RU" sz="1400" dirty="0" err="1">
                <a:latin typeface="Times New Roman" panose="02020603050405020304" pitchFamily="18" charset="0"/>
                <a:cs typeface="Times New Roman" panose="02020603050405020304" pitchFamily="18" charset="0"/>
              </a:rPr>
              <a:t>чутливими</a:t>
            </a:r>
            <a:r>
              <a:rPr lang="ru-RU" sz="1400" dirty="0">
                <a:latin typeface="Times New Roman" panose="02020603050405020304" pitchFamily="18" charset="0"/>
                <a:cs typeface="Times New Roman" panose="02020603050405020304" pitchFamily="18" charset="0"/>
              </a:rPr>
              <a:t> до </a:t>
            </a:r>
            <a:r>
              <a:rPr lang="ru-RU" sz="1400" dirty="0" err="1" smtClean="0">
                <a:latin typeface="Times New Roman" panose="02020603050405020304" pitchFamily="18" charset="0"/>
                <a:cs typeface="Times New Roman" panose="02020603050405020304" pitchFamily="18" charset="0"/>
              </a:rPr>
              <a:t>результатів</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оцінювання</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чинників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відповідно</a:t>
            </a:r>
            <a:r>
              <a:rPr lang="ru-RU" sz="1400" dirty="0">
                <a:latin typeface="Times New Roman" panose="02020603050405020304" pitchFamily="18" charset="0"/>
                <a:cs typeface="Times New Roman" panose="02020603050405020304" pitchFamily="18" charset="0"/>
              </a:rPr>
              <a:t> до параграфа 29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МСА; та</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ru-RU" sz="1400" dirty="0" err="1">
                <a:latin typeface="Times New Roman" panose="02020603050405020304" pitchFamily="18" charset="0"/>
                <a:cs typeface="Times New Roman" panose="02020603050405020304" pitchFamily="18" charset="0"/>
              </a:rPr>
              <a:t>процедури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перевірки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мають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включати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перевірку</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зовнішнім</a:t>
            </a:r>
            <a:r>
              <a:rPr lang="ru-RU" sz="1400" dirty="0" smtClean="0">
                <a:latin typeface="Times New Roman" panose="02020603050405020304" pitchFamily="18" charset="0"/>
                <a:cs typeface="Times New Roman" panose="02020603050405020304" pitchFamily="18" charset="0"/>
              </a:rPr>
              <a:t> аудитором </a:t>
            </a:r>
            <a:r>
              <a:rPr lang="ru-RU" sz="1400" dirty="0" err="1">
                <a:latin typeface="Times New Roman" panose="02020603050405020304" pitchFamily="18" charset="0"/>
                <a:cs typeface="Times New Roman" panose="02020603050405020304" pitchFamily="18" charset="0"/>
              </a:rPr>
              <a:t>аудиторських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доказів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отриманих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під</a:t>
            </a:r>
            <a:r>
              <a:rPr lang="ru-RU" sz="1400" dirty="0">
                <a:latin typeface="Times New Roman" panose="02020603050405020304" pitchFamily="18" charset="0"/>
                <a:cs typeface="Times New Roman" panose="02020603050405020304" pitchFamily="18" charset="0"/>
              </a:rPr>
              <a:t> час </a:t>
            </a:r>
            <a:r>
              <a:rPr lang="ru-RU" sz="1400" dirty="0" err="1">
                <a:latin typeface="Times New Roman" panose="02020603050405020304" pitchFamily="18" charset="0"/>
                <a:cs typeface="Times New Roman" panose="02020603050405020304" pitchFamily="18" charset="0"/>
              </a:rPr>
              <a:t>деяких</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робіт</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виконаних</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внутрішніми</a:t>
            </a:r>
            <a:r>
              <a:rPr lang="ru-RU" sz="1400" dirty="0">
                <a:latin typeface="Times New Roman" panose="02020603050405020304" pitchFamily="18" charset="0"/>
                <a:cs typeface="Times New Roman" panose="02020603050405020304" pitchFamily="18" charset="0"/>
              </a:rPr>
              <a:t> ауди то рами</a:t>
            </a:r>
          </a:p>
        </p:txBody>
      </p:sp>
      <p:sp>
        <p:nvSpPr>
          <p:cNvPr id="5" name="Объект 5"/>
          <p:cNvSpPr txBox="1">
            <a:spLocks/>
          </p:cNvSpPr>
          <p:nvPr/>
        </p:nvSpPr>
        <p:spPr>
          <a:xfrm>
            <a:off x="6209146" y="929695"/>
            <a:ext cx="5553364" cy="5775903"/>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600" dirty="0" err="1">
                <a:latin typeface="Times New Roman" panose="02020603050405020304" pitchFamily="18" charset="0"/>
                <a:cs typeface="Times New Roman" panose="02020603050405020304" pitchFamily="18" charset="0"/>
              </a:rPr>
              <a:t>Керівництво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нагляд</a:t>
            </a:r>
            <a:r>
              <a:rPr lang="ru-RU" sz="1600" dirty="0">
                <a:latin typeface="Times New Roman" panose="02020603050405020304" pitchFamily="18" charset="0"/>
                <a:cs typeface="Times New Roman" panose="02020603050405020304" pitchFamily="18" charset="0"/>
              </a:rPr>
              <a:t> і </a:t>
            </a:r>
            <a:r>
              <a:rPr lang="ru-RU" sz="1600" dirty="0" err="1">
                <a:latin typeface="Times New Roman" panose="02020603050405020304" pitchFamily="18" charset="0"/>
                <a:cs typeface="Times New Roman" panose="02020603050405020304" pitchFamily="18" charset="0"/>
              </a:rPr>
              <a:t>перевірка</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зовнішнім</a:t>
            </a:r>
            <a:r>
              <a:rPr lang="ru-RU" sz="1600" dirty="0">
                <a:latin typeface="Times New Roman" panose="02020603050405020304" pitchFamily="18" charset="0"/>
                <a:cs typeface="Times New Roman" panose="02020603050405020304" pitchFamily="18" charset="0"/>
              </a:rPr>
              <a:t> аудитором </a:t>
            </a:r>
            <a:r>
              <a:rPr lang="ru-RU" sz="1600" dirty="0" err="1">
                <a:latin typeface="Times New Roman" panose="02020603050405020304" pitchFamily="18" charset="0"/>
                <a:cs typeface="Times New Roman" panose="02020603050405020304" pitchFamily="18" charset="0"/>
              </a:rPr>
              <a:t>роботи</a:t>
            </a:r>
            <a:r>
              <a:rPr lang="ru-RU" sz="1600" dirty="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виконаної</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внутрішніми</a:t>
            </a:r>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ауди то рами, </a:t>
            </a:r>
            <a:r>
              <a:rPr lang="ru-RU" sz="1600" dirty="0" err="1">
                <a:latin typeface="Times New Roman" panose="02020603050405020304" pitchFamily="18" charset="0"/>
                <a:cs typeface="Times New Roman" panose="02020603050405020304" pitchFamily="18" charset="0"/>
              </a:rPr>
              <a:t>повинні</a:t>
            </a:r>
            <a:r>
              <a:rPr lang="ru-RU" sz="1600" dirty="0">
                <a:latin typeface="Times New Roman" panose="02020603050405020304" pitchFamily="18" charset="0"/>
                <a:cs typeface="Times New Roman" panose="02020603050405020304" pitchFamily="18" charset="0"/>
              </a:rPr>
              <a:t> бути </a:t>
            </a:r>
            <a:r>
              <a:rPr lang="ru-RU" sz="1600" dirty="0" err="1">
                <a:latin typeface="Times New Roman" panose="02020603050405020304" pitchFamily="18" charset="0"/>
                <a:cs typeface="Times New Roman" panose="02020603050405020304" pitchFamily="18" charset="0"/>
              </a:rPr>
              <a:t>достатніми</a:t>
            </a:r>
            <a:r>
              <a:rPr lang="ru-RU" sz="1600" dirty="0">
                <a:latin typeface="Times New Roman" panose="02020603050405020304" pitchFamily="18" charset="0"/>
                <a:cs typeface="Times New Roman" panose="02020603050405020304" pitchFamily="18" charset="0"/>
              </a:rPr>
              <a:t> для </a:t>
            </a:r>
            <a:r>
              <a:rPr lang="ru-RU" sz="1600" dirty="0" err="1">
                <a:latin typeface="Times New Roman" panose="02020603050405020304" pitchFamily="18" charset="0"/>
                <a:cs typeface="Times New Roman" panose="02020603050405020304" pitchFamily="18" charset="0"/>
              </a:rPr>
              <a:t>його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впевненості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що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аудитори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отримали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прийнятні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аудиторські</a:t>
            </a:r>
            <a:r>
              <a:rPr lang="ru-RU" sz="1600" dirty="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докази</a:t>
            </a:r>
            <a:r>
              <a:rPr lang="ru-RU" sz="1600" dirty="0" smtClean="0">
                <a:latin typeface="Times New Roman" panose="02020603050405020304" pitchFamily="18" charset="0"/>
                <a:cs typeface="Times New Roman" panose="02020603050405020304" pitchFamily="18" charset="0"/>
              </a:rPr>
              <a:t> у </a:t>
            </a:r>
            <a:r>
              <a:rPr lang="ru-RU" sz="1600" dirty="0" err="1">
                <a:latin typeface="Times New Roman" panose="02020603050405020304" pitchFamily="18" charset="0"/>
                <a:cs typeface="Times New Roman" panose="02020603050405020304" pitchFamily="18" charset="0"/>
              </a:rPr>
              <a:t>достатньому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обсязі</a:t>
            </a:r>
            <a:r>
              <a:rPr lang="ru-RU" sz="1600" dirty="0">
                <a:latin typeface="Times New Roman" panose="02020603050405020304" pitchFamily="18" charset="0"/>
                <a:cs typeface="Times New Roman" panose="02020603050405020304" pitchFamily="18" charset="0"/>
              </a:rPr>
              <a:t> на </a:t>
            </a:r>
            <a:r>
              <a:rPr lang="ru-RU" sz="1600" dirty="0" err="1">
                <a:latin typeface="Times New Roman" panose="02020603050405020304" pitchFamily="18" charset="0"/>
                <a:cs typeface="Times New Roman" panose="02020603050405020304" pitchFamily="18" charset="0"/>
              </a:rPr>
              <a:t>підтримку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висновків</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що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грунтуються</a:t>
            </a:r>
            <a:r>
              <a:rPr lang="ru-RU" sz="1600" dirty="0">
                <a:latin typeface="Times New Roman" panose="02020603050405020304" pitchFamily="18" charset="0"/>
                <a:cs typeface="Times New Roman" panose="02020603050405020304" pitchFamily="18" charset="0"/>
              </a:rPr>
              <a:t> на </a:t>
            </a:r>
            <a:r>
              <a:rPr lang="ru-RU" sz="1600" dirty="0" err="1" smtClean="0">
                <a:latin typeface="Times New Roman" panose="02020603050405020304" pitchFamily="18" charset="0"/>
                <a:cs typeface="Times New Roman" panose="02020603050405020304" pitchFamily="18" charset="0"/>
              </a:rPr>
              <a:t>цій</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роботі</a:t>
            </a:r>
            <a:r>
              <a:rPr lang="ru-RU" sz="1600" dirty="0" smtClean="0">
                <a:latin typeface="Times New Roman" panose="02020603050405020304" pitchFamily="18" charset="0"/>
                <a:cs typeface="Times New Roman" panose="02020603050405020304" pitchFamily="18" charset="0"/>
              </a:rPr>
              <a:t> </a:t>
            </a:r>
          </a:p>
          <a:p>
            <a:pPr marL="0" indent="0">
              <a:buNone/>
            </a:pPr>
            <a:r>
              <a:rPr lang="ru-RU" sz="1600" dirty="0" smtClean="0">
                <a:latin typeface="Times New Roman" panose="02020603050405020304" pitchFamily="18" charset="0"/>
                <a:cs typeface="Times New Roman" panose="02020603050405020304" pitchFamily="18" charset="0"/>
              </a:rPr>
              <a:t>35</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Управляючи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роботою</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виконаною</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внутрішніми</a:t>
            </a:r>
            <a:r>
              <a:rPr lang="ru-RU" sz="1600" dirty="0">
                <a:latin typeface="Times New Roman" panose="02020603050405020304" pitchFamily="18" charset="0"/>
                <a:cs typeface="Times New Roman" panose="02020603050405020304" pitchFamily="18" charset="0"/>
              </a:rPr>
              <a:t> ауди то рами, </a:t>
            </a:r>
            <a:r>
              <a:rPr lang="ru-RU" sz="1600" dirty="0" err="1" smtClean="0">
                <a:latin typeface="Times New Roman" panose="02020603050405020304" pitchFamily="18" charset="0"/>
                <a:cs typeface="Times New Roman" panose="02020603050405020304" pitchFamily="18" charset="0"/>
              </a:rPr>
              <a:t>наглядаючи</a:t>
            </a:r>
            <a:r>
              <a:rPr lang="ru-RU" sz="1600" dirty="0" smtClean="0">
                <a:latin typeface="Times New Roman" panose="02020603050405020304" pitchFamily="18" charset="0"/>
                <a:cs typeface="Times New Roman" panose="02020603050405020304" pitchFamily="18" charset="0"/>
              </a:rPr>
              <a:t> за </a:t>
            </a:r>
            <a:r>
              <a:rPr lang="ru-RU" sz="1600" dirty="0">
                <a:latin typeface="Times New Roman" panose="02020603050405020304" pitchFamily="18" charset="0"/>
                <a:cs typeface="Times New Roman" panose="02020603050405020304" pitchFamily="18" charset="0"/>
              </a:rPr>
              <a:t>нею та </a:t>
            </a:r>
            <a:r>
              <a:rPr lang="ru-RU" sz="1600" dirty="0" err="1">
                <a:latin typeface="Times New Roman" panose="02020603050405020304" pitchFamily="18" charset="0"/>
                <a:cs typeface="Times New Roman" panose="02020603050405020304" pitchFamily="18" charset="0"/>
              </a:rPr>
              <a:t>перевіряючи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її</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зовнішній</a:t>
            </a:r>
            <a:r>
              <a:rPr lang="ru-RU" sz="1600" dirty="0">
                <a:latin typeface="Times New Roman" panose="02020603050405020304" pitchFamily="18" charset="0"/>
                <a:cs typeface="Times New Roman" panose="02020603050405020304" pitchFamily="18" charset="0"/>
              </a:rPr>
              <a:t> аудитор повинен бути </a:t>
            </a:r>
            <a:r>
              <a:rPr lang="ru-RU" sz="1600" dirty="0" err="1">
                <a:latin typeface="Times New Roman" panose="02020603050405020304" pitchFamily="18" charset="0"/>
                <a:cs typeface="Times New Roman" panose="02020603050405020304" pitchFamily="18" charset="0"/>
              </a:rPr>
              <a:t>пильним</a:t>
            </a:r>
            <a:r>
              <a:rPr lang="ru-RU" sz="1600" dirty="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щодо</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наявності</a:t>
            </a:r>
            <a:r>
              <a:rPr lang="ru-RU" sz="1600" dirty="0" smtClean="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ознак</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що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його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оцінки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відповідно</a:t>
            </a:r>
            <a:r>
              <a:rPr lang="ru-RU" sz="1600" dirty="0">
                <a:latin typeface="Times New Roman" panose="02020603050405020304" pitchFamily="18" charset="0"/>
                <a:cs typeface="Times New Roman" panose="02020603050405020304" pitchFamily="18" charset="0"/>
              </a:rPr>
              <a:t> до параграфа 27 </a:t>
            </a:r>
            <a:r>
              <a:rPr lang="ru-RU" sz="1600" dirty="0" err="1" smtClean="0">
                <a:latin typeface="Times New Roman" panose="02020603050405020304" pitchFamily="18" charset="0"/>
                <a:cs typeface="Times New Roman" panose="02020603050405020304" pitchFamily="18" charset="0"/>
              </a:rPr>
              <a:t>можуть</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втратити</a:t>
            </a:r>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свою </a:t>
            </a:r>
            <a:r>
              <a:rPr lang="ru-RU" sz="1600" dirty="0" err="1">
                <a:latin typeface="Times New Roman" panose="02020603050405020304" pitchFamily="18" charset="0"/>
                <a:cs typeface="Times New Roman" panose="02020603050405020304" pitchFamily="18" charset="0"/>
              </a:rPr>
              <a:t>актуальність</a:t>
            </a:r>
            <a:r>
              <a:rPr lang="ru-RU"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6219931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130464"/>
            <a:ext cx="10515600" cy="521566"/>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3200" dirty="0" err="1">
                <a:latin typeface="Times New Roman" panose="02020603050405020304" pitchFamily="18" charset="0"/>
                <a:cs typeface="Times New Roman" panose="02020603050405020304" pitchFamily="18" charset="0"/>
              </a:rPr>
              <a:t>Документація</a:t>
            </a:r>
            <a:endParaRPr lang="ru-RU" sz="32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468745" y="929696"/>
            <a:ext cx="5553364" cy="5775903"/>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1600" dirty="0">
                <a:latin typeface="Times New Roman" panose="02020603050405020304" pitchFamily="18" charset="0"/>
                <a:cs typeface="Times New Roman" panose="02020603050405020304" pitchFamily="18" charset="0"/>
              </a:rPr>
              <a:t>36. За </a:t>
            </a:r>
            <a:r>
              <a:rPr lang="ru-RU" sz="1600" dirty="0" err="1">
                <a:latin typeface="Times New Roman" panose="02020603050405020304" pitchFamily="18" charset="0"/>
                <a:cs typeface="Times New Roman" panose="02020603050405020304" pitchFamily="18" charset="0"/>
              </a:rPr>
              <a:t>умови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використання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роботи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 </a:t>
            </a:r>
            <a:r>
              <a:rPr lang="ru-RU" sz="1600" dirty="0" err="1">
                <a:latin typeface="Times New Roman" panose="02020603050405020304" pitchFamily="18" charset="0"/>
                <a:cs typeface="Times New Roman" panose="02020603050405020304" pitchFamily="18" charset="0"/>
              </a:rPr>
              <a:t>зовнішній</a:t>
            </a: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аудитор повинен </a:t>
            </a:r>
            <a:r>
              <a:rPr lang="ru-RU" sz="1600" dirty="0" err="1">
                <a:latin typeface="Times New Roman" panose="02020603050405020304" pitchFamily="18" charset="0"/>
                <a:cs typeface="Times New Roman" panose="02020603050405020304" pitchFamily="18" charset="0"/>
              </a:rPr>
              <a:t>включити</a:t>
            </a:r>
            <a:r>
              <a:rPr lang="ru-RU" sz="1600" dirty="0">
                <a:latin typeface="Times New Roman" panose="02020603050405020304" pitchFamily="18" charset="0"/>
                <a:cs typeface="Times New Roman" panose="02020603050405020304" pitchFamily="18" charset="0"/>
              </a:rPr>
              <a:t> до </a:t>
            </a:r>
            <a:r>
              <a:rPr lang="ru-RU" sz="1600" dirty="0" err="1">
                <a:latin typeface="Times New Roman" panose="02020603050405020304" pitchFamily="18" charset="0"/>
                <a:cs typeface="Times New Roman" panose="02020603050405020304" pitchFamily="18" charset="0"/>
              </a:rPr>
              <a:t>аудиторської</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документації</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a) </a:t>
            </a:r>
            <a:r>
              <a:rPr lang="ru-RU" sz="1600" dirty="0" err="1">
                <a:latin typeface="Times New Roman" panose="02020603050405020304" pitchFamily="18" charset="0"/>
                <a:cs typeface="Times New Roman" panose="02020603050405020304" pitchFamily="18" charset="0"/>
              </a:rPr>
              <a:t>оцінку</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err="1">
                <a:latin typeface="Times New Roman" panose="02020603050405020304" pitchFamily="18" charset="0"/>
                <a:cs typeface="Times New Roman" panose="02020603050405020304" pitchFamily="18" charset="0"/>
              </a:rPr>
              <a:t>i</a:t>
            </a:r>
            <a:r>
              <a:rPr lang="en-US"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чи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достатньо</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організаційний</a:t>
            </a:r>
            <a:r>
              <a:rPr lang="ru-RU" sz="1600" dirty="0">
                <a:latin typeface="Times New Roman" panose="02020603050405020304" pitchFamily="18" charset="0"/>
                <a:cs typeface="Times New Roman" panose="02020603050405020304" pitchFamily="18" charset="0"/>
              </a:rPr>
              <a:t> статус і </a:t>
            </a:r>
            <a:r>
              <a:rPr lang="ru-RU" sz="1600" dirty="0" err="1">
                <a:latin typeface="Times New Roman" panose="02020603050405020304" pitchFamily="18" charset="0"/>
                <a:cs typeface="Times New Roman" panose="02020603050405020304" pitchFamily="18" charset="0"/>
              </a:rPr>
              <a:t>відповідні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політика</a:t>
            </a: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та </a:t>
            </a:r>
            <a:r>
              <a:rPr lang="ru-RU" sz="1600" dirty="0" err="1">
                <a:latin typeface="Times New Roman" panose="02020603050405020304" pitchFamily="18" charset="0"/>
                <a:cs typeface="Times New Roman" panose="02020603050405020304" pitchFamily="18" charset="0"/>
              </a:rPr>
              <a:t>процедури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 </a:t>
            </a:r>
            <a:r>
              <a:rPr lang="ru-RU" sz="1600" dirty="0" err="1">
                <a:latin typeface="Times New Roman" panose="02020603050405020304" pitchFamily="18" charset="0"/>
                <a:cs typeface="Times New Roman" panose="02020603050405020304" pitchFamily="18" charset="0"/>
              </a:rPr>
              <a:t>підтримують</a:t>
            </a:r>
            <a:endParaRPr lang="ru-RU" sz="1600" dirty="0">
              <a:latin typeface="Times New Roman" panose="02020603050405020304" pitchFamily="18" charset="0"/>
              <a:cs typeface="Times New Roman" panose="02020603050405020304" pitchFamily="18" charset="0"/>
            </a:endParaRPr>
          </a:p>
          <a:p>
            <a:pPr marL="0" indent="0">
              <a:buNone/>
            </a:pPr>
            <a:r>
              <a:rPr lang="ru-RU" sz="1600" dirty="0" err="1">
                <a:latin typeface="Times New Roman" panose="02020603050405020304" pitchFamily="18" charset="0"/>
                <a:cs typeface="Times New Roman" panose="02020603050405020304" pitchFamily="18" charset="0"/>
              </a:rPr>
              <a:t>об’єктивність</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внутрішніх</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аудиторів</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ii) </a:t>
            </a:r>
            <a:r>
              <a:rPr lang="ru-RU" sz="1600" dirty="0" err="1">
                <a:latin typeface="Times New Roman" panose="02020603050405020304" pitchFamily="18" charset="0"/>
                <a:cs typeface="Times New Roman" panose="02020603050405020304" pitchFamily="18" charset="0"/>
              </a:rPr>
              <a:t>рівня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компетентності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відділу</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iii) </a:t>
            </a:r>
            <a:r>
              <a:rPr lang="ru-RU" sz="1600" dirty="0" err="1">
                <a:latin typeface="Times New Roman" panose="02020603050405020304" pitchFamily="18" charset="0"/>
                <a:cs typeface="Times New Roman" panose="02020603050405020304" pitchFamily="18" charset="0"/>
              </a:rPr>
              <a:t>чи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застосовують</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відділ</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внутрішнього</a:t>
            </a:r>
            <a:r>
              <a:rPr lang="ru-RU" sz="1600" dirty="0">
                <a:latin typeface="Times New Roman" panose="02020603050405020304" pitchFamily="18" charset="0"/>
                <a:cs typeface="Times New Roman" panose="02020603050405020304" pitchFamily="18" charset="0"/>
              </a:rPr>
              <a:t> аудиту </a:t>
            </a:r>
            <a:r>
              <a:rPr lang="ru-RU" sz="1600" dirty="0" err="1">
                <a:latin typeface="Times New Roman" panose="02020603050405020304" pitchFamily="18" charset="0"/>
                <a:cs typeface="Times New Roman" panose="02020603050405020304" pitchFamily="18" charset="0"/>
              </a:rPr>
              <a:t>систематичний</a:t>
            </a:r>
            <a:r>
              <a:rPr lang="ru-RU" sz="1600" dirty="0">
                <a:latin typeface="Times New Roman" panose="02020603050405020304" pitchFamily="18" charset="0"/>
                <a:cs typeface="Times New Roman" panose="02020603050405020304" pitchFamily="18" charset="0"/>
              </a:rPr>
              <a:t> і</a:t>
            </a:r>
          </a:p>
          <a:p>
            <a:pPr marL="0" indent="0">
              <a:buNone/>
            </a:pPr>
            <a:r>
              <a:rPr lang="ru-RU" sz="1600" dirty="0" err="1">
                <a:latin typeface="Times New Roman" panose="02020603050405020304" pitchFamily="18" charset="0"/>
                <a:cs typeface="Times New Roman" panose="02020603050405020304" pitchFamily="18" charset="0"/>
              </a:rPr>
              <a:t>дисциплінований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підхід</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включаючи</a:t>
            </a:r>
            <a:r>
              <a:rPr lang="ru-RU" sz="1600" dirty="0">
                <a:latin typeface="Times New Roman" panose="02020603050405020304" pitchFamily="18" charset="0"/>
                <a:cs typeface="Times New Roman" panose="02020603050405020304" pitchFamily="18" charset="0"/>
              </a:rPr>
              <a:t> контроль </a:t>
            </a:r>
            <a:r>
              <a:rPr lang="ru-RU" sz="1600" dirty="0" err="1">
                <a:latin typeface="Times New Roman" panose="02020603050405020304" pitchFamily="18" charset="0"/>
                <a:cs typeface="Times New Roman" panose="02020603050405020304" pitchFamily="18" charset="0"/>
              </a:rPr>
              <a:t>якості</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b) </a:t>
            </a:r>
            <a:r>
              <a:rPr lang="ru-RU" sz="1600" dirty="0">
                <a:latin typeface="Times New Roman" panose="02020603050405020304" pitchFamily="18" charset="0"/>
                <a:cs typeface="Times New Roman" panose="02020603050405020304" pitchFamily="18" charset="0"/>
              </a:rPr>
              <a:t>характер та </a:t>
            </a:r>
            <a:r>
              <a:rPr lang="ru-RU" sz="1600" dirty="0" err="1">
                <a:latin typeface="Times New Roman" panose="02020603050405020304" pitchFamily="18" charset="0"/>
                <a:cs typeface="Times New Roman" panose="02020603050405020304" pitchFamily="18" charset="0"/>
              </a:rPr>
              <a:t>обсяг</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використаної</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роботи</a:t>
            </a:r>
            <a:r>
              <a:rPr lang="ru-RU" sz="1600" dirty="0">
                <a:latin typeface="Times New Roman" panose="02020603050405020304" pitchFamily="18" charset="0"/>
                <a:cs typeface="Times New Roman" panose="02020603050405020304" pitchFamily="18" charset="0"/>
              </a:rPr>
              <a:t> і </a:t>
            </a:r>
            <a:r>
              <a:rPr lang="ru-RU" sz="1600" dirty="0" err="1">
                <a:latin typeface="Times New Roman" panose="02020603050405020304" pitchFamily="18" charset="0"/>
                <a:cs typeface="Times New Roman" panose="02020603050405020304" pitchFamily="18" charset="0"/>
              </a:rPr>
              <a:t>підстави</a:t>
            </a:r>
            <a:r>
              <a:rPr lang="ru-RU" sz="1600" dirty="0">
                <a:latin typeface="Times New Roman" panose="02020603050405020304" pitchFamily="18" charset="0"/>
                <a:cs typeface="Times New Roman" panose="02020603050405020304" pitchFamily="18" charset="0"/>
              </a:rPr>
              <a:t> для такого </a:t>
            </a:r>
            <a:r>
              <a:rPr lang="ru-RU" sz="1600" dirty="0" err="1">
                <a:latin typeface="Times New Roman" panose="02020603050405020304" pitchFamily="18" charset="0"/>
                <a:cs typeface="Times New Roman" panose="02020603050405020304" pitchFamily="18" charset="0"/>
              </a:rPr>
              <a:t>рішення</a:t>
            </a:r>
            <a:r>
              <a:rPr lang="ru-RU" sz="1600" dirty="0">
                <a:latin typeface="Times New Roman" panose="02020603050405020304" pitchFamily="18" charset="0"/>
                <a:cs typeface="Times New Roman" panose="02020603050405020304" pitchFamily="18" charset="0"/>
              </a:rPr>
              <a:t>;</a:t>
            </a:r>
          </a:p>
          <a:p>
            <a:pPr marL="0" indent="0">
              <a:buNone/>
            </a:pPr>
            <a:r>
              <a:rPr lang="ru-RU"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c) </a:t>
            </a:r>
            <a:r>
              <a:rPr lang="ru-RU" sz="1600" dirty="0" err="1">
                <a:latin typeface="Times New Roman" panose="02020603050405020304" pitchFamily="18" charset="0"/>
                <a:cs typeface="Times New Roman" panose="02020603050405020304" pitchFamily="18" charset="0"/>
              </a:rPr>
              <a:t>аудиторські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процедури</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виконані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зовнішнім</a:t>
            </a:r>
            <a:r>
              <a:rPr lang="ru-RU" sz="1600" dirty="0">
                <a:latin typeface="Times New Roman" panose="02020603050405020304" pitchFamily="18" charset="0"/>
                <a:cs typeface="Times New Roman" panose="02020603050405020304" pitchFamily="18" charset="0"/>
              </a:rPr>
              <a:t> аудитором для </a:t>
            </a:r>
            <a:r>
              <a:rPr lang="ru-RU" sz="1600" dirty="0" err="1">
                <a:latin typeface="Times New Roman" panose="02020603050405020304" pitchFamily="18" charset="0"/>
                <a:cs typeface="Times New Roman" panose="02020603050405020304" pitchFamily="18" charset="0"/>
              </a:rPr>
              <a:t>оцінювання</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достатності</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використаної</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роботи</a:t>
            </a:r>
            <a:r>
              <a:rPr lang="ru-RU" sz="1600" dirty="0">
                <a:latin typeface="Times New Roman" panose="02020603050405020304" pitchFamily="18" charset="0"/>
                <a:cs typeface="Times New Roman" panose="02020603050405020304" pitchFamily="18" charset="0"/>
              </a:rPr>
              <a:t>.</a:t>
            </a:r>
          </a:p>
        </p:txBody>
      </p:sp>
      <p:sp>
        <p:nvSpPr>
          <p:cNvPr id="5" name="Объект 5"/>
          <p:cNvSpPr txBox="1">
            <a:spLocks/>
          </p:cNvSpPr>
          <p:nvPr/>
        </p:nvSpPr>
        <p:spPr>
          <a:xfrm>
            <a:off x="6209146" y="929695"/>
            <a:ext cx="5553364" cy="5775903"/>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400" dirty="0">
                <a:latin typeface="Times New Roman" panose="02020603050405020304" pitchFamily="18" charset="0"/>
                <a:cs typeface="Times New Roman" panose="02020603050405020304" pitchFamily="18" charset="0"/>
              </a:rPr>
              <a:t>37. </a:t>
            </a:r>
            <a:r>
              <a:rPr lang="ru-RU" sz="1400" dirty="0" err="1">
                <a:latin typeface="Times New Roman" panose="02020603050405020304" pitchFamily="18" charset="0"/>
                <a:cs typeface="Times New Roman" panose="02020603050405020304" pitchFamily="18" charset="0"/>
              </a:rPr>
              <a:t>Якщо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зовнішній</a:t>
            </a:r>
            <a:r>
              <a:rPr lang="ru-RU" sz="1400" dirty="0">
                <a:latin typeface="Times New Roman" panose="02020603050405020304" pitchFamily="18" charset="0"/>
                <a:cs typeface="Times New Roman" panose="02020603050405020304" pitchFamily="18" charset="0"/>
              </a:rPr>
              <a:t> аудитор </a:t>
            </a:r>
            <a:r>
              <a:rPr lang="ru-RU" sz="1400" dirty="0" err="1">
                <a:latin typeface="Times New Roman" panose="02020603050405020304" pitchFamily="18" charset="0"/>
                <a:cs typeface="Times New Roman" panose="02020603050405020304" pitchFamily="18" charset="0"/>
              </a:rPr>
              <a:t>використовує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надання</a:t>
            </a:r>
            <a:r>
              <a:rPr lang="ru-RU" sz="1400" dirty="0">
                <a:latin typeface="Times New Roman" panose="02020603050405020304" pitchFamily="18" charset="0"/>
                <a:cs typeface="Times New Roman" panose="02020603050405020304" pitchFamily="18" charset="0"/>
              </a:rPr>
              <a:t> ними </a:t>
            </a:r>
            <a:r>
              <a:rPr lang="ru-RU" sz="1400" dirty="0" err="1">
                <a:latin typeface="Times New Roman" panose="02020603050405020304" pitchFamily="18" charset="0"/>
                <a:cs typeface="Times New Roman" panose="02020603050405020304" pitchFamily="18" charset="0"/>
              </a:rPr>
              <a:t>прямої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допомоги</a:t>
            </a:r>
            <a:r>
              <a:rPr lang="ru-RU" sz="1400" dirty="0">
                <a:latin typeface="Times New Roman" panose="02020603050405020304" pitchFamily="18" charset="0"/>
                <a:cs typeface="Times New Roman" panose="02020603050405020304" pitchFamily="18" charset="0"/>
              </a:rPr>
              <a:t> у </a:t>
            </a:r>
            <a:r>
              <a:rPr lang="ru-RU" sz="1400" dirty="0" err="1">
                <a:latin typeface="Times New Roman" panose="02020603050405020304" pitchFamily="18" charset="0"/>
                <a:cs typeface="Times New Roman" panose="02020603050405020304" pitchFamily="18" charset="0"/>
              </a:rPr>
              <a:t>виконанні</a:t>
            </a:r>
            <a:r>
              <a:rPr lang="ru-RU" sz="1400" dirty="0">
                <a:latin typeface="Times New Roman" panose="02020603050405020304" pitchFamily="18" charset="0"/>
                <a:cs typeface="Times New Roman" panose="02020603050405020304" pitchFamily="18" charset="0"/>
              </a:rPr>
              <a:t> аудиту, </a:t>
            </a:r>
            <a:r>
              <a:rPr lang="ru-RU" sz="1400" dirty="0" err="1">
                <a:latin typeface="Times New Roman" panose="02020603050405020304" pitchFamily="18" charset="0"/>
                <a:cs typeface="Times New Roman" panose="02020603050405020304" pitchFamily="18" charset="0"/>
              </a:rPr>
              <a:t>він</a:t>
            </a:r>
            <a:r>
              <a:rPr lang="ru-RU" sz="1400" dirty="0">
                <a:latin typeface="Times New Roman" panose="02020603050405020304" pitchFamily="18" charset="0"/>
                <a:cs typeface="Times New Roman" panose="02020603050405020304" pitchFamily="18" charset="0"/>
              </a:rPr>
              <a:t> повинен </a:t>
            </a:r>
            <a:r>
              <a:rPr lang="ru-RU" sz="1400" dirty="0" err="1">
                <a:latin typeface="Times New Roman" panose="02020603050405020304" pitchFamily="18" charset="0"/>
                <a:cs typeface="Times New Roman" panose="02020603050405020304" pitchFamily="18" charset="0"/>
              </a:rPr>
              <a:t>включити</a:t>
            </a: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до </a:t>
            </a:r>
            <a:r>
              <a:rPr lang="ru-RU" sz="1400" dirty="0" err="1" smtClean="0">
                <a:latin typeface="Times New Roman" panose="02020603050405020304" pitchFamily="18" charset="0"/>
                <a:cs typeface="Times New Roman" panose="02020603050405020304" pitchFamily="18" charset="0"/>
              </a:rPr>
              <a:t>аудиторської</a:t>
            </a:r>
            <a:r>
              <a:rPr lang="ru-RU" sz="1400" dirty="0" smtClean="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документації</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err="1">
                <a:latin typeface="Times New Roman" panose="02020603050405020304" pitchFamily="18" charset="0"/>
                <a:cs typeface="Times New Roman" panose="02020603050405020304" pitchFamily="18" charset="0"/>
              </a:rPr>
              <a:t>оцінку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існування</a:t>
            </a:r>
            <a:r>
              <a:rPr lang="ru-RU" sz="1400" dirty="0">
                <a:latin typeface="Times New Roman" panose="02020603050405020304" pitchFamily="18" charset="0"/>
                <a:cs typeface="Times New Roman" panose="02020603050405020304" pitchFamily="18" charset="0"/>
              </a:rPr>
              <a:t> й </a:t>
            </a:r>
            <a:r>
              <a:rPr lang="ru-RU" sz="1400" dirty="0" err="1">
                <a:latin typeface="Times New Roman" panose="02020603050405020304" pitchFamily="18" charset="0"/>
                <a:cs typeface="Times New Roman" panose="02020603050405020304" pitchFamily="18" charset="0"/>
              </a:rPr>
              <a:t>суттєвості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загроз</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об’єктивності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а </a:t>
            </a:r>
            <a:r>
              <a:rPr lang="ru-RU" sz="1400" dirty="0" err="1">
                <a:latin typeface="Times New Roman" panose="02020603050405020304" pitchFamily="18" charset="0"/>
                <a:cs typeface="Times New Roman" panose="02020603050405020304" pitchFamily="18" charset="0"/>
              </a:rPr>
              <a:t>також</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рівень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компетентності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a:t>
            </a:r>
          </a:p>
          <a:p>
            <a:pPr marL="0" indent="0">
              <a:buNone/>
            </a:pPr>
            <a:r>
              <a:rPr lang="ru-RU" sz="1400" dirty="0" err="1">
                <a:latin typeface="Times New Roman" panose="02020603050405020304" pitchFamily="18" charset="0"/>
                <a:cs typeface="Times New Roman" panose="02020603050405020304" pitchFamily="18" charset="0"/>
              </a:rPr>
              <a:t>використаних</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надання</a:t>
            </a:r>
            <a:r>
              <a:rPr lang="ru-RU" sz="1400" dirty="0">
                <a:latin typeface="Times New Roman" panose="02020603050405020304" pitchFamily="18" charset="0"/>
                <a:cs typeface="Times New Roman" panose="02020603050405020304" pitchFamily="18" charset="0"/>
              </a:rPr>
              <a:t> ними </a:t>
            </a:r>
            <a:r>
              <a:rPr lang="ru-RU" sz="1400" dirty="0" err="1">
                <a:latin typeface="Times New Roman" panose="02020603050405020304" pitchFamily="18" charset="0"/>
                <a:cs typeface="Times New Roman" panose="02020603050405020304" pitchFamily="18" charset="0"/>
              </a:rPr>
              <a:t>прямої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допомоги</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ru-RU" sz="1400" dirty="0">
                <a:latin typeface="Times New Roman" panose="02020603050405020304" pitchFamily="18" charset="0"/>
                <a:cs typeface="Times New Roman" panose="02020603050405020304" pitchFamily="18" charset="0"/>
              </a:rPr>
              <a:t>основу для </a:t>
            </a:r>
            <a:r>
              <a:rPr lang="ru-RU" sz="1400" dirty="0" err="1">
                <a:latin typeface="Times New Roman" panose="02020603050405020304" pitchFamily="18" charset="0"/>
                <a:cs typeface="Times New Roman" panose="02020603050405020304" pitchFamily="18" charset="0"/>
              </a:rPr>
              <a:t>рішення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щодо</a:t>
            </a:r>
            <a:r>
              <a:rPr lang="ru-RU" sz="1400" dirty="0">
                <a:latin typeface="Times New Roman" panose="02020603050405020304" pitchFamily="18" charset="0"/>
                <a:cs typeface="Times New Roman" panose="02020603050405020304" pitchFamily="18" charset="0"/>
              </a:rPr>
              <a:t> характеру й </a:t>
            </a:r>
            <a:r>
              <a:rPr lang="ru-RU" sz="1400" dirty="0" err="1">
                <a:latin typeface="Times New Roman" panose="02020603050405020304" pitchFamily="18" charset="0"/>
                <a:cs typeface="Times New Roman" panose="02020603050405020304" pitchFamily="18" charset="0"/>
              </a:rPr>
              <a:t>обсягу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виконаної</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внутрішніми</a:t>
            </a:r>
            <a:r>
              <a:rPr lang="ru-RU" sz="1400" dirty="0">
                <a:latin typeface="Times New Roman" panose="02020603050405020304" pitchFamily="18" charset="0"/>
                <a:cs typeface="Times New Roman" panose="02020603050405020304" pitchFamily="18" charset="0"/>
              </a:rPr>
              <a:t> ауди то рами;</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c) </a:t>
            </a:r>
            <a:r>
              <a:rPr lang="ru-RU" sz="1400" dirty="0" err="1">
                <a:latin typeface="Times New Roman" panose="02020603050405020304" pitchFamily="18" charset="0"/>
                <a:cs typeface="Times New Roman" panose="02020603050405020304" pitchFamily="18" charset="0"/>
              </a:rPr>
              <a:t>хто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перевіряв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виконану</a:t>
            </a:r>
            <a:r>
              <a:rPr lang="ru-RU" sz="1400" dirty="0">
                <a:latin typeface="Times New Roman" panose="02020603050405020304" pitchFamily="18" charset="0"/>
                <a:cs typeface="Times New Roman" panose="02020603050405020304" pitchFamily="18" charset="0"/>
              </a:rPr>
              <a:t> роботу, а </a:t>
            </a:r>
            <a:r>
              <a:rPr lang="ru-RU" sz="1400" dirty="0" err="1">
                <a:latin typeface="Times New Roman" panose="02020603050405020304" pitchFamily="18" charset="0"/>
                <a:cs typeface="Times New Roman" panose="02020603050405020304" pitchFamily="18" charset="0"/>
              </a:rPr>
              <a:t>також</a:t>
            </a:r>
            <a:r>
              <a:rPr lang="ru-RU" sz="1400" dirty="0">
                <a:latin typeface="Times New Roman" panose="02020603050405020304" pitchFamily="18" charset="0"/>
                <a:cs typeface="Times New Roman" panose="02020603050405020304" pitchFamily="18" charset="0"/>
              </a:rPr>
              <a:t> дату та </a:t>
            </a:r>
            <a:r>
              <a:rPr lang="ru-RU" sz="1400" dirty="0" err="1">
                <a:latin typeface="Times New Roman" panose="02020603050405020304" pitchFamily="18" charset="0"/>
                <a:cs typeface="Times New Roman" panose="02020603050405020304" pitchFamily="18" charset="0"/>
              </a:rPr>
              <a:t>обсяг</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такої</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перевірки</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відповідно</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до МСА 23011;</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d) </a:t>
            </a:r>
            <a:r>
              <a:rPr lang="ru-RU" sz="1400" dirty="0" err="1">
                <a:latin typeface="Times New Roman" panose="02020603050405020304" pitchFamily="18" charset="0"/>
                <a:cs typeface="Times New Roman" panose="02020603050405020304" pitchFamily="18" charset="0"/>
              </a:rPr>
              <a:t>письмові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згоди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отримані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уповноваженого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представника</a:t>
            </a:r>
            <a:r>
              <a:rPr lang="ru-RU" sz="1400" dirty="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суб’єкта</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господарювання</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та </a:t>
            </a:r>
            <a:r>
              <a:rPr lang="ru-RU" sz="1400" dirty="0" err="1">
                <a:latin typeface="Times New Roman" panose="02020603050405020304" pitchFamily="18" charset="0"/>
                <a:cs typeface="Times New Roman" panose="02020603050405020304" pitchFamily="18" charset="0"/>
              </a:rPr>
              <a:t>внутрішніх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відповідно</a:t>
            </a:r>
            <a:r>
              <a:rPr lang="ru-RU" sz="1400" dirty="0">
                <a:latin typeface="Times New Roman" panose="02020603050405020304" pitchFamily="18" charset="0"/>
                <a:cs typeface="Times New Roman" panose="02020603050405020304" pitchFamily="18" charset="0"/>
              </a:rPr>
              <a:t> до </a:t>
            </a:r>
            <a:r>
              <a:rPr lang="ru-RU" sz="1400" dirty="0" smtClean="0">
                <a:latin typeface="Times New Roman" panose="02020603050405020304" pitchFamily="18" charset="0"/>
                <a:cs typeface="Times New Roman" panose="02020603050405020304" pitchFamily="18" charset="0"/>
              </a:rPr>
              <a:t>параграфа 33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МСА; та</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e) </a:t>
            </a:r>
            <a:r>
              <a:rPr lang="ru-RU" sz="1400" dirty="0" err="1">
                <a:latin typeface="Times New Roman" panose="02020603050405020304" pitchFamily="18" charset="0"/>
                <a:cs typeface="Times New Roman" panose="02020603050405020304" pitchFamily="18" charset="0"/>
              </a:rPr>
              <a:t>робочі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документи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підготовлені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внутрішніми</a:t>
            </a:r>
            <a:r>
              <a:rPr lang="ru-RU" sz="1400" dirty="0">
                <a:latin typeface="Times New Roman" panose="02020603050405020304" pitchFamily="18" charset="0"/>
                <a:cs typeface="Times New Roman" panose="02020603050405020304" pitchFamily="18" charset="0"/>
              </a:rPr>
              <a:t> ауди то рами, </a:t>
            </a:r>
            <a:r>
              <a:rPr lang="ru-RU" sz="1400" dirty="0" err="1">
                <a:latin typeface="Times New Roman" panose="02020603050405020304" pitchFamily="18" charset="0"/>
                <a:cs typeface="Times New Roman" panose="02020603050405020304" pitchFamily="18" charset="0"/>
              </a:rPr>
              <a:t>які</a:t>
            </a:r>
            <a:r>
              <a:rPr lang="ru-RU" sz="1400" dirty="0">
                <a:latin typeface="Times New Roman" panose="02020603050405020304" pitchFamily="18" charset="0"/>
                <a:cs typeface="Times New Roman" panose="02020603050405020304" pitchFamily="18" charset="0"/>
              </a:rPr>
              <a:t> надавали </a:t>
            </a:r>
            <a:r>
              <a:rPr lang="ru-RU" sz="1400" dirty="0" err="1">
                <a:latin typeface="Times New Roman" panose="02020603050405020304" pitchFamily="18" charset="0"/>
                <a:cs typeface="Times New Roman" panose="02020603050405020304" pitchFamily="18" charset="0"/>
              </a:rPr>
              <a:t>пряму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допомогу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під</a:t>
            </a:r>
            <a:r>
              <a:rPr lang="ru-RU" sz="1400" dirty="0">
                <a:latin typeface="Times New Roman" panose="02020603050405020304" pitchFamily="18" charset="0"/>
                <a:cs typeface="Times New Roman" panose="02020603050405020304" pitchFamily="18" charset="0"/>
              </a:rPr>
              <a:t> час </a:t>
            </a:r>
            <a:r>
              <a:rPr lang="ru-RU" sz="1400" dirty="0" err="1">
                <a:latin typeface="Times New Roman" panose="02020603050405020304" pitchFamily="18" charset="0"/>
                <a:cs typeface="Times New Roman" panose="02020603050405020304" pitchFamily="18" charset="0"/>
              </a:rPr>
              <a:t>виконання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завдання</a:t>
            </a:r>
            <a:r>
              <a:rPr lang="ru-RU" sz="1400" dirty="0">
                <a:latin typeface="Times New Roman" panose="02020603050405020304" pitchFamily="18" charset="0"/>
                <a:cs typeface="Times New Roman" panose="02020603050405020304" pitchFamily="18" charset="0"/>
              </a:rPr>
              <a:t> з аудиту.</a:t>
            </a:r>
          </a:p>
        </p:txBody>
      </p:sp>
    </p:spTree>
    <p:extLst>
      <p:ext uri="{BB962C8B-B14F-4D97-AF65-F5344CB8AC3E}">
        <p14:creationId xmlns:p14="http://schemas.microsoft.com/office/powerpoint/2010/main" val="1071701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extLst/>
        </p:spPr>
        <p:style>
          <a:lnRef idx="2">
            <a:schemeClr val="accent2"/>
          </a:lnRef>
          <a:fillRef idx="1">
            <a:schemeClr val="lt1"/>
          </a:fillRef>
          <a:effectRef idx="0">
            <a:schemeClr val="accent2"/>
          </a:effectRef>
          <a:fontRef idx="minor">
            <a:schemeClr val="dk1"/>
          </a:fontRef>
        </p:style>
      </p:pic>
      <p:sp>
        <p:nvSpPr>
          <p:cNvPr id="2" name="Заголовок 1"/>
          <p:cNvSpPr>
            <a:spLocks noGrp="1"/>
          </p:cNvSpPr>
          <p:nvPr>
            <p:ph type="title"/>
          </p:nvPr>
        </p:nvSpPr>
        <p:spPr>
          <a:xfrm>
            <a:off x="838200" y="365125"/>
            <a:ext cx="10515600" cy="535627"/>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3200" dirty="0" err="1">
                <a:latin typeface="Times New Roman" panose="02020603050405020304" pitchFamily="18" charset="0"/>
                <a:cs typeface="Times New Roman" panose="02020603050405020304" pitchFamily="18" charset="0"/>
              </a:rPr>
              <a:t>Цілями</a:t>
            </a:r>
            <a:r>
              <a:rPr lang="ru-RU" sz="3600" dirty="0">
                <a:latin typeface="Times New Roman" panose="02020603050405020304" pitchFamily="18" charset="0"/>
                <a:cs typeface="Times New Roman" panose="02020603050405020304" pitchFamily="18" charset="0"/>
              </a:rPr>
              <a:t> </a:t>
            </a:r>
            <a:r>
              <a:rPr lang="ru-RU" sz="3600" dirty="0" smtClean="0">
                <a:latin typeface="Times New Roman" panose="02020603050405020304" pitchFamily="18" charset="0"/>
                <a:cs typeface="Times New Roman" panose="02020603050405020304" pitchFamily="18" charset="0"/>
              </a:rPr>
              <a:t>аудитора </a:t>
            </a:r>
            <a:r>
              <a:rPr lang="ru-RU" sz="3600" dirty="0">
                <a:latin typeface="Times New Roman" panose="02020603050405020304" pitchFamily="18" charset="0"/>
                <a:cs typeface="Times New Roman" panose="02020603050405020304" pitchFamily="18" charset="0"/>
              </a:rPr>
              <a:t>є:</a:t>
            </a:r>
          </a:p>
        </p:txBody>
      </p:sp>
      <p:sp>
        <p:nvSpPr>
          <p:cNvPr id="6" name="Объект 5"/>
          <p:cNvSpPr>
            <a:spLocks noGrp="1"/>
          </p:cNvSpPr>
          <p:nvPr>
            <p:ph idx="1"/>
          </p:nvPr>
        </p:nvSpPr>
        <p:spPr>
          <a:xfrm>
            <a:off x="838200" y="1253331"/>
            <a:ext cx="10515600" cy="4351338"/>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buNone/>
            </a:pPr>
            <a:r>
              <a:rPr lang="ru-RU" dirty="0" err="1">
                <a:latin typeface="Times New Roman" panose="02020603050405020304" pitchFamily="18" charset="0"/>
                <a:cs typeface="Times New Roman" panose="02020603050405020304" pitchFamily="18" charset="0"/>
              </a:rPr>
              <a:t>В</a:t>
            </a:r>
            <a:r>
              <a:rPr lang="ru-RU" dirty="0" err="1" smtClean="0">
                <a:latin typeface="Times New Roman" panose="02020603050405020304" pitchFamily="18" charset="0"/>
                <a:cs typeface="Times New Roman" panose="02020603050405020304" pitchFamily="18" charset="0"/>
              </a:rPr>
              <a:t>изначення</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того,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слід</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йому</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діяти</a:t>
            </a:r>
            <a:r>
              <a:rPr lang="ru-RU" dirty="0">
                <a:latin typeface="Times New Roman" panose="02020603050405020304" pitchFamily="18" charset="0"/>
                <a:cs typeface="Times New Roman" panose="02020603050405020304" pitchFamily="18" charset="0"/>
              </a:rPr>
              <a:t> як аудитору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групи</a:t>
            </a:r>
            <a:r>
              <a:rPr lang="ru-RU" dirty="0" smtClean="0">
                <a:latin typeface="Times New Roman" panose="02020603050405020304" pitchFamily="18" charset="0"/>
                <a:cs typeface="Times New Roman" panose="02020603050405020304" pitchFamily="18" charset="0"/>
              </a:rPr>
              <a:t> та</a:t>
            </a:r>
            <a:r>
              <a:rPr lang="en-US"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якщо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він</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діє</a:t>
            </a:r>
            <a:r>
              <a:rPr lang="ru-RU" dirty="0">
                <a:latin typeface="Times New Roman" panose="02020603050405020304" pitchFamily="18" charset="0"/>
                <a:cs typeface="Times New Roman" panose="02020603050405020304" pitchFamily="18" charset="0"/>
              </a:rPr>
              <a:t> як аудитор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звітності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a:t>
            </a:r>
          </a:p>
          <a:p>
            <a:r>
              <a:rPr lang="ru-RU" dirty="0" err="1" smtClean="0">
                <a:latin typeface="Times New Roman" panose="02020603050405020304" pitchFamily="18" charset="0"/>
                <a:cs typeface="Times New Roman" panose="02020603050405020304" pitchFamily="18" charset="0"/>
              </a:rPr>
              <a:t>повідомлення</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чіткої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ауди то рам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обсягу</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та часу </a:t>
            </a:r>
            <a:r>
              <a:rPr lang="ru-RU" dirty="0" err="1">
                <a:latin typeface="Times New Roman" panose="02020603050405020304" pitchFamily="18" charset="0"/>
                <a:cs typeface="Times New Roman" panose="02020603050405020304" pitchFamily="18" charset="0"/>
              </a:rPr>
              <a:t>їх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фінансовою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інформацією</a:t>
            </a:r>
            <a:r>
              <a:rPr lang="ru-RU" dirty="0">
                <a:latin typeface="Times New Roman" panose="02020603050405020304" pitchFamily="18" charset="0"/>
                <a:cs typeface="Times New Roman" panose="02020603050405020304" pitchFamily="18" charset="0"/>
              </a:rPr>
              <a:t>, яка </a:t>
            </a:r>
            <a:r>
              <a:rPr lang="ru-RU" dirty="0" err="1" smtClean="0">
                <a:latin typeface="Times New Roman" panose="02020603050405020304" pitchFamily="18" charset="0"/>
                <a:cs typeface="Times New Roman" panose="02020603050405020304" pitchFamily="18" charset="0"/>
              </a:rPr>
              <a:t>стосується</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і </a:t>
            </a:r>
            <a:r>
              <a:rPr lang="ru-RU" dirty="0" err="1">
                <a:latin typeface="Times New Roman" panose="02020603050405020304" pitchFamily="18" charset="0"/>
                <a:cs typeface="Times New Roman" panose="02020603050405020304" pitchFamily="18" charset="0"/>
              </a:rPr>
              <a:t>отриманих</a:t>
            </a:r>
            <a:r>
              <a:rPr lang="ru-RU" dirty="0">
                <a:latin typeface="Times New Roman" panose="02020603050405020304" pitchFamily="18" charset="0"/>
                <a:cs typeface="Times New Roman" panose="02020603050405020304" pitchFamily="18" charset="0"/>
              </a:rPr>
              <a:t> ними </a:t>
            </a:r>
            <a:r>
              <a:rPr lang="ru-RU" dirty="0" err="1">
                <a:latin typeface="Times New Roman" panose="02020603050405020304" pitchFamily="18" charset="0"/>
                <a:cs typeface="Times New Roman" panose="02020603050405020304" pitchFamily="18" charset="0"/>
              </a:rPr>
              <a:t>фактичних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результатів</a:t>
            </a:r>
            <a:r>
              <a:rPr lang="ru-RU" dirty="0">
                <a:latin typeface="Times New Roman" panose="02020603050405020304" pitchFamily="18" charset="0"/>
                <a:cs typeface="Times New Roman" panose="02020603050405020304" pitchFamily="18" charset="0"/>
              </a:rPr>
              <a:t>;</a:t>
            </a:r>
          </a:p>
          <a:p>
            <a:r>
              <a:rPr lang="ru-RU" dirty="0" err="1" smtClean="0">
                <a:latin typeface="Times New Roman" panose="02020603050405020304" pitchFamily="18" charset="0"/>
                <a:cs typeface="Times New Roman" panose="02020603050405020304" pitchFamily="18" charset="0"/>
              </a:rPr>
              <a:t>отримання</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прийнятних</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аудиторських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доказів</a:t>
            </a:r>
            <a:r>
              <a:rPr lang="ru-RU" dirty="0">
                <a:latin typeface="Times New Roman" panose="02020603050405020304" pitchFamily="18" charset="0"/>
                <a:cs typeface="Times New Roman" panose="02020603050405020304" pitchFamily="18" charset="0"/>
              </a:rPr>
              <a:t> у </a:t>
            </a:r>
            <a:r>
              <a:rPr lang="ru-RU" dirty="0" err="1" smtClean="0">
                <a:latin typeface="Times New Roman" panose="02020603050405020304" pitchFamily="18" charset="0"/>
                <a:cs typeface="Times New Roman" panose="02020603050405020304" pitchFamily="18" charset="0"/>
              </a:rPr>
              <a:t>достатньому</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обсязі</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щодо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інформації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компонентів</a:t>
            </a:r>
            <a:r>
              <a:rPr lang="ru-RU" dirty="0">
                <a:latin typeface="Times New Roman" panose="02020603050405020304" pitchFamily="18" charset="0"/>
                <a:cs typeface="Times New Roman" panose="02020603050405020304" pitchFamily="18" charset="0"/>
              </a:rPr>
              <a:t> та </a:t>
            </a:r>
            <a:r>
              <a:rPr lang="ru-RU" dirty="0" err="1" smtClean="0">
                <a:latin typeface="Times New Roman" panose="02020603050405020304" pitchFamily="18" charset="0"/>
                <a:cs typeface="Times New Roman" panose="02020603050405020304" pitchFamily="18" charset="0"/>
              </a:rPr>
              <a:t>процесу</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консолідації</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для </a:t>
            </a:r>
            <a:r>
              <a:rPr lang="ru-RU" dirty="0" err="1">
                <a:latin typeface="Times New Roman" panose="02020603050405020304" pitchFamily="18" charset="0"/>
                <a:cs typeface="Times New Roman" panose="02020603050405020304" pitchFamily="18" charset="0"/>
              </a:rPr>
              <a:t>висловлення</a:t>
            </a:r>
            <a:r>
              <a:rPr lang="ru-RU" dirty="0">
                <a:latin typeface="Times New Roman" panose="02020603050405020304" pitchFamily="18" charset="0"/>
                <a:cs typeface="Times New Roman" panose="02020603050405020304" pitchFamily="18" charset="0"/>
              </a:rPr>
              <a:t> думки, </a:t>
            </a:r>
            <a:r>
              <a:rPr lang="ru-RU" dirty="0" err="1">
                <a:latin typeface="Times New Roman" panose="02020603050405020304" pitchFamily="18" charset="0"/>
                <a:cs typeface="Times New Roman" panose="02020603050405020304" pitchFamily="18" charset="0"/>
              </a:rPr>
              <a:t>чи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складена</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фінансова</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звітність</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групи</a:t>
            </a:r>
            <a:r>
              <a:rPr lang="ru-RU" dirty="0">
                <a:latin typeface="Times New Roman" panose="02020603050405020304" pitchFamily="18" charset="0"/>
                <a:cs typeface="Times New Roman" panose="02020603050405020304" pitchFamily="18" charset="0"/>
              </a:rPr>
              <a:t> в </a:t>
            </a:r>
            <a:r>
              <a:rPr lang="ru-RU" dirty="0" err="1">
                <a:latin typeface="Times New Roman" panose="02020603050405020304" pitchFamily="18" charset="0"/>
                <a:cs typeface="Times New Roman" panose="02020603050405020304" pitchFamily="18" charset="0"/>
              </a:rPr>
              <a:t>усіх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суттєвих</a:t>
            </a:r>
            <a:r>
              <a:rPr lang="ru-RU" dirty="0">
                <a:latin typeface="Times New Roman" panose="02020603050405020304" pitchFamily="18" charset="0"/>
                <a:cs typeface="Times New Roman" panose="02020603050405020304" pitchFamily="18" charset="0"/>
              </a:rPr>
              <a:t> аспектах </a:t>
            </a:r>
            <a:r>
              <a:rPr lang="ru-RU" dirty="0" err="1">
                <a:latin typeface="Times New Roman" panose="02020603050405020304" pitchFamily="18" charset="0"/>
                <a:cs typeface="Times New Roman" panose="02020603050405020304" pitchFamily="18" charset="0"/>
              </a:rPr>
              <a:t>відповідно</a:t>
            </a:r>
            <a:r>
              <a:rPr lang="ru-RU" dirty="0">
                <a:latin typeface="Times New Roman" panose="02020603050405020304" pitchFamily="18" charset="0"/>
                <a:cs typeface="Times New Roman" panose="02020603050405020304" pitchFamily="18" charset="0"/>
              </a:rPr>
              <a:t> до </a:t>
            </a:r>
            <a:r>
              <a:rPr lang="ru-RU" dirty="0" err="1" smtClean="0">
                <a:latin typeface="Times New Roman" panose="02020603050405020304" pitchFamily="18" charset="0"/>
                <a:cs typeface="Times New Roman" panose="02020603050405020304" pitchFamily="18" charset="0"/>
              </a:rPr>
              <a:t>застосовної</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концептуальної</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основи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фінансового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звітування</a:t>
            </a:r>
            <a:r>
              <a:rPr lang="ru-RU"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0826768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764275" y="682388"/>
            <a:ext cx="10747786" cy="4276473"/>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ru-RU" sz="4900" i="1" dirty="0" smtClean="0">
                <a:latin typeface="Times New Roman" panose="02020603050405020304" pitchFamily="18" charset="0"/>
                <a:cs typeface="Times New Roman" panose="02020603050405020304" pitchFamily="18" charset="0"/>
              </a:rPr>
              <a:t>МІЖНАРОДНИЙ СТАНДАРТ АУДИТУ </a:t>
            </a:r>
            <a:r>
              <a:rPr lang="en-US" sz="4900" i="1" dirty="0" smtClean="0">
                <a:latin typeface="Times New Roman" panose="02020603050405020304" pitchFamily="18" charset="0"/>
                <a:cs typeface="Times New Roman" panose="02020603050405020304" pitchFamily="18" charset="0"/>
              </a:rPr>
              <a:t>6</a:t>
            </a:r>
            <a:r>
              <a:rPr lang="uk-UA" sz="4900" i="1" dirty="0">
                <a:latin typeface="Times New Roman" panose="02020603050405020304" pitchFamily="18" charset="0"/>
                <a:cs typeface="Times New Roman" panose="02020603050405020304" pitchFamily="18" charset="0"/>
              </a:rPr>
              <a:t>2</a:t>
            </a:r>
            <a:r>
              <a:rPr lang="ru-RU" sz="4900" i="1" dirty="0" smtClean="0">
                <a:latin typeface="Times New Roman" panose="02020603050405020304" pitchFamily="18" charset="0"/>
                <a:cs typeface="Times New Roman" panose="02020603050405020304" pitchFamily="18" charset="0"/>
              </a:rPr>
              <a:t>0</a:t>
            </a:r>
            <a:br>
              <a:rPr lang="ru-RU" sz="4900" i="1" dirty="0" smtClean="0">
                <a:latin typeface="Times New Roman" panose="02020603050405020304" pitchFamily="18" charset="0"/>
                <a:cs typeface="Times New Roman" panose="02020603050405020304" pitchFamily="18" charset="0"/>
              </a:rPr>
            </a:br>
            <a:r>
              <a:rPr lang="ru-RU" sz="4900" i="1" dirty="0" smtClean="0">
                <a:latin typeface="Times New Roman" panose="02020603050405020304" pitchFamily="18" charset="0"/>
                <a:cs typeface="Times New Roman" panose="02020603050405020304" pitchFamily="18" charset="0"/>
              </a:rPr>
              <a:t>«ВИКОРИСТАННЯ РОБОТИ ЕКСПЕРТА АУДИТОРА»</a:t>
            </a:r>
            <a:r>
              <a:rPr lang="en-US" i="1" dirty="0" smtClean="0">
                <a:latin typeface="Times New Roman" panose="02020603050405020304" pitchFamily="18" charset="0"/>
                <a:cs typeface="Times New Roman" panose="02020603050405020304" pitchFamily="18" charset="0"/>
              </a:rPr>
              <a:t/>
            </a:r>
            <a:br>
              <a:rPr lang="en-US" i="1"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a:t>
            </a:r>
            <a:r>
              <a:rPr lang="ru-RU" sz="3200" dirty="0" err="1" smtClean="0">
                <a:latin typeface="Times New Roman" panose="02020603050405020304" pitchFamily="18" charset="0"/>
                <a:cs typeface="Times New Roman" panose="02020603050405020304" pitchFamily="18" charset="0"/>
              </a:rPr>
              <a:t>чинний</a:t>
            </a:r>
            <a:r>
              <a:rPr lang="ru-RU" sz="3200" dirty="0" smtClean="0">
                <a:latin typeface="Times New Roman" panose="02020603050405020304" pitchFamily="18" charset="0"/>
                <a:cs typeface="Times New Roman" panose="02020603050405020304" pitchFamily="18" charset="0"/>
              </a:rPr>
              <a:t> для </a:t>
            </a:r>
            <a:r>
              <a:rPr lang="ru-RU" sz="3200" dirty="0" err="1" smtClean="0">
                <a:latin typeface="Times New Roman" panose="02020603050405020304" pitchFamily="18" charset="0"/>
                <a:cs typeface="Times New Roman" panose="02020603050405020304" pitchFamily="18" charset="0"/>
              </a:rPr>
              <a:t>аудитів</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фінансової</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звітності</a:t>
            </a:r>
            <a:r>
              <a:rPr lang="ru-RU" sz="3200" dirty="0" smtClean="0">
                <a:latin typeface="Times New Roman" panose="02020603050405020304" pitchFamily="18" charset="0"/>
                <a:cs typeface="Times New Roman" panose="02020603050405020304" pitchFamily="18" charset="0"/>
              </a:rPr>
              <a:t> за </a:t>
            </a:r>
            <a:r>
              <a:rPr lang="ru-RU" sz="3200" dirty="0" err="1" smtClean="0">
                <a:latin typeface="Times New Roman" panose="02020603050405020304" pitchFamily="18" charset="0"/>
                <a:cs typeface="Times New Roman" panose="02020603050405020304" pitchFamily="18" charset="0"/>
              </a:rPr>
              <a:t>періоди</a:t>
            </a:r>
            <a:r>
              <a:rPr lang="ru-RU" sz="3200"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що</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починаються</a:t>
            </a:r>
            <a:r>
              <a:rPr lang="ru-RU" sz="3200" dirty="0" smtClean="0">
                <a:latin typeface="Times New Roman" panose="02020603050405020304" pitchFamily="18" charset="0"/>
                <a:cs typeface="Times New Roman" panose="02020603050405020304" pitchFamily="18" charset="0"/>
              </a:rPr>
              <a:t> з 15 </a:t>
            </a:r>
            <a:r>
              <a:rPr lang="ru-RU" sz="3200" dirty="0" err="1" smtClean="0">
                <a:latin typeface="Times New Roman" panose="02020603050405020304" pitchFamily="18" charset="0"/>
                <a:cs typeface="Times New Roman" panose="02020603050405020304" pitchFamily="18" charset="0"/>
              </a:rPr>
              <a:t>грудня</a:t>
            </a:r>
            <a:r>
              <a:rPr lang="ru-RU" sz="3200" dirty="0" smtClean="0">
                <a:latin typeface="Times New Roman" panose="02020603050405020304" pitchFamily="18" charset="0"/>
                <a:cs typeface="Times New Roman" panose="02020603050405020304" pitchFamily="18" charset="0"/>
              </a:rPr>
              <a:t> 20</a:t>
            </a:r>
            <a:r>
              <a:rPr lang="uk-UA" sz="3200" dirty="0" smtClean="0">
                <a:latin typeface="Times New Roman" panose="02020603050405020304" pitchFamily="18" charset="0"/>
                <a:cs typeface="Times New Roman" panose="02020603050405020304" pitchFamily="18" charset="0"/>
              </a:rPr>
              <a:t>09</a:t>
            </a:r>
            <a:r>
              <a:rPr lang="ru-RU" sz="3200" dirty="0" smtClean="0">
                <a:latin typeface="Times New Roman" panose="02020603050405020304" pitchFamily="18" charset="0"/>
                <a:cs typeface="Times New Roman" panose="02020603050405020304" pitchFamily="18" charset="0"/>
              </a:rPr>
              <a:t> р. </a:t>
            </a:r>
            <a:r>
              <a:rPr lang="ru-RU" sz="3200" dirty="0" err="1" smtClean="0">
                <a:latin typeface="Times New Roman" panose="02020603050405020304" pitchFamily="18" charset="0"/>
                <a:cs typeface="Times New Roman" panose="02020603050405020304" pitchFamily="18" charset="0"/>
              </a:rPr>
              <a:t>або</a:t>
            </a:r>
            <a:r>
              <a:rPr lang="ru-RU" sz="3200" dirty="0" smtClean="0">
                <a:latin typeface="Times New Roman" panose="02020603050405020304" pitchFamily="18" charset="0"/>
                <a:cs typeface="Times New Roman" panose="02020603050405020304" pitchFamily="18" charset="0"/>
              </a:rPr>
              <a:t> </a:t>
            </a:r>
            <a:r>
              <a:rPr lang="ru-RU" sz="3200" dirty="0" err="1" smtClean="0">
                <a:latin typeface="Times New Roman" panose="02020603050405020304" pitchFamily="18" charset="0"/>
                <a:cs typeface="Times New Roman" panose="02020603050405020304" pitchFamily="18" charset="0"/>
              </a:rPr>
              <a:t>пізніше</a:t>
            </a:r>
            <a:r>
              <a:rPr lang="ru-RU" sz="3200" dirty="0" smtClean="0">
                <a:latin typeface="Times New Roman" panose="02020603050405020304" pitchFamily="18" charset="0"/>
                <a:cs typeface="Times New Roman" panose="02020603050405020304" pitchFamily="18" charset="0"/>
              </a:rPr>
              <a:t>)</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00570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67146" y="365126"/>
            <a:ext cx="5045364" cy="576984"/>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2800" dirty="0">
                <a:latin typeface="Times New Roman" panose="02020603050405020304" pitchFamily="18" charset="0"/>
                <a:cs typeface="Times New Roman" panose="02020603050405020304" pitchFamily="18" charset="0"/>
              </a:rPr>
              <a:t>Сфера </a:t>
            </a:r>
            <a:r>
              <a:rPr lang="ru-RU" sz="2000" dirty="0" err="1">
                <a:latin typeface="Times New Roman" panose="02020603050405020304" pitchFamily="18" charset="0"/>
                <a:cs typeface="Times New Roman" panose="02020603050405020304" pitchFamily="18" charset="0"/>
              </a:rPr>
              <a:t>застосування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цього</a:t>
            </a:r>
            <a:r>
              <a:rPr lang="ru-RU" sz="2800" dirty="0">
                <a:latin typeface="Times New Roman" panose="02020603050405020304" pitchFamily="18" charset="0"/>
                <a:cs typeface="Times New Roman" panose="02020603050405020304" pitchFamily="18" charset="0"/>
              </a:rPr>
              <a:t> МСА</a:t>
            </a:r>
          </a:p>
        </p:txBody>
      </p:sp>
      <p:sp>
        <p:nvSpPr>
          <p:cNvPr id="6" name="Объект 5"/>
          <p:cNvSpPr>
            <a:spLocks noGrp="1"/>
          </p:cNvSpPr>
          <p:nvPr>
            <p:ph idx="1"/>
          </p:nvPr>
        </p:nvSpPr>
        <p:spPr>
          <a:xfrm>
            <a:off x="367146" y="1408836"/>
            <a:ext cx="5045364" cy="5287528"/>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uk-UA" sz="1200" dirty="0">
                <a:latin typeface="Times New Roman" panose="02020603050405020304" pitchFamily="18" charset="0"/>
                <a:cs typeface="Times New Roman" panose="02020603050405020304" pitchFamily="18" charset="0"/>
              </a:rPr>
              <a:t>1. Цей Міжнародний стандарт аудиту (МСА) розкриває відповідальність</a:t>
            </a:r>
          </a:p>
          <a:p>
            <a:pPr marL="0" indent="0">
              <a:buNone/>
            </a:pPr>
            <a:r>
              <a:rPr lang="uk-UA" sz="1200" dirty="0">
                <a:latin typeface="Times New Roman" panose="02020603050405020304" pitchFamily="18" charset="0"/>
                <a:cs typeface="Times New Roman" panose="02020603050405020304" pitchFamily="18" charset="0"/>
              </a:rPr>
              <a:t>аудитора, що стосується роботи особи або організації, яка володіє</a:t>
            </a:r>
          </a:p>
          <a:p>
            <a:pPr marL="0" indent="0">
              <a:buNone/>
            </a:pPr>
            <a:r>
              <a:rPr lang="uk-UA" sz="1200" dirty="0">
                <a:latin typeface="Times New Roman" panose="02020603050405020304" pitchFamily="18" charset="0"/>
                <a:cs typeface="Times New Roman" panose="02020603050405020304" pitchFamily="18" charset="0"/>
              </a:rPr>
              <a:t>спеціальними знаннями в іншій галузі, ніж бухгалтерський облік або</a:t>
            </a:r>
          </a:p>
          <a:p>
            <a:pPr marL="0" indent="0">
              <a:buNone/>
            </a:pPr>
            <a:r>
              <a:rPr lang="uk-UA" sz="1200" dirty="0">
                <a:latin typeface="Times New Roman" panose="02020603050405020304" pitchFamily="18" charset="0"/>
                <a:cs typeface="Times New Roman" panose="02020603050405020304" pitchFamily="18" charset="0"/>
              </a:rPr>
              <a:t>аудит, і робота якої у цій галузі використовується аудитором, щоб</a:t>
            </a:r>
          </a:p>
          <a:p>
            <a:pPr marL="0" indent="0">
              <a:buNone/>
            </a:pPr>
            <a:r>
              <a:rPr lang="uk-UA" sz="1200" dirty="0">
                <a:latin typeface="Times New Roman" panose="02020603050405020304" pitchFamily="18" charset="0"/>
                <a:cs typeface="Times New Roman" panose="02020603050405020304" pitchFamily="18" charset="0"/>
              </a:rPr>
              <a:t>допомогти йому отримати прийнятні аудиторські докази у достатньому</a:t>
            </a:r>
          </a:p>
          <a:p>
            <a:pPr marL="0" indent="0">
              <a:buNone/>
            </a:pPr>
            <a:r>
              <a:rPr lang="uk-UA" sz="1200" dirty="0">
                <a:latin typeface="Times New Roman" panose="02020603050405020304" pitchFamily="18" charset="0"/>
                <a:cs typeface="Times New Roman" panose="02020603050405020304" pitchFamily="18" charset="0"/>
              </a:rPr>
              <a:t>обсязі.</a:t>
            </a:r>
          </a:p>
          <a:p>
            <a:pPr marL="0" indent="0">
              <a:buNone/>
            </a:pPr>
            <a:r>
              <a:rPr lang="uk-UA" sz="1200" dirty="0">
                <a:latin typeface="Times New Roman" panose="02020603050405020304" pitchFamily="18" charset="0"/>
                <a:cs typeface="Times New Roman" panose="02020603050405020304" pitchFamily="18" charset="0"/>
              </a:rPr>
              <a:t>2. Цей МСА не стосується:</a:t>
            </a:r>
          </a:p>
          <a:p>
            <a:pPr marL="0" indent="0">
              <a:buNone/>
            </a:pPr>
            <a:r>
              <a:rPr lang="uk-UA"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c) </a:t>
            </a:r>
            <a:r>
              <a:rPr lang="uk-UA" sz="1200" dirty="0">
                <a:latin typeface="Times New Roman" panose="02020603050405020304" pitchFamily="18" charset="0"/>
                <a:cs typeface="Times New Roman" panose="02020603050405020304" pitchFamily="18" charset="0"/>
              </a:rPr>
              <a:t>випадків, якщо до складу групи із завдання входить особа або</a:t>
            </a:r>
          </a:p>
          <a:p>
            <a:pPr marL="0" indent="0">
              <a:buNone/>
            </a:pPr>
            <a:r>
              <a:rPr lang="uk-UA" sz="1200" dirty="0">
                <a:latin typeface="Times New Roman" panose="02020603050405020304" pitchFamily="18" charset="0"/>
                <a:cs typeface="Times New Roman" panose="02020603050405020304" pitchFamily="18" charset="0"/>
              </a:rPr>
              <a:t>група консультує особу чи організацію, яка володіє спеціальними</a:t>
            </a:r>
          </a:p>
          <a:p>
            <a:pPr marL="0" indent="0">
              <a:buNone/>
            </a:pPr>
            <a:r>
              <a:rPr lang="uk-UA" sz="1200" dirty="0">
                <a:latin typeface="Times New Roman" panose="02020603050405020304" pitchFamily="18" charset="0"/>
                <a:cs typeface="Times New Roman" panose="02020603050405020304" pitchFamily="18" charset="0"/>
              </a:rPr>
              <a:t>знаннями у спеціалізованій галузі бухгалтерського обліку чи аудиту,</a:t>
            </a:r>
          </a:p>
          <a:p>
            <a:pPr marL="0" indent="0">
              <a:buNone/>
            </a:pPr>
            <a:r>
              <a:rPr lang="uk-UA" sz="1200" dirty="0">
                <a:latin typeface="Times New Roman" panose="02020603050405020304" pitchFamily="18" charset="0"/>
                <a:cs typeface="Times New Roman" panose="02020603050405020304" pitchFamily="18" charset="0"/>
              </a:rPr>
              <a:t>про що йдеться в МСА 2201</a:t>
            </a:r>
          </a:p>
          <a:p>
            <a:pPr marL="0" indent="0">
              <a:buNone/>
            </a:pPr>
            <a:r>
              <a:rPr lang="uk-UA" sz="1200" dirty="0">
                <a:latin typeface="Times New Roman" panose="02020603050405020304" pitchFamily="18" charset="0"/>
                <a:cs typeface="Times New Roman" panose="02020603050405020304" pitchFamily="18" charset="0"/>
              </a:rPr>
              <a:t>; або</a:t>
            </a:r>
          </a:p>
          <a:p>
            <a:pPr marL="0" indent="0">
              <a:buNone/>
            </a:pPr>
            <a:r>
              <a:rPr lang="uk-UA" sz="12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d) </a:t>
            </a:r>
            <a:r>
              <a:rPr lang="uk-UA" sz="1200" dirty="0">
                <a:latin typeface="Times New Roman" panose="02020603050405020304" pitchFamily="18" charset="0"/>
                <a:cs typeface="Times New Roman" panose="02020603050405020304" pitchFamily="18" charset="0"/>
              </a:rPr>
              <a:t>використання аудитором роботи особи чи організації, яка володіє</a:t>
            </a:r>
          </a:p>
          <a:p>
            <a:pPr marL="0" indent="0">
              <a:buNone/>
            </a:pPr>
            <a:r>
              <a:rPr lang="uk-UA" sz="1200" dirty="0">
                <a:latin typeface="Times New Roman" panose="02020603050405020304" pitchFamily="18" charset="0"/>
                <a:cs typeface="Times New Roman" panose="02020603050405020304" pitchFamily="18" charset="0"/>
              </a:rPr>
              <a:t>спеціальними знаннями в іншій галузі, ніж бухгалтерський облік</a:t>
            </a:r>
          </a:p>
          <a:p>
            <a:pPr marL="0" indent="0">
              <a:buNone/>
            </a:pPr>
            <a:r>
              <a:rPr lang="uk-UA" sz="1200" dirty="0">
                <a:latin typeface="Times New Roman" panose="02020603050405020304" pitchFamily="18" charset="0"/>
                <a:cs typeface="Times New Roman" panose="02020603050405020304" pitchFamily="18" charset="0"/>
              </a:rPr>
              <a:t>або аудит, і робота якої у цій галузі використовується суб’єктом</a:t>
            </a:r>
          </a:p>
          <a:p>
            <a:pPr marL="0" indent="0">
              <a:buNone/>
            </a:pPr>
            <a:r>
              <a:rPr lang="uk-UA" sz="1200" dirty="0">
                <a:latin typeface="Times New Roman" panose="02020603050405020304" pitchFamily="18" charset="0"/>
                <a:cs typeface="Times New Roman" panose="02020603050405020304" pitchFamily="18" charset="0"/>
              </a:rPr>
              <a:t>господарювання для надання йому допомоги у складанні фінансової</a:t>
            </a:r>
          </a:p>
          <a:p>
            <a:pPr marL="0" indent="0">
              <a:buNone/>
            </a:pPr>
            <a:r>
              <a:rPr lang="uk-UA" sz="1200" dirty="0">
                <a:latin typeface="Times New Roman" panose="02020603050405020304" pitchFamily="18" charset="0"/>
                <a:cs typeface="Times New Roman" panose="02020603050405020304" pitchFamily="18" charset="0"/>
              </a:rPr>
              <a:t>звітності (експерт від управлінського персоналу), про що йдеться</a:t>
            </a:r>
          </a:p>
          <a:p>
            <a:pPr marL="0" indent="0">
              <a:buNone/>
            </a:pPr>
            <a:r>
              <a:rPr lang="uk-UA" sz="1200" dirty="0">
                <a:latin typeface="Times New Roman" panose="02020603050405020304" pitchFamily="18" charset="0"/>
                <a:cs typeface="Times New Roman" panose="02020603050405020304" pitchFamily="18" charset="0"/>
              </a:rPr>
              <a:t>в МСА 5002</a:t>
            </a:r>
          </a:p>
          <a:p>
            <a:pPr marL="0" indent="0">
              <a:buNone/>
            </a:pPr>
            <a:r>
              <a:rPr lang="uk-UA"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p:txBody>
      </p:sp>
      <p:sp>
        <p:nvSpPr>
          <p:cNvPr id="5" name="Заголовок 1"/>
          <p:cNvSpPr txBox="1">
            <a:spLocks/>
          </p:cNvSpPr>
          <p:nvPr/>
        </p:nvSpPr>
        <p:spPr>
          <a:xfrm>
            <a:off x="6532418" y="365126"/>
            <a:ext cx="5006109" cy="576984"/>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ru-RU" sz="2400" dirty="0" err="1">
                <a:latin typeface="Times New Roman" panose="02020603050405020304" pitchFamily="18" charset="0"/>
                <a:cs typeface="Times New Roman" panose="02020603050405020304" pitchFamily="18" charset="0"/>
              </a:rPr>
              <a:t>Відповідальність</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 </a:t>
            </a:r>
            <a:r>
              <a:rPr lang="ru-RU" sz="2400" dirty="0">
                <a:latin typeface="Times New Roman" panose="02020603050405020304" pitchFamily="18" charset="0"/>
                <a:cs typeface="Times New Roman" panose="02020603050405020304" pitchFamily="18" charset="0"/>
              </a:rPr>
              <a:t>за </a:t>
            </a:r>
            <a:r>
              <a:rPr lang="ru-RU" sz="2400" dirty="0" err="1">
                <a:latin typeface="Times New Roman" panose="02020603050405020304" pitchFamily="18" charset="0"/>
                <a:cs typeface="Times New Roman" panose="02020603050405020304" pitchFamily="18" charset="0"/>
              </a:rPr>
              <a:t>аудиторську</a:t>
            </a:r>
            <a:r>
              <a:rPr lang="ru-RU" sz="2400" dirty="0">
                <a:latin typeface="Times New Roman" panose="02020603050405020304" pitchFamily="18" charset="0"/>
                <a:cs typeface="Times New Roman" panose="02020603050405020304" pitchFamily="18" charset="0"/>
              </a:rPr>
              <a:t> думку</a:t>
            </a:r>
          </a:p>
        </p:txBody>
      </p:sp>
      <p:sp>
        <p:nvSpPr>
          <p:cNvPr id="9" name="Объект 5"/>
          <p:cNvSpPr txBox="1">
            <a:spLocks/>
          </p:cNvSpPr>
          <p:nvPr/>
        </p:nvSpPr>
        <p:spPr>
          <a:xfrm>
            <a:off x="6493163" y="1408836"/>
            <a:ext cx="5045364" cy="5287528"/>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800" dirty="0">
                <a:latin typeface="Times New Roman" panose="02020603050405020304" pitchFamily="18" charset="0"/>
                <a:cs typeface="Times New Roman" panose="02020603050405020304" pitchFamily="18" charset="0"/>
              </a:rPr>
              <a:t>Аудитор </a:t>
            </a:r>
            <a:r>
              <a:rPr lang="ru-RU" sz="1800" dirty="0" err="1">
                <a:latin typeface="Times New Roman" panose="02020603050405020304" pitchFamily="18" charset="0"/>
                <a:cs typeface="Times New Roman" panose="02020603050405020304" pitchFamily="18" charset="0"/>
              </a:rPr>
              <a:t>несе</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одноосібну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відповідальність</a:t>
            </a:r>
            <a:r>
              <a:rPr lang="ru-RU" sz="1800" dirty="0">
                <a:latin typeface="Times New Roman" panose="02020603050405020304" pitchFamily="18" charset="0"/>
                <a:cs typeface="Times New Roman" panose="02020603050405020304" pitchFamily="18" charset="0"/>
              </a:rPr>
              <a:t> за </a:t>
            </a:r>
            <a:r>
              <a:rPr lang="ru-RU" sz="1800" dirty="0" err="1">
                <a:latin typeface="Times New Roman" panose="02020603050405020304" pitchFamily="18" charset="0"/>
                <a:cs typeface="Times New Roman" panose="02020603050405020304" pitchFamily="18" charset="0"/>
              </a:rPr>
              <a:t>висловлену</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аудиторську</a:t>
            </a:r>
            <a:r>
              <a:rPr lang="ru-RU" sz="1800" dirty="0" smtClean="0">
                <a:latin typeface="Times New Roman" panose="02020603050405020304" pitchFamily="18" charset="0"/>
                <a:cs typeface="Times New Roman" panose="02020603050405020304" pitchFamily="18" charset="0"/>
              </a:rPr>
              <a:t> думку</a:t>
            </a:r>
            <a:r>
              <a:rPr lang="ru-RU" sz="1800" dirty="0">
                <a:latin typeface="Times New Roman" panose="02020603050405020304" pitchFamily="18" charset="0"/>
                <a:cs typeface="Times New Roman" panose="02020603050405020304" pitchFamily="18" charset="0"/>
              </a:rPr>
              <a:t>, і </a:t>
            </a:r>
            <a:r>
              <a:rPr lang="ru-RU" sz="1800" dirty="0" err="1">
                <a:latin typeface="Times New Roman" panose="02020603050405020304" pitchFamily="18" charset="0"/>
                <a:cs typeface="Times New Roman" panose="02020603050405020304" pitchFamily="18" charset="0"/>
              </a:rPr>
              <a:t>ця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відповідальність</a:t>
            </a:r>
            <a:r>
              <a:rPr lang="ru-RU" sz="1800" dirty="0">
                <a:latin typeface="Times New Roman" panose="02020603050405020304" pitchFamily="18" charset="0"/>
                <a:cs typeface="Times New Roman" panose="02020603050405020304" pitchFamily="18" charset="0"/>
              </a:rPr>
              <a:t> не </a:t>
            </a:r>
            <a:r>
              <a:rPr lang="ru-RU" sz="1800" dirty="0" err="1">
                <a:latin typeface="Times New Roman" panose="02020603050405020304" pitchFamily="18" charset="0"/>
                <a:cs typeface="Times New Roman" panose="02020603050405020304" pitchFamily="18" charset="0"/>
              </a:rPr>
              <a:t>зменшується</a:t>
            </a:r>
            <a:r>
              <a:rPr lang="ru-RU" sz="1800" dirty="0">
                <a:latin typeface="Times New Roman" panose="02020603050405020304" pitchFamily="18" charset="0"/>
                <a:cs typeface="Times New Roman" panose="02020603050405020304" pitchFamily="18" charset="0"/>
              </a:rPr>
              <a:t> при </a:t>
            </a:r>
            <a:r>
              <a:rPr lang="ru-RU" sz="1800" dirty="0" err="1">
                <a:latin typeface="Times New Roman" panose="02020603050405020304" pitchFamily="18" charset="0"/>
                <a:cs typeface="Times New Roman" panose="02020603050405020304" pitchFamily="18" charset="0"/>
              </a:rPr>
              <a:t>використанні</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ним </a:t>
            </a:r>
            <a:r>
              <a:rPr lang="ru-RU" sz="1800" dirty="0" err="1" smtClean="0">
                <a:latin typeface="Times New Roman" panose="02020603050405020304" pitchFamily="18" charset="0"/>
                <a:cs typeface="Times New Roman" panose="02020603050405020304" pitchFamily="18" charset="0"/>
              </a:rPr>
              <a:t>роботи</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експерта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Незважаючи</a:t>
            </a:r>
            <a:r>
              <a:rPr lang="ru-RU" sz="1800" dirty="0">
                <a:latin typeface="Times New Roman" panose="02020603050405020304" pitchFamily="18" charset="0"/>
                <a:cs typeface="Times New Roman" panose="02020603050405020304" pitchFamily="18" charset="0"/>
              </a:rPr>
              <a:t> на </a:t>
            </a:r>
            <a:r>
              <a:rPr lang="ru-RU" sz="1800" dirty="0" err="1">
                <a:latin typeface="Times New Roman" panose="02020603050405020304" pitchFamily="18" charset="0"/>
                <a:cs typeface="Times New Roman" panose="02020603050405020304" pitchFamily="18" charset="0"/>
              </a:rPr>
              <a:t>це</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якщо</a:t>
            </a:r>
            <a:r>
              <a:rPr lang="ru-RU" sz="1800" dirty="0">
                <a:latin typeface="Times New Roman" panose="02020603050405020304" pitchFamily="18" charset="0"/>
                <a:cs typeface="Times New Roman" panose="02020603050405020304" pitchFamily="18" charset="0"/>
              </a:rPr>
              <a:t> аудитор, </a:t>
            </a:r>
            <a:r>
              <a:rPr lang="ru-RU" sz="1800" dirty="0" err="1">
                <a:latin typeface="Times New Roman" panose="02020603050405020304" pitchFamily="18" charset="0"/>
                <a:cs typeface="Times New Roman" panose="02020603050405020304" pitchFamily="18" charset="0"/>
              </a:rPr>
              <a:t>який</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використовує</a:t>
            </a:r>
            <a:r>
              <a:rPr lang="ru-RU" sz="1800" dirty="0" smtClean="0">
                <a:latin typeface="Times New Roman" panose="02020603050405020304" pitchFamily="18" charset="0"/>
                <a:cs typeface="Times New Roman" panose="02020603050405020304" pitchFamily="18" charset="0"/>
              </a:rPr>
              <a:t> роботу </a:t>
            </a:r>
            <a:r>
              <a:rPr lang="ru-RU" sz="1800" dirty="0" err="1">
                <a:latin typeface="Times New Roman" panose="02020603050405020304" pitchFamily="18" charset="0"/>
                <a:cs typeface="Times New Roman" panose="02020603050405020304" pitchFamily="18" charset="0"/>
              </a:rPr>
              <a:t>експерта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дотримуючись</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цього</a:t>
            </a:r>
            <a:r>
              <a:rPr lang="ru-RU" sz="1800" dirty="0">
                <a:latin typeface="Times New Roman" panose="02020603050405020304" pitchFamily="18" charset="0"/>
                <a:cs typeface="Times New Roman" panose="02020603050405020304" pitchFamily="18" charset="0"/>
              </a:rPr>
              <a:t> МСА, </a:t>
            </a:r>
            <a:r>
              <a:rPr lang="ru-RU" sz="1800" dirty="0" err="1">
                <a:latin typeface="Times New Roman" panose="02020603050405020304" pitchFamily="18" charset="0"/>
                <a:cs typeface="Times New Roman" panose="02020603050405020304" pitchFamily="18" charset="0"/>
              </a:rPr>
              <a:t>дійшов</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висновку</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що</a:t>
            </a:r>
            <a:r>
              <a:rPr lang="ru-RU" sz="1800" dirty="0" smtClean="0">
                <a:latin typeface="Times New Roman" panose="02020603050405020304" pitchFamily="18" charset="0"/>
                <a:cs typeface="Times New Roman" panose="02020603050405020304" pitchFamily="18" charset="0"/>
              </a:rPr>
              <a:t> робота </a:t>
            </a:r>
            <a:r>
              <a:rPr lang="ru-RU" sz="1800" dirty="0" err="1">
                <a:latin typeface="Times New Roman" panose="02020603050405020304" pitchFamily="18" charset="0"/>
                <a:cs typeface="Times New Roman" panose="02020603050405020304" pitchFamily="18" charset="0"/>
              </a:rPr>
              <a:t>цього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експерта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достатня</a:t>
            </a:r>
            <a:r>
              <a:rPr lang="ru-RU" sz="1800" dirty="0">
                <a:latin typeface="Times New Roman" panose="02020603050405020304" pitchFamily="18" charset="0"/>
                <a:cs typeface="Times New Roman" panose="02020603050405020304" pitchFamily="18" charset="0"/>
              </a:rPr>
              <a:t> для </a:t>
            </a:r>
            <a:r>
              <a:rPr lang="ru-RU" sz="1800" dirty="0" err="1">
                <a:latin typeface="Times New Roman" panose="02020603050405020304" pitchFamily="18" charset="0"/>
                <a:cs typeface="Times New Roman" panose="02020603050405020304" pitchFamily="18" charset="0"/>
              </a:rPr>
              <a:t>цілей</a:t>
            </a:r>
            <a:r>
              <a:rPr lang="ru-RU" sz="1800" dirty="0">
                <a:latin typeface="Times New Roman" panose="02020603050405020304" pitchFamily="18" charset="0"/>
                <a:cs typeface="Times New Roman" panose="02020603050405020304" pitchFamily="18" charset="0"/>
              </a:rPr>
              <a:t> ауди то </a:t>
            </a:r>
            <a:r>
              <a:rPr lang="ru-RU" sz="1800" dirty="0" err="1">
                <a:latin typeface="Times New Roman" panose="02020603050405020304" pitchFamily="18" charset="0"/>
                <a:cs typeface="Times New Roman" panose="02020603050405020304" pitchFamily="18" charset="0"/>
              </a:rPr>
              <a:t>ра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він</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може</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визнати</a:t>
            </a:r>
            <a:r>
              <a:rPr lang="ru-RU" sz="1800" dirty="0" smtClean="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результати</a:t>
            </a:r>
            <a:r>
              <a:rPr lang="ru-RU" sz="1800" dirty="0" smtClean="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або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висновки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цього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експерта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прийнятними</a:t>
            </a:r>
            <a:r>
              <a:rPr lang="ru-RU" sz="1800" dirty="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аудиторськими</a:t>
            </a:r>
            <a:r>
              <a:rPr lang="ru-RU" sz="1800" dirty="0" smtClean="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доказами</a:t>
            </a:r>
            <a:r>
              <a:rPr lang="ru-RU" sz="1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5321683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91070" y="365126"/>
            <a:ext cx="5895832" cy="603866"/>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4000" dirty="0" err="1">
                <a:latin typeface="Times New Roman" panose="02020603050405020304" pitchFamily="18" charset="0"/>
                <a:cs typeface="Times New Roman" panose="02020603050405020304" pitchFamily="18" charset="0"/>
              </a:rPr>
              <a:t>Цілі</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191070" y="1334118"/>
            <a:ext cx="5895832" cy="4842845"/>
          </a:xfrm>
        </p:spPr>
        <p:style>
          <a:lnRef idx="2">
            <a:schemeClr val="accent2"/>
          </a:lnRef>
          <a:fillRef idx="1">
            <a:schemeClr val="lt1"/>
          </a:fillRef>
          <a:effectRef idx="0">
            <a:schemeClr val="accent2"/>
          </a:effectRef>
          <a:fontRef idx="minor">
            <a:schemeClr val="dk1"/>
          </a:fontRef>
        </p:style>
        <p:txBody>
          <a:bodyPr>
            <a:normAutofit fontScale="55000" lnSpcReduction="20000"/>
          </a:bodyPr>
          <a:lstStyle/>
          <a:p>
            <a:pPr marL="0" indent="0">
              <a:buNone/>
            </a:pPr>
            <a:r>
              <a:rPr lang="uk-UA" dirty="0">
                <a:latin typeface="Times New Roman" panose="02020603050405020304" pitchFamily="18" charset="0"/>
                <a:cs typeface="Times New Roman" panose="02020603050405020304" pitchFamily="18" charset="0"/>
              </a:rPr>
              <a:t>13. Цілі зовнішнього </a:t>
            </a:r>
            <a:r>
              <a:rPr lang="uk-UA" dirty="0" err="1">
                <a:latin typeface="Times New Roman" panose="02020603050405020304" pitchFamily="18" charset="0"/>
                <a:cs typeface="Times New Roman" panose="02020603050405020304" pitchFamily="18" charset="0"/>
              </a:rPr>
              <a:t>ауди</a:t>
            </a:r>
            <a:r>
              <a:rPr lang="uk-UA" dirty="0">
                <a:latin typeface="Times New Roman" panose="02020603050405020304" pitchFamily="18" charset="0"/>
                <a:cs typeface="Times New Roman" panose="02020603050405020304" pitchFamily="18" charset="0"/>
              </a:rPr>
              <a:t> то ра, якщо у суб’єкта господарювання є відділ</a:t>
            </a:r>
          </a:p>
          <a:p>
            <a:pPr marL="0" indent="0">
              <a:buNone/>
            </a:pPr>
            <a:r>
              <a:rPr lang="uk-UA" dirty="0" err="1">
                <a:latin typeface="Times New Roman" panose="02020603050405020304" pitchFamily="18" charset="0"/>
                <a:cs typeface="Times New Roman" panose="02020603050405020304" pitchFamily="18" charset="0"/>
              </a:rPr>
              <a:t>внутрішьного</a:t>
            </a:r>
            <a:r>
              <a:rPr lang="uk-UA" dirty="0">
                <a:latin typeface="Times New Roman" panose="02020603050405020304" pitchFamily="18" charset="0"/>
                <a:cs typeface="Times New Roman" panose="02020603050405020304" pitchFamily="18" charset="0"/>
              </a:rPr>
              <a:t> аудиту, і зовнішній аудитор планує використати його роботу</a:t>
            </a:r>
          </a:p>
          <a:p>
            <a:pPr marL="0" indent="0">
              <a:buNone/>
            </a:pPr>
            <a:r>
              <a:rPr lang="uk-UA" dirty="0">
                <a:latin typeface="Times New Roman" panose="02020603050405020304" pitchFamily="18" charset="0"/>
                <a:cs typeface="Times New Roman" panose="02020603050405020304" pitchFamily="18" charset="0"/>
              </a:rPr>
              <a:t>для модифікації характеру або часу чи зменшення обсягу аудиторських</a:t>
            </a:r>
          </a:p>
          <a:p>
            <a:pPr marL="0" indent="0">
              <a:buNone/>
            </a:pPr>
            <a:r>
              <a:rPr lang="uk-UA" dirty="0">
                <a:latin typeface="Times New Roman" panose="02020603050405020304" pitchFamily="18" charset="0"/>
                <a:cs typeface="Times New Roman" panose="02020603050405020304" pitchFamily="18" charset="0"/>
              </a:rPr>
              <a:t>процедур, які має виконувати безпосередньо зовнішній аудитор, або</a:t>
            </a:r>
          </a:p>
          <a:p>
            <a:pPr marL="0" indent="0">
              <a:buNone/>
            </a:pPr>
            <a:r>
              <a:rPr lang="uk-UA" dirty="0">
                <a:latin typeface="Times New Roman" panose="02020603050405020304" pitchFamily="18" charset="0"/>
                <a:cs typeface="Times New Roman" panose="02020603050405020304" pitchFamily="18" charset="0"/>
              </a:rPr>
              <a:t>використати внутрішніх аудиторів для надання ними прямої допомоги, такі:</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a) </a:t>
            </a:r>
            <a:r>
              <a:rPr lang="uk-UA" dirty="0">
                <a:latin typeface="Times New Roman" panose="02020603050405020304" pitchFamily="18" charset="0"/>
                <a:cs typeface="Times New Roman" panose="02020603050405020304" pitchFamily="18" charset="0"/>
              </a:rPr>
              <a:t>визначити, чи можна використати роботу відділу </a:t>
            </a:r>
            <a:r>
              <a:rPr lang="uk-UA" dirty="0" err="1">
                <a:latin typeface="Times New Roman" panose="02020603050405020304" pitchFamily="18" charset="0"/>
                <a:cs typeface="Times New Roman" panose="02020603050405020304" pitchFamily="18" charset="0"/>
              </a:rPr>
              <a:t>внутрішьного</a:t>
            </a:r>
            <a:endParaRPr lang="uk-UA" dirty="0">
              <a:latin typeface="Times New Roman" panose="02020603050405020304" pitchFamily="18" charset="0"/>
              <a:cs typeface="Times New Roman" panose="02020603050405020304" pitchFamily="18" charset="0"/>
            </a:endParaRPr>
          </a:p>
          <a:p>
            <a:pPr marL="0" indent="0">
              <a:buNone/>
            </a:pPr>
            <a:r>
              <a:rPr lang="uk-UA" dirty="0">
                <a:latin typeface="Times New Roman" panose="02020603050405020304" pitchFamily="18" charset="0"/>
                <a:cs typeface="Times New Roman" panose="02020603050405020304" pitchFamily="18" charset="0"/>
              </a:rPr>
              <a:t>аудиту або внутрішніх аудиторів або пряму допомогу внутрішніх</a:t>
            </a:r>
          </a:p>
          <a:p>
            <a:pPr marL="0" indent="0">
              <a:buNone/>
            </a:pPr>
            <a:r>
              <a:rPr lang="uk-UA" dirty="0">
                <a:latin typeface="Times New Roman" panose="02020603050405020304" pitchFamily="18" charset="0"/>
                <a:cs typeface="Times New Roman" panose="02020603050405020304" pitchFamily="18" charset="0"/>
              </a:rPr>
              <a:t>аудиторів, та, якщо це так, на яких ділянках і в якому обсязі;</a:t>
            </a:r>
          </a:p>
          <a:p>
            <a:pPr marL="0" indent="0">
              <a:buNone/>
            </a:pPr>
            <a:r>
              <a:rPr lang="uk-UA" dirty="0">
                <a:latin typeface="Times New Roman" panose="02020603050405020304" pitchFamily="18" charset="0"/>
                <a:cs typeface="Times New Roman" panose="02020603050405020304" pitchFamily="18" charset="0"/>
              </a:rPr>
              <a:t>та після цього:</a:t>
            </a:r>
          </a:p>
          <a:p>
            <a:pPr marL="0" indent="0">
              <a:buNone/>
            </a:pPr>
            <a:r>
              <a:rPr lang="uk-UA"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b) </a:t>
            </a:r>
            <a:r>
              <a:rPr lang="uk-UA" dirty="0">
                <a:latin typeface="Times New Roman" panose="02020603050405020304" pitchFamily="18" charset="0"/>
                <a:cs typeface="Times New Roman" panose="02020603050405020304" pitchFamily="18" charset="0"/>
              </a:rPr>
              <a:t>визначити, чи є робота достатньою для цілей аудиту в разі </a:t>
            </a:r>
            <a:r>
              <a:rPr lang="uk-UA" dirty="0" err="1">
                <a:latin typeface="Times New Roman" panose="02020603050405020304" pitchFamily="18" charset="0"/>
                <a:cs typeface="Times New Roman" panose="02020603050405020304" pitchFamily="18" charset="0"/>
              </a:rPr>
              <a:t>викори</a:t>
            </a:r>
            <a:r>
              <a:rPr lang="uk-UA" dirty="0">
                <a:latin typeface="Times New Roman" panose="02020603050405020304" pitchFamily="18" charset="0"/>
                <a:cs typeface="Times New Roman" panose="02020603050405020304" pitchFamily="18" charset="0"/>
              </a:rPr>
              <a:t>-</a:t>
            </a:r>
          </a:p>
          <a:p>
            <a:pPr marL="0" indent="0">
              <a:buNone/>
            </a:pPr>
            <a:r>
              <a:rPr lang="uk-UA" dirty="0" err="1">
                <a:latin typeface="Times New Roman" panose="02020603050405020304" pitchFamily="18" charset="0"/>
                <a:cs typeface="Times New Roman" panose="02020603050405020304" pitchFamily="18" charset="0"/>
              </a:rPr>
              <a:t>стання</a:t>
            </a:r>
            <a:r>
              <a:rPr lang="uk-UA" dirty="0">
                <a:latin typeface="Times New Roman" panose="02020603050405020304" pitchFamily="18" charset="0"/>
                <a:cs typeface="Times New Roman" panose="02020603050405020304" pitchFamily="18" charset="0"/>
              </a:rPr>
              <a:t> роботи відділу внутрішнього аудиту, </a:t>
            </a:r>
            <a:r>
              <a:rPr lang="uk-UA" dirty="0" smtClean="0">
                <a:latin typeface="Times New Roman" panose="02020603050405020304" pitchFamily="18" charset="0"/>
                <a:cs typeface="Times New Roman" panose="02020603050405020304" pitchFamily="18" charset="0"/>
              </a:rPr>
              <a:t>та</a:t>
            </a:r>
            <a:endParaRPr lang="en-US" dirty="0" smtClean="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(c) </a:t>
            </a:r>
            <a:r>
              <a:rPr lang="ru-RU" dirty="0">
                <a:latin typeface="Times New Roman" panose="02020603050405020304" pitchFamily="18" charset="0"/>
                <a:cs typeface="Times New Roman" panose="02020603050405020304" pitchFamily="18" charset="0"/>
              </a:rPr>
              <a:t>при </a:t>
            </a:r>
            <a:r>
              <a:rPr lang="ru-RU" dirty="0" err="1">
                <a:latin typeface="Times New Roman" panose="02020603050405020304" pitchFamily="18" charset="0"/>
                <a:cs typeface="Times New Roman" panose="02020603050405020304" pitchFamily="18" charset="0"/>
              </a:rPr>
              <a:t>використанні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внутрішніх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аудиторів</a:t>
            </a:r>
            <a:r>
              <a:rPr lang="ru-RU" dirty="0">
                <a:latin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cs typeface="Times New Roman" panose="02020603050405020304" pitchFamily="18" charset="0"/>
              </a:rPr>
              <a:t>надання</a:t>
            </a:r>
            <a:r>
              <a:rPr lang="ru-RU" dirty="0">
                <a:latin typeface="Times New Roman" panose="02020603050405020304" pitchFamily="18" charset="0"/>
                <a:cs typeface="Times New Roman" panose="02020603050405020304" pitchFamily="18" charset="0"/>
              </a:rPr>
              <a:t> ними </a:t>
            </a:r>
            <a:r>
              <a:rPr lang="ru-RU" dirty="0" err="1">
                <a:latin typeface="Times New Roman" panose="02020603050405020304" pitchFamily="18" charset="0"/>
                <a:cs typeface="Times New Roman" panose="02020603050405020304" pitchFamily="18" charset="0"/>
              </a:rPr>
              <a:t>прямої</a:t>
            </a:r>
            <a:endParaRPr lang="ru-RU" dirty="0">
              <a:latin typeface="Times New Roman" panose="02020603050405020304" pitchFamily="18" charset="0"/>
              <a:cs typeface="Times New Roman" panose="02020603050405020304" pitchFamily="18" charset="0"/>
            </a:endParaRPr>
          </a:p>
          <a:p>
            <a:pPr marL="0" indent="0">
              <a:buNone/>
            </a:pPr>
            <a:r>
              <a:rPr lang="ru-RU" dirty="0" err="1">
                <a:latin typeface="Times New Roman" panose="02020603050405020304" pitchFamily="18" charset="0"/>
                <a:cs typeface="Times New Roman" panose="02020603050405020304" pitchFamily="18" charset="0"/>
              </a:rPr>
              <a:t>допомоги</a:t>
            </a:r>
            <a:r>
              <a:rPr lang="ru-RU" dirty="0">
                <a:latin typeface="Times New Roman" panose="02020603050405020304" pitchFamily="18" charset="0"/>
                <a:cs typeface="Times New Roman" panose="02020603050405020304" pitchFamily="18" charset="0"/>
              </a:rPr>
              <a:t> – </a:t>
            </a:r>
            <a:r>
              <a:rPr lang="ru-RU" dirty="0" err="1">
                <a:latin typeface="Times New Roman" panose="02020603050405020304" pitchFamily="18" charset="0"/>
                <a:cs typeface="Times New Roman" panose="02020603050405020304" pitchFamily="18" charset="0"/>
              </a:rPr>
              <a:t>забезпечити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відповідне</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керівництво</a:t>
            </a:r>
            <a:r>
              <a:rPr lang="ru-RU" dirty="0">
                <a:latin typeface="Times New Roman" panose="02020603050405020304" pitchFamily="18" charset="0"/>
                <a:cs typeface="Times New Roman" panose="02020603050405020304" pitchFamily="18" charset="0"/>
              </a:rPr>
              <a:t> і </a:t>
            </a:r>
            <a:r>
              <a:rPr lang="ru-RU" dirty="0" err="1">
                <a:latin typeface="Times New Roman" panose="02020603050405020304" pitchFamily="18" charset="0"/>
                <a:cs typeface="Times New Roman" panose="02020603050405020304" pitchFamily="18" charset="0"/>
              </a:rPr>
              <a:t>нагляд</a:t>
            </a:r>
            <a:r>
              <a:rPr lang="ru-RU" dirty="0">
                <a:latin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cs typeface="Times New Roman" panose="02020603050405020304" pitchFamily="18" charset="0"/>
              </a:rPr>
              <a:t>подаль</a:t>
            </a:r>
            <a:r>
              <a:rPr lang="ru-RU" dirty="0">
                <a:latin typeface="Times New Roman" panose="02020603050405020304" pitchFamily="18" charset="0"/>
                <a:cs typeface="Times New Roman" panose="02020603050405020304" pitchFamily="18" charset="0"/>
              </a:rPr>
              <a:t>-</a:t>
            </a:r>
          </a:p>
          <a:p>
            <a:pPr marL="0" indent="0">
              <a:buNone/>
            </a:pPr>
            <a:r>
              <a:rPr lang="ru-RU" dirty="0" err="1">
                <a:latin typeface="Times New Roman" panose="02020603050405020304" pitchFamily="18" charset="0"/>
                <a:cs typeface="Times New Roman" panose="02020603050405020304" pitchFamily="18" charset="0"/>
              </a:rPr>
              <a:t>шою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перевіркою</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їх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cs typeface="Times New Roman" panose="02020603050405020304" pitchFamily="18" charset="0"/>
              </a:rPr>
              <a:t>.</a:t>
            </a:r>
          </a:p>
        </p:txBody>
      </p:sp>
      <p:sp>
        <p:nvSpPr>
          <p:cNvPr id="5" name="Заголовок 1"/>
          <p:cNvSpPr txBox="1">
            <a:spLocks/>
          </p:cNvSpPr>
          <p:nvPr/>
        </p:nvSpPr>
        <p:spPr>
          <a:xfrm>
            <a:off x="6191535" y="365126"/>
            <a:ext cx="5895832" cy="60386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ru-RU" sz="4000" dirty="0" err="1">
                <a:latin typeface="Times New Roman" panose="02020603050405020304" pitchFamily="18" charset="0"/>
                <a:cs typeface="Times New Roman" panose="02020603050405020304" pitchFamily="18" charset="0"/>
              </a:rPr>
              <a:t>Визначення</a:t>
            </a:r>
            <a:endParaRPr lang="ru-RU" sz="4000" dirty="0">
              <a:latin typeface="Times New Roman" panose="02020603050405020304" pitchFamily="18" charset="0"/>
              <a:cs typeface="Times New Roman" panose="02020603050405020304" pitchFamily="18" charset="0"/>
            </a:endParaRPr>
          </a:p>
        </p:txBody>
      </p:sp>
      <p:sp>
        <p:nvSpPr>
          <p:cNvPr id="7" name="Объект 5"/>
          <p:cNvSpPr txBox="1">
            <a:spLocks/>
          </p:cNvSpPr>
          <p:nvPr/>
        </p:nvSpPr>
        <p:spPr>
          <a:xfrm>
            <a:off x="6191535" y="1338585"/>
            <a:ext cx="5895832" cy="484284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uk-UA" sz="1600" dirty="0">
                <a:latin typeface="Times New Roman" panose="02020603050405020304" pitchFamily="18" charset="0"/>
                <a:cs typeface="Times New Roman" panose="02020603050405020304" pitchFamily="18" charset="0"/>
              </a:rPr>
              <a:t>Для цілей МСА наведені далі терміни мають такі значення:</a:t>
            </a:r>
          </a:p>
          <a:p>
            <a:pPr marL="0" indent="0">
              <a:buNone/>
            </a:pPr>
            <a:r>
              <a:rPr lang="uk-UA"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a) </a:t>
            </a:r>
            <a:r>
              <a:rPr lang="uk-UA" sz="1600" dirty="0">
                <a:latin typeface="Times New Roman" panose="02020603050405020304" pitchFamily="18" charset="0"/>
                <a:cs typeface="Times New Roman" panose="02020603050405020304" pitchFamily="18" charset="0"/>
              </a:rPr>
              <a:t>відділ внутрішнього аудиту (</a:t>
            </a:r>
            <a:r>
              <a:rPr lang="en-US" sz="1600" dirty="0">
                <a:latin typeface="Times New Roman" panose="02020603050405020304" pitchFamily="18" charset="0"/>
                <a:cs typeface="Times New Roman" panose="02020603050405020304" pitchFamily="18" charset="0"/>
              </a:rPr>
              <a:t>internal audit function) – </a:t>
            </a:r>
            <a:r>
              <a:rPr lang="uk-UA" sz="1600" dirty="0">
                <a:latin typeface="Times New Roman" panose="02020603050405020304" pitchFamily="18" charset="0"/>
                <a:cs typeface="Times New Roman" panose="02020603050405020304" pitchFamily="18" charset="0"/>
              </a:rPr>
              <a:t>відділ суб’єкта</a:t>
            </a:r>
          </a:p>
          <a:p>
            <a:pPr marL="0" indent="0">
              <a:buNone/>
            </a:pPr>
            <a:r>
              <a:rPr lang="uk-UA" sz="1600" dirty="0">
                <a:latin typeface="Times New Roman" panose="02020603050405020304" pitchFamily="18" charset="0"/>
                <a:cs typeface="Times New Roman" panose="02020603050405020304" pitchFamily="18" charset="0"/>
              </a:rPr>
              <a:t>господарювання, що передбачає надання впевненості та </a:t>
            </a:r>
            <a:r>
              <a:rPr lang="uk-UA" sz="1600" dirty="0" err="1">
                <a:latin typeface="Times New Roman" panose="02020603050405020304" pitchFamily="18" charset="0"/>
                <a:cs typeface="Times New Roman" panose="02020603050405020304" pitchFamily="18" charset="0"/>
              </a:rPr>
              <a:t>консуль</a:t>
            </a:r>
            <a:r>
              <a:rPr lang="uk-UA" sz="1600" dirty="0">
                <a:latin typeface="Times New Roman" panose="02020603050405020304" pitchFamily="18" charset="0"/>
                <a:cs typeface="Times New Roman" panose="02020603050405020304" pitchFamily="18" charset="0"/>
              </a:rPr>
              <a:t>-</a:t>
            </a:r>
          </a:p>
          <a:p>
            <a:pPr marL="0" indent="0">
              <a:buNone/>
            </a:pPr>
            <a:r>
              <a:rPr lang="uk-UA" sz="1600" dirty="0" err="1">
                <a:latin typeface="Times New Roman" panose="02020603050405020304" pitchFamily="18" charset="0"/>
                <a:cs typeface="Times New Roman" panose="02020603050405020304" pitchFamily="18" charset="0"/>
              </a:rPr>
              <a:t>тування</a:t>
            </a:r>
            <a:r>
              <a:rPr lang="uk-UA" sz="1600" dirty="0">
                <a:latin typeface="Times New Roman" panose="02020603050405020304" pitchFamily="18" charset="0"/>
                <a:cs typeface="Times New Roman" panose="02020603050405020304" pitchFamily="18" charset="0"/>
              </a:rPr>
              <a:t>, призначені для оцінювання й поліпшення ефективності</a:t>
            </a:r>
          </a:p>
          <a:p>
            <a:pPr marL="0" indent="0">
              <a:buNone/>
            </a:pPr>
            <a:r>
              <a:rPr lang="uk-UA" sz="1600" dirty="0">
                <a:latin typeface="Times New Roman" panose="02020603050405020304" pitchFamily="18" charset="0"/>
                <a:cs typeface="Times New Roman" panose="02020603050405020304" pitchFamily="18" charset="0"/>
              </a:rPr>
              <a:t>процесу управління суб’єктом господарювання, а також процесів</a:t>
            </a:r>
          </a:p>
          <a:p>
            <a:pPr marL="0" indent="0">
              <a:buNone/>
            </a:pPr>
            <a:r>
              <a:rPr lang="uk-UA" sz="1600" dirty="0">
                <a:latin typeface="Times New Roman" panose="02020603050405020304" pitchFamily="18" charset="0"/>
                <a:cs typeface="Times New Roman" panose="02020603050405020304" pitchFamily="18" charset="0"/>
              </a:rPr>
              <a:t>управління ризиками і внутрішнього контролю (див. </a:t>
            </a:r>
            <a:r>
              <a:rPr lang="uk-UA" sz="1600" dirty="0" err="1">
                <a:latin typeface="Times New Roman" panose="02020603050405020304" pitchFamily="18" charset="0"/>
                <a:cs typeface="Times New Roman" panose="02020603050405020304" pitchFamily="18" charset="0"/>
              </a:rPr>
              <a:t>парагра</a:t>
            </a:r>
            <a:r>
              <a:rPr lang="uk-UA" sz="1600" dirty="0">
                <a:latin typeface="Times New Roman" panose="02020603050405020304" pitchFamily="18" charset="0"/>
                <a:cs typeface="Times New Roman" panose="02020603050405020304" pitchFamily="18" charset="0"/>
              </a:rPr>
              <a:t>-</a:t>
            </a:r>
          </a:p>
          <a:p>
            <a:pPr marL="0" indent="0">
              <a:buNone/>
            </a:pPr>
            <a:r>
              <a:rPr lang="uk-UA" sz="1600" dirty="0" err="1">
                <a:latin typeface="Times New Roman" panose="02020603050405020304" pitchFamily="18" charset="0"/>
                <a:cs typeface="Times New Roman" panose="02020603050405020304" pitchFamily="18" charset="0"/>
              </a:rPr>
              <a:t>фи</a:t>
            </a:r>
            <a:r>
              <a:rPr lang="uk-UA" sz="1600" dirty="0">
                <a:latin typeface="Times New Roman" panose="02020603050405020304" pitchFamily="18" charset="0"/>
                <a:cs typeface="Times New Roman" panose="02020603050405020304" pitchFamily="18" charset="0"/>
              </a:rPr>
              <a:t> А1–А4);</a:t>
            </a:r>
          </a:p>
          <a:p>
            <a:pPr marL="0" indent="0">
              <a:buNone/>
            </a:pPr>
            <a:r>
              <a:rPr lang="uk-UA"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b) </a:t>
            </a:r>
            <a:r>
              <a:rPr lang="uk-UA" sz="1600" dirty="0">
                <a:latin typeface="Times New Roman" panose="02020603050405020304" pitchFamily="18" charset="0"/>
                <a:cs typeface="Times New Roman" panose="02020603050405020304" pitchFamily="18" charset="0"/>
              </a:rPr>
              <a:t>пряма допомога (</a:t>
            </a:r>
            <a:r>
              <a:rPr lang="en-US" sz="1600" dirty="0">
                <a:latin typeface="Times New Roman" panose="02020603050405020304" pitchFamily="18" charset="0"/>
                <a:cs typeface="Times New Roman" panose="02020603050405020304" pitchFamily="18" charset="0"/>
              </a:rPr>
              <a:t>direct assistance) – </a:t>
            </a:r>
            <a:r>
              <a:rPr lang="uk-UA" sz="1600" dirty="0">
                <a:latin typeface="Times New Roman" panose="02020603050405020304" pitchFamily="18" charset="0"/>
                <a:cs typeface="Times New Roman" panose="02020603050405020304" pitchFamily="18" charset="0"/>
              </a:rPr>
              <a:t>використання внутрішніх</a:t>
            </a:r>
          </a:p>
          <a:p>
            <a:pPr marL="0" indent="0">
              <a:buNone/>
            </a:pPr>
            <a:r>
              <a:rPr lang="uk-UA" sz="1600" dirty="0">
                <a:latin typeface="Times New Roman" panose="02020603050405020304" pitchFamily="18" charset="0"/>
                <a:cs typeface="Times New Roman" panose="02020603050405020304" pitchFamily="18" charset="0"/>
              </a:rPr>
              <a:t>аудиторів для виконання аудиторських процедур під керівництвом</a:t>
            </a:r>
          </a:p>
          <a:p>
            <a:pPr marL="0" indent="0">
              <a:buNone/>
            </a:pPr>
            <a:r>
              <a:rPr lang="uk-UA" sz="1600" dirty="0">
                <a:latin typeface="Times New Roman" panose="02020603050405020304" pitchFamily="18" charset="0"/>
                <a:cs typeface="Times New Roman" panose="02020603050405020304" pitchFamily="18" charset="0"/>
              </a:rPr>
              <a:t>та наглядом зовнішнього аудитора з подальшою перевіркою ним</a:t>
            </a:r>
          </a:p>
          <a:p>
            <a:pPr marL="0" indent="0">
              <a:buNone/>
            </a:pPr>
            <a:r>
              <a:rPr lang="uk-UA" sz="1600" dirty="0">
                <a:latin typeface="Times New Roman" panose="02020603050405020304" pitchFamily="18" charset="0"/>
                <a:cs typeface="Times New Roman" panose="02020603050405020304" pitchFamily="18" charset="0"/>
              </a:rPr>
              <a:t>їхньої роботи.</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33410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29184" y="314219"/>
            <a:ext cx="5376672" cy="649132"/>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2400" dirty="0" err="1">
                <a:latin typeface="Times New Roman" panose="02020603050405020304" pitchFamily="18" charset="0"/>
                <a:cs typeface="Times New Roman" panose="02020603050405020304" pitchFamily="18" charset="0"/>
              </a:rPr>
              <a:t>Визначення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необхідності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роботи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a:t>
            </a:r>
            <a:endParaRPr lang="ru-RU" sz="2400" i="1"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329184" y="1240310"/>
            <a:ext cx="5376672" cy="5340731"/>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uk-UA" sz="2400" dirty="0">
                <a:latin typeface="Times New Roman" panose="02020603050405020304" pitchFamily="18" charset="0"/>
                <a:cs typeface="Times New Roman" panose="02020603050405020304" pitchFamily="18" charset="0"/>
              </a:rPr>
              <a:t>7. Якщо спеціальні знання в іншій галузі, ніж бухгалтерський облік або</a:t>
            </a:r>
          </a:p>
          <a:p>
            <a:pPr marL="0" indent="0">
              <a:buNone/>
            </a:pPr>
            <a:r>
              <a:rPr lang="uk-UA" sz="2400" dirty="0">
                <a:latin typeface="Times New Roman" panose="02020603050405020304" pitchFamily="18" charset="0"/>
                <a:cs typeface="Times New Roman" panose="02020603050405020304" pitchFamily="18" charset="0"/>
              </a:rPr>
              <a:t>аудит, необхідні для отримання прийнятних аудиторських доказів</a:t>
            </a:r>
          </a:p>
          <a:p>
            <a:pPr marL="0" indent="0">
              <a:buNone/>
            </a:pPr>
            <a:r>
              <a:rPr lang="uk-UA" sz="2400" dirty="0">
                <a:latin typeface="Times New Roman" panose="02020603050405020304" pitchFamily="18" charset="0"/>
                <a:cs typeface="Times New Roman" panose="02020603050405020304" pitchFamily="18" charset="0"/>
              </a:rPr>
              <a:t>у достатньому обсязі, аудитор повинен визначити, чи потрібно</a:t>
            </a:r>
          </a:p>
          <a:p>
            <a:pPr marL="0" indent="0">
              <a:buNone/>
            </a:pPr>
            <a:r>
              <a:rPr lang="uk-UA" sz="2400" dirty="0">
                <a:latin typeface="Times New Roman" panose="02020603050405020304" pitchFamily="18" charset="0"/>
                <a:cs typeface="Times New Roman" panose="02020603050405020304" pitchFamily="18" charset="0"/>
              </a:rPr>
              <a:t>використовувати роботу експерта </a:t>
            </a:r>
            <a:r>
              <a:rPr lang="uk-UA" sz="2400" dirty="0" err="1">
                <a:latin typeface="Times New Roman" panose="02020603050405020304" pitchFamily="18" charset="0"/>
                <a:cs typeface="Times New Roman" panose="02020603050405020304" pitchFamily="18" charset="0"/>
              </a:rPr>
              <a:t>ауди</a:t>
            </a:r>
            <a:r>
              <a:rPr lang="uk-UA" sz="2400" dirty="0">
                <a:latin typeface="Times New Roman" panose="02020603050405020304" pitchFamily="18" charset="0"/>
                <a:cs typeface="Times New Roman" panose="02020603050405020304" pitchFamily="18" charset="0"/>
              </a:rPr>
              <a:t> то ра (див. параграфи </a:t>
            </a:r>
            <a:r>
              <a:rPr lang="en-US" sz="2400" dirty="0">
                <a:latin typeface="Times New Roman" panose="02020603050405020304" pitchFamily="18" charset="0"/>
                <a:cs typeface="Times New Roman" panose="02020603050405020304" pitchFamily="18" charset="0"/>
              </a:rPr>
              <a:t>A4–A9).</a:t>
            </a:r>
            <a:endParaRPr lang="ru-RU" sz="2400" dirty="0">
              <a:latin typeface="Times New Roman" panose="02020603050405020304" pitchFamily="18" charset="0"/>
              <a:cs typeface="Times New Roman" panose="02020603050405020304" pitchFamily="18" charset="0"/>
            </a:endParaRPr>
          </a:p>
        </p:txBody>
      </p:sp>
      <p:sp>
        <p:nvSpPr>
          <p:cNvPr id="5" name="Объект 5"/>
          <p:cNvSpPr txBox="1">
            <a:spLocks/>
          </p:cNvSpPr>
          <p:nvPr/>
        </p:nvSpPr>
        <p:spPr>
          <a:xfrm>
            <a:off x="5922264" y="1226664"/>
            <a:ext cx="6053328" cy="5340731"/>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400" dirty="0">
                <a:latin typeface="Times New Roman" panose="02020603050405020304" pitchFamily="18" charset="0"/>
                <a:cs typeface="Times New Roman" panose="02020603050405020304" pitchFamily="18" charset="0"/>
              </a:rPr>
              <a:t>8. Характер, час та </a:t>
            </a:r>
            <a:r>
              <a:rPr lang="ru-RU" sz="1400" dirty="0" err="1">
                <a:latin typeface="Times New Roman" panose="02020603050405020304" pitchFamily="18" charset="0"/>
                <a:cs typeface="Times New Roman" panose="02020603050405020304" pitchFamily="18" charset="0"/>
              </a:rPr>
              <a:t>обсяг</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аудиторських</a:t>
            </a:r>
            <a:r>
              <a:rPr lang="ru-RU" sz="1400" dirty="0">
                <a:latin typeface="Times New Roman" panose="02020603050405020304" pitchFamily="18" charset="0"/>
                <a:cs typeface="Times New Roman" panose="02020603050405020304" pitchFamily="18" charset="0"/>
              </a:rPr>
              <a:t> процедур з </a:t>
            </a:r>
            <a:r>
              <a:rPr lang="ru-RU" sz="1400" dirty="0" err="1">
                <a:latin typeface="Times New Roman" panose="02020603050405020304" pitchFamily="18" charset="0"/>
                <a:cs typeface="Times New Roman" panose="02020603050405020304" pitchFamily="18" charset="0"/>
              </a:rPr>
              <a:t>урахуванням</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вимог</a:t>
            </a:r>
            <a:r>
              <a:rPr lang="ru-RU" sz="1400" dirty="0">
                <a:latin typeface="Times New Roman" panose="02020603050405020304" pitchFamily="18" charset="0"/>
                <a:cs typeface="Times New Roman" panose="02020603050405020304" pitchFamily="18" charset="0"/>
              </a:rPr>
              <a:t> па-</a:t>
            </a:r>
          </a:p>
          <a:p>
            <a:pPr marL="0" indent="0">
              <a:buNone/>
            </a:pPr>
            <a:r>
              <a:rPr lang="ru-RU" sz="1400" dirty="0" err="1">
                <a:latin typeface="Times New Roman" panose="02020603050405020304" pitchFamily="18" charset="0"/>
                <a:cs typeface="Times New Roman" panose="02020603050405020304" pitchFamily="18" charset="0"/>
              </a:rPr>
              <a:t>раграфів</a:t>
            </a:r>
            <a:r>
              <a:rPr lang="ru-RU" sz="1400" dirty="0">
                <a:latin typeface="Times New Roman" panose="02020603050405020304" pitchFamily="18" charset="0"/>
                <a:cs typeface="Times New Roman" panose="02020603050405020304" pitchFamily="18" charset="0"/>
              </a:rPr>
              <a:t> 9–13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МСА </a:t>
            </a:r>
            <a:r>
              <a:rPr lang="ru-RU" sz="1400" dirty="0" err="1">
                <a:latin typeface="Times New Roman" panose="02020603050405020304" pitchFamily="18" charset="0"/>
                <a:cs typeface="Times New Roman" panose="02020603050405020304" pitchFamily="18" charset="0"/>
              </a:rPr>
              <a:t>варіюються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залежно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конкретних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обставин</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При </a:t>
            </a:r>
            <a:r>
              <a:rPr lang="ru-RU" sz="1400" dirty="0" err="1">
                <a:latin typeface="Times New Roman" panose="02020603050405020304" pitchFamily="18" charset="0"/>
                <a:cs typeface="Times New Roman" panose="02020603050405020304" pitchFamily="18" charset="0"/>
              </a:rPr>
              <a:t>визначенні</a:t>
            </a:r>
            <a:r>
              <a:rPr lang="ru-RU" sz="1400" dirty="0">
                <a:latin typeface="Times New Roman" panose="02020603050405020304" pitchFamily="18" charset="0"/>
                <a:cs typeface="Times New Roman" panose="02020603050405020304" pitchFamily="18" charset="0"/>
              </a:rPr>
              <a:t> характеру, часу та </a:t>
            </a:r>
            <a:r>
              <a:rPr lang="ru-RU" sz="1400" dirty="0" err="1">
                <a:latin typeface="Times New Roman" panose="02020603050405020304" pitchFamily="18" charset="0"/>
                <a:cs typeface="Times New Roman" panose="02020603050405020304" pitchFamily="18" charset="0"/>
              </a:rPr>
              <a:t>обсягу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цих</a:t>
            </a:r>
            <a:r>
              <a:rPr lang="ru-RU" sz="1400" dirty="0">
                <a:latin typeface="Times New Roman" panose="02020603050405020304" pitchFamily="18" charset="0"/>
                <a:cs typeface="Times New Roman" panose="02020603050405020304" pitchFamily="18" charset="0"/>
              </a:rPr>
              <a:t> процедур аудитор повинен</a:t>
            </a:r>
          </a:p>
          <a:p>
            <a:pPr marL="0" indent="0">
              <a:buNone/>
            </a:pPr>
            <a:r>
              <a:rPr lang="ru-RU" sz="1400" dirty="0" err="1">
                <a:latin typeface="Times New Roman" panose="02020603050405020304" pitchFamily="18" charset="0"/>
                <a:cs typeface="Times New Roman" panose="02020603050405020304" pitchFamily="18" charset="0"/>
              </a:rPr>
              <a:t>розглянути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такі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питання</a:t>
            </a:r>
            <a:r>
              <a:rPr lang="ru-RU" sz="1400" dirty="0">
                <a:latin typeface="Times New Roman" panose="02020603050405020304" pitchFamily="18" charset="0"/>
                <a:cs typeface="Times New Roman" panose="02020603050405020304" pitchFamily="18" charset="0"/>
              </a:rPr>
              <a:t> (див. параграф A10):</a:t>
            </a:r>
          </a:p>
          <a:p>
            <a:pPr marL="0" indent="0">
              <a:buNone/>
            </a:pPr>
            <a:r>
              <a:rPr lang="ru-RU" sz="1400" dirty="0">
                <a:latin typeface="Times New Roman" panose="02020603050405020304" pitchFamily="18" charset="0"/>
                <a:cs typeface="Times New Roman" panose="02020603050405020304" pitchFamily="18" charset="0"/>
              </a:rPr>
              <a:t>(d) характер </a:t>
            </a:r>
            <a:r>
              <a:rPr lang="ru-RU" sz="1400" dirty="0" err="1">
                <a:latin typeface="Times New Roman" panose="02020603050405020304" pitchFamily="18" charset="0"/>
                <a:cs typeface="Times New Roman" panose="02020603050405020304" pitchFamily="18" charset="0"/>
              </a:rPr>
              <a:t>питання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стосується</a:t>
            </a:r>
            <a:r>
              <a:rPr lang="ru-RU" sz="1400" dirty="0">
                <a:latin typeface="Times New Roman" panose="02020603050405020304" pitchFamily="18" charset="0"/>
                <a:cs typeface="Times New Roman" panose="02020603050405020304" pitchFamily="18" charset="0"/>
              </a:rPr>
              <a:t> робота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(e) </a:t>
            </a:r>
            <a:r>
              <a:rPr lang="ru-RU" sz="1400" dirty="0" err="1">
                <a:latin typeface="Times New Roman" panose="02020603050405020304" pitchFamily="18" charset="0"/>
                <a:cs typeface="Times New Roman" panose="02020603050405020304" pitchFamily="18" charset="0"/>
              </a:rPr>
              <a:t>ризики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суттєвого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викривлення</a:t>
            </a:r>
            <a:r>
              <a:rPr lang="ru-RU" sz="1400" dirty="0">
                <a:latin typeface="Times New Roman" panose="02020603050405020304" pitchFamily="18" charset="0"/>
                <a:cs typeface="Times New Roman" panose="02020603050405020304" pitchFamily="18" charset="0"/>
              </a:rPr>
              <a:t> в </a:t>
            </a:r>
            <a:r>
              <a:rPr lang="ru-RU" sz="1400" dirty="0" err="1">
                <a:latin typeface="Times New Roman" panose="02020603050405020304" pitchFamily="18" charset="0"/>
                <a:cs typeface="Times New Roman" panose="02020603050405020304" pitchFamily="18" charset="0"/>
              </a:rPr>
              <a:t>питанні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стосується</a:t>
            </a:r>
            <a:r>
              <a:rPr lang="ru-RU" sz="1400" dirty="0">
                <a:latin typeface="Times New Roman" panose="02020603050405020304" pitchFamily="18" charset="0"/>
                <a:cs typeface="Times New Roman" panose="02020603050405020304" pitchFamily="18" charset="0"/>
              </a:rPr>
              <a:t> робота</a:t>
            </a:r>
          </a:p>
          <a:p>
            <a:pPr marL="0" indent="0">
              <a:buNone/>
            </a:pP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(f) </a:t>
            </a:r>
            <a:r>
              <a:rPr lang="ru-RU" sz="1400" dirty="0" err="1">
                <a:latin typeface="Times New Roman" panose="02020603050405020304" pitchFamily="18" charset="0"/>
                <a:cs typeface="Times New Roman" panose="02020603050405020304" pitchFamily="18" charset="0"/>
              </a:rPr>
              <a:t>значущість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у </a:t>
            </a:r>
            <a:r>
              <a:rPr lang="ru-RU" sz="1400" dirty="0" err="1">
                <a:latin typeface="Times New Roman" panose="02020603050405020304" pitchFamily="18" charset="0"/>
                <a:cs typeface="Times New Roman" panose="02020603050405020304" pitchFamily="18" charset="0"/>
              </a:rPr>
              <a:t>контексті</a:t>
            </a:r>
            <a:r>
              <a:rPr lang="ru-RU" sz="1400" dirty="0">
                <a:latin typeface="Times New Roman" panose="02020603050405020304" pitchFamily="18" charset="0"/>
                <a:cs typeface="Times New Roman" panose="02020603050405020304" pitchFamily="18" charset="0"/>
              </a:rPr>
              <a:t> аудиту;</a:t>
            </a:r>
          </a:p>
          <a:p>
            <a:pPr marL="0" indent="0">
              <a:buNone/>
            </a:pPr>
            <a:r>
              <a:rPr lang="ru-RU" sz="1400" dirty="0">
                <a:latin typeface="Times New Roman" panose="02020603050405020304" pitchFamily="18" charset="0"/>
                <a:cs typeface="Times New Roman" panose="02020603050405020304" pitchFamily="18" charset="0"/>
              </a:rPr>
              <a:t>(g) </a:t>
            </a:r>
            <a:r>
              <a:rPr lang="ru-RU" sz="1400" dirty="0" err="1">
                <a:latin typeface="Times New Roman" panose="02020603050405020304" pitchFamily="18" charset="0"/>
                <a:cs typeface="Times New Roman" panose="02020603050405020304" pitchFamily="18" charset="0"/>
              </a:rPr>
              <a:t>знання</a:t>
            </a:r>
            <a:r>
              <a:rPr lang="ru-RU" sz="1400" dirty="0">
                <a:latin typeface="Times New Roman" panose="02020603050405020304" pitchFamily="18" charset="0"/>
                <a:cs typeface="Times New Roman" panose="02020603050405020304" pitchFamily="18" charset="0"/>
              </a:rPr>
              <a:t> та </a:t>
            </a:r>
            <a:r>
              <a:rPr lang="ru-RU" sz="1400" dirty="0" err="1">
                <a:latin typeface="Times New Roman" panose="02020603050405020304" pitchFamily="18" charset="0"/>
                <a:cs typeface="Times New Roman" panose="02020603050405020304" pitchFamily="18" charset="0"/>
              </a:rPr>
              <a:t>досвід</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стосовно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попередньої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виконаної</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цим</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експертом</a:t>
            </a:r>
            <a:r>
              <a:rPr lang="ru-RU" sz="1400" dirty="0">
                <a:latin typeface="Times New Roman" panose="02020603050405020304" pitchFamily="18" charset="0"/>
                <a:cs typeface="Times New Roman" panose="02020603050405020304" pitchFamily="18" charset="0"/>
              </a:rPr>
              <a:t>; та</a:t>
            </a:r>
          </a:p>
          <a:p>
            <a:pPr marL="0" indent="0">
              <a:buNone/>
            </a:pPr>
            <a:r>
              <a:rPr lang="ru-RU" sz="1400" dirty="0">
                <a:latin typeface="Times New Roman" panose="02020603050405020304" pitchFamily="18" charset="0"/>
                <a:cs typeface="Times New Roman" panose="02020603050405020304" pitchFamily="18" charset="0"/>
              </a:rPr>
              <a:t>(h)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поширюються</a:t>
            </a:r>
            <a:r>
              <a:rPr lang="ru-RU" sz="1400" dirty="0">
                <a:latin typeface="Times New Roman" panose="02020603050405020304" pitchFamily="18" charset="0"/>
                <a:cs typeface="Times New Roman" panose="02020603050405020304" pitchFamily="18" charset="0"/>
              </a:rPr>
              <a:t> на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політики</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процедури</a:t>
            </a:r>
            <a:r>
              <a:rPr lang="ru-RU" sz="1400" dirty="0">
                <a:latin typeface="Times New Roman" panose="02020603050405020304" pitchFamily="18" charset="0"/>
                <a:cs typeface="Times New Roman" panose="02020603050405020304" pitchFamily="18" charset="0"/>
              </a:rPr>
              <a:t> контролю</a:t>
            </a:r>
          </a:p>
          <a:p>
            <a:pPr marL="0" indent="0">
              <a:buNone/>
            </a:pPr>
            <a:r>
              <a:rPr lang="ru-RU" sz="1400" dirty="0" err="1">
                <a:latin typeface="Times New Roman" panose="02020603050405020304" pitchFamily="18" charset="0"/>
                <a:cs typeface="Times New Roman" panose="02020603050405020304" pitchFamily="18" charset="0"/>
              </a:rPr>
              <a:t>якості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фірми</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(див. </a:t>
            </a:r>
            <a:r>
              <a:rPr lang="ru-RU" sz="1400" dirty="0" err="1">
                <a:latin typeface="Times New Roman" panose="02020603050405020304" pitchFamily="18" charset="0"/>
                <a:cs typeface="Times New Roman" panose="02020603050405020304" pitchFamily="18" charset="0"/>
              </a:rPr>
              <a:t>параграфи</a:t>
            </a:r>
            <a:r>
              <a:rPr lang="ru-RU" sz="1400" dirty="0">
                <a:latin typeface="Times New Roman" panose="02020603050405020304" pitchFamily="18" charset="0"/>
                <a:cs typeface="Times New Roman" panose="02020603050405020304" pitchFamily="18" charset="0"/>
              </a:rPr>
              <a:t> A11–A13).</a:t>
            </a:r>
          </a:p>
        </p:txBody>
      </p:sp>
      <p:sp>
        <p:nvSpPr>
          <p:cNvPr id="7" name="Заголовок 1"/>
          <p:cNvSpPr txBox="1">
            <a:spLocks/>
          </p:cNvSpPr>
          <p:nvPr/>
        </p:nvSpPr>
        <p:spPr>
          <a:xfrm>
            <a:off x="5922264" y="314219"/>
            <a:ext cx="6053328" cy="59822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ru-RU" sz="2400" dirty="0">
                <a:latin typeface="Times New Roman" panose="02020603050405020304" pitchFamily="18" charset="0"/>
                <a:cs typeface="Times New Roman" panose="02020603050405020304" pitchFamily="18" charset="0"/>
              </a:rPr>
              <a:t>Характер, час та </a:t>
            </a:r>
            <a:r>
              <a:rPr lang="ru-RU" sz="2400" dirty="0" err="1">
                <a:latin typeface="Times New Roman" panose="02020603050405020304" pitchFamily="18" charset="0"/>
                <a:cs typeface="Times New Roman" panose="02020603050405020304" pitchFamily="18" charset="0"/>
              </a:rPr>
              <a:t>обсяг</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аудиторських</a:t>
            </a:r>
            <a:r>
              <a:rPr lang="ru-RU" sz="2400" dirty="0">
                <a:latin typeface="Times New Roman" panose="02020603050405020304" pitchFamily="18" charset="0"/>
                <a:cs typeface="Times New Roman" panose="02020603050405020304" pitchFamily="18" charset="0"/>
              </a:rPr>
              <a:t> процедур</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28708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29184" y="314219"/>
            <a:ext cx="5376672" cy="649132"/>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2400" dirty="0" err="1">
                <a:latin typeface="Times New Roman" panose="02020603050405020304" pitchFamily="18" charset="0"/>
                <a:cs typeface="Times New Roman" panose="02020603050405020304" pitchFamily="18" charset="0"/>
              </a:rPr>
              <a:t>Визначення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необхідності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використання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роботи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a:t>
            </a:r>
            <a:endParaRPr lang="ru-RU" sz="2400" i="1"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329184" y="1240310"/>
            <a:ext cx="5376672" cy="5340731"/>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uk-UA" sz="2400" dirty="0">
                <a:latin typeface="Times New Roman" panose="02020603050405020304" pitchFamily="18" charset="0"/>
                <a:cs typeface="Times New Roman" panose="02020603050405020304" pitchFamily="18" charset="0"/>
              </a:rPr>
              <a:t>7. Якщо спеціальні знання в іншій галузі, ніж бухгалтерський облік або</a:t>
            </a:r>
          </a:p>
          <a:p>
            <a:pPr marL="0" indent="0">
              <a:buNone/>
            </a:pPr>
            <a:r>
              <a:rPr lang="uk-UA" sz="2400" dirty="0">
                <a:latin typeface="Times New Roman" panose="02020603050405020304" pitchFamily="18" charset="0"/>
                <a:cs typeface="Times New Roman" panose="02020603050405020304" pitchFamily="18" charset="0"/>
              </a:rPr>
              <a:t>аудит, необхідні для отримання прийнятних аудиторських доказів</a:t>
            </a:r>
          </a:p>
          <a:p>
            <a:pPr marL="0" indent="0">
              <a:buNone/>
            </a:pPr>
            <a:r>
              <a:rPr lang="uk-UA" sz="2400" dirty="0">
                <a:latin typeface="Times New Roman" panose="02020603050405020304" pitchFamily="18" charset="0"/>
                <a:cs typeface="Times New Roman" panose="02020603050405020304" pitchFamily="18" charset="0"/>
              </a:rPr>
              <a:t>у достатньому обсязі, аудитор повинен визначити, чи потрібно</a:t>
            </a:r>
          </a:p>
          <a:p>
            <a:pPr marL="0" indent="0">
              <a:buNone/>
            </a:pPr>
            <a:r>
              <a:rPr lang="uk-UA" sz="2400" dirty="0">
                <a:latin typeface="Times New Roman" panose="02020603050405020304" pitchFamily="18" charset="0"/>
                <a:cs typeface="Times New Roman" panose="02020603050405020304" pitchFamily="18" charset="0"/>
              </a:rPr>
              <a:t>використовувати роботу експерта </a:t>
            </a:r>
            <a:r>
              <a:rPr lang="uk-UA" sz="2400" dirty="0" err="1">
                <a:latin typeface="Times New Roman" panose="02020603050405020304" pitchFamily="18" charset="0"/>
                <a:cs typeface="Times New Roman" panose="02020603050405020304" pitchFamily="18" charset="0"/>
              </a:rPr>
              <a:t>ауди</a:t>
            </a:r>
            <a:r>
              <a:rPr lang="uk-UA" sz="2400" dirty="0">
                <a:latin typeface="Times New Roman" panose="02020603050405020304" pitchFamily="18" charset="0"/>
                <a:cs typeface="Times New Roman" panose="02020603050405020304" pitchFamily="18" charset="0"/>
              </a:rPr>
              <a:t> то ра (див. параграфи </a:t>
            </a:r>
            <a:r>
              <a:rPr lang="en-US" sz="2400" dirty="0">
                <a:latin typeface="Times New Roman" panose="02020603050405020304" pitchFamily="18" charset="0"/>
                <a:cs typeface="Times New Roman" panose="02020603050405020304" pitchFamily="18" charset="0"/>
              </a:rPr>
              <a:t>A4–A9).</a:t>
            </a:r>
            <a:endParaRPr lang="ru-RU" sz="2400" dirty="0">
              <a:latin typeface="Times New Roman" panose="02020603050405020304" pitchFamily="18" charset="0"/>
              <a:cs typeface="Times New Roman" panose="02020603050405020304" pitchFamily="18" charset="0"/>
            </a:endParaRPr>
          </a:p>
        </p:txBody>
      </p:sp>
      <p:sp>
        <p:nvSpPr>
          <p:cNvPr id="5" name="Объект 5"/>
          <p:cNvSpPr txBox="1">
            <a:spLocks/>
          </p:cNvSpPr>
          <p:nvPr/>
        </p:nvSpPr>
        <p:spPr>
          <a:xfrm>
            <a:off x="5922264" y="1226664"/>
            <a:ext cx="6053328" cy="5340731"/>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400" dirty="0">
                <a:latin typeface="Times New Roman" panose="02020603050405020304" pitchFamily="18" charset="0"/>
                <a:cs typeface="Times New Roman" panose="02020603050405020304" pitchFamily="18" charset="0"/>
              </a:rPr>
              <a:t>8. Характер, час та </a:t>
            </a:r>
            <a:r>
              <a:rPr lang="ru-RU" sz="1400" dirty="0" err="1">
                <a:latin typeface="Times New Roman" panose="02020603050405020304" pitchFamily="18" charset="0"/>
                <a:cs typeface="Times New Roman" panose="02020603050405020304" pitchFamily="18" charset="0"/>
              </a:rPr>
              <a:t>обсяг</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аудиторських</a:t>
            </a:r>
            <a:r>
              <a:rPr lang="ru-RU" sz="1400" dirty="0">
                <a:latin typeface="Times New Roman" panose="02020603050405020304" pitchFamily="18" charset="0"/>
                <a:cs typeface="Times New Roman" panose="02020603050405020304" pitchFamily="18" charset="0"/>
              </a:rPr>
              <a:t> процедур з </a:t>
            </a:r>
            <a:r>
              <a:rPr lang="ru-RU" sz="1400" dirty="0" err="1">
                <a:latin typeface="Times New Roman" panose="02020603050405020304" pitchFamily="18" charset="0"/>
                <a:cs typeface="Times New Roman" panose="02020603050405020304" pitchFamily="18" charset="0"/>
              </a:rPr>
              <a:t>урахуванням</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вимог</a:t>
            </a:r>
            <a:r>
              <a:rPr lang="ru-RU" sz="1400" dirty="0">
                <a:latin typeface="Times New Roman" panose="02020603050405020304" pitchFamily="18" charset="0"/>
                <a:cs typeface="Times New Roman" panose="02020603050405020304" pitchFamily="18" charset="0"/>
              </a:rPr>
              <a:t> па-</a:t>
            </a:r>
          </a:p>
          <a:p>
            <a:pPr marL="0" indent="0">
              <a:buNone/>
            </a:pPr>
            <a:r>
              <a:rPr lang="ru-RU" sz="1400" dirty="0" err="1">
                <a:latin typeface="Times New Roman" panose="02020603050405020304" pitchFamily="18" charset="0"/>
                <a:cs typeface="Times New Roman" panose="02020603050405020304" pitchFamily="18" charset="0"/>
              </a:rPr>
              <a:t>раграфів</a:t>
            </a:r>
            <a:r>
              <a:rPr lang="ru-RU" sz="1400" dirty="0">
                <a:latin typeface="Times New Roman" panose="02020603050405020304" pitchFamily="18" charset="0"/>
                <a:cs typeface="Times New Roman" panose="02020603050405020304" pitchFamily="18" charset="0"/>
              </a:rPr>
              <a:t> 9–13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МСА </a:t>
            </a:r>
            <a:r>
              <a:rPr lang="ru-RU" sz="1400" dirty="0" err="1">
                <a:latin typeface="Times New Roman" panose="02020603050405020304" pitchFamily="18" charset="0"/>
                <a:cs typeface="Times New Roman" panose="02020603050405020304" pitchFamily="18" charset="0"/>
              </a:rPr>
              <a:t>варіюються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залежно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від</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конкретних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обставин</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При </a:t>
            </a:r>
            <a:r>
              <a:rPr lang="ru-RU" sz="1400" dirty="0" err="1">
                <a:latin typeface="Times New Roman" panose="02020603050405020304" pitchFamily="18" charset="0"/>
                <a:cs typeface="Times New Roman" panose="02020603050405020304" pitchFamily="18" charset="0"/>
              </a:rPr>
              <a:t>визначенні</a:t>
            </a:r>
            <a:r>
              <a:rPr lang="ru-RU" sz="1400" dirty="0">
                <a:latin typeface="Times New Roman" panose="02020603050405020304" pitchFamily="18" charset="0"/>
                <a:cs typeface="Times New Roman" panose="02020603050405020304" pitchFamily="18" charset="0"/>
              </a:rPr>
              <a:t> характеру, часу та </a:t>
            </a:r>
            <a:r>
              <a:rPr lang="ru-RU" sz="1400" dirty="0" err="1">
                <a:latin typeface="Times New Roman" panose="02020603050405020304" pitchFamily="18" charset="0"/>
                <a:cs typeface="Times New Roman" panose="02020603050405020304" pitchFamily="18" charset="0"/>
              </a:rPr>
              <a:t>обсягу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цих</a:t>
            </a:r>
            <a:r>
              <a:rPr lang="ru-RU" sz="1400" dirty="0">
                <a:latin typeface="Times New Roman" panose="02020603050405020304" pitchFamily="18" charset="0"/>
                <a:cs typeface="Times New Roman" panose="02020603050405020304" pitchFamily="18" charset="0"/>
              </a:rPr>
              <a:t> процедур аудитор повинен</a:t>
            </a:r>
          </a:p>
          <a:p>
            <a:pPr marL="0" indent="0">
              <a:buNone/>
            </a:pPr>
            <a:r>
              <a:rPr lang="ru-RU" sz="1400" dirty="0" err="1">
                <a:latin typeface="Times New Roman" panose="02020603050405020304" pitchFamily="18" charset="0"/>
                <a:cs typeface="Times New Roman" panose="02020603050405020304" pitchFamily="18" charset="0"/>
              </a:rPr>
              <a:t>розглянути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такі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питання</a:t>
            </a:r>
            <a:r>
              <a:rPr lang="ru-RU" sz="1400" dirty="0">
                <a:latin typeface="Times New Roman" panose="02020603050405020304" pitchFamily="18" charset="0"/>
                <a:cs typeface="Times New Roman" panose="02020603050405020304" pitchFamily="18" charset="0"/>
              </a:rPr>
              <a:t> (див. параграф A10):</a:t>
            </a:r>
          </a:p>
          <a:p>
            <a:pPr marL="0" indent="0">
              <a:buNone/>
            </a:pPr>
            <a:r>
              <a:rPr lang="ru-RU" sz="1400" dirty="0">
                <a:latin typeface="Times New Roman" panose="02020603050405020304" pitchFamily="18" charset="0"/>
                <a:cs typeface="Times New Roman" panose="02020603050405020304" pitchFamily="18" charset="0"/>
              </a:rPr>
              <a:t>(d) характер </a:t>
            </a:r>
            <a:r>
              <a:rPr lang="ru-RU" sz="1400" dirty="0" err="1">
                <a:latin typeface="Times New Roman" panose="02020603050405020304" pitchFamily="18" charset="0"/>
                <a:cs typeface="Times New Roman" panose="02020603050405020304" pitchFamily="18" charset="0"/>
              </a:rPr>
              <a:t>питання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стосується</a:t>
            </a:r>
            <a:r>
              <a:rPr lang="ru-RU" sz="1400" dirty="0">
                <a:latin typeface="Times New Roman" panose="02020603050405020304" pitchFamily="18" charset="0"/>
                <a:cs typeface="Times New Roman" panose="02020603050405020304" pitchFamily="18" charset="0"/>
              </a:rPr>
              <a:t> робота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(e) </a:t>
            </a:r>
            <a:r>
              <a:rPr lang="ru-RU" sz="1400" dirty="0" err="1">
                <a:latin typeface="Times New Roman" panose="02020603050405020304" pitchFamily="18" charset="0"/>
                <a:cs typeface="Times New Roman" panose="02020603050405020304" pitchFamily="18" charset="0"/>
              </a:rPr>
              <a:t>ризики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суттєвого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викривлення</a:t>
            </a:r>
            <a:r>
              <a:rPr lang="ru-RU" sz="1400" dirty="0">
                <a:latin typeface="Times New Roman" panose="02020603050405020304" pitchFamily="18" charset="0"/>
                <a:cs typeface="Times New Roman" panose="02020603050405020304" pitchFamily="18" charset="0"/>
              </a:rPr>
              <a:t> в </a:t>
            </a:r>
            <a:r>
              <a:rPr lang="ru-RU" sz="1400" dirty="0" err="1">
                <a:latin typeface="Times New Roman" panose="02020603050405020304" pitchFamily="18" charset="0"/>
                <a:cs typeface="Times New Roman" panose="02020603050405020304" pitchFamily="18" charset="0"/>
              </a:rPr>
              <a:t>питанні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якого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стосується</a:t>
            </a:r>
            <a:r>
              <a:rPr lang="ru-RU" sz="1400" dirty="0">
                <a:latin typeface="Times New Roman" panose="02020603050405020304" pitchFamily="18" charset="0"/>
                <a:cs typeface="Times New Roman" panose="02020603050405020304" pitchFamily="18" charset="0"/>
              </a:rPr>
              <a:t> робота</a:t>
            </a:r>
          </a:p>
          <a:p>
            <a:pPr marL="0" indent="0">
              <a:buNone/>
            </a:pP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(f) </a:t>
            </a:r>
            <a:r>
              <a:rPr lang="ru-RU" sz="1400" dirty="0" err="1">
                <a:latin typeface="Times New Roman" panose="02020603050405020304" pitchFamily="18" charset="0"/>
                <a:cs typeface="Times New Roman" panose="02020603050405020304" pitchFamily="18" charset="0"/>
              </a:rPr>
              <a:t>значущість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у </a:t>
            </a:r>
            <a:r>
              <a:rPr lang="ru-RU" sz="1400" dirty="0" err="1">
                <a:latin typeface="Times New Roman" panose="02020603050405020304" pitchFamily="18" charset="0"/>
                <a:cs typeface="Times New Roman" panose="02020603050405020304" pitchFamily="18" charset="0"/>
              </a:rPr>
              <a:t>контексті</a:t>
            </a:r>
            <a:r>
              <a:rPr lang="ru-RU" sz="1400" dirty="0">
                <a:latin typeface="Times New Roman" panose="02020603050405020304" pitchFamily="18" charset="0"/>
                <a:cs typeface="Times New Roman" panose="02020603050405020304" pitchFamily="18" charset="0"/>
              </a:rPr>
              <a:t> аудиту;</a:t>
            </a:r>
          </a:p>
          <a:p>
            <a:pPr marL="0" indent="0">
              <a:buNone/>
            </a:pPr>
            <a:r>
              <a:rPr lang="ru-RU" sz="1400" dirty="0">
                <a:latin typeface="Times New Roman" panose="02020603050405020304" pitchFamily="18" charset="0"/>
                <a:cs typeface="Times New Roman" panose="02020603050405020304" pitchFamily="18" charset="0"/>
              </a:rPr>
              <a:t>(g) </a:t>
            </a:r>
            <a:r>
              <a:rPr lang="ru-RU" sz="1400" dirty="0" err="1">
                <a:latin typeface="Times New Roman" panose="02020603050405020304" pitchFamily="18" charset="0"/>
                <a:cs typeface="Times New Roman" panose="02020603050405020304" pitchFamily="18" charset="0"/>
              </a:rPr>
              <a:t>знання</a:t>
            </a:r>
            <a:r>
              <a:rPr lang="ru-RU" sz="1400" dirty="0">
                <a:latin typeface="Times New Roman" panose="02020603050405020304" pitchFamily="18" charset="0"/>
                <a:cs typeface="Times New Roman" panose="02020603050405020304" pitchFamily="18" charset="0"/>
              </a:rPr>
              <a:t> та </a:t>
            </a:r>
            <a:r>
              <a:rPr lang="ru-RU" sz="1400" dirty="0" err="1">
                <a:latin typeface="Times New Roman" panose="02020603050405020304" pitchFamily="18" charset="0"/>
                <a:cs typeface="Times New Roman" panose="02020603050405020304" pitchFamily="18" charset="0"/>
              </a:rPr>
              <a:t>досвід</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стосовно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попередньої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виконаної</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цим</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експертом</a:t>
            </a:r>
            <a:r>
              <a:rPr lang="ru-RU" sz="1400" dirty="0">
                <a:latin typeface="Times New Roman" panose="02020603050405020304" pitchFamily="18" charset="0"/>
                <a:cs typeface="Times New Roman" panose="02020603050405020304" pitchFamily="18" charset="0"/>
              </a:rPr>
              <a:t>; та</a:t>
            </a:r>
          </a:p>
          <a:p>
            <a:pPr marL="0" indent="0">
              <a:buNone/>
            </a:pPr>
            <a:r>
              <a:rPr lang="ru-RU" sz="1400" dirty="0">
                <a:latin typeface="Times New Roman" panose="02020603050405020304" pitchFamily="18" charset="0"/>
                <a:cs typeface="Times New Roman" panose="02020603050405020304" pitchFamily="18" charset="0"/>
              </a:rPr>
              <a:t>(h) </a:t>
            </a:r>
            <a:r>
              <a:rPr lang="ru-RU" sz="1400" dirty="0" err="1">
                <a:latin typeface="Times New Roman" panose="02020603050405020304" pitchFamily="18" charset="0"/>
                <a:cs typeface="Times New Roman" panose="02020603050405020304" pitchFamily="18" charset="0"/>
              </a:rPr>
              <a:t>чи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поширюються</a:t>
            </a:r>
            <a:r>
              <a:rPr lang="ru-RU" sz="1400" dirty="0">
                <a:latin typeface="Times New Roman" panose="02020603050405020304" pitchFamily="18" charset="0"/>
                <a:cs typeface="Times New Roman" panose="02020603050405020304" pitchFamily="18" charset="0"/>
              </a:rPr>
              <a:t> на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політики</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процедури</a:t>
            </a:r>
            <a:r>
              <a:rPr lang="ru-RU" sz="1400" dirty="0">
                <a:latin typeface="Times New Roman" panose="02020603050405020304" pitchFamily="18" charset="0"/>
                <a:cs typeface="Times New Roman" panose="02020603050405020304" pitchFamily="18" charset="0"/>
              </a:rPr>
              <a:t> контролю</a:t>
            </a:r>
          </a:p>
          <a:p>
            <a:pPr marL="0" indent="0">
              <a:buNone/>
            </a:pPr>
            <a:r>
              <a:rPr lang="ru-RU" sz="1400" dirty="0" err="1">
                <a:latin typeface="Times New Roman" panose="02020603050405020304" pitchFamily="18" charset="0"/>
                <a:cs typeface="Times New Roman" panose="02020603050405020304" pitchFamily="18" charset="0"/>
              </a:rPr>
              <a:t>якості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фірми</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(див. </a:t>
            </a:r>
            <a:r>
              <a:rPr lang="ru-RU" sz="1400" dirty="0" err="1">
                <a:latin typeface="Times New Roman" panose="02020603050405020304" pitchFamily="18" charset="0"/>
                <a:cs typeface="Times New Roman" panose="02020603050405020304" pitchFamily="18" charset="0"/>
              </a:rPr>
              <a:t>параграфи</a:t>
            </a:r>
            <a:r>
              <a:rPr lang="ru-RU" sz="1400" dirty="0">
                <a:latin typeface="Times New Roman" panose="02020603050405020304" pitchFamily="18" charset="0"/>
                <a:cs typeface="Times New Roman" panose="02020603050405020304" pitchFamily="18" charset="0"/>
              </a:rPr>
              <a:t> A11–A13).</a:t>
            </a:r>
          </a:p>
        </p:txBody>
      </p:sp>
      <p:sp>
        <p:nvSpPr>
          <p:cNvPr id="7" name="Заголовок 1"/>
          <p:cNvSpPr txBox="1">
            <a:spLocks/>
          </p:cNvSpPr>
          <p:nvPr/>
        </p:nvSpPr>
        <p:spPr>
          <a:xfrm>
            <a:off x="5922264" y="314219"/>
            <a:ext cx="6053328" cy="59822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ru-RU" sz="2400" dirty="0">
                <a:latin typeface="Times New Roman" panose="02020603050405020304" pitchFamily="18" charset="0"/>
                <a:cs typeface="Times New Roman" panose="02020603050405020304" pitchFamily="18" charset="0"/>
              </a:rPr>
              <a:t>Характер, час та </a:t>
            </a:r>
            <a:r>
              <a:rPr lang="ru-RU" sz="2400" dirty="0" err="1">
                <a:latin typeface="Times New Roman" panose="02020603050405020304" pitchFamily="18" charset="0"/>
                <a:cs typeface="Times New Roman" panose="02020603050405020304" pitchFamily="18" charset="0"/>
              </a:rPr>
              <a:t>обсяг</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аудиторських</a:t>
            </a:r>
            <a:r>
              <a:rPr lang="ru-RU" sz="2400" dirty="0">
                <a:latin typeface="Times New Roman" panose="02020603050405020304" pitchFamily="18" charset="0"/>
                <a:cs typeface="Times New Roman" panose="02020603050405020304" pitchFamily="18" charset="0"/>
              </a:rPr>
              <a:t> процедур</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96586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29184" y="314219"/>
            <a:ext cx="5376672" cy="649132"/>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2400" dirty="0" err="1">
                <a:latin typeface="Times New Roman" panose="02020603050405020304" pitchFamily="18" charset="0"/>
                <a:cs typeface="Times New Roman" panose="02020603050405020304" pitchFamily="18" charset="0"/>
              </a:rPr>
              <a:t>Компетентність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уміння</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об’єктивність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a:t>
            </a:r>
            <a:endParaRPr lang="ru-RU" sz="2400" i="1"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329184" y="1240310"/>
            <a:ext cx="5376672" cy="5340731"/>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uk-UA" sz="2400" dirty="0">
                <a:latin typeface="Times New Roman" panose="02020603050405020304" pitchFamily="18" charset="0"/>
                <a:cs typeface="Times New Roman" panose="02020603050405020304" pitchFamily="18" charset="0"/>
              </a:rPr>
              <a:t>9. Аудитор повинен оцінити, чи має експерт необхідну </a:t>
            </a:r>
            <a:r>
              <a:rPr lang="uk-UA" sz="2400" dirty="0" smtClean="0">
                <a:latin typeface="Times New Roman" panose="02020603050405020304" pitchFamily="18" charset="0"/>
                <a:cs typeface="Times New Roman" panose="02020603050405020304" pitchFamily="18" charset="0"/>
              </a:rPr>
              <a:t>компетентність,</a:t>
            </a:r>
            <a:r>
              <a:rPr lang="en-US"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уміння </a:t>
            </a:r>
            <a:r>
              <a:rPr lang="uk-UA" sz="2400" dirty="0">
                <a:latin typeface="Times New Roman" panose="02020603050405020304" pitchFamily="18" charset="0"/>
                <a:cs typeface="Times New Roman" panose="02020603050405020304" pitchFamily="18" charset="0"/>
              </a:rPr>
              <a:t>та об’єктивність для цілей </a:t>
            </a:r>
            <a:r>
              <a:rPr lang="uk-UA" sz="2400" dirty="0" smtClean="0">
                <a:latin typeface="Times New Roman" panose="02020603050405020304" pitchFamily="18" charset="0"/>
                <a:cs typeface="Times New Roman" panose="02020603050405020304" pitchFamily="18" charset="0"/>
              </a:rPr>
              <a:t>аудитора</a:t>
            </a:r>
            <a:r>
              <a:rPr lang="uk-UA" sz="2400" dirty="0">
                <a:latin typeface="Times New Roman" panose="02020603050405020304" pitchFamily="18" charset="0"/>
                <a:cs typeface="Times New Roman" panose="02020603050405020304" pitchFamily="18" charset="0"/>
              </a:rPr>
              <a:t>. Якщо залучено </a:t>
            </a:r>
            <a:r>
              <a:rPr lang="uk-UA" sz="2400" dirty="0" smtClean="0">
                <a:latin typeface="Times New Roman" panose="02020603050405020304" pitchFamily="18" charset="0"/>
                <a:cs typeface="Times New Roman" panose="02020603050405020304" pitchFamily="18" charset="0"/>
              </a:rPr>
              <a:t>зовнішнього</a:t>
            </a:r>
            <a:r>
              <a:rPr lang="en-US"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експерта </a:t>
            </a:r>
            <a:r>
              <a:rPr lang="uk-UA" sz="2400" dirty="0" err="1">
                <a:latin typeface="Times New Roman" panose="02020603050405020304" pitchFamily="18" charset="0"/>
                <a:cs typeface="Times New Roman" panose="02020603050405020304" pitchFamily="18" charset="0"/>
              </a:rPr>
              <a:t>ауди</a:t>
            </a:r>
            <a:r>
              <a:rPr lang="uk-UA" sz="2400" dirty="0">
                <a:latin typeface="Times New Roman" panose="02020603050405020304" pitchFamily="18" charset="0"/>
                <a:cs typeface="Times New Roman" panose="02020603050405020304" pitchFamily="18" charset="0"/>
              </a:rPr>
              <a:t> то ра, оцінка об’єктивності має включати запит щодо </a:t>
            </a:r>
            <a:r>
              <a:rPr lang="uk-UA" sz="2400" dirty="0" smtClean="0">
                <a:latin typeface="Times New Roman" panose="02020603050405020304" pitchFamily="18" charset="0"/>
                <a:cs typeface="Times New Roman" panose="02020603050405020304" pitchFamily="18" charset="0"/>
              </a:rPr>
              <a:t>часток</a:t>
            </a:r>
            <a:r>
              <a:rPr lang="en-US" sz="2400" dirty="0" smtClean="0">
                <a:latin typeface="Times New Roman" panose="02020603050405020304" pitchFamily="18" charset="0"/>
                <a:cs typeface="Times New Roman" panose="02020603050405020304" pitchFamily="18" charset="0"/>
              </a:rPr>
              <a:t> </a:t>
            </a:r>
            <a:r>
              <a:rPr lang="uk-UA" sz="2400" dirty="0" smtClean="0">
                <a:latin typeface="Times New Roman" panose="02020603050405020304" pitchFamily="18" charset="0"/>
                <a:cs typeface="Times New Roman" panose="02020603050405020304" pitchFamily="18" charset="0"/>
              </a:rPr>
              <a:t>участі та стосунків, які можуть створити</a:t>
            </a:r>
            <a:r>
              <a:rPr lang="en-US"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загрозу</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об’єктивності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цього</a:t>
            </a:r>
            <a:r>
              <a:rPr lang="en-US"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експерта</a:t>
            </a:r>
            <a:endParaRPr lang="ru-RU" sz="2400" dirty="0">
              <a:latin typeface="Times New Roman" panose="02020603050405020304" pitchFamily="18" charset="0"/>
              <a:cs typeface="Times New Roman" panose="02020603050405020304" pitchFamily="18" charset="0"/>
            </a:endParaRPr>
          </a:p>
        </p:txBody>
      </p:sp>
      <p:sp>
        <p:nvSpPr>
          <p:cNvPr id="5" name="Объект 5"/>
          <p:cNvSpPr txBox="1">
            <a:spLocks/>
          </p:cNvSpPr>
          <p:nvPr/>
        </p:nvSpPr>
        <p:spPr>
          <a:xfrm>
            <a:off x="5922264" y="1240310"/>
            <a:ext cx="6053328" cy="5340731"/>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2000" dirty="0">
                <a:latin typeface="Times New Roman" panose="02020603050405020304" pitchFamily="18" charset="0"/>
                <a:cs typeface="Times New Roman" panose="02020603050405020304" pitchFamily="18" charset="0"/>
              </a:rPr>
              <a:t>10. Аудитор повинен </a:t>
            </a:r>
            <a:r>
              <a:rPr lang="ru-RU" sz="2000" dirty="0" err="1">
                <a:latin typeface="Times New Roman" panose="02020603050405020304" pitchFamily="18" charset="0"/>
                <a:cs typeface="Times New Roman" panose="02020603050405020304" pitchFamily="18" charset="0"/>
              </a:rPr>
              <a:t>отримати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достатнє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розуміння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галузі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спеціальних</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знань</a:t>
            </a:r>
            <a:r>
              <a:rPr lang="en-US"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експерта</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ауди то </a:t>
            </a:r>
            <a:r>
              <a:rPr lang="ru-RU" sz="2000" dirty="0" err="1">
                <a:latin typeface="Times New Roman" panose="02020603050405020304" pitchFamily="18" charset="0"/>
                <a:cs typeface="Times New Roman" panose="02020603050405020304" pitchFamily="18" charset="0"/>
              </a:rPr>
              <a:t>ра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щоб</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змогу</a:t>
            </a:r>
            <a:r>
              <a:rPr lang="ru-RU" sz="2000" dirty="0">
                <a:latin typeface="Times New Roman" panose="02020603050405020304" pitchFamily="18" charset="0"/>
                <a:cs typeface="Times New Roman" panose="02020603050405020304" pitchFamily="18" charset="0"/>
              </a:rPr>
              <a:t> (див. </a:t>
            </a:r>
            <a:r>
              <a:rPr lang="ru-RU" sz="2000" dirty="0" err="1">
                <a:latin typeface="Times New Roman" panose="02020603050405020304" pitchFamily="18" charset="0"/>
                <a:cs typeface="Times New Roman" panose="02020603050405020304" pitchFamily="18" charset="0"/>
              </a:rPr>
              <a:t>параграфи</a:t>
            </a:r>
            <a:r>
              <a:rPr lang="ru-RU"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A21–A22):</a:t>
            </a:r>
          </a:p>
          <a:p>
            <a:pPr marL="0" indent="0">
              <a:buNone/>
            </a:pPr>
            <a:r>
              <a:rPr lang="en-US" sz="2000" dirty="0">
                <a:latin typeface="Times New Roman" panose="02020603050405020304" pitchFamily="18" charset="0"/>
                <a:cs typeface="Times New Roman" panose="02020603050405020304" pitchFamily="18" charset="0"/>
              </a:rPr>
              <a:t>(r) </a:t>
            </a:r>
            <a:r>
              <a:rPr lang="ru-RU" sz="2000" dirty="0" err="1">
                <a:latin typeface="Times New Roman" panose="02020603050405020304" pitchFamily="18" charset="0"/>
                <a:cs typeface="Times New Roman" panose="02020603050405020304" pitchFamily="18" charset="0"/>
              </a:rPr>
              <a:t>визначити</a:t>
            </a:r>
            <a:r>
              <a:rPr lang="ru-RU" sz="2000" dirty="0">
                <a:latin typeface="Times New Roman" panose="02020603050405020304" pitchFamily="18" charset="0"/>
                <a:cs typeface="Times New Roman" panose="02020603050405020304" pitchFamily="18" charset="0"/>
              </a:rPr>
              <a:t> характер, </a:t>
            </a:r>
            <a:r>
              <a:rPr lang="ru-RU" sz="2000" dirty="0" err="1">
                <a:latin typeface="Times New Roman" panose="02020603050405020304" pitchFamily="18" charset="0"/>
                <a:cs typeface="Times New Roman" panose="02020603050405020304" pitchFamily="18" charset="0"/>
              </a:rPr>
              <a:t>обсяг</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цілі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роботи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цього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експерта</a:t>
            </a:r>
            <a:r>
              <a:rPr lang="ru-RU" sz="2000" dirty="0">
                <a:latin typeface="Times New Roman" panose="02020603050405020304" pitchFamily="18" charset="0"/>
                <a:cs typeface="Times New Roman" panose="02020603050405020304" pitchFamily="18" charset="0"/>
              </a:rPr>
              <a:t> для </a:t>
            </a:r>
            <a:r>
              <a:rPr lang="ru-RU" sz="2000" dirty="0" err="1" smtClean="0">
                <a:latin typeface="Times New Roman" panose="02020603050405020304" pitchFamily="18" charset="0"/>
                <a:cs typeface="Times New Roman" panose="02020603050405020304" pitchFamily="18" charset="0"/>
              </a:rPr>
              <a:t>цілей</a:t>
            </a:r>
            <a:r>
              <a:rPr lang="en-US" sz="20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аудитора</a:t>
            </a:r>
            <a:r>
              <a:rPr lang="ru-RU" sz="2000" dirty="0">
                <a:latin typeface="Times New Roman" panose="02020603050405020304" pitchFamily="18" charset="0"/>
                <a:cs typeface="Times New Roman" panose="02020603050405020304" pitchFamily="18" charset="0"/>
              </a:rPr>
              <a:t>; та</a:t>
            </a:r>
          </a:p>
          <a:p>
            <a:pPr marL="0" indent="0">
              <a:buNone/>
            </a:pP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s) </a:t>
            </a:r>
            <a:r>
              <a:rPr lang="ru-RU" sz="2000" dirty="0" err="1">
                <a:latin typeface="Times New Roman" panose="02020603050405020304" pitchFamily="18" charset="0"/>
                <a:cs typeface="Times New Roman" panose="02020603050405020304" pitchFamily="18" charset="0"/>
              </a:rPr>
              <a:t>оцінити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достатність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цієї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роботи</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цілей</a:t>
            </a:r>
            <a:r>
              <a:rPr lang="ru-RU" sz="2000" dirty="0">
                <a:latin typeface="Times New Roman" panose="02020603050405020304" pitchFamily="18" charset="0"/>
                <a:cs typeface="Times New Roman" panose="02020603050405020304" pitchFamily="18" charset="0"/>
              </a:rPr>
              <a:t> ауди то </a:t>
            </a:r>
            <a:r>
              <a:rPr lang="ru-RU" sz="2000" dirty="0" err="1">
                <a:latin typeface="Times New Roman" panose="02020603050405020304" pitchFamily="18" charset="0"/>
                <a:cs typeface="Times New Roman" panose="02020603050405020304" pitchFamily="18" charset="0"/>
              </a:rPr>
              <a:t>ра</a:t>
            </a:r>
            <a:r>
              <a:rPr lang="ru-RU" sz="2000" dirty="0">
                <a:latin typeface="Times New Roman" panose="02020603050405020304" pitchFamily="18" charset="0"/>
                <a:cs typeface="Times New Roman" panose="02020603050405020304" pitchFamily="18" charset="0"/>
              </a:rPr>
              <a:t>.</a:t>
            </a:r>
          </a:p>
        </p:txBody>
      </p:sp>
      <p:sp>
        <p:nvSpPr>
          <p:cNvPr id="7" name="Заголовок 1"/>
          <p:cNvSpPr txBox="1">
            <a:spLocks/>
          </p:cNvSpPr>
          <p:nvPr/>
        </p:nvSpPr>
        <p:spPr>
          <a:xfrm>
            <a:off x="5922264" y="314219"/>
            <a:ext cx="6053328" cy="59822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ru-RU" sz="2400" dirty="0" err="1">
                <a:latin typeface="Times New Roman" panose="02020603050405020304" pitchFamily="18" charset="0"/>
                <a:cs typeface="Times New Roman" panose="02020603050405020304" pitchFamily="18" charset="0"/>
              </a:rPr>
              <a:t>Отримання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розуміння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галузі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спеціальних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1989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29184" y="314219"/>
            <a:ext cx="5376672" cy="649132"/>
          </a:xfrm>
        </p:spPr>
        <p:style>
          <a:lnRef idx="2">
            <a:schemeClr val="accent2"/>
          </a:lnRef>
          <a:fillRef idx="1">
            <a:schemeClr val="lt1"/>
          </a:fillRef>
          <a:effectRef idx="0">
            <a:schemeClr val="accent2"/>
          </a:effectRef>
          <a:fontRef idx="minor">
            <a:schemeClr val="dk1"/>
          </a:fontRef>
        </p:style>
        <p:txBody>
          <a:bodyPr>
            <a:noAutofit/>
          </a:bodyPr>
          <a:lstStyle/>
          <a:p>
            <a:pPr algn="ctr"/>
            <a:r>
              <a:rPr lang="ru-RU" sz="2400" dirty="0">
                <a:latin typeface="Times New Roman" panose="02020603050405020304" pitchFamily="18" charset="0"/>
                <a:cs typeface="Times New Roman" panose="02020603050405020304" pitchFamily="18" charset="0"/>
              </a:rPr>
              <a:t>Угода з </a:t>
            </a:r>
            <a:r>
              <a:rPr lang="ru-RU" sz="2400" dirty="0" err="1">
                <a:latin typeface="Times New Roman" panose="02020603050405020304" pitchFamily="18" charset="0"/>
                <a:cs typeface="Times New Roman" panose="02020603050405020304" pitchFamily="18" charset="0"/>
              </a:rPr>
              <a:t>експертом</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a:t>
            </a:r>
            <a:endParaRPr lang="ru-RU" sz="2400" i="1"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329184" y="1240310"/>
            <a:ext cx="5376672" cy="5340731"/>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ru-RU" sz="2400" dirty="0">
                <a:latin typeface="Times New Roman" panose="02020603050405020304" pitchFamily="18" charset="0"/>
                <a:cs typeface="Times New Roman" panose="02020603050405020304" pitchFamily="18" charset="0"/>
              </a:rPr>
              <a:t>11. Аудитор повинен </a:t>
            </a:r>
            <a:r>
              <a:rPr lang="ru-RU" sz="2400" dirty="0" err="1">
                <a:latin typeface="Times New Roman" panose="02020603050405020304" pitchFamily="18" charset="0"/>
                <a:cs typeface="Times New Roman" panose="02020603050405020304" pitchFamily="18" charset="0"/>
              </a:rPr>
              <a:t>узгодити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письмовій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формі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доцільно</a:t>
            </a:r>
            <a:r>
              <a:rPr lang="ru-RU" sz="2400" dirty="0">
                <a:latin typeface="Times New Roman" panose="02020603050405020304" pitchFamily="18" charset="0"/>
                <a:cs typeface="Times New Roman" panose="02020603050405020304" pitchFamily="18" charset="0"/>
              </a:rPr>
              <a:t>, з</a:t>
            </a:r>
          </a:p>
          <a:p>
            <a:pPr marL="0" indent="0">
              <a:buNone/>
            </a:pPr>
            <a:r>
              <a:rPr lang="ru-RU" sz="2400" dirty="0" err="1">
                <a:latin typeface="Times New Roman" panose="02020603050405020304" pitchFamily="18" charset="0"/>
                <a:cs typeface="Times New Roman" panose="02020603050405020304" pitchFamily="18" charset="0"/>
              </a:rPr>
              <a:t>експертом</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питання</a:t>
            </a:r>
            <a:r>
              <a:rPr lang="ru-RU" sz="2400" dirty="0">
                <a:latin typeface="Times New Roman" panose="02020603050405020304" pitchFamily="18" charset="0"/>
                <a:cs typeface="Times New Roman" panose="02020603050405020304" pitchFamily="18" charset="0"/>
              </a:rPr>
              <a:t> (див. </a:t>
            </a:r>
            <a:r>
              <a:rPr lang="ru-RU" sz="2400" dirty="0" err="1">
                <a:latin typeface="Times New Roman" panose="02020603050405020304" pitchFamily="18" charset="0"/>
                <a:cs typeface="Times New Roman" panose="02020603050405020304" pitchFamily="18" charset="0"/>
              </a:rPr>
              <a:t>параграфи</a:t>
            </a:r>
            <a:r>
              <a:rPr lang="ru-RU" sz="2400" dirty="0">
                <a:latin typeface="Times New Roman" panose="02020603050405020304" pitchFamily="18" charset="0"/>
                <a:cs typeface="Times New Roman" panose="02020603050405020304" pitchFamily="18" charset="0"/>
              </a:rPr>
              <a:t> А23–А26):</a:t>
            </a:r>
          </a:p>
          <a:p>
            <a:pPr marL="0" indent="0">
              <a:buNone/>
            </a:pPr>
            <a:r>
              <a:rPr lang="ru-RU" sz="2400" dirty="0">
                <a:latin typeface="Times New Roman" panose="02020603050405020304" pitchFamily="18" charset="0"/>
                <a:cs typeface="Times New Roman" panose="02020603050405020304" pitchFamily="18" charset="0"/>
              </a:rPr>
              <a:t>(a) характер, </a:t>
            </a:r>
            <a:r>
              <a:rPr lang="ru-RU" sz="2400" dirty="0" err="1">
                <a:latin typeface="Times New Roman" panose="02020603050405020304" pitchFamily="18" charset="0"/>
                <a:cs typeface="Times New Roman" panose="02020603050405020304" pitchFamily="18" charset="0"/>
              </a:rPr>
              <a:t>обсяг</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цілі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роботи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цього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(див. параграф А27);</a:t>
            </a:r>
          </a:p>
          <a:p>
            <a:pPr marL="0" indent="0">
              <a:buNone/>
            </a:pPr>
            <a:r>
              <a:rPr lang="ru-RU" sz="2400" dirty="0">
                <a:latin typeface="Times New Roman" panose="02020603050405020304" pitchFamily="18" charset="0"/>
                <a:cs typeface="Times New Roman" panose="02020603050405020304" pitchFamily="18" charset="0"/>
              </a:rPr>
              <a:t>(b) </a:t>
            </a:r>
            <a:r>
              <a:rPr lang="ru-RU" sz="2400" dirty="0" err="1">
                <a:latin typeface="Times New Roman" panose="02020603050405020304" pitchFamily="18" charset="0"/>
                <a:cs typeface="Times New Roman" panose="02020603050405020304" pitchFamily="18" charset="0"/>
              </a:rPr>
              <a:t>відповідні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ролі</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відповідальність</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цього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(див.</a:t>
            </a:r>
          </a:p>
          <a:p>
            <a:pPr marL="0" indent="0">
              <a:buNone/>
            </a:pPr>
            <a:r>
              <a:rPr lang="ru-RU" sz="2400" dirty="0" err="1">
                <a:latin typeface="Times New Roman" panose="02020603050405020304" pitchFamily="18" charset="0"/>
                <a:cs typeface="Times New Roman" panose="02020603050405020304" pitchFamily="18" charset="0"/>
              </a:rPr>
              <a:t>параграфи</a:t>
            </a:r>
            <a:r>
              <a:rPr lang="ru-RU" sz="2400" dirty="0">
                <a:latin typeface="Times New Roman" panose="02020603050405020304" pitchFamily="18" charset="0"/>
                <a:cs typeface="Times New Roman" panose="02020603050405020304" pitchFamily="18" charset="0"/>
              </a:rPr>
              <a:t> А28–А29);</a:t>
            </a:r>
          </a:p>
          <a:p>
            <a:pPr marL="0" indent="0">
              <a:buNone/>
            </a:pPr>
            <a:r>
              <a:rPr lang="ru-RU" sz="2400" dirty="0">
                <a:latin typeface="Times New Roman" panose="02020603050405020304" pitchFamily="18" charset="0"/>
                <a:cs typeface="Times New Roman" panose="02020603050405020304" pitchFamily="18" charset="0"/>
              </a:rPr>
              <a:t>(c) характер, час та </a:t>
            </a:r>
            <a:r>
              <a:rPr lang="ru-RU" sz="2400" dirty="0" err="1">
                <a:latin typeface="Times New Roman" panose="02020603050405020304" pitchFamily="18" charset="0"/>
                <a:cs typeface="Times New Roman" panose="02020603050405020304" pitchFamily="18" charset="0"/>
              </a:rPr>
              <a:t>обсяг</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повідомлень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між</a:t>
            </a:r>
            <a:r>
              <a:rPr lang="ru-RU" sz="2400" dirty="0">
                <a:latin typeface="Times New Roman" panose="02020603050405020304" pitchFamily="18" charset="0"/>
                <a:cs typeface="Times New Roman" panose="02020603050405020304" pitchFamily="18" charset="0"/>
              </a:rPr>
              <a:t> аудитором і </a:t>
            </a:r>
            <a:r>
              <a:rPr lang="ru-RU" sz="2400" dirty="0" err="1">
                <a:latin typeface="Times New Roman" panose="02020603050405020304" pitchFamily="18" charset="0"/>
                <a:cs typeface="Times New Roman" panose="02020603050405020304" pitchFamily="18" charset="0"/>
              </a:rPr>
              <a:t>цим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експертом</a:t>
            </a:r>
            <a:r>
              <a:rPr lang="ru-RU" sz="2400" dirty="0">
                <a:latin typeface="Times New Roman" panose="02020603050405020304" pitchFamily="18" charset="0"/>
                <a:cs typeface="Times New Roman" panose="02020603050405020304" pitchFamily="18" charset="0"/>
              </a:rPr>
              <a:t>,</a:t>
            </a:r>
          </a:p>
          <a:p>
            <a:pPr marL="0" indent="0">
              <a:buNone/>
            </a:pPr>
            <a:r>
              <a:rPr lang="ru-RU" sz="2400" dirty="0" err="1">
                <a:latin typeface="Times New Roman" panose="02020603050405020304" pitchFamily="18" charset="0"/>
                <a:cs typeface="Times New Roman" panose="02020603050405020304" pitchFamily="18" charset="0"/>
              </a:rPr>
              <a:t>включаючи</a:t>
            </a:r>
            <a:r>
              <a:rPr lang="ru-RU" sz="2400" dirty="0">
                <a:latin typeface="Times New Roman" panose="02020603050405020304" pitchFamily="18" charset="0"/>
                <a:cs typeface="Times New Roman" panose="02020603050405020304" pitchFamily="18" charset="0"/>
              </a:rPr>
              <a:t> форму будь-</a:t>
            </a:r>
            <a:r>
              <a:rPr lang="ru-RU" sz="2400" dirty="0" err="1">
                <a:latin typeface="Times New Roman" panose="02020603050405020304" pitchFamily="18" charset="0"/>
                <a:cs typeface="Times New Roman" panose="02020603050405020304" pitchFamily="18" charset="0"/>
              </a:rPr>
              <a:t>якого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надати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цей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та (див. параграф А30)</a:t>
            </a:r>
          </a:p>
          <a:p>
            <a:pPr marL="0" indent="0">
              <a:buNone/>
            </a:pPr>
            <a:r>
              <a:rPr lang="ru-RU" sz="2400" dirty="0">
                <a:latin typeface="Times New Roman" panose="02020603050405020304" pitchFamily="18" charset="0"/>
                <a:cs typeface="Times New Roman" panose="02020603050405020304" pitchFamily="18" charset="0"/>
              </a:rPr>
              <a:t>(d) </a:t>
            </a:r>
            <a:r>
              <a:rPr lang="ru-RU" sz="2400" dirty="0" err="1">
                <a:latin typeface="Times New Roman" panose="02020603050405020304" pitchFamily="18" charset="0"/>
                <a:cs typeface="Times New Roman" panose="02020603050405020304" pitchFamily="18" charset="0"/>
              </a:rPr>
              <a:t>необхідність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дотримання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експертом</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вимог</a:t>
            </a:r>
            <a:r>
              <a:rPr lang="ru-RU" sz="2400" dirty="0">
                <a:latin typeface="Times New Roman" panose="02020603050405020304" pitchFamily="18" charset="0"/>
                <a:cs typeface="Times New Roman" panose="02020603050405020304" pitchFamily="18" charset="0"/>
              </a:rPr>
              <a:t> до </a:t>
            </a:r>
            <a:r>
              <a:rPr lang="ru-RU" sz="2400" dirty="0" err="1">
                <a:latin typeface="Times New Roman" panose="02020603050405020304" pitchFamily="18" charset="0"/>
                <a:cs typeface="Times New Roman" panose="02020603050405020304" pitchFamily="18" charset="0"/>
              </a:rPr>
              <a:t>конфіден</a:t>
            </a:r>
            <a:r>
              <a:rPr lang="ru-RU" sz="2400" dirty="0">
                <a:latin typeface="Times New Roman" panose="02020603050405020304" pitchFamily="18" charset="0"/>
                <a:cs typeface="Times New Roman" panose="02020603050405020304" pitchFamily="18" charset="0"/>
              </a:rPr>
              <a:t>-</a:t>
            </a:r>
          </a:p>
          <a:p>
            <a:pPr marL="0" indent="0">
              <a:buNone/>
            </a:pPr>
            <a:r>
              <a:rPr lang="ru-RU" sz="2400" dirty="0" err="1">
                <a:latin typeface="Times New Roman" panose="02020603050405020304" pitchFamily="18" charset="0"/>
                <a:cs typeface="Times New Roman" panose="02020603050405020304" pitchFamily="18" charset="0"/>
              </a:rPr>
              <a:t>ційності</a:t>
            </a:r>
            <a:r>
              <a:rPr lang="ru-RU" sz="2400" dirty="0">
                <a:latin typeface="Times New Roman" panose="02020603050405020304" pitchFamily="18" charset="0"/>
                <a:cs typeface="Times New Roman" panose="02020603050405020304" pitchFamily="18" charset="0"/>
              </a:rPr>
              <a:t> (див. параграф А31).</a:t>
            </a:r>
          </a:p>
        </p:txBody>
      </p:sp>
      <p:sp>
        <p:nvSpPr>
          <p:cNvPr id="5" name="Объект 5"/>
          <p:cNvSpPr txBox="1">
            <a:spLocks/>
          </p:cNvSpPr>
          <p:nvPr/>
        </p:nvSpPr>
        <p:spPr>
          <a:xfrm>
            <a:off x="5922264" y="1226664"/>
            <a:ext cx="6053328" cy="5340731"/>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buNone/>
            </a:pPr>
            <a:r>
              <a:rPr lang="ru-RU" sz="1400" dirty="0">
                <a:latin typeface="Times New Roman" panose="02020603050405020304" pitchFamily="18" charset="0"/>
                <a:cs typeface="Times New Roman" panose="02020603050405020304" pitchFamily="18" charset="0"/>
              </a:rPr>
              <a:t>12. Аудитор </a:t>
            </a:r>
            <a:r>
              <a:rPr lang="ru-RU" sz="1400" dirty="0" err="1">
                <a:latin typeface="Times New Roman" panose="02020603050405020304" pitchFamily="18" charset="0"/>
                <a:cs typeface="Times New Roman" panose="02020603050405020304" pitchFamily="18" charset="0"/>
              </a:rPr>
              <a:t>оцінює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достатність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цілей</a:t>
            </a:r>
            <a:r>
              <a:rPr lang="ru-RU" sz="1400" dirty="0">
                <a:latin typeface="Times New Roman" panose="02020603050405020304" pitchFamily="18" charset="0"/>
                <a:cs typeface="Times New Roman" panose="02020603050405020304" pitchFamily="18" charset="0"/>
              </a:rPr>
              <a:t> ауди-</a:t>
            </a:r>
          </a:p>
          <a:p>
            <a:pPr marL="0" indent="0">
              <a:buNone/>
            </a:pPr>
            <a:r>
              <a:rPr lang="ru-RU" sz="1400" dirty="0">
                <a:latin typeface="Times New Roman" panose="02020603050405020304" pitchFamily="18" charset="0"/>
                <a:cs typeface="Times New Roman" panose="02020603050405020304" pitchFamily="18" charset="0"/>
              </a:rPr>
              <a:t>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включаючи</a:t>
            </a:r>
            <a:r>
              <a:rPr lang="ru-RU" sz="1400" dirty="0">
                <a:latin typeface="Times New Roman" panose="02020603050405020304" pitchFamily="18" charset="0"/>
                <a:cs typeface="Times New Roman" panose="02020603050405020304" pitchFamily="18" charset="0"/>
              </a:rPr>
              <a:t> (див. параграф А32):</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err="1">
                <a:latin typeface="Times New Roman" panose="02020603050405020304" pitchFamily="18" charset="0"/>
                <a:cs typeface="Times New Roman" panose="02020603050405020304" pitchFamily="18" charset="0"/>
              </a:rPr>
              <a:t>відповідність</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обґрунтованість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результатів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або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висновків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цього</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та </a:t>
            </a:r>
            <a:r>
              <a:rPr lang="ru-RU" sz="1400" dirty="0" err="1">
                <a:latin typeface="Times New Roman" panose="02020603050405020304" pitchFamily="18" charset="0"/>
                <a:cs typeface="Times New Roman" panose="02020603050405020304" pitchFamily="18" charset="0"/>
              </a:rPr>
              <a:t>їх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узгодженість</a:t>
            </a:r>
            <a:r>
              <a:rPr lang="ru-RU" sz="1400" dirty="0">
                <a:latin typeface="Times New Roman" panose="02020603050405020304" pitchFamily="18" charset="0"/>
                <a:cs typeface="Times New Roman" panose="02020603050405020304" pitchFamily="18" charset="0"/>
              </a:rPr>
              <a:t> з </a:t>
            </a:r>
            <a:r>
              <a:rPr lang="ru-RU" sz="1400" dirty="0" err="1">
                <a:latin typeface="Times New Roman" panose="02020603050405020304" pitchFamily="18" charset="0"/>
                <a:cs typeface="Times New Roman" panose="02020603050405020304" pitchFamily="18" charset="0"/>
              </a:rPr>
              <a:t>іншими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аудиторськими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доказами</a:t>
            </a:r>
            <a:r>
              <a:rPr lang="ru-RU" sz="1400" dirty="0">
                <a:latin typeface="Times New Roman" panose="02020603050405020304" pitchFamily="18" charset="0"/>
                <a:cs typeface="Times New Roman" panose="02020603050405020304" pitchFamily="18" charset="0"/>
              </a:rPr>
              <a:t> (див.</a:t>
            </a:r>
          </a:p>
          <a:p>
            <a:pPr marL="0" indent="0">
              <a:buNone/>
            </a:pPr>
            <a:r>
              <a:rPr lang="ru-RU" sz="1400" dirty="0" err="1">
                <a:latin typeface="Times New Roman" panose="02020603050405020304" pitchFamily="18" charset="0"/>
                <a:cs typeface="Times New Roman" panose="02020603050405020304" pitchFamily="18" charset="0"/>
              </a:rPr>
              <a:t>параграфи</a:t>
            </a:r>
            <a:r>
              <a:rPr lang="ru-RU" sz="1400" dirty="0">
                <a:latin typeface="Times New Roman" panose="02020603050405020304" pitchFamily="18" charset="0"/>
                <a:cs typeface="Times New Roman" panose="02020603050405020304" pitchFamily="18" charset="0"/>
              </a:rPr>
              <a:t> А33–А34);</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b) </a:t>
            </a:r>
            <a:r>
              <a:rPr lang="ru-RU" sz="1400" dirty="0" err="1">
                <a:latin typeface="Times New Roman" panose="02020603050405020304" pitchFamily="18" charset="0"/>
                <a:cs typeface="Times New Roman" panose="02020603050405020304" pitchFamily="18" charset="0"/>
              </a:rPr>
              <a:t>якщо</a:t>
            </a:r>
            <a:r>
              <a:rPr lang="ru-RU" sz="1400" dirty="0">
                <a:latin typeface="Times New Roman" panose="02020603050405020304" pitchFamily="18" charset="0"/>
                <a:cs typeface="Times New Roman" panose="02020603050405020304" pitchFamily="18" charset="0"/>
              </a:rPr>
              <a:t> робота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охоплює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значущих</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припущень</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методів</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доречність</a:t>
            </a:r>
            <a:r>
              <a:rPr lang="ru-RU" sz="1400" dirty="0">
                <a:latin typeface="Times New Roman" panose="02020603050405020304" pitchFamily="18" charset="0"/>
                <a:cs typeface="Times New Roman" panose="02020603050405020304" pitchFamily="18" charset="0"/>
              </a:rPr>
              <a:t> та </a:t>
            </a:r>
            <a:r>
              <a:rPr lang="ru-RU" sz="1400" dirty="0" err="1">
                <a:latin typeface="Times New Roman" panose="02020603050405020304" pitchFamily="18" charset="0"/>
                <a:cs typeface="Times New Roman" panose="02020603050405020304" pitchFamily="18" charset="0"/>
              </a:rPr>
              <a:t>обґрунтованість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припущень</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a:latin typeface="Times New Roman" panose="02020603050405020304" pitchFamily="18" charset="0"/>
                <a:cs typeface="Times New Roman" panose="02020603050405020304" pitchFamily="18" charset="0"/>
              </a:rPr>
              <a:t>і </a:t>
            </a:r>
            <a:r>
              <a:rPr lang="ru-RU" sz="1400" dirty="0" err="1">
                <a:latin typeface="Times New Roman" panose="02020603050405020304" pitchFamily="18" charset="0"/>
                <a:cs typeface="Times New Roman" panose="02020603050405020304" pitchFamily="18" charset="0"/>
              </a:rPr>
              <a:t>методів</a:t>
            </a:r>
            <a:r>
              <a:rPr lang="ru-RU" sz="1400" dirty="0">
                <a:latin typeface="Times New Roman" panose="02020603050405020304" pitchFamily="18" charset="0"/>
                <a:cs typeface="Times New Roman" panose="02020603050405020304" pitchFamily="18" charset="0"/>
              </a:rPr>
              <a:t> за </a:t>
            </a:r>
            <a:r>
              <a:rPr lang="ru-RU" sz="1400" dirty="0" err="1">
                <a:latin typeface="Times New Roman" panose="02020603050405020304" pitchFamily="18" charset="0"/>
                <a:cs typeface="Times New Roman" panose="02020603050405020304" pitchFamily="18" charset="0"/>
              </a:rPr>
              <a:t>певних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обставин</a:t>
            </a:r>
            <a:r>
              <a:rPr lang="ru-RU" sz="1400" dirty="0">
                <a:latin typeface="Times New Roman" panose="02020603050405020304" pitchFamily="18" charset="0"/>
                <a:cs typeface="Times New Roman" panose="02020603050405020304" pitchFamily="18" charset="0"/>
              </a:rPr>
              <a:t> (див. </a:t>
            </a:r>
            <a:r>
              <a:rPr lang="ru-RU" sz="1400" dirty="0" err="1">
                <a:latin typeface="Times New Roman" panose="02020603050405020304" pitchFamily="18" charset="0"/>
                <a:cs typeface="Times New Roman" panose="02020603050405020304" pitchFamily="18" charset="0"/>
              </a:rPr>
              <a:t>параграфи</a:t>
            </a:r>
            <a:r>
              <a:rPr lang="ru-RU" sz="1400" dirty="0">
                <a:latin typeface="Times New Roman" panose="02020603050405020304" pitchFamily="18" charset="0"/>
                <a:cs typeface="Times New Roman" panose="02020603050405020304" pitchFamily="18" charset="0"/>
              </a:rPr>
              <a:t> А35–А37); та</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c) </a:t>
            </a:r>
            <a:r>
              <a:rPr lang="ru-RU" sz="1400" dirty="0" err="1">
                <a:latin typeface="Times New Roman" panose="02020603050405020304" pitchFamily="18" charset="0"/>
                <a:cs typeface="Times New Roman" panose="02020603050405020304" pitchFamily="18" charset="0"/>
              </a:rPr>
              <a:t>якщо</a:t>
            </a:r>
            <a:r>
              <a:rPr lang="ru-RU" sz="1400" dirty="0">
                <a:latin typeface="Times New Roman" panose="02020603050405020304" pitchFamily="18" charset="0"/>
                <a:cs typeface="Times New Roman" panose="02020603050405020304" pitchFamily="18" charset="0"/>
              </a:rPr>
              <a:t> робота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охоплює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використання</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первинних</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err="1">
                <a:latin typeface="Times New Roman" panose="02020603050405020304" pitchFamily="18" charset="0"/>
                <a:cs typeface="Times New Roman" panose="02020603050405020304" pitchFamily="18" charset="0"/>
              </a:rPr>
              <a:t>даних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що</a:t>
            </a:r>
            <a:r>
              <a:rPr lang="ru-RU" sz="1400" dirty="0">
                <a:latin typeface="Times New Roman" panose="02020603050405020304" pitchFamily="18" charset="0"/>
                <a:cs typeface="Times New Roman" panose="02020603050405020304" pitchFamily="18" charset="0"/>
              </a:rPr>
              <a:t> є </a:t>
            </a:r>
            <a:r>
              <a:rPr lang="ru-RU" sz="1400" dirty="0" err="1">
                <a:latin typeface="Times New Roman" panose="02020603050405020304" pitchFamily="18" charset="0"/>
                <a:cs typeface="Times New Roman" panose="02020603050405020304" pitchFamily="18" charset="0"/>
              </a:rPr>
              <a:t>значущими</a:t>
            </a:r>
            <a:r>
              <a:rPr lang="ru-RU" sz="1400" dirty="0">
                <a:latin typeface="Times New Roman" panose="02020603050405020304" pitchFamily="18" charset="0"/>
                <a:cs typeface="Times New Roman" panose="02020603050405020304" pitchFamily="18" charset="0"/>
              </a:rPr>
              <a:t> для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цього</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доречність</a:t>
            </a:r>
            <a:r>
              <a:rPr lang="ru-RU" sz="1400" dirty="0">
                <a:latin typeface="Times New Roman" panose="02020603050405020304" pitchFamily="18" charset="0"/>
                <a:cs typeface="Times New Roman" panose="02020603050405020304" pitchFamily="18" charset="0"/>
              </a:rPr>
              <a:t>,</a:t>
            </a:r>
          </a:p>
          <a:p>
            <a:pPr marL="0" indent="0">
              <a:buNone/>
            </a:pPr>
            <a:r>
              <a:rPr lang="ru-RU" sz="1400" dirty="0" err="1">
                <a:latin typeface="Times New Roman" panose="02020603050405020304" pitchFamily="18" charset="0"/>
                <a:cs typeface="Times New Roman" panose="02020603050405020304" pitchFamily="18" charset="0"/>
              </a:rPr>
              <a:t>повноту</a:t>
            </a:r>
            <a:r>
              <a:rPr lang="ru-RU" sz="1400" dirty="0">
                <a:latin typeface="Times New Roman" panose="02020603050405020304" pitchFamily="18" charset="0"/>
                <a:cs typeface="Times New Roman" panose="02020603050405020304" pitchFamily="18" charset="0"/>
              </a:rPr>
              <a:t> і </a:t>
            </a:r>
            <a:r>
              <a:rPr lang="ru-RU" sz="1400" dirty="0" err="1">
                <a:latin typeface="Times New Roman" panose="02020603050405020304" pitchFamily="18" charset="0"/>
                <a:cs typeface="Times New Roman" panose="02020603050405020304" pitchFamily="18" charset="0"/>
              </a:rPr>
              <a:t>точність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цих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первинних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даних</a:t>
            </a:r>
            <a:r>
              <a:rPr lang="ru-RU" sz="1400" dirty="0">
                <a:latin typeface="Times New Roman" panose="02020603050405020304" pitchFamily="18" charset="0"/>
                <a:cs typeface="Times New Roman" panose="02020603050405020304" pitchFamily="18" charset="0"/>
              </a:rPr>
              <a:t> (див. </a:t>
            </a:r>
            <a:r>
              <a:rPr lang="ru-RU" sz="1400" dirty="0" err="1">
                <a:latin typeface="Times New Roman" panose="02020603050405020304" pitchFamily="18" charset="0"/>
                <a:cs typeface="Times New Roman" panose="02020603050405020304" pitchFamily="18" charset="0"/>
              </a:rPr>
              <a:t>параграфи</a:t>
            </a:r>
            <a:r>
              <a:rPr lang="ru-RU" sz="1400" dirty="0">
                <a:latin typeface="Times New Roman" panose="02020603050405020304" pitchFamily="18" charset="0"/>
                <a:cs typeface="Times New Roman" panose="02020603050405020304" pitchFamily="18" charset="0"/>
              </a:rPr>
              <a:t> А38–А39).</a:t>
            </a:r>
          </a:p>
          <a:p>
            <a:pPr marL="0" indent="0">
              <a:buNone/>
            </a:pPr>
            <a:r>
              <a:rPr lang="ru-RU" sz="1400" dirty="0">
                <a:latin typeface="Times New Roman" panose="02020603050405020304" pitchFamily="18" charset="0"/>
                <a:cs typeface="Times New Roman" panose="02020603050405020304" pitchFamily="18" charset="0"/>
              </a:rPr>
              <a:t>13. </a:t>
            </a:r>
            <a:r>
              <a:rPr lang="ru-RU" sz="1400" dirty="0" err="1">
                <a:latin typeface="Times New Roman" panose="02020603050405020304" pitchFamily="18" charset="0"/>
                <a:cs typeface="Times New Roman" panose="02020603050405020304" pitchFamily="18" charset="0"/>
              </a:rPr>
              <a:t>Якщо</a:t>
            </a:r>
            <a:r>
              <a:rPr lang="ru-RU" sz="1400" dirty="0">
                <a:latin typeface="Times New Roman" panose="02020603050405020304" pitchFamily="18" charset="0"/>
                <a:cs typeface="Times New Roman" panose="02020603050405020304" pitchFamily="18" charset="0"/>
              </a:rPr>
              <a:t> аудитор </a:t>
            </a:r>
            <a:r>
              <a:rPr lang="ru-RU" sz="1400" dirty="0" err="1">
                <a:latin typeface="Times New Roman" panose="02020603050405020304" pitchFamily="18" charset="0"/>
                <a:cs typeface="Times New Roman" panose="02020603050405020304" pitchFamily="18" charset="0"/>
              </a:rPr>
              <a:t>визначає</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що</a:t>
            </a:r>
            <a:r>
              <a:rPr lang="ru-RU" sz="1400" dirty="0">
                <a:latin typeface="Times New Roman" panose="02020603050405020304" pitchFamily="18" charset="0"/>
                <a:cs typeface="Times New Roman" panose="02020603050405020304" pitchFamily="18" charset="0"/>
              </a:rPr>
              <a:t> робота </a:t>
            </a:r>
            <a:r>
              <a:rPr lang="ru-RU" sz="1400" dirty="0" err="1">
                <a:latin typeface="Times New Roman" panose="02020603050405020304" pitchFamily="18" charset="0"/>
                <a:cs typeface="Times New Roman" panose="02020603050405020304" pitchFamily="18" charset="0"/>
              </a:rPr>
              <a:t>експерта</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не є </a:t>
            </a:r>
            <a:r>
              <a:rPr lang="ru-RU" sz="1400" dirty="0" err="1">
                <a:latin typeface="Times New Roman" panose="02020603050405020304" pitchFamily="18" charset="0"/>
                <a:cs typeface="Times New Roman" panose="02020603050405020304" pitchFamily="18" charset="0"/>
              </a:rPr>
              <a:t>достатньою</a:t>
            </a:r>
            <a:endParaRPr lang="ru-RU" sz="1400" dirty="0">
              <a:latin typeface="Times New Roman" panose="02020603050405020304" pitchFamily="18" charset="0"/>
              <a:cs typeface="Times New Roman" panose="02020603050405020304" pitchFamily="18" charset="0"/>
            </a:endParaRPr>
          </a:p>
          <a:p>
            <a:pPr marL="0" indent="0">
              <a:buNone/>
            </a:pPr>
            <a:r>
              <a:rPr lang="ru-RU" sz="1400" dirty="0">
                <a:latin typeface="Times New Roman" panose="02020603050405020304" pitchFamily="18" charset="0"/>
                <a:cs typeface="Times New Roman" panose="02020603050405020304" pitchFamily="18" charset="0"/>
              </a:rPr>
              <a:t>для </a:t>
            </a:r>
            <a:r>
              <a:rPr lang="ru-RU" sz="1400" dirty="0" err="1">
                <a:latin typeface="Times New Roman" panose="02020603050405020304" pitchFamily="18" charset="0"/>
                <a:cs typeface="Times New Roman" panose="02020603050405020304" pitchFamily="18" charset="0"/>
              </a:rPr>
              <a:t>цілей</a:t>
            </a:r>
            <a:r>
              <a:rPr lang="ru-RU" sz="1400" dirty="0">
                <a:latin typeface="Times New Roman" panose="02020603050405020304" pitchFamily="18" charset="0"/>
                <a:cs typeface="Times New Roman" panose="02020603050405020304" pitchFamily="18" charset="0"/>
              </a:rPr>
              <a:t> ауди то </a:t>
            </a:r>
            <a:r>
              <a:rPr lang="ru-RU" sz="1400" dirty="0" err="1">
                <a:latin typeface="Times New Roman" panose="02020603050405020304" pitchFamily="18" charset="0"/>
                <a:cs typeface="Times New Roman" panose="02020603050405020304" pitchFamily="18" charset="0"/>
              </a:rPr>
              <a:t>ра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він</a:t>
            </a:r>
            <a:r>
              <a:rPr lang="ru-RU" sz="1400" dirty="0">
                <a:latin typeface="Times New Roman" panose="02020603050405020304" pitchFamily="18" charset="0"/>
                <a:cs typeface="Times New Roman" panose="02020603050405020304" pitchFamily="18" charset="0"/>
              </a:rPr>
              <a:t> повинен (див. параграф А40):</a:t>
            </a:r>
          </a:p>
          <a:p>
            <a:pPr marL="0" indent="0">
              <a:buNone/>
            </a:pPr>
            <a:r>
              <a:rPr lang="ru-RU"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a) </a:t>
            </a:r>
            <a:r>
              <a:rPr lang="ru-RU" sz="1400" dirty="0" err="1">
                <a:latin typeface="Times New Roman" panose="02020603050405020304" pitchFamily="18" charset="0"/>
                <a:cs typeface="Times New Roman" panose="02020603050405020304" pitchFamily="18" charset="0"/>
              </a:rPr>
              <a:t>узгодити</a:t>
            </a:r>
            <a:r>
              <a:rPr lang="ru-RU" sz="1400" dirty="0">
                <a:latin typeface="Times New Roman" panose="02020603050405020304" pitchFamily="18" charset="0"/>
                <a:cs typeface="Times New Roman" panose="02020603050405020304" pitchFamily="18" charset="0"/>
              </a:rPr>
              <a:t> з </a:t>
            </a:r>
            <a:r>
              <a:rPr lang="ru-RU" sz="1400" dirty="0" err="1">
                <a:latin typeface="Times New Roman" panose="02020603050405020304" pitchFamily="18" charset="0"/>
                <a:cs typeface="Times New Roman" panose="02020603050405020304" pitchFamily="18" charset="0"/>
              </a:rPr>
              <a:t>цим</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експертом</a:t>
            </a:r>
            <a:r>
              <a:rPr lang="ru-RU" sz="1400" dirty="0">
                <a:latin typeface="Times New Roman" panose="02020603050405020304" pitchFamily="18" charset="0"/>
                <a:cs typeface="Times New Roman" panose="02020603050405020304" pitchFamily="18" charset="0"/>
              </a:rPr>
              <a:t> характер та </a:t>
            </a:r>
            <a:r>
              <a:rPr lang="ru-RU" sz="1400" dirty="0" err="1">
                <a:latin typeface="Times New Roman" panose="02020603050405020304" pitchFamily="18" charset="0"/>
                <a:cs typeface="Times New Roman" panose="02020603050405020304" pitchFamily="18" charset="0"/>
              </a:rPr>
              <a:t>обсяг</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подальшої</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роботи</a:t>
            </a:r>
            <a:r>
              <a:rPr lang="ru-RU" sz="1400" dirty="0">
                <a:latin typeface="Times New Roman" panose="02020603050405020304" pitchFamily="18" charset="0"/>
                <a:cs typeface="Times New Roman" panose="02020603050405020304" pitchFamily="18" charset="0"/>
              </a:rPr>
              <a:t>, яку</a:t>
            </a:r>
          </a:p>
          <a:p>
            <a:pPr marL="0" indent="0">
              <a:buNone/>
            </a:pPr>
            <a:r>
              <a:rPr lang="ru-RU" sz="1400" dirty="0" err="1" smtClean="0">
                <a:latin typeface="Times New Roman" panose="02020603050405020304" pitchFamily="18" charset="0"/>
                <a:cs typeface="Times New Roman" panose="02020603050405020304" pitchFamily="18" charset="0"/>
              </a:rPr>
              <a:t>має</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виконати</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цей</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експерт</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або</a:t>
            </a:r>
            <a:r>
              <a:rPr lang="en-US" sz="1400" dirty="0" smtClean="0">
                <a:latin typeface="Times New Roman" panose="02020603050405020304" pitchFamily="18" charset="0"/>
                <a:cs typeface="Times New Roman" panose="02020603050405020304" pitchFamily="18" charset="0"/>
              </a:rPr>
              <a:t> </a:t>
            </a:r>
          </a:p>
          <a:p>
            <a:pPr marL="0" indent="0">
              <a:buNone/>
            </a:pPr>
            <a:r>
              <a:rPr lang="ru-RU" sz="1400" dirty="0" smtClean="0">
                <a:latin typeface="Times New Roman" panose="02020603050405020304" pitchFamily="18" charset="0"/>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b) </a:t>
            </a:r>
            <a:r>
              <a:rPr lang="ru-RU" sz="1400" dirty="0" err="1">
                <a:latin typeface="Times New Roman" panose="02020603050405020304" pitchFamily="18" charset="0"/>
                <a:cs typeface="Times New Roman" panose="02020603050405020304" pitchFamily="18" charset="0"/>
              </a:rPr>
              <a:t>виконати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додаткові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аудиторські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процедури</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що</a:t>
            </a:r>
            <a:r>
              <a:rPr lang="ru-RU" sz="1400" dirty="0">
                <a:latin typeface="Times New Roman" panose="02020603050405020304" pitchFamily="18" charset="0"/>
                <a:cs typeface="Times New Roman" panose="02020603050405020304" pitchFamily="18" charset="0"/>
              </a:rPr>
              <a:t> є </a:t>
            </a:r>
            <a:r>
              <a:rPr lang="ru-RU" sz="1400" dirty="0" err="1">
                <a:latin typeface="Times New Roman" panose="02020603050405020304" pitchFamily="18" charset="0"/>
                <a:cs typeface="Times New Roman" panose="02020603050405020304" pitchFamily="18" charset="0"/>
              </a:rPr>
              <a:t>прийнятними</a:t>
            </a:r>
            <a:r>
              <a:rPr lang="ru-RU" sz="1400" dirty="0">
                <a:latin typeface="Times New Roman" panose="02020603050405020304" pitchFamily="18" charset="0"/>
                <a:cs typeface="Times New Roman" panose="02020603050405020304" pitchFamily="18" charset="0"/>
              </a:rPr>
              <a:t> за</a:t>
            </a:r>
          </a:p>
          <a:p>
            <a:pPr marL="0" indent="0">
              <a:buNone/>
            </a:pPr>
            <a:r>
              <a:rPr lang="ru-RU" sz="1400" dirty="0" err="1">
                <a:latin typeface="Times New Roman" panose="02020603050405020304" pitchFamily="18" charset="0"/>
                <a:cs typeface="Times New Roman" panose="02020603050405020304" pitchFamily="18" charset="0"/>
              </a:rPr>
              <a:t>певних</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обставин</a:t>
            </a:r>
            <a:r>
              <a:rPr lang="ru-RU" sz="1400" dirty="0">
                <a:latin typeface="Times New Roman" panose="02020603050405020304" pitchFamily="18" charset="0"/>
                <a:cs typeface="Times New Roman" panose="02020603050405020304" pitchFamily="18" charset="0"/>
              </a:rPr>
              <a:t>.</a:t>
            </a:r>
          </a:p>
        </p:txBody>
      </p:sp>
      <p:sp>
        <p:nvSpPr>
          <p:cNvPr id="7" name="Заголовок 1"/>
          <p:cNvSpPr txBox="1">
            <a:spLocks/>
          </p:cNvSpPr>
          <p:nvPr/>
        </p:nvSpPr>
        <p:spPr>
          <a:xfrm>
            <a:off x="5922264" y="314219"/>
            <a:ext cx="6053328" cy="59822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ru-RU" sz="2400" dirty="0" err="1">
                <a:latin typeface="Times New Roman" panose="02020603050405020304" pitchFamily="18" charset="0"/>
                <a:cs typeface="Times New Roman" panose="02020603050405020304" pitchFamily="18" charset="0"/>
              </a:rPr>
              <a:t>Оцінювання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достатності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роботи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експерта</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endParaRPr lang="ru-RU"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90024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549215" y="2110661"/>
            <a:ext cx="11093570" cy="1318339"/>
          </a:xfrm>
        </p:spPr>
        <p:style>
          <a:lnRef idx="2">
            <a:schemeClr val="accent2"/>
          </a:lnRef>
          <a:fillRef idx="1">
            <a:schemeClr val="lt1"/>
          </a:fillRef>
          <a:effectRef idx="0">
            <a:schemeClr val="accent2"/>
          </a:effectRef>
          <a:fontRef idx="minor">
            <a:schemeClr val="dk1"/>
          </a:fontRef>
        </p:style>
        <p:txBody>
          <a:bodyPr>
            <a:noAutofit/>
          </a:bodyPr>
          <a:lstStyle/>
          <a:p>
            <a:pPr marL="0" indent="0" algn="ctr">
              <a:buNone/>
            </a:pPr>
            <a:r>
              <a:rPr lang="ru-RU" sz="9600" dirty="0" err="1" smtClean="0">
                <a:latin typeface="Times New Roman" panose="02020603050405020304" pitchFamily="18" charset="0"/>
                <a:cs typeface="Times New Roman" panose="02020603050405020304" pitchFamily="18" charset="0"/>
              </a:rPr>
              <a:t>Дякую</a:t>
            </a:r>
            <a:r>
              <a:rPr lang="ru-RU" sz="9600" dirty="0" smtClean="0">
                <a:latin typeface="Times New Roman" panose="02020603050405020304" pitchFamily="18" charset="0"/>
                <a:cs typeface="Times New Roman" panose="02020603050405020304" pitchFamily="18" charset="0"/>
              </a:rPr>
              <a:t> за </a:t>
            </a:r>
            <a:r>
              <a:rPr lang="ru-RU" sz="9600" dirty="0" err="1" smtClean="0">
                <a:latin typeface="Times New Roman" panose="02020603050405020304" pitchFamily="18" charset="0"/>
                <a:cs typeface="Times New Roman" panose="02020603050405020304" pitchFamily="18" charset="0"/>
              </a:rPr>
              <a:t>увагу</a:t>
            </a:r>
            <a:r>
              <a:rPr lang="ru-RU" sz="9600" dirty="0" smtClean="0">
                <a:latin typeface="Times New Roman" panose="02020603050405020304" pitchFamily="18" charset="0"/>
                <a:cs typeface="Times New Roman" panose="02020603050405020304" pitchFamily="18" charset="0"/>
              </a:rPr>
              <a:t> !</a:t>
            </a:r>
            <a:endParaRPr lang="ru-RU" sz="9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976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82137"/>
            <a:ext cx="10515600" cy="762451"/>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4000" dirty="0" err="1">
                <a:latin typeface="Times New Roman" panose="02020603050405020304" pitchFamily="18" charset="0"/>
                <a:cs typeface="Times New Roman" panose="02020603050405020304" pitchFamily="18" charset="0"/>
              </a:rPr>
              <a:t>Визначення</a:t>
            </a:r>
            <a:endParaRPr lang="ru-RU" sz="4000"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351129"/>
            <a:ext cx="10515600" cy="4626590"/>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000" dirty="0">
                <a:latin typeface="Times New Roman" panose="02020603050405020304" pitchFamily="18" charset="0"/>
                <a:cs typeface="Times New Roman" panose="02020603050405020304" pitchFamily="18" charset="0"/>
              </a:rPr>
              <a:t>Для </a:t>
            </a:r>
            <a:r>
              <a:rPr lang="ru-RU" sz="2000" dirty="0" err="1">
                <a:latin typeface="Times New Roman" panose="02020603050405020304" pitchFamily="18" charset="0"/>
                <a:cs typeface="Times New Roman" panose="02020603050405020304" pitchFamily="18" charset="0"/>
              </a:rPr>
              <a:t>цілей</a:t>
            </a:r>
            <a:r>
              <a:rPr lang="ru-RU" sz="2000" dirty="0">
                <a:latin typeface="Times New Roman" panose="02020603050405020304" pitchFamily="18" charset="0"/>
                <a:cs typeface="Times New Roman" panose="02020603050405020304" pitchFamily="18" charset="0"/>
              </a:rPr>
              <a:t> МСА </a:t>
            </a:r>
            <a:r>
              <a:rPr lang="ru-RU" sz="2000" dirty="0" err="1">
                <a:latin typeface="Times New Roman" panose="02020603050405020304" pitchFamily="18" charset="0"/>
                <a:cs typeface="Times New Roman" panose="02020603050405020304" pitchFamily="18" charset="0"/>
              </a:rPr>
              <a:t>наведені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далі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терміни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мають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такі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значення</a:t>
            </a:r>
            <a:r>
              <a:rPr lang="ru-RU" sz="2000" dirty="0">
                <a:latin typeface="Times New Roman" panose="02020603050405020304" pitchFamily="18" charset="0"/>
                <a:cs typeface="Times New Roman" panose="02020603050405020304" pitchFamily="18" charset="0"/>
              </a:rPr>
              <a:t>:</a:t>
            </a:r>
          </a:p>
          <a:p>
            <a:pPr marL="0" indent="0">
              <a:buNone/>
            </a:pPr>
            <a:r>
              <a:rPr lang="ru-RU" sz="2000" dirty="0">
                <a:latin typeface="Times New Roman" panose="02020603050405020304" pitchFamily="18" charset="0"/>
                <a:cs typeface="Times New Roman" panose="02020603050405020304" pitchFamily="18" charset="0"/>
              </a:rPr>
              <a:t>(a) компонент (</a:t>
            </a:r>
            <a:r>
              <a:rPr lang="ru-RU" sz="2000" dirty="0" err="1">
                <a:latin typeface="Times New Roman" panose="02020603050405020304" pitchFamily="18" charset="0"/>
                <a:cs typeface="Times New Roman" panose="02020603050405020304" pitchFamily="18" charset="0"/>
              </a:rPr>
              <a:t>сomponent</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суб’єкт</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господарювання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вид </a:t>
            </a:r>
            <a:r>
              <a:rPr lang="ru-RU" sz="2000" dirty="0" err="1" smtClean="0">
                <a:latin typeface="Times New Roman" panose="02020603050405020304" pitchFamily="18" charset="0"/>
                <a:cs typeface="Times New Roman" panose="02020603050405020304" pitchFamily="18" charset="0"/>
              </a:rPr>
              <a:t>господарської</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діяльності</a:t>
            </a:r>
            <a:r>
              <a:rPr lang="ru-RU" sz="2000" dirty="0">
                <a:latin typeface="Times New Roman" panose="02020603050405020304" pitchFamily="18" charset="0"/>
                <a:cs typeface="Times New Roman" panose="02020603050405020304" pitchFamily="18" charset="0"/>
              </a:rPr>
              <a:t>, про </a:t>
            </a:r>
            <a:r>
              <a:rPr lang="ru-RU" sz="2000" dirty="0" smtClean="0">
                <a:latin typeface="Times New Roman" panose="02020603050405020304" pitchFamily="18" charset="0"/>
                <a:cs typeface="Times New Roman" panose="02020603050405020304" pitchFamily="18" charset="0"/>
              </a:rPr>
              <a:t>яку </a:t>
            </a:r>
            <a:r>
              <a:rPr lang="ru-RU" sz="2000" dirty="0" err="1" smtClean="0">
                <a:latin typeface="Times New Roman" panose="02020603050405020304" pitchFamily="18" charset="0"/>
                <a:cs typeface="Times New Roman" panose="02020603050405020304" pitchFamily="18" charset="0"/>
              </a:rPr>
              <a:t>управлінський</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персонал </a:t>
            </a:r>
            <a:r>
              <a:rPr lang="ru-RU" sz="2000" dirty="0" err="1" smtClean="0">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або</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компонента </a:t>
            </a:r>
            <a:r>
              <a:rPr lang="ru-RU" sz="2000" dirty="0" err="1">
                <a:latin typeface="Times New Roman" panose="02020603050405020304" pitchFamily="18" charset="0"/>
                <a:cs typeface="Times New Roman" panose="02020603050405020304" pitchFamily="18" charset="0"/>
              </a:rPr>
              <a:t>складає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інформацію</a:t>
            </a:r>
            <a:r>
              <a:rPr lang="ru-RU" sz="2000" dirty="0">
                <a:latin typeface="Times New Roman" panose="02020603050405020304" pitchFamily="18" charset="0"/>
                <a:cs typeface="Times New Roman" panose="02020603050405020304" pitchFamily="18" charset="0"/>
              </a:rPr>
              <a:t>, яку </a:t>
            </a:r>
            <a:r>
              <a:rPr lang="ru-RU" sz="2000" dirty="0" err="1">
                <a:latin typeface="Times New Roman" panose="02020603050405020304" pitchFamily="18" charset="0"/>
                <a:cs typeface="Times New Roman" panose="02020603050405020304" pitchFamily="18" charset="0"/>
              </a:rPr>
              <a:t>слід</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включати</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до </a:t>
            </a:r>
            <a:r>
              <a:rPr lang="ru-RU" sz="2000" dirty="0">
                <a:latin typeface="Times New Roman" panose="02020603050405020304" pitchFamily="18" charset="0"/>
                <a:cs typeface="Times New Roman" panose="02020603050405020304" pitchFamily="18" charset="0"/>
              </a:rPr>
              <a:t>складу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b) аудитор компонента (</a:t>
            </a:r>
            <a:r>
              <a:rPr lang="ru-RU" sz="2000" dirty="0" err="1">
                <a:latin typeface="Times New Roman" panose="02020603050405020304" pitchFamily="18" charset="0"/>
                <a:cs typeface="Times New Roman" panose="02020603050405020304" pitchFamily="18" charset="0"/>
              </a:rPr>
              <a:t>сomponent</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auditor</a:t>
            </a:r>
            <a:r>
              <a:rPr lang="ru-RU" sz="2000" dirty="0">
                <a:latin typeface="Times New Roman" panose="02020603050405020304" pitchFamily="18" charset="0"/>
                <a:cs typeface="Times New Roman" panose="02020603050405020304" pitchFamily="18" charset="0"/>
              </a:rPr>
              <a:t>)– аудитор, </a:t>
            </a:r>
            <a:r>
              <a:rPr lang="ru-RU" sz="2000" dirty="0" err="1">
                <a:latin typeface="Times New Roman" panose="02020603050405020304" pitchFamily="18" charset="0"/>
                <a:cs typeface="Times New Roman" panose="02020603050405020304" pitchFamily="18" charset="0"/>
              </a:rPr>
              <a:t>який</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на </a:t>
            </a:r>
            <a:r>
              <a:rPr lang="ru-RU" sz="2000" dirty="0" err="1" smtClean="0">
                <a:latin typeface="Times New Roman" panose="02020603050405020304" pitchFamily="18" charset="0"/>
                <a:cs typeface="Times New Roman" panose="02020603050405020304" pitchFamily="18" charset="0"/>
              </a:rPr>
              <a:t>замовлення</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команди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виконує</a:t>
            </a:r>
            <a:r>
              <a:rPr lang="ru-RU" sz="2000" dirty="0">
                <a:latin typeface="Times New Roman" panose="02020603050405020304" pitchFamily="18" charset="0"/>
                <a:cs typeface="Times New Roman" panose="02020603050405020304" pitchFamily="18" charset="0"/>
              </a:rPr>
              <a:t> роботу </a:t>
            </a:r>
            <a:r>
              <a:rPr lang="ru-RU" sz="2000" dirty="0" err="1" smtClean="0">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фінансової</a:t>
            </a:r>
            <a:r>
              <a:rPr lang="ru-RU" sz="2000" dirty="0" smtClean="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інформації</a:t>
            </a:r>
            <a:r>
              <a:rPr lang="ru-RU" sz="2000" dirty="0">
                <a:latin typeface="Times New Roman" panose="02020603050405020304" pitchFamily="18" charset="0"/>
                <a:cs typeface="Times New Roman" panose="02020603050405020304" pitchFamily="18" charset="0"/>
              </a:rPr>
              <a:t> компонента для </a:t>
            </a:r>
            <a:r>
              <a:rPr lang="ru-RU" sz="2000" dirty="0" err="1">
                <a:latin typeface="Times New Roman" panose="02020603050405020304" pitchFamily="18" charset="0"/>
                <a:cs typeface="Times New Roman" panose="02020603050405020304" pitchFamily="18" charset="0"/>
              </a:rPr>
              <a:t>цілей</a:t>
            </a:r>
            <a:r>
              <a:rPr lang="ru-RU" sz="2000" dirty="0">
                <a:latin typeface="Times New Roman" panose="02020603050405020304" pitchFamily="18" charset="0"/>
                <a:cs typeface="Times New Roman" panose="02020603050405020304" pitchFamily="18" charset="0"/>
              </a:rPr>
              <a:t> аудиту </a:t>
            </a:r>
            <a:r>
              <a:rPr lang="ru-RU" sz="2000" dirty="0" err="1" smtClean="0">
                <a:latin typeface="Times New Roman" panose="02020603050405020304" pitchFamily="18" charset="0"/>
                <a:cs typeface="Times New Roman" panose="02020603050405020304" pitchFamily="18" charset="0"/>
              </a:rPr>
              <a:t>групи</a:t>
            </a:r>
            <a:r>
              <a:rPr lang="ru-RU" sz="2000" dirty="0" smtClean="0">
                <a:latin typeface="Times New Roman" panose="02020603050405020304" pitchFamily="18" charset="0"/>
                <a:cs typeface="Times New Roman" panose="02020603050405020304" pitchFamily="18" charset="0"/>
              </a:rPr>
              <a:t>;</a:t>
            </a:r>
          </a:p>
          <a:p>
            <a:pPr marL="0" indent="0">
              <a:buNone/>
            </a:pP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c) </a:t>
            </a:r>
            <a:r>
              <a:rPr lang="ru-RU" sz="2000" dirty="0" err="1">
                <a:latin typeface="Times New Roman" panose="02020603050405020304" pitchFamily="18" charset="0"/>
                <a:cs typeface="Times New Roman" panose="02020603050405020304" pitchFamily="18" charset="0"/>
              </a:rPr>
              <a:t>управлінський</a:t>
            </a:r>
            <a:r>
              <a:rPr lang="ru-RU" sz="2000" dirty="0">
                <a:latin typeface="Times New Roman" panose="02020603050405020304" pitchFamily="18" charset="0"/>
                <a:cs typeface="Times New Roman" panose="02020603050405020304" pitchFamily="18" charset="0"/>
              </a:rPr>
              <a:t> персонал компонента (</a:t>
            </a:r>
            <a:r>
              <a:rPr lang="ru-RU" sz="2000" dirty="0" err="1">
                <a:latin typeface="Times New Roman" panose="02020603050405020304" pitchFamily="18" charset="0"/>
                <a:cs typeface="Times New Roman" panose="02020603050405020304" pitchFamily="18" charset="0"/>
              </a:rPr>
              <a:t>component</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management</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управлінський</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персонал, </a:t>
            </a:r>
            <a:r>
              <a:rPr lang="ru-RU" sz="2000" dirty="0" err="1">
                <a:latin typeface="Times New Roman" panose="02020603050405020304" pitchFamily="18" charset="0"/>
                <a:cs typeface="Times New Roman" panose="02020603050405020304" pitchFamily="18" charset="0"/>
              </a:rPr>
              <a:t>відповідальний</a:t>
            </a:r>
            <a:r>
              <a:rPr lang="ru-RU" sz="2000" dirty="0">
                <a:latin typeface="Times New Roman" panose="02020603050405020304" pitchFamily="18" charset="0"/>
                <a:cs typeface="Times New Roman" panose="02020603050405020304" pitchFamily="18" charset="0"/>
              </a:rPr>
              <a:t> за </a:t>
            </a:r>
            <a:r>
              <a:rPr lang="ru-RU" sz="2000" dirty="0" err="1">
                <a:latin typeface="Times New Roman" panose="02020603050405020304" pitchFamily="18" charset="0"/>
                <a:cs typeface="Times New Roman" panose="02020603050405020304" pitchFamily="18" charset="0"/>
              </a:rPr>
              <a:t>складання</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інформації</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компонента;</a:t>
            </a:r>
          </a:p>
          <a:p>
            <a:pPr marL="0" indent="0">
              <a:buNone/>
            </a:pPr>
            <a:r>
              <a:rPr lang="en-US" sz="2000" dirty="0">
                <a:latin typeface="Times New Roman" panose="02020603050405020304" pitchFamily="18" charset="0"/>
                <a:cs typeface="Times New Roman" panose="02020603050405020304" pitchFamily="18" charset="0"/>
              </a:rPr>
              <a:t>(d) </a:t>
            </a:r>
            <a:r>
              <a:rPr lang="ru-RU" sz="2000" dirty="0" err="1">
                <a:latin typeface="Times New Roman" panose="02020603050405020304" pitchFamily="18" charset="0"/>
                <a:cs typeface="Times New Roman" panose="02020603050405020304" pitchFamily="18" charset="0"/>
              </a:rPr>
              <a:t>суттєвість</a:t>
            </a:r>
            <a:r>
              <a:rPr lang="ru-RU" sz="2000" dirty="0">
                <a:latin typeface="Times New Roman" panose="02020603050405020304" pitchFamily="18" charset="0"/>
                <a:cs typeface="Times New Roman" panose="02020603050405020304" pitchFamily="18" charset="0"/>
              </a:rPr>
              <a:t> компонента (</a:t>
            </a:r>
            <a:r>
              <a:rPr lang="en-US" sz="2000" dirty="0">
                <a:latin typeface="Times New Roman" panose="02020603050405020304" pitchFamily="18" charset="0"/>
                <a:cs typeface="Times New Roman" panose="02020603050405020304" pitchFamily="18" charset="0"/>
              </a:rPr>
              <a:t>component materiality) – </a:t>
            </a:r>
            <a:r>
              <a:rPr lang="ru-RU" sz="2000" dirty="0" err="1">
                <a:latin typeface="Times New Roman" panose="02020603050405020304" pitchFamily="18" charset="0"/>
                <a:cs typeface="Times New Roman" panose="02020603050405020304" pitchFamily="18" charset="0"/>
              </a:rPr>
              <a:t>рівень</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суттєвості</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для </a:t>
            </a:r>
            <a:r>
              <a:rPr lang="ru-RU" sz="2000" dirty="0">
                <a:latin typeface="Times New Roman" panose="02020603050405020304" pitchFamily="18" charset="0"/>
                <a:cs typeface="Times New Roman" panose="02020603050405020304" pitchFamily="18" charset="0"/>
              </a:rPr>
              <a:t>компонента, </a:t>
            </a:r>
            <a:r>
              <a:rPr lang="ru-RU" sz="2000" dirty="0" err="1">
                <a:latin typeface="Times New Roman" panose="02020603050405020304" pitchFamily="18" charset="0"/>
                <a:cs typeface="Times New Roman" panose="02020603050405020304" pitchFamily="18" charset="0"/>
              </a:rPr>
              <a:t>визначений</a:t>
            </a:r>
            <a:r>
              <a:rPr lang="ru-RU" sz="2000" dirty="0">
                <a:latin typeface="Times New Roman" panose="02020603050405020304" pitchFamily="18" charset="0"/>
                <a:cs typeface="Times New Roman" panose="02020603050405020304" pitchFamily="18" charset="0"/>
              </a:rPr>
              <a:t> командою </a:t>
            </a:r>
            <a:r>
              <a:rPr lang="ru-RU" sz="2000" dirty="0" err="1">
                <a:latin typeface="Times New Roman" panose="02020603050405020304" pitchFamily="18" charset="0"/>
                <a:cs typeface="Times New Roman" panose="02020603050405020304" pitchFamily="18" charset="0"/>
              </a:rPr>
              <a:t>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завдання</a:t>
            </a:r>
            <a:r>
              <a:rPr lang="ru-RU" sz="2000" dirty="0">
                <a:latin typeface="Times New Roman" panose="02020603050405020304" pitchFamily="18" charset="0"/>
                <a:cs typeface="Times New Roman" panose="02020603050405020304" pitchFamily="18" charset="0"/>
              </a:rPr>
              <a:t> для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a:t>
            </a:r>
          </a:p>
          <a:p>
            <a:pPr marL="0" indent="0">
              <a:buNone/>
            </a:pPr>
            <a:r>
              <a:rPr lang="en-US" sz="2000" dirty="0">
                <a:latin typeface="Times New Roman" panose="02020603050405020304" pitchFamily="18" charset="0"/>
                <a:cs typeface="Times New Roman" panose="02020603050405020304" pitchFamily="18" charset="0"/>
              </a:rPr>
              <a:t>(e) </a:t>
            </a:r>
            <a:r>
              <a:rPr lang="ru-RU" sz="2000" dirty="0" err="1">
                <a:latin typeface="Times New Roman" panose="02020603050405020304" pitchFamily="18" charset="0"/>
                <a:cs typeface="Times New Roman" panose="02020603050405020304" pitchFamily="18" charset="0"/>
              </a:rPr>
              <a:t>група</a:t>
            </a:r>
            <a:r>
              <a:rPr lang="ru-RU"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group) – </a:t>
            </a:r>
            <a:r>
              <a:rPr lang="ru-RU" sz="2000" dirty="0" err="1">
                <a:latin typeface="Times New Roman" panose="02020603050405020304" pitchFamily="18" charset="0"/>
                <a:cs typeface="Times New Roman" panose="02020603050405020304" pitchFamily="18" charset="0"/>
              </a:rPr>
              <a:t>усі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компоненти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фінансова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інформація</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включена </a:t>
            </a:r>
            <a:r>
              <a:rPr lang="ru-RU" sz="2000" dirty="0">
                <a:latin typeface="Times New Roman" panose="02020603050405020304" pitchFamily="18" charset="0"/>
                <a:cs typeface="Times New Roman" panose="02020603050405020304" pitchFamily="18" charset="0"/>
              </a:rPr>
              <a:t>до складу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Група</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завжди</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більша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ніж</a:t>
            </a:r>
            <a:r>
              <a:rPr lang="ru-RU" sz="2000" dirty="0">
                <a:latin typeface="Times New Roman" panose="02020603050405020304" pitchFamily="18" charset="0"/>
                <a:cs typeface="Times New Roman" panose="02020603050405020304" pitchFamily="18" charset="0"/>
              </a:rPr>
              <a:t> один компонент;</a:t>
            </a:r>
          </a:p>
          <a:p>
            <a:pPr marL="0" indent="0">
              <a:buNone/>
            </a:pPr>
            <a:r>
              <a:rPr lang="en-US" sz="2000" dirty="0">
                <a:latin typeface="Times New Roman" panose="02020603050405020304" pitchFamily="18" charset="0"/>
                <a:cs typeface="Times New Roman" panose="02020603050405020304" pitchFamily="18" charset="0"/>
              </a:rPr>
              <a:t>(f) </a:t>
            </a:r>
            <a:r>
              <a:rPr lang="ru-RU" sz="2000" dirty="0">
                <a:latin typeface="Times New Roman" panose="02020603050405020304" pitchFamily="18" charset="0"/>
                <a:cs typeface="Times New Roman" panose="02020603050405020304" pitchFamily="18" charset="0"/>
              </a:rPr>
              <a:t>аудит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group audit)– </a:t>
            </a:r>
            <a:r>
              <a:rPr lang="ru-RU" sz="2000" dirty="0">
                <a:latin typeface="Times New Roman" panose="02020603050405020304" pitchFamily="18" charset="0"/>
                <a:cs typeface="Times New Roman" panose="02020603050405020304" pitchFamily="18" charset="0"/>
              </a:rPr>
              <a:t>аудит </a:t>
            </a:r>
            <a:r>
              <a:rPr lang="ru-RU" sz="2000" dirty="0" err="1">
                <a:latin typeface="Times New Roman" panose="02020603050405020304" pitchFamily="18" charset="0"/>
                <a:cs typeface="Times New Roman" panose="02020603050405020304" pitchFamily="18" charset="0"/>
              </a:rPr>
              <a:t>фінансової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звітності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групи</a:t>
            </a:r>
            <a:r>
              <a:rPr lang="ru-RU"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823533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729018" y="302075"/>
            <a:ext cx="10462146" cy="6253850"/>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цілей</a:t>
            </a:r>
            <a:r>
              <a:rPr lang="ru-RU" sz="2400" dirty="0">
                <a:latin typeface="Times New Roman" panose="02020603050405020304" pitchFamily="18" charset="0"/>
                <a:cs typeface="Times New Roman" panose="02020603050405020304" pitchFamily="18" charset="0"/>
              </a:rPr>
              <a:t> МСА </a:t>
            </a:r>
            <a:r>
              <a:rPr lang="ru-RU" sz="2400" dirty="0" err="1">
                <a:latin typeface="Times New Roman" panose="02020603050405020304" pitchFamily="18" charset="0"/>
                <a:cs typeface="Times New Roman" panose="02020603050405020304" pitchFamily="18" charset="0"/>
              </a:rPr>
              <a:t>наведені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далі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терміни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значення</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(a) компонент (</a:t>
            </a:r>
            <a:r>
              <a:rPr lang="ru-RU" sz="2400" dirty="0" err="1">
                <a:latin typeface="Times New Roman" panose="02020603050405020304" pitchFamily="18" charset="0"/>
                <a:cs typeface="Times New Roman" panose="02020603050405020304" pitchFamily="18" charset="0"/>
              </a:rPr>
              <a:t>сomponent</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суб’єкт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господарювання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вид </a:t>
            </a:r>
            <a:r>
              <a:rPr lang="ru-RU" sz="2400" dirty="0" err="1" smtClean="0">
                <a:latin typeface="Times New Roman" panose="02020603050405020304" pitchFamily="18" charset="0"/>
                <a:cs typeface="Times New Roman" panose="02020603050405020304" pitchFamily="18" charset="0"/>
              </a:rPr>
              <a:t>господарської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діяльності</a:t>
            </a:r>
            <a:r>
              <a:rPr lang="ru-RU" sz="2400" dirty="0">
                <a:latin typeface="Times New Roman" panose="02020603050405020304" pitchFamily="18" charset="0"/>
                <a:cs typeface="Times New Roman" panose="02020603050405020304" pitchFamily="18" charset="0"/>
              </a:rPr>
              <a:t>, про яку </a:t>
            </a:r>
            <a:r>
              <a:rPr lang="ru-RU" sz="2400" dirty="0" err="1">
                <a:latin typeface="Times New Roman" panose="02020603050405020304" pitchFamily="18" charset="0"/>
                <a:cs typeface="Times New Roman" panose="02020603050405020304" pitchFamily="18" charset="0"/>
              </a:rPr>
              <a:t>управлінський</a:t>
            </a:r>
            <a:r>
              <a:rPr lang="ru-RU" sz="2400" dirty="0">
                <a:latin typeface="Times New Roman" panose="02020603050405020304" pitchFamily="18" charset="0"/>
                <a:cs typeface="Times New Roman" panose="02020603050405020304" pitchFamily="18" charset="0"/>
              </a:rPr>
              <a:t> персонал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або</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компонента </a:t>
            </a:r>
            <a:r>
              <a:rPr lang="ru-RU" sz="2400" dirty="0" err="1">
                <a:latin typeface="Times New Roman" panose="02020603050405020304" pitchFamily="18" charset="0"/>
                <a:cs typeface="Times New Roman" panose="02020603050405020304" pitchFamily="18" charset="0"/>
              </a:rPr>
              <a:t>складає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інформацію</a:t>
            </a:r>
            <a:r>
              <a:rPr lang="ru-RU" sz="2400" dirty="0">
                <a:latin typeface="Times New Roman" panose="02020603050405020304" pitchFamily="18" charset="0"/>
                <a:cs typeface="Times New Roman" panose="02020603050405020304" pitchFamily="18" charset="0"/>
              </a:rPr>
              <a:t>, яку </a:t>
            </a:r>
            <a:r>
              <a:rPr lang="ru-RU" sz="2400" dirty="0" err="1">
                <a:latin typeface="Times New Roman" panose="02020603050405020304" pitchFamily="18" charset="0"/>
                <a:cs typeface="Times New Roman" panose="02020603050405020304" pitchFamily="18" charset="0"/>
              </a:rPr>
              <a:t>слід</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включати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до </a:t>
            </a:r>
            <a:r>
              <a:rPr lang="ru-RU" sz="2400" dirty="0">
                <a:latin typeface="Times New Roman" panose="02020603050405020304" pitchFamily="18" charset="0"/>
                <a:cs typeface="Times New Roman" panose="02020603050405020304" pitchFamily="18" charset="0"/>
              </a:rPr>
              <a:t>складу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0" indent="0">
              <a:buNone/>
            </a:pPr>
            <a:r>
              <a:rPr lang="ru-RU" sz="2400" dirty="0">
                <a:latin typeface="Times New Roman" panose="02020603050405020304" pitchFamily="18" charset="0"/>
                <a:cs typeface="Times New Roman" panose="02020603050405020304" pitchFamily="18" charset="0"/>
              </a:rPr>
              <a:t>(b) аудитор компонента (</a:t>
            </a:r>
            <a:r>
              <a:rPr lang="ru-RU" sz="2400" dirty="0" err="1">
                <a:latin typeface="Times New Roman" panose="02020603050405020304" pitchFamily="18" charset="0"/>
                <a:cs typeface="Times New Roman" panose="02020603050405020304" pitchFamily="18" charset="0"/>
              </a:rPr>
              <a:t>сomponent</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auditor</a:t>
            </a:r>
            <a:r>
              <a:rPr lang="ru-RU" sz="2400" dirty="0">
                <a:latin typeface="Times New Roman" panose="02020603050405020304" pitchFamily="18" charset="0"/>
                <a:cs typeface="Times New Roman" panose="02020603050405020304" pitchFamily="18" charset="0"/>
              </a:rPr>
              <a:t>)– аудитор,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на </a:t>
            </a:r>
            <a:r>
              <a:rPr lang="ru-RU" sz="2400" dirty="0" err="1" smtClean="0">
                <a:latin typeface="Times New Roman" panose="02020603050405020304" pitchFamily="18" charset="0"/>
                <a:cs typeface="Times New Roman" panose="02020603050405020304" pitchFamily="18" charset="0"/>
              </a:rPr>
              <a:t>замовлення</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команди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виконує</a:t>
            </a:r>
            <a:r>
              <a:rPr lang="ru-RU" sz="2400" dirty="0">
                <a:latin typeface="Times New Roman" panose="02020603050405020304" pitchFamily="18" charset="0"/>
                <a:cs typeface="Times New Roman" panose="02020603050405020304" pitchFamily="18" charset="0"/>
              </a:rPr>
              <a:t> роботу </a:t>
            </a:r>
            <a:r>
              <a:rPr lang="ru-RU" sz="2400" dirty="0" err="1" smtClean="0">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інформації</a:t>
            </a:r>
            <a:r>
              <a:rPr lang="ru-RU" sz="2400" dirty="0">
                <a:latin typeface="Times New Roman" panose="02020603050405020304" pitchFamily="18" charset="0"/>
                <a:cs typeface="Times New Roman" panose="02020603050405020304" pitchFamily="18" charset="0"/>
              </a:rPr>
              <a:t> компонента для </a:t>
            </a:r>
            <a:r>
              <a:rPr lang="ru-RU" sz="2400" dirty="0" err="1">
                <a:latin typeface="Times New Roman" panose="02020603050405020304" pitchFamily="18" charset="0"/>
                <a:cs typeface="Times New Roman" panose="02020603050405020304" pitchFamily="18" charset="0"/>
              </a:rPr>
              <a:t>цілей</a:t>
            </a:r>
            <a:r>
              <a:rPr lang="ru-RU" sz="2400" dirty="0">
                <a:latin typeface="Times New Roman" panose="02020603050405020304" pitchFamily="18" charset="0"/>
                <a:cs typeface="Times New Roman" panose="02020603050405020304" pitchFamily="18" charset="0"/>
              </a:rPr>
              <a:t> аудиту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c) </a:t>
            </a:r>
            <a:r>
              <a:rPr lang="ru-RU" sz="2400" dirty="0" err="1">
                <a:latin typeface="Times New Roman" panose="02020603050405020304" pitchFamily="18" charset="0"/>
                <a:cs typeface="Times New Roman" panose="02020603050405020304" pitchFamily="18" charset="0"/>
              </a:rPr>
              <a:t>управлінський</a:t>
            </a:r>
            <a:r>
              <a:rPr lang="ru-RU" sz="2400" dirty="0">
                <a:latin typeface="Times New Roman" panose="02020603050405020304" pitchFamily="18" charset="0"/>
                <a:cs typeface="Times New Roman" panose="02020603050405020304" pitchFamily="18" charset="0"/>
              </a:rPr>
              <a:t> персонал компонента (</a:t>
            </a:r>
            <a:r>
              <a:rPr lang="ru-RU" sz="2400" dirty="0" err="1">
                <a:latin typeface="Times New Roman" panose="02020603050405020304" pitchFamily="18" charset="0"/>
                <a:cs typeface="Times New Roman" panose="02020603050405020304" pitchFamily="18" charset="0"/>
              </a:rPr>
              <a:t>component</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management</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управлінський</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персонал, </a:t>
            </a:r>
            <a:r>
              <a:rPr lang="ru-RU" sz="2400" dirty="0" err="1">
                <a:latin typeface="Times New Roman" panose="02020603050405020304" pitchFamily="18" charset="0"/>
                <a:cs typeface="Times New Roman" panose="02020603050405020304" pitchFamily="18" charset="0"/>
              </a:rPr>
              <a:t>відповідальний</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складання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інформації</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компонента;</a:t>
            </a:r>
          </a:p>
          <a:p>
            <a:pPr marL="0" indent="0">
              <a:buNone/>
            </a:pPr>
            <a:r>
              <a:rPr lang="en-US" sz="2400" dirty="0">
                <a:latin typeface="Times New Roman" panose="02020603050405020304" pitchFamily="18" charset="0"/>
                <a:cs typeface="Times New Roman" panose="02020603050405020304" pitchFamily="18" charset="0"/>
              </a:rPr>
              <a:t>(d) </a:t>
            </a:r>
            <a:r>
              <a:rPr lang="ru-RU" sz="2400" dirty="0" err="1">
                <a:latin typeface="Times New Roman" panose="02020603050405020304" pitchFamily="18" charset="0"/>
                <a:cs typeface="Times New Roman" panose="02020603050405020304" pitchFamily="18" charset="0"/>
              </a:rPr>
              <a:t>суттєвість</a:t>
            </a:r>
            <a:r>
              <a:rPr lang="ru-RU" sz="2400" dirty="0">
                <a:latin typeface="Times New Roman" panose="02020603050405020304" pitchFamily="18" charset="0"/>
                <a:cs typeface="Times New Roman" panose="02020603050405020304" pitchFamily="18" charset="0"/>
              </a:rPr>
              <a:t> компонента (</a:t>
            </a:r>
            <a:r>
              <a:rPr lang="en-US" sz="2400" dirty="0">
                <a:latin typeface="Times New Roman" panose="02020603050405020304" pitchFamily="18" charset="0"/>
                <a:cs typeface="Times New Roman" panose="02020603050405020304" pitchFamily="18" charset="0"/>
              </a:rPr>
              <a:t>component materiality) – </a:t>
            </a:r>
            <a:r>
              <a:rPr lang="ru-RU" sz="2400" dirty="0" err="1">
                <a:latin typeface="Times New Roman" panose="02020603050405020304" pitchFamily="18" charset="0"/>
                <a:cs typeface="Times New Roman" panose="02020603050405020304" pitchFamily="18" charset="0"/>
              </a:rPr>
              <a:t>рівень</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суттєвості</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a:latin typeface="Times New Roman" panose="02020603050405020304" pitchFamily="18" charset="0"/>
                <a:cs typeface="Times New Roman" panose="02020603050405020304" pitchFamily="18" charset="0"/>
              </a:rPr>
              <a:t>компонента, </a:t>
            </a:r>
            <a:r>
              <a:rPr lang="ru-RU" sz="2400" dirty="0" err="1">
                <a:latin typeface="Times New Roman" panose="02020603050405020304" pitchFamily="18" charset="0"/>
                <a:cs typeface="Times New Roman" panose="02020603050405020304" pitchFamily="18" charset="0"/>
              </a:rPr>
              <a:t>визначений</a:t>
            </a:r>
            <a:r>
              <a:rPr lang="ru-RU" sz="2400" dirty="0">
                <a:latin typeface="Times New Roman" panose="02020603050405020304" pitchFamily="18" charset="0"/>
                <a:cs typeface="Times New Roman" panose="02020603050405020304" pitchFamily="18" charset="0"/>
              </a:rPr>
              <a:t> 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(e) </a:t>
            </a:r>
            <a:r>
              <a:rPr lang="ru-RU" sz="2400" dirty="0" err="1">
                <a:latin typeface="Times New Roman" panose="02020603050405020304" pitchFamily="18" charset="0"/>
                <a:cs typeface="Times New Roman" panose="02020603050405020304" pitchFamily="18" charset="0"/>
              </a:rPr>
              <a:t>група</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 </a:t>
            </a:r>
            <a:r>
              <a:rPr lang="ru-RU" sz="2400" dirty="0" err="1">
                <a:latin typeface="Times New Roman" panose="02020603050405020304" pitchFamily="18" charset="0"/>
                <a:cs typeface="Times New Roman" panose="02020603050405020304" pitchFamily="18" charset="0"/>
              </a:rPr>
              <a:t>усі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компоненти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включена </a:t>
            </a:r>
            <a:r>
              <a:rPr lang="ru-RU" sz="2400" dirty="0">
                <a:latin typeface="Times New Roman" panose="02020603050405020304" pitchFamily="18" charset="0"/>
                <a:cs typeface="Times New Roman" panose="02020603050405020304" pitchFamily="18" charset="0"/>
              </a:rPr>
              <a:t>до складу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Група</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завжди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більша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ніж</a:t>
            </a:r>
            <a:r>
              <a:rPr lang="ru-RU" sz="2400" dirty="0">
                <a:latin typeface="Times New Roman" panose="02020603050405020304" pitchFamily="18" charset="0"/>
                <a:cs typeface="Times New Roman" panose="02020603050405020304" pitchFamily="18" charset="0"/>
              </a:rPr>
              <a:t> один компонент;</a:t>
            </a:r>
          </a:p>
          <a:p>
            <a:pPr marL="0" indent="0">
              <a:buNone/>
            </a:pPr>
            <a:r>
              <a:rPr lang="en-US" sz="2400" dirty="0">
                <a:latin typeface="Times New Roman" panose="02020603050405020304" pitchFamily="18" charset="0"/>
                <a:cs typeface="Times New Roman" panose="02020603050405020304" pitchFamily="18" charset="0"/>
              </a:rPr>
              <a:t>(f) </a:t>
            </a:r>
            <a:r>
              <a:rPr lang="ru-RU" sz="2400" dirty="0">
                <a:latin typeface="Times New Roman" panose="02020603050405020304" pitchFamily="18" charset="0"/>
                <a:cs typeface="Times New Roman" panose="02020603050405020304" pitchFamily="18" charset="0"/>
              </a:rPr>
              <a:t>аудит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audit)– </a:t>
            </a:r>
            <a:r>
              <a:rPr lang="ru-RU" sz="2400" dirty="0">
                <a:latin typeface="Times New Roman" panose="02020603050405020304" pitchFamily="18" charset="0"/>
                <a:cs typeface="Times New Roman" panose="02020603050405020304" pitchFamily="18" charset="0"/>
              </a:rPr>
              <a:t>аудит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endParaRPr lang="ru-RU" sz="800" dirty="0"/>
          </a:p>
        </p:txBody>
      </p:sp>
    </p:spTree>
    <p:extLst>
      <p:ext uri="{BB962C8B-B14F-4D97-AF65-F5344CB8AC3E}">
        <p14:creationId xmlns:p14="http://schemas.microsoft.com/office/powerpoint/2010/main" val="3187318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idx="1"/>
          </p:nvPr>
        </p:nvSpPr>
        <p:spPr>
          <a:xfrm>
            <a:off x="887103" y="450376"/>
            <a:ext cx="10508777" cy="5936776"/>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en-US" sz="2400" dirty="0">
                <a:latin typeface="Times New Roman" panose="02020603050405020304" pitchFamily="18" charset="0"/>
                <a:cs typeface="Times New Roman" panose="02020603050405020304" pitchFamily="18" charset="0"/>
              </a:rPr>
              <a:t>(g) </a:t>
            </a:r>
            <a:r>
              <a:rPr lang="ru-RU" sz="2400" dirty="0" err="1">
                <a:latin typeface="Times New Roman" panose="02020603050405020304" pitchFamily="18" charset="0"/>
                <a:cs typeface="Times New Roman" panose="02020603050405020304" pitchFamily="18" charset="0"/>
              </a:rPr>
              <a:t>аудиторська</a:t>
            </a:r>
            <a:r>
              <a:rPr lang="ru-RU" sz="2400" dirty="0">
                <a:latin typeface="Times New Roman" panose="02020603050405020304" pitchFamily="18" charset="0"/>
                <a:cs typeface="Times New Roman" panose="02020603050405020304" pitchFamily="18" charset="0"/>
              </a:rPr>
              <a:t> думка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audit opinion)– </a:t>
            </a:r>
            <a:r>
              <a:rPr lang="ru-RU" sz="2400" dirty="0" err="1" smtClean="0">
                <a:latin typeface="Times New Roman" panose="02020603050405020304" pitchFamily="18" charset="0"/>
                <a:cs typeface="Times New Roman" panose="02020603050405020304" pitchFamily="18" charset="0"/>
              </a:rPr>
              <a:t>аудиторська</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думка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(h) </a:t>
            </a:r>
            <a:r>
              <a:rPr lang="ru-RU" sz="2400" dirty="0">
                <a:latin typeface="Times New Roman" panose="02020603050405020304" pitchFamily="18" charset="0"/>
                <a:cs typeface="Times New Roman" panose="02020603050405020304" pitchFamily="18" charset="0"/>
              </a:rPr>
              <a:t>партнер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engagement partner) – </a:t>
            </a:r>
            <a:r>
              <a:rPr lang="ru-RU" sz="2400" dirty="0" smtClean="0">
                <a:latin typeface="Times New Roman" panose="02020603050405020304" pitchFamily="18" charset="0"/>
                <a:cs typeface="Times New Roman" panose="02020603050405020304" pitchFamily="18" charset="0"/>
              </a:rPr>
              <a:t>партнер </a:t>
            </a:r>
            <a:r>
              <a:rPr lang="ru-RU" sz="2400" dirty="0" err="1" smtClean="0">
                <a:latin typeface="Times New Roman" panose="02020603050405020304" pitchFamily="18" charset="0"/>
                <a:cs typeface="Times New Roman" panose="02020603050405020304" pitchFamily="18" charset="0"/>
              </a:rPr>
              <a:t>або</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інша</a:t>
            </a:r>
            <a:r>
              <a:rPr lang="ru-RU" sz="2400" dirty="0">
                <a:latin typeface="Times New Roman" panose="02020603050405020304" pitchFamily="18" charset="0"/>
                <a:cs typeface="Times New Roman" panose="02020603050405020304" pitchFamily="18" charset="0"/>
              </a:rPr>
              <a:t> особа у </a:t>
            </a:r>
            <a:r>
              <a:rPr lang="ru-RU" sz="2400" dirty="0" err="1">
                <a:latin typeface="Times New Roman" panose="02020603050405020304" pitchFamily="18" charset="0"/>
                <a:cs typeface="Times New Roman" panose="02020603050405020304" pitchFamily="18" charset="0"/>
              </a:rPr>
              <a:t>фірмі</a:t>
            </a:r>
            <a:r>
              <a:rPr lang="ru-RU" sz="2400" dirty="0">
                <a:latin typeface="Times New Roman" panose="02020603050405020304" pitchFamily="18" charset="0"/>
                <a:cs typeface="Times New Roman" panose="02020603050405020304" pitchFamily="18" charset="0"/>
              </a:rPr>
              <a:t>, яка </a:t>
            </a:r>
            <a:r>
              <a:rPr lang="ru-RU" sz="2400" dirty="0" err="1">
                <a:latin typeface="Times New Roman" panose="02020603050405020304" pitchFamily="18" charset="0"/>
                <a:cs typeface="Times New Roman" panose="02020603050405020304" pitchFamily="18" charset="0"/>
              </a:rPr>
              <a:t>несе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відповідальність</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з </a:t>
            </a:r>
            <a:r>
              <a:rPr lang="ru-RU" sz="2400" dirty="0" smtClean="0">
                <a:latin typeface="Times New Roman" panose="02020603050405020304" pitchFamily="18" charset="0"/>
                <a:cs typeface="Times New Roman" panose="02020603050405020304" pitchFamily="18" charset="0"/>
              </a:rPr>
              <a:t>аудиту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та </a:t>
            </a:r>
            <a:r>
              <a:rPr lang="ru-RU" sz="2400" dirty="0" err="1">
                <a:latin typeface="Times New Roman" panose="02020603050405020304" pitchFamily="18" charset="0"/>
                <a:cs typeface="Times New Roman" panose="02020603050405020304" pitchFamily="18" charset="0"/>
              </a:rPr>
              <a:t>його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виконання</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звіт</a:t>
            </a:r>
            <a:r>
              <a:rPr lang="ru-RU" sz="2400" dirty="0">
                <a:latin typeface="Times New Roman" panose="02020603050405020304" pitchFamily="18" charset="0"/>
                <a:cs typeface="Times New Roman" panose="02020603050405020304" pitchFamily="18" charset="0"/>
              </a:rPr>
              <a:t> ауди то </a:t>
            </a:r>
            <a:r>
              <a:rPr lang="ru-RU" sz="2400" dirty="0" err="1">
                <a:latin typeface="Times New Roman" panose="02020603050405020304" pitchFamily="18" charset="0"/>
                <a:cs typeface="Times New Roman" panose="02020603050405020304" pitchFamily="18" charset="0"/>
              </a:rPr>
              <a:t>ра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надається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імені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фірми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аудит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здійснюють</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спільні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аудитори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спільні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партнери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та </a:t>
            </a:r>
            <a:r>
              <a:rPr lang="ru-RU" sz="2400" dirty="0" err="1" smtClean="0">
                <a:latin typeface="Times New Roman" panose="02020603050405020304" pitchFamily="18" charset="0"/>
                <a:cs typeface="Times New Roman" panose="02020603050405020304" pitchFamily="18" charset="0"/>
              </a:rPr>
              <a:t>їх</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команди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вважаються</a:t>
            </a:r>
            <a:r>
              <a:rPr lang="ru-RU" sz="2400" dirty="0">
                <a:latin typeface="Times New Roman" panose="02020603050405020304" pitchFamily="18" charset="0"/>
                <a:cs typeface="Times New Roman" panose="02020603050405020304" pitchFamily="18" charset="0"/>
              </a:rPr>
              <a:t> партнером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smtClean="0">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та </a:t>
            </a:r>
            <a:r>
              <a:rPr lang="ru-RU" sz="2400" dirty="0">
                <a:latin typeface="Times New Roman" panose="02020603050405020304" pitchFamily="18" charset="0"/>
                <a:cs typeface="Times New Roman" panose="02020603050405020304" pitchFamily="18" charset="0"/>
              </a:rPr>
              <a:t>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відповідно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Однак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цей</a:t>
            </a:r>
            <a:r>
              <a:rPr lang="ru-RU" sz="2400" dirty="0">
                <a:latin typeface="Times New Roman" panose="02020603050405020304" pitchFamily="18" charset="0"/>
                <a:cs typeface="Times New Roman" panose="02020603050405020304" pitchFamily="18" charset="0"/>
              </a:rPr>
              <a:t> МСА </a:t>
            </a:r>
            <a:r>
              <a:rPr lang="ru-RU" sz="2400" dirty="0" smtClean="0">
                <a:latin typeface="Times New Roman" panose="02020603050405020304" pitchFamily="18" charset="0"/>
                <a:cs typeface="Times New Roman" panose="02020603050405020304" pitchFamily="18" charset="0"/>
              </a:rPr>
              <a:t>не </a:t>
            </a:r>
            <a:r>
              <a:rPr lang="ru-RU" sz="2400" dirty="0" err="1" smtClean="0">
                <a:latin typeface="Times New Roman" panose="02020603050405020304" pitchFamily="18" charset="0"/>
                <a:cs typeface="Times New Roman" panose="02020603050405020304" pitchFamily="18" charset="0"/>
              </a:rPr>
              <a:t>розглядає</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взаємозв’язки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спільними</a:t>
            </a:r>
            <a:r>
              <a:rPr lang="ru-RU" sz="2400" dirty="0">
                <a:latin typeface="Times New Roman" panose="02020603050405020304" pitchFamily="18" charset="0"/>
                <a:cs typeface="Times New Roman" panose="02020603050405020304" pitchFamily="18" charset="0"/>
              </a:rPr>
              <a:t> ауди то рами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роботу, </a:t>
            </a:r>
            <a:r>
              <a:rPr lang="ru-RU" sz="2400" dirty="0" smtClean="0">
                <a:latin typeface="Times New Roman" panose="02020603050405020304" pitchFamily="18" charset="0"/>
                <a:cs typeface="Times New Roman" panose="02020603050405020304" pitchFamily="18" charset="0"/>
              </a:rPr>
              <a:t>яку </a:t>
            </a:r>
            <a:r>
              <a:rPr lang="ru-RU" sz="2400" dirty="0" err="1" smtClean="0">
                <a:latin typeface="Times New Roman" panose="02020603050405020304" pitchFamily="18" charset="0"/>
                <a:cs typeface="Times New Roman" panose="02020603050405020304" pitchFamily="18" charset="0"/>
              </a:rPr>
              <a:t>виконує</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один </a:t>
            </a:r>
            <a:r>
              <a:rPr lang="ru-RU" sz="2400" dirty="0" err="1">
                <a:latin typeface="Times New Roman" panose="02020603050405020304" pitchFamily="18" charset="0"/>
                <a:cs typeface="Times New Roman" panose="02020603050405020304" pitchFamily="18" charset="0"/>
              </a:rPr>
              <a:t>спільний</a:t>
            </a:r>
            <a:r>
              <a:rPr lang="ru-RU" sz="2400" dirty="0">
                <a:latin typeface="Times New Roman" panose="02020603050405020304" pitchFamily="18" charset="0"/>
                <a:cs typeface="Times New Roman" panose="02020603050405020304" pitchFamily="18" charset="0"/>
              </a:rPr>
              <a:t> аудитор, </a:t>
            </a:r>
            <a:r>
              <a:rPr lang="ru-RU" sz="2400" dirty="0" err="1">
                <a:latin typeface="Times New Roman" panose="02020603050405020304" pitchFamily="18" charset="0"/>
                <a:cs typeface="Times New Roman" panose="02020603050405020304" pitchFamily="18" charset="0"/>
              </a:rPr>
              <a:t>стосовно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роботи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іншого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спільного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аудитора</a:t>
            </a:r>
            <a:r>
              <a:rPr lang="ru-RU" sz="2400" dirty="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команда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engagement team) – </a:t>
            </a:r>
            <a:r>
              <a:rPr lang="ru-RU" sz="2400" dirty="0" err="1" smtClean="0">
                <a:latin typeface="Times New Roman" panose="02020603050405020304" pitchFamily="18" charset="0"/>
                <a:cs typeface="Times New Roman" panose="02020603050405020304" pitchFamily="18" charset="0"/>
              </a:rPr>
              <a:t>партнери,в</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тому </a:t>
            </a:r>
            <a:r>
              <a:rPr lang="ru-RU" sz="2400" dirty="0" err="1">
                <a:latin typeface="Times New Roman" panose="02020603050405020304" pitchFamily="18" charset="0"/>
                <a:cs typeface="Times New Roman" panose="02020603050405020304" pitchFamily="18" charset="0"/>
              </a:rPr>
              <a:t>числі</a:t>
            </a:r>
            <a:r>
              <a:rPr lang="ru-RU" sz="2400" dirty="0">
                <a:latin typeface="Times New Roman" panose="02020603050405020304" pitchFamily="18" charset="0"/>
                <a:cs typeface="Times New Roman" panose="02020603050405020304" pitchFamily="18" charset="0"/>
              </a:rPr>
              <a:t> партнер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штатні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працівники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які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визначають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загальну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стратегію</a:t>
            </a:r>
            <a:r>
              <a:rPr lang="ru-RU" sz="2400" dirty="0">
                <a:latin typeface="Times New Roman" panose="02020603050405020304" pitchFamily="18" charset="0"/>
                <a:cs typeface="Times New Roman" panose="02020603050405020304" pitchFamily="18" charset="0"/>
              </a:rPr>
              <a:t> аудиту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обмінюються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інформацією</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з ауди то рами </a:t>
            </a:r>
            <a:r>
              <a:rPr lang="ru-RU" sz="2400" dirty="0" err="1">
                <a:latin typeface="Times New Roman" panose="02020603050405020304" pitchFamily="18" charset="0"/>
                <a:cs typeface="Times New Roman" panose="02020603050405020304" pitchFamily="18" charset="0"/>
              </a:rPr>
              <a:t>компонентів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виконують</a:t>
            </a:r>
            <a:r>
              <a:rPr lang="ru-RU" sz="2400" dirty="0">
                <a:latin typeface="Times New Roman" panose="02020603050405020304" pitchFamily="18" charset="0"/>
                <a:cs typeface="Times New Roman" panose="02020603050405020304" pitchFamily="18" charset="0"/>
              </a:rPr>
              <a:t> роботу </a:t>
            </a:r>
            <a:r>
              <a:rPr lang="ru-RU" sz="2400" dirty="0" err="1" smtClean="0">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процесу</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консолідації</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оцінюють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висновки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сформовані</a:t>
            </a:r>
            <a:r>
              <a:rPr lang="ru-RU" sz="2400" dirty="0">
                <a:latin typeface="Times New Roman" panose="02020603050405020304" pitchFamily="18" charset="0"/>
                <a:cs typeface="Times New Roman" panose="02020603050405020304" pitchFamily="18" charset="0"/>
              </a:rPr>
              <a:t> на </a:t>
            </a:r>
            <a:r>
              <a:rPr lang="ru-RU" sz="2400" dirty="0" err="1" smtClean="0">
                <a:latin typeface="Times New Roman" panose="02020603050405020304" pitchFamily="18" charset="0"/>
                <a:cs typeface="Times New Roman" panose="02020603050405020304" pitchFamily="18" charset="0"/>
              </a:rPr>
              <a:t>підставі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аудиторських</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доказів</a:t>
            </a:r>
            <a:r>
              <a:rPr lang="ru-RU" sz="2400" dirty="0">
                <a:latin typeface="Times New Roman" panose="02020603050405020304" pitchFamily="18" charset="0"/>
                <a:cs typeface="Times New Roman" panose="02020603050405020304" pitchFamily="18" charset="0"/>
              </a:rPr>
              <a:t> як </a:t>
            </a:r>
            <a:r>
              <a:rPr lang="ru-RU" sz="2400" dirty="0" err="1">
                <a:latin typeface="Times New Roman" panose="02020603050405020304" pitchFamily="18" charset="0"/>
                <a:cs typeface="Times New Roman" panose="02020603050405020304" pitchFamily="18" charset="0"/>
              </a:rPr>
              <a:t>основи</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для </a:t>
            </a:r>
            <a:r>
              <a:rPr lang="ru-RU" sz="2400" dirty="0" err="1" smtClean="0">
                <a:latin typeface="Times New Roman" panose="02020603050405020304" pitchFamily="18" charset="0"/>
                <a:cs typeface="Times New Roman" panose="02020603050405020304" pitchFamily="18" charset="0"/>
              </a:rPr>
              <a:t>формування</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думки </a:t>
            </a:r>
            <a:r>
              <a:rPr lang="ru-RU" sz="2400" dirty="0" err="1" smtClean="0">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82809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Ð¤Ð¾Ð½Ð° Ð°ÑÐ´Ð¸ÑÐ°, ÑÐ¸Ð½Ð°Ð½ÑÐ¾Ð² Ð¸Ð»Ð¸ Ð±ÑÑÐ³Ð°Ð»ÑÐµÑÑÐºÐ¾Ð³Ð¾ ÑÑÐµÑÐ° ÐºÐ¾Ð½ÑÐµÐ¿ÑÐ¸Ð¸ â ÑÑÐ¾ÐºÐ¾Ð²Ð¾Ðµ ÑÐ¾ÑÐ¾"/>
          <p:cNvPicPr>
            <a:picLocks noChangeAspect="1" noChangeArrowheads="1"/>
          </p:cNvPicPr>
          <p:nvPr/>
        </p:nvPicPr>
        <p:blipFill rotWithShape="1">
          <a:blip r:embed="rId2">
            <a:extLst>
              <a:ext uri="{28A0092B-C50C-407E-A947-70E740481C1C}">
                <a14:useLocalDpi xmlns:a14="http://schemas.microsoft.com/office/drawing/2010/main" val="0"/>
              </a:ext>
            </a:extLst>
          </a:blip>
          <a:srcRect l="577" b="923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182563"/>
            <a:ext cx="10515600" cy="779463"/>
          </a:xfrm>
        </p:spPr>
        <p:style>
          <a:lnRef idx="2">
            <a:schemeClr val="accent2"/>
          </a:lnRef>
          <a:fillRef idx="1">
            <a:schemeClr val="lt1"/>
          </a:fillRef>
          <a:effectRef idx="0">
            <a:schemeClr val="accent2"/>
          </a:effectRef>
          <a:fontRef idx="minor">
            <a:schemeClr val="dk1"/>
          </a:fontRef>
        </p:style>
        <p:txBody>
          <a:bodyPr/>
          <a:lstStyle/>
          <a:p>
            <a:pPr algn="ctr"/>
            <a:r>
              <a:rPr lang="ru-RU" dirty="0" err="1">
                <a:latin typeface="Times New Roman" panose="02020603050405020304" pitchFamily="18" charset="0"/>
                <a:cs typeface="Times New Roman" panose="02020603050405020304" pitchFamily="18" charset="0"/>
              </a:rPr>
              <a:t>Прийняття</a:t>
            </a:r>
            <a:r>
              <a:rPr lang="ru-RU" dirty="0">
                <a:latin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cs typeface="Times New Roman" panose="02020603050405020304" pitchFamily="18" charset="0"/>
              </a:rPr>
              <a:t>продовження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завдання</a:t>
            </a:r>
            <a:endParaRPr lang="ru-RU"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a:xfrm>
            <a:off x="838200" y="1144588"/>
            <a:ext cx="10515600" cy="5556463"/>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en-US" sz="2400" dirty="0">
                <a:latin typeface="Times New Roman" panose="02020603050405020304" pitchFamily="18" charset="0"/>
                <a:cs typeface="Times New Roman" panose="02020603050405020304" pitchFamily="18" charset="0"/>
              </a:rPr>
              <a:t>(j) </a:t>
            </a:r>
            <a:r>
              <a:rPr lang="ru-RU" sz="2400" dirty="0" err="1">
                <a:latin typeface="Times New Roman" panose="02020603050405020304" pitchFamily="18" charset="0"/>
                <a:cs typeface="Times New Roman" panose="02020603050405020304" pitchFamily="18" charset="0"/>
              </a:rPr>
              <a:t>фінансова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financial statements</a:t>
            </a:r>
            <a:r>
              <a:rPr lang="en-US" sz="2400" dirty="0" smtClean="0">
                <a:latin typeface="Times New Roman" panose="02020603050405020304" pitchFamily="18" charset="0"/>
                <a:cs typeface="Times New Roman" panose="02020603050405020304" pitchFamily="18" charset="0"/>
              </a:rPr>
              <a:t>)</a:t>
            </a:r>
            <a:r>
              <a:rPr lang="uk-UA"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фінансова</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містить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більш</a:t>
            </a:r>
            <a:r>
              <a:rPr lang="ru-RU" sz="2400" dirty="0">
                <a:latin typeface="Times New Roman" panose="02020603050405020304" pitchFamily="18" charset="0"/>
                <a:cs typeface="Times New Roman" panose="02020603050405020304" pitchFamily="18" charset="0"/>
              </a:rPr>
              <a:t> як </a:t>
            </a:r>
            <a:r>
              <a:rPr lang="ru-RU" sz="2400" dirty="0" smtClean="0">
                <a:latin typeface="Times New Roman" panose="02020603050405020304" pitchFamily="18" charset="0"/>
                <a:cs typeface="Times New Roman" panose="02020603050405020304" pitchFamily="18" charset="0"/>
              </a:rPr>
              <a:t>одного компонента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Термін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стосується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також</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комбінованої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об’єднує</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фінансову</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інформацію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складену</a:t>
            </a:r>
            <a:r>
              <a:rPr lang="ru-RU" sz="2400" dirty="0">
                <a:latin typeface="Times New Roman" panose="02020603050405020304" pitchFamily="18" charset="0"/>
                <a:cs typeface="Times New Roman" panose="02020603050405020304" pitchFamily="18" charset="0"/>
              </a:rPr>
              <a:t> компонентами, </a:t>
            </a:r>
            <a:r>
              <a:rPr lang="ru-RU" sz="2400" dirty="0" err="1">
                <a:latin typeface="Times New Roman" panose="02020603050405020304" pitchFamily="18" charset="0"/>
                <a:cs typeface="Times New Roman" panose="02020603050405020304" pitchFamily="18" charset="0"/>
              </a:rPr>
              <a:t>які</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мають</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материнської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компанії</a:t>
            </a:r>
            <a:r>
              <a:rPr lang="ru-RU" sz="2400" dirty="0">
                <a:latin typeface="Times New Roman" panose="02020603050405020304" pitchFamily="18" charset="0"/>
                <a:cs typeface="Times New Roman" panose="02020603050405020304" pitchFamily="18" charset="0"/>
              </a:rPr>
              <a:t>, але </a:t>
            </a:r>
            <a:r>
              <a:rPr lang="ru-RU" sz="2400" dirty="0" err="1">
                <a:latin typeface="Times New Roman" panose="02020603050405020304" pitchFamily="18" charset="0"/>
                <a:cs typeface="Times New Roman" panose="02020603050405020304" pitchFamily="18" charset="0"/>
              </a:rPr>
              <a:t>перебувають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спільним</a:t>
            </a:r>
            <a:r>
              <a:rPr lang="ru-RU" sz="2400" dirty="0">
                <a:latin typeface="Times New Roman" panose="02020603050405020304" pitchFamily="18" charset="0"/>
                <a:cs typeface="Times New Roman" panose="02020603050405020304" pitchFamily="18" charset="0"/>
              </a:rPr>
              <a:t> контролем;</a:t>
            </a:r>
          </a:p>
          <a:p>
            <a:pPr marL="0" indent="0">
              <a:buNone/>
            </a:pPr>
            <a:r>
              <a:rPr lang="en-US" sz="2400" dirty="0">
                <a:latin typeface="Times New Roman" panose="02020603050405020304" pitchFamily="18" charset="0"/>
                <a:cs typeface="Times New Roman" panose="02020603050405020304" pitchFamily="18" charset="0"/>
              </a:rPr>
              <a:t>(k) </a:t>
            </a:r>
            <a:r>
              <a:rPr lang="ru-RU" sz="2400" dirty="0" err="1">
                <a:latin typeface="Times New Roman" panose="02020603050405020304" pitchFamily="18" charset="0"/>
                <a:cs typeface="Times New Roman" panose="02020603050405020304" pitchFamily="18" charset="0"/>
              </a:rPr>
              <a:t>управлінський</a:t>
            </a:r>
            <a:r>
              <a:rPr lang="ru-RU" sz="2400" dirty="0">
                <a:latin typeface="Times New Roman" panose="02020603050405020304" pitchFamily="18" charset="0"/>
                <a:cs typeface="Times New Roman" panose="02020603050405020304" pitchFamily="18" charset="0"/>
              </a:rPr>
              <a:t> персонал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group management) – </a:t>
            </a:r>
            <a:r>
              <a:rPr lang="ru-RU" sz="2400" dirty="0" err="1" smtClean="0">
                <a:latin typeface="Times New Roman" panose="02020603050405020304" pitchFamily="18" charset="0"/>
                <a:cs typeface="Times New Roman" panose="02020603050405020304" pitchFamily="18" charset="0"/>
              </a:rPr>
              <a:t>управлінський</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персонал</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несе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відповідальність</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складання</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звітності</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a:p>
            <a:pPr marL="0" indent="0">
              <a:buNone/>
            </a:pPr>
            <a:r>
              <a:rPr lang="ru-RU" sz="2400" dirty="0">
                <a:latin typeface="Times New Roman" panose="02020603050405020304" pitchFamily="18" charset="0"/>
                <a:cs typeface="Times New Roman" panose="02020603050405020304" pitchFamily="18" charset="0"/>
              </a:rPr>
              <a:t>(l) заходи контролю на </a:t>
            </a:r>
            <a:r>
              <a:rPr lang="ru-RU" sz="2400" dirty="0" err="1">
                <a:latin typeface="Times New Roman" panose="02020603050405020304" pitchFamily="18" charset="0"/>
                <a:cs typeface="Times New Roman" panose="02020603050405020304" pitchFamily="18" charset="0"/>
              </a:rPr>
              <a:t>рівні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group-wide</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controls</a:t>
            </a:r>
            <a:r>
              <a:rPr lang="ru-RU" sz="2400" dirty="0">
                <a:latin typeface="Times New Roman" panose="02020603050405020304" pitchFamily="18" charset="0"/>
                <a:cs typeface="Times New Roman" panose="02020603050405020304" pitchFamily="18" charset="0"/>
              </a:rPr>
              <a:t>) – </a:t>
            </a:r>
            <a:r>
              <a:rPr lang="ru-RU" sz="2400" dirty="0" smtClean="0">
                <a:latin typeface="Times New Roman" panose="02020603050405020304" pitchFamily="18" charset="0"/>
                <a:cs typeface="Times New Roman" panose="02020603050405020304" pitchFamily="18" charset="0"/>
              </a:rPr>
              <a:t>заходи контролю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розроблені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впроваджені</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підтримувані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управлінським</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персоналом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щодо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(m) </a:t>
            </a:r>
            <a:r>
              <a:rPr lang="ru-RU" sz="2400" dirty="0" err="1">
                <a:latin typeface="Times New Roman" panose="02020603050405020304" pitchFamily="18" charset="0"/>
                <a:cs typeface="Times New Roman" panose="02020603050405020304" pitchFamily="18" charset="0"/>
              </a:rPr>
              <a:t>значущий</a:t>
            </a:r>
            <a:r>
              <a:rPr lang="ru-RU" sz="2400" dirty="0">
                <a:latin typeface="Times New Roman" panose="02020603050405020304" pitchFamily="18" charset="0"/>
                <a:cs typeface="Times New Roman" panose="02020603050405020304" pitchFamily="18" charset="0"/>
              </a:rPr>
              <a:t> компонент (</a:t>
            </a:r>
            <a:r>
              <a:rPr lang="en-US" sz="2400" dirty="0">
                <a:latin typeface="Times New Roman" panose="02020603050405020304" pitchFamily="18" charset="0"/>
                <a:cs typeface="Times New Roman" panose="02020603050405020304" pitchFamily="18" charset="0"/>
              </a:rPr>
              <a:t>significant component</a:t>
            </a:r>
            <a:r>
              <a:rPr lang="en-US" sz="2400" dirty="0" smtClean="0">
                <a:latin typeface="Times New Roman" panose="02020603050405020304" pitchFamily="18" charset="0"/>
                <a:cs typeface="Times New Roman" panose="02020603050405020304" pitchFamily="18" charset="0"/>
              </a:rPr>
              <a:t>)</a:t>
            </a:r>
            <a:r>
              <a:rPr lang="uk-UA"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компонент, </a:t>
            </a:r>
            <a:r>
              <a:rPr lang="ru-RU" sz="2400" dirty="0" err="1" smtClean="0">
                <a:latin typeface="Times New Roman" panose="02020603050405020304" pitchFamily="18" charset="0"/>
                <a:cs typeface="Times New Roman" panose="02020603050405020304" pitchFamily="18" charset="0"/>
              </a:rPr>
              <a:t>ідентифікований</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командою </a:t>
            </a:r>
            <a:r>
              <a:rPr lang="ru-RU" sz="2400" dirty="0" err="1">
                <a:latin typeface="Times New Roman" panose="02020603050405020304" pitchFamily="18" charset="0"/>
                <a:cs typeface="Times New Roman" panose="02020603050405020304" pitchFamily="18" charset="0"/>
              </a:rPr>
              <a:t>із</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marL="0" indent="0">
              <a:buNone/>
            </a:pPr>
            <a:r>
              <a:rPr lang="ru-RU" sz="2400" dirty="0" smtClean="0">
                <a:latin typeface="Times New Roman" panose="02020603050405020304" pitchFamily="18" charset="0"/>
                <a:cs typeface="Times New Roman" panose="02020603050405020304" pitchFamily="18" charset="0"/>
              </a:rPr>
              <a:t>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індивідуальну</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значущість</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групи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ймовірно</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через </a:t>
            </a:r>
            <a:r>
              <a:rPr lang="ru-RU" sz="2400" dirty="0" err="1">
                <a:latin typeface="Times New Roman" panose="02020603050405020304" pitchFamily="18" charset="0"/>
                <a:cs typeface="Times New Roman" panose="02020603050405020304" pitchFamily="18" charset="0"/>
              </a:rPr>
              <a:t>свій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особливий</a:t>
            </a:r>
            <a:r>
              <a:rPr lang="ru-RU" sz="2400" dirty="0">
                <a:latin typeface="Times New Roman" panose="02020603050405020304" pitchFamily="18" charset="0"/>
                <a:cs typeface="Times New Roman" panose="02020603050405020304" pitchFamily="18" charset="0"/>
              </a:rPr>
              <a:t> характер </a:t>
            </a:r>
            <a:r>
              <a:rPr lang="ru-RU" sz="2400" dirty="0" err="1" smtClean="0">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обставини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містити</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значні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ризики</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суттєвого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викривлення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фінансової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звітності</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групи</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66439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1748</TotalTime>
  <Words>8376</Words>
  <Application>Microsoft Office PowerPoint</Application>
  <PresentationFormat>Произвольный</PresentationFormat>
  <Paragraphs>464</Paragraphs>
  <Slides>57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57</vt:i4>
      </vt:variant>
    </vt:vector>
  </HeadingPairs>
  <TitlesOfParts>
    <vt:vector size="58" baseType="lpstr">
      <vt:lpstr>Тема Office</vt:lpstr>
      <vt:lpstr>Міжнародні стандарти аудиту </vt:lpstr>
      <vt:lpstr>  МІЖНАРОДНИЙ СТАНДАРТ АУДИТУ 600 «ОСОБЛИВІ ПОЛОЖЕННЯ ЩОДО АУДИТІВ ФІНАНСОВОЇ ЗВІТНОСТІ ГРУПИ (ВКЛЮЧАЮЧИ РОБОТУ АУДИТОРІВ КОМПОНЕНТІВ)»  (чинний для аудитів фінансової звітності за періоди, що починаються з 15 грудня 2009 р. або пізніше)</vt:lpstr>
      <vt:lpstr>Сфера застосування цього МСА</vt:lpstr>
      <vt:lpstr>Презентация PowerPoint</vt:lpstr>
      <vt:lpstr>Цілями аудитора є:</vt:lpstr>
      <vt:lpstr>Визначення</vt:lpstr>
      <vt:lpstr>Презентация PowerPoint</vt:lpstr>
      <vt:lpstr>Презентация PowerPoint</vt:lpstr>
      <vt:lpstr>Прийняття та продовження завдання</vt:lpstr>
      <vt:lpstr>Презентация PowerPoint</vt:lpstr>
      <vt:lpstr>Вимоги Відповідальність</vt:lpstr>
      <vt:lpstr>Прийняття та продовження завдання</vt:lpstr>
      <vt:lpstr>Презентация PowerPoint</vt:lpstr>
      <vt:lpstr>Загальна стратегія і план аудиту</vt:lpstr>
      <vt:lpstr>Розуміння групи, її компонентів та їх середовища</vt:lpstr>
      <vt:lpstr>Розуміння аудитора компонента</vt:lpstr>
      <vt:lpstr>Презентация PowerPoint</vt:lpstr>
      <vt:lpstr>Суттєвість</vt:lpstr>
      <vt:lpstr>Презентация PowerPoint</vt:lpstr>
      <vt:lpstr>Дії у відповідь на оцінені ризики</vt:lpstr>
      <vt:lpstr>Значущі компоненти</vt:lpstr>
      <vt:lpstr>Презентация PowerPoint</vt:lpstr>
      <vt:lpstr>Презентация PowerPoint</vt:lpstr>
      <vt:lpstr>Презентация PowerPoint</vt:lpstr>
      <vt:lpstr>Процес консолідації</vt:lpstr>
      <vt:lpstr>Презентация PowerPoint</vt:lpstr>
      <vt:lpstr>Події після звітного періоду</vt:lpstr>
      <vt:lpstr>Повідомлення інформації аудитору компонента</vt:lpstr>
      <vt:lpstr>Презентация PowerPoint</vt:lpstr>
      <vt:lpstr>Презентация PowerPoint</vt:lpstr>
      <vt:lpstr>Презентация PowerPoint</vt:lpstr>
      <vt:lpstr>Оцінювання достатності та прийнятності отриманих аудиторських доказів</vt:lpstr>
      <vt:lpstr>Достатність і прийнятність аудиторських доказів</vt:lpstr>
      <vt:lpstr>Документація</vt:lpstr>
      <vt:lpstr>  МІЖНАРОДНИЙ СТАНДАРТ АУДИТУ 610 «ВИКОРИСТАННЯ РОБОТИ ВНУТРІШНІХ АУДИТОРІВ»  (чинний для аудитів фінансової звітності за періоди, що починаються з 15 грудня 2014 р. або пізніше)</vt:lpstr>
      <vt:lpstr>Сфера застосування цього МСА</vt:lpstr>
      <vt:lpstr>Презентация PowerPoint</vt:lpstr>
      <vt:lpstr>Взаємозв’язок між МСА 315 (переглянутий) і МСА 610 (переглянутий в 2013 р.)</vt:lpstr>
      <vt:lpstr>Презентация PowerPoint</vt:lpstr>
      <vt:lpstr>Відповідальність зовнішнього аудитора за аудит</vt:lpstr>
      <vt:lpstr>Цілі</vt:lpstr>
      <vt:lpstr>Визначення</vt:lpstr>
      <vt:lpstr>Визначення доцільності та обсягу використання роботи відділу внутрішнього аудиту Оцінка відділу внутрішнього аудиту</vt:lpstr>
      <vt:lpstr>Презентация PowerPoint</vt:lpstr>
      <vt:lpstr>Використання роботи відділу внутрішнього аудиту</vt:lpstr>
      <vt:lpstr>Визначення доцільності, зон та обсягу використання внутрішніх аудиторів для надання ними прямої допомоги Визначення доцільності використання внутрішніх аудиторів для надання ними прямої допомоги для цілей аудиту</vt:lpstr>
      <vt:lpstr>Презентация PowerPoint</vt:lpstr>
      <vt:lpstr>Використання внутрішніх аудиторів для надання ними прямої допомоги</vt:lpstr>
      <vt:lpstr>Документація</vt:lpstr>
      <vt:lpstr>  МІЖНАРОДНИЙ СТАНДАРТ АУДИТУ 620 «ВИКОРИСТАННЯ РОБОТИ ЕКСПЕРТА АУДИТОРА»  (чинний для аудитів фінансової звітності за періоди, що починаються з 15 грудня 2009 р. або пізніше)</vt:lpstr>
      <vt:lpstr>Сфера застосування цього МСА</vt:lpstr>
      <vt:lpstr>Цілі</vt:lpstr>
      <vt:lpstr>Визначення необхідності використання роботи експерта аудитора</vt:lpstr>
      <vt:lpstr>Визначення необхідності використання роботи експерта аудитора</vt:lpstr>
      <vt:lpstr>Компетентність, уміння та об’єктивність експерта аудитора</vt:lpstr>
      <vt:lpstr>Угода з експертом аудитора</vt:lpstr>
      <vt:lpstr>Презентация PowerPoint</vt:lpstr>
    </vt:vector>
  </TitlesOfParts>
  <Company>ALFA-BANK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Міжнародні стандарти аудиту </dc:title>
  <dc:creator>Калюжна Анна Вікторівна</dc:creator>
  <cp:lastModifiedBy>Андрей</cp:lastModifiedBy>
  <cp:revision>287</cp:revision>
  <dcterms:created xsi:type="dcterms:W3CDTF">2019-12-20T17:17:15Z</dcterms:created>
  <dcterms:modified xsi:type="dcterms:W3CDTF">2020-04-05T14:40:45Z</dcterms:modified>
</cp:coreProperties>
</file>