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5" r:id="rId4"/>
    <p:sldId id="266" r:id="rId5"/>
    <p:sldId id="267" r:id="rId6"/>
    <p:sldId id="268" r:id="rId7"/>
    <p:sldId id="270" r:id="rId8"/>
    <p:sldId id="271" r:id="rId9"/>
    <p:sldId id="272" r:id="rId10"/>
    <p:sldId id="275" r:id="rId11"/>
    <p:sldId id="273" r:id="rId12"/>
    <p:sldId id="274" r:id="rId13"/>
    <p:sldId id="281" r:id="rId14"/>
    <p:sldId id="278" r:id="rId15"/>
    <p:sldId id="279" r:id="rId16"/>
    <p:sldId id="280" r:id="rId17"/>
    <p:sldId id="282" r:id="rId18"/>
    <p:sldId id="283" r:id="rId19"/>
    <p:sldId id="284" r:id="rId20"/>
    <p:sldId id="285" r:id="rId21"/>
    <p:sldId id="286" r:id="rId22"/>
    <p:sldId id="287" r:id="rId23"/>
    <p:sldId id="289" r:id="rId24"/>
    <p:sldId id="290" r:id="rId25"/>
    <p:sldId id="291" r:id="rId26"/>
    <p:sldId id="297" r:id="rId27"/>
    <p:sldId id="288" r:id="rId28"/>
    <p:sldId id="292" r:id="rId29"/>
    <p:sldId id="293" r:id="rId30"/>
    <p:sldId id="294" r:id="rId31"/>
    <p:sldId id="295" r:id="rId32"/>
    <p:sldId id="296" r:id="rId33"/>
    <p:sldId id="298" r:id="rId34"/>
    <p:sldId id="299" r:id="rId35"/>
    <p:sldId id="300" r:id="rId36"/>
    <p:sldId id="301" r:id="rId37"/>
    <p:sldId id="302" r:id="rId38"/>
    <p:sldId id="303" r:id="rId39"/>
    <p:sldId id="304" r:id="rId40"/>
    <p:sldId id="305" r:id="rId41"/>
    <p:sldId id="306" r:id="rId42"/>
    <p:sldId id="307" r:id="rId43"/>
    <p:sldId id="308" r:id="rId44"/>
    <p:sldId id="309" r:id="rId45"/>
    <p:sldId id="310" r:id="rId46"/>
    <p:sldId id="311" r:id="rId47"/>
    <p:sldId id="314" r:id="rId48"/>
    <p:sldId id="312" r:id="rId49"/>
    <p:sldId id="315" r:id="rId50"/>
    <p:sldId id="316" r:id="rId51"/>
    <p:sldId id="317" r:id="rId52"/>
    <p:sldId id="313" r:id="rId53"/>
    <p:sldId id="318" r:id="rId54"/>
    <p:sldId id="319" r:id="rId55"/>
    <p:sldId id="320" r:id="rId56"/>
    <p:sldId id="321" r:id="rId57"/>
    <p:sldId id="322" r:id="rId58"/>
    <p:sldId id="323" r:id="rId59"/>
    <p:sldId id="324" r:id="rId60"/>
    <p:sldId id="325" r:id="rId61"/>
    <p:sldId id="326" r:id="rId62"/>
    <p:sldId id="327" r:id="rId63"/>
    <p:sldId id="328" r:id="rId64"/>
    <p:sldId id="329" r:id="rId65"/>
    <p:sldId id="330" r:id="rId66"/>
    <p:sldId id="331" r:id="rId67"/>
    <p:sldId id="332" r:id="rId68"/>
    <p:sldId id="333" r:id="rId69"/>
    <p:sldId id="334" r:id="rId70"/>
    <p:sldId id="335" r:id="rId71"/>
    <p:sldId id="336" r:id="rId72"/>
    <p:sldId id="337" r:id="rId73"/>
    <p:sldId id="338" r:id="rId74"/>
    <p:sldId id="437" r:id="rId75"/>
    <p:sldId id="442" r:id="rId7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68" autoAdjust="0"/>
    <p:restoredTop sz="94660"/>
  </p:normalViewPr>
  <p:slideViewPr>
    <p:cSldViewPr snapToGrid="0">
      <p:cViewPr varScale="1">
        <p:scale>
          <a:sx n="39" d="100"/>
          <a:sy n="39" d="100"/>
        </p:scale>
        <p:origin x="-114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220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712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497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9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796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251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437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050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266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776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66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590AD-3A17-45D4-A7B0-868DEE90515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B9032-F72C-468F-8E16-6CD2558BC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267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283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302983"/>
            <a:ext cx="9144000" cy="23876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 стандарти аудиту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34687" y="4027743"/>
            <a:ext cx="5054221" cy="3967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(520, 530, 550,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570)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896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938" y="1301261"/>
            <a:ext cx="10832123" cy="36576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 СТАНДАРТ АУДИТУ 530</a:t>
            </a:r>
            <a:b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АУДИТОРСЬКА ПЕРЕВІРКА</a:t>
            </a:r>
            <a: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чинний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аудитів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починаються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15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грудня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2009 р.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пізніше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793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965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МСА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dirty="0" err="1" smtClean="0"/>
              <a:t>Цей</a:t>
            </a:r>
            <a:r>
              <a:rPr lang="ru-RU" dirty="0" smtClean="0"/>
              <a:t> </a:t>
            </a:r>
            <a:r>
              <a:rPr lang="ru-RU" dirty="0" err="1" smtClean="0"/>
              <a:t>Міжнародний</a:t>
            </a:r>
            <a:r>
              <a:rPr lang="ru-RU" dirty="0" smtClean="0"/>
              <a:t> стандарт аудиту (МСА) </a:t>
            </a:r>
            <a:r>
              <a:rPr lang="ru-RU" dirty="0" err="1" smtClean="0"/>
              <a:t>застосовується</a:t>
            </a:r>
            <a:r>
              <a:rPr lang="ru-RU" dirty="0" smtClean="0"/>
              <a:t> в тому </a:t>
            </a:r>
            <a:r>
              <a:rPr lang="ru-RU" dirty="0" err="1" smtClean="0"/>
              <a:t>разі</a:t>
            </a:r>
            <a:r>
              <a:rPr lang="ru-RU" dirty="0" smtClean="0"/>
              <a:t>, </a:t>
            </a:r>
            <a:r>
              <a:rPr lang="ru-RU" dirty="0" err="1" smtClean="0"/>
              <a:t>якщо</a:t>
            </a:r>
            <a:r>
              <a:rPr lang="ru-RU" dirty="0" smtClean="0"/>
              <a:t> аудитор </a:t>
            </a:r>
            <a:r>
              <a:rPr lang="ru-RU" dirty="0" err="1" smtClean="0"/>
              <a:t>прийняв</a:t>
            </a:r>
            <a:r>
              <a:rPr lang="ru-RU" dirty="0" smtClean="0"/>
              <a:t> </a:t>
            </a:r>
            <a:r>
              <a:rPr lang="ru-RU" dirty="0" err="1" smtClean="0"/>
              <a:t>рішення</a:t>
            </a:r>
            <a:r>
              <a:rPr lang="ru-RU" dirty="0" smtClean="0"/>
              <a:t> </a:t>
            </a:r>
            <a:r>
              <a:rPr lang="ru-RU" dirty="0" err="1" smtClean="0"/>
              <a:t>використати</a:t>
            </a:r>
            <a:r>
              <a:rPr lang="ru-RU" dirty="0" smtClean="0"/>
              <a:t> </a:t>
            </a:r>
            <a:r>
              <a:rPr lang="ru-RU" dirty="0" err="1" smtClean="0"/>
              <a:t>аудиторську</a:t>
            </a:r>
            <a:r>
              <a:rPr lang="ru-RU" dirty="0" smtClean="0"/>
              <a:t> </a:t>
            </a:r>
            <a:r>
              <a:rPr lang="ru-RU" dirty="0" err="1" smtClean="0"/>
              <a:t>вибірку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час </a:t>
            </a:r>
            <a:r>
              <a:rPr lang="ru-RU" dirty="0" err="1" smtClean="0"/>
              <a:t>виконання</a:t>
            </a:r>
            <a:r>
              <a:rPr lang="ru-RU" dirty="0" smtClean="0"/>
              <a:t> </a:t>
            </a:r>
            <a:r>
              <a:rPr lang="ru-RU" dirty="0" err="1" smtClean="0"/>
              <a:t>аудиторських</a:t>
            </a:r>
            <a:r>
              <a:rPr lang="ru-RU" dirty="0" smtClean="0"/>
              <a:t> процедур.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розглядає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аудитором </a:t>
            </a:r>
            <a:r>
              <a:rPr lang="ru-RU" dirty="0" err="1" smtClean="0"/>
              <a:t>статистичної</a:t>
            </a:r>
            <a:r>
              <a:rPr lang="ru-RU" dirty="0" smtClean="0"/>
              <a:t> та </a:t>
            </a:r>
            <a:r>
              <a:rPr lang="ru-RU" dirty="0" err="1" smtClean="0"/>
              <a:t>нестатистичної</a:t>
            </a:r>
            <a:r>
              <a:rPr lang="ru-RU" dirty="0" smtClean="0"/>
              <a:t> </a:t>
            </a:r>
            <a:r>
              <a:rPr lang="ru-RU" dirty="0" err="1" smtClean="0"/>
              <a:t>вибірки</a:t>
            </a:r>
            <a:r>
              <a:rPr lang="ru-RU" dirty="0" smtClean="0"/>
              <a:t> при </a:t>
            </a:r>
            <a:r>
              <a:rPr lang="ru-RU" dirty="0" err="1" smtClean="0"/>
              <a:t>розробці</a:t>
            </a:r>
            <a:r>
              <a:rPr lang="ru-RU" dirty="0" smtClean="0"/>
              <a:t> й </a:t>
            </a:r>
            <a:r>
              <a:rPr lang="ru-RU" dirty="0" err="1" smtClean="0"/>
              <a:t>відборі</a:t>
            </a:r>
            <a:r>
              <a:rPr lang="ru-RU" dirty="0" smtClean="0"/>
              <a:t> </a:t>
            </a:r>
            <a:r>
              <a:rPr lang="ru-RU" dirty="0" err="1" smtClean="0"/>
              <a:t>аудиторської</a:t>
            </a:r>
            <a:r>
              <a:rPr lang="ru-RU" dirty="0" smtClean="0"/>
              <a:t> </a:t>
            </a:r>
            <a:r>
              <a:rPr lang="ru-RU" dirty="0" err="1" smtClean="0"/>
              <a:t>вибірки</a:t>
            </a:r>
            <a:r>
              <a:rPr lang="ru-RU" dirty="0" smtClean="0"/>
              <a:t>, </a:t>
            </a:r>
            <a:r>
              <a:rPr lang="ru-RU" dirty="0" err="1" smtClean="0"/>
              <a:t>виконанні</a:t>
            </a:r>
            <a:r>
              <a:rPr lang="ru-RU" dirty="0" smtClean="0"/>
              <a:t> </a:t>
            </a:r>
            <a:r>
              <a:rPr lang="ru-RU" dirty="0" err="1" smtClean="0"/>
              <a:t>тестів</a:t>
            </a:r>
            <a:r>
              <a:rPr lang="ru-RU" dirty="0" smtClean="0"/>
              <a:t> </a:t>
            </a:r>
            <a:r>
              <a:rPr lang="ru-RU" dirty="0" err="1" smtClean="0"/>
              <a:t>заходів</a:t>
            </a:r>
            <a:r>
              <a:rPr lang="ru-RU" dirty="0" smtClean="0"/>
              <a:t> контролю та детальному </a:t>
            </a:r>
            <a:r>
              <a:rPr lang="ru-RU" dirty="0" err="1" smtClean="0"/>
              <a:t>тестуванні</a:t>
            </a:r>
            <a:r>
              <a:rPr lang="ru-RU" dirty="0" smtClean="0"/>
              <a:t>, 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оцінці</a:t>
            </a:r>
            <a:r>
              <a:rPr lang="ru-RU" dirty="0" smtClean="0"/>
              <a:t> </a:t>
            </a:r>
            <a:r>
              <a:rPr lang="ru-RU" dirty="0" err="1" smtClean="0"/>
              <a:t>отриманих</a:t>
            </a:r>
            <a:r>
              <a:rPr lang="ru-RU" dirty="0" smtClean="0"/>
              <a:t> </a:t>
            </a:r>
            <a:r>
              <a:rPr lang="ru-RU" dirty="0" err="1" smtClean="0"/>
              <a:t>результатів</a:t>
            </a:r>
            <a:r>
              <a:rPr lang="ru-RU" dirty="0" smtClean="0"/>
              <a:t>. </a:t>
            </a:r>
          </a:p>
          <a:p>
            <a:pPr marL="514350" indent="-514350">
              <a:buAutoNum type="arabicPeriod"/>
            </a:pPr>
            <a:r>
              <a:rPr lang="ru-RU" dirty="0" smtClean="0"/>
              <a:t>2. </a:t>
            </a:r>
            <a:r>
              <a:rPr lang="ru-RU" dirty="0" err="1" smtClean="0"/>
              <a:t>Цей</a:t>
            </a:r>
            <a:r>
              <a:rPr lang="ru-RU" dirty="0" smtClean="0"/>
              <a:t> МСА </a:t>
            </a:r>
            <a:r>
              <a:rPr lang="ru-RU" dirty="0" err="1" smtClean="0"/>
              <a:t>доповнює</a:t>
            </a:r>
            <a:r>
              <a:rPr lang="ru-RU" dirty="0" smtClean="0"/>
              <a:t> МСА 5001 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стосується</a:t>
            </a:r>
            <a:r>
              <a:rPr lang="ru-RU" dirty="0" smtClean="0"/>
              <a:t> </a:t>
            </a:r>
            <a:r>
              <a:rPr lang="ru-RU" dirty="0" err="1" smtClean="0"/>
              <a:t>відповідальності</a:t>
            </a:r>
            <a:r>
              <a:rPr lang="ru-RU" dirty="0" smtClean="0"/>
              <a:t> аудитора за </a:t>
            </a:r>
            <a:r>
              <a:rPr lang="ru-RU" dirty="0" err="1" smtClean="0"/>
              <a:t>розробку</a:t>
            </a:r>
            <a:r>
              <a:rPr lang="ru-RU" dirty="0" smtClean="0"/>
              <a:t> та </a:t>
            </a:r>
            <a:r>
              <a:rPr lang="ru-RU" dirty="0" err="1" smtClean="0"/>
              <a:t>виконання</a:t>
            </a:r>
            <a:r>
              <a:rPr lang="ru-RU" dirty="0" smtClean="0"/>
              <a:t> </a:t>
            </a:r>
            <a:r>
              <a:rPr lang="ru-RU" dirty="0" err="1" smtClean="0"/>
              <a:t>аудиторських</a:t>
            </a:r>
            <a:r>
              <a:rPr lang="ru-RU" dirty="0" smtClean="0"/>
              <a:t> процедур для </a:t>
            </a:r>
            <a:r>
              <a:rPr lang="ru-RU" dirty="0" err="1" smtClean="0"/>
              <a:t>отримання</a:t>
            </a:r>
            <a:r>
              <a:rPr lang="ru-RU" dirty="0" smtClean="0"/>
              <a:t> </a:t>
            </a:r>
            <a:r>
              <a:rPr lang="ru-RU" dirty="0" err="1" smtClean="0"/>
              <a:t>прийнятних</a:t>
            </a:r>
            <a:r>
              <a:rPr lang="ru-RU" dirty="0" smtClean="0"/>
              <a:t> </a:t>
            </a:r>
            <a:r>
              <a:rPr lang="ru-RU" dirty="0" err="1" smtClean="0"/>
              <a:t>аудиторських</a:t>
            </a:r>
            <a:r>
              <a:rPr lang="ru-RU" dirty="0" smtClean="0"/>
              <a:t> </a:t>
            </a:r>
            <a:r>
              <a:rPr lang="ru-RU" dirty="0" err="1" smtClean="0"/>
              <a:t>доказів</a:t>
            </a:r>
            <a:r>
              <a:rPr lang="ru-RU" dirty="0" smtClean="0"/>
              <a:t> у </a:t>
            </a:r>
            <a:r>
              <a:rPr lang="ru-RU" dirty="0" err="1" smtClean="0"/>
              <a:t>достатньому</a:t>
            </a:r>
            <a:r>
              <a:rPr lang="ru-RU" dirty="0" smtClean="0"/>
              <a:t> </a:t>
            </a:r>
            <a:r>
              <a:rPr lang="ru-RU" dirty="0" err="1" smtClean="0"/>
              <a:t>обсязі</a:t>
            </a:r>
            <a:r>
              <a:rPr lang="ru-RU" dirty="0" smtClean="0"/>
              <a:t> для того, </a:t>
            </a: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дійти</a:t>
            </a:r>
            <a:r>
              <a:rPr lang="ru-RU" dirty="0" smtClean="0"/>
              <a:t> </a:t>
            </a:r>
            <a:r>
              <a:rPr lang="ru-RU" dirty="0" err="1" smtClean="0"/>
              <a:t>обґрунтованих</a:t>
            </a:r>
            <a:r>
              <a:rPr lang="ru-RU" dirty="0" smtClean="0"/>
              <a:t> </a:t>
            </a:r>
            <a:r>
              <a:rPr lang="ru-RU" dirty="0" err="1" smtClean="0"/>
              <a:t>висновків</a:t>
            </a:r>
            <a:r>
              <a:rPr lang="ru-RU" dirty="0" smtClean="0"/>
              <a:t>, на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ґрунтуватиметься</a:t>
            </a:r>
            <a:r>
              <a:rPr lang="ru-RU" dirty="0" smtClean="0"/>
              <a:t> </a:t>
            </a:r>
            <a:r>
              <a:rPr lang="ru-RU" dirty="0" err="1" smtClean="0"/>
              <a:t>аудиторська</a:t>
            </a:r>
            <a:r>
              <a:rPr lang="ru-RU" dirty="0" smtClean="0"/>
              <a:t> думка. В МСА 500 </a:t>
            </a:r>
            <a:r>
              <a:rPr lang="ru-RU" dirty="0" err="1" smtClean="0"/>
              <a:t>надано</a:t>
            </a:r>
            <a:r>
              <a:rPr lang="ru-RU" dirty="0" smtClean="0"/>
              <a:t> </a:t>
            </a:r>
            <a:r>
              <a:rPr lang="ru-RU" dirty="0" err="1" smtClean="0"/>
              <a:t>поради</a:t>
            </a:r>
            <a:r>
              <a:rPr lang="ru-RU" dirty="0" smtClean="0"/>
              <a:t> </a:t>
            </a: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 smtClean="0"/>
              <a:t>засобів</a:t>
            </a:r>
            <a:r>
              <a:rPr lang="ru-RU" dirty="0" smtClean="0"/>
              <a:t>, </a:t>
            </a:r>
            <a:r>
              <a:rPr lang="ru-RU" dirty="0" err="1" smtClean="0"/>
              <a:t>доступних</a:t>
            </a:r>
            <a:r>
              <a:rPr lang="ru-RU" dirty="0" smtClean="0"/>
              <a:t> аудитору для </a:t>
            </a:r>
            <a:r>
              <a:rPr lang="ru-RU" dirty="0" err="1" smtClean="0"/>
              <a:t>відбору</a:t>
            </a:r>
            <a:r>
              <a:rPr lang="ru-RU" dirty="0" smtClean="0"/>
              <a:t> </a:t>
            </a:r>
            <a:r>
              <a:rPr lang="ru-RU" dirty="0" err="1" smtClean="0"/>
              <a:t>елементів</a:t>
            </a:r>
            <a:r>
              <a:rPr lang="ru-RU" dirty="0" smtClean="0"/>
              <a:t> для </a:t>
            </a:r>
            <a:r>
              <a:rPr lang="ru-RU" dirty="0" err="1" smtClean="0"/>
              <a:t>тестування</a:t>
            </a:r>
            <a:r>
              <a:rPr lang="ru-RU" dirty="0" smtClean="0"/>
              <a:t>, одним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є </a:t>
            </a:r>
            <a:r>
              <a:rPr lang="ru-RU" dirty="0" err="1" smtClean="0"/>
              <a:t>аудиторська</a:t>
            </a:r>
            <a:r>
              <a:rPr lang="ru-RU" dirty="0" smtClean="0"/>
              <a:t> </a:t>
            </a:r>
            <a:r>
              <a:rPr lang="ru-RU" dirty="0" err="1" smtClean="0"/>
              <a:t>вибірка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7096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94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набрання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чинності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624085"/>
            <a:ext cx="10515600" cy="105087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err="1" smtClean="0"/>
              <a:t>Цей</a:t>
            </a:r>
            <a:r>
              <a:rPr lang="ru-RU" dirty="0" smtClean="0"/>
              <a:t> МСА </a:t>
            </a:r>
            <a:r>
              <a:rPr lang="ru-RU" dirty="0" err="1" smtClean="0"/>
              <a:t>чинний</a:t>
            </a:r>
            <a:r>
              <a:rPr lang="ru-RU" dirty="0" smtClean="0"/>
              <a:t> для </a:t>
            </a:r>
            <a:r>
              <a:rPr lang="ru-RU" dirty="0" err="1" smtClean="0"/>
              <a:t>аудитів</a:t>
            </a:r>
            <a:r>
              <a:rPr lang="ru-RU" dirty="0" smtClean="0"/>
              <a:t> </a:t>
            </a:r>
            <a:r>
              <a:rPr lang="ru-RU" dirty="0" err="1" smtClean="0"/>
              <a:t>фінансової</a:t>
            </a:r>
            <a:r>
              <a:rPr lang="ru-RU" dirty="0" smtClean="0"/>
              <a:t> </a:t>
            </a:r>
            <a:r>
              <a:rPr lang="ru-RU" dirty="0" err="1" smtClean="0"/>
              <a:t>звітності</a:t>
            </a:r>
            <a:r>
              <a:rPr lang="ru-RU" dirty="0" smtClean="0"/>
              <a:t> за </a:t>
            </a:r>
            <a:r>
              <a:rPr lang="ru-RU" dirty="0" err="1" smtClean="0"/>
              <a:t>періоди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починаються</a:t>
            </a:r>
            <a:r>
              <a:rPr lang="ru-RU" dirty="0" smtClean="0"/>
              <a:t> з 15 </a:t>
            </a:r>
            <a:r>
              <a:rPr lang="ru-RU" dirty="0" err="1" smtClean="0"/>
              <a:t>грудня</a:t>
            </a:r>
            <a:r>
              <a:rPr lang="ru-RU" dirty="0" smtClean="0"/>
              <a:t> 2009 р.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пізніше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7980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94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Ціль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997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err="1" smtClean="0"/>
              <a:t>Ціллю</a:t>
            </a:r>
            <a:r>
              <a:rPr lang="ru-RU" dirty="0" smtClean="0"/>
              <a:t> аудитора при </a:t>
            </a:r>
            <a:r>
              <a:rPr lang="ru-RU" dirty="0" err="1" smtClean="0"/>
              <a:t>використанні</a:t>
            </a:r>
            <a:r>
              <a:rPr lang="ru-RU" dirty="0" smtClean="0"/>
              <a:t> </a:t>
            </a:r>
            <a:r>
              <a:rPr lang="ru-RU" dirty="0" err="1" smtClean="0"/>
              <a:t>аудиторської</a:t>
            </a:r>
            <a:r>
              <a:rPr lang="ru-RU" dirty="0" smtClean="0"/>
              <a:t> </a:t>
            </a:r>
            <a:r>
              <a:rPr lang="ru-RU" dirty="0" err="1" smtClean="0"/>
              <a:t>вибірки</a:t>
            </a:r>
            <a:r>
              <a:rPr lang="ru-RU" dirty="0" smtClean="0"/>
              <a:t> є </a:t>
            </a:r>
            <a:r>
              <a:rPr lang="ru-RU" dirty="0" err="1" smtClean="0"/>
              <a:t>отримання</a:t>
            </a:r>
            <a:r>
              <a:rPr lang="ru-RU" dirty="0" smtClean="0"/>
              <a:t> ним </a:t>
            </a:r>
            <a:r>
              <a:rPr lang="ru-RU" dirty="0" err="1" smtClean="0"/>
              <a:t>підстав</a:t>
            </a:r>
            <a:r>
              <a:rPr lang="ru-RU" dirty="0" smtClean="0"/>
              <a:t> для </a:t>
            </a:r>
            <a:r>
              <a:rPr lang="ru-RU" dirty="0" err="1" smtClean="0"/>
              <a:t>обґрунтованих</a:t>
            </a:r>
            <a:r>
              <a:rPr lang="ru-RU" dirty="0" smtClean="0"/>
              <a:t> </a:t>
            </a:r>
            <a:r>
              <a:rPr lang="ru-RU" dirty="0" err="1" smtClean="0"/>
              <a:t>висновків</a:t>
            </a:r>
            <a:r>
              <a:rPr lang="ru-RU" dirty="0" smtClean="0"/>
              <a:t> </a:t>
            </a: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 smtClean="0"/>
              <a:t>генеральної</a:t>
            </a:r>
            <a:r>
              <a:rPr lang="ru-RU" dirty="0" smtClean="0"/>
              <a:t> </a:t>
            </a:r>
            <a:r>
              <a:rPr lang="ru-RU" dirty="0" err="1" smtClean="0"/>
              <a:t>сукупності</a:t>
            </a:r>
            <a:r>
              <a:rPr lang="ru-RU" dirty="0" smtClean="0"/>
              <a:t>, з </a:t>
            </a:r>
            <a:r>
              <a:rPr lang="ru-RU" dirty="0" err="1" smtClean="0"/>
              <a:t>якої</a:t>
            </a:r>
            <a:r>
              <a:rPr lang="ru-RU" dirty="0" smtClean="0"/>
              <a:t> </a:t>
            </a:r>
            <a:r>
              <a:rPr lang="ru-RU" dirty="0" err="1" smtClean="0"/>
              <a:t>здійснювалась</a:t>
            </a:r>
            <a:r>
              <a:rPr lang="ru-RU" dirty="0" smtClean="0"/>
              <a:t> </a:t>
            </a:r>
            <a:r>
              <a:rPr lang="ru-RU" dirty="0" err="1" smtClean="0"/>
              <a:t>вибірка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4529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238892" cy="6858000"/>
          </a:xfrm>
          <a:prstGeom prst="rect">
            <a:avLst/>
          </a:prstGeom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480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наведені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514350" indent="-514350">
              <a:buAutoNum type="alphaLcParenBoth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audit sampling (sampling)) –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до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менш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як 100%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підлягає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відібрані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шанс бути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відібраними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метою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підставі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формуються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всієї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514350" indent="-514350">
              <a:buAutoNum type="alphaLcParenBoth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population)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намір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514350" indent="-514350">
              <a:buAutoNum type="alphaLcParenBoth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sampling risk) –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зроблений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відрізнятиметься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застосувавши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всієї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призвести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двох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хибних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37396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99888" y="912275"/>
            <a:ext cx="10618571" cy="475154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71500" indent="-571500">
              <a:buAutoNum type="romanLcParenBoth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тесту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контролю –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заходи контролю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ефективніші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насправді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тесту деталей –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є. Аудитор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насамперед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звернути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увагу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тип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хибного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висновок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впливає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результативність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і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більшою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ймовірністю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призвести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неналежної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думки; </a:t>
            </a:r>
          </a:p>
          <a:p>
            <a:pPr marL="571500" indent="-571500">
              <a:buAutoNum type="romanLcParenBoth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тесту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контролю –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заходи контролю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насправді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тесту деталей –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немає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тип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помилкового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впливає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ефективність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такому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виникає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потреба 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початкові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571500" indent="-571500">
              <a:buAutoNum type="romanLcParenBoth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вибіркою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non-sampling risk) –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дійде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помилкового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будь-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причини, не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AutoNum type="romanLcParenBoth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аномалія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anomaly) –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відхилення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яке очевидно не є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репрезентативним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відхилень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571500" indent="-571500">
              <a:buAutoNum type="romanLcParenBoth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342702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9600" y="524363"/>
            <a:ext cx="10978662" cy="585885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(f)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sampling unit) –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окремі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становлять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(g)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statistical sampling) –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підхід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571500" indent="-571500">
              <a:buAutoNum type="romanLcParenBoth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випадковий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теорії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ймовірностей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у тому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Підхід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характеристики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вважають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нестатистичною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вибіркою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571500" indent="-571500">
              <a:buAutoNum type="romanLcParenBoth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стратифікація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stratification) –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підсукупності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собою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подібні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(часто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marL="571500" indent="-571500">
              <a:buAutoNum type="romanLcParenBoth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допустиме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tolerable misstatement) –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сума,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враховуючи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яку аудитор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прагне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перевищує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суму, яку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встановив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571500" indent="-571500">
              <a:buAutoNum type="romanLcParenBoth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допустима норма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відхилення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tolerable rate of deviation) –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норма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відхилення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контролю,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враховуючи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яку аудитор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намагається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відхилення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генеральній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перевищує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норму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відхилення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встановив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2243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відбір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2480718"/>
            <a:ext cx="10515600" cy="285555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Розробляючи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враховувати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мету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характеристики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буде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здійснюватися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розмір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зменшення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низького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відібрати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кожен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шанс бути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відібраним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6814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94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3878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мети аудиту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кожного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відібраного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неможливо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обраного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не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заплановані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відібраного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статтю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відхилення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заходу контролю (у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контролю)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тесту деталей)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7347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94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і причина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відхилень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розглянути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 та причину будь-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ідентифікованих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відхилень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мету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дуже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рідкісних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випадках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вважає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відхилення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знайдені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вибірці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є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аномалією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тому,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відхилення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є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репрезентативним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всієї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Аудитор повинен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для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достатньому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обсязі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відхилення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впливають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610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938" y="1301261"/>
            <a:ext cx="10832123" cy="36576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 СТАНДАРТ АУДИТУ 520</a:t>
            </a:r>
            <a:b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«АНАЛІТИЧНІ ПРОЦЕДУРИ»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чинний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аудитів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починаються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15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грудня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2009 р.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пізніше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0970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41445"/>
            <a:ext cx="10515600" cy="104924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Прогнозна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2043989"/>
            <a:ext cx="10515600" cy="91757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Для </a:t>
            </a:r>
            <a:r>
              <a:rPr lang="ru-RU" dirty="0" err="1" smtClean="0"/>
              <a:t>тестів</a:t>
            </a:r>
            <a:r>
              <a:rPr lang="ru-RU" dirty="0" smtClean="0"/>
              <a:t> деталей аудитор повинен </a:t>
            </a:r>
            <a:r>
              <a:rPr lang="ru-RU" dirty="0" err="1" smtClean="0"/>
              <a:t>спроектувати</a:t>
            </a:r>
            <a:r>
              <a:rPr lang="ru-RU" dirty="0" smtClean="0"/>
              <a:t> </a:t>
            </a:r>
            <a:r>
              <a:rPr lang="ru-RU" dirty="0" err="1" smtClean="0"/>
              <a:t>викривлення</a:t>
            </a:r>
            <a:r>
              <a:rPr lang="ru-RU" dirty="0" smtClean="0"/>
              <a:t>, </a:t>
            </a:r>
            <a:r>
              <a:rPr lang="ru-RU" dirty="0" err="1" smtClean="0"/>
              <a:t>виявлені</a:t>
            </a:r>
            <a:r>
              <a:rPr lang="ru-RU" dirty="0" smtClean="0"/>
              <a:t> у </a:t>
            </a:r>
            <a:r>
              <a:rPr lang="ru-RU" dirty="0" err="1" smtClean="0"/>
              <a:t>вибірці</a:t>
            </a:r>
            <a:r>
              <a:rPr lang="ru-RU" dirty="0" smtClean="0"/>
              <a:t>, на </a:t>
            </a:r>
            <a:r>
              <a:rPr lang="ru-RU" dirty="0" err="1" smtClean="0"/>
              <a:t>генеральну</a:t>
            </a:r>
            <a:r>
              <a:rPr lang="ru-RU" dirty="0" smtClean="0"/>
              <a:t> </a:t>
            </a:r>
            <a:r>
              <a:rPr lang="ru-RU" dirty="0" err="1" smtClean="0"/>
              <a:t>сукупність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45883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776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аудиторської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0467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надало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підстави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пройшла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9959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Стратифікація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вартісної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02304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Розглядаючи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характеристики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буде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відбиратися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вирішити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прийнятним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буде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відбір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стратифікації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вартісної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надано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поради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стратифікації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вартісної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8605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94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Стратифікація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692322"/>
            <a:ext cx="10515600" cy="448464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Ефективність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підвищити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стратифікацію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поділ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дискретні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підсукупності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певними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ознаками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Метою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стратифікації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зменшення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варіативності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рамках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кожної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зменшенні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обсягу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без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2. При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деталей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часто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стратифікується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грошовою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змогу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приділити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більше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уваги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час аудиту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статтям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більшою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грошовою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потенційне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погляду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завищення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Аналогічно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стратифікувати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конкретною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вказує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тестування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резерву 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сумнівну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заборгованість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залишки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стратифікувати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часом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виникнення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7786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580292"/>
            <a:ext cx="10515600" cy="559667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застосованих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будь-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однієї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поширюватися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становлять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страту. Для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всієї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розглянути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будь-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страт,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становлять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20%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90%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залишку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рахунку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Аудитор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вирішити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оцінює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робить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90%, не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враховуючи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10%,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залишилися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буде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подальша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 не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вважатимуться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несуттєвими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залишок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рахунку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поділено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поширюється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кожну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страту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кожну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страту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об’єднуються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весь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залишок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рахунку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9104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77672"/>
            <a:ext cx="10515600" cy="73534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вартісної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деталей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виявитись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ефективним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ідентифікувати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окремі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монетарні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одиниці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становлять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Відібравши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монетарні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одиниці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залишки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дебіторської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заборгованості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окремі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залишки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містять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монетарні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одиниці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такого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підходу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спрямування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більшою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більше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шансів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відібраними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призвести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зменшення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обсягу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підхід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разом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систематичним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методом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відбору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найефективнішим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вибірці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методом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відбору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цілей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випадкової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вибірки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7919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938" y="1301261"/>
            <a:ext cx="10832123" cy="36576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 СТАНДАРТ АУДИТУ 550</a:t>
            </a:r>
            <a:b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</a:t>
            </a:r>
            <a:r>
              <a:rPr lang="en-US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ЯЗАНІ СТОРОНИ</a:t>
            </a:r>
            <a: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чинний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аудитів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починаються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15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грудня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2009 р.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пізніше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8780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09243"/>
            <a:ext cx="10515600" cy="73534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Сфера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МСА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4562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аудиту (МСА)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час аудиту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Так, 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ньому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показано, як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застосовані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МСА 315 1 (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МСА 330 2 та МСА 240 3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відносинами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операціями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4511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Багато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здійснюються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звичайного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перебігу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За таких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собою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подібними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операціями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непов’язаними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 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деяких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випадках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призводити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операціями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непов’язаними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сторонами. </a:t>
            </a:r>
          </a:p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•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рамках широкого і складного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діапазону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структур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відповідним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збільшенням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сторонами; •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неефективними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узагальненні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залишків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ним сторонами; •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здійснюватися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звичайних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ринкових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окремі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відбуватися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без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винагороди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5612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6790"/>
            <a:ext cx="10515599" cy="103559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dirty="0" smtClean="0"/>
              <a:t> аудитора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6574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є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одна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багато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встановлюють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залишки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могли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зрозуміти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потенційний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концептуальна основа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того,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вжити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викликані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неналежний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відобразив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залишків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16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18615"/>
            <a:ext cx="10515600" cy="73534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Сфера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МСА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607260"/>
            <a:ext cx="10515600" cy="401561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Цей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Міжнародний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стандарт аудиту </a:t>
            </a:r>
            <a:r>
              <a:rPr lang="ru-RU" sz="2400" dirty="0" err="1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розглядає</a:t>
            </a:r>
            <a:r>
              <a:rPr lang="ru-RU" sz="24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питання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використання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аудитором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аналітичних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процедур як процедур по </a:t>
            </a:r>
            <a:r>
              <a:rPr lang="ru-RU" sz="2400" dirty="0" err="1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суті</a:t>
            </a:r>
            <a:r>
              <a:rPr lang="en-US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endParaRPr lang="en-US" sz="2400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Він</a:t>
            </a:r>
            <a:r>
              <a:rPr lang="ru-RU" sz="24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стосується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питання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відповідальності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аудитора 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виконання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аналітичних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процедур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наприкінці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аудиту,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б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допомогли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аудитору в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формулюванні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загального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висновку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</a:t>
            </a:r>
            <a:endParaRPr lang="en-US" sz="2400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МСА 315 (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переглянутий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) 1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висвітлюється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використання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аналітичних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процедур як процедур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оцінки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ризиків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У МСА 330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містяться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вимоги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рекомендації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характеру, часу й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обсягу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аудиторських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процедур у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відповідь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оцінені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ризики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ці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аудиторські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процедури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можуть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включати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аналітичні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процедури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по </a:t>
            </a:r>
            <a:r>
              <a:rPr lang="ru-RU" sz="2400" dirty="0" err="1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суті</a:t>
            </a:r>
            <a:r>
              <a:rPr lang="ru-RU" sz="24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283772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15370" y="761098"/>
            <a:ext cx="10515600" cy="506649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Навіть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концептуальна основа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мінімальні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нечіткі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сторін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взагалі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у будь-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повинен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достатньо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зрозуміти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ним сторонами для того,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дійти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враховуючи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такою,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(для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вводить 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оману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(для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ним сторонами є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доречним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наявності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одного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чинників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шахрайства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 240 4 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шахрайство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легше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5249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419904"/>
            <a:ext cx="10515600" cy="577617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Унаслідок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неминучий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невиявлення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навіть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тому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сплановано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 5 . 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сторін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потенційний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більшим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таких причин: •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знати про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сторонами, особливо,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концептуальна основа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сторін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•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створювати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більші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змови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приховування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маніпуляцій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боку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персоналу. 7. Тому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професійним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скептицизмом, як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вимагається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МСА 200 6 , є особливо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важливим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огляду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нерозкриттів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те,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відносинами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операціями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сторонами,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оцінені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4395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235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набрання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чинності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9027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починаються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15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грудня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2009 р.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пізніше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6585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3709"/>
            <a:ext cx="10515600" cy="83087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458297"/>
            <a:ext cx="10515600" cy="477873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Цілями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є: </a:t>
            </a:r>
          </a:p>
          <a:p>
            <a:pPr marL="457200" indent="-457200">
              <a:buAutoNum type="alphaLcParenBoth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достатнє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концептуальною основою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сторін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того,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457200" indent="-457200">
              <a:buAutoNum type="alphaLcParenBoth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чинники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шахрайства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шахрайства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та 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ii)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дійти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враховуючи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таких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такою,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(для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marL="457200" indent="-457200">
              <a:buAutoNum type="alphaLcParenBoth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вводить в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оману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(для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marL="457200" indent="-457200">
              <a:buAutoNum type="alphaLcParenBoth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 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достатньому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обсязі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 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9397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411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199" y="1460310"/>
            <a:ext cx="10844285" cy="507696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наведені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514350" indent="-514350">
              <a:buAutoNum type="alphaLcParenBoth"/>
            </a:pP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ринкова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угода (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arm’s length transaction) –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яку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таких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зацікавлений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покупець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зацікавлений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продавець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є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діють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один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одного та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переслідують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свої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власні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найкращі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інтереси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514350" indent="-514350">
              <a:buAutoNum type="alphaLcParenBoth"/>
            </a:pP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 (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related party) –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сторона, яка є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таких:</a:t>
            </a:r>
          </a:p>
          <a:p>
            <a:pPr marL="0" indent="360000"/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пов’язаною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стороною, як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застосовній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концептуальній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0" indent="360000"/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концептуальна основа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встановлює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мінімальні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нечіткі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пов’язаної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встановлює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взагалі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тоді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пов’язаною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стороною є: </a:t>
            </a:r>
          </a:p>
          <a:p>
            <a:pPr marL="0" indent="360000"/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безпосередньо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опосередковано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одного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посередників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звітує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0" indent="360000"/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над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звітує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безпосередньо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опосередковано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одного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посередників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0" indent="360000"/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перебуває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спільним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контролем разом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суб’єктом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звітує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через:</a:t>
            </a:r>
          </a:p>
          <a:p>
            <a:pPr marL="0" indent="360000"/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спільного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контролюючого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власника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власників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власників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близькими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родичами;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перебувають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спільним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контролем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регіонального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місцевого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уряду), не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вважаються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винятком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значні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значній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мірі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спільні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0522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7467"/>
            <a:ext cx="10515600" cy="73534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468344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рамках процедур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7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вимагається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МСА 315 (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і МСА 240, аудитор повинен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параграфах 12–17, для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відносинами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операціями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 12.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Обговорення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командою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 315 (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і МСА 240 8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вразливості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шахрайства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помилки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ним сторонами.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звернутися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запитом до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ідентифікації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сторін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зміни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попереднім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сторонами; та 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будь-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так, типу й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0045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199" y="1115942"/>
            <a:ext cx="10544033" cy="432951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звернутися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запитом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вважає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для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контролю (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є),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персоналом для:</a:t>
            </a:r>
          </a:p>
          <a:p>
            <a:pPr marL="457200" indent="-457200">
              <a:buAutoNum type="alphaLcParenBoth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ідентифікації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lphaLcParenBoth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санкціонування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схвалення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домовленостей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сторонами;</a:t>
            </a:r>
          </a:p>
          <a:p>
            <a:pPr marL="457200" indent="-457200">
              <a:buAutoNum type="alphaLcParenBoth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санкціонування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схвалення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домовленостей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виходять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звичайного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перебігу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Звертання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уваги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огляді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документів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6804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41445" y="859809"/>
            <a:ext cx="10712355" cy="456652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час аудиту,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інспектуючи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записи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бути особливо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уважним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домовленостей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вказувати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раніше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виявив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аудитору. </a:t>
            </a:r>
          </a:p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Зокрема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інспектувати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раніше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виявив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аудитору: </a:t>
            </a:r>
          </a:p>
          <a:p>
            <a:pPr marL="457200" indent="-457200">
              <a:buAutoNum type="alphaLcParenBoth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банківські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підтвердження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підтвердження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зовнішніх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юристів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межах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процедур;</a:t>
            </a:r>
          </a:p>
          <a:p>
            <a:pPr marL="457200" indent="-457200">
              <a:buAutoNum type="alphaLcParenBoth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зборів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акціонерів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засідань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тих, кого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AutoNum type="alphaLcParenBoth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записи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вважає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5934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979464"/>
            <a:ext cx="10515600" cy="435133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при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параграфа 15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виявляє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виходять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звичайного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перебігу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звернутися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запитом до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персоналу: </a:t>
            </a:r>
          </a:p>
          <a:p>
            <a:pPr marL="514350" indent="-514350">
              <a:buAutoNum type="alphaLcParenBoth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характеру таких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514350" indent="-514350">
              <a:buAutoNum type="alphaLcParenBoth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сторін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обмінюватися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інформацією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членами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9309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5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відносинами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операціями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975750"/>
            <a:ext cx="10515600" cy="477989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МСА 315 (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9 аудитор повинен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відносинами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операціями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будь-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Визначаючи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виходять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звичайного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перебігу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призводять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виявляє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чинники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шахрайства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стосуються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домінуючим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при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сторонами, аудитор повинен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розглянути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шахрайства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МСА 240.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341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2248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набрання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чинності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2229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починаються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15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грудня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2009 р.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пізніше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73439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відносинами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операціями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МСА 330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оцінені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10 аудитор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розробляє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подальші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достатньому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обсязі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оцінених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відносинами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операціями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раніше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невиявлених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нерозкритих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сторін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сторонами. </a:t>
            </a:r>
          </a:p>
          <a:p>
            <a:pPr marL="0" indent="0" algn="just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виявляє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домовленості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припускає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існування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раніше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виявив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аудитору, аудитор повинен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підтверджують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існування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таких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9218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24550" y="133977"/>
            <a:ext cx="10735103" cy="659004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виявляє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ними,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раніше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виявив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аудитору, аудитор повинен: 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негайно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повідомити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іншим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учасникам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концептуальна основа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встановлює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сторін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buFontTx/>
              <a:buChar char="-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звернутись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запитом до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щойно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 для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подальшої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аудитором;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звернутись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запитом,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чому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заходи контролю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відносинами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операціями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 не дали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змоги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сторонами;</a:t>
            </a:r>
          </a:p>
          <a:p>
            <a:pPr algn="just">
              <a:buFontTx/>
              <a:buChar char="-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таких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щойно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сторін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сторонами; </a:t>
            </a:r>
          </a:p>
          <a:p>
            <a:pPr algn="just">
              <a:buFontTx/>
              <a:buChar char="-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розглянути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існування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сторін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раніше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виявив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аудитору,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нерозкриття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персоналом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здається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навмисним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(і тому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вказує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шахрайства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аудит.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санкціоновано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схвалено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1183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974677" y="1607260"/>
            <a:ext cx="10515600" cy="211857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стверджує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пов’язаною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стороною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проводилася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таких самих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непов’язаною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стороною (за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ринковою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угодою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аудитор повинен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достатньому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обсязі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такого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твердження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1319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відображення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виявлених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2344240"/>
            <a:ext cx="10515600" cy="304662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МСА 700 (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)12 аудитор повинен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>
              <a:buFontTx/>
              <a:buChar char="-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 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>
              <a:buFontTx/>
              <a:buChar char="-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 таким,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indent="45000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(для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indent="45000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вводить 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оману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(для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3440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046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Письмові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запевнення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08756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концептуальна основа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сторін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письмові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запевнення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і, де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тих, кого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вони: </a:t>
            </a:r>
          </a:p>
          <a:p>
            <a:pPr marL="457200" indent="-457200">
              <a:buAutoNum type="alphaLcParenBoth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сторін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сторонами, про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їм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відомо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457200" indent="-457200">
              <a:buAutoNum type="alphaLcParenBoth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таких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22588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кого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2415072"/>
            <a:ext cx="10515600" cy="185927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беруть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участь 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13, аудитор повинен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інфорацію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виникають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75117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94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Документація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97216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документації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сторін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характер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сторонами 14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08131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938" y="1301261"/>
            <a:ext cx="10832123" cy="36576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 СТАНДАРТ АУДИТУ 5</a:t>
            </a:r>
            <a:r>
              <a:rPr lang="en-US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b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БЕЗПЕРЕВНІСТЬ ДІЯЛЬНОСТІ</a:t>
            </a:r>
            <a:r>
              <a:rPr lang="ru-RU" sz="4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чинний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аудитів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починаються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15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грудня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2016 р.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пізніше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16608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682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Сфера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989398"/>
            <a:ext cx="10515600" cy="112229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аудиту (МСА)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аудиту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стосується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438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1611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діючим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продовжуватиме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осяжному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майбутньому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планує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ліквідувати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припинити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альтернатив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складатися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складатися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деякої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податкового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юрисдикціях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відображаються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виходячи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того,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зможе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погасити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звичайного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перебігу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841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411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40518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LcParenBoth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надійні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аналітичних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по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LcParenBoth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аналітичні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наприкінці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аудитору 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формулюванні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1551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245661"/>
            <a:ext cx="10789694" cy="9221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199" y="1413494"/>
            <a:ext cx="10789694" cy="506919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містять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чітку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стосуються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розглянуті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зроблені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(МСБО) 1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здійснював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основі1 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Законодавчий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установлювати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детальні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за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чіткої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фундаментальним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принципом при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навіть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концептуальна основа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чіткої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939111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634556"/>
            <a:ext cx="10515600" cy="314216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МСА 2002 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потенційний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призвести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того,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припинити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будь-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розглядатися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гарантія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682333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94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набрання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чинності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356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чинний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закінчуються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грудня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2016 р.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пізніше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697353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94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509713"/>
            <a:ext cx="10515600" cy="386750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Цілями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LcParenBoth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достатньому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обсязі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LcParenBoth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дійти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ґрунтуючись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LcParenBoth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МСА.</a:t>
            </a:r>
          </a:p>
        </p:txBody>
      </p:sp>
    </p:spTree>
    <p:extLst>
      <p:ext uri="{BB962C8B-B14F-4D97-AF65-F5344CB8AC3E}">
        <p14:creationId xmlns:p14="http://schemas.microsoft.com/office/powerpoint/2010/main" val="42105387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45140"/>
            <a:ext cx="10515600" cy="73534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ризику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відповідні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933734" y="1552669"/>
            <a:ext cx="10420066" cy="488907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Виконуючи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315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розглянути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повинен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вже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та: 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обговорити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персоналом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виявив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і,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обговорити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усунення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обговорити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персоналом основу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запланованого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запит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8573871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9103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залишатися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уважним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усього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34148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94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509713"/>
            <a:ext cx="10515600" cy="46672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охопити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персоналом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законодавчим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актом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довший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охоплює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12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місяців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тоді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МСА 5604 , 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звернутись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вимогою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розширити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щонайменше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12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місяців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персоналу, 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розглянути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всю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відомою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аудитору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аудиту.</a:t>
            </a:r>
          </a:p>
        </p:txBody>
      </p:sp>
    </p:spTree>
    <p:extLst>
      <p:ext uri="{BB962C8B-B14F-4D97-AF65-F5344CB8AC3E}">
        <p14:creationId xmlns:p14="http://schemas.microsoft.com/office/powerpoint/2010/main" val="112700202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76902"/>
            <a:ext cx="10515600" cy="87182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1857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запит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про те,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4301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2197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996286"/>
            <a:ext cx="10515600" cy="541816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достатньому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обсязі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подіями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»),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пом’якшувальних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чинників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indent="360000">
              <a:spcBef>
                <a:spcPts val="0"/>
              </a:spcBef>
              <a:buAutoNum type="arabicPeriod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звернутися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вимогою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indent="360000">
              <a:spcBef>
                <a:spcPts val="0"/>
              </a:spcBef>
              <a:buAutoNum type="arabicPeriod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здійснити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плану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майбутніх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оцінкою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ймовірно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поліпшить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за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360000" indent="360000">
              <a:spcBef>
                <a:spcPts val="0"/>
              </a:spcBef>
              <a:buAutoNum type="arabicPeriod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прогноз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прогнозу 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чинником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майбутнього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оцінці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майбутніх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надійність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покладено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основу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прогнозу;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підтвердження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покладено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основу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прогнозу;розглянути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стали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будь-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надіслати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запит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запевнення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та,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тих, кого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їхніх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майбутніх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2880315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1696" y="464024"/>
            <a:ext cx="10412104" cy="68056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941696" y="1608612"/>
            <a:ext cx="10515600" cy="456835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достатньому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обсязі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персоналом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судженням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стосується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потенційного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ймовірність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виникнення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такою,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судженням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характер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необхідним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вводила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оману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99066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7762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2329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аналітичні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зроблені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взаємозв’язків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нефінансовими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охоплюють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ідентифікованих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відхилень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взаємозв’язків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узгоджуються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іншою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доречною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інформацією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відрізняються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величин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11318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947381" y="883930"/>
            <a:ext cx="10516737" cy="48344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доходить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те,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персоналом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але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indent="360000">
              <a:spcBef>
                <a:spcPts val="0"/>
              </a:spcBef>
              <a:buAutoNum type="arabicPeriod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розкриває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indent="360000">
              <a:spcBef>
                <a:spcPts val="0"/>
              </a:spcBef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чітко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розкриває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те,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подіями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і,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отже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зможе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погасити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звичайного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перебігу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101533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23983" y="1376161"/>
            <a:ext cx="10544033" cy="278640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але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доходить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огляду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56413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95785"/>
            <a:ext cx="10515600" cy="74880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540373"/>
            <a:ext cx="10515600" cy="46011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складена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але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судженням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персоналом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думку.</a:t>
            </a:r>
          </a:p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немодифіковану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думку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заголовком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стосується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LcParenBoth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привернути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увагу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примітки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розкривається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514350" indent="-514350">
              <a:buAutoNum type="alphaLcParenBoth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вказують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думка ауди то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модифікується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919699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947383" y="1375249"/>
            <a:ext cx="10515600" cy="334687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повинен: </a:t>
            </a:r>
          </a:p>
          <a:p>
            <a:pPr marL="514350" indent="-514350">
              <a:buAutoNum type="alphaLcParenBoth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висловити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думку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застереженням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705; </a:t>
            </a:r>
          </a:p>
          <a:p>
            <a:pPr marL="514350" indent="-514350">
              <a:buAutoNum type="alphaLcParenBoth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«Основа для думки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застереженням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думки)»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розкриває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8536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65455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Небажання</a:t>
            </a:r>
            <a:r>
              <a:rPr lang="ru-RU" dirty="0"/>
              <a:t> </a:t>
            </a:r>
            <a:r>
              <a:rPr lang="ru-RU" dirty="0" err="1"/>
              <a:t>управлінського</a:t>
            </a:r>
            <a:r>
              <a:rPr lang="ru-RU" dirty="0"/>
              <a:t> персоналу </a:t>
            </a:r>
            <a:r>
              <a:rPr lang="ru-RU" dirty="0" err="1"/>
              <a:t>зробити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розширити</a:t>
            </a:r>
            <a:r>
              <a:rPr lang="ru-RU" dirty="0"/>
              <a:t> </a:t>
            </a:r>
            <a:r>
              <a:rPr lang="ru-RU" dirty="0" err="1"/>
              <a:t>оцінку</a:t>
            </a:r>
            <a:r>
              <a:rPr lang="ru-RU" dirty="0"/>
              <a:t> 24.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управлінський</a:t>
            </a:r>
            <a:r>
              <a:rPr lang="ru-RU" dirty="0"/>
              <a:t> персонал не </a:t>
            </a:r>
            <a:r>
              <a:rPr lang="ru-RU" dirty="0" err="1"/>
              <a:t>бажає</a:t>
            </a:r>
            <a:r>
              <a:rPr lang="ru-RU" dirty="0"/>
              <a:t> </a:t>
            </a:r>
            <a:r>
              <a:rPr lang="ru-RU" dirty="0" err="1"/>
              <a:t>зробити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розширити</a:t>
            </a:r>
            <a:r>
              <a:rPr lang="ru-RU" dirty="0"/>
              <a:t> свою </a:t>
            </a:r>
            <a:r>
              <a:rPr lang="ru-RU" dirty="0" err="1"/>
              <a:t>оцінку</a:t>
            </a:r>
            <a:r>
              <a:rPr lang="ru-RU" dirty="0"/>
              <a:t>, коли </a:t>
            </a:r>
            <a:r>
              <a:rPr lang="ru-RU" dirty="0" err="1"/>
              <a:t>його</a:t>
            </a:r>
            <a:r>
              <a:rPr lang="ru-RU" dirty="0"/>
              <a:t> про </a:t>
            </a:r>
            <a:r>
              <a:rPr lang="ru-RU" dirty="0" err="1"/>
              <a:t>це</a:t>
            </a:r>
            <a:r>
              <a:rPr lang="ru-RU" dirty="0"/>
              <a:t> просить аудитор, аудитор повинен </a:t>
            </a:r>
            <a:r>
              <a:rPr lang="ru-RU" dirty="0" err="1"/>
              <a:t>розглянути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на </a:t>
            </a:r>
            <a:r>
              <a:rPr lang="ru-RU" dirty="0" err="1"/>
              <a:t>звіт</a:t>
            </a:r>
            <a:r>
              <a:rPr lang="ru-RU" dirty="0"/>
              <a:t> </a:t>
            </a:r>
            <a:r>
              <a:rPr lang="ru-RU" dirty="0" smtClean="0"/>
              <a:t>аудитора.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391875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6342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кого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6599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участь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господарювання6 , 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LcParenBoth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становлять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LcParenBoth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персоналом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LcParenBoth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LcParenBoth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7194320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153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затримка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затвердженні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370171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наділено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затримують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затвердження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запит про причини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затримки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вважає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затримка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подіями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стосуються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розглянути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стосується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6625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1069"/>
            <a:ext cx="10515600" cy="118735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пояснювальні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5106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МСА 7017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МСА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710,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пояснює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подіями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своїм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характером.</a:t>
            </a:r>
          </a:p>
        </p:txBody>
      </p:sp>
    </p:spTree>
    <p:extLst>
      <p:ext uri="{BB962C8B-B14F-4D97-AF65-F5344CB8AC3E}">
        <p14:creationId xmlns:p14="http://schemas.microsoft.com/office/powerpoint/2010/main" val="362349282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5424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784494"/>
            <a:ext cx="10515600" cy="458900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персоналом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державному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державному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(МСБОДС) 1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державному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виникати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ситуаціях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обмежуються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ними,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державному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прибуткові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зменшена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скасована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приватизації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Події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державному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охоплювати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державному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тривалого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приймаються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рішення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державному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7957042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94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відповідні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509713"/>
            <a:ext cx="10515600" cy="435133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Нижче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наведені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перелік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вичерпним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пунктів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завжди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Перевищення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над активами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перевищення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поточних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над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поточними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активами.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фіксованим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строком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погашення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наближається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перспектив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пролонгації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погашення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надмірне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короткострокових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довгострокових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скасування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кредиторами.</a:t>
            </a:r>
          </a:p>
        </p:txBody>
      </p:sp>
    </p:spTree>
    <p:extLst>
      <p:ext uri="{BB962C8B-B14F-4D97-AF65-F5344CB8AC3E}">
        <p14:creationId xmlns:p14="http://schemas.microsoft.com/office/powerpoint/2010/main" val="4148197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657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306820"/>
            <a:ext cx="10515600" cy="499844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Аналітичні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аналітичних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по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разом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детальними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тестами як процедурами по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МСА 3303 аудитор повинен: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LcParenBoth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придатність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аналітичних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по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таких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тверджень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оцінених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деталей,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є, для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тверджень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514350" indent="-514350">
              <a:buAutoNum type="alphaLcParenBoth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надійність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спирається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попереднього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беручи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уваги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порівнянність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характер і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відповідність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та заходи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контролю за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підготовкою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514350" indent="-514350">
              <a:buAutoNum type="alphaLcParenBoth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здійснити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вони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досить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ідентифікації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разом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призвести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514350" indent="-514350">
              <a:buAutoNum type="alphaLcParenBoth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будь-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якої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розбіжності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є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прийнятною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не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потребує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подальшого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65843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210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 діяльності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579965"/>
            <a:ext cx="10515600" cy="435133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Від’ємні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потоки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свідчить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збитки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зменшення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генерування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потоків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Борги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припинення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виплати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дивідендів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Неможливість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вчасно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кредиторам.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Неможливість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угод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Перехід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оплати в кредит за доставлений товар,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оплати в момент доставки товару,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Неможливість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інвестицій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401693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088645"/>
            <a:ext cx="10515600" cy="435133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Операційні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Наміри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ліквідувати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господарю-</a:t>
            </a:r>
          </a:p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припинити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Втрата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без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заміни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Втрата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основного ринку,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клієнтів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франшизи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головного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постачальника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постачальників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Труднощі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робочою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силою.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Нестача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Поява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дуже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успішного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конкурента.</a:t>
            </a:r>
          </a:p>
        </p:txBody>
      </p:sp>
    </p:spTree>
    <p:extLst>
      <p:ext uri="{BB962C8B-B14F-4D97-AF65-F5344CB8AC3E}">
        <p14:creationId xmlns:p14="http://schemas.microsoft.com/office/powerpoint/2010/main" val="396454323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199" y="965816"/>
            <a:ext cx="10666863" cy="475259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законодавчих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таких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платоспроможності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ліквідності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Незавершені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регуляторні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провадження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призвести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претензій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великою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вірогідністю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зможе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задовольнити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Зміни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законах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актах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урядовій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політиці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очікуванням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негативно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вплинуть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недостатнє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катастроф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9400930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09685" y="736978"/>
            <a:ext cx="11000094" cy="489954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 часто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пом’якшуватися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чинниками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наслідки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неможливості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нормально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погашати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борги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компенсуватися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планами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потоки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такими 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вибуття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реструктуризація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гашення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Аналогічно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втрата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постачальника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пом’якшена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альтернативного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постачання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допомагають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ймовірно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припущення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персоналом стане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роблять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вчасні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обговорення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персоналом,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обговорення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вирішення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будь-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460992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654819" y="908778"/>
            <a:ext cx="8882361" cy="576806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Аудитор повинен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танням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підзаголовку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заголовком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аудиту»,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врахо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вуються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параграфах 14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15.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вступній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частині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зазначатися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–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суджен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 то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аудиту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[поточного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]; та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розглядались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ауди то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не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висловлює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78892" y="129393"/>
            <a:ext cx="11634216" cy="59823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Повідомлення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</a:t>
            </a:r>
          </a:p>
        </p:txBody>
      </p:sp>
    </p:spTree>
    <p:extLst>
      <p:ext uri="{BB962C8B-B14F-4D97-AF65-F5344CB8AC3E}">
        <p14:creationId xmlns:p14="http://schemas.microsoft.com/office/powerpoint/2010/main" val="143715691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49215" y="2110661"/>
            <a:ext cx="11093570" cy="131833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увагу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!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76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Аналітичні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допомагають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формулюванні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2055813"/>
            <a:ext cx="10515600" cy="169549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аналітичні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наприкінці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допоможуть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йому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формулюванні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 те,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197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¤Ð¾Ð½Ð° Ð°ÑÐ´Ð¸ÑÐ°, ÑÐ¸Ð½Ð°Ð½ÑÐ¾Ð² Ð¸Ð»Ð¸ Ð±ÑÑÐ³Ð°Ð»ÑÐµÑÑÐºÐ¾Ð³Ð¾ ÑÑÐµÑÐ° ÐºÐ¾Ð½ÑÐµÐ¿ÑÐ¸Ð¸ â ÑÑÐ¾ÐºÐ¾Ð²Ð¾Ðµ ÑÐ¾ÑÐ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" b="9231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73206"/>
            <a:ext cx="10515600" cy="76427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аналітичних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аналітичні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МСА,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встановлять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відхилення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взаємозв’язки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узгоджуються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іншою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інформацією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відрізняються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величин, аудитор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дослідити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розбіжності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через: </a:t>
            </a:r>
          </a:p>
          <a:p>
            <a:pPr marL="514350" indent="-514350">
              <a:buAutoNum type="alphaLcParenBoth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звертання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запитом до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 та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персоналу; </a:t>
            </a:r>
          </a:p>
          <a:p>
            <a:pPr marL="514350" indent="-514350">
              <a:buAutoNum type="alphaLcParenBoth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потрібними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таких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002693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1746</TotalTime>
  <Words>7153</Words>
  <Application>Microsoft Office PowerPoint</Application>
  <PresentationFormat>Произвольный</PresentationFormat>
  <Paragraphs>267</Paragraphs>
  <Slides>75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75</vt:i4>
      </vt:variant>
    </vt:vector>
  </HeadingPairs>
  <TitlesOfParts>
    <vt:vector size="76" baseType="lpstr">
      <vt:lpstr>Тема Office</vt:lpstr>
      <vt:lpstr>Міжнародні стандарти аудиту </vt:lpstr>
      <vt:lpstr> МІЖНАРОДНИЙ СТАНДАРТ АУДИТУ 520 «АНАЛІТИЧНІ ПРОЦЕДУРИ»  (чинний для аудитів фінансової звітності за періоди, що починаються з 15 грудня 2009 р. або пізніше)</vt:lpstr>
      <vt:lpstr>Сфера застосування цього МСА</vt:lpstr>
      <vt:lpstr>Дата набрання чинності</vt:lpstr>
      <vt:lpstr>Цілі</vt:lpstr>
      <vt:lpstr>Визначення</vt:lpstr>
      <vt:lpstr>Вимоги</vt:lpstr>
      <vt:lpstr>Аналітичні процедури, які допомагають при формулюванні загального висновку</vt:lpstr>
      <vt:lpstr>Розгляд результатів аналітичних процедур</vt:lpstr>
      <vt:lpstr> МІЖНАРОДНИЙ СТАНДАРТ АУДИТУ 530 «АУДИТОРСЬКА ПЕРЕВІРКА»  (чинний для аудитів фінансової звітності за періоди, що починаються з 15 грудня 2009 р. або пізніше)</vt:lpstr>
      <vt:lpstr>Сфера застосування цього МСА</vt:lpstr>
      <vt:lpstr>Дата набрання чинності</vt:lpstr>
      <vt:lpstr>Ціль</vt:lpstr>
      <vt:lpstr>Визначення</vt:lpstr>
      <vt:lpstr>Презентация PowerPoint</vt:lpstr>
      <vt:lpstr>Презентация PowerPoint</vt:lpstr>
      <vt:lpstr>Організація вибірки, обсяг і відбір елементів вибірки </vt:lpstr>
      <vt:lpstr>Виконання аудиторських процедур</vt:lpstr>
      <vt:lpstr>Характер і причина відхилень та викривлень</vt:lpstr>
      <vt:lpstr>Прогнозна оцінка викривлень</vt:lpstr>
      <vt:lpstr>Оцінювання результатів аудиторської вибірки</vt:lpstr>
      <vt:lpstr>Стратифікація та вибірка на основі вартісної величини</vt:lpstr>
      <vt:lpstr>Стратифікація</vt:lpstr>
      <vt:lpstr>Презентация PowerPoint</vt:lpstr>
      <vt:lpstr>Вибірка на основі вартісної величини</vt:lpstr>
      <vt:lpstr> МІЖНАРОДНИЙ СТАНДАРТ АУДИТУ 550 «ПОВ’ЯЗАНІ СТОРОНИ»  (чинний для аудитів фінансової звітності за періоди, що починаються з 15 грудня 2009 р. або пізніше)</vt:lpstr>
      <vt:lpstr>Сфера застосування цього МСА</vt:lpstr>
      <vt:lpstr>Характер відносин і операцій з пов’язаними сторонами</vt:lpstr>
      <vt:lpstr>Відповідальність аудитора</vt:lpstr>
      <vt:lpstr>Презентация PowerPoint</vt:lpstr>
      <vt:lpstr>Презентация PowerPoint</vt:lpstr>
      <vt:lpstr>Дата набрання чинності</vt:lpstr>
      <vt:lpstr>Цілі</vt:lpstr>
      <vt:lpstr>Визначення</vt:lpstr>
      <vt:lpstr>Процедури оцінювання ризиків і пов’язані дії</vt:lpstr>
      <vt:lpstr>Презентация PowerPoint</vt:lpstr>
      <vt:lpstr>Презентация PowerPoint</vt:lpstr>
      <vt:lpstr>Презентация PowerPoint</vt:lpstr>
      <vt:lpstr>Виявлення та оцінювання ризиків суттєвого викривлення у зв’язку з відносинами і операціями з пов’язаними сторонами</vt:lpstr>
      <vt:lpstr>Дії у відповідь на ризики суттєвого викривлення у зв’язку з відносинами і операціями з пов’язаними сторонами</vt:lpstr>
      <vt:lpstr>Презентация PowerPoint</vt:lpstr>
      <vt:lpstr>Презентация PowerPoint</vt:lpstr>
      <vt:lpstr>Оцінювання відображення в обліку та розкриття інформації щодо виявлених відносин і операцій з пов’язаними сторонами</vt:lpstr>
      <vt:lpstr>Письмові запевнення</vt:lpstr>
      <vt:lpstr>Повідомлення інформації тим, кого наділено найвищими повноваженнями</vt:lpstr>
      <vt:lpstr>Документація</vt:lpstr>
      <vt:lpstr> МІЖНАРОДНИЙ СТАНДАРТ АУДИТУ 570 «БЕЗПЕРЕВНІСТЬ ДІЯЛЬНОСТІ»  (чинний для аудитів фінансової звітності за періоди, що починаються з 15 грудня 2016 р. або пізніше)</vt:lpstr>
      <vt:lpstr>Сфера застосування цього МСА</vt:lpstr>
      <vt:lpstr>Припущення про безперервність діяльності як основи для бухгалтерського обліку</vt:lpstr>
      <vt:lpstr>Відповідальність за оцінку здатності суб’єкта господарювання продовжувати свою діяльність на безперервній основі</vt:lpstr>
      <vt:lpstr>Презентация PowerPoint</vt:lpstr>
      <vt:lpstr>Дата набрання чинності</vt:lpstr>
      <vt:lpstr>Цілі</vt:lpstr>
      <vt:lpstr>Процедури оцінки ризику та відповідні дії</vt:lpstr>
      <vt:lpstr>Презентация PowerPoint</vt:lpstr>
      <vt:lpstr>Оцінювання оцінки управлінського персоналу</vt:lpstr>
      <vt:lpstr>Період після оцінки управлінського персоналу</vt:lpstr>
      <vt:lpstr>Додаткові аудиторські процедури, якщо виявлено події або умови</vt:lpstr>
      <vt:lpstr>Висновки аудитора</vt:lpstr>
      <vt:lpstr>Презентация PowerPoint</vt:lpstr>
      <vt:lpstr>Презентация PowerPoint</vt:lpstr>
      <vt:lpstr>Вплив на звіт аудитора</vt:lpstr>
      <vt:lpstr>Презентация PowerPoint</vt:lpstr>
      <vt:lpstr>Презентация PowerPoint</vt:lpstr>
      <vt:lpstr>Повідомлення інформації тим, кого наділено найвищими повноваженнями</vt:lpstr>
      <vt:lpstr>Значна затримка у затвердженні фінансової звітності</vt:lpstr>
      <vt:lpstr>Матеріали для застосування та інші пояснювальні матеріали. Сфера застосування цього МСА</vt:lpstr>
      <vt:lpstr>Припущення про безперервність діяльності як основи для бухгалтерського обліку</vt:lpstr>
      <vt:lpstr>Процедури оцінки ризиків та відповідні дії </vt:lpstr>
      <vt:lpstr>Безперервність діяльності</vt:lpstr>
      <vt:lpstr>Презентация PowerPoint</vt:lpstr>
      <vt:lpstr>Презентация PowerPoint</vt:lpstr>
      <vt:lpstr>Презентация PowerPoint</vt:lpstr>
      <vt:lpstr>Повідомлення інформації з ключових питань аудиту</vt:lpstr>
      <vt:lpstr>Презентация PowerPoint</vt:lpstr>
    </vt:vector>
  </TitlesOfParts>
  <Company>ALFA-BANK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Міжнародні стандарти аудиту </dc:title>
  <dc:creator>Калюжна Анна Вікторівна</dc:creator>
  <cp:lastModifiedBy>Андрей</cp:lastModifiedBy>
  <cp:revision>288</cp:revision>
  <dcterms:created xsi:type="dcterms:W3CDTF">2019-12-20T17:17:15Z</dcterms:created>
  <dcterms:modified xsi:type="dcterms:W3CDTF">2020-04-05T14:27:28Z</dcterms:modified>
</cp:coreProperties>
</file>