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65" r:id="rId2"/>
    <p:sldId id="257" r:id="rId3"/>
    <p:sldId id="258" r:id="rId4"/>
    <p:sldId id="259" r:id="rId5"/>
    <p:sldId id="273" r:id="rId6"/>
    <p:sldId id="274" r:id="rId7"/>
    <p:sldId id="260" r:id="rId8"/>
    <p:sldId id="261" r:id="rId9"/>
    <p:sldId id="262" r:id="rId10"/>
    <p:sldId id="263" r:id="rId11"/>
    <p:sldId id="264" r:id="rId12"/>
    <p:sldId id="266" r:id="rId13"/>
    <p:sldId id="267" r:id="rId14"/>
    <p:sldId id="275" r:id="rId15"/>
    <p:sldId id="268" r:id="rId16"/>
    <p:sldId id="269" r:id="rId17"/>
    <p:sldId id="270" r:id="rId18"/>
    <p:sldId id="277" r:id="rId19"/>
    <p:sldId id="271" r:id="rId20"/>
    <p:sldId id="276" r:id="rId21"/>
    <p:sldId id="272"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2" autoAdjust="0"/>
    <p:restoredTop sz="94660"/>
  </p:normalViewPr>
  <p:slideViewPr>
    <p:cSldViewPr>
      <p:cViewPr>
        <p:scale>
          <a:sx n="66" d="100"/>
          <a:sy n="66" d="100"/>
        </p:scale>
        <p:origin x="-1218" y="-1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2E534-F4F4-45EA-A614-1A0C130D63BE}" type="datetimeFigureOut">
              <a:rPr lang="uk-UA" smtClean="0"/>
              <a:t>23.04.2020</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A42E6E-BAD4-4A28-80B0-CEBB0F2AC79F}" type="slidenum">
              <a:rPr lang="uk-UA" smtClean="0"/>
              <a:t>‹#›</a:t>
            </a:fld>
            <a:endParaRPr lang="uk-UA"/>
          </a:p>
        </p:txBody>
      </p:sp>
    </p:spTree>
    <p:extLst>
      <p:ext uri="{BB962C8B-B14F-4D97-AF65-F5344CB8AC3E}">
        <p14:creationId xmlns:p14="http://schemas.microsoft.com/office/powerpoint/2010/main" val="3061788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FDA42E6E-BAD4-4A28-80B0-CEBB0F2AC79F}" type="slidenum">
              <a:rPr lang="uk-UA" smtClean="0"/>
              <a:t>20</a:t>
            </a:fld>
            <a:endParaRPr lang="uk-UA"/>
          </a:p>
        </p:txBody>
      </p:sp>
    </p:spTree>
    <p:extLst>
      <p:ext uri="{BB962C8B-B14F-4D97-AF65-F5344CB8AC3E}">
        <p14:creationId xmlns:p14="http://schemas.microsoft.com/office/powerpoint/2010/main" val="3240057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23.04.2020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23.04.2020</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2">
                    <a:lumMod val="60000"/>
                    <a:lumOff val="40000"/>
                  </a:schemeClr>
                </a:solidFill>
              </a:rPr>
              <a:t>Лазурит</a:t>
            </a:r>
            <a:endParaRPr lang="uk-UA" dirty="0">
              <a:solidFill>
                <a:schemeClr val="accent2">
                  <a:lumMod val="60000"/>
                  <a:lumOff val="40000"/>
                </a:schemeClr>
              </a:solidFill>
            </a:endParaRPr>
          </a:p>
        </p:txBody>
      </p:sp>
      <p:sp>
        <p:nvSpPr>
          <p:cNvPr id="3" name="Содержимое 2"/>
          <p:cNvSpPr>
            <a:spLocks noGrp="1"/>
          </p:cNvSpPr>
          <p:nvPr>
            <p:ph idx="1"/>
          </p:nvPr>
        </p:nvSpPr>
        <p:spPr/>
        <p:txBody>
          <a:bodyPr>
            <a:normAutofit fontScale="77500" lnSpcReduction="20000"/>
          </a:bodyPr>
          <a:lstStyle/>
          <a:p>
            <a:r>
              <a:rPr lang="uk-UA" dirty="0" smtClean="0"/>
              <a:t>Лазурит - «небесний камінь». Дуже гарний саме при сонячному світлі, програє при штучному освітленні. Це складний за структурою </a:t>
            </a:r>
            <a:r>
              <a:rPr lang="uk-UA" dirty="0" err="1" smtClean="0"/>
              <a:t>сірковміщуючий</a:t>
            </a:r>
            <a:r>
              <a:rPr lang="uk-UA" dirty="0" smtClean="0"/>
              <a:t> алюмосилікат натрію і кальцію. Лазурит є сильним протизапальним, </a:t>
            </a:r>
            <a:r>
              <a:rPr lang="uk-UA" dirty="0" err="1" smtClean="0"/>
              <a:t>протиопіковим</a:t>
            </a:r>
            <a:r>
              <a:rPr lang="uk-UA" dirty="0" smtClean="0"/>
              <a:t>, знеболюючим засобом.</a:t>
            </a:r>
          </a:p>
          <a:p>
            <a:r>
              <a:rPr lang="uk-UA" dirty="0" smtClean="0"/>
              <a:t>Рекомендується носити лазурит в золотій оправі.</a:t>
            </a:r>
          </a:p>
          <a:p>
            <a:r>
              <a:rPr lang="uk-UA" dirty="0" smtClean="0"/>
              <a:t>Назва «лазурит» походить від арабського слова </a:t>
            </a:r>
            <a:r>
              <a:rPr lang="en-US" dirty="0" err="1" smtClean="0"/>
              <a:t>azul</a:t>
            </a:r>
            <a:r>
              <a:rPr lang="en-US" dirty="0" smtClean="0"/>
              <a:t> - </a:t>
            </a:r>
            <a:r>
              <a:rPr lang="uk-UA" dirty="0" smtClean="0"/>
              <a:t>синява, небо и перського слова </a:t>
            </a:r>
            <a:r>
              <a:rPr lang="en-US" dirty="0" err="1" smtClean="0"/>
              <a:t>lazurite</a:t>
            </a:r>
            <a:r>
              <a:rPr lang="en-US" dirty="0" smtClean="0"/>
              <a:t> - </a:t>
            </a:r>
            <a:r>
              <a:rPr lang="uk-UA" dirty="0" smtClean="0"/>
              <a:t>синій. Інші назви мінералу і його різновидів: ляпіс-лазур, </a:t>
            </a:r>
            <a:r>
              <a:rPr lang="uk-UA" dirty="0" err="1" smtClean="0"/>
              <a:t>Лазурик</a:t>
            </a:r>
            <a:r>
              <a:rPr lang="uk-UA" dirty="0" smtClean="0"/>
              <a:t>, камінь неба.</a:t>
            </a:r>
          </a:p>
          <a:p>
            <a:endParaRPr lang="uk-U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descr="lazuirt.jpg"/>
          <p:cNvPicPr>
            <a:picLocks noGrp="1" noChangeAspect="1"/>
          </p:cNvPicPr>
          <p:nvPr>
            <p:ph idx="1"/>
          </p:nvPr>
        </p:nvPicPr>
        <p:blipFill>
          <a:blip r:embed="rId2"/>
          <a:stretch>
            <a:fillRect/>
          </a:stretch>
        </p:blipFill>
        <p:spPr>
          <a:xfrm>
            <a:off x="571472" y="1000108"/>
            <a:ext cx="8001056" cy="542928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descr="lazurit-1.jpg"/>
          <p:cNvPicPr>
            <a:picLocks noGrp="1" noChangeAspect="1"/>
          </p:cNvPicPr>
          <p:nvPr>
            <p:ph idx="1"/>
          </p:nvPr>
        </p:nvPicPr>
        <p:blipFill>
          <a:blip r:embed="rId2"/>
          <a:stretch>
            <a:fillRect/>
          </a:stretch>
        </p:blipFill>
        <p:spPr>
          <a:xfrm>
            <a:off x="428596" y="500042"/>
            <a:ext cx="7929617" cy="592935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8" name="Содержимое 7" descr="2a4235ddacfb1b2c95c3b5252dd3--ukrasheniya-komlekt-ukrashenij-lazurit-3.jpg"/>
          <p:cNvPicPr>
            <a:picLocks noGrp="1" noChangeAspect="1"/>
          </p:cNvPicPr>
          <p:nvPr>
            <p:ph idx="1"/>
          </p:nvPr>
        </p:nvPicPr>
        <p:blipFill>
          <a:blip r:embed="rId2"/>
          <a:stretch>
            <a:fillRect/>
          </a:stretch>
        </p:blipFill>
        <p:spPr>
          <a:xfrm>
            <a:off x="1" y="1"/>
            <a:ext cx="3571868" cy="3337220"/>
          </a:xfrm>
        </p:spPr>
      </p:pic>
      <p:pic>
        <p:nvPicPr>
          <p:cNvPr id="9" name="Рисунок 8" descr="955e4323ecc1c94b978572ec44qp--choker-muzhskoj-iz-lazurita-s-podveskoj.jpg"/>
          <p:cNvPicPr>
            <a:picLocks noChangeAspect="1"/>
          </p:cNvPicPr>
          <p:nvPr/>
        </p:nvPicPr>
        <p:blipFill>
          <a:blip r:embed="rId3"/>
          <a:stretch>
            <a:fillRect/>
          </a:stretch>
        </p:blipFill>
        <p:spPr>
          <a:xfrm>
            <a:off x="3571869" y="428604"/>
            <a:ext cx="5572131" cy="5857915"/>
          </a:xfrm>
          <a:prstGeom prst="rect">
            <a:avLst/>
          </a:prstGeom>
        </p:spPr>
      </p:pic>
      <p:pic>
        <p:nvPicPr>
          <p:cNvPr id="10" name="Рисунок 9" descr="faf9de0184d708f79eaf443c00pk--ukrasheniya-kole-sergi-tsaritsa-sheba-lazurit.jpg"/>
          <p:cNvPicPr>
            <a:picLocks noChangeAspect="1"/>
          </p:cNvPicPr>
          <p:nvPr/>
        </p:nvPicPr>
        <p:blipFill>
          <a:blip r:embed="rId4"/>
          <a:stretch>
            <a:fillRect/>
          </a:stretch>
        </p:blipFill>
        <p:spPr>
          <a:xfrm>
            <a:off x="0" y="3286124"/>
            <a:ext cx="3643306" cy="32147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descr="34.jpg"/>
          <p:cNvPicPr>
            <a:picLocks noGrp="1" noChangeAspect="1"/>
          </p:cNvPicPr>
          <p:nvPr>
            <p:ph idx="1"/>
          </p:nvPr>
        </p:nvPicPr>
        <p:blipFill>
          <a:blip r:embed="rId2"/>
          <a:stretch>
            <a:fillRect/>
          </a:stretch>
        </p:blipFill>
        <p:spPr>
          <a:xfrm>
            <a:off x="0" y="0"/>
            <a:ext cx="4186795" cy="3500438"/>
          </a:xfrm>
        </p:spPr>
      </p:pic>
      <p:pic>
        <p:nvPicPr>
          <p:cNvPr id="5" name="Рисунок 4" descr="3365_fa288d44b9c19e4287047204e68b8966.jpg"/>
          <p:cNvPicPr>
            <a:picLocks noChangeAspect="1"/>
          </p:cNvPicPr>
          <p:nvPr/>
        </p:nvPicPr>
        <p:blipFill>
          <a:blip r:embed="rId3"/>
          <a:stretch>
            <a:fillRect/>
          </a:stretch>
        </p:blipFill>
        <p:spPr>
          <a:xfrm>
            <a:off x="4143372" y="0"/>
            <a:ext cx="5000628" cy="3508458"/>
          </a:xfrm>
          <a:prstGeom prst="rect">
            <a:avLst/>
          </a:prstGeom>
        </p:spPr>
      </p:pic>
      <p:pic>
        <p:nvPicPr>
          <p:cNvPr id="6" name="Рисунок 5" descr="1363104651_lazurit.jpeg"/>
          <p:cNvPicPr>
            <a:picLocks noChangeAspect="1"/>
          </p:cNvPicPr>
          <p:nvPr/>
        </p:nvPicPr>
        <p:blipFill>
          <a:blip r:embed="rId4"/>
          <a:stretch>
            <a:fillRect/>
          </a:stretch>
        </p:blipFill>
        <p:spPr>
          <a:xfrm>
            <a:off x="0" y="3357562"/>
            <a:ext cx="4143372" cy="3500438"/>
          </a:xfrm>
          <a:prstGeom prst="rect">
            <a:avLst/>
          </a:prstGeom>
        </p:spPr>
      </p:pic>
      <p:pic>
        <p:nvPicPr>
          <p:cNvPr id="7" name="Рисунок 6" descr="lazurit_price_3.jpg"/>
          <p:cNvPicPr>
            <a:picLocks noChangeAspect="1"/>
          </p:cNvPicPr>
          <p:nvPr/>
        </p:nvPicPr>
        <p:blipFill>
          <a:blip r:embed="rId5"/>
          <a:stretch>
            <a:fillRect/>
          </a:stretch>
        </p:blipFill>
        <p:spPr>
          <a:xfrm>
            <a:off x="3786182" y="2857496"/>
            <a:ext cx="3571900" cy="3657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Обробка лазуриту</a:t>
            </a:r>
            <a:endParaRPr lang="uk-UA" dirty="0"/>
          </a:p>
        </p:txBody>
      </p:sp>
      <p:sp>
        <p:nvSpPr>
          <p:cNvPr id="3" name="Объект 2"/>
          <p:cNvSpPr>
            <a:spLocks noGrp="1"/>
          </p:cNvSpPr>
          <p:nvPr>
            <p:ph idx="1"/>
          </p:nvPr>
        </p:nvSpPr>
        <p:spPr>
          <a:xfrm>
            <a:off x="467544" y="1196752"/>
            <a:ext cx="8208912" cy="5256584"/>
          </a:xfrm>
        </p:spPr>
        <p:txBody>
          <a:bodyPr>
            <a:normAutofit fontScale="77500" lnSpcReduction="20000"/>
          </a:bodyPr>
          <a:lstStyle/>
          <a:p>
            <a:r>
              <a:rPr lang="uk-UA" dirty="0" smtClean="0"/>
              <a:t>При низькій твердості лазурит доволі в'язкий і не чутливий до нагріванню до звичайних температур наклеювання. Внаслідок низької твердості обдирання необхідно виконувати обережно на дрібнозернистому крузі з карбіду кремнію, контролюючи форму каменю. На заключному етапі мокрого шліфування потрібно надавати велику кількість води, щоб попередити випадіння включень  піриту. Значно краще результати можна отримати при тонкому шліфуванні алмазними пастами  із зерном розмірами 15,6,3 мкм на деревині і поліруванні 0.5мкм пастою на шкірі або деревині. Цей спосіб виключає появу на поверхні «лимонної шкоринки! І викришування піриту. Крім того, полірується окисом алюмінію або хрому на шкірі. При огранюванні полірують окисом алюмінію на олові. Великі площини полірують окисом алюмінію на олов'яному крузі, що має велику кількість борозен, або 1-0.5мкм алмазом на дерев'яному крузі.</a:t>
            </a:r>
            <a:endParaRPr lang="uk-UA" dirty="0"/>
          </a:p>
        </p:txBody>
      </p:sp>
    </p:spTree>
    <p:extLst>
      <p:ext uri="{BB962C8B-B14F-4D97-AF65-F5344CB8AC3E}">
        <p14:creationId xmlns:p14="http://schemas.microsoft.com/office/powerpoint/2010/main" val="1611272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2">
                    <a:lumMod val="60000"/>
                    <a:lumOff val="40000"/>
                  </a:schemeClr>
                </a:solidFill>
              </a:rPr>
              <a:t>Содаліт </a:t>
            </a:r>
            <a:r>
              <a:rPr lang="en-US" dirty="0" smtClean="0">
                <a:solidFill>
                  <a:schemeClr val="accent2">
                    <a:lumMod val="60000"/>
                    <a:lumOff val="40000"/>
                  </a:schemeClr>
                </a:solidFill>
              </a:rPr>
              <a:t>6Na[AlSiO</a:t>
            </a:r>
            <a:r>
              <a:rPr lang="en-US" baseline="-25000" dirty="0" smtClean="0">
                <a:solidFill>
                  <a:schemeClr val="accent2">
                    <a:lumMod val="60000"/>
                    <a:lumOff val="40000"/>
                  </a:schemeClr>
                </a:solidFill>
              </a:rPr>
              <a:t>4</a:t>
            </a:r>
            <a:r>
              <a:rPr lang="en-US" dirty="0" smtClean="0">
                <a:solidFill>
                  <a:schemeClr val="accent2">
                    <a:lumMod val="60000"/>
                    <a:lumOff val="40000"/>
                  </a:schemeClr>
                </a:solidFill>
              </a:rPr>
              <a:t>]•2NaCl</a:t>
            </a:r>
            <a:endParaRPr lang="uk-UA" dirty="0">
              <a:solidFill>
                <a:schemeClr val="accent2">
                  <a:lumMod val="60000"/>
                  <a:lumOff val="40000"/>
                </a:schemeClr>
              </a:solidFill>
            </a:endParaRPr>
          </a:p>
        </p:txBody>
      </p:sp>
      <p:sp>
        <p:nvSpPr>
          <p:cNvPr id="3" name="Содержимое 2"/>
          <p:cNvSpPr>
            <a:spLocks noGrp="1"/>
          </p:cNvSpPr>
          <p:nvPr>
            <p:ph idx="1"/>
          </p:nvPr>
        </p:nvSpPr>
        <p:spPr/>
        <p:txBody>
          <a:bodyPr>
            <a:normAutofit fontScale="70000" lnSpcReduction="20000"/>
          </a:bodyPr>
          <a:lstStyle/>
          <a:p>
            <a:r>
              <a:rPr lang="uk-UA" dirty="0" smtClean="0"/>
              <a:t>Назва каменю содаліт походить від англійського слова </a:t>
            </a:r>
            <a:r>
              <a:rPr lang="en-US" dirty="0" smtClean="0"/>
              <a:t>soda - </a:t>
            </a:r>
            <a:r>
              <a:rPr lang="uk-UA" dirty="0" smtClean="0"/>
              <a:t>натрій. Інші назви мінералу: </a:t>
            </a:r>
            <a:r>
              <a:rPr lang="uk-UA" dirty="0" err="1" smtClean="0"/>
              <a:t>гакманіт</a:t>
            </a:r>
            <a:r>
              <a:rPr lang="uk-UA" dirty="0" smtClean="0"/>
              <a:t>, </a:t>
            </a:r>
            <a:r>
              <a:rPr lang="uk-UA" dirty="0" err="1" smtClean="0"/>
              <a:t>аломіт</a:t>
            </a:r>
            <a:r>
              <a:rPr lang="uk-UA" dirty="0" smtClean="0"/>
              <a:t>..</a:t>
            </a:r>
          </a:p>
          <a:p>
            <a:r>
              <a:rPr lang="uk-UA" dirty="0" smtClean="0"/>
              <a:t>Содаліт є </a:t>
            </a:r>
            <a:r>
              <a:rPr lang="uk-UA" dirty="0" err="1" smtClean="0"/>
              <a:t>хлорвмісних</a:t>
            </a:r>
            <a:r>
              <a:rPr lang="uk-UA" dirty="0" smtClean="0"/>
              <a:t> алюмосилікатом натрію.</a:t>
            </a:r>
          </a:p>
          <a:p>
            <a:r>
              <a:rPr lang="uk-UA" dirty="0" smtClean="0"/>
              <a:t>Содаліт - досить рідкісне </a:t>
            </a:r>
            <a:r>
              <a:rPr lang="uk-UA" dirty="0" err="1" smtClean="0"/>
              <a:t>напівдорогоцінне</a:t>
            </a:r>
            <a:r>
              <a:rPr lang="uk-UA" dirty="0" smtClean="0"/>
              <a:t> каміння. Колір </a:t>
            </a:r>
            <a:r>
              <a:rPr lang="uk-UA" dirty="0" err="1" smtClean="0"/>
              <a:t>содаліта</a:t>
            </a:r>
            <a:r>
              <a:rPr lang="uk-UA" dirty="0" smtClean="0"/>
              <a:t> мінливий - крім синього і блакитного відтінків з білими прожилками і плямами, він може бути жовтим, зеленим, сірувато-блакитним, червоним або рожевим. Содаліти червоних відтінків мають дивовижну особливість: під впливом атмосферного повітря вони поступово змінюють колір до майже чорного - такий різновид </a:t>
            </a:r>
            <a:r>
              <a:rPr lang="uk-UA" dirty="0" err="1" smtClean="0"/>
              <a:t>содаліта</a:t>
            </a:r>
            <a:r>
              <a:rPr lang="uk-UA" dirty="0" smtClean="0"/>
              <a:t> названа </a:t>
            </a:r>
            <a:r>
              <a:rPr lang="uk-UA" dirty="0" err="1" smtClean="0"/>
              <a:t>гакманітом</a:t>
            </a:r>
            <a:r>
              <a:rPr lang="uk-UA" dirty="0" smtClean="0"/>
              <a:t> в честь Віктора </a:t>
            </a:r>
            <a:r>
              <a:rPr lang="uk-UA" dirty="0" err="1" smtClean="0"/>
              <a:t>Гакмана</a:t>
            </a:r>
            <a:r>
              <a:rPr lang="uk-UA" dirty="0" smtClean="0"/>
              <a:t>, який відкрив її в 1903 р При цьому шляхом нагрівання в парах натрію з подальшим рентгенівським випромінюванням можна повернути чорному камінню початкове забарвлення, або зробити сірі і безбарвні Содаліти синіми.</a:t>
            </a:r>
            <a:endParaRPr lang="uk-U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chemeClr val="accent2">
                    <a:lumMod val="60000"/>
                    <a:lumOff val="40000"/>
                  </a:schemeClr>
                </a:solidFill>
              </a:rPr>
              <a:t>Фізичні</a:t>
            </a:r>
            <a:r>
              <a:rPr lang="ru-RU" dirty="0" smtClean="0">
                <a:solidFill>
                  <a:schemeClr val="accent2">
                    <a:lumMod val="60000"/>
                    <a:lumOff val="40000"/>
                  </a:schemeClr>
                </a:solidFill>
              </a:rPr>
              <a:t> </a:t>
            </a:r>
            <a:r>
              <a:rPr lang="ru-RU" dirty="0" err="1" smtClean="0">
                <a:solidFill>
                  <a:schemeClr val="accent2">
                    <a:lumMod val="60000"/>
                    <a:lumOff val="40000"/>
                  </a:schemeClr>
                </a:solidFill>
              </a:rPr>
              <a:t>властивості</a:t>
            </a:r>
            <a:r>
              <a:rPr lang="ru-RU" dirty="0" smtClean="0"/>
              <a:t/>
            </a:r>
            <a:br>
              <a:rPr lang="ru-RU" dirty="0" smtClean="0"/>
            </a:br>
            <a:endParaRPr lang="uk-UA" dirty="0"/>
          </a:p>
        </p:txBody>
      </p:sp>
      <p:sp>
        <p:nvSpPr>
          <p:cNvPr id="3" name="Содержимое 2"/>
          <p:cNvSpPr>
            <a:spLocks noGrp="1"/>
          </p:cNvSpPr>
          <p:nvPr>
            <p:ph idx="1"/>
          </p:nvPr>
        </p:nvSpPr>
        <p:spPr>
          <a:xfrm>
            <a:off x="251520" y="908720"/>
            <a:ext cx="8352928" cy="5544616"/>
          </a:xfrm>
        </p:spPr>
        <p:txBody>
          <a:bodyPr>
            <a:normAutofit lnSpcReduction="10000"/>
          </a:bodyPr>
          <a:lstStyle/>
          <a:p>
            <a:r>
              <a:rPr lang="ru-RU" dirty="0" smtClean="0"/>
              <a:t>- </a:t>
            </a:r>
            <a:r>
              <a:rPr lang="ru-RU" dirty="0" err="1" smtClean="0"/>
              <a:t>Сингонія</a:t>
            </a:r>
            <a:r>
              <a:rPr lang="ru-RU" dirty="0" smtClean="0"/>
              <a:t> </a:t>
            </a:r>
            <a:r>
              <a:rPr lang="ru-RU" dirty="0" err="1" smtClean="0"/>
              <a:t>кубічна</a:t>
            </a:r>
            <a:r>
              <a:rPr lang="ru-RU" dirty="0" smtClean="0"/>
              <a:t>, </a:t>
            </a:r>
            <a:r>
              <a:rPr lang="ru-RU" dirty="0" err="1" smtClean="0"/>
              <a:t>ромбододекаедри</a:t>
            </a:r>
            <a:r>
              <a:rPr lang="ru-RU" dirty="0" smtClean="0"/>
              <a:t>, </a:t>
            </a:r>
            <a:r>
              <a:rPr lang="ru-RU" dirty="0" err="1" smtClean="0"/>
              <a:t>дрібно-кристалічні</a:t>
            </a:r>
            <a:r>
              <a:rPr lang="ru-RU" dirty="0" smtClean="0"/>
              <a:t> , </a:t>
            </a:r>
            <a:r>
              <a:rPr lang="ru-RU" dirty="0" err="1" smtClean="0"/>
              <a:t>зернясті</a:t>
            </a:r>
            <a:r>
              <a:rPr lang="ru-RU" dirty="0" smtClean="0"/>
              <a:t> </a:t>
            </a:r>
            <a:r>
              <a:rPr lang="ru-RU" dirty="0" err="1" smtClean="0"/>
              <a:t>агрегати</a:t>
            </a:r>
            <a:endParaRPr lang="ru-RU" dirty="0" smtClean="0"/>
          </a:p>
          <a:p>
            <a:r>
              <a:rPr lang="ru-RU" dirty="0" smtClean="0"/>
              <a:t>- </a:t>
            </a:r>
            <a:r>
              <a:rPr lang="ru-RU" dirty="0" err="1" smtClean="0"/>
              <a:t>Колір</a:t>
            </a:r>
            <a:r>
              <a:rPr lang="ru-RU" dirty="0" smtClean="0"/>
              <a:t> риски </a:t>
            </a:r>
            <a:r>
              <a:rPr lang="ru-RU" dirty="0" err="1" smtClean="0"/>
              <a:t>білий</a:t>
            </a:r>
            <a:r>
              <a:rPr lang="ru-RU" dirty="0" smtClean="0"/>
              <a:t>,</a:t>
            </a:r>
          </a:p>
          <a:p>
            <a:r>
              <a:rPr lang="ru-RU" dirty="0" smtClean="0"/>
              <a:t>- </a:t>
            </a:r>
            <a:r>
              <a:rPr lang="ru-RU" dirty="0" err="1" smtClean="0"/>
              <a:t>Блиск</a:t>
            </a:r>
            <a:r>
              <a:rPr lang="ru-RU" dirty="0" smtClean="0"/>
              <a:t> </a:t>
            </a:r>
            <a:r>
              <a:rPr lang="ru-RU" dirty="0" err="1" smtClean="0"/>
              <a:t>скляний</a:t>
            </a:r>
            <a:r>
              <a:rPr lang="ru-RU" dirty="0" smtClean="0"/>
              <a:t>, </a:t>
            </a:r>
            <a:r>
              <a:rPr lang="ru-RU" dirty="0" err="1" smtClean="0"/>
              <a:t>жирний</a:t>
            </a:r>
            <a:r>
              <a:rPr lang="ru-RU" dirty="0" smtClean="0"/>
              <a:t>,</a:t>
            </a:r>
          </a:p>
          <a:p>
            <a:r>
              <a:rPr lang="ru-RU" dirty="0" err="1" smtClean="0"/>
              <a:t>Непрозорий</a:t>
            </a:r>
            <a:r>
              <a:rPr lang="ru-RU" dirty="0" smtClean="0"/>
              <a:t> </a:t>
            </a:r>
            <a:r>
              <a:rPr lang="ru-RU" dirty="0" err="1" smtClean="0"/>
              <a:t>або</a:t>
            </a:r>
            <a:r>
              <a:rPr lang="ru-RU" dirty="0" smtClean="0"/>
              <a:t> </a:t>
            </a:r>
            <a:r>
              <a:rPr lang="ru-RU" dirty="0" err="1" smtClean="0"/>
              <a:t>просвічує</a:t>
            </a:r>
            <a:endParaRPr lang="ru-RU" dirty="0" smtClean="0"/>
          </a:p>
          <a:p>
            <a:r>
              <a:rPr lang="ru-RU" dirty="0" smtClean="0"/>
              <a:t>- </a:t>
            </a:r>
            <a:r>
              <a:rPr lang="ru-RU" dirty="0" err="1" smtClean="0"/>
              <a:t>Прозорість</a:t>
            </a:r>
            <a:r>
              <a:rPr lang="ru-RU" dirty="0" smtClean="0"/>
              <a:t> </a:t>
            </a:r>
            <a:r>
              <a:rPr lang="ru-RU" dirty="0" err="1" smtClean="0"/>
              <a:t>прозорий</a:t>
            </a:r>
            <a:r>
              <a:rPr lang="ru-RU" dirty="0" smtClean="0"/>
              <a:t>, </a:t>
            </a:r>
            <a:r>
              <a:rPr lang="ru-RU" dirty="0" err="1" smtClean="0"/>
              <a:t>напівпрозорий</a:t>
            </a:r>
            <a:r>
              <a:rPr lang="ru-RU" dirty="0" smtClean="0"/>
              <a:t>,</a:t>
            </a:r>
          </a:p>
          <a:p>
            <a:r>
              <a:rPr lang="ru-RU" dirty="0" smtClean="0"/>
              <a:t>- </a:t>
            </a:r>
            <a:r>
              <a:rPr lang="ru-RU" dirty="0" err="1" smtClean="0"/>
              <a:t>Твердість</a:t>
            </a:r>
            <a:r>
              <a:rPr lang="ru-RU" dirty="0" smtClean="0"/>
              <a:t> 6,</a:t>
            </a:r>
          </a:p>
          <a:p>
            <a:r>
              <a:rPr lang="ru-RU" dirty="0" smtClean="0"/>
              <a:t>- </a:t>
            </a:r>
            <a:r>
              <a:rPr lang="ru-RU" dirty="0" err="1" smtClean="0"/>
              <a:t>Щільність</a:t>
            </a:r>
            <a:r>
              <a:rPr lang="ru-RU" dirty="0" smtClean="0"/>
              <a:t> 2,13-2,30 г / см</a:t>
            </a:r>
            <a:r>
              <a:rPr lang="ru-RU" baseline="30000" dirty="0" smtClean="0"/>
              <a:t>3</a:t>
            </a:r>
            <a:r>
              <a:rPr lang="ru-RU" dirty="0" smtClean="0"/>
              <a:t>.</a:t>
            </a:r>
            <a:endParaRPr lang="en-US" dirty="0" smtClean="0"/>
          </a:p>
          <a:p>
            <a:r>
              <a:rPr lang="en-US" dirty="0" smtClean="0"/>
              <a:t>C</a:t>
            </a:r>
            <a:r>
              <a:rPr lang="uk-UA" dirty="0" err="1" smtClean="0"/>
              <a:t>вітлозаломлення</a:t>
            </a:r>
            <a:r>
              <a:rPr lang="en-US" dirty="0" smtClean="0"/>
              <a:t> 1</a:t>
            </a:r>
            <a:r>
              <a:rPr lang="uk-UA" dirty="0" smtClean="0"/>
              <a:t>.</a:t>
            </a:r>
            <a:r>
              <a:rPr lang="en-US" dirty="0" smtClean="0"/>
              <a:t>48</a:t>
            </a:r>
            <a:endParaRPr lang="uk-UA" dirty="0" smtClean="0"/>
          </a:p>
          <a:p>
            <a:r>
              <a:rPr lang="uk-UA" dirty="0" err="1" smtClean="0"/>
              <a:t>Двозаломлення</a:t>
            </a:r>
            <a:r>
              <a:rPr lang="uk-UA" dirty="0" smtClean="0"/>
              <a:t>, дисперсія, плеохроїзм відсутні.</a:t>
            </a:r>
            <a:endParaRPr lang="uk-U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2">
                    <a:lumMod val="60000"/>
                    <a:lumOff val="40000"/>
                  </a:schemeClr>
                </a:solidFill>
              </a:rPr>
              <a:t>Місце знаходження</a:t>
            </a:r>
            <a:endParaRPr lang="uk-UA" dirty="0">
              <a:solidFill>
                <a:schemeClr val="accent2">
                  <a:lumMod val="60000"/>
                  <a:lumOff val="40000"/>
                </a:schemeClr>
              </a:solidFill>
            </a:endParaRPr>
          </a:p>
        </p:txBody>
      </p:sp>
      <p:sp>
        <p:nvSpPr>
          <p:cNvPr id="3" name="Содержимое 2"/>
          <p:cNvSpPr>
            <a:spLocks noGrp="1"/>
          </p:cNvSpPr>
          <p:nvPr>
            <p:ph idx="1"/>
          </p:nvPr>
        </p:nvSpPr>
        <p:spPr/>
        <p:txBody>
          <a:bodyPr>
            <a:normAutofit/>
          </a:bodyPr>
          <a:lstStyle/>
          <a:p>
            <a:r>
              <a:rPr lang="uk-UA" dirty="0" smtClean="0"/>
              <a:t>Содаліт добувають в областях розвитку вулканічних порід, наприклад на Кольському півострові в Росії, в районі Везувію в Італії, а також в гірських місцевостях в Португалії, Німеччини, Румунії, Індії, Норвегії, Канади, США, Бразилії.</a:t>
            </a:r>
          </a:p>
          <a:p>
            <a:r>
              <a:rPr lang="uk-UA" dirty="0" smtClean="0"/>
              <a:t>Содаліт зустрічається в лужних вивержених породах і пегматитах.</a:t>
            </a:r>
            <a:endParaRPr lang="uk-U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Місце знаходження</a:t>
            </a:r>
          </a:p>
        </p:txBody>
      </p:sp>
      <p:sp>
        <p:nvSpPr>
          <p:cNvPr id="3" name="Объект 2"/>
          <p:cNvSpPr>
            <a:spLocks noGrp="1"/>
          </p:cNvSpPr>
          <p:nvPr>
            <p:ph idx="1"/>
          </p:nvPr>
        </p:nvSpPr>
        <p:spPr/>
        <p:txBody>
          <a:bodyPr>
            <a:normAutofit/>
          </a:bodyPr>
          <a:lstStyle/>
          <a:p>
            <a:r>
              <a:rPr lang="uk-UA" sz="2400" dirty="0" smtClean="0"/>
              <a:t>Перші зразки содаліту, включаючи його рожевувату або жовтувату відміни (</a:t>
            </a:r>
            <a:r>
              <a:rPr lang="uk-UA" sz="2400" dirty="0" err="1" smtClean="0"/>
              <a:t>гакманіт</a:t>
            </a:r>
            <a:r>
              <a:rPr lang="uk-UA" sz="2400" dirty="0" smtClean="0"/>
              <a:t>), з якої були огранені камені в декілька каратів с великою кількістю включень, були знайдені в кар'єрі </a:t>
            </a:r>
            <a:r>
              <a:rPr lang="uk-UA" sz="2400" dirty="0" err="1" smtClean="0"/>
              <a:t>Прінсес</a:t>
            </a:r>
            <a:r>
              <a:rPr lang="uk-UA" sz="2400" dirty="0" smtClean="0"/>
              <a:t>(Онтаріо). Пізніше став надходити матеріал із </a:t>
            </a:r>
            <a:r>
              <a:rPr lang="uk-UA" sz="2400" dirty="0" err="1" smtClean="0"/>
              <a:t>Айс-Рівер</a:t>
            </a:r>
            <a:r>
              <a:rPr lang="uk-UA" sz="2400" dirty="0" smtClean="0"/>
              <a:t> поблизу </a:t>
            </a:r>
            <a:r>
              <a:rPr lang="uk-UA" sz="2400" dirty="0" err="1" smtClean="0"/>
              <a:t>Кікінг-Хорс-Пасс</a:t>
            </a:r>
            <a:r>
              <a:rPr lang="uk-UA" sz="2400" dirty="0" smtClean="0"/>
              <a:t>(Британська Колумбія) і дуже гарний матеріал з Кішингарху(Індія);  крім того, із Серро-Сапо(Ауопауа, Болівія). Також содаліт був знайдений в шт. </a:t>
            </a:r>
            <a:r>
              <a:rPr lang="uk-UA" sz="2400" dirty="0" err="1" smtClean="0"/>
              <a:t>Байя</a:t>
            </a:r>
            <a:r>
              <a:rPr lang="uk-UA" sz="2400" dirty="0" smtClean="0"/>
              <a:t>(Бразилія). Невеликі за розміром камені кольору сапфіра надходять на ринок з Намібії</a:t>
            </a:r>
            <a:endParaRPr lang="uk-UA" sz="2400" dirty="0"/>
          </a:p>
        </p:txBody>
      </p:sp>
    </p:spTree>
    <p:extLst>
      <p:ext uri="{BB962C8B-B14F-4D97-AF65-F5344CB8AC3E}">
        <p14:creationId xmlns:p14="http://schemas.microsoft.com/office/powerpoint/2010/main" val="2295060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2">
                    <a:lumMod val="60000"/>
                    <a:lumOff val="40000"/>
                  </a:schemeClr>
                </a:solidFill>
              </a:rPr>
              <a:t>Застосування</a:t>
            </a:r>
            <a:endParaRPr lang="uk-UA" dirty="0">
              <a:solidFill>
                <a:schemeClr val="accent2">
                  <a:lumMod val="60000"/>
                  <a:lumOff val="40000"/>
                </a:schemeClr>
              </a:solidFill>
            </a:endParaRPr>
          </a:p>
        </p:txBody>
      </p:sp>
      <p:sp>
        <p:nvSpPr>
          <p:cNvPr id="3" name="Содержимое 2"/>
          <p:cNvSpPr>
            <a:spLocks noGrp="1"/>
          </p:cNvSpPr>
          <p:nvPr>
            <p:ph idx="1"/>
          </p:nvPr>
        </p:nvSpPr>
        <p:spPr/>
        <p:txBody>
          <a:bodyPr>
            <a:normAutofit fontScale="70000" lnSpcReduction="20000"/>
          </a:bodyPr>
          <a:lstStyle/>
          <a:p>
            <a:r>
              <a:rPr lang="uk-UA" dirty="0" smtClean="0"/>
              <a:t>Сьогодні напівпрозорі Содаліти, зазвичай синіх кольорів, використовуються для створення ювелірних прикрас всіх цінових категорій, Содаліти інших відтінків стають матеріалом для виробів для невеликих предметів декору - статуеток, підставок для бронзової скульптури, кам'яних куль, деталей кам'яної мозаїки. Особливо популярний содаліт як матеріал для предметів релігійного культу - наприклад, </a:t>
            </a:r>
            <a:r>
              <a:rPr lang="uk-UA" dirty="0" err="1" smtClean="0"/>
              <a:t>буддистських</a:t>
            </a:r>
            <a:r>
              <a:rPr lang="uk-UA" dirty="0" smtClean="0"/>
              <a:t> статуеток. Використовують содаліт і в промислових цілях - в радіоелектроніці і телебаченні. В останні пару років, коли напівкоштовні камені знайшли «друге дихання» популярності, такі ювелірні метри, як </a:t>
            </a:r>
            <a:r>
              <a:rPr lang="uk-UA" dirty="0" err="1" smtClean="0"/>
              <a:t>Стефен</a:t>
            </a:r>
            <a:r>
              <a:rPr lang="uk-UA" dirty="0" smtClean="0"/>
              <a:t> </a:t>
            </a:r>
            <a:r>
              <a:rPr lang="uk-UA" dirty="0" err="1" smtClean="0"/>
              <a:t>Вебстер</a:t>
            </a:r>
            <a:r>
              <a:rPr lang="uk-UA" dirty="0" smtClean="0"/>
              <a:t>, робить прикраси для Мадонни, </a:t>
            </a:r>
            <a:r>
              <a:rPr lang="uk-UA" dirty="0" err="1" smtClean="0"/>
              <a:t>Елтона</a:t>
            </a:r>
            <a:r>
              <a:rPr lang="uk-UA" dirty="0" smtClean="0"/>
              <a:t> Джона і </a:t>
            </a:r>
            <a:r>
              <a:rPr lang="uk-UA" dirty="0" err="1" smtClean="0"/>
              <a:t>Наомі</a:t>
            </a:r>
            <a:r>
              <a:rPr lang="uk-UA" dirty="0" smtClean="0"/>
              <a:t> </a:t>
            </a:r>
            <a:r>
              <a:rPr lang="uk-UA" dirty="0" err="1" smtClean="0"/>
              <a:t>Кемпбелл</a:t>
            </a:r>
            <a:r>
              <a:rPr lang="uk-UA" dirty="0" smtClean="0"/>
              <a:t>, назвали содаліт одним з найпопулярніших каменів 2006 року разом з </a:t>
            </a:r>
            <a:r>
              <a:rPr lang="uk-UA" dirty="0" err="1" smtClean="0"/>
              <a:t>танзанітом</a:t>
            </a:r>
            <a:r>
              <a:rPr lang="uk-UA" dirty="0" smtClean="0"/>
              <a:t>, </a:t>
            </a:r>
            <a:r>
              <a:rPr lang="uk-UA" dirty="0" err="1" smtClean="0"/>
              <a:t>морганітом</a:t>
            </a:r>
            <a:r>
              <a:rPr lang="uk-UA" dirty="0" smtClean="0"/>
              <a:t> і турмаліном.</a:t>
            </a:r>
            <a:endParaRPr lang="uk-U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2">
                    <a:lumMod val="60000"/>
                    <a:lumOff val="40000"/>
                  </a:schemeClr>
                </a:solidFill>
              </a:rPr>
              <a:t>Хімічний склад</a:t>
            </a:r>
            <a:endParaRPr lang="uk-UA" dirty="0">
              <a:solidFill>
                <a:schemeClr val="accent2">
                  <a:lumMod val="60000"/>
                  <a:lumOff val="40000"/>
                </a:schemeClr>
              </a:solidFill>
            </a:endParaRPr>
          </a:p>
        </p:txBody>
      </p:sp>
      <p:sp>
        <p:nvSpPr>
          <p:cNvPr id="3" name="Содержимое 2"/>
          <p:cNvSpPr>
            <a:spLocks noGrp="1"/>
          </p:cNvSpPr>
          <p:nvPr>
            <p:ph idx="1"/>
          </p:nvPr>
        </p:nvSpPr>
        <p:spPr/>
        <p:txBody>
          <a:bodyPr/>
          <a:lstStyle/>
          <a:p>
            <a:r>
              <a:rPr lang="uk-UA" dirty="0" smtClean="0"/>
              <a:t>Окис натрію (</a:t>
            </a:r>
            <a:r>
              <a:rPr lang="en-US" dirty="0" smtClean="0"/>
              <a:t>Na</a:t>
            </a:r>
            <a:r>
              <a:rPr lang="en-US" baseline="-25000" dirty="0" smtClean="0"/>
              <a:t>2</a:t>
            </a:r>
            <a:r>
              <a:rPr lang="en-US" dirty="0" smtClean="0"/>
              <a:t>O) 16,8%, </a:t>
            </a:r>
            <a:r>
              <a:rPr lang="uk-UA" dirty="0" smtClean="0"/>
              <a:t>окис кальцію (</a:t>
            </a:r>
            <a:r>
              <a:rPr lang="en-US" dirty="0" err="1" smtClean="0"/>
              <a:t>CaO</a:t>
            </a:r>
            <a:r>
              <a:rPr lang="en-US" dirty="0" smtClean="0"/>
              <a:t>) 8,7%, </a:t>
            </a:r>
            <a:r>
              <a:rPr lang="uk-UA" dirty="0" smtClean="0"/>
              <a:t>окис алюмінію (</a:t>
            </a:r>
            <a:r>
              <a:rPr lang="en-US" dirty="0" smtClean="0"/>
              <a:t>Al</a:t>
            </a:r>
            <a:r>
              <a:rPr lang="en-US" baseline="-25000" dirty="0" smtClean="0"/>
              <a:t>2</a:t>
            </a:r>
            <a:r>
              <a:rPr lang="en-US" dirty="0" smtClean="0"/>
              <a:t>O</a:t>
            </a:r>
            <a:r>
              <a:rPr lang="en-US" baseline="-25000" dirty="0" smtClean="0"/>
              <a:t>3</a:t>
            </a:r>
            <a:r>
              <a:rPr lang="en-US" dirty="0" smtClean="0"/>
              <a:t>) 27,2%, </a:t>
            </a:r>
            <a:r>
              <a:rPr lang="uk-UA" dirty="0" smtClean="0"/>
              <a:t>двоокис кремнію (</a:t>
            </a:r>
            <a:r>
              <a:rPr lang="en-US" dirty="0" smtClean="0"/>
              <a:t>SiO</a:t>
            </a:r>
            <a:r>
              <a:rPr lang="en-US" baseline="-25000" dirty="0" smtClean="0"/>
              <a:t>2</a:t>
            </a:r>
            <a:r>
              <a:rPr lang="en-US" dirty="0" smtClean="0"/>
              <a:t>) 31,8%, </a:t>
            </a:r>
            <a:r>
              <a:rPr lang="uk-UA" dirty="0" smtClean="0"/>
              <a:t>окис сірки (</a:t>
            </a:r>
            <a:r>
              <a:rPr lang="en-US" dirty="0" smtClean="0"/>
              <a:t>SO</a:t>
            </a:r>
            <a:r>
              <a:rPr lang="en-US" baseline="-25000" dirty="0" smtClean="0"/>
              <a:t>3</a:t>
            </a:r>
            <a:r>
              <a:rPr lang="en-US" dirty="0" smtClean="0"/>
              <a:t>) 34% , </a:t>
            </a:r>
            <a:r>
              <a:rPr lang="uk-UA" dirty="0" smtClean="0"/>
              <a:t>хлор (</a:t>
            </a:r>
            <a:r>
              <a:rPr lang="en-US" dirty="0" err="1" smtClean="0"/>
              <a:t>Cl</a:t>
            </a:r>
            <a:r>
              <a:rPr lang="en-US" dirty="0" smtClean="0"/>
              <a:t>) 0,25%.</a:t>
            </a:r>
            <a:endParaRPr lang="uk-UA" dirty="0" smtClean="0"/>
          </a:p>
          <a:p>
            <a:r>
              <a:rPr lang="uk-UA" dirty="0" smtClean="0"/>
              <a:t>Формула: 6</a:t>
            </a:r>
            <a:r>
              <a:rPr lang="en-US" dirty="0" smtClean="0"/>
              <a:t>Na[AlSiO</a:t>
            </a:r>
            <a:r>
              <a:rPr lang="en-US" baseline="-25000" dirty="0" smtClean="0"/>
              <a:t>4</a:t>
            </a:r>
            <a:r>
              <a:rPr lang="en-US" dirty="0" smtClean="0"/>
              <a:t>]•Ca</a:t>
            </a:r>
            <a:r>
              <a:rPr lang="en-US" baseline="-25000" dirty="0" smtClean="0"/>
              <a:t>2</a:t>
            </a:r>
            <a:r>
              <a:rPr lang="en-US" dirty="0" smtClean="0"/>
              <a:t>[SO</a:t>
            </a:r>
            <a:r>
              <a:rPr lang="en-US" baseline="-25000" dirty="0" smtClean="0"/>
              <a:t>4</a:t>
            </a:r>
            <a:r>
              <a:rPr lang="en-US" dirty="0" smtClean="0"/>
              <a:t>]S</a:t>
            </a:r>
            <a:endParaRPr lang="uk-U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Обробка содаліту</a:t>
            </a:r>
            <a:endParaRPr lang="uk-UA" dirty="0"/>
          </a:p>
        </p:txBody>
      </p:sp>
      <p:sp>
        <p:nvSpPr>
          <p:cNvPr id="3" name="Объект 2"/>
          <p:cNvSpPr>
            <a:spLocks noGrp="1"/>
          </p:cNvSpPr>
          <p:nvPr>
            <p:ph idx="1"/>
          </p:nvPr>
        </p:nvSpPr>
        <p:spPr/>
        <p:txBody>
          <a:bodyPr/>
          <a:lstStyle/>
          <a:p>
            <a:r>
              <a:rPr lang="uk-UA" dirty="0" smtClean="0"/>
              <a:t>Камінь є доволі крихким. До нагрівання не чутливий. Полірується легко - окисом церію на повсті, </a:t>
            </a:r>
            <a:r>
              <a:rPr lang="uk-UA" dirty="0" err="1" smtClean="0"/>
              <a:t>огранювальний</a:t>
            </a:r>
            <a:r>
              <a:rPr lang="uk-UA" dirty="0" smtClean="0"/>
              <a:t> матеріал  доступний лише у вигляді шматків невеликих розмірів. Кути коронки – 40-50°, кути павільйону - 43°.</a:t>
            </a:r>
            <a:endParaRPr lang="uk-UA" dirty="0"/>
          </a:p>
        </p:txBody>
      </p:sp>
    </p:spTree>
    <p:extLst>
      <p:ext uri="{BB962C8B-B14F-4D97-AF65-F5344CB8AC3E}">
        <p14:creationId xmlns:p14="http://schemas.microsoft.com/office/powerpoint/2010/main" val="405591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solidFill>
                  <a:schemeClr val="accent2">
                    <a:lumMod val="60000"/>
                    <a:lumOff val="40000"/>
                  </a:schemeClr>
                </a:solidFill>
              </a:rPr>
              <a:t>Лікувальні властивості</a:t>
            </a:r>
            <a:r>
              <a:rPr lang="uk-UA" dirty="0" smtClean="0"/>
              <a:t/>
            </a:r>
            <a:br>
              <a:rPr lang="uk-UA" dirty="0" smtClean="0"/>
            </a:br>
            <a:endParaRPr lang="uk-UA" dirty="0"/>
          </a:p>
        </p:txBody>
      </p:sp>
      <p:sp>
        <p:nvSpPr>
          <p:cNvPr id="3" name="Содержимое 2"/>
          <p:cNvSpPr>
            <a:spLocks noGrp="1"/>
          </p:cNvSpPr>
          <p:nvPr>
            <p:ph idx="1"/>
          </p:nvPr>
        </p:nvSpPr>
        <p:spPr/>
        <p:txBody>
          <a:bodyPr>
            <a:normAutofit fontScale="55000" lnSpcReduction="20000"/>
          </a:bodyPr>
          <a:lstStyle/>
          <a:p>
            <a:r>
              <a:rPr lang="uk-UA" dirty="0" smtClean="0"/>
              <a:t>Содаліт полегшує захворювання, викликані підвищеною радіацією. У деяких країнах вважається, що блакитні мінерали нормалізують артеріальний тиск, регулюють серцеву діяльність, знижують апетит і допомагають при захворюваннях печінки. Існує думка, що намисто і браслети, зроблені з синього </a:t>
            </a:r>
            <a:r>
              <a:rPr lang="uk-UA" dirty="0" err="1" smtClean="0"/>
              <a:t>содаліта</a:t>
            </a:r>
            <a:r>
              <a:rPr lang="uk-UA" dirty="0" smtClean="0"/>
              <a:t>, знижують нервову напругу, рятують від безсоння і нічних кошмарів. Содаліт корисний також для профілактики очних захворювань. Содаліт нормалізує роботу ендокринної та лімфатичної систем, нормалізує обмін речовин. Особливо потужно він впливає на щитовидну залозу - лікує пов'язані з нею захворювання: запалення, зоб, базедову хвороба. Содаліт нейтралізує наслідки надмірного сонячного або радіоактивного опромінення, а покладений на хворе місце, содаліт витягує напруга і неприємні відчуття і навіть сприяє розсмоктуванню пухлин. Содаліт знижує кров'яний і артеріальний тиск, регулює серцеву діяльність, знижує апетит. Він лікує нирки, інфекційні захворювання, сечовий міхур і підшлункову залозу. Крім того, </a:t>
            </a:r>
            <a:r>
              <a:rPr lang="uk-UA" smtClean="0"/>
              <a:t>носіння </a:t>
            </a:r>
            <a:r>
              <a:rPr lang="uk-UA" smtClean="0"/>
              <a:t>содаліту </a:t>
            </a:r>
            <a:r>
              <a:rPr lang="uk-UA" dirty="0" smtClean="0"/>
              <a:t>зміцнює кісткову тканину, а щоденне споглядання вироби з синього або блакитного каменю є прекрасною профілактикою очних захворювань.</a:t>
            </a:r>
            <a:endParaRPr lang="uk-U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solidFill>
                  <a:schemeClr val="accent2">
                    <a:lumMod val="60000"/>
                    <a:lumOff val="40000"/>
                  </a:schemeClr>
                </a:solidFill>
              </a:rPr>
              <a:t>Фізичні властивості:</a:t>
            </a:r>
            <a:br>
              <a:rPr lang="uk-UA" dirty="0" smtClean="0">
                <a:solidFill>
                  <a:schemeClr val="accent2">
                    <a:lumMod val="60000"/>
                    <a:lumOff val="40000"/>
                  </a:schemeClr>
                </a:solidFill>
              </a:rPr>
            </a:br>
            <a:endParaRPr lang="uk-UA" dirty="0">
              <a:solidFill>
                <a:schemeClr val="accent2">
                  <a:lumMod val="60000"/>
                  <a:lumOff val="40000"/>
                </a:schemeClr>
              </a:solidFill>
            </a:endParaRPr>
          </a:p>
        </p:txBody>
      </p:sp>
      <p:sp>
        <p:nvSpPr>
          <p:cNvPr id="3" name="Содержимое 2"/>
          <p:cNvSpPr>
            <a:spLocks noGrp="1"/>
          </p:cNvSpPr>
          <p:nvPr>
            <p:ph idx="1"/>
          </p:nvPr>
        </p:nvSpPr>
        <p:spPr>
          <a:xfrm>
            <a:off x="395536" y="1124744"/>
            <a:ext cx="8280920" cy="5328592"/>
          </a:xfrm>
        </p:spPr>
        <p:txBody>
          <a:bodyPr>
            <a:noAutofit/>
          </a:bodyPr>
          <a:lstStyle/>
          <a:p>
            <a:r>
              <a:rPr lang="uk-UA" sz="1500" dirty="0" smtClean="0"/>
              <a:t>а) Колір: Блакитно-синій, темно-синій,</a:t>
            </a:r>
          </a:p>
          <a:p>
            <a:r>
              <a:rPr lang="uk-UA" sz="1500" dirty="0" smtClean="0"/>
              <a:t>б) Блиск: Скляний, жирний,</a:t>
            </a:r>
          </a:p>
          <a:p>
            <a:r>
              <a:rPr lang="uk-UA" sz="1500" dirty="0" smtClean="0"/>
              <a:t>в) Прозорість: Непрозорий,</a:t>
            </a:r>
          </a:p>
          <a:p>
            <a:r>
              <a:rPr lang="uk-UA" sz="1500" dirty="0" smtClean="0"/>
              <a:t>г) Характеристика: Світло-блакитна,</a:t>
            </a:r>
          </a:p>
          <a:p>
            <a:r>
              <a:rPr lang="uk-UA" sz="1500" dirty="0" smtClean="0"/>
              <a:t>д) Твердість: 5,5-6, крихкий,</a:t>
            </a:r>
          </a:p>
          <a:p>
            <a:r>
              <a:rPr lang="uk-UA" sz="1500" dirty="0" smtClean="0"/>
              <a:t>е) Щільність: 2,38-2,42,</a:t>
            </a:r>
          </a:p>
          <a:p>
            <a:r>
              <a:rPr lang="uk-UA" sz="1500" dirty="0" smtClean="0"/>
              <a:t>ж) Злам: раковистий,</a:t>
            </a:r>
          </a:p>
          <a:p>
            <a:r>
              <a:rPr lang="uk-UA" sz="1500" dirty="0" smtClean="0"/>
              <a:t>з) Сингонія: Кубічна,</a:t>
            </a:r>
          </a:p>
          <a:p>
            <a:r>
              <a:rPr lang="uk-UA" sz="1500" dirty="0" smtClean="0"/>
              <a:t>і) Кристалічна структура: Проста кубічна структура. Іони хлору розташовуються в кутах і центрі куба в тетраедричних оточенні іонів натрію,</a:t>
            </a:r>
          </a:p>
          <a:p>
            <a:r>
              <a:rPr lang="uk-UA" sz="1500" dirty="0" smtClean="0"/>
              <a:t>л) Клас симетрії: </a:t>
            </a:r>
            <a:r>
              <a:rPr lang="uk-UA" sz="1500" dirty="0" err="1" smtClean="0"/>
              <a:t>Гексоктаедричний</a:t>
            </a:r>
            <a:r>
              <a:rPr lang="uk-UA" sz="1500" dirty="0" smtClean="0"/>
              <a:t>,</a:t>
            </a:r>
          </a:p>
          <a:p>
            <a:r>
              <a:rPr lang="uk-UA" sz="1500" dirty="0" smtClean="0"/>
              <a:t>м) Спайність: Недосконала,</a:t>
            </a:r>
          </a:p>
          <a:p>
            <a:r>
              <a:rPr lang="uk-UA" sz="1500" dirty="0" smtClean="0"/>
              <a:t>н) Агрегати: Щільні, аморфні,тонкозернисті</a:t>
            </a:r>
          </a:p>
          <a:p>
            <a:r>
              <a:rPr lang="uk-UA" sz="1500" dirty="0"/>
              <a:t>о)Ступінь </a:t>
            </a:r>
            <a:r>
              <a:rPr lang="uk-UA" sz="1500" dirty="0" smtClean="0"/>
              <a:t>прозорості6 непрозорий</a:t>
            </a:r>
          </a:p>
          <a:p>
            <a:r>
              <a:rPr lang="uk-UA" sz="1500" dirty="0"/>
              <a:t>п)Світлозаломлення </a:t>
            </a:r>
            <a:r>
              <a:rPr lang="uk-UA" sz="1500" dirty="0" smtClean="0"/>
              <a:t>– біля 1.5</a:t>
            </a:r>
          </a:p>
          <a:p>
            <a:r>
              <a:rPr lang="uk-UA" sz="1500" dirty="0"/>
              <a:t>р) </a:t>
            </a:r>
            <a:r>
              <a:rPr lang="uk-UA" sz="1500" dirty="0" err="1" smtClean="0"/>
              <a:t>Двозаломлення</a:t>
            </a:r>
            <a:r>
              <a:rPr lang="uk-UA" sz="1500" dirty="0" smtClean="0"/>
              <a:t>, дисперсія , плеохроїзм і люмінесценція  відсутні</a:t>
            </a:r>
          </a:p>
          <a:p>
            <a:r>
              <a:rPr lang="uk-UA" sz="1500" dirty="0" smtClean="0"/>
              <a:t>с)Поведінка в кислотах: розкладається в </a:t>
            </a:r>
            <a:r>
              <a:rPr lang="en-US" sz="1500" dirty="0" err="1" smtClean="0"/>
              <a:t>HCl</a:t>
            </a:r>
            <a:r>
              <a:rPr lang="en-US" sz="1500" dirty="0" smtClean="0"/>
              <a:t> </a:t>
            </a:r>
            <a:r>
              <a:rPr lang="uk-UA" sz="1500" dirty="0" smtClean="0"/>
              <a:t>з виділенням сірководню,</a:t>
            </a:r>
          </a:p>
          <a:p>
            <a:r>
              <a:rPr lang="uk-UA" sz="1500" dirty="0" smtClean="0"/>
              <a:t>т)Супутні мінерали: Кальцит, пірит,часто утворюють вкраплення</a:t>
            </a:r>
          </a:p>
          <a:p>
            <a:r>
              <a:rPr lang="uk-UA" sz="1500" dirty="0" smtClean="0"/>
              <a:t>у)Подібні мінерали: Содаліт, </a:t>
            </a:r>
            <a:r>
              <a:rPr lang="uk-UA" sz="1500" dirty="0" err="1" smtClean="0"/>
              <a:t>нозеан</a:t>
            </a:r>
            <a:r>
              <a:rPr lang="uk-UA" sz="1500" dirty="0" smtClean="0"/>
              <a:t>, </a:t>
            </a:r>
            <a:r>
              <a:rPr lang="uk-UA" sz="1500" dirty="0" err="1" smtClean="0"/>
              <a:t>гаюїн</a:t>
            </a:r>
            <a:r>
              <a:rPr lang="uk-UA" sz="1500" dirty="0" smtClean="0"/>
              <a:t>.</a:t>
            </a:r>
            <a:endParaRPr lang="uk-UA" sz="15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chemeClr val="accent2">
                    <a:lumMod val="60000"/>
                    <a:lumOff val="40000"/>
                  </a:schemeClr>
                </a:solidFill>
              </a:rPr>
              <a:t>Особливості</a:t>
            </a:r>
            <a:r>
              <a:rPr lang="ru-RU" dirty="0" smtClean="0">
                <a:solidFill>
                  <a:schemeClr val="accent2">
                    <a:lumMod val="60000"/>
                    <a:lumOff val="40000"/>
                  </a:schemeClr>
                </a:solidFill>
              </a:rPr>
              <a:t> </a:t>
            </a:r>
            <a:r>
              <a:rPr lang="ru-RU" dirty="0" err="1" smtClean="0">
                <a:solidFill>
                  <a:schemeClr val="accent2">
                    <a:lumMod val="60000"/>
                    <a:lumOff val="40000"/>
                  </a:schemeClr>
                </a:solidFill>
              </a:rPr>
              <a:t>утворення</a:t>
            </a:r>
            <a:r>
              <a:rPr lang="ru-RU" dirty="0" smtClean="0">
                <a:solidFill>
                  <a:schemeClr val="accent2">
                    <a:lumMod val="60000"/>
                    <a:lumOff val="40000"/>
                  </a:schemeClr>
                </a:solidFill>
              </a:rPr>
              <a:t>, </a:t>
            </a:r>
            <a:r>
              <a:rPr lang="ru-RU" dirty="0" err="1" smtClean="0">
                <a:solidFill>
                  <a:schemeClr val="accent2">
                    <a:lumMod val="60000"/>
                    <a:lumOff val="40000"/>
                  </a:schemeClr>
                </a:solidFill>
              </a:rPr>
              <a:t>місце</a:t>
            </a:r>
            <a:r>
              <a:rPr lang="ru-RU" dirty="0" smtClean="0">
                <a:solidFill>
                  <a:schemeClr val="accent2">
                    <a:lumMod val="60000"/>
                    <a:lumOff val="40000"/>
                  </a:schemeClr>
                </a:solidFill>
              </a:rPr>
              <a:t> </a:t>
            </a:r>
            <a:r>
              <a:rPr lang="ru-RU" dirty="0" err="1" smtClean="0">
                <a:solidFill>
                  <a:schemeClr val="accent2">
                    <a:lumMod val="60000"/>
                    <a:lumOff val="40000"/>
                  </a:schemeClr>
                </a:solidFill>
              </a:rPr>
              <a:t>знаходження</a:t>
            </a:r>
            <a:r>
              <a:rPr lang="ru-RU" dirty="0" smtClean="0">
                <a:solidFill>
                  <a:schemeClr val="accent2">
                    <a:lumMod val="60000"/>
                    <a:lumOff val="40000"/>
                  </a:schemeClr>
                </a:solidFill>
              </a:rPr>
              <a:t>.</a:t>
            </a:r>
            <a:endParaRPr lang="uk-UA" dirty="0">
              <a:solidFill>
                <a:schemeClr val="accent2">
                  <a:lumMod val="60000"/>
                  <a:lumOff val="40000"/>
                </a:schemeClr>
              </a:solidFill>
            </a:endParaRPr>
          </a:p>
        </p:txBody>
      </p:sp>
      <p:sp>
        <p:nvSpPr>
          <p:cNvPr id="3" name="Содержимое 2"/>
          <p:cNvSpPr>
            <a:spLocks noGrp="1"/>
          </p:cNvSpPr>
          <p:nvPr>
            <p:ph idx="1"/>
          </p:nvPr>
        </p:nvSpPr>
        <p:spPr/>
        <p:txBody>
          <a:bodyPr/>
          <a:lstStyle/>
          <a:p>
            <a:r>
              <a:rPr lang="ru-RU" dirty="0" err="1" smtClean="0"/>
              <a:t>Утворюється</a:t>
            </a:r>
            <a:r>
              <a:rPr lang="ru-RU" dirty="0" smtClean="0"/>
              <a:t> в </a:t>
            </a:r>
            <a:r>
              <a:rPr lang="ru-RU" dirty="0" err="1" smtClean="0"/>
              <a:t>процесі</a:t>
            </a:r>
            <a:r>
              <a:rPr lang="ru-RU" dirty="0" smtClean="0"/>
              <a:t> контактового </a:t>
            </a:r>
            <a:r>
              <a:rPr lang="ru-RU" dirty="0" err="1" smtClean="0"/>
              <a:t>метаморфізму</a:t>
            </a:r>
            <a:r>
              <a:rPr lang="ru-RU" dirty="0" smtClean="0"/>
              <a:t> на </a:t>
            </a:r>
            <a:r>
              <a:rPr lang="ru-RU" dirty="0" err="1" smtClean="0"/>
              <a:t>контакті</a:t>
            </a:r>
            <a:r>
              <a:rPr lang="ru-RU" dirty="0" smtClean="0"/>
              <a:t> </a:t>
            </a:r>
            <a:r>
              <a:rPr lang="ru-RU" dirty="0" err="1" smtClean="0"/>
              <a:t>карбонатних</a:t>
            </a:r>
            <a:r>
              <a:rPr lang="ru-RU" dirty="0" smtClean="0"/>
              <a:t> </a:t>
            </a:r>
            <a:r>
              <a:rPr lang="ru-RU" dirty="0" err="1" smtClean="0"/>
              <a:t>порід</a:t>
            </a:r>
            <a:r>
              <a:rPr lang="ru-RU" dirty="0" smtClean="0"/>
              <a:t> </a:t>
            </a:r>
            <a:r>
              <a:rPr lang="ru-RU" dirty="0" err="1" smtClean="0"/>
              <a:t>з</a:t>
            </a:r>
            <a:r>
              <a:rPr lang="ru-RU" dirty="0" smtClean="0"/>
              <a:t> </a:t>
            </a:r>
            <a:r>
              <a:rPr lang="ru-RU" dirty="0" err="1" smtClean="0"/>
              <a:t>лужними</a:t>
            </a:r>
            <a:r>
              <a:rPr lang="ru-RU" dirty="0" smtClean="0"/>
              <a:t> </a:t>
            </a:r>
            <a:r>
              <a:rPr lang="ru-RU" dirty="0" err="1" smtClean="0"/>
              <a:t>інтрузіями</a:t>
            </a:r>
            <a:r>
              <a:rPr lang="ru-RU" dirty="0" smtClean="0"/>
              <a:t>.</a:t>
            </a:r>
          </a:p>
          <a:p>
            <a:r>
              <a:rPr lang="uk-UA" dirty="0" smtClean="0"/>
              <a:t>Родовища: </a:t>
            </a:r>
            <a:r>
              <a:rPr lang="uk-UA" dirty="0" err="1" smtClean="0"/>
              <a:t>Бадахшан</a:t>
            </a:r>
            <a:r>
              <a:rPr lang="uk-UA" dirty="0" smtClean="0"/>
              <a:t> (Афганістан), Південне </a:t>
            </a:r>
            <a:r>
              <a:rPr lang="uk-UA" dirty="0" err="1" smtClean="0"/>
              <a:t>Забайкалля-Малобистринське</a:t>
            </a:r>
            <a:r>
              <a:rPr lang="uk-UA" dirty="0" smtClean="0"/>
              <a:t> родовище (Росія), </a:t>
            </a:r>
          </a:p>
          <a:p>
            <a:r>
              <a:rPr lang="uk-UA" dirty="0" err="1" smtClean="0"/>
              <a:t>Ляджвардаринське</a:t>
            </a:r>
            <a:r>
              <a:rPr lang="uk-UA" dirty="0" smtClean="0"/>
              <a:t>(</a:t>
            </a:r>
            <a:r>
              <a:rPr lang="uk-UA" dirty="0" err="1" smtClean="0"/>
              <a:t>Таджикістан</a:t>
            </a:r>
            <a:r>
              <a:rPr lang="uk-UA" dirty="0" smtClean="0"/>
              <a:t>)</a:t>
            </a:r>
          </a:p>
          <a:p>
            <a:r>
              <a:rPr lang="uk-UA" dirty="0" smtClean="0"/>
              <a:t>Каліфорнія (США).</a:t>
            </a:r>
            <a:endParaRPr lang="uk-U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fontScale="90000"/>
          </a:bodyPr>
          <a:lstStyle/>
          <a:p>
            <a:r>
              <a:rPr lang="uk-UA" dirty="0" smtClean="0"/>
              <a:t>Геологія родовищ </a:t>
            </a:r>
            <a:endParaRPr lang="uk-UA" dirty="0"/>
          </a:p>
        </p:txBody>
      </p:sp>
      <p:sp>
        <p:nvSpPr>
          <p:cNvPr id="3" name="Объект 2"/>
          <p:cNvSpPr>
            <a:spLocks noGrp="1"/>
          </p:cNvSpPr>
          <p:nvPr>
            <p:ph idx="1"/>
          </p:nvPr>
        </p:nvSpPr>
        <p:spPr>
          <a:xfrm>
            <a:off x="251520" y="908720"/>
            <a:ext cx="8712968" cy="5544616"/>
          </a:xfrm>
        </p:spPr>
        <p:txBody>
          <a:bodyPr>
            <a:normAutofit/>
          </a:bodyPr>
          <a:lstStyle/>
          <a:p>
            <a:r>
              <a:rPr lang="uk-UA" sz="1400" dirty="0" smtClean="0"/>
              <a:t>Найкращі родовища лазуриту  пов'язані з магнезіальними скарнами. Вони являють собою зони </a:t>
            </a:r>
            <a:r>
              <a:rPr lang="uk-UA" sz="1400" dirty="0" err="1" smtClean="0"/>
              <a:t>лазуритизованих</a:t>
            </a:r>
            <a:r>
              <a:rPr lang="uk-UA" sz="1400" dirty="0" smtClean="0"/>
              <a:t> </a:t>
            </a:r>
            <a:r>
              <a:rPr lang="uk-UA" sz="1400" dirty="0" err="1" smtClean="0"/>
              <a:t>будин</a:t>
            </a:r>
            <a:r>
              <a:rPr lang="uk-UA" sz="1400" dirty="0" smtClean="0"/>
              <a:t> алюмосилікатних порід (гранітів, пегматитів, гнейсів), які поміщені серед товщі </a:t>
            </a:r>
            <a:r>
              <a:rPr lang="uk-UA" sz="1400" dirty="0" err="1" smtClean="0"/>
              <a:t>скарнованих</a:t>
            </a:r>
            <a:r>
              <a:rPr lang="uk-UA" sz="1400" dirty="0" smtClean="0"/>
              <a:t> доломітових мармурів та </a:t>
            </a:r>
            <a:r>
              <a:rPr lang="uk-UA" sz="1400" dirty="0" err="1" smtClean="0"/>
              <a:t>кальцифірів</a:t>
            </a:r>
            <a:r>
              <a:rPr lang="uk-UA" sz="1400" dirty="0" smtClean="0"/>
              <a:t>. У загальному випадку </a:t>
            </a:r>
            <a:r>
              <a:rPr lang="uk-UA" sz="1400" dirty="0" err="1" smtClean="0"/>
              <a:t>спостепрігається</a:t>
            </a:r>
            <a:r>
              <a:rPr lang="uk-UA" sz="1400" dirty="0" smtClean="0"/>
              <a:t> така </a:t>
            </a:r>
            <a:r>
              <a:rPr lang="uk-UA" sz="1400" dirty="0" err="1" smtClean="0"/>
              <a:t>біметасомтична</a:t>
            </a:r>
            <a:r>
              <a:rPr lang="uk-UA" sz="1400" dirty="0" smtClean="0"/>
              <a:t> </a:t>
            </a:r>
            <a:r>
              <a:rPr lang="uk-UA" sz="1400" dirty="0" err="1" smtClean="0"/>
              <a:t>зональінсть</a:t>
            </a:r>
            <a:r>
              <a:rPr lang="uk-UA" sz="1400" dirty="0" smtClean="0"/>
              <a:t>(від ядра </a:t>
            </a:r>
            <a:r>
              <a:rPr lang="uk-UA" sz="1400" dirty="0" err="1" smtClean="0"/>
              <a:t>будин</a:t>
            </a:r>
            <a:r>
              <a:rPr lang="uk-UA" sz="1400" dirty="0" smtClean="0"/>
              <a:t> до периферії): 1) </a:t>
            </a:r>
            <a:r>
              <a:rPr lang="uk-UA" sz="1400" dirty="0" err="1" smtClean="0"/>
              <a:t>десилікований</a:t>
            </a:r>
            <a:r>
              <a:rPr lang="uk-UA" sz="1400" dirty="0" smtClean="0"/>
              <a:t> граніт з діопсидом4 2)</a:t>
            </a:r>
            <a:r>
              <a:rPr lang="uk-UA" sz="1400" dirty="0" err="1" smtClean="0"/>
              <a:t>дфопсид-лазуритова</a:t>
            </a:r>
            <a:r>
              <a:rPr lang="uk-UA" sz="1400" dirty="0" smtClean="0"/>
              <a:t> і суттєво </a:t>
            </a:r>
            <a:r>
              <a:rPr lang="uk-UA" sz="1400" dirty="0" err="1" smtClean="0"/>
              <a:t>лазуритова</a:t>
            </a:r>
            <a:r>
              <a:rPr lang="uk-UA" sz="1400" dirty="0" smtClean="0"/>
              <a:t> зона; 3)</a:t>
            </a:r>
            <a:r>
              <a:rPr lang="uk-UA" sz="1400" dirty="0" err="1" smtClean="0"/>
              <a:t>Діопсид-лазурит-</a:t>
            </a:r>
            <a:r>
              <a:rPr lang="uk-UA" sz="1400" dirty="0" smtClean="0"/>
              <a:t> </a:t>
            </a:r>
            <a:r>
              <a:rPr lang="uk-UA" sz="1400" dirty="0" err="1" smtClean="0"/>
              <a:t>флогопітова</a:t>
            </a:r>
            <a:r>
              <a:rPr lang="uk-UA" sz="1400" dirty="0" smtClean="0"/>
              <a:t> зона; 4)</a:t>
            </a:r>
            <a:r>
              <a:rPr lang="uk-UA" sz="1400" dirty="0" err="1" smtClean="0"/>
              <a:t>кальцит-діопсидова</a:t>
            </a:r>
            <a:r>
              <a:rPr lang="uk-UA" sz="1400" dirty="0" smtClean="0"/>
              <a:t> порода, що переходить у форстеритовий </a:t>
            </a:r>
            <a:r>
              <a:rPr lang="uk-UA" sz="1400" dirty="0" err="1" smtClean="0"/>
              <a:t>кальцифір</a:t>
            </a:r>
            <a:r>
              <a:rPr lang="uk-UA" sz="1400" dirty="0" smtClean="0"/>
              <a:t>. В якості виробного каміння використовуються </a:t>
            </a:r>
            <a:r>
              <a:rPr lang="uk-UA" sz="1400" dirty="0" err="1" smtClean="0"/>
              <a:t>діопсид-лазуритові</a:t>
            </a:r>
            <a:r>
              <a:rPr lang="uk-UA" sz="1400" dirty="0" smtClean="0"/>
              <a:t> породи, які на </a:t>
            </a:r>
            <a:r>
              <a:rPr lang="uk-UA" sz="1400" dirty="0" err="1" smtClean="0"/>
              <a:t>Сарисангському</a:t>
            </a:r>
            <a:r>
              <a:rPr lang="uk-UA" sz="1400" dirty="0" smtClean="0"/>
              <a:t>(Афганістан) і </a:t>
            </a:r>
            <a:r>
              <a:rPr lang="uk-UA" sz="1400" dirty="0" err="1" smtClean="0"/>
              <a:t>Малобистрінському</a:t>
            </a:r>
            <a:r>
              <a:rPr lang="uk-UA" sz="1400" dirty="0" smtClean="0"/>
              <a:t> родовищі(РФ, </a:t>
            </a:r>
            <a:r>
              <a:rPr lang="uk-UA" sz="1400" dirty="0" err="1" smtClean="0"/>
              <a:t>Забайкалля</a:t>
            </a:r>
            <a:r>
              <a:rPr lang="uk-UA" sz="1400" dirty="0" smtClean="0"/>
              <a:t>) в середньому мстять біля 40% лазуриту. 20-50% </a:t>
            </a:r>
            <a:r>
              <a:rPr lang="uk-UA" sz="1400" dirty="0" err="1" smtClean="0"/>
              <a:t>діопсиду</a:t>
            </a:r>
            <a:r>
              <a:rPr lang="uk-UA" sz="1400" dirty="0" smtClean="0"/>
              <a:t> і 10-40% інших мінералів в різних співвідношеннях(кальциту. скаполіту, </a:t>
            </a:r>
            <a:r>
              <a:rPr lang="uk-UA" sz="1400" dirty="0" err="1" smtClean="0"/>
              <a:t>гаюїну</a:t>
            </a:r>
            <a:r>
              <a:rPr lang="uk-UA" sz="1400" dirty="0" smtClean="0"/>
              <a:t>, флогопіту. піриту). </a:t>
            </a:r>
          </a:p>
          <a:p>
            <a:r>
              <a:rPr lang="uk-UA" sz="1400" dirty="0" err="1" smtClean="0"/>
              <a:t>Лазуритоносні</a:t>
            </a:r>
            <a:r>
              <a:rPr lang="uk-UA" sz="1400" dirty="0" smtClean="0"/>
              <a:t> зони залягають  згідно з із шаруватістю мармурів і складаються із серій </a:t>
            </a:r>
            <a:r>
              <a:rPr lang="uk-UA" sz="1400" dirty="0" err="1" smtClean="0"/>
              <a:t>лінзо-</a:t>
            </a:r>
            <a:r>
              <a:rPr lang="uk-UA" sz="1400" dirty="0" smtClean="0"/>
              <a:t> і пластоподібних тіл </a:t>
            </a:r>
            <a:r>
              <a:rPr lang="uk-UA" sz="1400" dirty="0" err="1" smtClean="0"/>
              <a:t>кальцифірів</a:t>
            </a:r>
            <a:r>
              <a:rPr lang="uk-UA" sz="1400" dirty="0" smtClean="0"/>
              <a:t> з гніздами лазуриту. Найбільш крупні тіла на </a:t>
            </a:r>
            <a:r>
              <a:rPr lang="uk-UA" sz="1400" dirty="0" err="1" smtClean="0"/>
              <a:t>Малобистрінському</a:t>
            </a:r>
            <a:r>
              <a:rPr lang="uk-UA" sz="1400" dirty="0" smtClean="0"/>
              <a:t> родовищі  простежені на 150 м і більше. Загальна </a:t>
            </a:r>
            <a:r>
              <a:rPr lang="uk-UA" sz="1400" dirty="0" err="1" smtClean="0"/>
              <a:t>протяжінсть</a:t>
            </a:r>
            <a:r>
              <a:rPr lang="uk-UA" sz="1400" dirty="0" smtClean="0"/>
              <a:t> </a:t>
            </a:r>
            <a:r>
              <a:rPr lang="uk-UA" sz="1400" dirty="0" err="1" smtClean="0"/>
              <a:t>лазуритоносних</a:t>
            </a:r>
            <a:r>
              <a:rPr lang="uk-UA" sz="1400" dirty="0" smtClean="0"/>
              <a:t> зон  вимірюється сотнями метрів(На </a:t>
            </a:r>
            <a:r>
              <a:rPr lang="uk-UA" sz="1400" dirty="0" err="1" smtClean="0"/>
              <a:t>Сарисангському</a:t>
            </a:r>
            <a:r>
              <a:rPr lang="uk-UA" sz="1400" dirty="0" smtClean="0"/>
              <a:t> </a:t>
            </a:r>
            <a:r>
              <a:rPr lang="uk-UA" sz="1400" dirty="0" err="1" smtClean="0"/>
              <a:t>родовищі-</a:t>
            </a:r>
            <a:r>
              <a:rPr lang="uk-UA" sz="1400" dirty="0" smtClean="0"/>
              <a:t> 450м).</a:t>
            </a:r>
          </a:p>
          <a:p>
            <a:r>
              <a:rPr lang="uk-UA" sz="1400" dirty="0" smtClean="0"/>
              <a:t>В межах зон дрібні </a:t>
            </a:r>
            <a:r>
              <a:rPr lang="uk-UA" sz="1400" dirty="0" err="1" smtClean="0"/>
              <a:t>будини</a:t>
            </a:r>
            <a:r>
              <a:rPr lang="uk-UA" sz="1400" dirty="0" smtClean="0"/>
              <a:t>  </a:t>
            </a:r>
            <a:r>
              <a:rPr lang="uk-UA" sz="1400" dirty="0" err="1" smtClean="0"/>
              <a:t>алюмлосилікатних</a:t>
            </a:r>
            <a:r>
              <a:rPr lang="uk-UA" sz="1400" dirty="0" smtClean="0"/>
              <a:t> порід інтенсивно заміщені лазуритом і знаходяться на відстані декілька сантиметрів до 5-10м  одна від іншої. Великі </a:t>
            </a:r>
            <a:r>
              <a:rPr lang="uk-UA" sz="1400" dirty="0" err="1" smtClean="0"/>
              <a:t>будини</a:t>
            </a:r>
            <a:r>
              <a:rPr lang="uk-UA" sz="1400" dirty="0" smtClean="0"/>
              <a:t> довжиною 5-10млазуритизовані у вигляді шкоринок і прожилків по контактам з мармуром і внутрішнім тріщинам. У тому чи іншому  випадку  </a:t>
            </a:r>
            <a:r>
              <a:rPr lang="uk-UA" sz="1400" dirty="0" err="1" smtClean="0"/>
              <a:t>гніздоподібні</a:t>
            </a:r>
            <a:r>
              <a:rPr lang="uk-UA" sz="1400" dirty="0" smtClean="0"/>
              <a:t> відокремлення  </a:t>
            </a:r>
            <a:r>
              <a:rPr lang="uk-UA" sz="1400" dirty="0" err="1" smtClean="0"/>
              <a:t>діопсид-лазуритової</a:t>
            </a:r>
            <a:r>
              <a:rPr lang="uk-UA" sz="1400" dirty="0" smtClean="0"/>
              <a:t> породи супроводжуються </a:t>
            </a:r>
            <a:r>
              <a:rPr lang="uk-UA" sz="1400" dirty="0" err="1" smtClean="0"/>
              <a:t>дрібновкрапленим</a:t>
            </a:r>
            <a:r>
              <a:rPr lang="uk-UA" sz="1400" dirty="0" smtClean="0"/>
              <a:t> лазуритом. В парагенезисі з лазуритом знаходяться </a:t>
            </a:r>
            <a:r>
              <a:rPr lang="uk-UA" sz="1400" dirty="0" err="1" smtClean="0"/>
              <a:t>гаюїн</a:t>
            </a:r>
            <a:r>
              <a:rPr lang="uk-UA" sz="1400" dirty="0" smtClean="0"/>
              <a:t>. скаполіти(главколіт0, </a:t>
            </a:r>
            <a:r>
              <a:rPr lang="uk-UA" sz="1400" dirty="0" err="1" smtClean="0"/>
              <a:t>канкриніт</a:t>
            </a:r>
            <a:r>
              <a:rPr lang="uk-UA" sz="1400" dirty="0" smtClean="0"/>
              <a:t>(</a:t>
            </a:r>
            <a:r>
              <a:rPr lang="uk-UA" sz="1400" dirty="0" err="1" smtClean="0"/>
              <a:t>афганіт</a:t>
            </a:r>
            <a:r>
              <a:rPr lang="uk-UA" sz="1400" dirty="0" smtClean="0"/>
              <a:t>), пірит.</a:t>
            </a:r>
          </a:p>
          <a:p>
            <a:r>
              <a:rPr lang="uk-UA" sz="1400" dirty="0" err="1" smtClean="0"/>
              <a:t>Лпазурит</a:t>
            </a:r>
            <a:r>
              <a:rPr lang="uk-UA" sz="1400" dirty="0" smtClean="0"/>
              <a:t> рідко зустрічається і у вапнякових (</a:t>
            </a:r>
            <a:r>
              <a:rPr lang="uk-UA" sz="1400" dirty="0" err="1" smtClean="0"/>
              <a:t>немагнезіальних</a:t>
            </a:r>
            <a:r>
              <a:rPr lang="uk-UA" sz="1400" dirty="0" smtClean="0"/>
              <a:t>)скарнах. В провінції </a:t>
            </a:r>
            <a:r>
              <a:rPr lang="uk-UA" sz="1400" dirty="0" err="1" smtClean="0"/>
              <a:t>Кокімбо</a:t>
            </a:r>
            <a:r>
              <a:rPr lang="uk-UA" sz="1400" dirty="0" smtClean="0"/>
              <a:t>(Чилі)вкраплення і прожилки </a:t>
            </a:r>
            <a:r>
              <a:rPr lang="uk-UA" sz="1400" dirty="0" err="1" smtClean="0"/>
              <a:t>білдо-синього</a:t>
            </a:r>
            <a:r>
              <a:rPr lang="uk-UA" sz="1400" dirty="0" smtClean="0"/>
              <a:t> лазуриту спостерігаються у білому </a:t>
            </a:r>
            <a:r>
              <a:rPr lang="uk-UA" sz="1400" dirty="0" err="1" smtClean="0"/>
              <a:t>мармуризованому</a:t>
            </a:r>
            <a:r>
              <a:rPr lang="uk-UA" sz="1400" dirty="0" smtClean="0"/>
              <a:t> вапняку під гранатовим скарном з мідно-сульфідною </a:t>
            </a:r>
            <a:r>
              <a:rPr lang="uk-UA" sz="1400" dirty="0" err="1" smtClean="0"/>
              <a:t>мірелазіацією</a:t>
            </a:r>
            <a:r>
              <a:rPr lang="uk-UA" sz="1400" dirty="0" smtClean="0"/>
              <a:t>. В Мінеральному складі чилійської ляпіс-лазурі  присутній кальцит – не менше 15% і біля 15 піриту. </a:t>
            </a:r>
            <a:endParaRPr lang="uk-UA" sz="1400" dirty="0"/>
          </a:p>
        </p:txBody>
      </p:sp>
    </p:spTree>
    <p:extLst>
      <p:ext uri="{BB962C8B-B14F-4D97-AF65-F5344CB8AC3E}">
        <p14:creationId xmlns:p14="http://schemas.microsoft.com/office/powerpoint/2010/main" val="2250273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63272" cy="850106"/>
          </a:xfrm>
        </p:spPr>
        <p:txBody>
          <a:bodyPr>
            <a:noAutofit/>
          </a:bodyPr>
          <a:lstStyle/>
          <a:p>
            <a:r>
              <a:rPr lang="uk-UA" sz="3200" dirty="0" smtClean="0"/>
              <a:t>Геологічна будова </a:t>
            </a:r>
            <a:r>
              <a:rPr lang="uk-UA" sz="3200" dirty="0" err="1" smtClean="0"/>
              <a:t>Малобистрінського</a:t>
            </a:r>
            <a:r>
              <a:rPr lang="uk-UA" sz="3200" dirty="0" smtClean="0"/>
              <a:t> родовища лазуриту  </a:t>
            </a:r>
            <a:endParaRPr lang="uk-UA"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572104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00193" y="1412776"/>
            <a:ext cx="2664296" cy="4062651"/>
          </a:xfrm>
          <a:prstGeom prst="rect">
            <a:avLst/>
          </a:prstGeom>
          <a:noFill/>
        </p:spPr>
        <p:txBody>
          <a:bodyPr wrap="square" rtlCol="0">
            <a:spAutoFit/>
          </a:bodyPr>
          <a:lstStyle/>
          <a:p>
            <a:r>
              <a:rPr lang="uk-UA" sz="2000" dirty="0" smtClean="0"/>
              <a:t>1-сірий </a:t>
            </a:r>
            <a:r>
              <a:rPr lang="uk-UA" sz="2000" dirty="0" err="1" smtClean="0"/>
              <a:t>графітизований</a:t>
            </a:r>
            <a:r>
              <a:rPr lang="uk-UA" sz="2000" dirty="0" smtClean="0"/>
              <a:t> кальцит-доломітовий мармур;</a:t>
            </a:r>
          </a:p>
          <a:p>
            <a:r>
              <a:rPr lang="uk-UA" sz="2000" dirty="0" smtClean="0"/>
              <a:t> 2-білий </a:t>
            </a:r>
            <a:r>
              <a:rPr lang="uk-UA" sz="2000" dirty="0" err="1" smtClean="0"/>
              <a:t>доломітизований</a:t>
            </a:r>
            <a:r>
              <a:rPr lang="uk-UA" sz="2000" dirty="0" smtClean="0"/>
              <a:t> мармур; </a:t>
            </a:r>
          </a:p>
          <a:p>
            <a:r>
              <a:rPr lang="uk-UA" sz="2000" dirty="0" smtClean="0"/>
              <a:t>3-лазуритоносний </a:t>
            </a:r>
            <a:r>
              <a:rPr lang="uk-UA" sz="2000" dirty="0" err="1" smtClean="0"/>
              <a:t>кальцифір</a:t>
            </a:r>
            <a:r>
              <a:rPr lang="uk-UA" sz="2000" dirty="0" smtClean="0"/>
              <a:t>;</a:t>
            </a:r>
          </a:p>
          <a:p>
            <a:r>
              <a:rPr lang="uk-UA" sz="2000" dirty="0" smtClean="0"/>
              <a:t>4-граніт; </a:t>
            </a:r>
          </a:p>
          <a:p>
            <a:r>
              <a:rPr lang="uk-UA" sz="2000" dirty="0" smtClean="0"/>
              <a:t>5-сієніт;</a:t>
            </a:r>
          </a:p>
          <a:p>
            <a:r>
              <a:rPr lang="uk-UA" sz="2000" dirty="0" smtClean="0"/>
              <a:t>6-тектонічні контакти</a:t>
            </a:r>
            <a:endParaRPr lang="uk-UA" sz="2000" dirty="0"/>
          </a:p>
        </p:txBody>
      </p:sp>
    </p:spTree>
    <p:extLst>
      <p:ext uri="{BB962C8B-B14F-4D97-AF65-F5344CB8AC3E}">
        <p14:creationId xmlns:p14="http://schemas.microsoft.com/office/powerpoint/2010/main" val="289589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solidFill>
                  <a:schemeClr val="accent2">
                    <a:lumMod val="60000"/>
                    <a:lumOff val="40000"/>
                  </a:schemeClr>
                </a:solidFill>
              </a:rPr>
              <a:t>Лікувальні властивості</a:t>
            </a:r>
            <a:br>
              <a:rPr lang="uk-UA" dirty="0" smtClean="0">
                <a:solidFill>
                  <a:schemeClr val="accent2">
                    <a:lumMod val="60000"/>
                    <a:lumOff val="40000"/>
                  </a:schemeClr>
                </a:solidFill>
              </a:rPr>
            </a:br>
            <a:endParaRPr lang="uk-UA" dirty="0">
              <a:solidFill>
                <a:schemeClr val="accent2">
                  <a:lumMod val="60000"/>
                  <a:lumOff val="40000"/>
                </a:schemeClr>
              </a:solidFill>
            </a:endParaRPr>
          </a:p>
        </p:txBody>
      </p:sp>
      <p:sp>
        <p:nvSpPr>
          <p:cNvPr id="3" name="Содержимое 2"/>
          <p:cNvSpPr>
            <a:spLocks noGrp="1"/>
          </p:cNvSpPr>
          <p:nvPr>
            <p:ph idx="1"/>
          </p:nvPr>
        </p:nvSpPr>
        <p:spPr/>
        <p:txBody>
          <a:bodyPr>
            <a:normAutofit/>
          </a:bodyPr>
          <a:lstStyle/>
          <a:p>
            <a:r>
              <a:rPr lang="uk-UA" dirty="0" smtClean="0"/>
              <a:t>У народній медицині існує думка, що лазурит є прекрасним засобом для відновлення зору. Для цього потрібно протягом декількох хвилин щодня вдивлятися в камінь. Припускають, що намисто з лазуриту знижують підвищений тиск, заспокоюють нерви, допомагають при безсонні..</a:t>
            </a:r>
            <a:endParaRPr lang="uk-U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descr="2image_full85524.jpg"/>
          <p:cNvPicPr>
            <a:picLocks noGrp="1" noChangeAspect="1"/>
          </p:cNvPicPr>
          <p:nvPr>
            <p:ph idx="1"/>
          </p:nvPr>
        </p:nvPicPr>
        <p:blipFill>
          <a:blip r:embed="rId2"/>
          <a:stretch>
            <a:fillRect/>
          </a:stretch>
        </p:blipFill>
        <p:spPr>
          <a:xfrm>
            <a:off x="428596" y="785794"/>
            <a:ext cx="8140903" cy="541180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descr="image_9661-800x445.jpg"/>
          <p:cNvPicPr>
            <a:picLocks noGrp="1" noChangeAspect="1"/>
          </p:cNvPicPr>
          <p:nvPr>
            <p:ph idx="1"/>
          </p:nvPr>
        </p:nvPicPr>
        <p:blipFill>
          <a:blip r:embed="rId2"/>
          <a:stretch>
            <a:fillRect/>
          </a:stretch>
        </p:blipFill>
        <p:spPr>
          <a:xfrm>
            <a:off x="214282" y="714356"/>
            <a:ext cx="8643998" cy="550072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637</TotalTime>
  <Words>1440</Words>
  <Application>Microsoft Office PowerPoint</Application>
  <PresentationFormat>Экран (4:3)</PresentationFormat>
  <Paragraphs>73</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Техническая</vt:lpstr>
      <vt:lpstr>Лазурит</vt:lpstr>
      <vt:lpstr>Хімічний склад</vt:lpstr>
      <vt:lpstr>Фізичні властивості: </vt:lpstr>
      <vt:lpstr>Особливості утворення, місце знаходження.</vt:lpstr>
      <vt:lpstr>Геологія родовищ </vt:lpstr>
      <vt:lpstr>Геологічна будова Малобистрінського родовища лазуриту  </vt:lpstr>
      <vt:lpstr>Лікувальні властивості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Обробка лазуриту</vt:lpstr>
      <vt:lpstr>Содаліт 6Na[AlSiO4]•2NaCl</vt:lpstr>
      <vt:lpstr>Фізичні властивості </vt:lpstr>
      <vt:lpstr>Місце знаходження</vt:lpstr>
      <vt:lpstr>Місце знаходження</vt:lpstr>
      <vt:lpstr>Застосування</vt:lpstr>
      <vt:lpstr>Обробка содаліту</vt:lpstr>
      <vt:lpstr>Лікувальні властивості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Лазурит</dc:title>
  <dc:creator>Sapphire</dc:creator>
  <cp:lastModifiedBy>OLENA</cp:lastModifiedBy>
  <cp:revision>21</cp:revision>
  <dcterms:created xsi:type="dcterms:W3CDTF">2016-10-16T19:19:39Z</dcterms:created>
  <dcterms:modified xsi:type="dcterms:W3CDTF">2020-04-23T20:04:38Z</dcterms:modified>
</cp:coreProperties>
</file>