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77" r:id="rId11"/>
    <p:sldId id="278" r:id="rId12"/>
    <p:sldId id="264" r:id="rId13"/>
    <p:sldId id="275" r:id="rId14"/>
    <p:sldId id="265" r:id="rId15"/>
    <p:sldId id="276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00" y="-174"/>
      </p:cViewPr>
      <p:guideLst>
        <p:guide orient="horz" pos="2160"/>
        <p:guide pos="27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B6AE-62C4-4DBA-B81B-DB347CBF855A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3D57-0779-46C6-9051-62C14D43EF0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B6AE-62C4-4DBA-B81B-DB347CBF855A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3D57-0779-46C6-9051-62C14D43EF0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B6AE-62C4-4DBA-B81B-DB347CBF855A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3D57-0779-46C6-9051-62C14D43EF0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B6AE-62C4-4DBA-B81B-DB347CBF855A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3D57-0779-46C6-9051-62C14D43EF0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B6AE-62C4-4DBA-B81B-DB347CBF855A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3D57-0779-46C6-9051-62C14D43EF0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B6AE-62C4-4DBA-B81B-DB347CBF855A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3D57-0779-46C6-9051-62C14D43EF0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B6AE-62C4-4DBA-B81B-DB347CBF855A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3D57-0779-46C6-9051-62C14D43EF0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B6AE-62C4-4DBA-B81B-DB347CBF855A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3D57-0779-46C6-9051-62C14D43EF0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B6AE-62C4-4DBA-B81B-DB347CBF855A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3D57-0779-46C6-9051-62C14D43EF0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B6AE-62C4-4DBA-B81B-DB347CBF855A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3D57-0779-46C6-9051-62C14D43EF0D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6B6AE-62C4-4DBA-B81B-DB347CBF855A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E3D57-0779-46C6-9051-62C14D43EF0D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96B6AE-62C4-4DBA-B81B-DB347CBF855A}" type="datetimeFigureOut">
              <a:rPr lang="ru-RU" smtClean="0"/>
              <a:t>22.04.2020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54E3D57-0779-46C6-9051-62C14D43EF0D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jpg"/><Relationship Id="rId9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7704" y="332656"/>
            <a:ext cx="57606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  <a:cs typeface="Arabic Typesetting" pitchFamily="66" charset="-78"/>
              </a:rPr>
              <a:t>Родоніт</a:t>
            </a:r>
            <a:endParaRPr lang="ru-RU" sz="6000" dirty="0">
              <a:solidFill>
                <a:schemeClr val="accent6">
                  <a:lumMod val="60000"/>
                  <a:lumOff val="40000"/>
                </a:schemeClr>
              </a:solidFill>
              <a:latin typeface="+mj-lt"/>
              <a:cs typeface="Arabic Typesetting" pitchFamily="66" charset="-7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32" y="1484784"/>
            <a:ext cx="7753424" cy="434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695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49694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222222"/>
                </a:solidFill>
                <a:latin typeface="Arial"/>
              </a:rPr>
              <a:t>В 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Україні родовища і проявлення родоніту зустрічаються дуже рідко і відомі лише в межах Карпатського регіону — в </a:t>
            </a:r>
            <a:r>
              <a:rPr lang="uk-UA" dirty="0" err="1">
                <a:solidFill>
                  <a:srgbClr val="222222"/>
                </a:solidFill>
                <a:latin typeface="Arial"/>
              </a:rPr>
              <a:t>Чивчинах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 і на </a:t>
            </a:r>
            <a:r>
              <a:rPr lang="uk-UA" dirty="0" err="1">
                <a:solidFill>
                  <a:srgbClr val="222222"/>
                </a:solidFill>
                <a:latin typeface="Arial"/>
              </a:rPr>
              <a:t>Рахівщині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. Державним балансом запасів враховане єдине попередньо розвідане родовище Прилуки з запасами по категорії С</a:t>
            </a:r>
            <a:r>
              <a:rPr lang="uk-UA" baseline="-25000" dirty="0">
                <a:solidFill>
                  <a:srgbClr val="222222"/>
                </a:solidFill>
                <a:latin typeface="Arial"/>
              </a:rPr>
              <a:t>2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-419т. Родовище підготовлене до дослідно-промислової експлуатації.</a:t>
            </a:r>
          </a:p>
          <a:p>
            <a:r>
              <a:rPr lang="uk-UA" dirty="0">
                <a:solidFill>
                  <a:srgbClr val="222222"/>
                </a:solidFill>
                <a:latin typeface="Arial"/>
              </a:rPr>
              <a:t>Родовище розташоване в Верховинському районі на південно-східному закінченні хребта </a:t>
            </a:r>
            <a:r>
              <a:rPr lang="uk-UA" dirty="0" err="1">
                <a:solidFill>
                  <a:srgbClr val="222222"/>
                </a:solidFill>
                <a:latin typeface="Arial"/>
              </a:rPr>
              <a:t>Прилучного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 </a:t>
            </a:r>
            <a:r>
              <a:rPr lang="uk-UA" dirty="0" err="1">
                <a:solidFill>
                  <a:srgbClr val="222222"/>
                </a:solidFill>
                <a:latin typeface="Arial"/>
              </a:rPr>
              <a:t>Чивчинського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 виступу </a:t>
            </a:r>
            <a:r>
              <a:rPr lang="uk-UA" dirty="0" err="1">
                <a:solidFill>
                  <a:srgbClr val="222222"/>
                </a:solidFill>
                <a:latin typeface="Arial"/>
              </a:rPr>
              <a:t>Мармароського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 кристалічного масиву за 4—5 км від кордону з Румунією, у верхів'ях р. Білий Черемош. Найближчі населені пункти — села </a:t>
            </a:r>
            <a:r>
              <a:rPr lang="uk-UA" dirty="0" err="1">
                <a:solidFill>
                  <a:srgbClr val="222222"/>
                </a:solidFill>
                <a:latin typeface="Arial"/>
              </a:rPr>
              <a:t>Перкалаб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 та </a:t>
            </a:r>
            <a:r>
              <a:rPr lang="uk-UA" dirty="0" err="1">
                <a:solidFill>
                  <a:srgbClr val="222222"/>
                </a:solidFill>
                <a:latin typeface="Arial"/>
              </a:rPr>
              <a:t>Яблониця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.</a:t>
            </a:r>
          </a:p>
          <a:p>
            <a:r>
              <a:rPr lang="uk-UA" dirty="0">
                <a:solidFill>
                  <a:srgbClr val="222222"/>
                </a:solidFill>
                <a:latin typeface="Arial"/>
              </a:rPr>
              <a:t>Родовище родоніту у </a:t>
            </a:r>
            <a:r>
              <a:rPr lang="uk-UA" dirty="0" err="1">
                <a:solidFill>
                  <a:srgbClr val="222222"/>
                </a:solidFill>
                <a:latin typeface="Arial"/>
              </a:rPr>
              <a:t>Чивчинських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 горах стало відоме 1929 року, коли студент Львівського університету Б. </a:t>
            </a:r>
            <a:r>
              <a:rPr lang="uk-UA" dirty="0" err="1">
                <a:solidFill>
                  <a:srgbClr val="222222"/>
                </a:solidFill>
                <a:latin typeface="Arial"/>
              </a:rPr>
              <a:t>Кордюк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 знайшов грудки манганової руди (</a:t>
            </a:r>
            <a:r>
              <a:rPr lang="uk-UA" dirty="0" err="1">
                <a:solidFill>
                  <a:srgbClr val="222222"/>
                </a:solidFill>
                <a:latin typeface="Arial"/>
              </a:rPr>
              <a:t>родохрозитової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) над однією з приток горішнього Черемошу. Ці грудки складалися з </a:t>
            </a:r>
            <a:r>
              <a:rPr lang="uk-UA" dirty="0" err="1">
                <a:solidFill>
                  <a:srgbClr val="222222"/>
                </a:solidFill>
                <a:latin typeface="Arial"/>
              </a:rPr>
              <a:t>окварцьованої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 породи, в значній мірі пронизані псиломеланом.</a:t>
            </a:r>
          </a:p>
          <a:p>
            <a:r>
              <a:rPr lang="uk-UA" dirty="0">
                <a:solidFill>
                  <a:srgbClr val="222222"/>
                </a:solidFill>
                <a:latin typeface="Arial"/>
              </a:rPr>
              <a:t>Виходи марганцевих руд вдалося встановити лише у 1931 р. в двох місцях: в басейні р. Великого </a:t>
            </a:r>
            <a:r>
              <a:rPr lang="uk-UA" dirty="0" err="1">
                <a:solidFill>
                  <a:srgbClr val="222222"/>
                </a:solidFill>
                <a:latin typeface="Arial"/>
              </a:rPr>
              <a:t>Москатина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 та в районі полонин хребта </a:t>
            </a:r>
            <a:r>
              <a:rPr lang="uk-UA" dirty="0" err="1">
                <a:solidFill>
                  <a:srgbClr val="222222"/>
                </a:solidFill>
                <a:latin typeface="Arial"/>
              </a:rPr>
              <a:t>Прилучного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.</a:t>
            </a:r>
          </a:p>
          <a:p>
            <a:r>
              <a:rPr lang="uk-UA" dirty="0">
                <a:solidFill>
                  <a:srgbClr val="222222"/>
                </a:solidFill>
                <a:latin typeface="Arial"/>
              </a:rPr>
              <a:t>В 1936—1937 роках Польським геологічним інститутом в </a:t>
            </a:r>
            <a:r>
              <a:rPr lang="uk-UA" dirty="0" err="1">
                <a:solidFill>
                  <a:srgbClr val="222222"/>
                </a:solidFill>
                <a:latin typeface="Arial"/>
              </a:rPr>
              <a:t>Чивчинах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 були проведені пошуково-розвідувальні роботи під керівництвом Р. </a:t>
            </a:r>
            <a:r>
              <a:rPr lang="uk-UA" dirty="0" err="1">
                <a:solidFill>
                  <a:srgbClr val="222222"/>
                </a:solidFill>
                <a:latin typeface="Arial"/>
              </a:rPr>
              <a:t>Красовського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. Пошуково-розвідувальні роботи супроводжувались проходкою штолень (198 п. м), шурфів (361 п. м), бурових свердловин (516 п. м). В результаті було виявлено, що руда не залягає суцільним шаром, а утворює лише лінзи та гнізда різного розміру, а також на правому березі р. </a:t>
            </a:r>
            <a:r>
              <a:rPr lang="uk-UA" dirty="0" err="1">
                <a:solidFill>
                  <a:srgbClr val="222222"/>
                </a:solidFill>
                <a:latin typeface="Arial"/>
              </a:rPr>
              <a:t>Маскотин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, в верхів'ях струмка Сріблястого був встановлений новий вихід марганцевих руд, а в алювії струмка широкий розвиток уламків </a:t>
            </a:r>
            <a:r>
              <a:rPr lang="uk-UA" dirty="0" err="1">
                <a:solidFill>
                  <a:srgbClr val="222222"/>
                </a:solidFill>
                <a:latin typeface="Arial"/>
              </a:rPr>
              <a:t>родоніт-родохрозитових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 руд. </a:t>
            </a:r>
            <a:endParaRPr lang="uk-UA" b="0" i="0" dirty="0">
              <a:solidFill>
                <a:srgbClr val="222222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3292577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836712"/>
            <a:ext cx="799288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Великий інтерес являло собою виявлене скупчення валунів марганцевих руд в верхів'ях струмка </a:t>
            </a:r>
            <a:r>
              <a:rPr lang="uk-UA" dirty="0" err="1"/>
              <a:t>Попадинець</a:t>
            </a:r>
            <a:r>
              <a:rPr lang="uk-UA" dirty="0"/>
              <a:t>, в західній частині кристалічного масиву, раніше не відмічених.</a:t>
            </a:r>
          </a:p>
          <a:p>
            <a:r>
              <a:rPr lang="uk-UA" dirty="0"/>
              <a:t>Найбільш детально вивчені виходи марганцевих руд на південно-східному закінченні хребта </a:t>
            </a:r>
            <a:r>
              <a:rPr lang="uk-UA" dirty="0" err="1"/>
              <a:t>Прилучний</a:t>
            </a:r>
            <a:r>
              <a:rPr lang="uk-UA" dirty="0"/>
              <a:t>. Горизонт чорних рудоносних кварцитів простежується вздовж хребта на віддалі 1,0 км. На заході він </a:t>
            </a:r>
            <a:r>
              <a:rPr lang="uk-UA" dirty="0" err="1"/>
              <a:t>обрізається</a:t>
            </a:r>
            <a:r>
              <a:rPr lang="uk-UA" dirty="0"/>
              <a:t> розривним порушенням, на сході перекривається </a:t>
            </a:r>
            <a:r>
              <a:rPr lang="uk-UA" dirty="0" err="1"/>
              <a:t>розсланцьованими</a:t>
            </a:r>
            <a:r>
              <a:rPr lang="uk-UA" dirty="0"/>
              <a:t> порфіроїдами. Залягання </a:t>
            </a:r>
            <a:r>
              <a:rPr lang="uk-UA" dirty="0" err="1"/>
              <a:t>родоніт-родохрозитового</a:t>
            </a:r>
            <a:r>
              <a:rPr lang="uk-UA" dirty="0"/>
              <a:t> горизонту характеризується інтенсивною тектонікою, наявністю невеликих поперечних розривних порушень, по яких відмічаються незначні переміщення блоків. Падіння рудоносних кварцитів північно-західне по Аз 315—340°, під кутом від 35 до 60°. В межах горизонту встановлено три рудні лінзи.</a:t>
            </a:r>
          </a:p>
          <a:p>
            <a:r>
              <a:rPr lang="uk-UA" dirty="0"/>
              <a:t>Найбільша лінза в 1982—1983 роках була </a:t>
            </a:r>
            <a:r>
              <a:rPr lang="uk-UA" dirty="0" err="1"/>
              <a:t>опошукована</a:t>
            </a:r>
            <a:r>
              <a:rPr lang="uk-UA" dirty="0"/>
              <a:t> ВО «</a:t>
            </a:r>
            <a:r>
              <a:rPr lang="uk-UA" dirty="0" err="1"/>
              <a:t>Західкварцсамоцвіти</a:t>
            </a:r>
            <a:r>
              <a:rPr lang="uk-UA" dirty="0"/>
              <a:t>» і було встановлено, що </a:t>
            </a:r>
            <a:r>
              <a:rPr lang="uk-UA" dirty="0" err="1"/>
              <a:t>родоніт-родохрозитова</a:t>
            </a:r>
            <a:r>
              <a:rPr lang="uk-UA" dirty="0"/>
              <a:t> мінералізація утворює невеликі гнізда і прожилки. Основне тіло представлене лінзою з </a:t>
            </a:r>
            <a:r>
              <a:rPr lang="uk-UA" dirty="0" err="1"/>
              <a:t>вичурними</a:t>
            </a:r>
            <a:r>
              <a:rPr lang="uk-UA" dirty="0"/>
              <a:t> (</a:t>
            </a:r>
            <a:r>
              <a:rPr lang="uk-UA" dirty="0" err="1"/>
              <a:t>заливоподібними</a:t>
            </a:r>
            <a:r>
              <a:rPr lang="uk-UA" dirty="0"/>
              <a:t>) контурами середньої потужності до 10 м і простяганням ~ 10 м, розташованої в покрівлі чорних кварцитів. Лінза родоніт-родохрозиту перекрита окисленими марганцевими рудами і </a:t>
            </a:r>
            <a:r>
              <a:rPr lang="uk-UA" dirty="0" err="1"/>
              <a:t>омарганцьованими</a:t>
            </a:r>
            <a:r>
              <a:rPr lang="uk-UA" dirty="0"/>
              <a:t> сланцями.</a:t>
            </a:r>
          </a:p>
        </p:txBody>
      </p:sp>
    </p:spTree>
    <p:extLst>
      <p:ext uri="{BB962C8B-B14F-4D97-AF65-F5344CB8AC3E}">
        <p14:creationId xmlns:p14="http://schemas.microsoft.com/office/powerpoint/2010/main" val="3163001736"/>
      </p:ext>
    </p:extLst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5589240"/>
            <a:ext cx="6383538" cy="782960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Фізичні властивості</a:t>
            </a:r>
            <a:endParaRPr lang="ru-RU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0" r="6230"/>
          <a:stretch>
            <a:fillRect/>
          </a:stretch>
        </p:blipFill>
        <p:spPr>
          <a:xfrm>
            <a:off x="4932040" y="1196752"/>
            <a:ext cx="4114800" cy="31278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88640"/>
            <a:ext cx="4752528" cy="5328592"/>
          </a:xfrm>
        </p:spPr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sz="2000" dirty="0"/>
              <a:t>Колір риски - біла,</a:t>
            </a:r>
          </a:p>
          <a:p>
            <a:r>
              <a:rPr lang="ru-RU" sz="2000" dirty="0"/>
              <a:t>- Блиск - скляний,</a:t>
            </a:r>
          </a:p>
          <a:p>
            <a:r>
              <a:rPr lang="ru-RU" sz="2000" dirty="0"/>
              <a:t>- Прозорість - прозорий, напівпрозорий,</a:t>
            </a:r>
          </a:p>
          <a:p>
            <a:r>
              <a:rPr lang="ru-RU" sz="2000" dirty="0"/>
              <a:t>- Твердість - 5,5 - 6,</a:t>
            </a:r>
          </a:p>
          <a:p>
            <a:r>
              <a:rPr lang="ru-RU" sz="2000" dirty="0"/>
              <a:t>- </a:t>
            </a:r>
            <a:r>
              <a:rPr lang="ru-RU" sz="2000" dirty="0" err="1" smtClean="0"/>
              <a:t>Спайність</a:t>
            </a:r>
            <a:r>
              <a:rPr lang="ru-RU" sz="2000" dirty="0" smtClean="0"/>
              <a:t> - </a:t>
            </a:r>
            <a:r>
              <a:rPr lang="ru-RU" sz="2000" dirty="0" err="1" smtClean="0"/>
              <a:t>цілком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досконала</a:t>
            </a:r>
            <a:r>
              <a:rPr lang="ru-RU" sz="2000" dirty="0" smtClean="0"/>
              <a:t>,</a:t>
            </a:r>
            <a:endParaRPr lang="ru-RU" sz="2000" dirty="0"/>
          </a:p>
          <a:p>
            <a:r>
              <a:rPr lang="ru-RU" sz="2000" dirty="0"/>
              <a:t>- Злам - нерівний,</a:t>
            </a:r>
          </a:p>
          <a:p>
            <a:r>
              <a:rPr lang="ru-RU" sz="2000" dirty="0"/>
              <a:t>- Агрегати - щільні, зливні,</a:t>
            </a:r>
          </a:p>
          <a:p>
            <a:r>
              <a:rPr lang="ru-RU" sz="2000" dirty="0"/>
              <a:t>- Щільність - 3,5 - 3,7 г / см</a:t>
            </a:r>
            <a:r>
              <a:rPr lang="ru-RU" sz="2000" baseline="30000" dirty="0"/>
              <a:t>3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Сингонія-триклінна</a:t>
            </a:r>
            <a:endParaRPr lang="ru-RU" sz="2000" dirty="0" smtClean="0"/>
          </a:p>
          <a:p>
            <a:r>
              <a:rPr lang="ru-RU" sz="2000" dirty="0" err="1" smtClean="0"/>
              <a:t>Кристали</a:t>
            </a:r>
            <a:r>
              <a:rPr lang="ru-RU" sz="2000" dirty="0" smtClean="0"/>
              <a:t> </a:t>
            </a:r>
            <a:r>
              <a:rPr lang="ru-RU" sz="2000" dirty="0" err="1" smtClean="0"/>
              <a:t>таблитчасті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стовпчасті</a:t>
            </a:r>
            <a:r>
              <a:rPr lang="ru-RU" sz="2000" dirty="0" smtClean="0"/>
              <a:t>,  </a:t>
            </a:r>
            <a:r>
              <a:rPr lang="ru-RU" sz="2000" dirty="0" err="1" smtClean="0"/>
              <a:t>рідкісні</a:t>
            </a:r>
            <a:r>
              <a:rPr lang="ru-RU" sz="2000" dirty="0" smtClean="0"/>
              <a:t>; часто  </a:t>
            </a:r>
            <a:r>
              <a:rPr lang="ru-RU" sz="2000" dirty="0" err="1" smtClean="0"/>
              <a:t>щільні</a:t>
            </a:r>
            <a:r>
              <a:rPr lang="ru-RU" sz="2000" dirty="0" smtClean="0"/>
              <a:t> </a:t>
            </a:r>
            <a:r>
              <a:rPr lang="ru-RU" sz="2000" dirty="0" err="1" smtClean="0"/>
              <a:t>зернисті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маси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301963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5013176"/>
            <a:ext cx="6383538" cy="1143000"/>
          </a:xfrm>
        </p:spPr>
        <p:txBody>
          <a:bodyPr/>
          <a:lstStyle/>
          <a:p>
            <a:r>
              <a:rPr lang="uk-UA" dirty="0">
                <a:solidFill>
                  <a:srgbClr val="F14124">
                    <a:lumMod val="60000"/>
                    <a:lumOff val="40000"/>
                  </a:srgbClr>
                </a:solidFill>
              </a:rPr>
              <a:t>Фізичні властивості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23529" y="692696"/>
            <a:ext cx="8496944" cy="40903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uk-UA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Ступінь </a:t>
            </a:r>
            <a:r>
              <a:rPr lang="uk-UA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прозорості: від непрозорого до такого, що </a:t>
            </a:r>
            <a:r>
              <a:rPr lang="uk-UA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просвічує;</a:t>
            </a:r>
          </a:p>
          <a:p>
            <a:pPr marL="18288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uk-UA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Світлозаломлення 1.733-1.744</a:t>
            </a:r>
          </a:p>
          <a:p>
            <a:pPr marL="18288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uk-UA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Двозаломлення</a:t>
            </a:r>
            <a:r>
              <a:rPr lang="uk-UA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: +0.011</a:t>
            </a:r>
          </a:p>
          <a:p>
            <a:pPr marL="18288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uk-UA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Дисперсія відсутня</a:t>
            </a:r>
          </a:p>
          <a:p>
            <a:pPr marL="18288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uk-UA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Плеохроїзм: чіткий, червонувато-жовтий; рожевувато-червоний</a:t>
            </a:r>
          </a:p>
          <a:p>
            <a:pPr marL="18288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uk-UA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Лінії спектру поглинання6 548; 503; 455; 412; 408.</a:t>
            </a:r>
          </a:p>
          <a:p>
            <a:pPr marL="18288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uk-UA" sz="2400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Люмиінесценція</a:t>
            </a:r>
            <a:r>
              <a:rPr lang="uk-UA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відсутня</a:t>
            </a:r>
            <a:endParaRPr lang="uk-UA" sz="2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012710"/>
      </p:ext>
    </p:extLst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67" y="476672"/>
            <a:ext cx="799288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579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5877272"/>
            <a:ext cx="6512511" cy="710952"/>
          </a:xfrm>
        </p:spPr>
        <p:txBody>
          <a:bodyPr/>
          <a:lstStyle/>
          <a:p>
            <a:r>
              <a:rPr lang="uk-UA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Обробка</a:t>
            </a:r>
            <a:endParaRPr lang="uk-UA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88640"/>
            <a:ext cx="8424936" cy="5616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Спайність створює ускладнення при спробі отримати гладку поліровану поверхню масивного матеріалу, а ще більше ускладнює огранку монокристалічного матеріалу.  Тому кристали треба обробляти обережно. Розпилювання дуже ризиковане: вочевидь, краще обточити заготовку вручну не рівному абразійному колі, трохи торкаючись  його, або . </a:t>
            </a:r>
            <a:r>
              <a:rPr lang="uk-UA" dirty="0" err="1" smtClean="0"/>
              <a:t>Пришліфовавши</a:t>
            </a:r>
            <a:r>
              <a:rPr lang="uk-UA" dirty="0" smtClean="0"/>
              <a:t> грань таблиці, наклеїти потім камінь на оправку та обточити заготовку на </a:t>
            </a:r>
            <a:r>
              <a:rPr lang="uk-UA" dirty="0" err="1" smtClean="0"/>
              <a:t>огранювальному</a:t>
            </a:r>
            <a:r>
              <a:rPr lang="uk-UA" dirty="0" smtClean="0"/>
              <a:t> верстаті. Родоніт не чутливий до нагрівання і легко полірується окисом алюмінію або окисом олова на олові. Кути коронки - 40°, кути павільйону - </a:t>
            </a:r>
            <a:r>
              <a:rPr lang="uk-UA" dirty="0"/>
              <a:t>40</a:t>
            </a:r>
            <a:r>
              <a:rPr lang="uk-UA" dirty="0" smtClean="0"/>
              <a:t>°. Ймовірні лише деякі найпростіші типи ступінчастого огранювання при умові відсутності гострих кутів. Матеріал для кабошонів і різаних виробів може бути як дуже щільний(більш темний), так і менш цільний(блідо-рожевий), але у будь-якому випадку  слід уникати тонких зрізів матеріалу, пронизаного чорними прожилками псиломелану, за якими він може руйнуватись. Обробка полягає у звичайному обдиранні і мокрому шліфуванні. Заглиблення, утворювані внаслідок спайності, видаляються тривалим шліфуванням: якщо останнє виконувати послідовно 15-, 6- і 3 мкм алмазними пастами, то вони не лише швидше будуть вирівнювати поверхню, але й дозволять зробити її блискучою , як скло, при наступному поліруванні  1.0-0.5-мкм алмазом на деревині або шкірі.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8389483"/>
      </p:ext>
    </p:extLst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6512511" cy="720080"/>
          </a:xfrm>
        </p:spPr>
        <p:txBody>
          <a:bodyPr/>
          <a:lstStyle/>
          <a:p>
            <a:r>
              <a:rPr lang="uk-UA" dirty="0" err="1" smtClean="0">
                <a:solidFill>
                  <a:srgbClr val="990099"/>
                </a:solidFill>
              </a:rPr>
              <a:t>Чароїт</a:t>
            </a:r>
            <a:endParaRPr lang="uk-UA" dirty="0">
              <a:solidFill>
                <a:srgbClr val="99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0554" y="1187460"/>
            <a:ext cx="2965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Властивості мінералу</a:t>
            </a:r>
            <a:r>
              <a:rPr lang="uk-UA" dirty="0" smtClean="0"/>
              <a:t>: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467545" y="1844824"/>
            <a:ext cx="835292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Колір</a:t>
            </a:r>
            <a:r>
              <a:rPr lang="ru-RU" dirty="0" smtClean="0"/>
              <a:t> </a:t>
            </a:r>
            <a:r>
              <a:rPr lang="ru-RU" dirty="0" err="1" smtClean="0"/>
              <a:t>бузковий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відтінків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 smtClean="0"/>
              <a:t>фіолетового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Колір</a:t>
            </a:r>
            <a:r>
              <a:rPr lang="ru-RU" dirty="0" smtClean="0"/>
              <a:t> риски- </a:t>
            </a:r>
            <a:r>
              <a:rPr lang="ru-RU" dirty="0" err="1" smtClean="0"/>
              <a:t>білий</a:t>
            </a:r>
            <a:r>
              <a:rPr lang="ru-RU" dirty="0" smtClean="0"/>
              <a:t>. </a:t>
            </a:r>
          </a:p>
          <a:p>
            <a:r>
              <a:rPr lang="ru-RU" dirty="0" err="1" smtClean="0"/>
              <a:t>Назва</a:t>
            </a:r>
            <a:r>
              <a:rPr lang="ru-RU" dirty="0" smtClean="0"/>
              <a:t> </a:t>
            </a:r>
            <a:r>
              <a:rPr lang="ru-RU" dirty="0"/>
              <a:t>по р. Чара, в </a:t>
            </a:r>
            <a:r>
              <a:rPr lang="ru-RU" dirty="0" err="1" smtClean="0"/>
              <a:t>басейні</a:t>
            </a:r>
            <a:r>
              <a:rPr lang="ru-RU" dirty="0" smtClean="0"/>
              <a:t> яко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знайдений</a:t>
            </a:r>
            <a:r>
              <a:rPr lang="ru-RU" dirty="0" smtClean="0"/>
              <a:t> у 1978р.</a:t>
            </a:r>
          </a:p>
          <a:p>
            <a:r>
              <a:rPr lang="ru-RU" dirty="0" err="1" smtClean="0"/>
              <a:t>Хімічна</a:t>
            </a:r>
            <a:r>
              <a:rPr lang="ru-RU" dirty="0" smtClean="0"/>
              <a:t> </a:t>
            </a:r>
            <a:r>
              <a:rPr lang="ru-RU" dirty="0"/>
              <a:t>формула (</a:t>
            </a:r>
            <a:r>
              <a:rPr lang="ru-RU" dirty="0" err="1"/>
              <a:t>Са</a:t>
            </a:r>
            <a:r>
              <a:rPr lang="ru-RU" dirty="0"/>
              <a:t>, </a:t>
            </a:r>
            <a:r>
              <a:rPr lang="ru-RU" dirty="0" err="1"/>
              <a:t>Ва</a:t>
            </a:r>
            <a:r>
              <a:rPr lang="ru-RU" dirty="0"/>
              <a:t>, </a:t>
            </a:r>
            <a:r>
              <a:rPr lang="ru-RU" dirty="0" err="1"/>
              <a:t>Sr</a:t>
            </a:r>
            <a:r>
              <a:rPr lang="ru-RU" dirty="0"/>
              <a:t>)</a:t>
            </a:r>
            <a:r>
              <a:rPr lang="ru-RU" baseline="-25000" dirty="0"/>
              <a:t>5</a:t>
            </a:r>
            <a:r>
              <a:rPr lang="ru-RU" dirty="0"/>
              <a:t>(K, N)</a:t>
            </a:r>
            <a:r>
              <a:rPr lang="ru-RU" baseline="-25000" dirty="0"/>
              <a:t>3–4</a:t>
            </a:r>
            <a:r>
              <a:rPr lang="ru-RU" dirty="0"/>
              <a:t>[Si</a:t>
            </a:r>
            <a:r>
              <a:rPr lang="ru-RU" baseline="-25000" dirty="0"/>
              <a:t>12</a:t>
            </a:r>
            <a:r>
              <a:rPr lang="ru-RU" dirty="0"/>
              <a:t>O</a:t>
            </a:r>
            <a:r>
              <a:rPr lang="ru-RU" baseline="-25000" dirty="0"/>
              <a:t>30</a:t>
            </a:r>
            <a:r>
              <a:rPr lang="ru-RU" dirty="0"/>
              <a:t>](OH, F)</a:t>
            </a:r>
            <a:r>
              <a:rPr lang="ru-RU" baseline="-25000" dirty="0"/>
              <a:t>2–1</a:t>
            </a:r>
            <a:r>
              <a:rPr lang="ru-RU" dirty="0"/>
              <a:t>.•nH</a:t>
            </a:r>
            <a:r>
              <a:rPr lang="ru-RU" baseline="-25000" dirty="0"/>
              <a:t>2</a:t>
            </a:r>
            <a:r>
              <a:rPr lang="ru-RU" dirty="0"/>
              <a:t>O (?) </a:t>
            </a:r>
            <a:endParaRPr lang="ru-RU" dirty="0" smtClean="0"/>
          </a:p>
          <a:p>
            <a:r>
              <a:rPr lang="ru-RU" dirty="0" err="1" smtClean="0"/>
              <a:t>Блиск</a:t>
            </a:r>
            <a:r>
              <a:rPr lang="ru-RU" dirty="0" smtClean="0"/>
              <a:t> </a:t>
            </a:r>
            <a:r>
              <a:rPr lang="ru-RU" dirty="0" err="1" smtClean="0"/>
              <a:t>скляний</a:t>
            </a:r>
            <a:r>
              <a:rPr lang="ru-RU" dirty="0" smtClean="0"/>
              <a:t> , </a:t>
            </a:r>
            <a:r>
              <a:rPr lang="ru-RU" dirty="0" err="1" smtClean="0"/>
              <a:t>шовковистий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Прозорість</a:t>
            </a:r>
            <a:r>
              <a:rPr lang="ru-RU" dirty="0" smtClean="0"/>
              <a:t> : </a:t>
            </a:r>
            <a:r>
              <a:rPr lang="ru-RU" dirty="0" err="1" smtClean="0"/>
              <a:t>просвічує</a:t>
            </a:r>
            <a:endParaRPr lang="ru-RU" dirty="0" smtClean="0"/>
          </a:p>
          <a:p>
            <a:r>
              <a:rPr lang="ru-RU" dirty="0" err="1" smtClean="0"/>
              <a:t>Злам</a:t>
            </a:r>
            <a:r>
              <a:rPr lang="ru-RU" dirty="0" smtClean="0"/>
              <a:t> </a:t>
            </a:r>
            <a:r>
              <a:rPr lang="ru-RU" dirty="0" err="1" smtClean="0"/>
              <a:t>нерівний</a:t>
            </a:r>
            <a:endParaRPr lang="ru-RU" dirty="0" smtClean="0"/>
          </a:p>
          <a:p>
            <a:r>
              <a:rPr lang="ru-RU" dirty="0" err="1" smtClean="0"/>
              <a:t>Твердість</a:t>
            </a:r>
            <a:r>
              <a:rPr lang="ru-RU" dirty="0" smtClean="0"/>
              <a:t> 4, 5</a:t>
            </a:r>
          </a:p>
          <a:p>
            <a:r>
              <a:rPr lang="ru-RU" dirty="0" err="1" smtClean="0"/>
              <a:t>Густина</a:t>
            </a:r>
            <a:r>
              <a:rPr lang="ru-RU" dirty="0" smtClean="0"/>
              <a:t> 2,54 </a:t>
            </a:r>
            <a:r>
              <a:rPr lang="ru-RU" dirty="0"/>
              <a:t>— 2,59 </a:t>
            </a:r>
            <a:endParaRPr lang="ru-RU" dirty="0" smtClean="0"/>
          </a:p>
          <a:p>
            <a:r>
              <a:rPr lang="ru-RU" dirty="0" smtClean="0"/>
              <a:t>Форма </a:t>
            </a:r>
            <a:r>
              <a:rPr lang="ru-RU" dirty="0" err="1" smtClean="0"/>
              <a:t>виділення</a:t>
            </a:r>
            <a:r>
              <a:rPr lang="ru-RU" dirty="0" smtClean="0"/>
              <a:t> :</a:t>
            </a:r>
            <a:r>
              <a:rPr lang="ru-RU" dirty="0" err="1" smtClean="0"/>
              <a:t>кристали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 smtClean="0"/>
              <a:t>знайдені</a:t>
            </a:r>
            <a:endParaRPr lang="ru-RU" dirty="0" smtClean="0"/>
          </a:p>
          <a:p>
            <a:r>
              <a:rPr lang="uk-UA" dirty="0"/>
              <a:t>У </a:t>
            </a:r>
            <a:r>
              <a:rPr lang="uk-UA" dirty="0" smtClean="0"/>
              <a:t>світлі </a:t>
            </a:r>
            <a:r>
              <a:rPr lang="uk-UA" dirty="0"/>
              <a:t>безбарвний. У товстих шліфах </a:t>
            </a:r>
            <a:r>
              <a:rPr lang="uk-UA" dirty="0" smtClean="0"/>
              <a:t>має плеохроїзм: </a:t>
            </a:r>
            <a:r>
              <a:rPr lang="uk-UA" dirty="0"/>
              <a:t>по </a:t>
            </a:r>
            <a:r>
              <a:rPr lang="uk-UA" dirty="0" err="1"/>
              <a:t>Ng</a:t>
            </a:r>
            <a:r>
              <a:rPr lang="uk-UA" dirty="0"/>
              <a:t> - безбарвний, по </a:t>
            </a:r>
            <a:r>
              <a:rPr lang="uk-UA" dirty="0" err="1"/>
              <a:t>Np</a:t>
            </a:r>
            <a:r>
              <a:rPr lang="uk-UA" dirty="0"/>
              <a:t> - рожевий. </a:t>
            </a:r>
            <a:r>
              <a:rPr lang="uk-UA" dirty="0" smtClean="0"/>
              <a:t>Двоосний </a:t>
            </a:r>
            <a:r>
              <a:rPr lang="uk-UA" dirty="0"/>
              <a:t>(+). Подовження (+). </a:t>
            </a:r>
            <a:r>
              <a:rPr lang="uk-UA" dirty="0" err="1"/>
              <a:t>cNg</a:t>
            </a:r>
            <a:r>
              <a:rPr lang="uk-UA" dirty="0"/>
              <a:t> = 5 °, </a:t>
            </a:r>
            <a:r>
              <a:rPr lang="uk-UA" dirty="0" err="1"/>
              <a:t>Np</a:t>
            </a:r>
            <a:r>
              <a:rPr lang="uk-UA" dirty="0"/>
              <a:t> = b. </a:t>
            </a:r>
            <a:r>
              <a:rPr lang="uk-UA" dirty="0" err="1"/>
              <a:t>ng</a:t>
            </a:r>
            <a:r>
              <a:rPr lang="uk-UA" dirty="0"/>
              <a:t> = 1,559, </a:t>
            </a:r>
            <a:r>
              <a:rPr lang="uk-UA" dirty="0" err="1"/>
              <a:t>nm</a:t>
            </a:r>
            <a:r>
              <a:rPr lang="uk-UA" dirty="0"/>
              <a:t> = 1,553, </a:t>
            </a:r>
            <a:r>
              <a:rPr lang="uk-UA" dirty="0" err="1"/>
              <a:t>nр</a:t>
            </a:r>
            <a:r>
              <a:rPr lang="uk-UA" dirty="0"/>
              <a:t> = 1,550, </a:t>
            </a:r>
            <a:r>
              <a:rPr lang="uk-UA" dirty="0" err="1"/>
              <a:t>ng</a:t>
            </a:r>
            <a:r>
              <a:rPr lang="uk-UA" dirty="0"/>
              <a:t> - </a:t>
            </a:r>
            <a:r>
              <a:rPr lang="uk-UA" dirty="0" err="1"/>
              <a:t>np</a:t>
            </a:r>
            <a:r>
              <a:rPr lang="uk-UA" dirty="0"/>
              <a:t> = 0,009. 2V коливається в широких межах від 14 до 80 °, що, можливо, пов'язано з мінливістю хімічного складу мінералу </a:t>
            </a:r>
            <a:r>
              <a:rPr lang="uk-UA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56575334"/>
      </p:ext>
    </p:extLst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512511" cy="1143000"/>
          </a:xfrm>
        </p:spPr>
        <p:txBody>
          <a:bodyPr/>
          <a:lstStyle/>
          <a:p>
            <a:r>
              <a:rPr lang="uk-UA" dirty="0" err="1">
                <a:solidFill>
                  <a:srgbClr val="990099"/>
                </a:solidFill>
              </a:rPr>
              <a:t>Чароїт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49694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Головний породотвірний мінерал </a:t>
            </a:r>
            <a:r>
              <a:rPr lang="uk-UA" sz="2000" dirty="0"/>
              <a:t>збагачених </a:t>
            </a:r>
            <a:r>
              <a:rPr lang="uk-UA" sz="2000" dirty="0" smtClean="0"/>
              <a:t>на калій </a:t>
            </a:r>
            <a:r>
              <a:rPr lang="uk-UA" sz="2000" dirty="0" err="1" smtClean="0"/>
              <a:t>метасоматитів</a:t>
            </a:r>
            <a:r>
              <a:rPr lang="uk-UA" sz="2000" dirty="0"/>
              <a:t>, що виникли на контакті </a:t>
            </a:r>
            <a:r>
              <a:rPr lang="uk-UA" sz="2000" dirty="0" err="1" smtClean="0"/>
              <a:t>інтрузиву</a:t>
            </a:r>
            <a:r>
              <a:rPr lang="uk-UA" sz="2000" dirty="0" smtClean="0"/>
              <a:t> </a:t>
            </a:r>
            <a:r>
              <a:rPr lang="uk-UA" sz="2000" dirty="0"/>
              <a:t>лужних порід і </a:t>
            </a:r>
            <a:r>
              <a:rPr lang="uk-UA" sz="2000" dirty="0" smtClean="0"/>
              <a:t>прорваних </a:t>
            </a:r>
            <a:r>
              <a:rPr lang="uk-UA" sz="2000" dirty="0"/>
              <a:t>їм мармурів. Мінерал в'язкий. При подрібненні </a:t>
            </a:r>
            <a:r>
              <a:rPr lang="uk-UA" sz="2000" dirty="0" err="1" smtClean="0"/>
              <a:t>чарот</a:t>
            </a:r>
            <a:r>
              <a:rPr lang="uk-UA" sz="2000" dirty="0" smtClean="0"/>
              <a:t> </a:t>
            </a:r>
            <a:r>
              <a:rPr lang="uk-UA" sz="2000" dirty="0"/>
              <a:t>перетворюється </a:t>
            </a:r>
            <a:r>
              <a:rPr lang="uk-UA" sz="2000" dirty="0" smtClean="0"/>
              <a:t>на схожий на повсть агрегат </a:t>
            </a:r>
            <a:r>
              <a:rPr lang="uk-UA" sz="2000" dirty="0"/>
              <a:t>найтонших кристаликів. </a:t>
            </a:r>
            <a:r>
              <a:rPr lang="uk-UA" sz="2000" dirty="0" smtClean="0"/>
              <a:t>Використовується виключно </a:t>
            </a:r>
            <a:r>
              <a:rPr lang="uk-UA" sz="2000" dirty="0"/>
              <a:t>як декоративно-виробний або колекційний матеріал. </a:t>
            </a:r>
            <a:r>
              <a:rPr lang="uk-UA" sz="2000" dirty="0" err="1" smtClean="0"/>
              <a:t>Чарот</a:t>
            </a:r>
            <a:r>
              <a:rPr lang="uk-UA" sz="2000" dirty="0" smtClean="0"/>
              <a:t> </a:t>
            </a:r>
            <a:r>
              <a:rPr lang="uk-UA" sz="2000" dirty="0"/>
              <a:t>легко полірується і дуже добре виглядає в ювелірних виробах. Тому камінь широко застосовується при виготовленні вставок в </a:t>
            </a:r>
            <a:r>
              <a:rPr lang="uk-UA" sz="2000" dirty="0" smtClean="0"/>
              <a:t>персні, </a:t>
            </a:r>
            <a:r>
              <a:rPr lang="uk-UA" sz="2000" dirty="0"/>
              <a:t>намиста та </a:t>
            </a:r>
            <a:r>
              <a:rPr lang="uk-UA" sz="2000" dirty="0" smtClean="0"/>
              <a:t> для недорогих </a:t>
            </a:r>
            <a:r>
              <a:rPr lang="uk-UA" sz="2000" dirty="0"/>
              <a:t>прикрас</a:t>
            </a:r>
            <a:r>
              <a:rPr lang="uk-UA" sz="2000" dirty="0" smtClean="0"/>
              <a:t>.</a:t>
            </a:r>
          </a:p>
          <a:p>
            <a:r>
              <a:rPr lang="uk-UA" sz="2000" dirty="0"/>
              <a:t>Проте, </a:t>
            </a:r>
            <a:r>
              <a:rPr lang="uk-UA" sz="2000" dirty="0" err="1" smtClean="0"/>
              <a:t>чароїт</a:t>
            </a:r>
            <a:r>
              <a:rPr lang="uk-UA" sz="2000" dirty="0" smtClean="0"/>
              <a:t> </a:t>
            </a:r>
            <a:r>
              <a:rPr lang="uk-UA" sz="2000" dirty="0"/>
              <a:t>не завоював всесвітньої популярності. Як причини цього називають обмеження, накладені на видобуток і експорт </a:t>
            </a:r>
            <a:r>
              <a:rPr lang="uk-UA" sz="2000" dirty="0" err="1" smtClean="0"/>
              <a:t>чароїту</a:t>
            </a:r>
            <a:r>
              <a:rPr lang="uk-UA" sz="2000" dirty="0" smtClean="0"/>
              <a:t>; </a:t>
            </a:r>
            <a:r>
              <a:rPr lang="uk-UA" sz="2000" dirty="0"/>
              <a:t>нерідко зустрічаються в </a:t>
            </a:r>
            <a:r>
              <a:rPr lang="uk-UA" sz="2000" dirty="0" err="1" smtClean="0"/>
              <a:t>чароїті</a:t>
            </a:r>
            <a:r>
              <a:rPr lang="uk-UA" sz="2000" dirty="0" smtClean="0"/>
              <a:t> </a:t>
            </a:r>
            <a:r>
              <a:rPr lang="uk-UA" sz="2000" dirty="0"/>
              <a:t>радіоактивні домішки, які можуть зашкодити здоров'ю при тривалому контакті зі шкірою; і навіть неприродну красу </a:t>
            </a:r>
            <a:r>
              <a:rPr lang="uk-UA" sz="2000" dirty="0" err="1" smtClean="0"/>
              <a:t>чароїту</a:t>
            </a:r>
            <a:r>
              <a:rPr lang="uk-UA" sz="2000" dirty="0" smtClean="0"/>
              <a:t>, </a:t>
            </a:r>
            <a:r>
              <a:rPr lang="uk-UA" sz="2000" dirty="0"/>
              <a:t>яка може створити враження штучного походження каменю. Разом з тим </a:t>
            </a:r>
            <a:r>
              <a:rPr lang="uk-UA" sz="2000" dirty="0" err="1" smtClean="0"/>
              <a:t>чароїит</a:t>
            </a:r>
            <a:r>
              <a:rPr lang="uk-UA" sz="2000" dirty="0" smtClean="0"/>
              <a:t> </a:t>
            </a:r>
            <a:r>
              <a:rPr lang="uk-UA" sz="2000" dirty="0"/>
              <a:t>популярний у відносно великих виробах декоративно-прикладного характеру - відмінно виглядають зроблені з нього шкатулки, вази, свічники, різьблені художні вироби дрібної пластики.</a:t>
            </a:r>
          </a:p>
        </p:txBody>
      </p:sp>
    </p:spTree>
    <p:extLst>
      <p:ext uri="{BB962C8B-B14F-4D97-AF65-F5344CB8AC3E}">
        <p14:creationId xmlns:p14="http://schemas.microsoft.com/office/powerpoint/2010/main" val="1291012044"/>
      </p:ext>
    </p:extLst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6512511" cy="864096"/>
          </a:xfrm>
        </p:spPr>
        <p:txBody>
          <a:bodyPr/>
          <a:lstStyle/>
          <a:p>
            <a:r>
              <a:rPr lang="uk-UA" dirty="0" err="1">
                <a:solidFill>
                  <a:srgbClr val="990099"/>
                </a:solidFill>
              </a:rPr>
              <a:t>Чароїт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95786" y="1176861"/>
            <a:ext cx="896448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 err="1" smtClean="0">
                <a:solidFill>
                  <a:srgbClr val="222222"/>
                </a:solidFill>
              </a:rPr>
              <a:t>Чароїт</a:t>
            </a:r>
            <a:r>
              <a:rPr lang="uk-UA" dirty="0" smtClean="0">
                <a:solidFill>
                  <a:srgbClr val="222222"/>
                </a:solidFill>
              </a:rPr>
              <a:t> </a:t>
            </a:r>
            <a:r>
              <a:rPr lang="uk-UA" dirty="0">
                <a:solidFill>
                  <a:srgbClr val="222222"/>
                </a:solidFill>
              </a:rPr>
              <a:t>вважається унікальним каменем, оскільки він знайдений тільки на території Росії; його поклади за </a:t>
            </a:r>
            <a:r>
              <a:rPr lang="uk-UA" dirty="0" smtClean="0">
                <a:solidFill>
                  <a:srgbClr val="222222"/>
                </a:solidFill>
              </a:rPr>
              <a:t>її кордонами </a:t>
            </a:r>
            <a:r>
              <a:rPr lang="uk-UA" dirty="0">
                <a:solidFill>
                  <a:srgbClr val="222222"/>
                </a:solidFill>
              </a:rPr>
              <a:t>поки не виявлені. Свою назву </a:t>
            </a:r>
            <a:r>
              <a:rPr lang="uk-UA" dirty="0" err="1" smtClean="0">
                <a:solidFill>
                  <a:srgbClr val="222222"/>
                </a:solidFill>
              </a:rPr>
              <a:t>чароїт</a:t>
            </a:r>
            <a:r>
              <a:rPr lang="uk-UA" dirty="0" smtClean="0">
                <a:solidFill>
                  <a:srgbClr val="222222"/>
                </a:solidFill>
              </a:rPr>
              <a:t> </a:t>
            </a:r>
            <a:r>
              <a:rPr lang="uk-UA" dirty="0">
                <a:solidFill>
                  <a:srgbClr val="222222"/>
                </a:solidFill>
              </a:rPr>
              <a:t>отримав за місцем знахідки родовища цього ювелірно-виробного каменю в середині </a:t>
            </a:r>
            <a:r>
              <a:rPr lang="de-DE" dirty="0">
                <a:solidFill>
                  <a:srgbClr val="222222"/>
                </a:solidFill>
              </a:rPr>
              <a:t>XX </a:t>
            </a:r>
            <a:r>
              <a:rPr lang="uk-UA" dirty="0">
                <a:solidFill>
                  <a:srgbClr val="222222"/>
                </a:solidFill>
              </a:rPr>
              <a:t>в. на річці Чарі (в Сибіру, </a:t>
            </a:r>
            <a:r>
              <a:rPr lang="uk-UA" dirty="0" err="1">
                <a:solidFill>
                  <a:srgbClr val="222222"/>
                </a:solidFill>
              </a:rPr>
              <a:t>​​на</a:t>
            </a:r>
            <a:r>
              <a:rPr lang="uk-UA" dirty="0">
                <a:solidFill>
                  <a:srgbClr val="222222"/>
                </a:solidFill>
              </a:rPr>
              <a:t> стику Іркутської і Читинської областей). Розрізняють більше 100 різновидів </a:t>
            </a:r>
            <a:r>
              <a:rPr lang="uk-UA" dirty="0" err="1" smtClean="0">
                <a:solidFill>
                  <a:srgbClr val="222222"/>
                </a:solidFill>
              </a:rPr>
              <a:t>чароїту</a:t>
            </a:r>
            <a:r>
              <a:rPr lang="uk-UA" dirty="0" smtClean="0">
                <a:solidFill>
                  <a:srgbClr val="222222"/>
                </a:solidFill>
              </a:rPr>
              <a:t>, </a:t>
            </a:r>
            <a:r>
              <a:rPr lang="uk-UA" dirty="0">
                <a:solidFill>
                  <a:srgbClr val="222222"/>
                </a:solidFill>
              </a:rPr>
              <a:t>які несхожі один на одного з широкою гамою фіолетових тонів, від різкого чорнильного до найніжніших відтінків фіалки. З сибірського самоцвіту були виготовлені головні призи на Московських міжнародних кінофестивалях. </a:t>
            </a:r>
            <a:endParaRPr lang="uk-UA" dirty="0" smtClean="0">
              <a:solidFill>
                <a:srgbClr val="222222"/>
              </a:solidFill>
            </a:endParaRPr>
          </a:p>
          <a:p>
            <a:r>
              <a:rPr lang="uk-UA" dirty="0"/>
              <a:t>До теперішнього часу мінеральний склад </a:t>
            </a:r>
            <a:r>
              <a:rPr lang="uk-UA" dirty="0" err="1" smtClean="0"/>
              <a:t>чароїтитів</a:t>
            </a:r>
            <a:r>
              <a:rPr lang="uk-UA" dirty="0" smtClean="0"/>
              <a:t> </a:t>
            </a:r>
            <a:r>
              <a:rPr lang="uk-UA" dirty="0"/>
              <a:t>вивчений досить повно. За порівняно короткий відрізок часу (трохи більше 30 років) на родовищі відкрито понад 40 нових і рідкісних (зустрічаються в двох-трьох пунктах на Землі) мінералів. Більшість фахівців, що вивчають </a:t>
            </a:r>
            <a:r>
              <a:rPr lang="uk-UA" dirty="0" err="1">
                <a:solidFill>
                  <a:prstClr val="black"/>
                </a:solidFill>
              </a:rPr>
              <a:t>чароїтит</a:t>
            </a:r>
            <a:r>
              <a:rPr lang="uk-UA" dirty="0" err="1" smtClean="0"/>
              <a:t>и</a:t>
            </a:r>
            <a:r>
              <a:rPr lang="uk-UA" dirty="0"/>
              <a:t>, дотримуються </a:t>
            </a:r>
            <a:r>
              <a:rPr lang="uk-UA" dirty="0" smtClean="0"/>
              <a:t>метасоматичної </a:t>
            </a:r>
            <a:r>
              <a:rPr lang="uk-UA" dirty="0"/>
              <a:t>точки зору на їх генезис. Що стосується вартості </a:t>
            </a:r>
            <a:r>
              <a:rPr lang="uk-UA" dirty="0" err="1" smtClean="0"/>
              <a:t>чароїту</a:t>
            </a:r>
            <a:r>
              <a:rPr lang="uk-UA" dirty="0" smtClean="0"/>
              <a:t>, </a:t>
            </a:r>
            <a:r>
              <a:rPr lang="uk-UA" dirty="0"/>
              <a:t>то в залежності від якості і обсягу поставки сировину </a:t>
            </a:r>
            <a:r>
              <a:rPr lang="uk-UA" dirty="0" smtClean="0"/>
              <a:t>пропонують </a:t>
            </a:r>
            <a:r>
              <a:rPr lang="uk-UA" dirty="0"/>
              <a:t>за ціною від 15 до 125 дол. </a:t>
            </a:r>
            <a:r>
              <a:rPr lang="uk-UA" dirty="0" smtClean="0"/>
              <a:t>за </a:t>
            </a:r>
            <a:r>
              <a:rPr lang="uk-UA" dirty="0"/>
              <a:t>кілограм. Великі заготовки та зразки </a:t>
            </a:r>
            <a:r>
              <a:rPr lang="uk-UA" dirty="0" err="1" smtClean="0"/>
              <a:t>чароїиту</a:t>
            </a:r>
            <a:r>
              <a:rPr lang="uk-UA" dirty="0" smtClean="0"/>
              <a:t> </a:t>
            </a:r>
            <a:r>
              <a:rPr lang="uk-UA" dirty="0"/>
              <a:t>на Заході велика рідкість, тому ваза висотою 30 см коштує від 12 до 16 тис. Дол. В залежності від сорту і кольору каменю.</a:t>
            </a:r>
          </a:p>
        </p:txBody>
      </p:sp>
    </p:spTree>
    <p:extLst>
      <p:ext uri="{BB962C8B-B14F-4D97-AF65-F5344CB8AC3E}">
        <p14:creationId xmlns:p14="http://schemas.microsoft.com/office/powerpoint/2010/main" val="3706521209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512511" cy="1143000"/>
          </a:xfrm>
        </p:spPr>
        <p:txBody>
          <a:bodyPr/>
          <a:lstStyle/>
          <a:p>
            <a:r>
              <a:rPr lang="uk-UA" dirty="0" err="1">
                <a:solidFill>
                  <a:srgbClr val="990099"/>
                </a:solidFill>
              </a:rPr>
              <a:t>Чароїт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539551" y="1052736"/>
            <a:ext cx="80475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222222"/>
                </a:solidFill>
                <a:latin typeface="arial"/>
              </a:rPr>
              <a:t>Вази незвичайної форми, раритети </a:t>
            </a:r>
            <a:r>
              <a:rPr lang="de-DE" dirty="0">
                <a:solidFill>
                  <a:srgbClr val="222222"/>
                </a:solidFill>
                <a:latin typeface="arial"/>
              </a:rPr>
              <a:t>XX 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ст., </a:t>
            </a:r>
            <a:r>
              <a:rPr lang="uk-UA" dirty="0" smtClean="0">
                <a:solidFill>
                  <a:srgbClr val="222222"/>
                </a:solidFill>
                <a:latin typeface="arial"/>
              </a:rPr>
              <a:t>вироби 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і великі зразки самоцвітного каменю - бажані експонати аукціонів і галерей. Ваза, шкатулки та зразки музейної колекції в перерахунку на американську валюту за що минули з часу їх придбання 10 років подорожчали в 5 разів. </a:t>
            </a:r>
            <a:endParaRPr lang="uk-UA" dirty="0" smtClean="0">
              <a:solidFill>
                <a:srgbClr val="222222"/>
              </a:solidFill>
              <a:latin typeface="arial"/>
            </a:endParaRPr>
          </a:p>
          <a:p>
            <a:r>
              <a:rPr lang="uk-UA" dirty="0"/>
              <a:t/>
            </a:r>
            <a:br>
              <a:rPr lang="uk-UA" dirty="0"/>
            </a:br>
            <a:r>
              <a:rPr lang="uk-UA" dirty="0">
                <a:solidFill>
                  <a:srgbClr val="222222"/>
                </a:solidFill>
                <a:latin typeface="arial"/>
              </a:rPr>
              <a:t>Кут між площинами призматичної спайності 124 °, між </a:t>
            </a:r>
            <a:r>
              <a:rPr lang="uk-UA" dirty="0" smtClean="0">
                <a:solidFill>
                  <a:srgbClr val="222222"/>
                </a:solidFill>
                <a:latin typeface="arial"/>
              </a:rPr>
              <a:t>призматичною спайністю 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і </a:t>
            </a:r>
            <a:r>
              <a:rPr lang="uk-UA" dirty="0" smtClean="0">
                <a:solidFill>
                  <a:srgbClr val="222222"/>
                </a:solidFill>
                <a:latin typeface="arial"/>
              </a:rPr>
              <a:t>спайністю 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по (001) 104 </a:t>
            </a:r>
            <a:r>
              <a:rPr lang="uk-UA" dirty="0" smtClean="0">
                <a:solidFill>
                  <a:srgbClr val="222222"/>
                </a:solidFill>
                <a:latin typeface="arial"/>
              </a:rPr>
              <a:t>°. 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В'язкий. При подрібненні перетворюється в </a:t>
            </a:r>
            <a:r>
              <a:rPr lang="uk-UA" dirty="0" err="1" smtClean="0">
                <a:solidFill>
                  <a:srgbClr val="222222"/>
                </a:solidFill>
                <a:latin typeface="arial"/>
              </a:rPr>
              <a:t>повстяноподібний</a:t>
            </a:r>
            <a:r>
              <a:rPr lang="uk-UA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агрегат найтонших кристаликів. Спектр оптичного поглинання показав, що забарвлення </a:t>
            </a:r>
            <a:r>
              <a:rPr lang="uk-UA" dirty="0" err="1" smtClean="0">
                <a:solidFill>
                  <a:srgbClr val="222222"/>
                </a:solidFill>
                <a:latin typeface="arial"/>
              </a:rPr>
              <a:t>чароїту</a:t>
            </a:r>
            <a:r>
              <a:rPr lang="uk-UA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визначається присутністю іонів М</a:t>
            </a:r>
            <a:r>
              <a:rPr lang="de-DE" dirty="0">
                <a:solidFill>
                  <a:srgbClr val="222222"/>
                </a:solidFill>
                <a:latin typeface="arial"/>
              </a:rPr>
              <a:t>n</a:t>
            </a:r>
            <a:r>
              <a:rPr lang="de-DE" baseline="30000" dirty="0">
                <a:solidFill>
                  <a:srgbClr val="222222"/>
                </a:solidFill>
                <a:latin typeface="arial"/>
              </a:rPr>
              <a:t>3 +. </a:t>
            </a:r>
            <a:r>
              <a:rPr lang="uk-UA" dirty="0" smtClean="0">
                <a:solidFill>
                  <a:srgbClr val="222222"/>
                </a:solidFill>
                <a:latin typeface="arial"/>
              </a:rPr>
              <a:t>ІЧ-спектр </a:t>
            </a:r>
            <a:r>
              <a:rPr lang="uk-UA" dirty="0" err="1" smtClean="0">
                <a:solidFill>
                  <a:srgbClr val="222222"/>
                </a:solidFill>
                <a:latin typeface="arial"/>
              </a:rPr>
              <a:t>чароїту</a:t>
            </a:r>
            <a:r>
              <a:rPr lang="uk-UA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дещо відрізняється від </a:t>
            </a:r>
            <a:r>
              <a:rPr lang="uk-UA" dirty="0" err="1" smtClean="0">
                <a:solidFill>
                  <a:srgbClr val="222222"/>
                </a:solidFill>
                <a:latin typeface="arial"/>
              </a:rPr>
              <a:t>канаситового</a:t>
            </a:r>
            <a:r>
              <a:rPr lang="uk-UA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як в області деформаційних коливань </a:t>
            </a:r>
            <a:r>
              <a:rPr lang="de-DE" dirty="0">
                <a:solidFill>
                  <a:srgbClr val="222222"/>
                </a:solidFill>
                <a:latin typeface="arial"/>
              </a:rPr>
              <a:t>Si - 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О - </a:t>
            </a:r>
            <a:r>
              <a:rPr lang="de-DE" dirty="0">
                <a:solidFill>
                  <a:srgbClr val="222222"/>
                </a:solidFill>
                <a:latin typeface="arial"/>
              </a:rPr>
              <a:t>Si 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і </a:t>
            </a:r>
            <a:r>
              <a:rPr lang="de-DE" dirty="0">
                <a:solidFill>
                  <a:srgbClr val="222222"/>
                </a:solidFill>
                <a:latin typeface="arial"/>
              </a:rPr>
              <a:t>Si - O - </a:t>
            </a:r>
            <a:r>
              <a:rPr lang="de-DE" dirty="0" err="1">
                <a:solidFill>
                  <a:srgbClr val="222222"/>
                </a:solidFill>
                <a:latin typeface="arial"/>
              </a:rPr>
              <a:t>Me</a:t>
            </a:r>
            <a:r>
              <a:rPr lang="de-DE" dirty="0">
                <a:solidFill>
                  <a:srgbClr val="222222"/>
                </a:solidFill>
                <a:latin typeface="arial"/>
              </a:rPr>
              <a:t> (800 - 400 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см</a:t>
            </a:r>
            <a:r>
              <a:rPr lang="uk-UA" baseline="30000" dirty="0">
                <a:solidFill>
                  <a:srgbClr val="222222"/>
                </a:solidFill>
                <a:latin typeface="arial"/>
              </a:rPr>
              <a:t>-1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), так і в області валентних коливань </a:t>
            </a:r>
            <a:r>
              <a:rPr lang="de-DE" dirty="0">
                <a:solidFill>
                  <a:srgbClr val="222222"/>
                </a:solidFill>
                <a:latin typeface="arial"/>
              </a:rPr>
              <a:t>Si - O, 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де ясно виражений триплет має різну інтенсивність у цих мінералів</a:t>
            </a:r>
            <a:r>
              <a:rPr lang="uk-UA" dirty="0" smtClean="0">
                <a:solidFill>
                  <a:srgbClr val="222222"/>
                </a:solidFill>
                <a:latin typeface="arial"/>
              </a:rPr>
              <a:t>.</a:t>
            </a:r>
            <a:r>
              <a:rPr lang="uk-UA" dirty="0"/>
              <a:t> </a:t>
            </a:r>
            <a:br>
              <a:rPr lang="uk-UA" dirty="0"/>
            </a:br>
            <a:r>
              <a:rPr lang="uk-UA" dirty="0">
                <a:solidFill>
                  <a:srgbClr val="222222"/>
                </a:solidFill>
                <a:latin typeface="arial"/>
              </a:rPr>
              <a:t>Судячи з </a:t>
            </a:r>
            <a:r>
              <a:rPr lang="uk-UA" dirty="0" smtClean="0">
                <a:solidFill>
                  <a:srgbClr val="222222"/>
                </a:solidFill>
                <a:latin typeface="arial"/>
              </a:rPr>
              <a:t>ІЧ-спектру </a:t>
            </a:r>
            <a:r>
              <a:rPr lang="uk-UA" dirty="0" err="1" smtClean="0">
                <a:solidFill>
                  <a:srgbClr val="222222"/>
                </a:solidFill>
                <a:latin typeface="arial"/>
              </a:rPr>
              <a:t>чароїту</a:t>
            </a:r>
            <a:r>
              <a:rPr lang="uk-UA" dirty="0" smtClean="0">
                <a:solidFill>
                  <a:srgbClr val="222222"/>
                </a:solidFill>
                <a:latin typeface="arial"/>
              </a:rPr>
              <a:t>, 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велика частина води в ньому, на відміну від </a:t>
            </a:r>
            <a:r>
              <a:rPr lang="uk-UA" dirty="0" err="1" smtClean="0">
                <a:solidFill>
                  <a:srgbClr val="222222"/>
                </a:solidFill>
                <a:latin typeface="arial"/>
              </a:rPr>
              <a:t>канаситу</a:t>
            </a:r>
            <a:r>
              <a:rPr lang="uk-UA" dirty="0" smtClean="0">
                <a:solidFill>
                  <a:srgbClr val="222222"/>
                </a:solidFill>
                <a:latin typeface="arial"/>
              </a:rPr>
              <a:t>, 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молекулярна. За </a:t>
            </a:r>
            <a:r>
              <a:rPr lang="uk-UA" dirty="0" err="1" smtClean="0">
                <a:solidFill>
                  <a:srgbClr val="222222"/>
                </a:solidFill>
                <a:latin typeface="arial"/>
              </a:rPr>
              <a:t>Микільською</a:t>
            </a:r>
            <a:r>
              <a:rPr lang="uk-UA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і ін., </a:t>
            </a:r>
            <a:r>
              <a:rPr lang="uk-UA" dirty="0" smtClean="0">
                <a:solidFill>
                  <a:srgbClr val="222222"/>
                </a:solidFill>
                <a:latin typeface="arial"/>
              </a:rPr>
              <a:t>ІЧ-спектр </a:t>
            </a:r>
            <a:r>
              <a:rPr lang="uk-UA" dirty="0" err="1" smtClean="0">
                <a:solidFill>
                  <a:srgbClr val="222222"/>
                </a:solidFill>
                <a:latin typeface="arial"/>
              </a:rPr>
              <a:t>чароїту</a:t>
            </a:r>
            <a:r>
              <a:rPr lang="uk-UA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нагадує </a:t>
            </a:r>
            <a:r>
              <a:rPr lang="uk-UA" dirty="0" smtClean="0">
                <a:solidFill>
                  <a:srgbClr val="222222"/>
                </a:solidFill>
                <a:latin typeface="arial"/>
              </a:rPr>
              <a:t>ІЧ-спектр </a:t>
            </a:r>
            <a:r>
              <a:rPr lang="uk-UA" dirty="0">
                <a:solidFill>
                  <a:srgbClr val="222222"/>
                </a:solidFill>
                <a:latin typeface="arial"/>
              </a:rPr>
              <a:t>шаруватих силікатів типу </a:t>
            </a:r>
            <a:r>
              <a:rPr lang="uk-UA" dirty="0" err="1" smtClean="0">
                <a:solidFill>
                  <a:srgbClr val="222222"/>
                </a:solidFill>
                <a:latin typeface="arial"/>
              </a:rPr>
              <a:t>апофіліту</a:t>
            </a:r>
            <a:r>
              <a:rPr lang="uk-UA" dirty="0" smtClean="0">
                <a:solidFill>
                  <a:srgbClr val="222222"/>
                </a:solidFill>
                <a:latin typeface="arial"/>
              </a:rPr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9800587"/>
      </p:ext>
    </p:extLst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1189974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Назва родоніт походить від грецького слова 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rhodon</a:t>
            </a:r>
            <a:r>
              <a:rPr lang="en-US" sz="2400" dirty="0" smtClean="0"/>
              <a:t> - </a:t>
            </a:r>
            <a:r>
              <a:rPr lang="ru-RU" sz="2400" dirty="0" smtClean="0"/>
              <a:t>троянда. Інші назви мінералу і його різновидів: рожевий камінь, камінь ранкової зорі, Фаулер, орлец, рубіновий шпат, рожевий шпат.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516584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Опис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2759634"/>
            <a:ext cx="8136904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5370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88640"/>
            <a:ext cx="6512511" cy="1143000"/>
          </a:xfrm>
        </p:spPr>
        <p:txBody>
          <a:bodyPr/>
          <a:lstStyle/>
          <a:p>
            <a:r>
              <a:rPr lang="uk-UA" dirty="0" err="1">
                <a:solidFill>
                  <a:srgbClr val="990099"/>
                </a:solidFill>
              </a:rPr>
              <a:t>Чароїт</a:t>
            </a:r>
            <a:endParaRPr lang="uk-UA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80728"/>
            <a:ext cx="842493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/>
            </a:r>
            <a:br>
              <a:rPr lang="uk-UA" dirty="0"/>
            </a:br>
            <a:r>
              <a:rPr lang="uk-UA" sz="2000" dirty="0" smtClean="0">
                <a:solidFill>
                  <a:srgbClr val="222222"/>
                </a:solidFill>
                <a:latin typeface="arial"/>
              </a:rPr>
              <a:t>За складом </a:t>
            </a:r>
            <a:r>
              <a:rPr lang="uk-UA" sz="2000" dirty="0">
                <a:solidFill>
                  <a:srgbClr val="222222"/>
                </a:solidFill>
                <a:latin typeface="arial"/>
              </a:rPr>
              <a:t>мінерал близький до </a:t>
            </a:r>
            <a:r>
              <a:rPr lang="uk-UA" sz="2000" dirty="0" err="1" smtClean="0">
                <a:solidFill>
                  <a:srgbClr val="222222"/>
                </a:solidFill>
                <a:latin typeface="arial"/>
              </a:rPr>
              <a:t>канаситу</a:t>
            </a:r>
            <a:r>
              <a:rPr lang="uk-UA" sz="2000" dirty="0">
                <a:solidFill>
                  <a:srgbClr val="222222"/>
                </a:solidFill>
                <a:latin typeface="arial"/>
              </a:rPr>
              <a:t>, відрізняється від нього великими кількостями </a:t>
            </a:r>
            <a:r>
              <a:rPr lang="uk-UA" sz="2000" dirty="0" err="1">
                <a:solidFill>
                  <a:srgbClr val="222222"/>
                </a:solidFill>
                <a:latin typeface="arial"/>
              </a:rPr>
              <a:t>Ва</a:t>
            </a:r>
            <a:r>
              <a:rPr lang="uk-UA" sz="2000" dirty="0">
                <a:solidFill>
                  <a:srgbClr val="222222"/>
                </a:solidFill>
                <a:latin typeface="arial"/>
              </a:rPr>
              <a:t>, </a:t>
            </a:r>
            <a:r>
              <a:rPr lang="de-DE" sz="2000" dirty="0" err="1">
                <a:solidFill>
                  <a:srgbClr val="222222"/>
                </a:solidFill>
                <a:latin typeface="arial"/>
              </a:rPr>
              <a:t>Sr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, </a:t>
            </a:r>
            <a:r>
              <a:rPr lang="uk-UA" sz="2000" dirty="0">
                <a:solidFill>
                  <a:srgbClr val="222222"/>
                </a:solidFill>
                <a:latin typeface="arial"/>
              </a:rPr>
              <a:t>Н2О і меншими - 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Na </a:t>
            </a:r>
            <a:r>
              <a:rPr lang="uk-UA" sz="2000" dirty="0">
                <a:solidFill>
                  <a:srgbClr val="222222"/>
                </a:solidFill>
                <a:latin typeface="arial"/>
              </a:rPr>
              <a:t>і 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F. </a:t>
            </a:r>
            <a:r>
              <a:rPr lang="uk-UA" sz="2000" dirty="0">
                <a:solidFill>
                  <a:srgbClr val="222222"/>
                </a:solidFill>
                <a:latin typeface="arial"/>
              </a:rPr>
              <a:t>Спектральним аналізом встановлено домішки: </a:t>
            </a:r>
            <a:r>
              <a:rPr lang="de-DE" sz="2000" dirty="0" err="1">
                <a:solidFill>
                  <a:srgbClr val="222222"/>
                </a:solidFill>
                <a:latin typeface="arial"/>
              </a:rPr>
              <a:t>Pb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, </a:t>
            </a:r>
            <a:r>
              <a:rPr lang="de-DE" sz="2000" dirty="0" err="1">
                <a:solidFill>
                  <a:srgbClr val="222222"/>
                </a:solidFill>
                <a:latin typeface="arial"/>
              </a:rPr>
              <a:t>Mn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, La (0, n%); </a:t>
            </a:r>
            <a:r>
              <a:rPr lang="de-DE" sz="2000" dirty="0" err="1">
                <a:solidFill>
                  <a:srgbClr val="222222"/>
                </a:solidFill>
                <a:latin typeface="arial"/>
              </a:rPr>
              <a:t>Zr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, Y (0,00n%). </a:t>
            </a:r>
            <a:r>
              <a:rPr lang="uk-UA" sz="2000" dirty="0">
                <a:solidFill>
                  <a:srgbClr val="222222"/>
                </a:solidFill>
                <a:latin typeface="arial"/>
              </a:rPr>
              <a:t>Формула </a:t>
            </a:r>
            <a:r>
              <a:rPr lang="uk-UA" sz="2000" dirty="0" err="1" smtClean="0">
                <a:solidFill>
                  <a:srgbClr val="222222"/>
                </a:solidFill>
                <a:latin typeface="arial"/>
              </a:rPr>
              <a:t>чароїту</a:t>
            </a:r>
            <a:r>
              <a:rPr lang="uk-UA" sz="20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uk-UA" sz="2000" dirty="0">
                <a:solidFill>
                  <a:srgbClr val="222222"/>
                </a:solidFill>
                <a:latin typeface="arial"/>
              </a:rPr>
              <a:t>тут приведена у вигляді, найбільш зручному для порівняння його з </a:t>
            </a:r>
            <a:r>
              <a:rPr lang="uk-UA" sz="2000" dirty="0" err="1" smtClean="0">
                <a:solidFill>
                  <a:srgbClr val="222222"/>
                </a:solidFill>
                <a:latin typeface="arial"/>
              </a:rPr>
              <a:t>канаситом</a:t>
            </a:r>
            <a:r>
              <a:rPr lang="uk-UA" sz="2000" dirty="0">
                <a:solidFill>
                  <a:srgbClr val="222222"/>
                </a:solidFill>
                <a:latin typeface="arial"/>
              </a:rPr>
              <a:t>, вона може бути уточнена тільки після вивчення структури </a:t>
            </a:r>
            <a:r>
              <a:rPr lang="uk-UA" sz="2000" dirty="0" smtClean="0">
                <a:solidFill>
                  <a:srgbClr val="222222"/>
                </a:solidFill>
                <a:latin typeface="arial"/>
              </a:rPr>
              <a:t>мінералу. </a:t>
            </a:r>
            <a:r>
              <a:rPr lang="uk-UA" sz="2000" dirty="0">
                <a:solidFill>
                  <a:srgbClr val="222222"/>
                </a:solidFill>
                <a:latin typeface="arial"/>
              </a:rPr>
              <a:t>Роговий і ін. </a:t>
            </a:r>
            <a:r>
              <a:rPr lang="uk-UA" sz="2000" dirty="0" smtClean="0">
                <a:solidFill>
                  <a:srgbClr val="222222"/>
                </a:solidFill>
                <a:latin typeface="arial"/>
              </a:rPr>
              <a:t>формула </a:t>
            </a:r>
            <a:r>
              <a:rPr lang="uk-UA" sz="2000" dirty="0">
                <a:solidFill>
                  <a:srgbClr val="222222"/>
                </a:solidFill>
                <a:latin typeface="arial"/>
              </a:rPr>
              <a:t>представлена ​​з радикалом [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Si</a:t>
            </a:r>
            <a:r>
              <a:rPr lang="de-DE" sz="2000" baseline="-25000" dirty="0">
                <a:solidFill>
                  <a:srgbClr val="222222"/>
                </a:solidFill>
                <a:latin typeface="arial"/>
              </a:rPr>
              <a:t>4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O</a:t>
            </a:r>
            <a:r>
              <a:rPr lang="de-DE" sz="2000" baseline="-25000" dirty="0">
                <a:solidFill>
                  <a:srgbClr val="222222"/>
                </a:solidFill>
                <a:latin typeface="arial"/>
              </a:rPr>
              <a:t>10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], </a:t>
            </a:r>
            <a:r>
              <a:rPr lang="uk-UA" sz="2000" dirty="0">
                <a:solidFill>
                  <a:srgbClr val="222222"/>
                </a:solidFill>
                <a:latin typeface="arial"/>
              </a:rPr>
              <a:t>наприклад: (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Ca</a:t>
            </a:r>
            <a:r>
              <a:rPr lang="de-DE" sz="2000" baseline="-25000" dirty="0">
                <a:solidFill>
                  <a:srgbClr val="222222"/>
                </a:solidFill>
                <a:latin typeface="arial"/>
              </a:rPr>
              <a:t>1,57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 Na</a:t>
            </a:r>
            <a:r>
              <a:rPr lang="de-DE" sz="2000" baseline="-25000" dirty="0">
                <a:solidFill>
                  <a:srgbClr val="222222"/>
                </a:solidFill>
                <a:latin typeface="arial"/>
              </a:rPr>
              <a:t>0,51 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K</a:t>
            </a:r>
            <a:r>
              <a:rPr lang="de-DE" sz="2000" baseline="-25000" dirty="0">
                <a:solidFill>
                  <a:srgbClr val="222222"/>
                </a:solidFill>
                <a:latin typeface="arial"/>
              </a:rPr>
              <a:t>0,93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 Sr</a:t>
            </a:r>
            <a:r>
              <a:rPr lang="de-DE" sz="2000" baseline="-25000" dirty="0">
                <a:solidFill>
                  <a:srgbClr val="222222"/>
                </a:solidFill>
                <a:latin typeface="arial"/>
              </a:rPr>
              <a:t>0,03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 Ba</a:t>
            </a:r>
            <a:r>
              <a:rPr lang="de-DE" sz="2000" baseline="-25000" dirty="0">
                <a:solidFill>
                  <a:srgbClr val="222222"/>
                </a:solidFill>
                <a:latin typeface="arial"/>
              </a:rPr>
              <a:t>0,07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) [Si</a:t>
            </a:r>
            <a:r>
              <a:rPr lang="de-DE" sz="2000" baseline="-25000" dirty="0">
                <a:solidFill>
                  <a:srgbClr val="222222"/>
                </a:solidFill>
                <a:latin typeface="arial"/>
              </a:rPr>
              <a:t>4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O</a:t>
            </a:r>
            <a:r>
              <a:rPr lang="de-DE" sz="2000" baseline="-25000" dirty="0">
                <a:solidFill>
                  <a:srgbClr val="222222"/>
                </a:solidFill>
                <a:latin typeface="arial"/>
              </a:rPr>
              <a:t>10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] [(OH) </a:t>
            </a:r>
            <a:r>
              <a:rPr lang="de-DE" sz="2000" baseline="-25000" dirty="0">
                <a:solidFill>
                  <a:srgbClr val="222222"/>
                </a:solidFill>
                <a:latin typeface="arial"/>
              </a:rPr>
              <a:t>0,58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F</a:t>
            </a:r>
            <a:r>
              <a:rPr lang="de-DE" sz="2000" baseline="-25000" dirty="0">
                <a:solidFill>
                  <a:srgbClr val="222222"/>
                </a:solidFill>
                <a:latin typeface="arial"/>
              </a:rPr>
              <a:t>0,20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] • 0,72 H</a:t>
            </a:r>
            <a:r>
              <a:rPr lang="de-DE" sz="2000" baseline="-25000" dirty="0">
                <a:solidFill>
                  <a:srgbClr val="222222"/>
                </a:solidFill>
                <a:latin typeface="arial"/>
              </a:rPr>
              <a:t>2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O. </a:t>
            </a:r>
            <a:r>
              <a:rPr lang="uk-UA" sz="2000" dirty="0" err="1">
                <a:solidFill>
                  <a:srgbClr val="222222"/>
                </a:solidFill>
                <a:latin typeface="arial"/>
              </a:rPr>
              <a:t>Лазебник</a:t>
            </a:r>
            <a:r>
              <a:rPr lang="uk-UA" sz="2000" dirty="0">
                <a:solidFill>
                  <a:srgbClr val="222222"/>
                </a:solidFill>
                <a:latin typeface="arial"/>
              </a:rPr>
              <a:t> і ін. </a:t>
            </a:r>
            <a:r>
              <a:rPr lang="uk-UA" sz="2000" dirty="0" smtClean="0">
                <a:solidFill>
                  <a:srgbClr val="222222"/>
                </a:solidFill>
                <a:latin typeface="arial"/>
              </a:rPr>
              <a:t>пропонують для </a:t>
            </a:r>
            <a:r>
              <a:rPr lang="uk-UA" sz="2000" dirty="0" err="1" smtClean="0">
                <a:solidFill>
                  <a:srgbClr val="222222"/>
                </a:solidFill>
                <a:latin typeface="arial"/>
              </a:rPr>
              <a:t>чароїту</a:t>
            </a:r>
            <a:r>
              <a:rPr lang="uk-UA" sz="20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uk-UA" sz="2000" dirty="0">
                <a:solidFill>
                  <a:srgbClr val="222222"/>
                </a:solidFill>
                <a:latin typeface="arial"/>
              </a:rPr>
              <a:t>формулу: 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R</a:t>
            </a:r>
            <a:r>
              <a:rPr lang="de-DE" sz="2000" baseline="-25000" dirty="0">
                <a:solidFill>
                  <a:srgbClr val="222222"/>
                </a:solidFill>
                <a:latin typeface="arial"/>
              </a:rPr>
              <a:t>1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de-DE" sz="2000" baseline="30000" dirty="0">
                <a:solidFill>
                  <a:srgbClr val="222222"/>
                </a:solidFill>
                <a:latin typeface="arial"/>
              </a:rPr>
              <a:t>+ 3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R</a:t>
            </a:r>
            <a:r>
              <a:rPr lang="de-DE" sz="2000" baseline="-25000" dirty="0">
                <a:solidFill>
                  <a:srgbClr val="222222"/>
                </a:solidFill>
                <a:latin typeface="arial"/>
              </a:rPr>
              <a:t>2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 </a:t>
            </a:r>
            <a:r>
              <a:rPr lang="de-DE" sz="2000" baseline="30000" dirty="0">
                <a:solidFill>
                  <a:srgbClr val="222222"/>
                </a:solidFill>
                <a:latin typeface="arial"/>
              </a:rPr>
              <a:t>+ 4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Si</a:t>
            </a:r>
            <a:r>
              <a:rPr lang="de-DE" sz="2000" baseline="-25000" dirty="0">
                <a:solidFill>
                  <a:srgbClr val="222222"/>
                </a:solidFill>
                <a:latin typeface="arial"/>
              </a:rPr>
              <a:t>10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O</a:t>
            </a:r>
            <a:r>
              <a:rPr lang="de-DE" sz="2000" baseline="-25000" dirty="0">
                <a:solidFill>
                  <a:srgbClr val="222222"/>
                </a:solidFill>
                <a:latin typeface="arial"/>
              </a:rPr>
              <a:t>25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 (H, F) • nH</a:t>
            </a:r>
            <a:r>
              <a:rPr lang="de-DE" sz="2000" baseline="-25000" dirty="0">
                <a:solidFill>
                  <a:srgbClr val="222222"/>
                </a:solidFill>
                <a:latin typeface="arial"/>
              </a:rPr>
              <a:t>2</a:t>
            </a:r>
            <a:r>
              <a:rPr lang="de-DE" sz="2000" dirty="0">
                <a:solidFill>
                  <a:srgbClr val="222222"/>
                </a:solidFill>
                <a:latin typeface="arial"/>
              </a:rPr>
              <a:t>O. </a:t>
            </a:r>
            <a:endParaRPr lang="uk-UA" sz="2000" dirty="0" smtClean="0">
              <a:solidFill>
                <a:srgbClr val="222222"/>
              </a:solidFill>
              <a:latin typeface="arial"/>
            </a:endParaRPr>
          </a:p>
          <a:p>
            <a:r>
              <a:rPr lang="uk-UA" sz="2000" dirty="0" smtClean="0">
                <a:solidFill>
                  <a:srgbClr val="222222"/>
                </a:solidFill>
                <a:latin typeface="arial"/>
              </a:rPr>
              <a:t>В процесі розпилювання може розщеплятися. Внаслідок відмін у твердості , обумовлених напрямком і присутністю інших компонентів,  отримати дзеркальне полірування важко, якщо використовувати окис олова на твердому фетровому колі. Найкращий результат досягається при послідовному використанні 15- і 0.5мкм алмазних паст на тканині або деревині. Можна також застосовувати окис алюмінію на шкірі, але цей спосіб поступається поліруванню з алмазом. 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403460631"/>
      </p:ext>
    </p:extLst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6512511" cy="1143000"/>
          </a:xfrm>
        </p:spPr>
        <p:txBody>
          <a:bodyPr/>
          <a:lstStyle/>
          <a:p>
            <a:r>
              <a:rPr lang="uk-UA" dirty="0" smtClean="0">
                <a:solidFill>
                  <a:srgbClr val="990099"/>
                </a:solidFill>
              </a:rPr>
              <a:t>Зразки </a:t>
            </a:r>
            <a:r>
              <a:rPr lang="uk-UA" dirty="0" err="1" smtClean="0">
                <a:solidFill>
                  <a:srgbClr val="990099"/>
                </a:solidFill>
              </a:rPr>
              <a:t>чароїту</a:t>
            </a:r>
            <a:endParaRPr lang="uk-UA" dirty="0">
              <a:solidFill>
                <a:srgbClr val="99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2880320" cy="28803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84784"/>
            <a:ext cx="2736304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04" y="4189462"/>
            <a:ext cx="2154535" cy="21545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728" y="1484784"/>
            <a:ext cx="2226543" cy="22265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02" y="4113495"/>
            <a:ext cx="2409415" cy="240941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10957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15733"/>
      </p:ext>
    </p:extLst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6512511" cy="1143000"/>
          </a:xfrm>
        </p:spPr>
        <p:txBody>
          <a:bodyPr/>
          <a:lstStyle/>
          <a:p>
            <a:r>
              <a:rPr lang="uk-UA" dirty="0" smtClean="0">
                <a:solidFill>
                  <a:srgbClr val="990099"/>
                </a:solidFill>
              </a:rPr>
              <a:t>Вироби з </a:t>
            </a:r>
            <a:r>
              <a:rPr lang="uk-UA" dirty="0" err="1" smtClean="0">
                <a:solidFill>
                  <a:srgbClr val="990099"/>
                </a:solidFill>
              </a:rPr>
              <a:t>чароїту</a:t>
            </a:r>
            <a:endParaRPr lang="uk-UA" dirty="0">
              <a:solidFill>
                <a:srgbClr val="990099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1" y="188640"/>
            <a:ext cx="2088232" cy="20882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880" y="1124744"/>
            <a:ext cx="3620120" cy="3620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064146"/>
            <a:ext cx="1716782" cy="1716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940" y="4894796"/>
            <a:ext cx="1619138" cy="16191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492" y="4894796"/>
            <a:ext cx="1619138" cy="1619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70" y="2492896"/>
            <a:ext cx="1963936" cy="19639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1" y="4456832"/>
            <a:ext cx="2180171" cy="21801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4456832"/>
            <a:ext cx="2284536" cy="22845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21" y="2276872"/>
            <a:ext cx="201622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232573"/>
      </p:ext>
    </p:extLst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3968" y="917670"/>
            <a:ext cx="446449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Родоніт</a:t>
            </a:r>
            <a:r>
              <a:rPr lang="ru-RU" dirty="0" smtClean="0"/>
              <a:t> - мінерал, силікат марганцю, що утворився в особливих умовах на контакті магми з осадовими породами, багатими марганцем. Відокремлення чистого, мінерального родоніту невеликі і в камнерізній справі використовується Родонітова порода - </a:t>
            </a:r>
            <a:r>
              <a:rPr lang="ru-RU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Орлець</a:t>
            </a:r>
            <a:r>
              <a:rPr lang="ru-RU" dirty="0" smtClean="0"/>
              <a:t>, яка складається з великої кількості різних марганцевих мінералів. Колір орлеца - рожевий, вишнево-рожевий або малиновий, іноді з переходом в буруватий. При загальній непрозорості цей камінь має приємне просвічування, що надає йому глибину і особливу соковитість тонів. У суцільній масі орлеца зустрічаються незвичайні красиві «гнізда» яскраво - червоні за кольором, що нагадують рубін.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90801"/>
            <a:ext cx="2857500" cy="25381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53" y="3789040"/>
            <a:ext cx="3259460" cy="2483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811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38884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Родоніт</a:t>
            </a:r>
            <a:r>
              <a:rPr lang="ru-RU" dirty="0" smtClean="0"/>
              <a:t> - камінь, в якому крім однойменного мінералу присутні чорні дендрити і прожилки гідроксидів і оксидів марганцю, бурі ділянки бустаміта, волокнистого інезіта і інші включення, що надають каменю високу декоративність. В Ермітажі зберігається безліч художніх виробів з родоніту роботи російських майстрів </a:t>
            </a:r>
            <a:r>
              <a:rPr lang="en-US" dirty="0" smtClean="0"/>
              <a:t>XIX </a:t>
            </a:r>
            <a:r>
              <a:rPr lang="ru-RU" dirty="0" smtClean="0"/>
              <a:t>століття.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506651"/>
            <a:ext cx="2381250" cy="31813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39952" y="4437112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Хімічний склад</a:t>
            </a:r>
            <a:r>
              <a:rPr lang="ru-RU" dirty="0" smtClean="0"/>
              <a:t>. Окис марганцю (МпО) 30-46%, закис заліза (</a:t>
            </a:r>
            <a:r>
              <a:rPr lang="en-US" dirty="0" smtClean="0"/>
              <a:t>FeO) 2-12%, </a:t>
            </a:r>
            <a:r>
              <a:rPr lang="ru-RU" dirty="0" smtClean="0"/>
              <a:t>окис кальцію (СаО) 4-6,5%, двоокис кремнію (</a:t>
            </a:r>
            <a:r>
              <a:rPr lang="en-US" dirty="0" smtClean="0"/>
              <a:t>SiO</a:t>
            </a:r>
            <a:r>
              <a:rPr lang="en-US" baseline="-25000" dirty="0" smtClean="0"/>
              <a:t>2</a:t>
            </a:r>
            <a:r>
              <a:rPr lang="en-US" dirty="0" smtClean="0"/>
              <a:t>) 45-48%.</a:t>
            </a:r>
            <a:endParaRPr lang="uk-UA" dirty="0" smtClean="0"/>
          </a:p>
          <a:p>
            <a:r>
              <a:rPr lang="en-US" dirty="0" smtClean="0"/>
              <a:t>(Mn</a:t>
            </a:r>
            <a:r>
              <a:rPr lang="en-US" baseline="-25000" dirty="0" smtClean="0"/>
              <a:t>4</a:t>
            </a:r>
            <a:r>
              <a:rPr lang="en-US" dirty="0" smtClean="0"/>
              <a:t>Ca)[Si</a:t>
            </a:r>
            <a:r>
              <a:rPr lang="en-US" baseline="-25000" dirty="0" smtClean="0"/>
              <a:t>5</a:t>
            </a:r>
            <a:r>
              <a:rPr lang="en-US" dirty="0" smtClean="0"/>
              <a:t>O</a:t>
            </a:r>
            <a:r>
              <a:rPr lang="en-US" baseline="-25000" dirty="0" smtClean="0"/>
              <a:t>15</a:t>
            </a:r>
            <a:r>
              <a:rPr lang="en-US" dirty="0" smtClean="0"/>
              <a:t>]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47" y="4000688"/>
            <a:ext cx="26384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7436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5397316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Форма кристалічний виділень. </a:t>
            </a:r>
            <a:r>
              <a:rPr lang="ru-RU" sz="2400" dirty="0" smtClean="0"/>
              <a:t>Кристали зазвичай погано освічені, частіше мінерал представлений щільними слівними або тонкозернистими масами.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632848" cy="513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7709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3" y="1268760"/>
            <a:ext cx="756084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Колір Родоніту: червоний, малиновий, рожевий, іноді з сіруватим відтінком. Цей камінь був відомий у Стародавній Русі і називався "баканом", а також "рубіновим шпатом". Забарвлення мінералу дуже нерівномірне. Зазвичай в масі каменї надзвичайно гарні, яскраво - червоні ділянки зустрічаються поруч з менш яскравими, що переходять в більш темні, буро-червоні тони. Колір Родоніту залежить також від </a:t>
            </a:r>
            <a:r>
              <a:rPr lang="ru-RU" sz="2000" dirty="0" err="1" smtClean="0"/>
              <a:t>кількості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мінералів: чим їх менше, тим чистіший і красивіший родоніт. Рожевий і сірий кольори, що з'являються в радону, свідчать про перехід його в бустаміт. Для цього каменю характерні прожилки і дендрита окислів марганцю чорного кольору. На рожевому тлі тонкі, розгалужені чорні прожилки утворюють складні, витончені малюнки та візерунки, що складаються іноді в дуже красиві пейзажі, що покращує його декоративність.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886083" y="523853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Колір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4488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4623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444" y="1196752"/>
            <a:ext cx="49685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Корінне родовище родоніту було відкрито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Уралі</a:t>
            </a:r>
            <a:r>
              <a:rPr lang="ru-RU" dirty="0" smtClean="0"/>
              <a:t> в </a:t>
            </a:r>
            <a:r>
              <a:rPr lang="ru-RU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кінці 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XVIII </a:t>
            </a:r>
            <a:r>
              <a:rPr lang="ru-RU" dirty="0" smtClean="0"/>
              <a:t>в. в 25 км від Єкатеринбурга (Свердловська) близько д. Седельниково.</a:t>
            </a:r>
          </a:p>
          <a:p>
            <a:endParaRPr lang="ru-RU" dirty="0" smtClean="0"/>
          </a:p>
          <a:p>
            <a:r>
              <a:rPr lang="ru-RU" dirty="0" smtClean="0"/>
              <a:t>Родоніт в невеликих кількостях в природі зустрічається досить часто. В основному його родовища утворюються при процесах метаморфізму осадових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ексгаляційно-осадових</a:t>
            </a:r>
            <a:r>
              <a:rPr lang="ru-RU" dirty="0" smtClean="0"/>
              <a:t> </a:t>
            </a:r>
            <a:r>
              <a:rPr lang="ru-RU" dirty="0" err="1" smtClean="0"/>
              <a:t>карбонатних</a:t>
            </a:r>
            <a:r>
              <a:rPr lang="ru-RU" dirty="0" smtClean="0"/>
              <a:t> </a:t>
            </a:r>
            <a:r>
              <a:rPr lang="ru-RU" dirty="0" err="1" smtClean="0"/>
              <a:t>відкладів</a:t>
            </a:r>
            <a:r>
              <a:rPr lang="ru-RU" dirty="0" smtClean="0"/>
              <a:t>, </a:t>
            </a:r>
            <a:r>
              <a:rPr lang="ru-RU" dirty="0" smtClean="0"/>
              <a:t>в яких марганець накопичується в </a:t>
            </a:r>
            <a:r>
              <a:rPr lang="ru-RU" dirty="0" err="1" smtClean="0"/>
              <a:t>карбонатній</a:t>
            </a:r>
            <a:r>
              <a:rPr lang="ru-RU" dirty="0" smtClean="0"/>
              <a:t> або окисній формі спільно з халцедоном. При метаморфізмі ці сполуки переходять в силікати марганцю - родоніт, бустаміт і тефроїт. На скарнових поліметалічних родовищах родоніт утворюється на контактах вапняків з гранітоїдами або по тріщинах в вапняках.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47667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Родовища</a:t>
            </a:r>
            <a:endParaRPr lang="ru-RU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96752"/>
            <a:ext cx="1931144" cy="18591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83" y="3429000"/>
            <a:ext cx="3143746" cy="299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9580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929" y="332656"/>
            <a:ext cx="813690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Родоніт на світовий ринок поставляють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Австралія</a:t>
            </a:r>
            <a:r>
              <a:rPr lang="ru-RU" sz="2400" dirty="0" smtClean="0"/>
              <a:t> і </a:t>
            </a:r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Демократична Республіка Мадагаскар</a:t>
            </a:r>
            <a:r>
              <a:rPr lang="ru-RU" sz="2400" dirty="0" smtClean="0"/>
              <a:t>. В Австралії він зустрічається на родовищах марганцю в Квінсленді і Новому Південному Уельсі, а також на найбільшому цинковому родовищі Брокен-Хілл. Австралійський родоніт відноситься до високоякісного каменю, порівнянно з родонітом Уралу.</a:t>
            </a:r>
          </a:p>
          <a:p>
            <a:endParaRPr lang="ru-RU" sz="2400" dirty="0" smtClean="0"/>
          </a:p>
          <a:p>
            <a:r>
              <a:rPr lang="ru-RU" sz="2400" dirty="0" smtClean="0"/>
              <a:t>Зустрічаються родовища родоніту також в Іспанії (низької якості), Англії (графстві Девоншир), США, Мексиці, Японії та ін. Однак родоніт в цих країнах видобувається несистематично.</a:t>
            </a:r>
          </a:p>
          <a:p>
            <a:endParaRPr lang="ru-RU" sz="2400" dirty="0" smtClean="0"/>
          </a:p>
          <a:p>
            <a:r>
              <a:rPr lang="ru-RU" sz="2400" dirty="0" smtClean="0"/>
              <a:t>З інших районів найбільш перспективний хр. Султануиздаг в Середній Азії. Родоніт низької якості виявлений на родовищі Алтин-Топкан в Середній </a:t>
            </a:r>
            <a:r>
              <a:rPr lang="ru-RU" sz="2400" dirty="0" err="1" smtClean="0"/>
              <a:t>Азії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r>
              <a:rPr lang="uk-UA" sz="2400" dirty="0" smtClean="0"/>
              <a:t>В Україні є прояви в Карпатах.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688869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549</TotalTime>
  <Words>1257</Words>
  <Application>Microsoft Office PowerPoint</Application>
  <PresentationFormat>Экран (4:3)</PresentationFormat>
  <Paragraphs>76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Фізичні властивості</vt:lpstr>
      <vt:lpstr>Фізичні властивості</vt:lpstr>
      <vt:lpstr>Презентация PowerPoint</vt:lpstr>
      <vt:lpstr>Обробка</vt:lpstr>
      <vt:lpstr>Чароїт</vt:lpstr>
      <vt:lpstr>Чароїт</vt:lpstr>
      <vt:lpstr>Чароїт</vt:lpstr>
      <vt:lpstr>Чароїт</vt:lpstr>
      <vt:lpstr>Чароїт</vt:lpstr>
      <vt:lpstr>Зразки чароїту</vt:lpstr>
      <vt:lpstr>Вироби з чароїту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OLENA</cp:lastModifiedBy>
  <cp:revision>22</cp:revision>
  <dcterms:created xsi:type="dcterms:W3CDTF">2018-12-16T16:59:06Z</dcterms:created>
  <dcterms:modified xsi:type="dcterms:W3CDTF">2020-04-21T21:47:54Z</dcterms:modified>
</cp:coreProperties>
</file>