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926-ECCD-49FE-8334-484BBB6C9D9B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664-AF7E-4BB4-828C-8A260E2B8A0B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926-ECCD-49FE-8334-484BBB6C9D9B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664-AF7E-4BB4-828C-8A260E2B8A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926-ECCD-49FE-8334-484BBB6C9D9B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664-AF7E-4BB4-828C-8A260E2B8A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926-ECCD-49FE-8334-484BBB6C9D9B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664-AF7E-4BB4-828C-8A260E2B8A0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926-ECCD-49FE-8334-484BBB6C9D9B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664-AF7E-4BB4-828C-8A260E2B8A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926-ECCD-49FE-8334-484BBB6C9D9B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664-AF7E-4BB4-828C-8A260E2B8A0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926-ECCD-49FE-8334-484BBB6C9D9B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664-AF7E-4BB4-828C-8A260E2B8A0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926-ECCD-49FE-8334-484BBB6C9D9B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664-AF7E-4BB4-828C-8A260E2B8A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926-ECCD-49FE-8334-484BBB6C9D9B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664-AF7E-4BB4-828C-8A260E2B8A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926-ECCD-49FE-8334-484BBB6C9D9B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664-AF7E-4BB4-828C-8A260E2B8A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926-ECCD-49FE-8334-484BBB6C9D9B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664-AF7E-4BB4-828C-8A260E2B8A0B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79C926-ECCD-49FE-8334-484BBB6C9D9B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5CE664-AF7E-4BB4-828C-8A260E2B8A0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Оцінка якості алмазної сировини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246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4000" dirty="0" smtClean="0">
              <a:solidFill>
                <a:srgbClr val="FF3399"/>
              </a:solidFill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70461285"/>
              </p:ext>
            </p:extLst>
          </p:nvPr>
        </p:nvGraphicFramePr>
        <p:xfrm>
          <a:off x="1869719" y="1988840"/>
          <a:ext cx="7273925" cy="403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PhotoPaint.Image.7" r:id="rId3" imgW="4760582" imgH="2639573" progId="CorelPhotoPaint.Image.7">
                  <p:embed/>
                </p:oleObj>
              </mc:Choice>
              <mc:Fallback>
                <p:oleObj name="CorelPhotoPaint.Image.7" r:id="rId3" imgW="4760582" imgH="2639573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719" y="1988840"/>
                        <a:ext cx="7273925" cy="403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6" descr="1"/>
          <p:cNvPicPr>
            <a:picLocks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1646238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10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1663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</a:t>
            </a:r>
            <a:r>
              <a:rPr lang="ru-RU" sz="2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</a:t>
            </a:r>
            <a:r>
              <a:rPr lang="ru-RU" sz="2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алмазної</a:t>
            </a:r>
            <a:r>
              <a:rPr lang="ru-RU" sz="2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сировини</a:t>
            </a:r>
            <a:r>
              <a:rPr lang="ru-RU" sz="2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класифікацією</a:t>
            </a:r>
            <a:r>
              <a:rPr lang="ru-RU" sz="2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 </a:t>
            </a:r>
            <a:r>
              <a:rPr lang="ru-RU" sz="2400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Бірс</a:t>
            </a:r>
            <a:r>
              <a:rPr lang="ru-RU" sz="2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</a:t>
            </a:r>
            <a:r>
              <a:rPr lang="ru-RU" sz="2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кольору</a:t>
            </a:r>
            <a:r>
              <a:rPr lang="ru-RU" sz="2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4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67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-1"/>
            <a:ext cx="8497192" cy="1871663"/>
          </a:xfrm>
        </p:spPr>
        <p:txBody>
          <a:bodyPr/>
          <a:lstStyle/>
          <a:p>
            <a:r>
              <a:rPr lang="uk-UA" sz="4000" dirty="0">
                <a:solidFill>
                  <a:srgbClr val="FF3399"/>
                </a:solidFill>
              </a:rPr>
              <a:t>Оцінка якості алмазної сировини.</a:t>
            </a:r>
            <a:br>
              <a:rPr lang="uk-UA" sz="4000" dirty="0">
                <a:solidFill>
                  <a:srgbClr val="FF3399"/>
                </a:solidFill>
              </a:rPr>
            </a:br>
            <a:r>
              <a:rPr lang="en-US" sz="4000" dirty="0" smtClean="0">
                <a:solidFill>
                  <a:srgbClr val="FF3399"/>
                </a:solidFill>
              </a:rPr>
              <a:t/>
            </a:r>
            <a:br>
              <a:rPr lang="en-US" sz="4000" dirty="0" smtClean="0">
                <a:solidFill>
                  <a:srgbClr val="FF3399"/>
                </a:solidFill>
              </a:rPr>
            </a:br>
            <a:endParaRPr lang="ru-RU" sz="4000" dirty="0" smtClean="0">
              <a:solidFill>
                <a:srgbClr val="FF3399"/>
              </a:solidFill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32008954"/>
              </p:ext>
            </p:extLst>
          </p:nvPr>
        </p:nvGraphicFramePr>
        <p:xfrm>
          <a:off x="-16055" y="692696"/>
          <a:ext cx="6121400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PhotoPaint.Image.7" r:id="rId3" imgW="4909922" imgH="3197088" progId="CorelPhotoPaint.Image.7">
                  <p:embed/>
                </p:oleObj>
              </mc:Choice>
              <mc:Fallback>
                <p:oleObj name="CorelPhotoPaint.Image.7" r:id="rId3" imgW="4909922" imgH="3197088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055" y="692696"/>
                        <a:ext cx="6121400" cy="398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250825" y="4724400"/>
          <a:ext cx="6415088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PhotoPaint.Image.7" r:id="rId5" imgW="4772773" imgH="1322611" progId="CorelPhotoPaint.Image.7">
                  <p:embed/>
                </p:oleObj>
              </mc:Choice>
              <mc:Fallback>
                <p:oleObj name="CorelPhotoPaint.Image.7" r:id="rId5" imgW="4772773" imgH="1322611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24400"/>
                        <a:ext cx="6415088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6424613" y="1504950"/>
            <a:ext cx="189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uk-UA" b="1">
                <a:solidFill>
                  <a:srgbClr val="FF3399"/>
                </a:solidFill>
                <a:latin typeface="Arial" charset="0"/>
              </a:rPr>
              <a:t>Шкала чистоти</a:t>
            </a:r>
            <a:endParaRPr lang="ru-RU" b="1">
              <a:solidFill>
                <a:srgbClr val="FF3399"/>
              </a:solidFill>
              <a:latin typeface="Arial" charset="0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6583363" y="5013325"/>
            <a:ext cx="2560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uk-UA"/>
              <a:t> </a:t>
            </a:r>
            <a:r>
              <a:rPr lang="uk-UA" b="1">
                <a:solidFill>
                  <a:srgbClr val="FF3399"/>
                </a:solidFill>
                <a:latin typeface="Arial" charset="0"/>
              </a:rPr>
              <a:t>Якість огранювання</a:t>
            </a:r>
            <a:endParaRPr lang="ru-RU" b="1">
              <a:solidFill>
                <a:srgbClr val="FF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6512511" cy="1143000"/>
          </a:xfrm>
        </p:spPr>
        <p:txBody>
          <a:bodyPr/>
          <a:lstStyle/>
          <a:p>
            <a:pPr eaLnBrk="1" hangingPunct="1"/>
            <a:r>
              <a:rPr lang="uk-UA" sz="2400" dirty="0" smtClean="0">
                <a:solidFill>
                  <a:srgbClr val="FF3399"/>
                </a:solidFill>
              </a:rPr>
              <a:t>Класифікація алмазної сировини в Алмазному синдикаті “Де </a:t>
            </a:r>
            <a:r>
              <a:rPr lang="uk-UA" sz="2400" dirty="0" err="1" smtClean="0">
                <a:solidFill>
                  <a:srgbClr val="FF3399"/>
                </a:solidFill>
              </a:rPr>
              <a:t>Бірс</a:t>
            </a:r>
            <a:r>
              <a:rPr lang="uk-UA" sz="2400" dirty="0" smtClean="0">
                <a:solidFill>
                  <a:srgbClr val="FF3399"/>
                </a:solidFill>
              </a:rPr>
              <a:t>”</a:t>
            </a:r>
            <a:endParaRPr lang="ru-RU" sz="2400" dirty="0" smtClean="0">
              <a:solidFill>
                <a:srgbClr val="FF33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268760"/>
            <a:ext cx="7993137" cy="5255865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uk-UA" sz="1800" dirty="0" smtClean="0"/>
              <a:t>Алмази ювелірні форми “</a:t>
            </a:r>
            <a:r>
              <a:rPr lang="en-US" sz="1800" dirty="0" smtClean="0"/>
              <a:t>Stones”</a:t>
            </a:r>
            <a:r>
              <a:rPr lang="uk-UA" sz="1800" dirty="0" smtClean="0"/>
              <a:t>кристали правильної або дещо викривленої форми, масою від 1 до 15кар.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uk-UA" sz="1800" dirty="0" smtClean="0"/>
              <a:t>Алмази ювелірні форми “</a:t>
            </a:r>
            <a:r>
              <a:rPr lang="en-US" sz="1800" dirty="0" smtClean="0"/>
              <a:t>Shapes”- </a:t>
            </a:r>
            <a:r>
              <a:rPr lang="uk-UA" sz="1800" dirty="0" smtClean="0"/>
              <a:t>кристали із значним викривленням форми, масою від 1 до 15кар.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uk-UA" sz="1800" dirty="0" smtClean="0"/>
              <a:t>Алмази ювелірні форми “</a:t>
            </a:r>
            <a:r>
              <a:rPr lang="en-US" sz="1800" dirty="0" smtClean="0"/>
              <a:t>Cleavage”-</a:t>
            </a:r>
            <a:r>
              <a:rPr lang="uk-UA" sz="1800" dirty="0" smtClean="0"/>
              <a:t>кристали з великими сколюваннями і уламками, масою від 1 до 15кар.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uk-UA" sz="1800" dirty="0" smtClean="0"/>
              <a:t>Алмази ювелірні форми “</a:t>
            </a:r>
            <a:r>
              <a:rPr lang="en-US" sz="1800" dirty="0" err="1" smtClean="0"/>
              <a:t>Macles</a:t>
            </a:r>
            <a:r>
              <a:rPr lang="en-US" sz="1800" dirty="0" smtClean="0"/>
              <a:t>”-</a:t>
            </a:r>
            <a:r>
              <a:rPr lang="uk-UA" sz="1800" dirty="0" smtClean="0"/>
              <a:t>шпінелеві двійники або їх шматки масою від 1 до 15кар.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uk-UA" sz="1800" dirty="0" smtClean="0"/>
              <a:t>Алмази ювелірні форми “</a:t>
            </a:r>
            <a:r>
              <a:rPr lang="en-US" sz="1800" dirty="0" smtClean="0"/>
              <a:t>Flats”-</a:t>
            </a:r>
            <a:r>
              <a:rPr lang="uk-UA" sz="1800" dirty="0" smtClean="0"/>
              <a:t>сильно сплощені кристали та їх уламки масою від 1 до 15кар.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uk-UA" sz="1800" dirty="0" smtClean="0"/>
              <a:t>Алмази ювелірні форми “</a:t>
            </a:r>
            <a:r>
              <a:rPr lang="en-US" sz="1800" dirty="0" err="1" smtClean="0"/>
              <a:t>Mele</a:t>
            </a:r>
            <a:r>
              <a:rPr lang="en-US" sz="1800" dirty="0" smtClean="0"/>
              <a:t>”-</a:t>
            </a:r>
            <a:r>
              <a:rPr lang="uk-UA" sz="1800" dirty="0" smtClean="0"/>
              <a:t>кристали правильної або дещо викривленої форми, масою від 0,10 до 0,99 кар.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uk-UA" sz="1800" dirty="0" smtClean="0"/>
              <a:t>Алмази ювелірні форми “</a:t>
            </a:r>
            <a:r>
              <a:rPr lang="en-US" sz="1800" dirty="0" smtClean="0"/>
              <a:t>Cleavage</a:t>
            </a:r>
            <a:r>
              <a:rPr lang="uk-UA" sz="1800" dirty="0" smtClean="0"/>
              <a:t> </a:t>
            </a:r>
            <a:r>
              <a:rPr lang="en-US" sz="1800" dirty="0" err="1" smtClean="0"/>
              <a:t>mele</a:t>
            </a:r>
            <a:r>
              <a:rPr lang="en-US" sz="1800" dirty="0" smtClean="0"/>
              <a:t>”- </a:t>
            </a:r>
            <a:r>
              <a:rPr lang="uk-UA" sz="1800" dirty="0" smtClean="0"/>
              <a:t>кристали з великими сколюваннями і уламками, масою від 0,10 до 0,99 кар.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uk-UA" sz="1800" dirty="0" smtClean="0"/>
              <a:t>Алмази ювелірні форми “</a:t>
            </a:r>
            <a:r>
              <a:rPr lang="en-US" sz="1800" dirty="0" err="1" smtClean="0"/>
              <a:t>Macles</a:t>
            </a:r>
            <a:r>
              <a:rPr lang="en-US" sz="1800" dirty="0" smtClean="0"/>
              <a:t> </a:t>
            </a:r>
            <a:r>
              <a:rPr lang="en-US" sz="1800" dirty="0" err="1" smtClean="0"/>
              <a:t>mele</a:t>
            </a:r>
            <a:r>
              <a:rPr lang="en-US" sz="1800" dirty="0" smtClean="0"/>
              <a:t>”- </a:t>
            </a:r>
            <a:r>
              <a:rPr lang="uk-UA" sz="1800" dirty="0" smtClean="0"/>
              <a:t>шпінелеві двійники і сильно сплощені кристали та їх уламки масою від 0,10 до 0,99 кар.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uk-UA" sz="1800" dirty="0" smtClean="0"/>
              <a:t>Алмази ювелірні “дрібні мішані” до 0,10 кар.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85620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47675" y="647700"/>
            <a:ext cx="86963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uk-UA" b="1">
                <a:latin typeface="Arial" charset="0"/>
              </a:rPr>
              <a:t>В Україні</a:t>
            </a:r>
            <a:r>
              <a:rPr lang="uk-UA">
                <a:latin typeface="Arial" charset="0"/>
              </a:rPr>
              <a:t> вся алмазна сировина поділяється за категоріями: алмази для ювелірних виробів; технічні алмази для інструментів; алмази технічні для бурового інструменті та алмазно-металічних олівців.</a:t>
            </a:r>
          </a:p>
          <a:p>
            <a:pPr eaLnBrk="1" hangingPunct="1"/>
            <a:r>
              <a:rPr lang="uk-UA">
                <a:latin typeface="Arial" charset="0"/>
              </a:rPr>
              <a:t>Кожна категорія ювелірних алмазів залежно від маси, форми і видів дефектів кристалів класифікується на три групи: кристали масою до 0,15кар, кристали масою від 0,15 до 0,99 кар, кристали масою від 1,00кар і більше.</a:t>
            </a:r>
          </a:p>
          <a:p>
            <a:pPr eaLnBrk="1" hangingPunct="1"/>
            <a:r>
              <a:rPr lang="uk-UA">
                <a:latin typeface="Arial" charset="0"/>
              </a:rPr>
              <a:t>Ці три групи поділяються на більш дрібні </a:t>
            </a:r>
            <a:r>
              <a:rPr lang="uk-UA" u="sng">
                <a:latin typeface="Arial" charset="0"/>
              </a:rPr>
              <a:t>вагові групи:</a:t>
            </a:r>
          </a:p>
          <a:p>
            <a:pPr eaLnBrk="1" hangingPunct="1"/>
            <a:endParaRPr lang="ru-RU" u="sng">
              <a:latin typeface="Arial" charset="0"/>
            </a:endParaRPr>
          </a:p>
        </p:txBody>
      </p:sp>
      <p:graphicFrame>
        <p:nvGraphicFramePr>
          <p:cNvPr id="37914" name="Group 26"/>
          <p:cNvGraphicFramePr>
            <a:graphicFrameLocks noGrp="1"/>
          </p:cNvGraphicFramePr>
          <p:nvPr/>
        </p:nvGraphicFramePr>
        <p:xfrm>
          <a:off x="900113" y="2708275"/>
          <a:ext cx="7848600" cy="1949539"/>
        </p:xfrm>
        <a:graphic>
          <a:graphicData uri="http://schemas.openxmlformats.org/drawingml/2006/table">
            <a:tbl>
              <a:tblPr/>
              <a:tblGrid>
                <a:gridCol w="1392237"/>
                <a:gridCol w="6456363"/>
              </a:tblGrid>
              <a:tr h="504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Група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Вагова група, кар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0,03; 0,03-0,05; 0,05-0,07; 0,07-0,11; 0,11-0,15.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0,15-0,30; 0,30-0,50; 0,50-0,99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ІІІ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1,00-1,79; 1,80-2,79; 2,80-3,79; 3,80-4,79; 4,80-5,79; 5,80-6,79...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2" name="Text Box 27"/>
          <p:cNvSpPr txBox="1">
            <a:spLocks noChangeArrowheads="1"/>
          </p:cNvSpPr>
          <p:nvPr/>
        </p:nvSpPr>
        <p:spPr bwMode="auto">
          <a:xfrm>
            <a:off x="879475" y="4824413"/>
            <a:ext cx="8013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uk-UA">
                <a:latin typeface="Arial" charset="0"/>
              </a:rPr>
              <a:t>Вказані групи поділяються на підгрупи , кожна з яких характеризує форму кристалів .</a:t>
            </a:r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8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0" y="260350"/>
            <a:ext cx="889317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uk-UA">
                <a:latin typeface="Arial" charset="0"/>
              </a:rPr>
              <a:t>а) цілі кристали правильної форми з незначним викривленням, гладкогранні з невеликими сходинками;</a:t>
            </a:r>
          </a:p>
          <a:p>
            <a:pPr eaLnBrk="1" hangingPunct="1"/>
            <a:r>
              <a:rPr lang="uk-UA">
                <a:latin typeface="Arial" charset="0"/>
              </a:rPr>
              <a:t>б) цілі кристали з невеликим викривленням із сходинковими гранями;</a:t>
            </a:r>
          </a:p>
          <a:p>
            <a:pPr eaLnBrk="1" hangingPunct="1"/>
            <a:r>
              <a:rPr lang="uk-UA">
                <a:latin typeface="Arial" charset="0"/>
              </a:rPr>
              <a:t>в) цілі кристали, уламки, паралельні зростки, кристали з незакономірними зростками і різкими сходинками;</a:t>
            </a:r>
          </a:p>
          <a:p>
            <a:pPr eaLnBrk="1" hangingPunct="1"/>
            <a:r>
              <a:rPr lang="uk-UA">
                <a:latin typeface="Arial" charset="0"/>
              </a:rPr>
              <a:t>г) цілі кристали - сплощені , їх уламки з невеликими сходинками;</a:t>
            </a:r>
          </a:p>
          <a:p>
            <a:pPr eaLnBrk="1" hangingPunct="1"/>
            <a:r>
              <a:rPr lang="uk-UA">
                <a:latin typeface="Arial" charset="0"/>
              </a:rPr>
              <a:t>д) шпінелеві двійники та їх уламки, цілі кристали з двійниковим проростанням та зі сходинками.</a:t>
            </a:r>
          </a:p>
          <a:p>
            <a:pPr eaLnBrk="1" hangingPunct="1"/>
            <a:r>
              <a:rPr lang="uk-UA">
                <a:latin typeface="Arial" charset="0"/>
              </a:rPr>
              <a:t>В усіх підгрупах за винятком підгрупи д) допускається наявність пиляних, колотих і шліфованих алмазів.</a:t>
            </a:r>
          </a:p>
          <a:p>
            <a:pPr eaLnBrk="1" hangingPunct="1"/>
            <a:r>
              <a:rPr lang="uk-UA">
                <a:latin typeface="Arial" charset="0"/>
              </a:rPr>
              <a:t>При сортуванні алмазної сировини за формою враховують ступінь деформації 9викривлення) форми кристалів, збереження природної форми кристалів та ступінь розвитку скульптури граней  </a:t>
            </a:r>
          </a:p>
          <a:p>
            <a:pPr eaLnBrk="1" hangingPunct="1"/>
            <a:r>
              <a:rPr lang="uk-UA">
                <a:latin typeface="Arial" charset="0"/>
              </a:rPr>
              <a:t>За ступенем деформації форми кристали алмазу поділяються на групи(за величину викривлення приймається співвідношення розмірів за осями найбільшого подовження):</a:t>
            </a:r>
          </a:p>
          <a:p>
            <a:pPr eaLnBrk="1" hangingPunct="1">
              <a:buFontTx/>
              <a:buChar char="•"/>
            </a:pPr>
            <a:r>
              <a:rPr lang="uk-UA">
                <a:latin typeface="Arial" charset="0"/>
              </a:rPr>
              <a:t>правильної форми-1:1,</a:t>
            </a:r>
          </a:p>
          <a:p>
            <a:pPr eaLnBrk="1" hangingPunct="1">
              <a:buFontTx/>
              <a:buChar char="•"/>
            </a:pPr>
            <a:r>
              <a:rPr lang="uk-UA">
                <a:latin typeface="Arial" charset="0"/>
              </a:rPr>
              <a:t>з незначним викривленням – до 1,5:1,</a:t>
            </a:r>
          </a:p>
          <a:p>
            <a:pPr eaLnBrk="1" hangingPunct="1">
              <a:buFontTx/>
              <a:buChar char="•"/>
            </a:pPr>
            <a:r>
              <a:rPr lang="uk-UA">
                <a:latin typeface="Arial" charset="0"/>
              </a:rPr>
              <a:t>з невеликим викривленням – до 2:1,</a:t>
            </a:r>
          </a:p>
          <a:p>
            <a:pPr eaLnBrk="1" hangingPunct="1">
              <a:buFontTx/>
              <a:buChar char="•"/>
            </a:pPr>
            <a:r>
              <a:rPr lang="uk-UA">
                <a:latin typeface="Arial" charset="0"/>
              </a:rPr>
              <a:t>викривлені- до 3:1,</a:t>
            </a:r>
          </a:p>
          <a:p>
            <a:pPr eaLnBrk="1" hangingPunct="1">
              <a:buFontTx/>
              <a:buChar char="•"/>
            </a:pPr>
            <a:r>
              <a:rPr lang="uk-UA">
                <a:latin typeface="Arial" charset="0"/>
              </a:rPr>
              <a:t>з сильним викривленням – до 4:1,</a:t>
            </a:r>
          </a:p>
          <a:p>
            <a:pPr eaLnBrk="1" hangingPunct="1">
              <a:buFontTx/>
              <a:buChar char="•"/>
            </a:pPr>
            <a:r>
              <a:rPr lang="uk-UA">
                <a:latin typeface="Arial" charset="0"/>
              </a:rPr>
              <a:t>платівчасті і гольчасті- більш ніж 4:1.</a:t>
            </a:r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5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58750" y="423863"/>
            <a:ext cx="8805863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uk-UA" sz="2000" u="sng">
                <a:latin typeface="Arial" charset="0"/>
              </a:rPr>
              <a:t>За збереженістю природної форми</a:t>
            </a:r>
            <a:r>
              <a:rPr lang="uk-UA" sz="2000">
                <a:latin typeface="Arial" charset="0"/>
              </a:rPr>
              <a:t> кристали алмазу поділяють на цілі та уламки. </a:t>
            </a:r>
          </a:p>
          <a:p>
            <a:pPr eaLnBrk="1" hangingPunct="1"/>
            <a:r>
              <a:rPr lang="uk-UA" sz="2000">
                <a:latin typeface="Arial" charset="0"/>
              </a:rPr>
              <a:t>До цілих кристалів належать неушкоджені алмази, а також кристали, відколоті не більше ніж на 1/3 вихідної форми за умови , що ці сколювання несильно спотворюють первинну форму кристалу.</a:t>
            </a:r>
          </a:p>
          <a:p>
            <a:pPr eaLnBrk="1" hangingPunct="1"/>
            <a:r>
              <a:rPr lang="uk-UA" sz="2000">
                <a:latin typeface="Arial" charset="0"/>
              </a:rPr>
              <a:t>Під уламком розуміють частину кристалу , яка складає менше 1/3 його вихідного об</a:t>
            </a:r>
            <a:r>
              <a:rPr lang="en-US" sz="2000">
                <a:latin typeface="Arial" charset="0"/>
                <a:cs typeface="Arial" charset="0"/>
              </a:rPr>
              <a:t>'</a:t>
            </a:r>
            <a:r>
              <a:rPr lang="uk-UA" sz="2000">
                <a:latin typeface="Arial" charset="0"/>
              </a:rPr>
              <a:t>єму.</a:t>
            </a:r>
          </a:p>
          <a:p>
            <a:pPr eaLnBrk="1" hangingPunct="1"/>
            <a:r>
              <a:rPr lang="uk-UA" sz="2000" u="sng">
                <a:latin typeface="Arial" charset="0"/>
              </a:rPr>
              <a:t>За ступенем розвитку скульптури граней</a:t>
            </a:r>
            <a:r>
              <a:rPr lang="uk-UA" sz="2000">
                <a:latin typeface="Arial" charset="0"/>
              </a:rPr>
              <a:t> алмази мають такі характеристики :</a:t>
            </a:r>
          </a:p>
          <a:p>
            <a:pPr eaLnBrk="1" hangingPunct="1"/>
            <a:r>
              <a:rPr lang="uk-UA" sz="2000">
                <a:latin typeface="Arial" charset="0"/>
              </a:rPr>
              <a:t>кристали з гладкими гранями;</a:t>
            </a:r>
          </a:p>
          <a:p>
            <a:pPr eaLnBrk="1" hangingPunct="1"/>
            <a:r>
              <a:rPr lang="uk-UA" sz="2000">
                <a:latin typeface="Arial" charset="0"/>
              </a:rPr>
              <a:t>кристали з незначною сходинковістю;</a:t>
            </a:r>
          </a:p>
          <a:p>
            <a:pPr eaLnBrk="1" hangingPunct="1"/>
            <a:r>
              <a:rPr lang="uk-UA" sz="2000">
                <a:latin typeface="Arial" charset="0"/>
              </a:rPr>
              <a:t>кристали з невеликою сходинковістю;</a:t>
            </a:r>
          </a:p>
          <a:p>
            <a:pPr eaLnBrk="1" hangingPunct="1"/>
            <a:r>
              <a:rPr lang="uk-UA" sz="2000">
                <a:latin typeface="Arial" charset="0"/>
              </a:rPr>
              <a:t>кристали сходинкові;</a:t>
            </a:r>
          </a:p>
          <a:p>
            <a:pPr eaLnBrk="1" hangingPunct="1"/>
            <a:r>
              <a:rPr lang="uk-UA" sz="2000">
                <a:latin typeface="Arial" charset="0"/>
              </a:rPr>
              <a:t>кристали з різкою сходинковістю.</a:t>
            </a:r>
          </a:p>
          <a:p>
            <a:pPr eaLnBrk="1" hangingPunct="1"/>
            <a:r>
              <a:rPr lang="uk-UA" sz="2000">
                <a:latin typeface="Arial" charset="0"/>
              </a:rPr>
              <a:t>Залежно від кількості та місця розташування дефектів кристал поділяється на три зони: центральну, проміжну і периферійну. Товщини зон беруть приблизно однаковими.</a:t>
            </a:r>
          </a:p>
          <a:p>
            <a:pPr eaLnBrk="1" hangingPunct="1"/>
            <a:endParaRPr lang="ru-RU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2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8631"/>
            <a:ext cx="6512511" cy="1143000"/>
          </a:xfrm>
        </p:spPr>
        <p:txBody>
          <a:bodyPr/>
          <a:lstStyle/>
          <a:p>
            <a:pPr eaLnBrk="1" hangingPunct="1"/>
            <a:r>
              <a:rPr lang="uk-UA" sz="2400" dirty="0" smtClean="0"/>
              <a:t>Для визначення </a:t>
            </a:r>
            <a:r>
              <a:rPr lang="uk-UA" sz="2400" u="sng" dirty="0" smtClean="0"/>
              <a:t>величини дефектів</a:t>
            </a:r>
            <a:r>
              <a:rPr lang="uk-UA" sz="2400" dirty="0" smtClean="0"/>
              <a:t> застосовується така класифікація:</a:t>
            </a:r>
            <a:endParaRPr lang="ru-RU" sz="24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980492"/>
            <a:ext cx="8424936" cy="554485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uk-UA" sz="2000" dirty="0" smtClean="0"/>
              <a:t>чисті алмази-при огляді за допомогою лупи шестикратного збільшення дефекти не помітні;</a:t>
            </a:r>
          </a:p>
          <a:p>
            <a:pPr eaLnBrk="1" hangingPunct="1"/>
            <a:r>
              <a:rPr lang="uk-UA" sz="2000" dirty="0" smtClean="0"/>
              <a:t>незначні дефекти - ледь помітні в лупу шестикратного збільшення;</a:t>
            </a:r>
          </a:p>
          <a:p>
            <a:pPr eaLnBrk="1" hangingPunct="1"/>
            <a:r>
              <a:rPr lang="uk-UA" sz="2000" dirty="0" smtClean="0"/>
              <a:t>невеликі дефекти – ледь помітні неозброєним оком , але чітко помітні крізь лупу шестикратного збільшення;</a:t>
            </a:r>
          </a:p>
          <a:p>
            <a:pPr eaLnBrk="1" hangingPunct="1"/>
            <a:r>
              <a:rPr lang="uk-UA" sz="2000" dirty="0" smtClean="0"/>
              <a:t>великі дефекти – чітко помітні неозброєним оком , включення мають розмір не більше 1,3 товщини однієї зони кристалу , тріщини можуть перетинати всю периферійну зону кристалу або відсікати (паралельно грані) не більше половини периферійної зони;</a:t>
            </a:r>
          </a:p>
          <a:p>
            <a:pPr eaLnBrk="1" hangingPunct="1"/>
            <a:r>
              <a:rPr lang="uk-UA" sz="2000" dirty="0" smtClean="0"/>
              <a:t>дуже великі дефекти – включення можуть бути розміром не більше товщини однієї з трьох зон кристалу; тріщини можуть перетинати не більше половини  кристалу або відсікати (паралельно грані) не більше товщини периферійної зони.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58629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6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uk-UA" sz="2400" dirty="0">
                <a:latin typeface="Arial" charset="0"/>
              </a:rPr>
              <a:t>Крім форми і видів дефектів, алмази характеризуються </a:t>
            </a:r>
            <a:r>
              <a:rPr lang="uk-UA" sz="2400" u="sng" dirty="0" err="1">
                <a:latin typeface="Arial" charset="0"/>
              </a:rPr>
              <a:t>кольоро-наблиском</a:t>
            </a:r>
            <a:r>
              <a:rPr lang="uk-UA" sz="2400" dirty="0">
                <a:latin typeface="Arial" charset="0"/>
              </a:rPr>
              <a:t>. </a:t>
            </a:r>
            <a:r>
              <a:rPr lang="uk-UA" sz="2400" dirty="0" err="1">
                <a:latin typeface="Arial" charset="0"/>
              </a:rPr>
              <a:t>Кольоро-наблиском</a:t>
            </a:r>
            <a:r>
              <a:rPr lang="uk-UA" sz="2400" dirty="0">
                <a:latin typeface="Arial" charset="0"/>
              </a:rPr>
              <a:t> </a:t>
            </a:r>
            <a:r>
              <a:rPr lang="uk-UA" sz="2400" dirty="0"/>
              <a:t> </a:t>
            </a:r>
            <a:r>
              <a:rPr lang="uk-UA" sz="2400" dirty="0">
                <a:latin typeface="Arial" charset="0"/>
              </a:rPr>
              <a:t>називають будь-який відтінок, що відрізняється від кольору абсолютно білого паперу. За к цим показником алмазна сировина поділяється на 7 груп:</a:t>
            </a:r>
          </a:p>
          <a:p>
            <a:pPr eaLnBrk="1" hangingPunct="1">
              <a:buFontTx/>
              <a:buChar char="•"/>
            </a:pPr>
            <a:r>
              <a:rPr lang="uk-UA" sz="2400" dirty="0">
                <a:latin typeface="Arial" charset="0"/>
              </a:rPr>
              <a:t>безбарвні алмази(будь-які відтінки відсутні);</a:t>
            </a:r>
          </a:p>
          <a:p>
            <a:pPr eaLnBrk="1" hangingPunct="1">
              <a:buFontTx/>
              <a:buChar char="•"/>
            </a:pPr>
            <a:r>
              <a:rPr lang="uk-UA" sz="2400" dirty="0">
                <a:latin typeface="Arial" charset="0"/>
              </a:rPr>
              <a:t>алмази з незначним </a:t>
            </a:r>
            <a:r>
              <a:rPr lang="uk-UA" sz="2400" dirty="0" err="1">
                <a:latin typeface="Arial" charset="0"/>
              </a:rPr>
              <a:t>кольоро-наблиском</a:t>
            </a:r>
            <a:r>
              <a:rPr lang="uk-UA" sz="2400" dirty="0">
                <a:latin typeface="Arial" charset="0"/>
              </a:rPr>
              <a:t>(з ледь вловимим відтінком);</a:t>
            </a:r>
          </a:p>
          <a:p>
            <a:pPr eaLnBrk="1" hangingPunct="1">
              <a:buFontTx/>
              <a:buChar char="•"/>
            </a:pPr>
            <a:r>
              <a:rPr lang="uk-UA" sz="2400" dirty="0">
                <a:latin typeface="Arial" charset="0"/>
              </a:rPr>
              <a:t>алмази з невеликим </a:t>
            </a:r>
            <a:r>
              <a:rPr lang="uk-UA" sz="2400" dirty="0" err="1">
                <a:latin typeface="Arial" charset="0"/>
              </a:rPr>
              <a:t>кольоро-наблиском</a:t>
            </a:r>
            <a:r>
              <a:rPr lang="uk-UA" sz="2400" dirty="0">
                <a:latin typeface="Arial" charset="0"/>
              </a:rPr>
              <a:t>(з більш помітним відтінком);</a:t>
            </a:r>
          </a:p>
          <a:p>
            <a:pPr eaLnBrk="1" hangingPunct="1">
              <a:buFontTx/>
              <a:buChar char="•"/>
            </a:pPr>
            <a:r>
              <a:rPr lang="uk-UA" sz="2400" dirty="0">
                <a:latin typeface="Arial" charset="0"/>
              </a:rPr>
              <a:t>алмази з </a:t>
            </a:r>
            <a:r>
              <a:rPr lang="uk-UA" sz="2400" dirty="0" err="1">
                <a:latin typeface="Arial" charset="0"/>
              </a:rPr>
              <a:t>кольоро-наблиском</a:t>
            </a:r>
            <a:r>
              <a:rPr lang="uk-UA" sz="2400" dirty="0">
                <a:latin typeface="Arial" charset="0"/>
              </a:rPr>
              <a:t>(з ясно помітними відтінками різних кольорів);</a:t>
            </a:r>
          </a:p>
          <a:p>
            <a:pPr eaLnBrk="1" hangingPunct="1">
              <a:buFontTx/>
              <a:buChar char="•"/>
            </a:pPr>
            <a:r>
              <a:rPr lang="uk-UA" sz="2400" dirty="0">
                <a:latin typeface="Arial" charset="0"/>
              </a:rPr>
              <a:t>кольорові алмази(з жовтим, зеленим, фіолетовим та іншим забарвленням);</a:t>
            </a:r>
          </a:p>
          <a:p>
            <a:pPr eaLnBrk="1" hangingPunct="1">
              <a:buFontTx/>
              <a:buChar char="•"/>
            </a:pPr>
            <a:r>
              <a:rPr lang="uk-UA" sz="2400" dirty="0">
                <a:latin typeface="Arial" charset="0"/>
              </a:rPr>
              <a:t>коричневі алмази(з ясно помітним коричневим відтінком, в залежності від інтенсивності </a:t>
            </a:r>
            <a:r>
              <a:rPr lang="uk-UA" sz="2400" dirty="0" err="1">
                <a:latin typeface="Arial" charset="0"/>
              </a:rPr>
              <a:t>відтінка</a:t>
            </a:r>
            <a:r>
              <a:rPr lang="uk-UA" sz="2400" dirty="0">
                <a:latin typeface="Arial" charset="0"/>
              </a:rPr>
              <a:t> розрізняють два кольори)</a:t>
            </a:r>
          </a:p>
          <a:p>
            <a:pPr eaLnBrk="1" hangingPunct="1"/>
            <a:r>
              <a:rPr lang="uk-UA" sz="2400" dirty="0" err="1">
                <a:latin typeface="Arial" charset="0"/>
              </a:rPr>
              <a:t>Кольоро-наблиск</a:t>
            </a:r>
            <a:r>
              <a:rPr lang="uk-UA" sz="2400" dirty="0">
                <a:latin typeface="Arial" charset="0"/>
              </a:rPr>
              <a:t> алмазів визначають порівнянням з еталонами відтінків.</a:t>
            </a:r>
            <a:endParaRPr lang="ru-RU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034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</TotalTime>
  <Words>826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Воздушный поток</vt:lpstr>
      <vt:lpstr>Corel PHOTO-PAINT 7.0 Image</vt:lpstr>
      <vt:lpstr>Оцінка якості алмазної сировини</vt:lpstr>
      <vt:lpstr>Презентация PowerPoint</vt:lpstr>
      <vt:lpstr>Оцінка якості алмазної сировини.  </vt:lpstr>
      <vt:lpstr>Класифікація алмазної сировини в Алмазному синдикаті “Де Бірс”</vt:lpstr>
      <vt:lpstr>Презентация PowerPoint</vt:lpstr>
      <vt:lpstr>Презентация PowerPoint</vt:lpstr>
      <vt:lpstr>Презентация PowerPoint</vt:lpstr>
      <vt:lpstr>Для визначення величини дефектів застосовується така класифікація: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якості алмазної сировини</dc:title>
  <dc:creator>OLENA</dc:creator>
  <cp:lastModifiedBy>OLENA</cp:lastModifiedBy>
  <cp:revision>2</cp:revision>
  <dcterms:created xsi:type="dcterms:W3CDTF">2019-02-10T17:41:19Z</dcterms:created>
  <dcterms:modified xsi:type="dcterms:W3CDTF">2019-02-10T17:49:37Z</dcterms:modified>
</cp:coreProperties>
</file>