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4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3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7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0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3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0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0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BADE-51B9-4F12-B9D0-1A9B0E592C4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EC28-2942-4574-857A-0E1B57C2B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Епідозит</a:t>
            </a:r>
            <a:r>
              <a:rPr lang="ru-RU" dirty="0" smtClean="0"/>
              <a:t>(</a:t>
            </a:r>
            <a:r>
              <a:rPr lang="ru-RU" dirty="0" err="1" smtClean="0"/>
              <a:t>унакіт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Курс </a:t>
            </a:r>
            <a:r>
              <a:rPr lang="uk-UA" dirty="0" err="1" smtClean="0"/>
              <a:t>гемології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67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693019"/>
            <a:ext cx="10814785" cy="5483944"/>
          </a:xfrm>
        </p:spPr>
        <p:txBody>
          <a:bodyPr/>
          <a:lstStyle/>
          <a:p>
            <a:r>
              <a:rPr lang="ru-RU" dirty="0" smtClean="0"/>
              <a:t>У  зонах  </a:t>
            </a:r>
            <a:r>
              <a:rPr lang="ru-RU" dirty="0" err="1" smtClean="0"/>
              <a:t>дроблення</a:t>
            </a:r>
            <a:r>
              <a:rPr lang="ru-RU" dirty="0" smtClean="0"/>
              <a:t>  </a:t>
            </a:r>
            <a:r>
              <a:rPr lang="ru-RU" dirty="0" err="1" smtClean="0"/>
              <a:t>фіксуються</a:t>
            </a:r>
            <a:r>
              <a:rPr lang="ru-RU" dirty="0" smtClean="0"/>
              <a:t>  </a:t>
            </a:r>
            <a:r>
              <a:rPr lang="ru-RU" dirty="0" err="1" smtClean="0"/>
              <a:t>переміщення</a:t>
            </a:r>
            <a:r>
              <a:rPr lang="ru-RU" dirty="0" smtClean="0"/>
              <a:t>  </a:t>
            </a:r>
            <a:r>
              <a:rPr lang="ru-RU" dirty="0" err="1" smtClean="0"/>
              <a:t>блоків</a:t>
            </a:r>
            <a:r>
              <a:rPr lang="ru-RU" dirty="0" smtClean="0"/>
              <a:t>  не  </a:t>
            </a:r>
            <a:r>
              <a:rPr lang="ru-RU" dirty="0" err="1" smtClean="0"/>
              <a:t>тільки</a:t>
            </a:r>
            <a:r>
              <a:rPr lang="ru-RU" dirty="0" smtClean="0"/>
              <a:t>  по  </a:t>
            </a:r>
            <a:r>
              <a:rPr lang="ru-RU" dirty="0" err="1" smtClean="0"/>
              <a:t>падінню</a:t>
            </a:r>
            <a:r>
              <a:rPr lang="ru-RU" dirty="0" smtClean="0"/>
              <a:t> </a:t>
            </a:r>
            <a:r>
              <a:rPr lang="ru-RU" dirty="0" err="1" smtClean="0"/>
              <a:t>зміщувачів</a:t>
            </a:r>
            <a:r>
              <a:rPr lang="ru-RU" dirty="0" smtClean="0"/>
              <a:t>, але й </a:t>
            </a:r>
            <a:r>
              <a:rPr lang="ru-RU" dirty="0" err="1" smtClean="0"/>
              <a:t>уздовж</a:t>
            </a:r>
            <a:r>
              <a:rPr lang="ru-RU" dirty="0" smtClean="0"/>
              <a:t> них. </a:t>
            </a:r>
            <a:r>
              <a:rPr lang="ru-RU" dirty="0" err="1" smtClean="0"/>
              <a:t>Доказом</a:t>
            </a:r>
            <a:r>
              <a:rPr lang="ru-RU" dirty="0" smtClean="0"/>
              <a:t> тому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тріщини</a:t>
            </a:r>
            <a:r>
              <a:rPr lang="ru-RU" dirty="0" smtClean="0"/>
              <a:t> </a:t>
            </a:r>
            <a:r>
              <a:rPr lang="ru-RU" dirty="0" err="1" smtClean="0"/>
              <a:t>субширотного</a:t>
            </a:r>
            <a:r>
              <a:rPr lang="ru-RU" dirty="0" smtClean="0"/>
              <a:t> </a:t>
            </a:r>
            <a:r>
              <a:rPr lang="ru-RU" dirty="0" err="1" smtClean="0"/>
              <a:t>простягання</a:t>
            </a:r>
            <a:r>
              <a:rPr lang="ru-RU" dirty="0" smtClean="0"/>
              <a:t> з </a:t>
            </a:r>
            <a:r>
              <a:rPr lang="ru-RU" dirty="0" err="1" smtClean="0"/>
              <a:t>падінням</a:t>
            </a:r>
            <a:r>
              <a:rPr lang="ru-RU" dirty="0" smtClean="0"/>
              <a:t> до </a:t>
            </a:r>
            <a:r>
              <a:rPr lang="ru-RU" dirty="0" err="1" smtClean="0"/>
              <a:t>півдня</a:t>
            </a:r>
            <a:r>
              <a:rPr lang="ru-RU" dirty="0" smtClean="0"/>
              <a:t> 170°  </a:t>
            </a:r>
            <a:r>
              <a:rPr lang="ru-RU" dirty="0" err="1" smtClean="0"/>
              <a:t>під</a:t>
            </a:r>
            <a:r>
              <a:rPr lang="ru-RU" dirty="0" smtClean="0"/>
              <a:t> кутом 70°  на </a:t>
            </a:r>
            <a:r>
              <a:rPr lang="ru-RU" dirty="0" err="1" smtClean="0"/>
              <a:t>дзеркалах</a:t>
            </a:r>
            <a:r>
              <a:rPr lang="ru-RU" dirty="0" smtClean="0"/>
              <a:t> </a:t>
            </a:r>
            <a:r>
              <a:rPr lang="ru-RU" dirty="0" err="1" smtClean="0"/>
              <a:t>ковзання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</a:t>
            </a:r>
            <a:r>
              <a:rPr lang="ru-RU" dirty="0" err="1" smtClean="0"/>
              <a:t>горизонтальне</a:t>
            </a:r>
            <a:r>
              <a:rPr lang="ru-RU" dirty="0" smtClean="0"/>
              <a:t> </a:t>
            </a:r>
            <a:r>
              <a:rPr lang="ru-RU" dirty="0" err="1" smtClean="0"/>
              <a:t>штрихування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Багатоетапність</a:t>
            </a:r>
            <a:r>
              <a:rPr lang="ru-RU" dirty="0" smtClean="0"/>
              <a:t>  </a:t>
            </a:r>
            <a:r>
              <a:rPr lang="ru-RU" dirty="0" err="1" smtClean="0"/>
              <a:t>прояву</a:t>
            </a:r>
            <a:r>
              <a:rPr lang="ru-RU" dirty="0" smtClean="0"/>
              <a:t>  </a:t>
            </a:r>
            <a:r>
              <a:rPr lang="ru-RU" dirty="0" err="1" smtClean="0"/>
              <a:t>тектонічної</a:t>
            </a:r>
            <a:r>
              <a:rPr lang="ru-RU" dirty="0" smtClean="0"/>
              <a:t>  </a:t>
            </a:r>
            <a:r>
              <a:rPr lang="ru-RU" dirty="0" err="1" smtClean="0"/>
              <a:t>активності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фіксується</a:t>
            </a:r>
            <a:r>
              <a:rPr lang="ru-RU" dirty="0" smtClean="0"/>
              <a:t>  по </a:t>
            </a:r>
            <a:r>
              <a:rPr lang="ru-RU" dirty="0" err="1" smtClean="0"/>
              <a:t>різноорієнтованим</a:t>
            </a:r>
            <a:r>
              <a:rPr lang="ru-RU" dirty="0" smtClean="0"/>
              <a:t> і </a:t>
            </a:r>
            <a:r>
              <a:rPr lang="ru-RU" dirty="0" err="1" smtClean="0"/>
              <a:t>різновіковим</a:t>
            </a:r>
            <a:r>
              <a:rPr lang="ru-RU" dirty="0" smtClean="0"/>
              <a:t> </a:t>
            </a:r>
            <a:r>
              <a:rPr lang="ru-RU" dirty="0" err="1" smtClean="0"/>
              <a:t>тріщинам</a:t>
            </a:r>
            <a:r>
              <a:rPr lang="ru-RU" dirty="0" smtClean="0"/>
              <a:t>, зонам </a:t>
            </a:r>
            <a:r>
              <a:rPr lang="ru-RU" dirty="0" err="1" smtClean="0"/>
              <a:t>дроблення</a:t>
            </a:r>
            <a:r>
              <a:rPr lang="ru-RU" dirty="0" smtClean="0"/>
              <a:t> й </a:t>
            </a:r>
            <a:r>
              <a:rPr lang="ru-RU" dirty="0" err="1" smtClean="0"/>
              <a:t>мілонитізації</a:t>
            </a:r>
            <a:r>
              <a:rPr lang="ru-RU" dirty="0" smtClean="0"/>
              <a:t>, </a:t>
            </a:r>
            <a:r>
              <a:rPr lang="ru-RU" dirty="0" err="1" smtClean="0"/>
              <a:t>паралелизується</a:t>
            </a:r>
            <a:r>
              <a:rPr lang="ru-RU" dirty="0" smtClean="0"/>
              <a:t>  з  </a:t>
            </a:r>
            <a:r>
              <a:rPr lang="ru-RU" dirty="0" err="1" smtClean="0"/>
              <a:t>багаторазовістю</a:t>
            </a:r>
            <a:r>
              <a:rPr lang="ru-RU" dirty="0" smtClean="0"/>
              <a:t>  </a:t>
            </a:r>
            <a:r>
              <a:rPr lang="ru-RU" dirty="0" err="1" smtClean="0"/>
              <a:t>накладених</a:t>
            </a:r>
            <a:r>
              <a:rPr lang="ru-RU" dirty="0" smtClean="0"/>
              <a:t>  гидротермально-</a:t>
            </a:r>
            <a:r>
              <a:rPr lang="ru-RU" dirty="0" err="1" smtClean="0"/>
              <a:t>метасоматичних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епідотизації</a:t>
            </a:r>
            <a:r>
              <a:rPr lang="ru-RU" dirty="0" smtClean="0"/>
              <a:t> й </a:t>
            </a:r>
            <a:r>
              <a:rPr lang="ru-RU" dirty="0" err="1" smtClean="0"/>
              <a:t>окварцування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31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141" y="770021"/>
            <a:ext cx="10766659" cy="5406942"/>
          </a:xfrm>
        </p:spPr>
        <p:txBody>
          <a:bodyPr/>
          <a:lstStyle/>
          <a:p>
            <a:r>
              <a:rPr lang="ru-RU" dirty="0" smtClean="0"/>
              <a:t>У  кварц-</a:t>
            </a:r>
            <a:r>
              <a:rPr lang="ru-RU" dirty="0" err="1" smtClean="0"/>
              <a:t>епідотових</a:t>
            </a:r>
            <a:r>
              <a:rPr lang="ru-RU" dirty="0" smtClean="0"/>
              <a:t>  </a:t>
            </a:r>
            <a:r>
              <a:rPr lang="ru-RU" dirty="0" err="1" smtClean="0"/>
              <a:t>метасоматичних</a:t>
            </a:r>
            <a:r>
              <a:rPr lang="ru-RU" dirty="0" smtClean="0"/>
              <a:t>  </a:t>
            </a:r>
            <a:r>
              <a:rPr lang="ru-RU" dirty="0" err="1" smtClean="0"/>
              <a:t>тілах</a:t>
            </a:r>
            <a:r>
              <a:rPr lang="ru-RU" dirty="0" smtClean="0"/>
              <a:t>  і  жилах  з  </a:t>
            </a:r>
            <a:r>
              <a:rPr lang="ru-RU" dirty="0" err="1" smtClean="0"/>
              <a:t>епідотом</a:t>
            </a:r>
            <a:r>
              <a:rPr lang="ru-RU" dirty="0" smtClean="0"/>
              <a:t> 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асоціює</a:t>
            </a:r>
            <a:r>
              <a:rPr lang="ru-RU" dirty="0" smtClean="0"/>
              <a:t>  кварц,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перебуває</a:t>
            </a:r>
            <a:r>
              <a:rPr lang="ru-RU" dirty="0" smtClean="0"/>
              <a:t>  </a:t>
            </a:r>
            <a:r>
              <a:rPr lang="ru-RU" dirty="0" err="1" smtClean="0"/>
              <a:t>найчастіше</a:t>
            </a:r>
            <a:r>
              <a:rPr lang="ru-RU" dirty="0" smtClean="0"/>
              <a:t>  в  </a:t>
            </a:r>
            <a:r>
              <a:rPr lang="ru-RU" dirty="0" err="1" smtClean="0"/>
              <a:t>підлеглій</a:t>
            </a:r>
            <a:r>
              <a:rPr lang="ru-RU" dirty="0" smtClean="0"/>
              <a:t>  </a:t>
            </a:r>
            <a:r>
              <a:rPr lang="ru-RU" dirty="0" err="1" smtClean="0"/>
              <a:t>кількості</a:t>
            </a:r>
            <a:r>
              <a:rPr lang="ru-RU" dirty="0" smtClean="0"/>
              <a:t>.  </a:t>
            </a:r>
            <a:r>
              <a:rPr lang="ru-RU" dirty="0" err="1" smtClean="0"/>
              <a:t>Однак</a:t>
            </a:r>
            <a:r>
              <a:rPr lang="ru-RU" dirty="0" smtClean="0"/>
              <a:t>  ореол </a:t>
            </a:r>
            <a:r>
              <a:rPr lang="ru-RU" dirty="0" err="1" smtClean="0"/>
              <a:t>розподілу</a:t>
            </a:r>
            <a:r>
              <a:rPr lang="ru-RU" dirty="0" smtClean="0"/>
              <a:t>  </a:t>
            </a:r>
            <a:r>
              <a:rPr lang="ru-RU" dirty="0" err="1" smtClean="0"/>
              <a:t>гідротермально-метасоматичного</a:t>
            </a:r>
            <a:r>
              <a:rPr lang="ru-RU" dirty="0" smtClean="0"/>
              <a:t>  кварцу  в  </a:t>
            </a:r>
            <a:r>
              <a:rPr lang="ru-RU" dirty="0" err="1" smtClean="0"/>
              <a:t>масиві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Тритузнівського</a:t>
            </a:r>
            <a:r>
              <a:rPr lang="ru-RU" dirty="0" smtClean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. Кварц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ядерні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кварц-</a:t>
            </a:r>
            <a:r>
              <a:rPr lang="ru-RU" dirty="0" err="1" smtClean="0"/>
              <a:t>мікроклинових</a:t>
            </a:r>
            <a:r>
              <a:rPr lang="ru-RU" dirty="0" smtClean="0"/>
              <a:t> жил.  </a:t>
            </a:r>
            <a:r>
              <a:rPr lang="ru-RU" dirty="0" err="1" smtClean="0"/>
              <a:t>Більш</a:t>
            </a:r>
            <a:r>
              <a:rPr lang="ru-RU" dirty="0" smtClean="0"/>
              <a:t>  </a:t>
            </a:r>
            <a:r>
              <a:rPr lang="ru-RU" dirty="0" err="1" smtClean="0"/>
              <a:t>пізній</a:t>
            </a:r>
            <a:r>
              <a:rPr lang="ru-RU" dirty="0" smtClean="0"/>
              <a:t>  кварц  </a:t>
            </a:r>
            <a:r>
              <a:rPr lang="ru-RU" dirty="0" err="1" smtClean="0"/>
              <a:t>проявляється</a:t>
            </a:r>
            <a:r>
              <a:rPr lang="ru-RU" dirty="0" smtClean="0"/>
              <a:t>  у  </a:t>
            </a:r>
            <a:r>
              <a:rPr lang="ru-RU" dirty="0" err="1" smtClean="0"/>
              <a:t>вигляді</a:t>
            </a:r>
            <a:r>
              <a:rPr lang="ru-RU" dirty="0" smtClean="0"/>
              <a:t>  </a:t>
            </a:r>
            <a:r>
              <a:rPr lang="ru-RU" dirty="0" err="1" smtClean="0"/>
              <a:t>січних</a:t>
            </a:r>
            <a:r>
              <a:rPr lang="ru-RU" dirty="0" smtClean="0"/>
              <a:t> жил  і </a:t>
            </a:r>
            <a:r>
              <a:rPr lang="ru-RU" dirty="0" err="1" smtClean="0"/>
              <a:t>прожилків</a:t>
            </a:r>
            <a:r>
              <a:rPr lang="ru-RU" dirty="0" smtClean="0"/>
              <a:t>. У  </a:t>
            </a:r>
            <a:r>
              <a:rPr lang="ru-RU" dirty="0" err="1" smtClean="0"/>
              <a:t>ряді</a:t>
            </a:r>
            <a:r>
              <a:rPr lang="ru-RU" dirty="0" smtClean="0"/>
              <a:t>  </a:t>
            </a:r>
            <a:r>
              <a:rPr lang="ru-RU" dirty="0" err="1" smtClean="0"/>
              <a:t>випадків</a:t>
            </a:r>
            <a:r>
              <a:rPr lang="ru-RU" dirty="0" smtClean="0"/>
              <a:t>  у  таких  </a:t>
            </a:r>
            <a:r>
              <a:rPr lang="ru-RU" dirty="0" err="1" smtClean="0"/>
              <a:t>утвореннях</a:t>
            </a:r>
            <a:r>
              <a:rPr lang="ru-RU" dirty="0" smtClean="0"/>
              <a:t>  </a:t>
            </a:r>
            <a:r>
              <a:rPr lang="ru-RU" dirty="0" err="1" smtClean="0"/>
              <a:t>крім</a:t>
            </a:r>
            <a:r>
              <a:rPr lang="ru-RU" dirty="0" smtClean="0"/>
              <a:t>  молочно-</a:t>
            </a:r>
            <a:r>
              <a:rPr lang="ru-RU" dirty="0" err="1" smtClean="0"/>
              <a:t>білого</a:t>
            </a:r>
            <a:r>
              <a:rPr lang="ru-RU" dirty="0" smtClean="0"/>
              <a:t>  кварцу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 </a:t>
            </a:r>
            <a:r>
              <a:rPr lang="ru-RU" dirty="0" err="1" smtClean="0"/>
              <a:t>блакитнувато-сірі</a:t>
            </a:r>
            <a:r>
              <a:rPr lang="ru-RU" dirty="0" smtClean="0"/>
              <a:t>  </a:t>
            </a:r>
            <a:r>
              <a:rPr lang="ru-RU" dirty="0" err="1" smtClean="0"/>
              <a:t>напівпрозорі</a:t>
            </a:r>
            <a:r>
              <a:rPr lang="ru-RU" dirty="0" smtClean="0"/>
              <a:t>  </a:t>
            </a:r>
            <a:r>
              <a:rPr lang="ru-RU" dirty="0" err="1" smtClean="0"/>
              <a:t>його</a:t>
            </a:r>
            <a:r>
              <a:rPr lang="ru-RU" dirty="0" smtClean="0"/>
              <a:t>  </a:t>
            </a:r>
            <a:r>
              <a:rPr lang="ru-RU" dirty="0" err="1" smtClean="0"/>
              <a:t>різновиди</a:t>
            </a:r>
            <a:r>
              <a:rPr lang="ru-RU" dirty="0" smtClean="0"/>
              <a:t>.  Прожилки  й </a:t>
            </a:r>
            <a:r>
              <a:rPr lang="ru-RU" dirty="0" err="1" smtClean="0"/>
              <a:t>гнізда</a:t>
            </a:r>
            <a:r>
              <a:rPr lang="ru-RU" dirty="0" smtClean="0"/>
              <a:t>  кварцу  </a:t>
            </a:r>
            <a:r>
              <a:rPr lang="ru-RU" dirty="0" err="1" smtClean="0"/>
              <a:t>нерідко</a:t>
            </a:r>
            <a:r>
              <a:rPr lang="ru-RU" dirty="0" smtClean="0"/>
              <a:t>  </a:t>
            </a:r>
            <a:r>
              <a:rPr lang="ru-RU" dirty="0" err="1" smtClean="0"/>
              <a:t>займають</a:t>
            </a:r>
            <a:r>
              <a:rPr lang="ru-RU" dirty="0" smtClean="0"/>
              <a:t>  </a:t>
            </a:r>
            <a:r>
              <a:rPr lang="ru-RU" dirty="0" err="1" smtClean="0"/>
              <a:t>січне</a:t>
            </a:r>
            <a:r>
              <a:rPr lang="ru-RU" dirty="0" smtClean="0"/>
              <a:t>  </a:t>
            </a:r>
            <a:r>
              <a:rPr lang="ru-RU" dirty="0" err="1" smtClean="0"/>
              <a:t>положення</a:t>
            </a:r>
            <a:r>
              <a:rPr lang="ru-RU" dirty="0" smtClean="0"/>
              <a:t>  у  кварц-</a:t>
            </a:r>
            <a:r>
              <a:rPr lang="ru-RU" dirty="0" err="1" smtClean="0"/>
              <a:t>епідотових</a:t>
            </a:r>
            <a:r>
              <a:rPr lang="ru-RU" dirty="0" smtClean="0"/>
              <a:t>  зонах метасоматозу.  У  таких   </a:t>
            </a:r>
            <a:r>
              <a:rPr lang="ru-RU" dirty="0" err="1" smtClean="0"/>
              <a:t>випадках</a:t>
            </a:r>
            <a:r>
              <a:rPr lang="ru-RU" dirty="0" smtClean="0"/>
              <a:t>   </a:t>
            </a:r>
            <a:r>
              <a:rPr lang="ru-RU" dirty="0" err="1" smtClean="0"/>
              <a:t>майже</a:t>
            </a:r>
            <a:r>
              <a:rPr lang="ru-RU" dirty="0" smtClean="0"/>
              <a:t>    не   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   </a:t>
            </a:r>
            <a:r>
              <a:rPr lang="ru-RU" dirty="0" err="1" smtClean="0"/>
              <a:t>моноліти</a:t>
            </a:r>
            <a:r>
              <a:rPr lang="ru-RU" dirty="0" smtClean="0"/>
              <a:t>  </a:t>
            </a:r>
            <a:r>
              <a:rPr lang="ru-RU" dirty="0" err="1" smtClean="0"/>
              <a:t>кварцових</a:t>
            </a:r>
            <a:r>
              <a:rPr lang="ru-RU" dirty="0" smtClean="0"/>
              <a:t>   </a:t>
            </a:r>
            <a:r>
              <a:rPr lang="ru-RU" dirty="0" err="1" smtClean="0"/>
              <a:t>утворень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7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4" y="625642"/>
            <a:ext cx="10834036" cy="555132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Мінералого-петрографічна</a:t>
            </a:r>
            <a:r>
              <a:rPr lang="ru-RU" dirty="0" smtClean="0"/>
              <a:t> характеристика </a:t>
            </a:r>
            <a:r>
              <a:rPr lang="ru-RU" dirty="0" err="1" smtClean="0"/>
              <a:t>епідозитів</a:t>
            </a:r>
            <a:r>
              <a:rPr lang="ru-RU" dirty="0" smtClean="0"/>
              <a:t>. </a:t>
            </a:r>
            <a:r>
              <a:rPr lang="ru-RU" dirty="0" err="1" smtClean="0"/>
              <a:t>Епідотізовані</a:t>
            </a:r>
            <a:r>
              <a:rPr lang="ru-RU" dirty="0" smtClean="0"/>
              <a:t>  </a:t>
            </a:r>
            <a:r>
              <a:rPr lang="ru-RU" dirty="0" err="1" smtClean="0"/>
              <a:t>гранодіорити</a:t>
            </a:r>
            <a:r>
              <a:rPr lang="ru-RU" dirty="0" smtClean="0"/>
              <a:t>  </a:t>
            </a:r>
            <a:r>
              <a:rPr lang="ru-RU" dirty="0" err="1" smtClean="0"/>
              <a:t>утворюють</a:t>
            </a:r>
            <a:r>
              <a:rPr lang="ru-RU" dirty="0" smtClean="0"/>
              <a:t>  </a:t>
            </a:r>
            <a:r>
              <a:rPr lang="ru-RU" dirty="0" err="1" smtClean="0"/>
              <a:t>великі</a:t>
            </a:r>
            <a:r>
              <a:rPr lang="ru-RU" dirty="0" smtClean="0"/>
              <a:t>  </a:t>
            </a:r>
            <a:r>
              <a:rPr lang="ru-RU" dirty="0" err="1" smtClean="0"/>
              <a:t>масиви</a:t>
            </a:r>
            <a:r>
              <a:rPr lang="ru-RU" dirty="0" smtClean="0"/>
              <a:t>  на </a:t>
            </a:r>
            <a:r>
              <a:rPr lang="ru-RU" dirty="0" err="1" smtClean="0"/>
              <a:t>Новоніколаєвському</a:t>
            </a:r>
            <a:r>
              <a:rPr lang="ru-RU" dirty="0" smtClean="0"/>
              <a:t> </a:t>
            </a:r>
            <a:r>
              <a:rPr lang="ru-RU" dirty="0" err="1" smtClean="0"/>
              <a:t>кар’єрі</a:t>
            </a:r>
            <a:r>
              <a:rPr lang="ru-RU" dirty="0" smtClean="0"/>
              <a:t>. У </a:t>
            </a:r>
            <a:r>
              <a:rPr lang="ru-RU" dirty="0" err="1" smtClean="0"/>
              <a:t>виробленнях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Дніпропетровського</a:t>
            </a:r>
            <a:r>
              <a:rPr lang="ru-RU" dirty="0" smtClean="0"/>
              <a:t> </a:t>
            </a:r>
            <a:r>
              <a:rPr lang="ru-RU" dirty="0" err="1" smtClean="0"/>
              <a:t>метрополітену</a:t>
            </a:r>
            <a:r>
              <a:rPr lang="ru-RU" dirty="0" smtClean="0"/>
              <a:t> </a:t>
            </a:r>
            <a:r>
              <a:rPr lang="ru-RU" dirty="0" err="1" smtClean="0"/>
              <a:t>епідотізовані</a:t>
            </a:r>
            <a:r>
              <a:rPr lang="ru-RU" dirty="0" smtClean="0"/>
              <a:t>  </a:t>
            </a:r>
            <a:r>
              <a:rPr lang="ru-RU" dirty="0" err="1" smtClean="0"/>
              <a:t>гранодіорит</a:t>
            </a:r>
            <a:r>
              <a:rPr lang="ru-RU" dirty="0" smtClean="0"/>
              <a:t> 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 </a:t>
            </a:r>
            <a:r>
              <a:rPr lang="ru-RU" dirty="0" err="1" smtClean="0"/>
              <a:t>вкрай</a:t>
            </a:r>
            <a:r>
              <a:rPr lang="ru-RU" dirty="0" smtClean="0"/>
              <a:t>  </a:t>
            </a:r>
            <a:r>
              <a:rPr lang="ru-RU" dirty="0" err="1" smtClean="0"/>
              <a:t>рідко</a:t>
            </a:r>
            <a:r>
              <a:rPr lang="ru-RU" dirty="0" smtClean="0"/>
              <a:t>  у  </a:t>
            </a:r>
            <a:r>
              <a:rPr lang="ru-RU" dirty="0" err="1" smtClean="0"/>
              <a:t>вигляді</a:t>
            </a:r>
            <a:r>
              <a:rPr lang="ru-RU" dirty="0" smtClean="0"/>
              <a:t>  невеликих (3–4 см)  </a:t>
            </a:r>
            <a:r>
              <a:rPr lang="ru-RU" dirty="0" err="1" smtClean="0"/>
              <a:t>фрагментів</a:t>
            </a:r>
            <a:r>
              <a:rPr lang="ru-RU" dirty="0" smtClean="0"/>
              <a:t>  у  </a:t>
            </a:r>
            <a:r>
              <a:rPr lang="ru-RU" dirty="0" err="1" smtClean="0"/>
              <a:t>складі</a:t>
            </a:r>
            <a:r>
              <a:rPr lang="ru-RU" dirty="0" smtClean="0"/>
              <a:t>  </a:t>
            </a:r>
            <a:r>
              <a:rPr lang="ru-RU" dirty="0" err="1" smtClean="0"/>
              <a:t>тектонобластитів</a:t>
            </a:r>
            <a:r>
              <a:rPr lang="ru-RU" dirty="0" smtClean="0"/>
              <a:t>.  </a:t>
            </a:r>
            <a:r>
              <a:rPr lang="ru-RU" dirty="0" err="1" smtClean="0"/>
              <a:t>Забарвлення</a:t>
            </a:r>
            <a:r>
              <a:rPr lang="ru-RU" dirty="0" smtClean="0"/>
              <a:t>  в  них  </a:t>
            </a:r>
            <a:r>
              <a:rPr lang="ru-RU" dirty="0" err="1" smtClean="0"/>
              <a:t>дрібноплямисте</a:t>
            </a:r>
            <a:r>
              <a:rPr lang="ru-RU" dirty="0" smtClean="0"/>
              <a:t> (</a:t>
            </a:r>
            <a:r>
              <a:rPr lang="ru-RU" dirty="0" err="1" smtClean="0"/>
              <a:t>плями</a:t>
            </a:r>
            <a:r>
              <a:rPr lang="ru-RU" dirty="0" smtClean="0"/>
              <a:t> 2…4 мм) </a:t>
            </a:r>
            <a:r>
              <a:rPr lang="ru-RU" dirty="0" err="1" smtClean="0"/>
              <a:t>рожево-зелене</a:t>
            </a:r>
            <a:r>
              <a:rPr lang="ru-RU" dirty="0" smtClean="0"/>
              <a:t>. До складу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(%) </a:t>
            </a:r>
            <a:r>
              <a:rPr lang="ru-RU" dirty="0" err="1" smtClean="0"/>
              <a:t>плагіоклаз</a:t>
            </a:r>
            <a:r>
              <a:rPr lang="ru-RU" dirty="0" smtClean="0"/>
              <a:t> (45); кварц (20…25);  хлорит (20…25);  </a:t>
            </a:r>
            <a:r>
              <a:rPr lang="ru-RU" dirty="0" err="1" smtClean="0"/>
              <a:t>епідот</a:t>
            </a:r>
            <a:r>
              <a:rPr lang="ru-RU" dirty="0" smtClean="0"/>
              <a:t> (10…15);  </a:t>
            </a:r>
            <a:r>
              <a:rPr lang="ru-RU" dirty="0" err="1" smtClean="0"/>
              <a:t>лейкоксен</a:t>
            </a:r>
            <a:r>
              <a:rPr lang="ru-RU" dirty="0" smtClean="0"/>
              <a:t> (2…3);  апатит (&lt;1); серицит. </a:t>
            </a:r>
            <a:r>
              <a:rPr lang="ru-RU" dirty="0" err="1" smtClean="0"/>
              <a:t>Мікроструктура</a:t>
            </a:r>
            <a:r>
              <a:rPr lang="ru-RU" dirty="0" smtClean="0"/>
              <a:t>   </a:t>
            </a:r>
            <a:r>
              <a:rPr lang="ru-RU" dirty="0" err="1" smtClean="0"/>
              <a:t>гіпідіоморфна</a:t>
            </a:r>
            <a:r>
              <a:rPr lang="ru-RU" dirty="0" smtClean="0"/>
              <a:t>  </a:t>
            </a:r>
            <a:r>
              <a:rPr lang="ru-RU" dirty="0" err="1" smtClean="0"/>
              <a:t>середнєкристалична</a:t>
            </a:r>
            <a:r>
              <a:rPr lang="ru-RU" dirty="0" smtClean="0"/>
              <a:t> (0,8…2,5  мм). </a:t>
            </a:r>
          </a:p>
          <a:p>
            <a:r>
              <a:rPr lang="ru-RU" dirty="0" err="1" smtClean="0"/>
              <a:t>Питома</a:t>
            </a:r>
            <a:r>
              <a:rPr lang="ru-RU" dirty="0" smtClean="0"/>
              <a:t> вага </a:t>
            </a:r>
            <a:r>
              <a:rPr lang="ru-RU" dirty="0" err="1" smtClean="0"/>
              <a:t>гранодіорита</a:t>
            </a:r>
            <a:r>
              <a:rPr lang="ru-RU" dirty="0" smtClean="0"/>
              <a:t> становить 3,254 г/см3.</a:t>
            </a:r>
          </a:p>
          <a:p>
            <a:r>
              <a:rPr lang="ru-RU" dirty="0" err="1" smtClean="0"/>
              <a:t>Епідотізовані</a:t>
            </a:r>
            <a:r>
              <a:rPr lang="ru-RU" dirty="0" smtClean="0"/>
              <a:t> </a:t>
            </a:r>
            <a:r>
              <a:rPr lang="ru-RU" dirty="0" err="1" smtClean="0"/>
              <a:t>граніти</a:t>
            </a:r>
            <a:r>
              <a:rPr lang="ru-RU" dirty="0" smtClean="0"/>
              <a:t>, по </a:t>
            </a:r>
            <a:r>
              <a:rPr lang="ru-RU" dirty="0" err="1" smtClean="0"/>
              <a:t>мінеральному</a:t>
            </a:r>
            <a:r>
              <a:rPr lang="ru-RU" dirty="0" smtClean="0"/>
              <a:t> складу </a:t>
            </a:r>
            <a:r>
              <a:rPr lang="ru-RU" dirty="0" err="1" smtClean="0"/>
              <a:t>розділяються</a:t>
            </a:r>
            <a:r>
              <a:rPr lang="ru-RU" dirty="0" smtClean="0"/>
              <a:t> 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: 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кварцові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кварц-</a:t>
            </a:r>
            <a:r>
              <a:rPr lang="ru-RU" dirty="0" err="1" smtClean="0"/>
              <a:t>польовошпатові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кварц-</a:t>
            </a:r>
            <a:r>
              <a:rPr lang="ru-RU" dirty="0" err="1" smtClean="0"/>
              <a:t>хлоритові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кварц-</a:t>
            </a:r>
            <a:r>
              <a:rPr lang="ru-RU" dirty="0" err="1" smtClean="0"/>
              <a:t>плагіоклаз</a:t>
            </a:r>
            <a:r>
              <a:rPr lang="ru-RU" dirty="0" smtClean="0"/>
              <a:t>-</a:t>
            </a:r>
            <a:r>
              <a:rPr lang="ru-RU" dirty="0" err="1" smtClean="0"/>
              <a:t>роговообманкові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хлорит-</a:t>
            </a:r>
            <a:r>
              <a:rPr lang="ru-RU" dirty="0" err="1" smtClean="0"/>
              <a:t>плагіоклазові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кварц-</a:t>
            </a:r>
            <a:r>
              <a:rPr lang="ru-RU" dirty="0" err="1" smtClean="0"/>
              <a:t>мусковітові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39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61" y="587141"/>
            <a:ext cx="10949539" cy="558982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кварцові</a:t>
            </a:r>
            <a:r>
              <a:rPr lang="ru-RU" dirty="0" smtClean="0"/>
              <a:t> й кварц-</a:t>
            </a:r>
            <a:r>
              <a:rPr lang="ru-RU" dirty="0" err="1" smtClean="0"/>
              <a:t>польовошпатові</a:t>
            </a:r>
            <a:r>
              <a:rPr lang="ru-RU" dirty="0" smtClean="0"/>
              <a:t> </a:t>
            </a:r>
            <a:r>
              <a:rPr lang="ru-RU" dirty="0" err="1" smtClean="0"/>
              <a:t>епідозити</a:t>
            </a:r>
            <a:r>
              <a:rPr lang="ru-RU" dirty="0" smtClean="0"/>
              <a:t>, 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рідше</a:t>
            </a:r>
            <a:r>
              <a:rPr lang="ru-RU" dirty="0" smtClean="0"/>
              <a:t> 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кварц-</a:t>
            </a:r>
            <a:r>
              <a:rPr lang="ru-RU" dirty="0" err="1" smtClean="0"/>
              <a:t>хлоритові</a:t>
            </a:r>
            <a:r>
              <a:rPr lang="ru-RU" dirty="0" smtClean="0"/>
              <a:t> й в </a:t>
            </a:r>
            <a:r>
              <a:rPr lang="ru-RU" dirty="0" err="1" smtClean="0"/>
              <a:t>одиничних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 </a:t>
            </a:r>
            <a:r>
              <a:rPr lang="ru-RU" dirty="0" err="1" smtClean="0"/>
              <a:t>різновиди</a:t>
            </a:r>
            <a:r>
              <a:rPr lang="ru-RU" dirty="0" smtClean="0"/>
              <a:t>.  </a:t>
            </a:r>
            <a:r>
              <a:rPr lang="ru-RU" dirty="0" err="1" smtClean="0"/>
              <a:t>Нерідко</a:t>
            </a:r>
            <a:r>
              <a:rPr lang="ru-RU" dirty="0" smtClean="0"/>
              <a:t>  в  одному  </a:t>
            </a:r>
            <a:r>
              <a:rPr lang="ru-RU" dirty="0" err="1" smtClean="0"/>
              <a:t>зразку</a:t>
            </a:r>
            <a:r>
              <a:rPr lang="ru-RU" dirty="0" smtClean="0"/>
              <a:t>  </a:t>
            </a:r>
            <a:r>
              <a:rPr lang="ru-RU" dirty="0" err="1" smtClean="0"/>
              <a:t>тектонобластитів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в 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епідозитовій</a:t>
            </a:r>
            <a:r>
              <a:rPr lang="ru-RU" dirty="0" smtClean="0"/>
              <a:t> 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 </a:t>
            </a:r>
            <a:r>
              <a:rPr lang="ru-RU" dirty="0" err="1" smtClean="0"/>
              <a:t>спільно</a:t>
            </a:r>
            <a:r>
              <a:rPr lang="ru-RU" dirty="0" smtClean="0"/>
              <a:t>  </a:t>
            </a:r>
            <a:r>
              <a:rPr lang="ru-RU" dirty="0" err="1" smtClean="0"/>
              <a:t>перебувати</a:t>
            </a:r>
            <a:r>
              <a:rPr lang="ru-RU" dirty="0" smtClean="0"/>
              <a:t>  два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більше</a:t>
            </a:r>
            <a:r>
              <a:rPr lang="ru-RU" dirty="0" smtClean="0"/>
              <a:t>  </a:t>
            </a:r>
            <a:r>
              <a:rPr lang="ru-RU" dirty="0" err="1" smtClean="0"/>
              <a:t>різновиди</a:t>
            </a:r>
            <a:r>
              <a:rPr lang="ru-RU" dirty="0" smtClean="0"/>
              <a:t>,  але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виразною</a:t>
            </a:r>
            <a:r>
              <a:rPr lang="ru-RU" dirty="0" smtClean="0"/>
              <a:t> </a:t>
            </a:r>
            <a:r>
              <a:rPr lang="ru-RU" dirty="0" err="1" smtClean="0"/>
              <a:t>межею</a:t>
            </a:r>
            <a:r>
              <a:rPr lang="ru-RU" dirty="0" smtClean="0"/>
              <a:t>. </a:t>
            </a:r>
          </a:p>
          <a:p>
            <a:r>
              <a:rPr lang="ru-RU" u="sng" dirty="0" err="1" smtClean="0"/>
              <a:t>Кварцові</a:t>
            </a:r>
            <a:r>
              <a:rPr lang="ru-RU" u="sng" dirty="0" smtClean="0"/>
              <a:t>  </a:t>
            </a:r>
            <a:r>
              <a:rPr lang="ru-RU" u="sng" dirty="0" err="1" smtClean="0"/>
              <a:t>епідозити</a:t>
            </a:r>
            <a:r>
              <a:rPr lang="ru-RU" u="sng" dirty="0" smtClean="0"/>
              <a:t> 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 </a:t>
            </a:r>
            <a:r>
              <a:rPr lang="ru-RU" dirty="0" err="1" smtClean="0"/>
              <a:t>значними</a:t>
            </a:r>
            <a:r>
              <a:rPr lang="ru-RU" dirty="0" smtClean="0"/>
              <a:t>  </a:t>
            </a:r>
            <a:r>
              <a:rPr lang="ru-RU" dirty="0" err="1" smtClean="0"/>
              <a:t>варіаціями</a:t>
            </a:r>
            <a:r>
              <a:rPr lang="ru-RU" dirty="0" smtClean="0"/>
              <a:t>  </a:t>
            </a:r>
            <a:r>
              <a:rPr lang="ru-RU" dirty="0" err="1" smtClean="0"/>
              <a:t>вміщаючих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 </a:t>
            </a:r>
            <a:r>
              <a:rPr lang="ru-RU" dirty="0" err="1" smtClean="0"/>
              <a:t>мінералів</a:t>
            </a:r>
            <a:r>
              <a:rPr lang="ru-RU" dirty="0" smtClean="0"/>
              <a:t>:  </a:t>
            </a:r>
            <a:r>
              <a:rPr lang="ru-RU" dirty="0" err="1" smtClean="0"/>
              <a:t>епідоту</a:t>
            </a:r>
            <a:r>
              <a:rPr lang="ru-RU" dirty="0" smtClean="0"/>
              <a:t> (10…90%)  і  кварцу.  </a:t>
            </a:r>
            <a:r>
              <a:rPr lang="ru-RU" dirty="0" err="1" smtClean="0"/>
              <a:t>Однак</a:t>
            </a:r>
            <a:r>
              <a:rPr lang="ru-RU" dirty="0" smtClean="0"/>
              <a:t>  у  </a:t>
            </a:r>
            <a:r>
              <a:rPr lang="ru-RU" dirty="0" err="1" smtClean="0"/>
              <a:t>більшості</a:t>
            </a:r>
            <a:r>
              <a:rPr lang="ru-RU" dirty="0" smtClean="0"/>
              <a:t>  </a:t>
            </a:r>
            <a:r>
              <a:rPr lang="ru-RU" dirty="0" err="1" smtClean="0"/>
              <a:t>зразків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 </a:t>
            </a:r>
            <a:r>
              <a:rPr lang="ru-RU" dirty="0" err="1" smtClean="0"/>
              <a:t>епідота</a:t>
            </a:r>
            <a:r>
              <a:rPr lang="ru-RU" dirty="0" smtClean="0"/>
              <a:t>  </a:t>
            </a:r>
            <a:r>
              <a:rPr lang="ru-RU" dirty="0" err="1" smtClean="0"/>
              <a:t>перебуває</a:t>
            </a:r>
            <a:r>
              <a:rPr lang="ru-RU" dirty="0" smtClean="0"/>
              <a:t>  в  межах 60…80%.  </a:t>
            </a:r>
            <a:r>
              <a:rPr lang="ru-RU" dirty="0" err="1" smtClean="0"/>
              <a:t>Крім</a:t>
            </a:r>
            <a:r>
              <a:rPr lang="ru-RU" dirty="0" smtClean="0"/>
              <a:t>  </a:t>
            </a:r>
            <a:r>
              <a:rPr lang="ru-RU" dirty="0" err="1" smtClean="0"/>
              <a:t>зазначених</a:t>
            </a:r>
            <a:r>
              <a:rPr lang="ru-RU" dirty="0" smtClean="0"/>
              <a:t>  </a:t>
            </a:r>
            <a:r>
              <a:rPr lang="ru-RU" dirty="0" err="1" smtClean="0"/>
              <a:t>мінералів</a:t>
            </a:r>
            <a:r>
              <a:rPr lang="ru-RU" dirty="0" smtClean="0"/>
              <a:t> 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епідозитів</a:t>
            </a:r>
            <a:r>
              <a:rPr lang="ru-RU" dirty="0" smtClean="0"/>
              <a:t> у невеликих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(2…3%)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хлорит і </a:t>
            </a:r>
            <a:r>
              <a:rPr lang="ru-RU" dirty="0" err="1" smtClean="0"/>
              <a:t>польові</a:t>
            </a:r>
            <a:r>
              <a:rPr lang="ru-RU" dirty="0" smtClean="0"/>
              <a:t> </a:t>
            </a:r>
            <a:r>
              <a:rPr lang="ru-RU" dirty="0" err="1" smtClean="0"/>
              <a:t>шпати</a:t>
            </a:r>
            <a:r>
              <a:rPr lang="ru-RU" dirty="0" smtClean="0"/>
              <a:t>, з </a:t>
            </a:r>
            <a:r>
              <a:rPr lang="ru-RU" dirty="0" err="1" smtClean="0"/>
              <a:t>акцесоріїв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сфен і </a:t>
            </a:r>
            <a:r>
              <a:rPr lang="ru-RU" dirty="0" err="1" smtClean="0"/>
              <a:t>рудні</a:t>
            </a:r>
            <a:r>
              <a:rPr lang="ru-RU" dirty="0" smtClean="0"/>
              <a:t> </a:t>
            </a:r>
            <a:r>
              <a:rPr lang="ru-RU" dirty="0" err="1" smtClean="0"/>
              <a:t>мінерали</a:t>
            </a:r>
            <a:r>
              <a:rPr lang="ru-RU" dirty="0" smtClean="0"/>
              <a:t> (</a:t>
            </a:r>
            <a:r>
              <a:rPr lang="ru-RU" dirty="0" err="1" smtClean="0"/>
              <a:t>ільменіт</a:t>
            </a:r>
            <a:r>
              <a:rPr lang="ru-RU" dirty="0" smtClean="0"/>
              <a:t>, </a:t>
            </a:r>
            <a:r>
              <a:rPr lang="ru-RU" dirty="0" err="1" smtClean="0"/>
              <a:t>пірит</a:t>
            </a:r>
            <a:r>
              <a:rPr lang="ru-RU" dirty="0" smtClean="0"/>
              <a:t>).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кварцових</a:t>
            </a:r>
            <a:r>
              <a:rPr lang="ru-RU" dirty="0" smtClean="0"/>
              <a:t> </a:t>
            </a:r>
            <a:r>
              <a:rPr lang="ru-RU" dirty="0" err="1" smtClean="0"/>
              <a:t>епідозитів</a:t>
            </a:r>
            <a:r>
              <a:rPr lang="ru-RU" dirty="0" smtClean="0"/>
              <a:t> на </a:t>
            </a:r>
            <a:r>
              <a:rPr lang="ru-RU" dirty="0" err="1" smtClean="0"/>
              <a:t>полірованих</a:t>
            </a:r>
            <a:r>
              <a:rPr lang="ru-RU" dirty="0" smtClean="0"/>
              <a:t> </a:t>
            </a:r>
            <a:r>
              <a:rPr lang="ru-RU" dirty="0" err="1" smtClean="0"/>
              <a:t>поверхнях</a:t>
            </a:r>
            <a:r>
              <a:rPr lang="ru-RU" dirty="0" smtClean="0"/>
              <a:t> </a:t>
            </a:r>
            <a:r>
              <a:rPr lang="ru-RU" dirty="0" err="1" smtClean="0"/>
              <a:t>однорідна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дрібноплямиста</a:t>
            </a:r>
            <a:r>
              <a:rPr lang="ru-RU" dirty="0" smtClean="0"/>
              <a:t>  </a:t>
            </a:r>
            <a:r>
              <a:rPr lang="ru-RU" dirty="0" err="1" smtClean="0"/>
              <a:t>фісташково</a:t>
            </a:r>
            <a:r>
              <a:rPr lang="ru-RU" dirty="0" smtClean="0"/>
              <a:t>-зелена,  </a:t>
            </a:r>
            <a:r>
              <a:rPr lang="ru-RU" dirty="0" err="1" smtClean="0"/>
              <a:t>іноді</a:t>
            </a:r>
            <a:r>
              <a:rPr lang="ru-RU" dirty="0" smtClean="0"/>
              <a:t>  </a:t>
            </a:r>
            <a:r>
              <a:rPr lang="ru-RU" dirty="0" err="1" smtClean="0"/>
              <a:t>соковита</a:t>
            </a:r>
            <a:r>
              <a:rPr lang="ru-RU" dirty="0" smtClean="0"/>
              <a:t>  зелено-</a:t>
            </a:r>
            <a:r>
              <a:rPr lang="ru-RU" dirty="0" err="1" smtClean="0"/>
              <a:t>трав’яниста</a:t>
            </a:r>
            <a:r>
              <a:rPr lang="ru-RU" dirty="0" smtClean="0"/>
              <a:t>.  </a:t>
            </a:r>
            <a:r>
              <a:rPr lang="ru-RU" dirty="0" err="1" smtClean="0"/>
              <a:t>Плямистість</a:t>
            </a:r>
            <a:r>
              <a:rPr lang="ru-RU" dirty="0" smtClean="0"/>
              <a:t>  </a:t>
            </a:r>
            <a:r>
              <a:rPr lang="ru-RU" dirty="0" err="1" smtClean="0"/>
              <a:t>пояснюється</a:t>
            </a:r>
            <a:r>
              <a:rPr lang="ru-RU" dirty="0" smtClean="0"/>
              <a:t>  </a:t>
            </a:r>
            <a:r>
              <a:rPr lang="ru-RU" dirty="0" err="1" smtClean="0"/>
              <a:t>наявністю</a:t>
            </a:r>
            <a:r>
              <a:rPr lang="ru-RU" dirty="0" smtClean="0"/>
              <a:t>  в  породах  </a:t>
            </a:r>
            <a:r>
              <a:rPr lang="ru-RU" dirty="0" err="1" smtClean="0"/>
              <a:t>дрібних</a:t>
            </a:r>
            <a:r>
              <a:rPr lang="ru-RU" dirty="0" smtClean="0"/>
              <a:t>  темно-</a:t>
            </a:r>
            <a:r>
              <a:rPr lang="ru-RU" dirty="0" err="1" smtClean="0"/>
              <a:t>зелених</a:t>
            </a:r>
            <a:r>
              <a:rPr lang="ru-RU" dirty="0" smtClean="0"/>
              <a:t> і </a:t>
            </a:r>
            <a:r>
              <a:rPr lang="ru-RU" dirty="0" err="1" smtClean="0"/>
              <a:t>червоно-бурих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, </a:t>
            </a:r>
            <a:r>
              <a:rPr lang="ru-RU" dirty="0" err="1" smtClean="0"/>
              <a:t>обумовлених</a:t>
            </a:r>
            <a:r>
              <a:rPr lang="ru-RU" dirty="0" smtClean="0"/>
              <a:t> </a:t>
            </a:r>
            <a:r>
              <a:rPr lang="ru-RU" dirty="0" err="1" smtClean="0"/>
              <a:t>включеннями</a:t>
            </a:r>
            <a:r>
              <a:rPr lang="ru-RU" dirty="0" smtClean="0"/>
              <a:t> </a:t>
            </a:r>
            <a:r>
              <a:rPr lang="ru-RU" dirty="0" err="1" smtClean="0"/>
              <a:t>агрегатів</a:t>
            </a:r>
            <a:r>
              <a:rPr lang="ru-RU" dirty="0" smtClean="0"/>
              <a:t> хлориту й </a:t>
            </a:r>
            <a:r>
              <a:rPr lang="ru-RU" dirty="0" err="1" smtClean="0"/>
              <a:t>польових</a:t>
            </a:r>
            <a:r>
              <a:rPr lang="ru-RU" dirty="0" smtClean="0"/>
              <a:t>  </a:t>
            </a:r>
            <a:r>
              <a:rPr lang="ru-RU" dirty="0" err="1" smtClean="0"/>
              <a:t>шпатів</a:t>
            </a:r>
            <a:r>
              <a:rPr lang="ru-RU" dirty="0" smtClean="0"/>
              <a:t>.  </a:t>
            </a:r>
            <a:r>
              <a:rPr lang="ru-RU" dirty="0" err="1" smtClean="0"/>
              <a:t>Рідше</a:t>
            </a:r>
            <a:r>
              <a:rPr lang="ru-RU" dirty="0" smtClean="0"/>
              <a:t>  </a:t>
            </a:r>
            <a:r>
              <a:rPr lang="ru-RU" dirty="0" err="1" smtClean="0"/>
              <a:t>присутні</a:t>
            </a:r>
            <a:r>
              <a:rPr lang="ru-RU" dirty="0" smtClean="0"/>
              <a:t>  </a:t>
            </a:r>
            <a:r>
              <a:rPr lang="ru-RU" dirty="0" err="1" smtClean="0"/>
              <a:t>різновиди</a:t>
            </a:r>
            <a:r>
              <a:rPr lang="ru-RU" dirty="0" smtClean="0"/>
              <a:t>  </a:t>
            </a:r>
            <a:r>
              <a:rPr lang="ru-RU" dirty="0" err="1" smtClean="0"/>
              <a:t>сіро</a:t>
            </a:r>
            <a:r>
              <a:rPr lang="ru-RU" dirty="0" smtClean="0"/>
              <a:t>-зеленого  </a:t>
            </a:r>
            <a:r>
              <a:rPr lang="ru-RU" dirty="0" err="1" smtClean="0"/>
              <a:t>забарвлення</a:t>
            </a:r>
            <a:r>
              <a:rPr lang="ru-RU" dirty="0" smtClean="0"/>
              <a:t>  з </a:t>
            </a:r>
            <a:r>
              <a:rPr lang="ru-RU" dirty="0" err="1" smtClean="0"/>
              <a:t>переважанням</a:t>
            </a:r>
            <a:r>
              <a:rPr lang="ru-RU" dirty="0" smtClean="0"/>
              <a:t> </a:t>
            </a:r>
            <a:r>
              <a:rPr lang="ru-RU" dirty="0" err="1" smtClean="0"/>
              <a:t>сірого</a:t>
            </a:r>
            <a:r>
              <a:rPr lang="ru-RU" dirty="0" smtClean="0"/>
              <a:t>. </a:t>
            </a:r>
            <a:r>
              <a:rPr lang="ru-RU" dirty="0" err="1" smtClean="0"/>
              <a:t>Питома</a:t>
            </a:r>
            <a:r>
              <a:rPr lang="ru-RU" dirty="0" smtClean="0"/>
              <a:t> вага </a:t>
            </a:r>
            <a:r>
              <a:rPr lang="ru-RU" dirty="0" err="1" smtClean="0"/>
              <a:t>кварцових</a:t>
            </a:r>
            <a:r>
              <a:rPr lang="ru-RU" dirty="0" smtClean="0"/>
              <a:t> </a:t>
            </a:r>
            <a:r>
              <a:rPr lang="ru-RU" dirty="0" err="1" smtClean="0"/>
              <a:t>епідозитів</a:t>
            </a:r>
            <a:r>
              <a:rPr lang="ru-RU" dirty="0" smtClean="0"/>
              <a:t> становить 3,137 г/см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33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272" y="596766"/>
            <a:ext cx="10564528" cy="5580197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/>
              <a:t>Кварц-</a:t>
            </a:r>
            <a:r>
              <a:rPr lang="ru-RU" u="sng" dirty="0" err="1" smtClean="0"/>
              <a:t>польовошпатові</a:t>
            </a:r>
            <a:r>
              <a:rPr lang="ru-RU" u="sng" dirty="0" smtClean="0"/>
              <a:t>  </a:t>
            </a:r>
            <a:r>
              <a:rPr lang="ru-RU" u="sng" dirty="0" err="1" smtClean="0"/>
              <a:t>епідозити</a:t>
            </a:r>
            <a:r>
              <a:rPr lang="ru-RU" u="sng" dirty="0" smtClean="0"/>
              <a:t> 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 ясно-</a:t>
            </a:r>
            <a:r>
              <a:rPr lang="ru-RU" dirty="0" err="1" smtClean="0"/>
              <a:t>вираженим</a:t>
            </a:r>
            <a:r>
              <a:rPr lang="ru-RU" dirty="0" smtClean="0"/>
              <a:t> </a:t>
            </a:r>
            <a:r>
              <a:rPr lang="ru-RU" dirty="0" err="1" smtClean="0"/>
              <a:t>плямистим</a:t>
            </a:r>
            <a:r>
              <a:rPr lang="ru-RU" dirty="0" smtClean="0"/>
              <a:t>  </a:t>
            </a:r>
            <a:r>
              <a:rPr lang="ru-RU" dirty="0" err="1" smtClean="0"/>
              <a:t>забарвленням</a:t>
            </a:r>
            <a:r>
              <a:rPr lang="ru-RU" dirty="0" smtClean="0"/>
              <a:t>,  </a:t>
            </a:r>
            <a:r>
              <a:rPr lang="ru-RU" dirty="0" err="1" smtClean="0"/>
              <a:t>обумовленим</a:t>
            </a:r>
            <a:r>
              <a:rPr lang="ru-RU" dirty="0" smtClean="0"/>
              <a:t>  </a:t>
            </a:r>
            <a:r>
              <a:rPr lang="ru-RU" dirty="0" err="1" smtClean="0"/>
              <a:t>сполученням</a:t>
            </a:r>
            <a:r>
              <a:rPr lang="ru-RU" dirty="0" smtClean="0"/>
              <a:t>  </a:t>
            </a:r>
            <a:r>
              <a:rPr lang="ru-RU" dirty="0" err="1" smtClean="0"/>
              <a:t>світлого</a:t>
            </a:r>
            <a:r>
              <a:rPr lang="ru-RU" dirty="0" smtClean="0"/>
              <a:t>  </a:t>
            </a:r>
            <a:r>
              <a:rPr lang="ru-RU" dirty="0" err="1" smtClean="0"/>
              <a:t>фісташково</a:t>
            </a:r>
            <a:r>
              <a:rPr lang="ru-RU" dirty="0" smtClean="0"/>
              <a:t>-зеленого  </a:t>
            </a:r>
            <a:r>
              <a:rPr lang="ru-RU" dirty="0" err="1" smtClean="0"/>
              <a:t>або</a:t>
            </a:r>
            <a:r>
              <a:rPr lang="ru-RU" dirty="0" smtClean="0"/>
              <a:t>  темного  </a:t>
            </a:r>
            <a:r>
              <a:rPr lang="ru-RU" dirty="0" err="1" smtClean="0"/>
              <a:t>брудно</a:t>
            </a:r>
            <a:r>
              <a:rPr lang="ru-RU" dirty="0" smtClean="0"/>
              <a:t>-зеленого  тону  з  </a:t>
            </a:r>
            <a:r>
              <a:rPr lang="ru-RU" dirty="0" err="1" smtClean="0"/>
              <a:t>досить</a:t>
            </a:r>
            <a:r>
              <a:rPr lang="ru-RU" dirty="0" smtClean="0"/>
              <a:t>  великими  </a:t>
            </a:r>
            <a:r>
              <a:rPr lang="ru-RU" dirty="0" err="1" smtClean="0"/>
              <a:t>червоно-бурими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рожевими</a:t>
            </a:r>
            <a:r>
              <a:rPr lang="ru-RU" dirty="0" smtClean="0"/>
              <a:t>  </a:t>
            </a:r>
            <a:r>
              <a:rPr lang="ru-RU" dirty="0" err="1" smtClean="0"/>
              <a:t>плямами</a:t>
            </a:r>
            <a:r>
              <a:rPr lang="ru-RU" dirty="0" smtClean="0"/>
              <a:t>.  </a:t>
            </a:r>
            <a:r>
              <a:rPr lang="ru-RU" dirty="0" err="1" smtClean="0"/>
              <a:t>Граничний</a:t>
            </a:r>
            <a:r>
              <a:rPr lang="ru-RU" dirty="0" smtClean="0"/>
              <a:t>  </a:t>
            </a:r>
            <a:r>
              <a:rPr lang="ru-RU" dirty="0" err="1" smtClean="0"/>
              <a:t>вміст</a:t>
            </a:r>
            <a:r>
              <a:rPr lang="ru-RU" dirty="0" smtClean="0"/>
              <a:t>  у  них 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(%):  </a:t>
            </a:r>
            <a:r>
              <a:rPr lang="ru-RU" dirty="0" err="1" smtClean="0"/>
              <a:t>епідот</a:t>
            </a:r>
            <a:r>
              <a:rPr lang="ru-RU" dirty="0" smtClean="0"/>
              <a:t> (30…70);  кварц (10…60);  </a:t>
            </a:r>
            <a:r>
              <a:rPr lang="ru-RU" dirty="0" err="1" smtClean="0"/>
              <a:t>плагіоклаз</a:t>
            </a:r>
            <a:r>
              <a:rPr lang="ru-RU" dirty="0" smtClean="0"/>
              <a:t> (10…30).  </a:t>
            </a:r>
            <a:r>
              <a:rPr lang="ru-RU" dirty="0" err="1" smtClean="0"/>
              <a:t>Зрідка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 зерна  серициту (0…5)  і  </a:t>
            </a:r>
            <a:r>
              <a:rPr lang="ru-RU" dirty="0" err="1" smtClean="0"/>
              <a:t>рудних</a:t>
            </a:r>
            <a:r>
              <a:rPr lang="ru-RU" dirty="0" smtClean="0"/>
              <a:t>  </a:t>
            </a:r>
            <a:r>
              <a:rPr lang="ru-RU" dirty="0" err="1" smtClean="0"/>
              <a:t>мінералів</a:t>
            </a:r>
            <a:r>
              <a:rPr lang="ru-RU" dirty="0" smtClean="0"/>
              <a:t> (&lt;1).  </a:t>
            </a:r>
            <a:r>
              <a:rPr lang="ru-RU" dirty="0" err="1" smtClean="0"/>
              <a:t>Питома</a:t>
            </a:r>
            <a:r>
              <a:rPr lang="ru-RU" dirty="0" smtClean="0"/>
              <a:t>  вага </a:t>
            </a:r>
            <a:r>
              <a:rPr lang="ru-RU" dirty="0" err="1" smtClean="0"/>
              <a:t>порід</a:t>
            </a:r>
            <a:r>
              <a:rPr lang="ru-RU" dirty="0" smtClean="0"/>
              <a:t> становить 3,027 г/см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епідозитів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характерна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плямистість</a:t>
            </a:r>
            <a:r>
              <a:rPr lang="ru-RU" dirty="0" smtClean="0"/>
              <a:t> у </a:t>
            </a:r>
            <a:r>
              <a:rPr lang="ru-RU" dirty="0" err="1" smtClean="0"/>
              <a:t>забарвленні</a:t>
            </a:r>
            <a:r>
              <a:rPr lang="ru-RU" dirty="0" smtClean="0"/>
              <a:t>. У хлорит-</a:t>
            </a:r>
            <a:r>
              <a:rPr lang="ru-RU" dirty="0" err="1" smtClean="0"/>
              <a:t>кварцових</a:t>
            </a:r>
            <a:r>
              <a:rPr lang="ru-RU" dirty="0" smtClean="0"/>
              <a:t> </a:t>
            </a:r>
            <a:r>
              <a:rPr lang="ru-RU" dirty="0" err="1" smtClean="0"/>
              <a:t>епідозитів</a:t>
            </a:r>
            <a:r>
              <a:rPr lang="ru-RU" dirty="0" smtClean="0"/>
              <a:t> вона </a:t>
            </a:r>
            <a:r>
              <a:rPr lang="ru-RU" dirty="0" err="1" smtClean="0"/>
              <a:t>проявляється</a:t>
            </a:r>
            <a:r>
              <a:rPr lang="ru-RU" dirty="0" smtClean="0"/>
              <a:t> в </a:t>
            </a:r>
            <a:r>
              <a:rPr lang="ru-RU" dirty="0" err="1" smtClean="0"/>
              <a:t>сполученні</a:t>
            </a:r>
            <a:r>
              <a:rPr lang="ru-RU" dirty="0" smtClean="0"/>
              <a:t> </a:t>
            </a:r>
            <a:r>
              <a:rPr lang="ru-RU" dirty="0" err="1" smtClean="0"/>
              <a:t>фісташково</a:t>
            </a:r>
            <a:r>
              <a:rPr lang="ru-RU" dirty="0" smtClean="0"/>
              <a:t>-зеленого  </a:t>
            </a:r>
            <a:r>
              <a:rPr lang="ru-RU" dirty="0" err="1" smtClean="0"/>
              <a:t>тла</a:t>
            </a:r>
            <a:r>
              <a:rPr lang="ru-RU" dirty="0" smtClean="0"/>
              <a:t>  з  темно-</a:t>
            </a:r>
            <a:r>
              <a:rPr lang="ru-RU" dirty="0" err="1" smtClean="0"/>
              <a:t>зеленими</a:t>
            </a:r>
            <a:r>
              <a:rPr lang="ru-RU" dirty="0" smtClean="0"/>
              <a:t>  й  </a:t>
            </a:r>
            <a:r>
              <a:rPr lang="ru-RU" dirty="0" err="1" smtClean="0"/>
              <a:t>сірими</a:t>
            </a:r>
            <a:r>
              <a:rPr lang="ru-RU" dirty="0" smtClean="0"/>
              <a:t>  </a:t>
            </a:r>
            <a:r>
              <a:rPr lang="ru-RU" dirty="0" err="1" smtClean="0"/>
              <a:t>плямами</a:t>
            </a:r>
            <a:r>
              <a:rPr lang="ru-RU" dirty="0" smtClean="0"/>
              <a:t>,  у  хлорит-</a:t>
            </a:r>
            <a:r>
              <a:rPr lang="ru-RU" dirty="0" err="1" smtClean="0"/>
              <a:t>плагіоклазових</a:t>
            </a:r>
            <a:r>
              <a:rPr lang="ru-RU" dirty="0" smtClean="0"/>
              <a:t>  і  кварц-</a:t>
            </a:r>
            <a:r>
              <a:rPr lang="ru-RU" dirty="0" err="1" smtClean="0"/>
              <a:t>плагіоклаз</a:t>
            </a:r>
            <a:r>
              <a:rPr lang="ru-RU" dirty="0" smtClean="0"/>
              <a:t>-</a:t>
            </a:r>
            <a:r>
              <a:rPr lang="ru-RU" dirty="0" err="1" smtClean="0"/>
              <a:t>роговообманкових</a:t>
            </a:r>
            <a:r>
              <a:rPr lang="ru-RU" dirty="0" smtClean="0"/>
              <a:t> –  з  темно-</a:t>
            </a:r>
            <a:r>
              <a:rPr lang="ru-RU" dirty="0" err="1" smtClean="0"/>
              <a:t>зеленими</a:t>
            </a:r>
            <a:r>
              <a:rPr lang="ru-RU" dirty="0" smtClean="0"/>
              <a:t>  й </a:t>
            </a:r>
            <a:r>
              <a:rPr lang="ru-RU" dirty="0" err="1" smtClean="0"/>
              <a:t>червоно-бурими</a:t>
            </a:r>
            <a:r>
              <a:rPr lang="ru-RU" dirty="0" smtClean="0"/>
              <a:t>. </a:t>
            </a:r>
            <a:r>
              <a:rPr lang="ru-RU" dirty="0" err="1" smtClean="0"/>
              <a:t>Мусковіт-кварцові</a:t>
            </a:r>
            <a:r>
              <a:rPr lang="ru-RU" dirty="0" smtClean="0"/>
              <a:t> </a:t>
            </a:r>
            <a:r>
              <a:rPr lang="ru-RU" dirty="0" err="1" smtClean="0"/>
              <a:t>епідозити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ясно-</a:t>
            </a:r>
            <a:r>
              <a:rPr lang="ru-RU" dirty="0" err="1" smtClean="0"/>
              <a:t>сіре</a:t>
            </a:r>
            <a:r>
              <a:rPr lang="ru-RU" dirty="0" smtClean="0"/>
              <a:t> </a:t>
            </a:r>
            <a:r>
              <a:rPr lang="ru-RU" dirty="0" err="1" smtClean="0"/>
              <a:t>тло</a:t>
            </a:r>
            <a:r>
              <a:rPr lang="ru-RU" dirty="0" smtClean="0"/>
              <a:t> з </a:t>
            </a:r>
            <a:r>
              <a:rPr lang="ru-RU" dirty="0" err="1" smtClean="0"/>
              <a:t>темними</a:t>
            </a:r>
            <a:r>
              <a:rPr lang="ru-RU" dirty="0" smtClean="0"/>
              <a:t> </a:t>
            </a:r>
            <a:r>
              <a:rPr lang="ru-RU" dirty="0" err="1" smtClean="0"/>
              <a:t>брудно-зеленими</a:t>
            </a:r>
            <a:r>
              <a:rPr lang="ru-RU" dirty="0" smtClean="0"/>
              <a:t> </a:t>
            </a:r>
            <a:r>
              <a:rPr lang="ru-RU" dirty="0" err="1" smtClean="0"/>
              <a:t>плямами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Мікроструктура</a:t>
            </a:r>
            <a:r>
              <a:rPr lang="ru-RU" dirty="0" smtClean="0"/>
              <a:t>  </a:t>
            </a:r>
            <a:r>
              <a:rPr lang="ru-RU" dirty="0" err="1" smtClean="0"/>
              <a:t>всіх</a:t>
            </a:r>
            <a:r>
              <a:rPr lang="ru-RU" dirty="0" smtClean="0"/>
              <a:t>  </a:t>
            </a:r>
            <a:r>
              <a:rPr lang="ru-RU" dirty="0" err="1" smtClean="0"/>
              <a:t>розглянутих</a:t>
            </a:r>
            <a:r>
              <a:rPr lang="ru-RU" dirty="0" smtClean="0"/>
              <a:t>  </a:t>
            </a:r>
            <a:r>
              <a:rPr lang="ru-RU" dirty="0" err="1" smtClean="0"/>
              <a:t>різновидів</a:t>
            </a:r>
            <a:r>
              <a:rPr lang="ru-RU" dirty="0" smtClean="0"/>
              <a:t>  </a:t>
            </a:r>
            <a:r>
              <a:rPr lang="ru-RU" dirty="0" err="1" smtClean="0"/>
              <a:t>епідозитів</a:t>
            </a:r>
            <a:r>
              <a:rPr lang="ru-RU" dirty="0" smtClean="0"/>
              <a:t> 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тектонокластична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мікро</a:t>
            </a:r>
            <a:r>
              <a:rPr lang="ru-RU" dirty="0" smtClean="0"/>
              <a:t>-  до  </a:t>
            </a:r>
            <a:r>
              <a:rPr lang="ru-RU" dirty="0" err="1" smtClean="0"/>
              <a:t>криптокристаличної</a:t>
            </a:r>
            <a:r>
              <a:rPr lang="ru-RU" dirty="0" smtClean="0"/>
              <a:t>.  У  </a:t>
            </a:r>
            <a:r>
              <a:rPr lang="ru-RU" dirty="0" err="1" smtClean="0"/>
              <a:t>незмінених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слабкодеформованих</a:t>
            </a:r>
            <a:r>
              <a:rPr lang="ru-RU" dirty="0" smtClean="0"/>
              <a:t> </a:t>
            </a:r>
            <a:r>
              <a:rPr lang="ru-RU" dirty="0" err="1" smtClean="0"/>
              <a:t>зразках</a:t>
            </a:r>
            <a:r>
              <a:rPr lang="ru-RU" dirty="0" smtClean="0"/>
              <a:t> вона </a:t>
            </a:r>
            <a:r>
              <a:rPr lang="ru-RU" dirty="0" err="1" smtClean="0"/>
              <a:t>гломерогранобластова</a:t>
            </a:r>
            <a:r>
              <a:rPr lang="ru-RU" dirty="0" smtClean="0"/>
              <a:t> </a:t>
            </a:r>
            <a:r>
              <a:rPr lang="ru-RU" dirty="0" err="1" smtClean="0"/>
              <a:t>дрібнозерниста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4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539015"/>
            <a:ext cx="10805160" cy="5637948"/>
          </a:xfrm>
        </p:spPr>
        <p:txBody>
          <a:bodyPr>
            <a:normAutofit lnSpcReduction="10000"/>
          </a:bodyPr>
          <a:lstStyle/>
          <a:p>
            <a:r>
              <a:rPr lang="ru-RU" u="sng" dirty="0" err="1" smtClean="0"/>
              <a:t>Жильний</a:t>
            </a:r>
            <a:r>
              <a:rPr lang="ru-RU" u="sng" dirty="0" smtClean="0"/>
              <a:t> тип </a:t>
            </a:r>
            <a:r>
              <a:rPr lang="ru-RU" u="sng" dirty="0" err="1" smtClean="0"/>
              <a:t>мінералізації</a:t>
            </a:r>
            <a:r>
              <a:rPr lang="ru-RU" dirty="0" smtClean="0"/>
              <a:t>. </a:t>
            </a:r>
            <a:r>
              <a:rPr lang="ru-RU" dirty="0" err="1" smtClean="0"/>
              <a:t>Жильний</a:t>
            </a:r>
            <a:r>
              <a:rPr lang="ru-RU" dirty="0" smtClean="0"/>
              <a:t>  кварц 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 </a:t>
            </a:r>
            <a:r>
              <a:rPr lang="ru-RU" dirty="0" err="1" smtClean="0"/>
              <a:t>повсюдно</a:t>
            </a:r>
            <a:r>
              <a:rPr lang="ru-RU" dirty="0" smtClean="0"/>
              <a:t>  </a:t>
            </a:r>
            <a:r>
              <a:rPr lang="ru-RU" dirty="0" err="1" smtClean="0"/>
              <a:t>серед</a:t>
            </a:r>
            <a:r>
              <a:rPr lang="ru-RU" dirty="0" smtClean="0"/>
              <a:t>  </a:t>
            </a:r>
            <a:r>
              <a:rPr lang="ru-RU" dirty="0" err="1" smtClean="0"/>
              <a:t>гранітодних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. Особливо  </a:t>
            </a:r>
            <a:r>
              <a:rPr lang="ru-RU" dirty="0" err="1" smtClean="0"/>
              <a:t>декоративні</a:t>
            </a:r>
            <a:r>
              <a:rPr lang="ru-RU" dirty="0" smtClean="0"/>
              <a:t>  </a:t>
            </a:r>
            <a:r>
              <a:rPr lang="ru-RU" dirty="0" err="1" smtClean="0"/>
              <a:t>різновиди</a:t>
            </a:r>
            <a:r>
              <a:rPr lang="ru-RU" dirty="0" smtClean="0"/>
              <a:t>  </a:t>
            </a:r>
            <a:r>
              <a:rPr lang="ru-RU" dirty="0" err="1" smtClean="0"/>
              <a:t>були</a:t>
            </a:r>
            <a:r>
              <a:rPr lang="ru-RU" dirty="0" smtClean="0"/>
              <a:t>  </a:t>
            </a:r>
            <a:r>
              <a:rPr lang="ru-RU" dirty="0" err="1" smtClean="0"/>
              <a:t>відзначені</a:t>
            </a:r>
            <a:r>
              <a:rPr lang="ru-RU" dirty="0" smtClean="0"/>
              <a:t>  у  </a:t>
            </a:r>
            <a:r>
              <a:rPr lang="ru-RU" dirty="0" err="1" smtClean="0"/>
              <a:t>виробках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Дніпропетровського</a:t>
            </a:r>
            <a:r>
              <a:rPr lang="ru-RU" dirty="0" smtClean="0"/>
              <a:t> </a:t>
            </a:r>
            <a:r>
              <a:rPr lang="ru-RU" dirty="0" err="1" smtClean="0"/>
              <a:t>метрополітену</a:t>
            </a:r>
            <a:r>
              <a:rPr lang="ru-RU" dirty="0" smtClean="0"/>
              <a:t>. </a:t>
            </a:r>
            <a:r>
              <a:rPr lang="ru-RU" dirty="0" err="1" smtClean="0"/>
              <a:t>Мономінеральна</a:t>
            </a:r>
            <a:r>
              <a:rPr lang="ru-RU" dirty="0" smtClean="0"/>
              <a:t> </a:t>
            </a:r>
            <a:r>
              <a:rPr lang="ru-RU" dirty="0" err="1" smtClean="0"/>
              <a:t>кварцово-жильна</a:t>
            </a:r>
            <a:r>
              <a:rPr lang="ru-RU" dirty="0" smtClean="0"/>
              <a:t> порода,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містить</a:t>
            </a:r>
            <a:r>
              <a:rPr lang="ru-RU" dirty="0" smtClean="0"/>
              <a:t>  </a:t>
            </a:r>
            <a:r>
              <a:rPr lang="ru-RU" dirty="0" err="1" smtClean="0"/>
              <a:t>невеликі</a:t>
            </a:r>
            <a:r>
              <a:rPr lang="ru-RU" dirty="0" smtClean="0"/>
              <a:t>  </a:t>
            </a:r>
            <a:r>
              <a:rPr lang="ru-RU" dirty="0" err="1" smtClean="0"/>
              <a:t>включення</a:t>
            </a:r>
            <a:r>
              <a:rPr lang="ru-RU" dirty="0" smtClean="0"/>
              <a:t>  </a:t>
            </a:r>
            <a:r>
              <a:rPr lang="ru-RU" dirty="0" err="1" smtClean="0"/>
              <a:t>сторонніх</a:t>
            </a:r>
            <a:r>
              <a:rPr lang="ru-RU" dirty="0" smtClean="0"/>
              <a:t>  </a:t>
            </a:r>
            <a:r>
              <a:rPr lang="ru-RU" dirty="0" err="1" smtClean="0"/>
              <a:t>мінералів</a:t>
            </a:r>
            <a:r>
              <a:rPr lang="ru-RU" dirty="0" smtClean="0"/>
              <a:t> (</a:t>
            </a:r>
            <a:r>
              <a:rPr lang="ru-RU" dirty="0" err="1" smtClean="0"/>
              <a:t>плагіоклазу</a:t>
            </a:r>
            <a:r>
              <a:rPr lang="ru-RU" dirty="0" smtClean="0"/>
              <a:t>,  </a:t>
            </a:r>
            <a:r>
              <a:rPr lang="ru-RU" dirty="0" err="1" smtClean="0"/>
              <a:t>біотиту</a:t>
            </a:r>
            <a:r>
              <a:rPr lang="ru-RU" dirty="0" smtClean="0"/>
              <a:t>, </a:t>
            </a:r>
            <a:r>
              <a:rPr lang="ru-RU" dirty="0" err="1" smtClean="0"/>
              <a:t>рогової</a:t>
            </a:r>
            <a:r>
              <a:rPr lang="ru-RU" dirty="0" smtClean="0"/>
              <a:t> обманки, хлориту, </a:t>
            </a:r>
            <a:r>
              <a:rPr lang="ru-RU" dirty="0" err="1" smtClean="0"/>
              <a:t>мусковіту</a:t>
            </a:r>
            <a:r>
              <a:rPr lang="ru-RU" dirty="0" smtClean="0"/>
              <a:t>), представлена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різновидами</a:t>
            </a:r>
            <a:r>
              <a:rPr lang="ru-RU" dirty="0" smtClean="0"/>
              <a:t> кварцу: молочно-</a:t>
            </a:r>
            <a:r>
              <a:rPr lang="ru-RU" dirty="0" err="1" smtClean="0"/>
              <a:t>білим</a:t>
            </a:r>
            <a:r>
              <a:rPr lang="ru-RU" dirty="0" smtClean="0"/>
              <a:t>  і  </a:t>
            </a:r>
            <a:r>
              <a:rPr lang="ru-RU" dirty="0" err="1" smtClean="0"/>
              <a:t>рожевим</a:t>
            </a:r>
            <a:r>
              <a:rPr lang="ru-RU" dirty="0" smtClean="0"/>
              <a:t>  з  </a:t>
            </a:r>
            <a:r>
              <a:rPr lang="ru-RU" dirty="0" err="1" smtClean="0"/>
              <a:t>бурими</a:t>
            </a:r>
            <a:r>
              <a:rPr lang="ru-RU" dirty="0" smtClean="0"/>
              <a:t>  </a:t>
            </a:r>
            <a:r>
              <a:rPr lang="ru-RU" dirty="0" err="1" smtClean="0"/>
              <a:t>плямами</a:t>
            </a:r>
            <a:r>
              <a:rPr lang="ru-RU" dirty="0" smtClean="0"/>
              <a:t>.  </a:t>
            </a:r>
            <a:r>
              <a:rPr lang="ru-RU" dirty="0" err="1" smtClean="0"/>
              <a:t>Напівпрозорість</a:t>
            </a:r>
            <a:r>
              <a:rPr lang="ru-RU" dirty="0" smtClean="0"/>
              <a:t>  кварцу </a:t>
            </a:r>
            <a:r>
              <a:rPr lang="ru-RU" dirty="0" err="1" smtClean="0"/>
              <a:t>обумовлена</a:t>
            </a:r>
            <a:r>
              <a:rPr lang="ru-RU" dirty="0" smtClean="0"/>
              <a:t>  </a:t>
            </a:r>
            <a:r>
              <a:rPr lang="ru-RU" dirty="0" err="1" smtClean="0"/>
              <a:t>численними</a:t>
            </a:r>
            <a:r>
              <a:rPr lang="ru-RU" dirty="0" smtClean="0"/>
              <a:t>  </a:t>
            </a:r>
            <a:r>
              <a:rPr lang="ru-RU" dirty="0" err="1" smtClean="0"/>
              <a:t>вторинними</a:t>
            </a:r>
            <a:r>
              <a:rPr lang="ru-RU" dirty="0" smtClean="0"/>
              <a:t>  </a:t>
            </a:r>
            <a:r>
              <a:rPr lang="ru-RU" dirty="0" err="1" smtClean="0"/>
              <a:t>рідино-газовими</a:t>
            </a:r>
            <a:r>
              <a:rPr lang="ru-RU" dirty="0" smtClean="0"/>
              <a:t>  </a:t>
            </a:r>
            <a:r>
              <a:rPr lang="ru-RU" dirty="0" err="1" smtClean="0"/>
              <a:t>включеннями</a:t>
            </a:r>
            <a:r>
              <a:rPr lang="ru-RU" dirty="0" smtClean="0"/>
              <a:t>, </a:t>
            </a:r>
            <a:r>
              <a:rPr lang="ru-RU" dirty="0" err="1" smtClean="0"/>
              <a:t>розташованими</a:t>
            </a:r>
            <a:r>
              <a:rPr lang="ru-RU" dirty="0" smtClean="0"/>
              <a:t>  </a:t>
            </a:r>
            <a:r>
              <a:rPr lang="ru-RU" dirty="0" err="1" smtClean="0"/>
              <a:t>уздовж</a:t>
            </a:r>
            <a:r>
              <a:rPr lang="ru-RU" dirty="0" smtClean="0"/>
              <a:t>  </a:t>
            </a:r>
            <a:r>
              <a:rPr lang="ru-RU" dirty="0" err="1" smtClean="0"/>
              <a:t>залікованих</a:t>
            </a:r>
            <a:r>
              <a:rPr lang="ru-RU" dirty="0" smtClean="0"/>
              <a:t>  </a:t>
            </a:r>
            <a:r>
              <a:rPr lang="ru-RU" dirty="0" err="1" smtClean="0"/>
              <a:t>тріщин</a:t>
            </a:r>
            <a:r>
              <a:rPr lang="ru-RU" dirty="0" smtClean="0"/>
              <a:t>.  </a:t>
            </a:r>
            <a:r>
              <a:rPr lang="ru-RU" dirty="0" err="1" smtClean="0"/>
              <a:t>Забарвлення</a:t>
            </a:r>
            <a:r>
              <a:rPr lang="ru-RU" dirty="0" smtClean="0"/>
              <a:t>  </a:t>
            </a:r>
            <a:r>
              <a:rPr lang="ru-RU" dirty="0" err="1" smtClean="0"/>
              <a:t>рожевого</a:t>
            </a:r>
            <a:r>
              <a:rPr lang="ru-RU" dirty="0" smtClean="0"/>
              <a:t>  кварцу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гідроокислами</a:t>
            </a:r>
            <a:r>
              <a:rPr lang="ru-RU" dirty="0" smtClean="0"/>
              <a:t> титану, а бурого – </a:t>
            </a:r>
            <a:r>
              <a:rPr lang="ru-RU" dirty="0" err="1" smtClean="0"/>
              <a:t>гідроокислами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. Текстура </a:t>
            </a:r>
            <a:r>
              <a:rPr lang="ru-RU" dirty="0" err="1" smtClean="0"/>
              <a:t>масивна</a:t>
            </a:r>
            <a:r>
              <a:rPr lang="ru-RU" dirty="0" smtClean="0"/>
              <a:t>,  структура  </a:t>
            </a:r>
            <a:r>
              <a:rPr lang="ru-RU" dirty="0" err="1" smtClean="0"/>
              <a:t>середньозерниста</a:t>
            </a:r>
            <a:r>
              <a:rPr lang="ru-RU" dirty="0" smtClean="0"/>
              <a:t>.  </a:t>
            </a:r>
            <a:r>
              <a:rPr lang="ru-RU" dirty="0" err="1" smtClean="0"/>
              <a:t>Показник</a:t>
            </a:r>
            <a:r>
              <a:rPr lang="ru-RU" dirty="0" smtClean="0"/>
              <a:t>  </a:t>
            </a:r>
            <a:r>
              <a:rPr lang="ru-RU" dirty="0" err="1" smtClean="0"/>
              <a:t>переломлення</a:t>
            </a:r>
            <a:r>
              <a:rPr lang="ru-RU" dirty="0" smtClean="0"/>
              <a:t> 1,541.  </a:t>
            </a:r>
            <a:r>
              <a:rPr lang="ru-RU" dirty="0" err="1" smtClean="0"/>
              <a:t>Питома</a:t>
            </a:r>
            <a:r>
              <a:rPr lang="ru-RU" dirty="0" smtClean="0"/>
              <a:t> вага 2,692  г/см</a:t>
            </a:r>
            <a:r>
              <a:rPr lang="ru-RU" baseline="30000" dirty="0" smtClean="0"/>
              <a:t>3</a:t>
            </a:r>
            <a:r>
              <a:rPr lang="ru-RU" dirty="0" smtClean="0"/>
              <a:t>. . Кварц  </a:t>
            </a:r>
            <a:r>
              <a:rPr lang="ru-RU" dirty="0" err="1" smtClean="0"/>
              <a:t>утворює</a:t>
            </a:r>
            <a:r>
              <a:rPr lang="ru-RU" dirty="0" smtClean="0"/>
              <a:t>  </a:t>
            </a:r>
            <a:r>
              <a:rPr lang="ru-RU" dirty="0" err="1" smtClean="0"/>
              <a:t>січні</a:t>
            </a:r>
            <a:r>
              <a:rPr lang="ru-RU" dirty="0" smtClean="0"/>
              <a:t> жили  з  </a:t>
            </a:r>
            <a:r>
              <a:rPr lang="ru-RU" dirty="0" err="1" smtClean="0"/>
              <a:t>різкими</a:t>
            </a:r>
            <a:r>
              <a:rPr lang="ru-RU" dirty="0" smtClean="0"/>
              <a:t> межами  на  </a:t>
            </a:r>
            <a:r>
              <a:rPr lang="ru-RU" dirty="0" err="1" smtClean="0"/>
              <a:t>контакті</a:t>
            </a:r>
            <a:r>
              <a:rPr lang="ru-RU" dirty="0" smtClean="0"/>
              <a:t>  з </a:t>
            </a:r>
            <a:r>
              <a:rPr lang="ru-RU" dirty="0" err="1" smtClean="0"/>
              <a:t>оточуючими</a:t>
            </a:r>
            <a:r>
              <a:rPr lang="ru-RU" dirty="0" smtClean="0"/>
              <a:t>  породами.  </a:t>
            </a:r>
            <a:r>
              <a:rPr lang="ru-RU" dirty="0" err="1" smtClean="0"/>
              <a:t>Іноді</a:t>
            </a:r>
            <a:r>
              <a:rPr lang="ru-RU" dirty="0" smtClean="0"/>
              <a:t>  </a:t>
            </a:r>
            <a:r>
              <a:rPr lang="ru-RU" dirty="0" err="1" smtClean="0"/>
              <a:t>він</a:t>
            </a:r>
            <a:r>
              <a:rPr lang="ru-RU" dirty="0" smtClean="0"/>
              <a:t>  </a:t>
            </a:r>
            <a:r>
              <a:rPr lang="ru-RU" dirty="0" err="1" smtClean="0"/>
              <a:t>виступає</a:t>
            </a:r>
            <a:r>
              <a:rPr lang="ru-RU" dirty="0" smtClean="0"/>
              <a:t>  як  </a:t>
            </a:r>
            <a:r>
              <a:rPr lang="ru-RU" dirty="0" err="1" smtClean="0"/>
              <a:t>цементуючий</a:t>
            </a:r>
            <a:r>
              <a:rPr lang="ru-RU" dirty="0" smtClean="0"/>
              <a:t>  </a:t>
            </a:r>
            <a:r>
              <a:rPr lang="ru-RU" dirty="0" err="1" smtClean="0"/>
              <a:t>матеріал</a:t>
            </a:r>
            <a:r>
              <a:rPr lang="ru-RU" dirty="0" smtClean="0"/>
              <a:t>  у </a:t>
            </a:r>
            <a:r>
              <a:rPr lang="ru-RU" dirty="0" err="1" smtClean="0"/>
              <a:t>брекчіях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4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644" y="587141"/>
            <a:ext cx="10651156" cy="5589822"/>
          </a:xfrm>
        </p:spPr>
        <p:txBody>
          <a:bodyPr>
            <a:normAutofit fontScale="85000" lnSpcReduction="10000"/>
          </a:bodyPr>
          <a:lstStyle/>
          <a:p>
            <a:r>
              <a:rPr lang="uk-UA" u="sng" dirty="0"/>
              <a:t>Жильний епідот</a:t>
            </a:r>
            <a:r>
              <a:rPr lang="uk-UA" dirty="0"/>
              <a:t>. </a:t>
            </a:r>
            <a:r>
              <a:rPr lang="uk-UA" dirty="0" err="1"/>
              <a:t>Мономінеральні</a:t>
            </a:r>
            <a:r>
              <a:rPr lang="uk-UA" dirty="0"/>
              <a:t> жили </a:t>
            </a:r>
            <a:r>
              <a:rPr lang="uk-UA" dirty="0" err="1"/>
              <a:t>епідота</a:t>
            </a:r>
            <a:r>
              <a:rPr lang="uk-UA" dirty="0"/>
              <a:t> зустрічаються практично повсюдно серед всіх вищеописаних порід. Він утворює невеликі прожилки  з максимальним  розміром  до 3  см.  Жильний  епідот  від  метасоматичного відрізняється більш яскравим зеленим забарвленням й однорідною текстурою. Питома  вага  епідоту  становить 3, 183…3,203  г/см</a:t>
            </a:r>
            <a:r>
              <a:rPr lang="uk-UA" baseline="30000" dirty="0"/>
              <a:t>3</a:t>
            </a:r>
            <a:r>
              <a:rPr lang="uk-UA" dirty="0"/>
              <a:t>. Агрегати  зернисті. Показник заломлення 1,692…1,700. </a:t>
            </a:r>
            <a:endParaRPr lang="ru-RU" dirty="0"/>
          </a:p>
          <a:p>
            <a:r>
              <a:rPr lang="uk-UA" dirty="0"/>
              <a:t>Таким  чином,  у  результаті  проведених  досліджень  встановлено,  що </a:t>
            </a:r>
            <a:r>
              <a:rPr lang="uk-UA" dirty="0" err="1"/>
              <a:t>мінералого</a:t>
            </a:r>
            <a:r>
              <a:rPr lang="uk-UA" dirty="0"/>
              <a:t>-петрографічні  особливості  </a:t>
            </a:r>
            <a:r>
              <a:rPr lang="uk-UA" dirty="0" err="1"/>
              <a:t>тектоно-метасоматитів</a:t>
            </a:r>
            <a:r>
              <a:rPr lang="uk-UA" dirty="0"/>
              <a:t>  мають  певну спрямованість  у  просторі  й  у  часі.  Вона  проявляється,  насамперед,  у  зміні текстури й </a:t>
            </a:r>
            <a:r>
              <a:rPr lang="uk-UA" dirty="0" err="1"/>
              <a:t>диспергованості</a:t>
            </a:r>
            <a:r>
              <a:rPr lang="uk-UA" dirty="0"/>
              <a:t> мінералів  і  гірських порід  з формуванням нових мінеральних фаз, а також у зміні хімічного складу.  </a:t>
            </a:r>
            <a:endParaRPr lang="ru-RU" dirty="0"/>
          </a:p>
          <a:p>
            <a:r>
              <a:rPr lang="uk-UA" dirty="0"/>
              <a:t>Виділяються  наступні  текстури:  реліктові,  </a:t>
            </a:r>
            <a:r>
              <a:rPr lang="uk-UA" dirty="0" err="1"/>
              <a:t>катакластичні</a:t>
            </a:r>
            <a:r>
              <a:rPr lang="uk-UA" dirty="0"/>
              <a:t>  й </a:t>
            </a:r>
            <a:r>
              <a:rPr lang="uk-UA" dirty="0" err="1"/>
              <a:t>кристалобластичні</a:t>
            </a:r>
            <a:r>
              <a:rPr lang="uk-UA" dirty="0"/>
              <a:t>.  </a:t>
            </a:r>
            <a:endParaRPr lang="ru-RU" dirty="0"/>
          </a:p>
          <a:p>
            <a:r>
              <a:rPr lang="uk-UA" dirty="0"/>
              <a:t>Реліктові текстури характерні для </a:t>
            </a:r>
            <a:r>
              <a:rPr lang="uk-UA" dirty="0" err="1"/>
              <a:t>слабкозмінених</a:t>
            </a:r>
            <a:r>
              <a:rPr lang="uk-UA" dirty="0"/>
              <a:t>  гранітів, кристалічних сланців,  </a:t>
            </a:r>
            <a:r>
              <a:rPr lang="uk-UA" dirty="0" err="1"/>
              <a:t>гранодіоритів</a:t>
            </a:r>
            <a:r>
              <a:rPr lang="uk-UA" dirty="0"/>
              <a:t>,  </a:t>
            </a:r>
            <a:r>
              <a:rPr lang="uk-UA" dirty="0" err="1"/>
              <a:t>сієнітів</a:t>
            </a:r>
            <a:r>
              <a:rPr lang="uk-UA" dirty="0"/>
              <a:t>.  </a:t>
            </a:r>
            <a:r>
              <a:rPr lang="uk-UA" dirty="0" err="1"/>
              <a:t>Катакластичні</a:t>
            </a:r>
            <a:r>
              <a:rPr lang="uk-UA" dirty="0"/>
              <a:t> –  для  брекчій,  </a:t>
            </a:r>
            <a:r>
              <a:rPr lang="uk-UA" dirty="0" err="1"/>
              <a:t>катаклазитів</a:t>
            </a:r>
            <a:r>
              <a:rPr lang="uk-UA" dirty="0"/>
              <a:t>, </a:t>
            </a:r>
            <a:r>
              <a:rPr lang="uk-UA" dirty="0" err="1"/>
              <a:t>мілонітів</a:t>
            </a:r>
            <a:r>
              <a:rPr lang="uk-UA" dirty="0"/>
              <a:t> і </a:t>
            </a:r>
            <a:r>
              <a:rPr lang="uk-UA" dirty="0" err="1"/>
              <a:t>філонітів</a:t>
            </a:r>
            <a:r>
              <a:rPr lang="uk-UA" dirty="0"/>
              <a:t>. </a:t>
            </a:r>
            <a:r>
              <a:rPr lang="uk-UA" dirty="0" err="1"/>
              <a:t>Кристалобластичні</a:t>
            </a:r>
            <a:r>
              <a:rPr lang="uk-UA" dirty="0"/>
              <a:t> – для </a:t>
            </a:r>
            <a:r>
              <a:rPr lang="uk-UA" dirty="0" err="1"/>
              <a:t>мілонітів</a:t>
            </a:r>
            <a:r>
              <a:rPr lang="uk-UA" dirty="0"/>
              <a:t> і </a:t>
            </a:r>
            <a:r>
              <a:rPr lang="uk-UA" dirty="0" err="1"/>
              <a:t>бластомілонітів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2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161"/>
          </a:xfrm>
        </p:spPr>
        <p:txBody>
          <a:bodyPr/>
          <a:lstStyle/>
          <a:p>
            <a:r>
              <a:rPr lang="uk-UA" dirty="0" smtClean="0"/>
              <a:t>Вироби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961" y="1328286"/>
            <a:ext cx="5127782" cy="4928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82" y="1528238"/>
            <a:ext cx="3958161" cy="39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5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28599"/>
            <a:ext cx="4870383" cy="3652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99" y="228599"/>
            <a:ext cx="5046846" cy="3785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72" y="4129238"/>
            <a:ext cx="2825609" cy="2283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381" y="4129239"/>
            <a:ext cx="2530942" cy="2530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630" y="4251508"/>
            <a:ext cx="3247137" cy="21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819" y="542664"/>
            <a:ext cx="3634699" cy="363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77" y="4496702"/>
            <a:ext cx="3252998" cy="2038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961" y="1318661"/>
            <a:ext cx="6154573" cy="4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143" y="1251284"/>
            <a:ext cx="10689657" cy="492567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Назва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мінералу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гірську</a:t>
            </a:r>
            <a:r>
              <a:rPr lang="ru-RU" dirty="0" smtClean="0"/>
              <a:t> породу </a:t>
            </a:r>
            <a:r>
              <a:rPr lang="ru-RU" dirty="0" err="1" smtClean="0"/>
              <a:t>епідозит</a:t>
            </a:r>
            <a:r>
              <a:rPr lang="ru-RU" dirty="0" smtClean="0"/>
              <a:t>. </a:t>
            </a:r>
            <a:r>
              <a:rPr lang="ru-RU" dirty="0" err="1" smtClean="0"/>
              <a:t>Синонім</a:t>
            </a:r>
            <a:r>
              <a:rPr lang="ru-RU" dirty="0" smtClean="0"/>
              <a:t> – </a:t>
            </a:r>
            <a:r>
              <a:rPr lang="ru-RU" dirty="0" err="1" smtClean="0"/>
              <a:t>унакіт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Забарвлення</a:t>
            </a:r>
            <a:r>
              <a:rPr lang="ru-RU" dirty="0" smtClean="0"/>
              <a:t>: густо-</a:t>
            </a:r>
            <a:r>
              <a:rPr lang="ru-RU" dirty="0" err="1" smtClean="0"/>
              <a:t>зелене</a:t>
            </a:r>
            <a:r>
              <a:rPr lang="ru-RU" dirty="0" smtClean="0"/>
              <a:t>, </a:t>
            </a:r>
            <a:r>
              <a:rPr lang="ru-RU" dirty="0" err="1" smtClean="0"/>
              <a:t>фісташково-зелене</a:t>
            </a:r>
            <a:r>
              <a:rPr lang="ru-RU" dirty="0" smtClean="0"/>
              <a:t>, </a:t>
            </a:r>
            <a:r>
              <a:rPr lang="ru-RU" dirty="0" err="1" smtClean="0"/>
              <a:t>трав'яно-зелене</a:t>
            </a:r>
            <a:r>
              <a:rPr lang="ru-RU" dirty="0" smtClean="0"/>
              <a:t>, </a:t>
            </a:r>
            <a:r>
              <a:rPr lang="ru-RU" dirty="0" err="1" smtClean="0"/>
              <a:t>інколи</a:t>
            </a:r>
            <a:r>
              <a:rPr lang="ru-RU" dirty="0" smtClean="0"/>
              <a:t> з </a:t>
            </a:r>
            <a:r>
              <a:rPr lang="ru-RU" dirty="0" err="1" smtClean="0"/>
              <a:t>ділянками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, </a:t>
            </a:r>
            <a:r>
              <a:rPr lang="ru-RU" dirty="0" err="1" smtClean="0"/>
              <a:t>жовтого</a:t>
            </a:r>
            <a:r>
              <a:rPr lang="ru-RU" dirty="0" smtClean="0"/>
              <a:t>, </a:t>
            </a:r>
            <a:r>
              <a:rPr lang="ru-RU" dirty="0" err="1" smtClean="0"/>
              <a:t>рожевого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Текстура: </a:t>
            </a:r>
            <a:r>
              <a:rPr lang="ru-RU" dirty="0" err="1" smtClean="0"/>
              <a:t>масивна</a:t>
            </a:r>
            <a:r>
              <a:rPr lang="ru-RU" dirty="0" smtClean="0"/>
              <a:t>, </a:t>
            </a:r>
            <a:r>
              <a:rPr lang="ru-RU" dirty="0" err="1" smtClean="0"/>
              <a:t>плямиста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прожилкова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Структура: </a:t>
            </a:r>
            <a:r>
              <a:rPr lang="ru-RU" dirty="0" err="1" smtClean="0"/>
              <a:t>явнокристалічна</a:t>
            </a:r>
            <a:r>
              <a:rPr lang="ru-RU" dirty="0" smtClean="0"/>
              <a:t> </a:t>
            </a:r>
            <a:r>
              <a:rPr lang="ru-RU" dirty="0" err="1" smtClean="0"/>
              <a:t>середньозерниста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, </a:t>
            </a:r>
            <a:r>
              <a:rPr lang="ru-RU" dirty="0" err="1" smtClean="0"/>
              <a:t>дрібнозерниста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Прозорість</a:t>
            </a:r>
            <a:r>
              <a:rPr lang="ru-RU" dirty="0" smtClean="0"/>
              <a:t>: </a:t>
            </a:r>
            <a:r>
              <a:rPr lang="ru-RU" dirty="0" err="1" smtClean="0"/>
              <a:t>непрозорий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Блиск</a:t>
            </a:r>
            <a:r>
              <a:rPr lang="ru-RU" dirty="0" smtClean="0"/>
              <a:t>:  </a:t>
            </a:r>
            <a:r>
              <a:rPr lang="ru-RU" dirty="0" err="1" smtClean="0"/>
              <a:t>скляний</a:t>
            </a:r>
            <a:endParaRPr lang="ru-RU" dirty="0" smtClean="0"/>
          </a:p>
          <a:p>
            <a:r>
              <a:rPr lang="ru-RU" dirty="0" err="1" smtClean="0"/>
              <a:t>Окремість</a:t>
            </a:r>
            <a:r>
              <a:rPr lang="ru-RU" dirty="0" smtClean="0"/>
              <a:t>: неправильна</a:t>
            </a:r>
          </a:p>
          <a:p>
            <a:r>
              <a:rPr lang="ru-RU" dirty="0" err="1" smtClean="0"/>
              <a:t>Злам</a:t>
            </a:r>
            <a:r>
              <a:rPr lang="ru-RU" dirty="0" smtClean="0"/>
              <a:t>: </a:t>
            </a:r>
            <a:r>
              <a:rPr lang="ru-RU" dirty="0" err="1" smtClean="0"/>
              <a:t>нерівний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Міцність</a:t>
            </a:r>
            <a:r>
              <a:rPr lang="ru-RU" dirty="0" smtClean="0"/>
              <a:t> на </a:t>
            </a:r>
            <a:r>
              <a:rPr lang="ru-RU" dirty="0" err="1" smtClean="0"/>
              <a:t>стискання</a:t>
            </a:r>
            <a:r>
              <a:rPr lang="ru-RU" dirty="0" smtClean="0"/>
              <a:t>: 95-103 МПа</a:t>
            </a:r>
          </a:p>
          <a:p>
            <a:r>
              <a:rPr lang="ru-RU" dirty="0" err="1" smtClean="0"/>
              <a:t>Твердість</a:t>
            </a:r>
            <a:r>
              <a:rPr lang="ru-RU" dirty="0" smtClean="0"/>
              <a:t>: 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6 до 7</a:t>
            </a:r>
          </a:p>
          <a:p>
            <a:r>
              <a:rPr lang="ru-RU" dirty="0" err="1" smtClean="0"/>
              <a:t>Густина</a:t>
            </a:r>
            <a:r>
              <a:rPr lang="ru-RU" dirty="0" smtClean="0"/>
              <a:t>: 3,17-3,38</a:t>
            </a:r>
          </a:p>
          <a:p>
            <a:r>
              <a:rPr lang="ru-RU" dirty="0" err="1" smtClean="0"/>
              <a:t>Водопоглинання</a:t>
            </a:r>
            <a:r>
              <a:rPr lang="ru-RU" dirty="0" smtClean="0"/>
              <a:t>: 0,51%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0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79" y="827772"/>
            <a:ext cx="6631740" cy="4973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51" y="259882"/>
            <a:ext cx="3590925" cy="3190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251" y="3521593"/>
            <a:ext cx="3409298" cy="31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5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766" y="269507"/>
            <a:ext cx="10757034" cy="59074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Мінеральний</a:t>
            </a:r>
            <a:r>
              <a:rPr lang="ru-RU" dirty="0" smtClean="0"/>
              <a:t> склад: </a:t>
            </a:r>
            <a:r>
              <a:rPr lang="ru-RU" dirty="0" err="1" smtClean="0"/>
              <a:t>епідот</a:t>
            </a:r>
            <a:r>
              <a:rPr lang="ru-RU" dirty="0" smtClean="0"/>
              <a:t>, </a:t>
            </a:r>
            <a:r>
              <a:rPr lang="ru-RU" dirty="0" err="1" smtClean="0"/>
              <a:t>кліноцоїзит</a:t>
            </a:r>
            <a:r>
              <a:rPr lang="ru-RU" dirty="0" smtClean="0"/>
              <a:t>, кварц, </a:t>
            </a:r>
            <a:r>
              <a:rPr lang="ru-RU" dirty="0" err="1" smtClean="0"/>
              <a:t>польові</a:t>
            </a:r>
            <a:r>
              <a:rPr lang="ru-RU" dirty="0" smtClean="0"/>
              <a:t> </a:t>
            </a:r>
            <a:r>
              <a:rPr lang="ru-RU" dirty="0" err="1" smtClean="0"/>
              <a:t>шпати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залягання</a:t>
            </a:r>
            <a:r>
              <a:rPr lang="ru-RU" dirty="0" smtClean="0"/>
              <a:t>: жили та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неправильної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гранітів</a:t>
            </a:r>
            <a:r>
              <a:rPr lang="ru-RU" dirty="0" smtClean="0"/>
              <a:t>,  </a:t>
            </a:r>
            <a:r>
              <a:rPr lang="ru-RU" dirty="0" err="1" smtClean="0"/>
              <a:t>гнейсів</a:t>
            </a:r>
            <a:r>
              <a:rPr lang="ru-RU" dirty="0" smtClean="0"/>
              <a:t>, </a:t>
            </a:r>
            <a:r>
              <a:rPr lang="ru-RU" dirty="0" err="1" smtClean="0"/>
              <a:t>амфіболітів</a:t>
            </a:r>
            <a:r>
              <a:rPr lang="ru-RU" dirty="0" smtClean="0"/>
              <a:t> та </a:t>
            </a:r>
            <a:r>
              <a:rPr lang="ru-RU" dirty="0" err="1" smtClean="0"/>
              <a:t>метабазальтів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Походження</a:t>
            </a:r>
            <a:r>
              <a:rPr lang="ru-RU" dirty="0" smtClean="0"/>
              <a:t>: </a:t>
            </a:r>
            <a:r>
              <a:rPr lang="ru-RU" dirty="0" err="1" smtClean="0"/>
              <a:t>ендогенне</a:t>
            </a:r>
            <a:r>
              <a:rPr lang="ru-RU" dirty="0" smtClean="0"/>
              <a:t>, </a:t>
            </a:r>
            <a:r>
              <a:rPr lang="ru-RU" dirty="0" err="1" smtClean="0"/>
              <a:t>гідротермальне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метасоматичне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Родовища</a:t>
            </a:r>
            <a:r>
              <a:rPr lang="ru-RU" dirty="0" smtClean="0"/>
              <a:t>:  США, </a:t>
            </a:r>
            <a:r>
              <a:rPr lang="ru-RU" dirty="0" err="1" smtClean="0"/>
              <a:t>Бразилія</a:t>
            </a:r>
            <a:r>
              <a:rPr lang="ru-RU" dirty="0" smtClean="0"/>
              <a:t>, Китай, ПАР, </a:t>
            </a:r>
            <a:r>
              <a:rPr lang="ru-RU" dirty="0" err="1" smtClean="0"/>
              <a:t>Україна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Епідозитами</a:t>
            </a:r>
            <a:r>
              <a:rPr lang="ru-RU" dirty="0" smtClean="0"/>
              <a:t> у </a:t>
            </a:r>
            <a:r>
              <a:rPr lang="ru-RU" dirty="0" err="1" smtClean="0"/>
              <a:t>петрографії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гірські</a:t>
            </a:r>
            <a:r>
              <a:rPr lang="ru-RU" dirty="0" smtClean="0"/>
              <a:t> породи </a:t>
            </a:r>
            <a:r>
              <a:rPr lang="ru-RU" dirty="0" err="1" smtClean="0"/>
              <a:t>гідротермального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метасоматичного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суттєво-епідотовий</a:t>
            </a:r>
            <a:r>
              <a:rPr lang="ru-RU" dirty="0" smtClean="0"/>
              <a:t> склад.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унакіт</a:t>
            </a:r>
            <a:r>
              <a:rPr lang="ru-RU" dirty="0" smtClean="0"/>
              <a:t>» 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епідотизованих</a:t>
            </a:r>
            <a:r>
              <a:rPr lang="ru-RU" dirty="0" smtClean="0"/>
              <a:t> </a:t>
            </a:r>
            <a:r>
              <a:rPr lang="ru-RU" dirty="0" err="1" smtClean="0"/>
              <a:t>гранітів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як </a:t>
            </a:r>
            <a:r>
              <a:rPr lang="ru-RU" dirty="0" err="1" smtClean="0"/>
              <a:t>синонім</a:t>
            </a:r>
            <a:r>
              <a:rPr lang="ru-RU" dirty="0" smtClean="0"/>
              <a:t> </a:t>
            </a:r>
            <a:r>
              <a:rPr lang="ru-RU" dirty="0" err="1" smtClean="0"/>
              <a:t>епідозиту</a:t>
            </a:r>
            <a:r>
              <a:rPr lang="ru-RU" dirty="0" smtClean="0"/>
              <a:t>. Свою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унакіт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за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знахідки</a:t>
            </a:r>
            <a:r>
              <a:rPr lang="ru-RU" dirty="0" smtClean="0"/>
              <a:t> в горах </a:t>
            </a:r>
            <a:r>
              <a:rPr lang="ru-RU" dirty="0" err="1" smtClean="0"/>
              <a:t>Унака</a:t>
            </a:r>
            <a:r>
              <a:rPr lang="ru-RU" dirty="0" smtClean="0"/>
              <a:t> (США), де у 1874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описані</a:t>
            </a:r>
            <a:r>
              <a:rPr lang="ru-RU" dirty="0" smtClean="0"/>
              <a:t> </a:t>
            </a:r>
            <a:r>
              <a:rPr lang="ru-RU" dirty="0" err="1" smtClean="0"/>
              <a:t>своєрідні</a:t>
            </a:r>
            <a:r>
              <a:rPr lang="ru-RU" dirty="0" smtClean="0"/>
              <a:t> </a:t>
            </a:r>
            <a:r>
              <a:rPr lang="ru-RU" dirty="0" err="1" smtClean="0"/>
              <a:t>крупнозернисті</a:t>
            </a:r>
            <a:r>
              <a:rPr lang="ru-RU" dirty="0" smtClean="0"/>
              <a:t> </a:t>
            </a:r>
            <a:r>
              <a:rPr lang="ru-RU" dirty="0" err="1" smtClean="0"/>
              <a:t>епідотизовані</a:t>
            </a:r>
            <a:r>
              <a:rPr lang="ru-RU" dirty="0" smtClean="0"/>
              <a:t> </a:t>
            </a:r>
            <a:r>
              <a:rPr lang="ru-RU" dirty="0" err="1" smtClean="0"/>
              <a:t>граніти</a:t>
            </a:r>
            <a:r>
              <a:rPr lang="ru-RU" dirty="0" smtClean="0"/>
              <a:t> з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красивим</a:t>
            </a:r>
            <a:r>
              <a:rPr lang="ru-RU" dirty="0" smtClean="0"/>
              <a:t> </a:t>
            </a:r>
            <a:r>
              <a:rPr lang="ru-RU" dirty="0" err="1" smtClean="0"/>
              <a:t>рожево</a:t>
            </a:r>
            <a:r>
              <a:rPr lang="ru-RU" dirty="0" smtClean="0"/>
              <a:t>-зеленим </a:t>
            </a:r>
            <a:r>
              <a:rPr lang="ru-RU" dirty="0" err="1" smtClean="0"/>
              <a:t>забарвленням</a:t>
            </a:r>
            <a:r>
              <a:rPr lang="ru-RU" dirty="0" smtClean="0"/>
              <a:t>.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 в </a:t>
            </a:r>
            <a:r>
              <a:rPr lang="ru-RU" dirty="0" err="1" smtClean="0"/>
              <a:t>епідозитах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50-60% до 90% і </a:t>
            </a:r>
            <a:r>
              <a:rPr lang="ru-RU" dirty="0" err="1" smtClean="0"/>
              <a:t>більше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, </a:t>
            </a:r>
            <a:r>
              <a:rPr lang="ru-RU" dirty="0" err="1" smtClean="0"/>
              <a:t>епідозити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мінеральному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кліноцоїзит</a:t>
            </a:r>
            <a:r>
              <a:rPr lang="ru-RU" dirty="0" smtClean="0"/>
              <a:t>, кварц, </a:t>
            </a:r>
            <a:r>
              <a:rPr lang="ru-RU" dirty="0" err="1" smtClean="0"/>
              <a:t>альбіт</a:t>
            </a:r>
            <a:r>
              <a:rPr lang="ru-RU" dirty="0" smtClean="0"/>
              <a:t>, </a:t>
            </a:r>
            <a:r>
              <a:rPr lang="ru-RU" dirty="0" err="1" smtClean="0"/>
              <a:t>калієвий</a:t>
            </a:r>
            <a:r>
              <a:rPr lang="ru-RU" dirty="0" smtClean="0"/>
              <a:t> </a:t>
            </a:r>
            <a:r>
              <a:rPr lang="ru-RU" dirty="0" err="1" smtClean="0"/>
              <a:t>польовий</a:t>
            </a:r>
            <a:r>
              <a:rPr lang="ru-RU" dirty="0" smtClean="0"/>
              <a:t> шпат, хлорит, кальцит, </a:t>
            </a:r>
            <a:r>
              <a:rPr lang="ru-RU" dirty="0" err="1" smtClean="0"/>
              <a:t>амфіболи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56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145" y="702644"/>
            <a:ext cx="10612655" cy="547431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епідот</a:t>
            </a:r>
            <a:r>
              <a:rPr lang="ru-RU" dirty="0" smtClean="0"/>
              <a:t> є </a:t>
            </a:r>
            <a:r>
              <a:rPr lang="ru-RU" dirty="0" err="1" smtClean="0"/>
              <a:t>породоутворюючим</a:t>
            </a:r>
            <a:r>
              <a:rPr lang="ru-RU" dirty="0" smtClean="0"/>
              <a:t> </a:t>
            </a:r>
            <a:r>
              <a:rPr lang="ru-RU" dirty="0" err="1" smtClean="0"/>
              <a:t>мінералом</a:t>
            </a:r>
            <a:r>
              <a:rPr lang="ru-RU" dirty="0" smtClean="0"/>
              <a:t>, </a:t>
            </a:r>
            <a:r>
              <a:rPr lang="ru-RU" dirty="0" err="1" smtClean="0"/>
              <a:t>острівним</a:t>
            </a:r>
            <a:r>
              <a:rPr lang="ru-RU" dirty="0" smtClean="0"/>
              <a:t> </a:t>
            </a:r>
            <a:r>
              <a:rPr lang="ru-RU" dirty="0" err="1" smtClean="0"/>
              <a:t>силікатом</a:t>
            </a:r>
            <a:r>
              <a:rPr lang="ru-RU" dirty="0" smtClean="0"/>
              <a:t> </a:t>
            </a:r>
            <a:r>
              <a:rPr lang="ru-RU" dirty="0" err="1" smtClean="0"/>
              <a:t>кальцію</a:t>
            </a:r>
            <a:r>
              <a:rPr lang="ru-RU" dirty="0" smtClean="0"/>
              <a:t>, </a:t>
            </a:r>
            <a:r>
              <a:rPr lang="ru-RU" dirty="0" err="1" smtClean="0"/>
              <a:t>алюмінію</a:t>
            </a:r>
            <a:r>
              <a:rPr lang="ru-RU" dirty="0" smtClean="0"/>
              <a:t> та </a:t>
            </a:r>
            <a:r>
              <a:rPr lang="ru-RU" dirty="0" err="1" smtClean="0"/>
              <a:t>заліза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хімічний</a:t>
            </a:r>
            <a:r>
              <a:rPr lang="ru-RU" dirty="0" smtClean="0"/>
              <a:t> склад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формулою </a:t>
            </a:r>
            <a:r>
              <a:rPr lang="en-US" dirty="0" smtClean="0"/>
              <a:t>Ca</a:t>
            </a:r>
            <a:r>
              <a:rPr lang="en-US" baseline="-25000" dirty="0" smtClean="0"/>
              <a:t>2</a:t>
            </a:r>
            <a:r>
              <a:rPr lang="en-US" dirty="0" smtClean="0"/>
              <a:t>(Al, Fe)</a:t>
            </a:r>
            <a:r>
              <a:rPr lang="en-US" baseline="-25000" dirty="0" smtClean="0"/>
              <a:t>3</a:t>
            </a:r>
            <a:r>
              <a:rPr lang="en-US" dirty="0" smtClean="0"/>
              <a:t>[SiO</a:t>
            </a:r>
            <a:r>
              <a:rPr lang="en-US" baseline="-25000" dirty="0" smtClean="0"/>
              <a:t>4</a:t>
            </a:r>
            <a:r>
              <a:rPr lang="en-US" dirty="0" smtClean="0"/>
              <a:t>][Si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]O(OH), </a:t>
            </a:r>
            <a:r>
              <a:rPr lang="ru-RU" dirty="0" err="1" smtClean="0"/>
              <a:t>звичайними</a:t>
            </a:r>
            <a:r>
              <a:rPr lang="ru-RU" dirty="0" smtClean="0"/>
              <a:t> </a:t>
            </a:r>
            <a:r>
              <a:rPr lang="ru-RU" dirty="0" err="1" smtClean="0"/>
              <a:t>домішками</a:t>
            </a:r>
            <a:r>
              <a:rPr lang="ru-RU" dirty="0" smtClean="0"/>
              <a:t> є </a:t>
            </a:r>
            <a:r>
              <a:rPr lang="en-US" dirty="0" err="1" smtClean="0"/>
              <a:t>Mn</a:t>
            </a:r>
            <a:r>
              <a:rPr lang="en-US" dirty="0" smtClean="0"/>
              <a:t>, Cr, V, TR.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слова  </a:t>
            </a:r>
            <a:r>
              <a:rPr lang="el-GR" dirty="0" smtClean="0"/>
              <a:t>ἐπίδοσις (</a:t>
            </a:r>
            <a:r>
              <a:rPr lang="en-US" dirty="0" err="1" smtClean="0"/>
              <a:t>epidosis</a:t>
            </a:r>
            <a:r>
              <a:rPr lang="en-US" dirty="0" smtClean="0"/>
              <a:t>) – «</a:t>
            </a:r>
            <a:r>
              <a:rPr lang="ru-RU" dirty="0" err="1" smtClean="0"/>
              <a:t>прирощення</a:t>
            </a:r>
            <a:r>
              <a:rPr lang="ru-RU" dirty="0" smtClean="0"/>
              <a:t>»: у </a:t>
            </a:r>
            <a:r>
              <a:rPr lang="ru-RU" dirty="0" err="1" smtClean="0"/>
              <a:t>перетинах</a:t>
            </a:r>
            <a:r>
              <a:rPr lang="ru-RU" dirty="0" smtClean="0"/>
              <a:t> </a:t>
            </a:r>
            <a:r>
              <a:rPr lang="ru-RU" dirty="0" err="1" smtClean="0"/>
              <a:t>призматичних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 одна сторона є </a:t>
            </a:r>
            <a:r>
              <a:rPr lang="ru-RU" dirty="0" err="1" smtClean="0"/>
              <a:t>довшою</a:t>
            </a:r>
            <a:r>
              <a:rPr lang="ru-RU" dirty="0" smtClean="0"/>
              <a:t>. </a:t>
            </a:r>
            <a:r>
              <a:rPr lang="ru-RU" dirty="0" err="1" smtClean="0"/>
              <a:t>Синонім</a:t>
            </a:r>
            <a:r>
              <a:rPr lang="ru-RU" dirty="0" smtClean="0"/>
              <a:t> «</a:t>
            </a:r>
            <a:r>
              <a:rPr lang="ru-RU" dirty="0" err="1" smtClean="0"/>
              <a:t>пістацит</a:t>
            </a:r>
            <a:r>
              <a:rPr lang="ru-RU" dirty="0" smtClean="0"/>
              <a:t>» </a:t>
            </a:r>
            <a:r>
              <a:rPr lang="ru-RU" dirty="0" err="1" smtClean="0"/>
              <a:t>пов'язаний</a:t>
            </a:r>
            <a:r>
              <a:rPr lang="ru-RU" dirty="0" smtClean="0"/>
              <a:t> с </a:t>
            </a:r>
            <a:r>
              <a:rPr lang="ru-RU" dirty="0" err="1" smtClean="0"/>
              <a:t>характерним</a:t>
            </a:r>
            <a:r>
              <a:rPr lang="ru-RU" dirty="0" smtClean="0"/>
              <a:t> для </a:t>
            </a:r>
            <a:r>
              <a:rPr lang="ru-RU" dirty="0" err="1" smtClean="0"/>
              <a:t>епідоту</a:t>
            </a:r>
            <a:r>
              <a:rPr lang="ru-RU" dirty="0" smtClean="0"/>
              <a:t> </a:t>
            </a:r>
            <a:r>
              <a:rPr lang="ru-RU" dirty="0" err="1" smtClean="0"/>
              <a:t>фісташково</a:t>
            </a:r>
            <a:r>
              <a:rPr lang="ru-RU" dirty="0" smtClean="0"/>
              <a:t>-зеленим </a:t>
            </a:r>
            <a:r>
              <a:rPr lang="ru-RU" dirty="0" err="1" smtClean="0"/>
              <a:t>кольором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зеленого,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та </a:t>
            </a:r>
            <a:r>
              <a:rPr lang="ru-RU" dirty="0" err="1" smtClean="0"/>
              <a:t>червоно-фіолетеві</a:t>
            </a:r>
            <a:r>
              <a:rPr lang="ru-RU" dirty="0" smtClean="0"/>
              <a:t> </a:t>
            </a:r>
            <a:r>
              <a:rPr lang="ru-RU" dirty="0" err="1" smtClean="0"/>
              <a:t>відміни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напівпрозорими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скляним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з них є </a:t>
            </a:r>
            <a:r>
              <a:rPr lang="ru-RU" dirty="0" err="1" smtClean="0"/>
              <a:t>придатними</a:t>
            </a:r>
            <a:r>
              <a:rPr lang="ru-RU" dirty="0" smtClean="0"/>
              <a:t> для огранки. </a:t>
            </a:r>
            <a:r>
              <a:rPr lang="ru-RU" dirty="0" err="1" smtClean="0"/>
              <a:t>Епідот</a:t>
            </a:r>
            <a:r>
              <a:rPr lang="ru-RU" dirty="0" smtClean="0"/>
              <a:t> </a:t>
            </a:r>
            <a:r>
              <a:rPr lang="ru-RU" dirty="0" err="1" smtClean="0"/>
              <a:t>кристалізується</a:t>
            </a:r>
            <a:r>
              <a:rPr lang="ru-RU" dirty="0" smtClean="0"/>
              <a:t> у </a:t>
            </a:r>
            <a:r>
              <a:rPr lang="ru-RU" dirty="0" err="1" smtClean="0"/>
              <a:t>моноклінній</a:t>
            </a:r>
            <a:r>
              <a:rPr lang="ru-RU" dirty="0" smtClean="0"/>
              <a:t> </a:t>
            </a:r>
            <a:r>
              <a:rPr lang="ru-RU" dirty="0" err="1" smtClean="0"/>
              <a:t>сингонії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довгопризматичну</a:t>
            </a:r>
            <a:r>
              <a:rPr lang="ru-RU" dirty="0" smtClean="0"/>
              <a:t> до </a:t>
            </a:r>
            <a:r>
              <a:rPr lang="ru-RU" dirty="0" err="1" smtClean="0"/>
              <a:t>голчастої</a:t>
            </a:r>
            <a:r>
              <a:rPr lang="ru-RU" dirty="0" smtClean="0"/>
              <a:t> форму. </a:t>
            </a:r>
            <a:r>
              <a:rPr lang="ru-RU" dirty="0" err="1" smtClean="0"/>
              <a:t>Звичайними</a:t>
            </a:r>
            <a:r>
              <a:rPr lang="ru-RU" dirty="0" smtClean="0"/>
              <a:t> є </a:t>
            </a:r>
            <a:r>
              <a:rPr lang="ru-RU" dirty="0" err="1" smtClean="0"/>
              <a:t>променисті</a:t>
            </a:r>
            <a:r>
              <a:rPr lang="ru-RU" dirty="0" smtClean="0"/>
              <a:t>, </a:t>
            </a:r>
            <a:r>
              <a:rPr lang="ru-RU" dirty="0" err="1" smtClean="0"/>
              <a:t>паралельно-волокнисті</a:t>
            </a:r>
            <a:r>
              <a:rPr lang="ru-RU" dirty="0" smtClean="0"/>
              <a:t> та </a:t>
            </a:r>
            <a:r>
              <a:rPr lang="ru-RU" dirty="0" err="1" smtClean="0"/>
              <a:t>зернисті</a:t>
            </a:r>
            <a:r>
              <a:rPr lang="ru-RU" dirty="0" smtClean="0"/>
              <a:t>  </a:t>
            </a:r>
            <a:r>
              <a:rPr lang="ru-RU" dirty="0" err="1" smtClean="0"/>
              <a:t>агрегати</a:t>
            </a:r>
            <a:r>
              <a:rPr lang="ru-RU" dirty="0" smtClean="0"/>
              <a:t>.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спайності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досконалості</a:t>
            </a:r>
            <a:r>
              <a:rPr lang="ru-RU" dirty="0" smtClean="0"/>
              <a:t>, </a:t>
            </a:r>
            <a:r>
              <a:rPr lang="ru-RU" dirty="0" err="1" smtClean="0"/>
              <a:t>спайність</a:t>
            </a:r>
            <a:r>
              <a:rPr lang="ru-RU" dirty="0" smtClean="0"/>
              <a:t> </a:t>
            </a:r>
            <a:r>
              <a:rPr lang="ru-RU" dirty="0" err="1" smtClean="0"/>
              <a:t>впоперек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є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досконалою</a:t>
            </a:r>
            <a:r>
              <a:rPr lang="ru-RU" dirty="0" smtClean="0"/>
              <a:t>, </a:t>
            </a:r>
            <a:r>
              <a:rPr lang="ru-RU" dirty="0" err="1" smtClean="0"/>
              <a:t>порівняно</a:t>
            </a:r>
            <a:r>
              <a:rPr lang="ru-RU" dirty="0" smtClean="0"/>
              <a:t> з </a:t>
            </a:r>
            <a:r>
              <a:rPr lang="ru-RU" dirty="0" err="1" smtClean="0"/>
              <a:t>поздовжньою</a:t>
            </a:r>
            <a:r>
              <a:rPr lang="ru-RU" dirty="0" smtClean="0"/>
              <a:t>. </a:t>
            </a:r>
            <a:r>
              <a:rPr lang="ru-RU" dirty="0" err="1" smtClean="0"/>
              <a:t>Твердість</a:t>
            </a:r>
            <a:r>
              <a:rPr lang="ru-RU" dirty="0" smtClean="0"/>
              <a:t> </a:t>
            </a:r>
            <a:r>
              <a:rPr lang="ru-RU" dirty="0" err="1" smtClean="0"/>
              <a:t>епідоту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6,5-7, </a:t>
            </a:r>
            <a:r>
              <a:rPr lang="ru-RU" dirty="0" err="1" smtClean="0"/>
              <a:t>густина</a:t>
            </a:r>
            <a:r>
              <a:rPr lang="ru-RU" dirty="0" smtClean="0"/>
              <a:t> 3,35-3,38 г/</a:t>
            </a:r>
            <a:r>
              <a:rPr lang="en-US" dirty="0" smtClean="0"/>
              <a:t>c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Епідот</a:t>
            </a:r>
            <a:r>
              <a:rPr lang="ru-RU" dirty="0" smtClean="0"/>
              <a:t> є </a:t>
            </a:r>
            <a:r>
              <a:rPr lang="ru-RU" dirty="0" err="1" smtClean="0"/>
              <a:t>типовим</a:t>
            </a:r>
            <a:r>
              <a:rPr lang="ru-RU" dirty="0" smtClean="0"/>
              <a:t> продуктом </a:t>
            </a:r>
            <a:r>
              <a:rPr lang="ru-RU" dirty="0" err="1" smtClean="0"/>
              <a:t>гідротермально-метасоматичних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вапнистих</a:t>
            </a:r>
            <a:r>
              <a:rPr lang="ru-RU" dirty="0" smtClean="0"/>
              <a:t> та </a:t>
            </a:r>
            <a:r>
              <a:rPr lang="ru-RU" dirty="0" err="1" smtClean="0"/>
              <a:t>багатих</a:t>
            </a:r>
            <a:r>
              <a:rPr lang="ru-RU" dirty="0" smtClean="0"/>
              <a:t> на </a:t>
            </a:r>
            <a:r>
              <a:rPr lang="ru-RU" dirty="0" err="1" smtClean="0"/>
              <a:t>кальцій</a:t>
            </a:r>
            <a:r>
              <a:rPr lang="ru-RU" dirty="0" smtClean="0"/>
              <a:t> </a:t>
            </a:r>
            <a:r>
              <a:rPr lang="ru-RU" dirty="0" err="1" smtClean="0"/>
              <a:t>магматичних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0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389" y="843848"/>
            <a:ext cx="10622281" cy="5162316"/>
          </a:xfrm>
        </p:spPr>
        <p:txBody>
          <a:bodyPr/>
          <a:lstStyle/>
          <a:p>
            <a:r>
              <a:rPr lang="ru-RU" dirty="0" err="1" smtClean="0"/>
              <a:t>Привабливий</a:t>
            </a:r>
            <a:r>
              <a:rPr lang="ru-RU" dirty="0" smtClean="0"/>
              <a:t> </a:t>
            </a:r>
            <a:r>
              <a:rPr lang="ru-RU" dirty="0" err="1" smtClean="0"/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та 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 разом з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твердістю</a:t>
            </a:r>
            <a:r>
              <a:rPr lang="ru-RU" dirty="0" smtClean="0"/>
              <a:t> та </a:t>
            </a:r>
            <a:r>
              <a:rPr lang="ru-RU" dirty="0" err="1" smtClean="0"/>
              <a:t>придатністю</a:t>
            </a:r>
            <a:r>
              <a:rPr lang="ru-RU" dirty="0" smtClean="0"/>
              <a:t> до </a:t>
            </a:r>
            <a:r>
              <a:rPr lang="ru-RU" dirty="0" err="1" smtClean="0"/>
              <a:t>полірування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епідозитів</a:t>
            </a:r>
            <a:r>
              <a:rPr lang="ru-RU" dirty="0" smtClean="0"/>
              <a:t> у недорогих прикрасах, </a:t>
            </a:r>
            <a:r>
              <a:rPr lang="ru-RU" dirty="0" err="1" smtClean="0"/>
              <a:t>каменерізних</a:t>
            </a:r>
            <a:r>
              <a:rPr lang="ru-RU" dirty="0" smtClean="0"/>
              <a:t> </a:t>
            </a:r>
            <a:r>
              <a:rPr lang="ru-RU" dirty="0" err="1" smtClean="0"/>
              <a:t>виробах</a:t>
            </a:r>
            <a:r>
              <a:rPr lang="ru-RU" dirty="0" smtClean="0"/>
              <a:t> та </a:t>
            </a:r>
            <a:r>
              <a:rPr lang="ru-RU" dirty="0" err="1" smtClean="0"/>
              <a:t>мозаїці</a:t>
            </a:r>
            <a:r>
              <a:rPr lang="ru-RU" dirty="0" smtClean="0"/>
              <a:t>.  На </a:t>
            </a:r>
            <a:r>
              <a:rPr lang="ru-RU" dirty="0" err="1" smtClean="0"/>
              <a:t>Україні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виробного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епідозити</a:t>
            </a:r>
            <a:r>
              <a:rPr lang="ru-RU" dirty="0" smtClean="0"/>
              <a:t> та </a:t>
            </a:r>
            <a:r>
              <a:rPr lang="ru-RU" dirty="0" err="1" smtClean="0"/>
              <a:t>епідотизовані</a:t>
            </a:r>
            <a:r>
              <a:rPr lang="ru-RU" dirty="0" smtClean="0"/>
              <a:t> </a:t>
            </a:r>
            <a:r>
              <a:rPr lang="ru-RU" dirty="0" err="1" smtClean="0"/>
              <a:t>граніти</a:t>
            </a:r>
            <a:r>
              <a:rPr lang="ru-RU" dirty="0" smtClean="0"/>
              <a:t> </a:t>
            </a:r>
            <a:r>
              <a:rPr lang="ru-RU" dirty="0" err="1" smtClean="0"/>
              <a:t>Дніпропетровщини</a:t>
            </a:r>
            <a:r>
              <a:rPr lang="ru-RU" dirty="0" smtClean="0"/>
              <a:t>. </a:t>
            </a:r>
            <a:r>
              <a:rPr lang="ru-RU" dirty="0" err="1" smtClean="0"/>
              <a:t>Звичайними</a:t>
            </a:r>
            <a:r>
              <a:rPr lang="ru-RU" dirty="0" smtClean="0"/>
              <a:t> формами </a:t>
            </a:r>
            <a:r>
              <a:rPr lang="ru-RU" dirty="0" err="1" smtClean="0"/>
              <a:t>залягання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є жили та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неправильної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гранітів</a:t>
            </a:r>
            <a:r>
              <a:rPr lang="ru-RU" dirty="0" smtClean="0"/>
              <a:t> та </a:t>
            </a:r>
            <a:r>
              <a:rPr lang="ru-RU" dirty="0" err="1" smtClean="0"/>
              <a:t>мігматитів</a:t>
            </a:r>
            <a:r>
              <a:rPr lang="ru-RU" dirty="0" smtClean="0"/>
              <a:t> </a:t>
            </a:r>
            <a:r>
              <a:rPr lang="ru-RU" dirty="0" err="1" smtClean="0"/>
              <a:t>докембрійського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Епидози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74" y="3603509"/>
            <a:ext cx="1925320" cy="261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8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529389"/>
            <a:ext cx="10699282" cy="5647574"/>
          </a:xfrm>
        </p:spPr>
        <p:txBody>
          <a:bodyPr/>
          <a:lstStyle/>
          <a:p>
            <a:r>
              <a:rPr lang="ru-RU" dirty="0" err="1" smtClean="0"/>
              <a:t>Тектоно-метасоматичні</a:t>
            </a:r>
            <a:r>
              <a:rPr lang="ru-RU" dirty="0" smtClean="0"/>
              <a:t>  </a:t>
            </a:r>
            <a:r>
              <a:rPr lang="ru-RU" dirty="0" err="1" smtClean="0"/>
              <a:t>процеси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виявилися</a:t>
            </a:r>
            <a:r>
              <a:rPr lang="ru-RU" dirty="0" smtClean="0"/>
              <a:t>  </a:t>
            </a:r>
            <a:r>
              <a:rPr lang="ru-RU" dirty="0" err="1" smtClean="0"/>
              <a:t>серед</a:t>
            </a:r>
            <a:r>
              <a:rPr lang="ru-RU" dirty="0" smtClean="0"/>
              <a:t>  </a:t>
            </a:r>
            <a:r>
              <a:rPr lang="ru-RU" dirty="0" err="1" smtClean="0"/>
              <a:t>докембрийських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 </a:t>
            </a:r>
            <a:r>
              <a:rPr lang="ru-RU" dirty="0" err="1" smtClean="0"/>
              <a:t>Середньо-Придніпровського</a:t>
            </a:r>
            <a:r>
              <a:rPr lang="ru-RU" dirty="0" smtClean="0"/>
              <a:t> блоку </a:t>
            </a:r>
            <a:r>
              <a:rPr lang="ru-RU" dirty="0" err="1" smtClean="0"/>
              <a:t>Українського</a:t>
            </a:r>
            <a:r>
              <a:rPr lang="ru-RU" dirty="0" smtClean="0"/>
              <a:t> щита,  </a:t>
            </a:r>
            <a:r>
              <a:rPr lang="ru-RU" dirty="0" err="1" smtClean="0"/>
              <a:t>сформували</a:t>
            </a:r>
            <a:r>
              <a:rPr lang="ru-RU" dirty="0" smtClean="0"/>
              <a:t>  в  </a:t>
            </a:r>
            <a:r>
              <a:rPr lang="ru-RU" dirty="0" err="1" smtClean="0"/>
              <a:t>багатьох</a:t>
            </a:r>
            <a:r>
              <a:rPr lang="ru-RU" dirty="0" smtClean="0"/>
              <a:t>  </a:t>
            </a:r>
            <a:r>
              <a:rPr lang="ru-RU" dirty="0" err="1" smtClean="0"/>
              <a:t>місцях</a:t>
            </a:r>
            <a:r>
              <a:rPr lang="ru-RU" dirty="0" smtClean="0"/>
              <a:t>  породи,  </a:t>
            </a:r>
            <a:r>
              <a:rPr lang="ru-RU" dirty="0" err="1" smtClean="0"/>
              <a:t>які</a:t>
            </a:r>
            <a:r>
              <a:rPr lang="ru-RU" dirty="0" smtClean="0"/>
              <a:t>  по  </a:t>
            </a:r>
            <a:r>
              <a:rPr lang="ru-RU" dirty="0" err="1" smtClean="0"/>
              <a:t>своїх</a:t>
            </a:r>
            <a:r>
              <a:rPr lang="ru-RU" dirty="0" smtClean="0"/>
              <a:t> характеристиках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як </a:t>
            </a:r>
            <a:r>
              <a:rPr lang="ru-RU" dirty="0" err="1" smtClean="0"/>
              <a:t>каменесамоцвітна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Тритузненське</a:t>
            </a:r>
            <a:r>
              <a:rPr lang="ru-RU" dirty="0" smtClean="0"/>
              <a:t> </a:t>
            </a:r>
            <a:r>
              <a:rPr lang="ru-RU" dirty="0" err="1" smtClean="0"/>
              <a:t>родовище</a:t>
            </a:r>
            <a:r>
              <a:rPr lang="ru-RU" dirty="0" smtClean="0"/>
              <a:t> </a:t>
            </a:r>
            <a:r>
              <a:rPr lang="ru-RU" dirty="0" err="1" smtClean="0"/>
              <a:t>декоративних</a:t>
            </a:r>
            <a:r>
              <a:rPr lang="ru-RU" dirty="0" smtClean="0"/>
              <a:t> </a:t>
            </a:r>
            <a:r>
              <a:rPr lang="ru-RU" dirty="0" err="1" smtClean="0"/>
              <a:t>тектонітів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межах </a:t>
            </a:r>
            <a:r>
              <a:rPr lang="ru-RU" dirty="0" err="1" smtClean="0"/>
              <a:t>однойменного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гранітів</a:t>
            </a:r>
            <a:r>
              <a:rPr lang="ru-RU" dirty="0" smtClean="0"/>
              <a:t>, </a:t>
            </a:r>
            <a:r>
              <a:rPr lang="ru-RU" dirty="0" err="1" smtClean="0"/>
              <a:t>розташованого</a:t>
            </a:r>
            <a:r>
              <a:rPr lang="ru-RU" dirty="0" smtClean="0"/>
              <a:t> на правом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 в сел. </a:t>
            </a:r>
            <a:r>
              <a:rPr lang="ru-RU" dirty="0" err="1" smtClean="0"/>
              <a:t>Тритузне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окраїни</a:t>
            </a:r>
            <a:r>
              <a:rPr lang="ru-RU" dirty="0" smtClean="0"/>
              <a:t> м. </a:t>
            </a:r>
            <a:r>
              <a:rPr lang="ru-RU" dirty="0" err="1" smtClean="0"/>
              <a:t>Дніпродзержинська</a:t>
            </a:r>
            <a:r>
              <a:rPr lang="ru-RU" dirty="0" smtClean="0"/>
              <a:t>. </a:t>
            </a:r>
            <a:r>
              <a:rPr lang="ru-RU" dirty="0" err="1" smtClean="0"/>
              <a:t>Гранітоїди</a:t>
            </a:r>
            <a:r>
              <a:rPr lang="ru-RU" dirty="0" smtClean="0"/>
              <a:t>  </a:t>
            </a:r>
            <a:r>
              <a:rPr lang="ru-RU" dirty="0" err="1" smtClean="0"/>
              <a:t>родовища</a:t>
            </a:r>
            <a:r>
              <a:rPr lang="ru-RU" dirty="0" smtClean="0"/>
              <a:t>  </a:t>
            </a:r>
            <a:r>
              <a:rPr lang="ru-RU" dirty="0" err="1" smtClean="0"/>
              <a:t>розкриті</a:t>
            </a:r>
            <a:r>
              <a:rPr lang="ru-RU" dirty="0" smtClean="0"/>
              <a:t>  </a:t>
            </a:r>
            <a:r>
              <a:rPr lang="ru-RU" dirty="0" err="1" smtClean="0"/>
              <a:t>кар’єром</a:t>
            </a:r>
            <a:r>
              <a:rPr lang="ru-RU" dirty="0" smtClean="0"/>
              <a:t>  і  </a:t>
            </a:r>
            <a:r>
              <a:rPr lang="ru-RU" dirty="0" err="1" smtClean="0"/>
              <a:t>розробляються</a:t>
            </a:r>
            <a:r>
              <a:rPr lang="ru-RU" dirty="0" smtClean="0"/>
              <a:t> </a:t>
            </a:r>
            <a:r>
              <a:rPr lang="ru-RU" dirty="0" err="1" smtClean="0"/>
              <a:t>механізованими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для </a:t>
            </a:r>
            <a:r>
              <a:rPr lang="ru-RU" dirty="0" err="1" smtClean="0"/>
              <a:t>одержання</a:t>
            </a:r>
            <a:r>
              <a:rPr lang="ru-RU" dirty="0" smtClean="0"/>
              <a:t> щебеню. У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кар’єр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овальну</a:t>
            </a:r>
            <a:r>
              <a:rPr lang="ru-RU" dirty="0" smtClean="0"/>
              <a:t> форму.  </a:t>
            </a:r>
            <a:r>
              <a:rPr lang="ru-RU" dirty="0" err="1" smtClean="0"/>
              <a:t>Довга</a:t>
            </a:r>
            <a:r>
              <a:rPr lang="ru-RU" dirty="0" smtClean="0"/>
              <a:t>  </a:t>
            </a:r>
            <a:r>
              <a:rPr lang="ru-RU" dirty="0" err="1" smtClean="0"/>
              <a:t>вісь</a:t>
            </a:r>
            <a:r>
              <a:rPr lang="ru-RU" dirty="0" smtClean="0"/>
              <a:t>  </a:t>
            </a:r>
            <a:r>
              <a:rPr lang="ru-RU" dirty="0" err="1" smtClean="0"/>
              <a:t>зорієнтована</a:t>
            </a:r>
            <a:r>
              <a:rPr lang="ru-RU" dirty="0" smtClean="0"/>
              <a:t>  в  </a:t>
            </a:r>
            <a:r>
              <a:rPr lang="ru-RU" dirty="0" err="1" smtClean="0"/>
              <a:t>субширотному</a:t>
            </a:r>
            <a:r>
              <a:rPr lang="ru-RU" dirty="0" smtClean="0"/>
              <a:t>  </a:t>
            </a:r>
            <a:r>
              <a:rPr lang="ru-RU" dirty="0" err="1" smtClean="0"/>
              <a:t>напрямку</a:t>
            </a:r>
            <a:r>
              <a:rPr lang="ru-RU" dirty="0" smtClean="0"/>
              <a:t>  </a:t>
            </a:r>
            <a:r>
              <a:rPr lang="ru-RU" dirty="0" err="1" smtClean="0"/>
              <a:t>уздовж</a:t>
            </a:r>
            <a:r>
              <a:rPr lang="ru-RU" dirty="0" smtClean="0"/>
              <a:t>  </a:t>
            </a:r>
            <a:r>
              <a:rPr lang="ru-RU" dirty="0" err="1" smtClean="0"/>
              <a:t>Дніпра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кар’єру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600 м при </a:t>
            </a:r>
            <a:r>
              <a:rPr lang="ru-RU" dirty="0" err="1" smtClean="0"/>
              <a:t>ширині</a:t>
            </a:r>
            <a:r>
              <a:rPr lang="ru-RU" dirty="0" smtClean="0"/>
              <a:t> 400 м. </a:t>
            </a:r>
            <a:r>
              <a:rPr lang="ru-RU" dirty="0" err="1" smtClean="0"/>
              <a:t>Глибина</a:t>
            </a:r>
            <a:r>
              <a:rPr lang="ru-RU" dirty="0" smtClean="0"/>
              <a:t> </a:t>
            </a:r>
            <a:r>
              <a:rPr lang="ru-RU" dirty="0" err="1" smtClean="0"/>
              <a:t>кар'єру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35…40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77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143" y="587141"/>
            <a:ext cx="10689657" cy="55898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 структурному  </a:t>
            </a:r>
            <a:r>
              <a:rPr lang="ru-RU" dirty="0" err="1" smtClean="0"/>
              <a:t>відношенні</a:t>
            </a:r>
            <a:r>
              <a:rPr lang="ru-RU" dirty="0" smtClean="0"/>
              <a:t>  </a:t>
            </a:r>
            <a:r>
              <a:rPr lang="ru-RU" dirty="0" err="1" smtClean="0"/>
              <a:t>прояв</a:t>
            </a:r>
            <a:r>
              <a:rPr lang="ru-RU" dirty="0" smtClean="0"/>
              <a:t> 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 в  </a:t>
            </a:r>
            <a:r>
              <a:rPr lang="ru-RU" dirty="0" err="1" smtClean="0"/>
              <a:t>смузі</a:t>
            </a:r>
            <a:r>
              <a:rPr lang="ru-RU" dirty="0" smtClean="0"/>
              <a:t> 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дислокованих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Дніпродзержинського</a:t>
            </a:r>
            <a:r>
              <a:rPr lang="ru-RU" dirty="0" smtClean="0"/>
              <a:t> </a:t>
            </a:r>
            <a:r>
              <a:rPr lang="ru-RU" dirty="0" err="1" smtClean="0"/>
              <a:t>глибинного</a:t>
            </a:r>
            <a:r>
              <a:rPr lang="ru-RU" dirty="0" smtClean="0"/>
              <a:t> </a:t>
            </a:r>
            <a:r>
              <a:rPr lang="ru-RU" dirty="0" err="1" smtClean="0"/>
              <a:t>розлому</a:t>
            </a:r>
            <a:r>
              <a:rPr lang="ru-RU" dirty="0" smtClean="0"/>
              <a:t>. </a:t>
            </a:r>
            <a:r>
              <a:rPr lang="ru-RU" dirty="0" err="1" smtClean="0"/>
              <a:t>Масив</a:t>
            </a:r>
            <a:r>
              <a:rPr lang="ru-RU" dirty="0" smtClean="0"/>
              <a:t>  </a:t>
            </a:r>
            <a:r>
              <a:rPr lang="ru-RU" dirty="0" err="1" smtClean="0"/>
              <a:t>кристалічних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 </a:t>
            </a:r>
            <a:r>
              <a:rPr lang="ru-RU" dirty="0" err="1" smtClean="0"/>
              <a:t>складений</a:t>
            </a:r>
            <a:r>
              <a:rPr lang="ru-RU" dirty="0" smtClean="0"/>
              <a:t>  </a:t>
            </a:r>
            <a:r>
              <a:rPr lang="ru-RU" dirty="0" err="1" smtClean="0"/>
              <a:t>головним</a:t>
            </a:r>
            <a:r>
              <a:rPr lang="ru-RU" dirty="0" smtClean="0"/>
              <a:t>  чином </a:t>
            </a:r>
            <a:r>
              <a:rPr lang="ru-RU" dirty="0" err="1" smtClean="0"/>
              <a:t>мігматитами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 </a:t>
            </a:r>
            <a:r>
              <a:rPr lang="ru-RU" dirty="0" err="1" smtClean="0"/>
              <a:t>релікти</a:t>
            </a:r>
            <a:r>
              <a:rPr lang="ru-RU" dirty="0" smtClean="0"/>
              <a:t>  </a:t>
            </a:r>
            <a:r>
              <a:rPr lang="ru-RU" dirty="0" err="1" smtClean="0"/>
              <a:t>незмінених</a:t>
            </a:r>
            <a:r>
              <a:rPr lang="ru-RU" dirty="0" smtClean="0"/>
              <a:t>  </a:t>
            </a:r>
            <a:r>
              <a:rPr lang="ru-RU" dirty="0" err="1" smtClean="0"/>
              <a:t>амфіболітів</a:t>
            </a:r>
            <a:r>
              <a:rPr lang="ru-RU" dirty="0" smtClean="0"/>
              <a:t>,  </a:t>
            </a:r>
            <a:r>
              <a:rPr lang="ru-RU" dirty="0" err="1" smtClean="0"/>
              <a:t>іноді</a:t>
            </a:r>
            <a:r>
              <a:rPr lang="ru-RU" dirty="0" smtClean="0"/>
              <a:t>  </a:t>
            </a:r>
            <a:r>
              <a:rPr lang="ru-RU" dirty="0" err="1" smtClean="0"/>
              <a:t>амфіболізованих</a:t>
            </a:r>
            <a:r>
              <a:rPr lang="ru-RU" dirty="0" smtClean="0"/>
              <a:t>  </a:t>
            </a:r>
            <a:r>
              <a:rPr lang="ru-RU" dirty="0" err="1" smtClean="0"/>
              <a:t>піроксенітів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 є  </a:t>
            </a:r>
            <a:r>
              <a:rPr lang="ru-RU" dirty="0" err="1" smtClean="0"/>
              <a:t>реліктами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 </a:t>
            </a:r>
            <a:r>
              <a:rPr lang="ru-RU" dirty="0" err="1" smtClean="0"/>
              <a:t>аульскої</a:t>
            </a:r>
            <a:r>
              <a:rPr lang="ru-RU" dirty="0" smtClean="0"/>
              <a:t>  </a:t>
            </a:r>
            <a:r>
              <a:rPr lang="ru-RU" dirty="0" err="1" smtClean="0"/>
              <a:t>серії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 того,  у </a:t>
            </a:r>
            <a:r>
              <a:rPr lang="ru-RU" dirty="0" err="1" smtClean="0"/>
              <a:t>мігматитах</a:t>
            </a:r>
            <a:r>
              <a:rPr lang="ru-RU" dirty="0" smtClean="0"/>
              <a:t> 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блоки  </a:t>
            </a:r>
            <a:r>
              <a:rPr lang="ru-RU" dirty="0" err="1" smtClean="0"/>
              <a:t>порід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досягають</a:t>
            </a:r>
            <a:r>
              <a:rPr lang="ru-RU" dirty="0" smtClean="0"/>
              <a:t>  </a:t>
            </a:r>
            <a:r>
              <a:rPr lang="ru-RU" dirty="0" err="1" smtClean="0"/>
              <a:t>декількох</a:t>
            </a:r>
            <a:r>
              <a:rPr lang="ru-RU" dirty="0" smtClean="0"/>
              <a:t>  </a:t>
            </a:r>
            <a:r>
              <a:rPr lang="ru-RU" dirty="0" err="1" smtClean="0"/>
              <a:t>метрів</a:t>
            </a:r>
            <a:r>
              <a:rPr lang="ru-RU" dirty="0" smtClean="0"/>
              <a:t>  у  поперечнику,  </a:t>
            </a:r>
            <a:r>
              <a:rPr lang="ru-RU" dirty="0" err="1" smtClean="0"/>
              <a:t>складені</a:t>
            </a:r>
            <a:r>
              <a:rPr lang="ru-RU" dirty="0" smtClean="0"/>
              <a:t> </a:t>
            </a:r>
            <a:r>
              <a:rPr lang="ru-RU" dirty="0" err="1" smtClean="0"/>
              <a:t>дислокованими</a:t>
            </a:r>
            <a:r>
              <a:rPr lang="ru-RU" dirty="0" smtClean="0"/>
              <a:t> </a:t>
            </a:r>
            <a:r>
              <a:rPr lang="ru-RU" dirty="0" err="1" smtClean="0"/>
              <a:t>актиноліт-тремолітовими</a:t>
            </a:r>
            <a:r>
              <a:rPr lang="ru-RU" dirty="0" smtClean="0"/>
              <a:t> й тальк-</a:t>
            </a:r>
            <a:r>
              <a:rPr lang="ru-RU" dirty="0" err="1" smtClean="0"/>
              <a:t>хлоритовими</a:t>
            </a:r>
            <a:r>
              <a:rPr lang="ru-RU" dirty="0" smtClean="0"/>
              <a:t> породами, </a:t>
            </a:r>
            <a:r>
              <a:rPr lang="ru-RU" dirty="0" err="1" smtClean="0"/>
              <a:t>що</a:t>
            </a:r>
            <a:r>
              <a:rPr lang="ru-RU" dirty="0" smtClean="0"/>
              <a:t> ,  </a:t>
            </a:r>
            <a:r>
              <a:rPr lang="ru-RU" dirty="0" err="1" smtClean="0"/>
              <a:t>найімовірніше</a:t>
            </a:r>
            <a:r>
              <a:rPr lang="ru-RU" dirty="0" smtClean="0"/>
              <a:t>, є </a:t>
            </a:r>
            <a:r>
              <a:rPr lang="ru-RU" dirty="0" err="1" smtClean="0"/>
              <a:t>зміненими</a:t>
            </a:r>
            <a:r>
              <a:rPr lang="ru-RU" dirty="0" smtClean="0"/>
              <a:t>  </a:t>
            </a:r>
            <a:r>
              <a:rPr lang="ru-RU" dirty="0" err="1" smtClean="0"/>
              <a:t>ультраосновними</a:t>
            </a:r>
            <a:r>
              <a:rPr lang="ru-RU" dirty="0" smtClean="0"/>
              <a:t>  </a:t>
            </a:r>
            <a:r>
              <a:rPr lang="ru-RU" dirty="0" err="1" smtClean="0"/>
              <a:t>магматичними</a:t>
            </a:r>
            <a:r>
              <a:rPr lang="ru-RU" dirty="0" smtClean="0"/>
              <a:t>  породами.  За межами  </a:t>
            </a:r>
            <a:r>
              <a:rPr lang="ru-RU" dirty="0" err="1" smtClean="0"/>
              <a:t>кар'єру</a:t>
            </a:r>
            <a:r>
              <a:rPr lang="ru-RU" dirty="0" smtClean="0"/>
              <a:t>  в  </a:t>
            </a:r>
            <a:r>
              <a:rPr lang="ru-RU" dirty="0" err="1" smtClean="0"/>
              <a:t>шпарах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розкривають</a:t>
            </a:r>
            <a:r>
              <a:rPr lang="ru-RU" dirty="0" smtClean="0"/>
              <a:t>  </a:t>
            </a:r>
            <a:r>
              <a:rPr lang="ru-RU" dirty="0" err="1" smtClean="0"/>
              <a:t>смугу</a:t>
            </a:r>
            <a:r>
              <a:rPr lang="ru-RU" dirty="0" smtClean="0"/>
              <a:t>  </a:t>
            </a:r>
            <a:r>
              <a:rPr lang="ru-RU" dirty="0" err="1" smtClean="0"/>
              <a:t>Дніпродзержинського</a:t>
            </a:r>
            <a:r>
              <a:rPr lang="ru-RU" dirty="0" smtClean="0"/>
              <a:t> </a:t>
            </a:r>
            <a:r>
              <a:rPr lang="ru-RU" dirty="0" err="1" smtClean="0"/>
              <a:t>розлому</a:t>
            </a:r>
            <a:r>
              <a:rPr lang="ru-RU" dirty="0" smtClean="0"/>
              <a:t>, </a:t>
            </a:r>
            <a:r>
              <a:rPr lang="ru-RU" dirty="0" err="1" smtClean="0"/>
              <a:t>установлені</a:t>
            </a:r>
            <a:r>
              <a:rPr lang="ru-RU" dirty="0" smtClean="0"/>
              <a:t> </a:t>
            </a:r>
            <a:r>
              <a:rPr lang="ru-RU" dirty="0" err="1" smtClean="0"/>
              <a:t>серпентиніти</a:t>
            </a:r>
            <a:r>
              <a:rPr lang="ru-RU" dirty="0" smtClean="0"/>
              <a:t>. Текстура </a:t>
            </a:r>
            <a:r>
              <a:rPr lang="ru-RU" dirty="0" err="1" smtClean="0"/>
              <a:t>мігматитів</a:t>
            </a:r>
            <a:r>
              <a:rPr lang="ru-RU" dirty="0" smtClean="0"/>
              <a:t> </a:t>
            </a:r>
            <a:r>
              <a:rPr lang="ru-RU" dirty="0" err="1" smtClean="0"/>
              <a:t>варіює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грубо- до </a:t>
            </a:r>
            <a:r>
              <a:rPr lang="ru-RU" dirty="0" err="1" smtClean="0"/>
              <a:t>тонкополосчатої</a:t>
            </a:r>
            <a:r>
              <a:rPr lang="ru-RU" dirty="0" smtClean="0"/>
              <a:t>.  </a:t>
            </a:r>
            <a:r>
              <a:rPr lang="ru-RU" dirty="0" err="1" smtClean="0"/>
              <a:t>Серед</a:t>
            </a:r>
            <a:r>
              <a:rPr lang="ru-RU" dirty="0" smtClean="0"/>
              <a:t>  </a:t>
            </a:r>
            <a:r>
              <a:rPr lang="ru-RU" dirty="0" err="1" smtClean="0"/>
              <a:t>мігматитів</a:t>
            </a:r>
            <a:r>
              <a:rPr lang="ru-RU" dirty="0" smtClean="0"/>
              <a:t>  широко  </a:t>
            </a:r>
            <a:r>
              <a:rPr lang="ru-RU" dirty="0" err="1" smtClean="0"/>
              <a:t>розвинені</a:t>
            </a:r>
            <a:r>
              <a:rPr lang="ru-RU" dirty="0" smtClean="0"/>
              <a:t>  </a:t>
            </a:r>
            <a:r>
              <a:rPr lang="ru-RU" dirty="0" err="1" smtClean="0"/>
              <a:t>січні</a:t>
            </a:r>
            <a:r>
              <a:rPr lang="ru-RU" dirty="0" smtClean="0"/>
              <a:t>  жили  й  </a:t>
            </a:r>
            <a:r>
              <a:rPr lang="ru-RU" dirty="0" err="1" smtClean="0"/>
              <a:t>лінзи</a:t>
            </a:r>
            <a:r>
              <a:rPr lang="ru-RU" dirty="0" smtClean="0"/>
              <a:t> кварц-</a:t>
            </a:r>
            <a:r>
              <a:rPr lang="ru-RU" dirty="0" err="1" smtClean="0"/>
              <a:t>мікроклинового</a:t>
            </a:r>
            <a:r>
              <a:rPr lang="ru-RU" dirty="0" smtClean="0"/>
              <a:t>  складу.  Структура  </a:t>
            </a:r>
            <a:r>
              <a:rPr lang="ru-RU" dirty="0" err="1" smtClean="0"/>
              <a:t>цих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 </a:t>
            </a:r>
            <a:r>
              <a:rPr lang="ru-RU" dirty="0" err="1" smtClean="0"/>
              <a:t>змінюється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дрібнозернистої</a:t>
            </a:r>
            <a:r>
              <a:rPr lang="ru-RU" dirty="0" smtClean="0"/>
              <a:t> до </a:t>
            </a:r>
            <a:r>
              <a:rPr lang="ru-RU" dirty="0" err="1" smtClean="0"/>
              <a:t>пегматоїдної</a:t>
            </a:r>
            <a:r>
              <a:rPr lang="ru-RU" dirty="0" smtClean="0"/>
              <a:t>. У </a:t>
            </a:r>
            <a:r>
              <a:rPr lang="ru-RU" dirty="0" err="1" smtClean="0"/>
              <a:t>пегматоїдних</a:t>
            </a:r>
            <a:r>
              <a:rPr lang="ru-RU" dirty="0" smtClean="0"/>
              <a:t> </a:t>
            </a:r>
            <a:r>
              <a:rPr lang="ru-RU" dirty="0" err="1" smtClean="0"/>
              <a:t>різновидах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блоки  молочно-</a:t>
            </a:r>
            <a:r>
              <a:rPr lang="ru-RU" dirty="0" err="1" smtClean="0"/>
              <a:t>білого</a:t>
            </a:r>
            <a:r>
              <a:rPr lang="ru-RU" dirty="0" smtClean="0"/>
              <a:t>  й  </a:t>
            </a:r>
            <a:r>
              <a:rPr lang="ru-RU" dirty="0" err="1" smtClean="0"/>
              <a:t>блакитнувато-сірого</a:t>
            </a:r>
            <a:r>
              <a:rPr lang="ru-RU" dirty="0" smtClean="0"/>
              <a:t>  кварцу,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досягають</a:t>
            </a:r>
            <a:r>
              <a:rPr lang="ru-RU" dirty="0" smtClean="0"/>
              <a:t> 20  см  у поперечнику.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2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65" y="654518"/>
            <a:ext cx="10795535" cy="552244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зазначені</a:t>
            </a:r>
            <a:r>
              <a:rPr lang="ru-RU" dirty="0" smtClean="0"/>
              <a:t> 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дислокаційного</a:t>
            </a:r>
            <a:r>
              <a:rPr lang="ru-RU" dirty="0" smtClean="0"/>
              <a:t> </a:t>
            </a:r>
            <a:r>
              <a:rPr lang="ru-RU" dirty="0" err="1" smtClean="0"/>
              <a:t>метаморфізму</a:t>
            </a:r>
            <a:r>
              <a:rPr lang="ru-RU" dirty="0" smtClean="0"/>
              <a:t> й  </a:t>
            </a:r>
            <a:r>
              <a:rPr lang="ru-RU" dirty="0" err="1" smtClean="0"/>
              <a:t>накладеного</a:t>
            </a:r>
            <a:r>
              <a:rPr lang="ru-RU" dirty="0" smtClean="0"/>
              <a:t>  метасоматозу,  </a:t>
            </a:r>
            <a:r>
              <a:rPr lang="ru-RU" dirty="0" err="1" smtClean="0"/>
              <a:t>які</a:t>
            </a:r>
            <a:r>
              <a:rPr lang="ru-RU" dirty="0" smtClean="0"/>
              <a:t>  в  </a:t>
            </a:r>
            <a:r>
              <a:rPr lang="ru-RU" dirty="0" err="1" smtClean="0"/>
              <a:t>сукупності</a:t>
            </a:r>
            <a:r>
              <a:rPr lang="ru-RU" dirty="0" smtClean="0"/>
              <a:t>  </a:t>
            </a:r>
            <a:r>
              <a:rPr lang="ru-RU" dirty="0" err="1" smtClean="0"/>
              <a:t>забезпечують</a:t>
            </a:r>
            <a:r>
              <a:rPr lang="ru-RU" dirty="0" smtClean="0"/>
              <a:t>  </a:t>
            </a:r>
            <a:r>
              <a:rPr lang="ru-RU" dirty="0" err="1" smtClean="0"/>
              <a:t>прояв</a:t>
            </a:r>
            <a:r>
              <a:rPr lang="ru-RU" dirty="0" smtClean="0"/>
              <a:t> </a:t>
            </a:r>
            <a:r>
              <a:rPr lang="ru-RU" dirty="0" err="1" smtClean="0"/>
              <a:t>декоративних</a:t>
            </a:r>
            <a:r>
              <a:rPr lang="ru-RU" dirty="0" smtClean="0"/>
              <a:t> </a:t>
            </a:r>
            <a:r>
              <a:rPr lang="ru-RU" dirty="0" err="1" smtClean="0"/>
              <a:t>тектонітів</a:t>
            </a:r>
            <a:r>
              <a:rPr lang="ru-RU" dirty="0" smtClean="0"/>
              <a:t> й </a:t>
            </a:r>
            <a:r>
              <a:rPr lang="ru-RU" dirty="0" err="1" smtClean="0"/>
              <a:t>епидозітів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Зони</a:t>
            </a:r>
            <a:r>
              <a:rPr lang="ru-RU" dirty="0" smtClean="0"/>
              <a:t>  </a:t>
            </a:r>
            <a:r>
              <a:rPr lang="ru-RU" dirty="0" err="1" smtClean="0"/>
              <a:t>тектонічної</a:t>
            </a:r>
            <a:r>
              <a:rPr lang="ru-RU" dirty="0" smtClean="0"/>
              <a:t>  </a:t>
            </a:r>
            <a:r>
              <a:rPr lang="ru-RU" dirty="0" err="1" smtClean="0"/>
              <a:t>переробки</a:t>
            </a:r>
            <a:r>
              <a:rPr lang="ru-RU" dirty="0" smtClean="0"/>
              <a:t>  </a:t>
            </a:r>
            <a:r>
              <a:rPr lang="ru-RU" dirty="0" err="1" smtClean="0"/>
              <a:t>вихідних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 </a:t>
            </a:r>
            <a:r>
              <a:rPr lang="ru-RU" dirty="0" err="1" smtClean="0"/>
              <a:t>мають</a:t>
            </a:r>
            <a:r>
              <a:rPr lang="ru-RU" dirty="0" smtClean="0"/>
              <a:t>  </a:t>
            </a:r>
            <a:r>
              <a:rPr lang="ru-RU" dirty="0" err="1" smtClean="0"/>
              <a:t>різне</a:t>
            </a:r>
            <a:r>
              <a:rPr lang="ru-RU" dirty="0" smtClean="0"/>
              <a:t>  </a:t>
            </a:r>
            <a:r>
              <a:rPr lang="ru-RU" dirty="0" err="1" smtClean="0"/>
              <a:t>орієнтування</a:t>
            </a:r>
            <a:r>
              <a:rPr lang="ru-RU" dirty="0" smtClean="0"/>
              <a:t>, </a:t>
            </a:r>
            <a:r>
              <a:rPr lang="ru-RU" dirty="0" err="1" smtClean="0"/>
              <a:t>неоднаковий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й </a:t>
            </a:r>
            <a:r>
              <a:rPr lang="ru-RU" dirty="0" err="1" smtClean="0"/>
              <a:t>різний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.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(</a:t>
            </a:r>
            <a:r>
              <a:rPr lang="ru-RU" dirty="0" err="1" smtClean="0"/>
              <a:t>Дніпродзержинський</a:t>
            </a:r>
            <a:r>
              <a:rPr lang="ru-RU" dirty="0" smtClean="0"/>
              <a:t>  </a:t>
            </a:r>
            <a:r>
              <a:rPr lang="ru-RU" dirty="0" err="1" smtClean="0"/>
              <a:t>розлам</a:t>
            </a:r>
            <a:r>
              <a:rPr lang="ru-RU" dirty="0" smtClean="0"/>
              <a:t>)  і  </a:t>
            </a:r>
            <a:r>
              <a:rPr lang="ru-RU" dirty="0" err="1" smtClean="0"/>
              <a:t>зазначені</a:t>
            </a:r>
            <a:r>
              <a:rPr lang="ru-RU" dirty="0" smtClean="0"/>
              <a:t>  </a:t>
            </a:r>
            <a:r>
              <a:rPr lang="ru-RU" dirty="0" err="1" smtClean="0"/>
              <a:t>особливості</a:t>
            </a:r>
            <a:r>
              <a:rPr lang="ru-RU" dirty="0" smtClean="0"/>
              <a:t> 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віднесення</a:t>
            </a:r>
            <a:r>
              <a:rPr lang="ru-RU" dirty="0" smtClean="0"/>
              <a:t> до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глибинних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 </a:t>
            </a:r>
            <a:r>
              <a:rPr lang="ru-RU" dirty="0" err="1" smtClean="0"/>
              <a:t>ділянках</a:t>
            </a:r>
            <a:r>
              <a:rPr lang="ru-RU" dirty="0" smtClean="0"/>
              <a:t>  максимального  </a:t>
            </a:r>
            <a:r>
              <a:rPr lang="ru-RU" dirty="0" err="1" smtClean="0"/>
              <a:t>прояву</a:t>
            </a:r>
            <a:r>
              <a:rPr lang="ru-RU" dirty="0" smtClean="0"/>
              <a:t>  </a:t>
            </a:r>
            <a:r>
              <a:rPr lang="ru-RU" dirty="0" err="1" smtClean="0"/>
              <a:t>процесів</a:t>
            </a:r>
            <a:r>
              <a:rPr lang="ru-RU" dirty="0" smtClean="0"/>
              <a:t>  </a:t>
            </a:r>
            <a:r>
              <a:rPr lang="ru-RU" dirty="0" err="1" smtClean="0"/>
              <a:t>катаклаза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  у  межах </a:t>
            </a:r>
            <a:r>
              <a:rPr lang="ru-RU" dirty="0" err="1" smtClean="0"/>
              <a:t>кар’єру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тектонічного</a:t>
            </a:r>
            <a:r>
              <a:rPr lang="ru-RU" dirty="0" smtClean="0"/>
              <a:t> </a:t>
            </a:r>
            <a:r>
              <a:rPr lang="ru-RU" dirty="0" err="1" smtClean="0"/>
              <a:t>розлинзування</a:t>
            </a:r>
            <a:r>
              <a:rPr lang="ru-RU" dirty="0" smtClean="0"/>
              <a:t>, </a:t>
            </a:r>
            <a:r>
              <a:rPr lang="ru-RU" dirty="0" err="1" smtClean="0"/>
              <a:t>розсланцювання</a:t>
            </a:r>
            <a:r>
              <a:rPr lang="ru-RU" dirty="0" smtClean="0"/>
              <a:t> й </a:t>
            </a:r>
            <a:r>
              <a:rPr lang="ru-RU" dirty="0" err="1" smtClean="0"/>
              <a:t>мілонітизації</a:t>
            </a:r>
            <a:r>
              <a:rPr lang="ru-RU" dirty="0" smtClean="0"/>
              <a:t>.  </a:t>
            </a:r>
            <a:r>
              <a:rPr lang="ru-RU" dirty="0" err="1" smtClean="0"/>
              <a:t>Простягання</a:t>
            </a:r>
            <a:r>
              <a:rPr lang="ru-RU" dirty="0" smtClean="0"/>
              <a:t>  </a:t>
            </a:r>
            <a:r>
              <a:rPr lang="ru-RU" dirty="0" err="1" smtClean="0"/>
              <a:t>основних</a:t>
            </a:r>
            <a:r>
              <a:rPr lang="ru-RU" dirty="0" smtClean="0"/>
              <a:t>  зон  </a:t>
            </a:r>
            <a:r>
              <a:rPr lang="ru-RU" dirty="0" err="1" smtClean="0"/>
              <a:t>катаклаза</a:t>
            </a:r>
            <a:r>
              <a:rPr lang="ru-RU" dirty="0" smtClean="0"/>
              <a:t>  </a:t>
            </a:r>
            <a:r>
              <a:rPr lang="ru-RU" dirty="0" err="1" smtClean="0"/>
              <a:t>північно-східне</a:t>
            </a:r>
            <a:r>
              <a:rPr lang="ru-RU" dirty="0" smtClean="0"/>
              <a:t>  з </a:t>
            </a:r>
            <a:r>
              <a:rPr lang="ru-RU" dirty="0" err="1" smtClean="0"/>
              <a:t>елементами</a:t>
            </a:r>
            <a:r>
              <a:rPr lang="ru-RU" dirty="0" smtClean="0"/>
              <a:t>  </a:t>
            </a:r>
            <a:r>
              <a:rPr lang="ru-RU" dirty="0" err="1" smtClean="0"/>
              <a:t>залягання</a:t>
            </a:r>
            <a:r>
              <a:rPr lang="ru-RU" dirty="0" smtClean="0"/>
              <a:t>  </a:t>
            </a:r>
            <a:r>
              <a:rPr lang="ru-RU" dirty="0" err="1" smtClean="0"/>
              <a:t>площин</a:t>
            </a:r>
            <a:r>
              <a:rPr lang="ru-RU" dirty="0" smtClean="0"/>
              <a:t>  </a:t>
            </a:r>
            <a:r>
              <a:rPr lang="ru-RU" dirty="0" err="1" smtClean="0"/>
              <a:t>розривів</a:t>
            </a:r>
            <a:r>
              <a:rPr lang="ru-RU" dirty="0" smtClean="0"/>
              <a:t> (азимут  </a:t>
            </a:r>
            <a:r>
              <a:rPr lang="ru-RU" dirty="0" err="1" smtClean="0"/>
              <a:t>падіння</a:t>
            </a:r>
            <a:r>
              <a:rPr lang="ru-RU" dirty="0" smtClean="0"/>
              <a:t> 120°– 160°,  кут </a:t>
            </a:r>
            <a:r>
              <a:rPr lang="ru-RU" dirty="0" err="1" smtClean="0"/>
              <a:t>падіння</a:t>
            </a:r>
            <a:r>
              <a:rPr lang="ru-RU" dirty="0" smtClean="0"/>
              <a:t> 70°–80°).  </a:t>
            </a:r>
          </a:p>
          <a:p>
            <a:r>
              <a:rPr lang="ru-RU" dirty="0" smtClean="0"/>
              <a:t>Вид  </a:t>
            </a:r>
            <a:r>
              <a:rPr lang="ru-RU" dirty="0" err="1" smtClean="0"/>
              <a:t>тектонічних</a:t>
            </a:r>
            <a:r>
              <a:rPr lang="ru-RU" dirty="0" smtClean="0"/>
              <a:t>  зон  </a:t>
            </a:r>
            <a:r>
              <a:rPr lang="ru-RU" dirty="0" err="1" smtClean="0"/>
              <a:t>масиву</a:t>
            </a:r>
            <a:r>
              <a:rPr lang="ru-RU" dirty="0" smtClean="0"/>
              <a:t>,  </a:t>
            </a:r>
            <a:r>
              <a:rPr lang="ru-RU" dirty="0" err="1" smtClean="0"/>
              <a:t>розкритого</a:t>
            </a:r>
            <a:r>
              <a:rPr lang="ru-RU" dirty="0" smtClean="0"/>
              <a:t>  </a:t>
            </a:r>
            <a:r>
              <a:rPr lang="ru-RU" dirty="0" err="1" smtClean="0"/>
              <a:t>кар’єром</a:t>
            </a:r>
            <a:r>
              <a:rPr lang="ru-RU" dirty="0" smtClean="0"/>
              <a:t>,  </a:t>
            </a:r>
            <a:r>
              <a:rPr lang="ru-RU" dirty="0" err="1" smtClean="0"/>
              <a:t>різний</a:t>
            </a:r>
            <a:r>
              <a:rPr lang="ru-RU" dirty="0" smtClean="0"/>
              <a:t>,  і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вивітрілості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. Так, у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борті</a:t>
            </a:r>
            <a:r>
              <a:rPr lang="ru-RU" dirty="0" smtClean="0"/>
              <a:t>  </a:t>
            </a:r>
            <a:r>
              <a:rPr lang="ru-RU" dirty="0" err="1" smtClean="0"/>
              <a:t>кар’єру</a:t>
            </a:r>
            <a:r>
              <a:rPr lang="ru-RU" dirty="0" smtClean="0"/>
              <a:t>,  де  </a:t>
            </a:r>
            <a:r>
              <a:rPr lang="ru-RU" dirty="0" err="1" smtClean="0"/>
              <a:t>розкриті</a:t>
            </a:r>
            <a:r>
              <a:rPr lang="ru-RU" dirty="0" smtClean="0"/>
              <a:t>  </a:t>
            </a:r>
            <a:r>
              <a:rPr lang="ru-RU" dirty="0" err="1" smtClean="0"/>
              <a:t>найбільш</a:t>
            </a:r>
            <a:r>
              <a:rPr lang="ru-RU" dirty="0" smtClean="0"/>
              <a:t>  </a:t>
            </a:r>
            <a:r>
              <a:rPr lang="ru-RU" dirty="0" err="1" smtClean="0"/>
              <a:t>вивітрені</a:t>
            </a:r>
            <a:r>
              <a:rPr lang="ru-RU" dirty="0" smtClean="0"/>
              <a:t>  породи,  </a:t>
            </a:r>
            <a:r>
              <a:rPr lang="ru-RU" dirty="0" err="1" smtClean="0"/>
              <a:t>тектонічні</a:t>
            </a:r>
            <a:r>
              <a:rPr lang="ru-RU" dirty="0" smtClean="0"/>
              <a:t>  </a:t>
            </a:r>
            <a:r>
              <a:rPr lang="ru-RU" dirty="0" err="1" smtClean="0"/>
              <a:t>зони</a:t>
            </a:r>
            <a:r>
              <a:rPr lang="ru-RU" dirty="0" smtClean="0"/>
              <a:t> 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маркіруються</a:t>
            </a:r>
            <a:r>
              <a:rPr lang="ru-RU" dirty="0" smtClean="0"/>
              <a:t> </a:t>
            </a:r>
            <a:r>
              <a:rPr lang="ru-RU" dirty="0" err="1" smtClean="0"/>
              <a:t>смугами</a:t>
            </a:r>
            <a:r>
              <a:rPr lang="ru-RU" dirty="0" smtClean="0"/>
              <a:t> 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гідроокислів</a:t>
            </a:r>
            <a:r>
              <a:rPr lang="ru-RU" dirty="0" smtClean="0"/>
              <a:t>  </a:t>
            </a:r>
            <a:r>
              <a:rPr lang="ru-RU" dirty="0" err="1" smtClean="0"/>
              <a:t>заліза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обводнені</a:t>
            </a:r>
            <a:r>
              <a:rPr lang="ru-RU" dirty="0" smtClean="0"/>
              <a:t>, і з ними </a:t>
            </a:r>
            <a:r>
              <a:rPr lang="ru-RU" dirty="0" err="1" smtClean="0"/>
              <a:t>зв’язаний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водоприток</a:t>
            </a:r>
            <a:r>
              <a:rPr lang="ru-RU" dirty="0" smtClean="0"/>
              <a:t> у </a:t>
            </a:r>
            <a:r>
              <a:rPr lang="ru-RU" dirty="0" err="1" smtClean="0"/>
              <a:t>кар’єр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14" y="750771"/>
            <a:ext cx="10853286" cy="54261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 </a:t>
            </a:r>
            <a:r>
              <a:rPr lang="ru-RU" dirty="0" err="1" smtClean="0"/>
              <a:t>південній</a:t>
            </a:r>
            <a:r>
              <a:rPr lang="ru-RU" dirty="0" smtClean="0"/>
              <a:t>  </a:t>
            </a:r>
            <a:r>
              <a:rPr lang="ru-RU" dirty="0" err="1" smtClean="0"/>
              <a:t>стінці</a:t>
            </a:r>
            <a:r>
              <a:rPr lang="ru-RU" dirty="0" smtClean="0"/>
              <a:t>  </a:t>
            </a:r>
            <a:r>
              <a:rPr lang="ru-RU" dirty="0" err="1" smtClean="0"/>
              <a:t>кар’єру</a:t>
            </a:r>
            <a:r>
              <a:rPr lang="ru-RU" dirty="0" smtClean="0"/>
              <a:t>  </a:t>
            </a:r>
            <a:r>
              <a:rPr lang="ru-RU" dirty="0" err="1" smtClean="0"/>
              <a:t>зони</a:t>
            </a:r>
            <a:r>
              <a:rPr lang="ru-RU" dirty="0" smtClean="0"/>
              <a:t>  </a:t>
            </a:r>
            <a:r>
              <a:rPr lang="ru-RU" dirty="0" err="1" smtClean="0"/>
              <a:t>максимальної</a:t>
            </a:r>
            <a:r>
              <a:rPr lang="ru-RU" dirty="0" smtClean="0"/>
              <a:t>  </a:t>
            </a:r>
            <a:r>
              <a:rPr lang="ru-RU" dirty="0" err="1" smtClean="0"/>
              <a:t>тектонічної</a:t>
            </a:r>
            <a:r>
              <a:rPr lang="ru-RU" dirty="0" smtClean="0"/>
              <a:t> 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 </a:t>
            </a:r>
            <a:r>
              <a:rPr lang="ru-RU" dirty="0" err="1" smtClean="0"/>
              <a:t>ділянками</a:t>
            </a:r>
            <a:r>
              <a:rPr lang="ru-RU" dirty="0" smtClean="0"/>
              <a:t>  </a:t>
            </a:r>
            <a:r>
              <a:rPr lang="ru-RU" dirty="0" err="1" smtClean="0"/>
              <a:t>інтенсивного</a:t>
            </a:r>
            <a:r>
              <a:rPr lang="ru-RU" dirty="0" smtClean="0"/>
              <a:t>  </a:t>
            </a:r>
            <a:r>
              <a:rPr lang="ru-RU" dirty="0" err="1" smtClean="0"/>
              <a:t>розсланцювання</a:t>
            </a:r>
            <a:r>
              <a:rPr lang="ru-RU" dirty="0" smtClean="0"/>
              <a:t>  в 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катаклазованого</a:t>
            </a:r>
            <a:r>
              <a:rPr lang="ru-RU" dirty="0" smtClean="0"/>
              <a:t>  </a:t>
            </a:r>
            <a:r>
              <a:rPr lang="ru-RU" dirty="0" err="1" smtClean="0"/>
              <a:t>тріщинуватого</a:t>
            </a:r>
            <a:r>
              <a:rPr lang="ru-RU" dirty="0" smtClean="0"/>
              <a:t>  </a:t>
            </a:r>
            <a:r>
              <a:rPr lang="ru-RU" dirty="0" err="1" smtClean="0"/>
              <a:t>масиву</a:t>
            </a:r>
            <a:r>
              <a:rPr lang="ru-RU" dirty="0" smtClean="0"/>
              <a:t>  </a:t>
            </a:r>
            <a:r>
              <a:rPr lang="ru-RU" dirty="0" err="1" smtClean="0"/>
              <a:t>порід</a:t>
            </a:r>
            <a:r>
              <a:rPr lang="ru-RU" dirty="0" smtClean="0"/>
              <a:t>.  </a:t>
            </a:r>
            <a:r>
              <a:rPr lang="ru-RU" dirty="0" err="1" smtClean="0"/>
              <a:t>Потужність</a:t>
            </a:r>
            <a:r>
              <a:rPr lang="ru-RU" dirty="0" smtClean="0"/>
              <a:t>  </a:t>
            </a:r>
            <a:r>
              <a:rPr lang="ru-RU" dirty="0" err="1" smtClean="0"/>
              <a:t>окремих</a:t>
            </a:r>
            <a:r>
              <a:rPr lang="ru-RU" dirty="0" smtClean="0"/>
              <a:t>  зон </a:t>
            </a:r>
            <a:r>
              <a:rPr lang="ru-RU" dirty="0" err="1" smtClean="0"/>
              <a:t>розсланцювання</a:t>
            </a:r>
            <a:r>
              <a:rPr lang="ru-RU" dirty="0" smtClean="0"/>
              <a:t>  становить 4-6 м. </a:t>
            </a:r>
            <a:r>
              <a:rPr lang="ru-RU" dirty="0" err="1" smtClean="0"/>
              <a:t>Чітко</a:t>
            </a:r>
            <a:r>
              <a:rPr lang="ru-RU" dirty="0" smtClean="0"/>
              <a:t>  видна  </a:t>
            </a:r>
            <a:r>
              <a:rPr lang="ru-RU" dirty="0" err="1" smtClean="0"/>
              <a:t>різноорієнтованість</a:t>
            </a:r>
            <a:r>
              <a:rPr lang="ru-RU" dirty="0" smtClean="0"/>
              <a:t>  </a:t>
            </a:r>
            <a:r>
              <a:rPr lang="ru-RU" dirty="0" err="1" smtClean="0"/>
              <a:t>площинних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 </a:t>
            </a:r>
            <a:r>
              <a:rPr lang="ru-RU" dirty="0" err="1" smtClean="0"/>
              <a:t>інтенсивна</a:t>
            </a:r>
            <a:r>
              <a:rPr lang="ru-RU" dirty="0" smtClean="0"/>
              <a:t>  зона </a:t>
            </a:r>
            <a:r>
              <a:rPr lang="ru-RU" dirty="0" err="1" smtClean="0"/>
              <a:t>мілонітизації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1…1,2 м,  </a:t>
            </a:r>
            <a:r>
              <a:rPr lang="ru-RU" dirty="0" err="1" smtClean="0"/>
              <a:t>простирається</a:t>
            </a:r>
            <a:r>
              <a:rPr lang="ru-RU" dirty="0" smtClean="0"/>
              <a:t>  в  </a:t>
            </a:r>
            <a:r>
              <a:rPr lang="ru-RU" dirty="0" err="1" smtClean="0"/>
              <a:t>північно-східному</a:t>
            </a:r>
            <a:r>
              <a:rPr lang="ru-RU" dirty="0" smtClean="0"/>
              <a:t>  </a:t>
            </a:r>
            <a:r>
              <a:rPr lang="ru-RU" dirty="0" err="1" smtClean="0"/>
              <a:t>напрямку</a:t>
            </a:r>
            <a:r>
              <a:rPr lang="ru-RU" dirty="0" smtClean="0"/>
              <a:t>  по  азимуту 30 град. 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 </a:t>
            </a:r>
            <a:r>
              <a:rPr lang="ru-RU" dirty="0" err="1" smtClean="0"/>
              <a:t>південно-східне</a:t>
            </a:r>
            <a:r>
              <a:rPr lang="ru-RU" dirty="0" smtClean="0"/>
              <a:t> 120 град. </a:t>
            </a:r>
            <a:r>
              <a:rPr lang="ru-RU" dirty="0" err="1" smtClean="0"/>
              <a:t>під</a:t>
            </a:r>
            <a:r>
              <a:rPr lang="ru-RU" dirty="0" smtClean="0"/>
              <a:t>  кутом 65 град.  </a:t>
            </a:r>
            <a:r>
              <a:rPr lang="ru-RU" dirty="0" err="1" smtClean="0"/>
              <a:t>Східніше</a:t>
            </a:r>
            <a:r>
              <a:rPr lang="ru-RU" dirty="0" smtClean="0"/>
              <a:t>  в 5  метрах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зазначеної</a:t>
            </a:r>
            <a:r>
              <a:rPr lang="ru-RU" dirty="0" smtClean="0"/>
              <a:t>,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 зона </a:t>
            </a:r>
            <a:r>
              <a:rPr lang="ru-RU" dirty="0" err="1" smtClean="0"/>
              <a:t>аналогічного</a:t>
            </a:r>
            <a:r>
              <a:rPr lang="ru-RU" dirty="0" smtClean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 </a:t>
            </a:r>
            <a:r>
              <a:rPr lang="ru-RU" dirty="0" err="1" smtClean="0"/>
              <a:t>потужністю</a:t>
            </a:r>
            <a:r>
              <a:rPr lang="ru-RU" dirty="0" smtClean="0"/>
              <a:t> 15…20 см.  </a:t>
            </a:r>
            <a:r>
              <a:rPr lang="ru-RU" dirty="0" err="1" smtClean="0"/>
              <a:t>Мігматити</a:t>
            </a:r>
            <a:r>
              <a:rPr lang="ru-RU" dirty="0" smtClean="0"/>
              <a:t>  в  зонах  </a:t>
            </a:r>
            <a:r>
              <a:rPr lang="ru-RU" dirty="0" err="1" smtClean="0"/>
              <a:t>північно-східного</a:t>
            </a:r>
            <a:r>
              <a:rPr lang="ru-RU" dirty="0" smtClean="0"/>
              <a:t>  </a:t>
            </a:r>
            <a:r>
              <a:rPr lang="ru-RU" dirty="0" err="1" smtClean="0"/>
              <a:t>простягання</a:t>
            </a:r>
            <a:r>
              <a:rPr lang="ru-RU" dirty="0" smtClean="0"/>
              <a:t> 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розсланцьовані</a:t>
            </a:r>
            <a:r>
              <a:rPr lang="ru-RU" dirty="0" smtClean="0"/>
              <a:t>,  </a:t>
            </a:r>
            <a:r>
              <a:rPr lang="ru-RU" dirty="0" err="1" smtClean="0"/>
              <a:t>перетворені</a:t>
            </a:r>
            <a:r>
              <a:rPr lang="ru-RU" dirty="0" smtClean="0"/>
              <a:t>  в  </a:t>
            </a:r>
            <a:r>
              <a:rPr lang="ru-RU" dirty="0" err="1" smtClean="0"/>
              <a:t>мілоніти</a:t>
            </a:r>
            <a:r>
              <a:rPr lang="ru-RU" dirty="0" smtClean="0"/>
              <a:t>.  </a:t>
            </a:r>
            <a:r>
              <a:rPr lang="ru-RU" dirty="0" err="1" smtClean="0"/>
              <a:t>Зони</a:t>
            </a:r>
            <a:r>
              <a:rPr lang="ru-RU" dirty="0" smtClean="0"/>
              <a:t>  </a:t>
            </a:r>
            <a:r>
              <a:rPr lang="ru-RU" dirty="0" err="1" smtClean="0"/>
              <a:t>мілонітизації</a:t>
            </a:r>
            <a:r>
              <a:rPr lang="ru-RU" dirty="0" smtClean="0"/>
              <a:t>  </a:t>
            </a:r>
            <a:r>
              <a:rPr lang="ru-RU" dirty="0" err="1" smtClean="0"/>
              <a:t>перетинають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 </a:t>
            </a:r>
            <a:r>
              <a:rPr lang="ru-RU" dirty="0" err="1" smtClean="0"/>
              <a:t>пізні</a:t>
            </a:r>
            <a:r>
              <a:rPr lang="ru-RU" dirty="0" smtClean="0"/>
              <a:t>,  без  </a:t>
            </a:r>
            <a:r>
              <a:rPr lang="ru-RU" dirty="0" err="1" smtClean="0"/>
              <a:t>слідів</a:t>
            </a:r>
            <a:r>
              <a:rPr lang="ru-RU" dirty="0" smtClean="0"/>
              <a:t>  </a:t>
            </a:r>
            <a:r>
              <a:rPr lang="ru-RU" dirty="0" err="1" smtClean="0"/>
              <a:t>переміщення</a:t>
            </a:r>
            <a:r>
              <a:rPr lang="ru-RU" dirty="0" smtClean="0"/>
              <a:t>,  </a:t>
            </a:r>
            <a:r>
              <a:rPr lang="ru-RU" dirty="0" err="1" smtClean="0"/>
              <a:t>пологі</a:t>
            </a:r>
            <a:r>
              <a:rPr lang="ru-RU" dirty="0" smtClean="0"/>
              <a:t>  </a:t>
            </a:r>
            <a:r>
              <a:rPr lang="ru-RU" dirty="0" err="1" smtClean="0"/>
              <a:t>тріщини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мають</a:t>
            </a:r>
            <a:r>
              <a:rPr lang="ru-RU" dirty="0" smtClean="0"/>
              <a:t>  азимут </a:t>
            </a:r>
            <a:r>
              <a:rPr lang="ru-RU" dirty="0" err="1" smtClean="0"/>
              <a:t>падіння</a:t>
            </a:r>
            <a:r>
              <a:rPr lang="ru-RU" dirty="0" smtClean="0"/>
              <a:t> 102 град., кут – 10 град.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пізніми</a:t>
            </a:r>
            <a:r>
              <a:rPr lang="ru-RU" dirty="0" smtClean="0"/>
              <a:t> зонами </a:t>
            </a:r>
            <a:r>
              <a:rPr lang="ru-RU" dirty="0" err="1" smtClean="0"/>
              <a:t>дроблення</a:t>
            </a:r>
            <a:r>
              <a:rPr lang="ru-RU" dirty="0" smtClean="0"/>
              <a:t> в </a:t>
            </a:r>
            <a:r>
              <a:rPr lang="ru-RU" dirty="0" err="1" smtClean="0"/>
              <a:t>масиві</a:t>
            </a:r>
            <a:r>
              <a:rPr lang="ru-RU" dirty="0" smtClean="0"/>
              <a:t> є </a:t>
            </a:r>
            <a:r>
              <a:rPr lang="ru-RU" dirty="0" err="1" smtClean="0"/>
              <a:t>північно-західні</a:t>
            </a:r>
            <a:r>
              <a:rPr lang="ru-RU" dirty="0" smtClean="0"/>
              <a:t>. </a:t>
            </a:r>
            <a:r>
              <a:rPr lang="ru-RU" dirty="0" err="1" smtClean="0"/>
              <a:t>Падіння</a:t>
            </a:r>
            <a:r>
              <a:rPr lang="ru-RU" dirty="0" smtClean="0"/>
              <a:t> 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північного</a:t>
            </a:r>
            <a:r>
              <a:rPr lang="ru-RU" dirty="0" smtClean="0"/>
              <a:t> сходу 60°  при кутах 55…70 град.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385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1837</Words>
  <Application>Microsoft Office PowerPoint</Application>
  <PresentationFormat>Широкоэкранный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Епідозит(унакіт)</vt:lpstr>
      <vt:lpstr>Властивості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Епідозит(унакіт)</dc:title>
  <dc:creator>Acer</dc:creator>
  <cp:lastModifiedBy>Acer</cp:lastModifiedBy>
  <cp:revision>3</cp:revision>
  <dcterms:created xsi:type="dcterms:W3CDTF">2022-05-05T20:57:41Z</dcterms:created>
  <dcterms:modified xsi:type="dcterms:W3CDTF">2022-05-05T21:36:45Z</dcterms:modified>
</cp:coreProperties>
</file>