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2" r:id="rId4"/>
    <p:sldId id="293" r:id="rId5"/>
    <p:sldId id="257" r:id="rId6"/>
    <p:sldId id="258" r:id="rId7"/>
    <p:sldId id="291" r:id="rId8"/>
    <p:sldId id="259" r:id="rId9"/>
    <p:sldId id="260" r:id="rId10"/>
    <p:sldId id="261" r:id="rId11"/>
    <p:sldId id="262" r:id="rId12"/>
    <p:sldId id="263" r:id="rId13"/>
    <p:sldId id="326" r:id="rId14"/>
    <p:sldId id="318" r:id="rId15"/>
    <p:sldId id="325" r:id="rId16"/>
    <p:sldId id="321" r:id="rId17"/>
    <p:sldId id="319" r:id="rId18"/>
    <p:sldId id="320" r:id="rId19"/>
    <p:sldId id="328" r:id="rId20"/>
    <p:sldId id="329" r:id="rId21"/>
    <p:sldId id="330" r:id="rId22"/>
    <p:sldId id="322" r:id="rId23"/>
    <p:sldId id="264" r:id="rId24"/>
    <p:sldId id="265" r:id="rId25"/>
    <p:sldId id="323" r:id="rId26"/>
    <p:sldId id="324" r:id="rId27"/>
    <p:sldId id="266" r:id="rId28"/>
    <p:sldId id="267" r:id="rId29"/>
    <p:sldId id="268" r:id="rId30"/>
    <p:sldId id="327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5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9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3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2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1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5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DE4B-BC74-4FC1-9920-D8B27C87D4D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c6mu5lux9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виращування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 </a:t>
            </a:r>
            <a:r>
              <a:rPr lang="ru-RU" dirty="0" err="1" smtClean="0"/>
              <a:t>ювелірного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Курс «</a:t>
            </a:r>
            <a:r>
              <a:rPr lang="uk-UA" dirty="0" err="1" smtClean="0"/>
              <a:t>Гемологія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21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0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269" y="1328286"/>
            <a:ext cx="10641531" cy="4848677"/>
          </a:xfrm>
        </p:spPr>
        <p:txBody>
          <a:bodyPr/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температурного </a:t>
            </a:r>
            <a:r>
              <a:rPr lang="ru-RU" dirty="0" err="1" smtClean="0"/>
              <a:t>градієнта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тепла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росте),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як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в </a:t>
            </a:r>
            <a:r>
              <a:rPr lang="ru-RU" dirty="0" err="1" smtClean="0"/>
              <a:t>тиглі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без тигля,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безтигельні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полум'яного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(метод </a:t>
            </a:r>
            <a:r>
              <a:rPr lang="ru-RU" dirty="0" err="1" smtClean="0"/>
              <a:t>Вернейля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модифікації</a:t>
            </a:r>
            <a:r>
              <a:rPr lang="ru-RU" dirty="0" smtClean="0"/>
              <a:t>); метод </a:t>
            </a:r>
            <a:r>
              <a:rPr lang="ru-RU" dirty="0" err="1" smtClean="0"/>
              <a:t>плаваючої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; </a:t>
            </a:r>
            <a:r>
              <a:rPr lang="ru-RU" dirty="0" err="1" smtClean="0"/>
              <a:t>тигельні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витягання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(</a:t>
            </a:r>
            <a:r>
              <a:rPr lang="ru-RU" dirty="0" err="1" smtClean="0"/>
              <a:t>Наккена</a:t>
            </a:r>
            <a:r>
              <a:rPr lang="ru-RU" dirty="0" smtClean="0"/>
              <a:t>, </a:t>
            </a:r>
            <a:r>
              <a:rPr lang="ru-RU" dirty="0" err="1" smtClean="0"/>
              <a:t>Кірапулоса</a:t>
            </a:r>
            <a:r>
              <a:rPr lang="ru-RU" dirty="0" smtClean="0"/>
              <a:t> і </a:t>
            </a:r>
            <a:r>
              <a:rPr lang="ru-RU" dirty="0" err="1" smtClean="0"/>
              <a:t>Чохральського</a:t>
            </a:r>
            <a:r>
              <a:rPr lang="ru-RU" dirty="0" smtClean="0"/>
              <a:t>);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направленої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(</a:t>
            </a:r>
            <a:r>
              <a:rPr lang="ru-RU" dirty="0" err="1" smtClean="0"/>
              <a:t>Бріджмена-Стокбаргера</a:t>
            </a:r>
            <a:r>
              <a:rPr lang="ru-RU" dirty="0" smtClean="0"/>
              <a:t>, </a:t>
            </a:r>
            <a:r>
              <a:rPr lang="ru-RU" dirty="0" err="1" smtClean="0"/>
              <a:t>Чалмерса</a:t>
            </a:r>
            <a:r>
              <a:rPr lang="ru-RU" dirty="0" smtClean="0"/>
              <a:t> і </a:t>
            </a:r>
            <a:r>
              <a:rPr lang="ru-RU" dirty="0" err="1" smtClean="0"/>
              <a:t>зонної</a:t>
            </a:r>
            <a:r>
              <a:rPr lang="ru-RU" dirty="0" smtClean="0"/>
              <a:t> плавки) і метод </a:t>
            </a:r>
            <a:r>
              <a:rPr lang="ru-RU" dirty="0" err="1" smtClean="0"/>
              <a:t>гарнісажу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17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31" y="384377"/>
            <a:ext cx="10515600" cy="616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Вернейля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299411"/>
            <a:ext cx="10872537" cy="4877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наступному</a:t>
            </a:r>
            <a:r>
              <a:rPr lang="ru-RU" dirty="0" smtClean="0"/>
              <a:t>: до пальника з </a:t>
            </a:r>
            <a:r>
              <a:rPr lang="ru-RU" dirty="0" err="1" smtClean="0"/>
              <a:t>направленим</a:t>
            </a:r>
            <a:r>
              <a:rPr lang="ru-RU" dirty="0" smtClean="0"/>
              <a:t> вниз соплом через </a:t>
            </a:r>
            <a:r>
              <a:rPr lang="ru-RU" dirty="0" err="1" smtClean="0"/>
              <a:t>зовнішню</a:t>
            </a:r>
            <a:r>
              <a:rPr lang="ru-RU" dirty="0" smtClean="0"/>
              <a:t> трубу </a:t>
            </a:r>
            <a:r>
              <a:rPr lang="ru-RU" dirty="0" err="1" smtClean="0"/>
              <a:t>підводиться</a:t>
            </a:r>
            <a:r>
              <a:rPr lang="ru-RU" dirty="0" smtClean="0"/>
              <a:t> </a:t>
            </a:r>
            <a:r>
              <a:rPr lang="ru-RU" dirty="0" err="1" smtClean="0"/>
              <a:t>водень</a:t>
            </a:r>
            <a:r>
              <a:rPr lang="ru-RU" dirty="0" smtClean="0"/>
              <a:t>, а через </a:t>
            </a:r>
            <a:r>
              <a:rPr lang="ru-RU" dirty="0" err="1" smtClean="0"/>
              <a:t>внутрішню</a:t>
            </a:r>
            <a:r>
              <a:rPr lang="ru-RU" dirty="0" smtClean="0"/>
              <a:t> - </a:t>
            </a:r>
            <a:r>
              <a:rPr lang="ru-RU" dirty="0" err="1" smtClean="0"/>
              <a:t>кисень</a:t>
            </a:r>
            <a:r>
              <a:rPr lang="ru-RU" dirty="0" smtClean="0"/>
              <a:t>. В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 err="1" smtClean="0"/>
              <a:t>подрібнений</a:t>
            </a:r>
            <a:r>
              <a:rPr lang="ru-RU" dirty="0" smtClean="0"/>
              <a:t> порошок оксиду </a:t>
            </a:r>
            <a:r>
              <a:rPr lang="ru-RU" dirty="0" err="1" smtClean="0"/>
              <a:t>алюмінію</a:t>
            </a:r>
            <a:r>
              <a:rPr lang="ru-RU" dirty="0" smtClean="0"/>
              <a:t> </a:t>
            </a:r>
            <a:r>
              <a:rPr lang="ru-RU" dirty="0" err="1" smtClean="0"/>
              <a:t>зернистістю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 мкм, </a:t>
            </a:r>
            <a:r>
              <a:rPr lang="ru-RU" dirty="0" err="1" smtClean="0"/>
              <a:t>одержаний</a:t>
            </a:r>
            <a:r>
              <a:rPr lang="ru-RU" dirty="0" smtClean="0"/>
              <a:t> </a:t>
            </a:r>
            <a:r>
              <a:rPr lang="ru-RU" dirty="0" err="1" smtClean="0"/>
              <a:t>прожарюванням</a:t>
            </a:r>
            <a:r>
              <a:rPr lang="ru-RU" dirty="0" smtClean="0"/>
              <a:t> </a:t>
            </a:r>
            <a:r>
              <a:rPr lang="ru-RU" dirty="0" err="1" smtClean="0"/>
              <a:t>алюмоаміачних</a:t>
            </a:r>
            <a:r>
              <a:rPr lang="ru-RU" dirty="0" smtClean="0"/>
              <a:t> </a:t>
            </a:r>
            <a:r>
              <a:rPr lang="ru-RU" dirty="0" err="1" smtClean="0"/>
              <a:t>квасців</a:t>
            </a:r>
            <a:r>
              <a:rPr lang="ru-RU" dirty="0" smtClean="0"/>
              <a:t>; порошок </a:t>
            </a:r>
            <a:r>
              <a:rPr lang="ru-RU" dirty="0" err="1" smtClean="0"/>
              <a:t>нагрівається</a:t>
            </a:r>
            <a:r>
              <a:rPr lang="ru-RU" dirty="0" smtClean="0"/>
              <a:t> до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у </a:t>
            </a:r>
            <a:r>
              <a:rPr lang="ru-RU" dirty="0" err="1" smtClean="0"/>
              <a:t>воднево-кисневе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гримучого</a:t>
            </a:r>
            <a:r>
              <a:rPr lang="ru-RU" dirty="0" smtClean="0"/>
              <a:t> газу, де </a:t>
            </a:r>
            <a:r>
              <a:rPr lang="ru-RU" dirty="0" err="1" smtClean="0"/>
              <a:t>розплавляється</a:t>
            </a:r>
            <a:r>
              <a:rPr lang="ru-RU" dirty="0" smtClean="0"/>
              <a:t>. Внизу, </a:t>
            </a:r>
            <a:r>
              <a:rPr lang="ru-RU" dirty="0" err="1" smtClean="0"/>
              <a:t>під</a:t>
            </a:r>
            <a:r>
              <a:rPr lang="ru-RU" dirty="0" smtClean="0"/>
              <a:t> соплом,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</a:t>
            </a:r>
            <a:r>
              <a:rPr lang="ru-RU" dirty="0" err="1" smtClean="0"/>
              <a:t>стрижень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спеченого</a:t>
            </a:r>
            <a:r>
              <a:rPr lang="ru-RU" dirty="0" smtClean="0"/>
              <a:t> корунду,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роль </a:t>
            </a:r>
            <a:r>
              <a:rPr lang="ru-RU" dirty="0" err="1" smtClean="0"/>
              <a:t>кристалоносця</a:t>
            </a:r>
            <a:r>
              <a:rPr lang="ru-RU" dirty="0" smtClean="0"/>
              <a:t>. 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стікає</a:t>
            </a:r>
            <a:r>
              <a:rPr lang="ru-RU" dirty="0" smtClean="0"/>
              <a:t> </a:t>
            </a:r>
            <a:r>
              <a:rPr lang="ru-RU" dirty="0" err="1" smtClean="0"/>
              <a:t>розплавлений</a:t>
            </a:r>
            <a:r>
              <a:rPr lang="ru-RU" dirty="0" smtClean="0"/>
              <a:t> оксид </a:t>
            </a:r>
            <a:r>
              <a:rPr lang="ru-RU" dirty="0" err="1" smtClean="0"/>
              <a:t>алюмінію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кульку </a:t>
            </a:r>
            <a:r>
              <a:rPr lang="ru-RU" dirty="0" err="1" smtClean="0"/>
              <a:t>розплаву</a:t>
            </a:r>
            <a:r>
              <a:rPr lang="ru-RU" dirty="0" smtClean="0"/>
              <a:t>. </a:t>
            </a:r>
            <a:r>
              <a:rPr lang="ru-RU" dirty="0" err="1" smtClean="0"/>
              <a:t>Стрижень</a:t>
            </a:r>
            <a:r>
              <a:rPr lang="ru-RU" dirty="0" smtClean="0"/>
              <a:t> </a:t>
            </a:r>
            <a:r>
              <a:rPr lang="ru-RU" dirty="0" err="1" smtClean="0"/>
              <a:t>кристалоносця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опускається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3-10 мм/ч,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розплавлена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корунду, </a:t>
            </a:r>
            <a:r>
              <a:rPr lang="ru-RU" dirty="0" err="1" smtClean="0"/>
              <a:t>що</a:t>
            </a:r>
            <a:r>
              <a:rPr lang="ru-RU" dirty="0" smtClean="0"/>
              <a:t> росте,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полум'ї</a:t>
            </a:r>
            <a:r>
              <a:rPr lang="ru-RU" dirty="0" smtClean="0"/>
              <a:t>.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("</a:t>
            </a:r>
            <a:r>
              <a:rPr lang="ru-RU" dirty="0" err="1" smtClean="0"/>
              <a:t>бульок</a:t>
            </a:r>
            <a:r>
              <a:rPr lang="ru-RU" dirty="0" smtClean="0"/>
              <a:t>"),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20 мм, а </a:t>
            </a:r>
            <a:r>
              <a:rPr lang="ru-RU" dirty="0" err="1" smtClean="0"/>
              <a:t>довжина</a:t>
            </a:r>
            <a:r>
              <a:rPr lang="ru-RU" dirty="0" smtClean="0"/>
              <a:t> - 50-80 мм,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</a:t>
            </a:r>
            <a:r>
              <a:rPr lang="ru-RU" dirty="0" err="1" smtClean="0"/>
              <a:t>Додаванням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хромофорів</a:t>
            </a:r>
            <a:r>
              <a:rPr lang="ru-RU" dirty="0" smtClean="0"/>
              <a:t> </a:t>
            </a:r>
            <a:r>
              <a:rPr lang="ru-RU" dirty="0" err="1" smtClean="0"/>
              <a:t>добиваються</a:t>
            </a:r>
            <a:r>
              <a:rPr lang="ru-RU" dirty="0" smtClean="0"/>
              <a:t> широкого спектру </a:t>
            </a:r>
            <a:r>
              <a:rPr lang="ru-RU" dirty="0" err="1" smtClean="0"/>
              <a:t>забарвлень</a:t>
            </a:r>
            <a:r>
              <a:rPr lang="ru-RU" dirty="0" smtClean="0"/>
              <a:t> синтетичного корунду (для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 </a:t>
            </a:r>
            <a:r>
              <a:rPr lang="en-US" dirty="0" smtClean="0"/>
              <a:t>Cr</a:t>
            </a:r>
            <a:r>
              <a:rPr lang="en-US" sz="2600" baseline="30000" dirty="0" smtClean="0"/>
              <a:t>3+ </a:t>
            </a:r>
            <a:r>
              <a:rPr lang="en-US" dirty="0" smtClean="0"/>
              <a:t>,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en-US" dirty="0" smtClean="0"/>
              <a:t>Ti</a:t>
            </a:r>
            <a:r>
              <a:rPr lang="en-US" baseline="30000" dirty="0" smtClean="0"/>
              <a:t>4+ </a:t>
            </a:r>
            <a:r>
              <a:rPr lang="ru-RU" dirty="0" smtClean="0"/>
              <a:t>та </a:t>
            </a:r>
            <a:r>
              <a:rPr lang="en-US" dirty="0" smtClean="0"/>
              <a:t>Fe</a:t>
            </a:r>
            <a:r>
              <a:rPr lang="en-US" baseline="30000" dirty="0" smtClean="0"/>
              <a:t>2+</a:t>
            </a:r>
            <a:r>
              <a:rPr lang="en-US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8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4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Вернейля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705" y="1133920"/>
            <a:ext cx="3637248" cy="45931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9591" y="1133920"/>
            <a:ext cx="46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 </a:t>
            </a:r>
            <a:r>
              <a:rPr lang="ru-RU" sz="2400" dirty="0" err="1" smtClean="0"/>
              <a:t>Вернейля</a:t>
            </a:r>
            <a:r>
              <a:rPr lang="ru-RU" sz="2400" dirty="0" smtClean="0"/>
              <a:t>: 1-впуск </a:t>
            </a:r>
            <a:r>
              <a:rPr lang="ru-RU" sz="2400" dirty="0" err="1" smtClean="0"/>
              <a:t>кисню</a:t>
            </a:r>
            <a:r>
              <a:rPr lang="ru-RU" sz="2400" dirty="0" smtClean="0"/>
              <a:t>; 2-молоток; 3-кулачковий вал; 4-посудина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ситоподібним</a:t>
            </a:r>
            <a:r>
              <a:rPr lang="ru-RU" sz="2400" dirty="0" smtClean="0"/>
              <a:t> дном; 5-бункер; 6-впуск </a:t>
            </a:r>
            <a:r>
              <a:rPr lang="ru-RU" sz="2400" dirty="0" err="1" smtClean="0"/>
              <a:t>водню</a:t>
            </a:r>
            <a:r>
              <a:rPr lang="ru-RU" sz="2400" dirty="0" smtClean="0"/>
              <a:t>; 7-двосопловий пальник; 8-камера </a:t>
            </a:r>
            <a:r>
              <a:rPr lang="ru-RU" sz="2400" dirty="0" err="1" smtClean="0"/>
              <a:t>горіння</a:t>
            </a:r>
            <a:r>
              <a:rPr lang="ru-RU" sz="2400" dirty="0" smtClean="0"/>
              <a:t>; 9-зростаючий </a:t>
            </a:r>
            <a:r>
              <a:rPr lang="ru-RU" sz="2400" dirty="0" err="1" smtClean="0"/>
              <a:t>кристал</a:t>
            </a:r>
            <a:r>
              <a:rPr lang="ru-RU" sz="2400" dirty="0" smtClean="0"/>
              <a:t>; 10-вогнетирвкий штифт; 11-стол з </a:t>
            </a:r>
            <a:r>
              <a:rPr lang="ru-RU" sz="2400" dirty="0" err="1" smtClean="0"/>
              <a:t>вогнетривким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покриттям</a:t>
            </a:r>
            <a:r>
              <a:rPr lang="ru-RU" sz="2400" dirty="0" smtClean="0"/>
              <a:t>; 12-маховик для установки </a:t>
            </a:r>
            <a:r>
              <a:rPr lang="ru-RU" sz="2400" dirty="0" err="1" smtClean="0"/>
              <a:t>кристалу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висоті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07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784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Вернейля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386038"/>
            <a:ext cx="10747408" cy="479092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Кристали, отримані цим методом, зростають знизу угору- аналогічно сталагмітам у печерах. Ці кристали мають витягнуту округлу форму і отримали назву «булі». Середня швидкість зростання корундової булі 4-12мм/годину, діаметр кристалу 25 мм, довжина- 100мм. </a:t>
            </a:r>
          </a:p>
          <a:p>
            <a:r>
              <a:rPr lang="uk-UA" dirty="0" smtClean="0"/>
              <a:t>Недоліком методу у його первинну вигляді полягає у обмеженій температурі(</a:t>
            </a:r>
            <a:r>
              <a:rPr lang="en-US" dirty="0" smtClean="0"/>
              <a:t>&lt;</a:t>
            </a:r>
            <a:r>
              <a:rPr lang="uk-UA" dirty="0" smtClean="0"/>
              <a:t>2200°С) </a:t>
            </a:r>
            <a:r>
              <a:rPr lang="uk-UA" dirty="0" err="1" smtClean="0"/>
              <a:t>газополум'яного</a:t>
            </a:r>
            <a:r>
              <a:rPr lang="uk-UA" dirty="0" smtClean="0"/>
              <a:t> пальника, що виключало  отримання кристалів більш </a:t>
            </a:r>
            <a:r>
              <a:rPr lang="uk-UA" dirty="0" err="1" smtClean="0"/>
              <a:t>важкоплавких</a:t>
            </a:r>
            <a:r>
              <a:rPr lang="uk-UA" dirty="0" smtClean="0"/>
              <a:t> </a:t>
            </a:r>
            <a:r>
              <a:rPr lang="uk-UA" dirty="0" err="1" smtClean="0"/>
              <a:t>сполук</a:t>
            </a:r>
            <a:r>
              <a:rPr lang="uk-UA" dirty="0" smtClean="0"/>
              <a:t> </a:t>
            </a:r>
            <a:r>
              <a:rPr lang="uk-UA" dirty="0" smtClean="0"/>
              <a:t>Однак </a:t>
            </a:r>
            <a:r>
              <a:rPr lang="uk-UA" dirty="0" smtClean="0"/>
              <a:t>наразі в </a:t>
            </a:r>
            <a:r>
              <a:rPr lang="uk-UA" dirty="0" smtClean="0"/>
              <a:t>зв'язку </a:t>
            </a:r>
            <a:r>
              <a:rPr lang="uk-UA" dirty="0" smtClean="0"/>
              <a:t>з використанням плазмового та </a:t>
            </a:r>
            <a:r>
              <a:rPr lang="uk-UA" dirty="0" smtClean="0"/>
              <a:t>концентрованого </a:t>
            </a:r>
            <a:r>
              <a:rPr lang="uk-UA" dirty="0" smtClean="0"/>
              <a:t>світлового нагріву  робочий рівень температури  вдалось підвищити </a:t>
            </a:r>
            <a:r>
              <a:rPr lang="uk-UA" dirty="0"/>
              <a:t>до </a:t>
            </a:r>
            <a:r>
              <a:rPr lang="uk-UA" dirty="0" smtClean="0"/>
              <a:t>2800°С, що суттєво розширило асортимент  отримуваних кристалів </a:t>
            </a:r>
            <a:r>
              <a:rPr lang="uk-UA" dirty="0" err="1" smtClean="0"/>
              <a:t>важкоплавких</a:t>
            </a:r>
            <a:r>
              <a:rPr lang="uk-UA" dirty="0" smtClean="0"/>
              <a:t> </a:t>
            </a:r>
            <a:r>
              <a:rPr lang="uk-UA" dirty="0" err="1" smtClean="0"/>
              <a:t>сполук</a:t>
            </a:r>
            <a:r>
              <a:rPr lang="uk-UA" dirty="0" smtClean="0"/>
              <a:t>. Подальше удосконалення  методу дозволило вирощувати монокристали у заданих газових середовищах  та надавати їм потрібну форму(диски, трубки, тощо).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23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39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</a:t>
            </a:r>
            <a:r>
              <a:rPr lang="ru-RU" dirty="0" err="1" smtClean="0"/>
              <a:t>Кіропулоса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026727"/>
            <a:ext cx="10515600" cy="538369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800" dirty="0" smtClean="0"/>
              <a:t>Метод </a:t>
            </a:r>
            <a:r>
              <a:rPr lang="ru-RU" sz="8800" dirty="0" err="1" smtClean="0"/>
              <a:t>Кіропулоса</a:t>
            </a:r>
            <a:r>
              <a:rPr lang="ru-RU" sz="8800" dirty="0" smtClean="0"/>
              <a:t>, як і метод </a:t>
            </a:r>
            <a:r>
              <a:rPr lang="ru-RU" sz="8800" dirty="0" err="1" smtClean="0"/>
              <a:t>Чохральського</a:t>
            </a:r>
            <a:r>
              <a:rPr lang="ru-RU" sz="8800" dirty="0" smtClean="0"/>
              <a:t>, </a:t>
            </a:r>
            <a:r>
              <a:rPr lang="ru-RU" sz="8800" dirty="0" err="1" smtClean="0"/>
              <a:t>відноситься</a:t>
            </a:r>
            <a:r>
              <a:rPr lang="ru-RU" sz="8800" dirty="0" smtClean="0"/>
              <a:t> до </a:t>
            </a:r>
            <a:r>
              <a:rPr lang="ru-RU" sz="8800" dirty="0" err="1" smtClean="0"/>
              <a:t>методів</a:t>
            </a:r>
            <a:r>
              <a:rPr lang="ru-RU" sz="8800" dirty="0" smtClean="0"/>
              <a:t> </a:t>
            </a:r>
            <a:r>
              <a:rPr lang="ru-RU" sz="8800" dirty="0" err="1" smtClean="0"/>
              <a:t>із</a:t>
            </a:r>
            <a:r>
              <a:rPr lang="ru-RU" sz="8800" dirty="0" smtClean="0"/>
              <a:t> </a:t>
            </a:r>
            <a:r>
              <a:rPr lang="ru-RU" sz="8800" dirty="0" err="1" smtClean="0"/>
              <a:t>необмеженим</a:t>
            </a:r>
            <a:r>
              <a:rPr lang="ru-RU" sz="8800" dirty="0" smtClean="0"/>
              <a:t> </a:t>
            </a:r>
            <a:r>
              <a:rPr lang="ru-RU" sz="8800" dirty="0" err="1" smtClean="0"/>
              <a:t>об'ємом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розплаву</a:t>
            </a:r>
            <a:r>
              <a:rPr lang="ru-RU" sz="8800" dirty="0" smtClean="0"/>
              <a:t>. На </a:t>
            </a:r>
            <a:r>
              <a:rPr lang="ru-RU" sz="8800" dirty="0" err="1" smtClean="0"/>
              <a:t>відміну</a:t>
            </a:r>
            <a:r>
              <a:rPr lang="ru-RU" sz="8800" dirty="0" smtClean="0"/>
              <a:t> методу Степанова, для </a:t>
            </a:r>
            <a:r>
              <a:rPr lang="ru-RU" sz="8800" dirty="0" err="1" smtClean="0"/>
              <a:t>реалізації</a:t>
            </a:r>
            <a:r>
              <a:rPr lang="ru-RU" sz="8800" dirty="0" smtClean="0"/>
              <a:t> методу </a:t>
            </a:r>
            <a:r>
              <a:rPr lang="ru-RU" sz="8800" dirty="0" err="1" smtClean="0"/>
              <a:t>Кіропулоса</a:t>
            </a:r>
            <a:r>
              <a:rPr lang="ru-RU" sz="8800" dirty="0" smtClean="0"/>
              <a:t> не </a:t>
            </a:r>
            <a:r>
              <a:rPr lang="ru-RU" sz="8800" dirty="0" err="1" smtClean="0"/>
              <a:t>використовуються</a:t>
            </a:r>
            <a:r>
              <a:rPr lang="ru-RU" sz="8800" dirty="0" smtClean="0"/>
              <a:t> </a:t>
            </a:r>
            <a:r>
              <a:rPr lang="ru-RU" sz="8800" dirty="0" err="1" smtClean="0"/>
              <a:t>капілярні</a:t>
            </a:r>
            <a:r>
              <a:rPr lang="ru-RU" sz="8800" dirty="0" smtClean="0"/>
              <a:t> </a:t>
            </a:r>
            <a:r>
              <a:rPr lang="ru-RU" sz="8800" dirty="0" err="1" smtClean="0"/>
              <a:t>сили</a:t>
            </a:r>
            <a:r>
              <a:rPr lang="ru-RU" sz="8800" dirty="0" smtClean="0"/>
              <a:t>. </a:t>
            </a:r>
            <a:r>
              <a:rPr lang="ru-RU" sz="8800" dirty="0" err="1" smtClean="0"/>
              <a:t>Цей</a:t>
            </a:r>
            <a:r>
              <a:rPr lang="ru-RU" sz="8800" dirty="0" smtClean="0"/>
              <a:t> метод </a:t>
            </a:r>
            <a:r>
              <a:rPr lang="ru-RU" sz="8800" dirty="0" err="1" smtClean="0"/>
              <a:t>полягає</a:t>
            </a:r>
            <a:r>
              <a:rPr lang="ru-RU" sz="8800" dirty="0" smtClean="0"/>
              <a:t> у тому,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вирощування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монокристалів</a:t>
            </a:r>
            <a:r>
              <a:rPr lang="ru-RU" sz="8800" dirty="0" smtClean="0"/>
              <a:t> </a:t>
            </a:r>
            <a:r>
              <a:rPr lang="ru-RU" sz="8800" dirty="0" err="1" smtClean="0"/>
              <a:t>здійснюється</a:t>
            </a:r>
            <a:r>
              <a:rPr lang="ru-RU" sz="8800" dirty="0" smtClean="0"/>
              <a:t> у </a:t>
            </a:r>
            <a:r>
              <a:rPr lang="ru-RU" sz="8800" dirty="0" err="1" smtClean="0"/>
              <a:t>розплаві</a:t>
            </a:r>
            <a:r>
              <a:rPr lang="ru-RU" sz="8800" dirty="0" smtClean="0"/>
              <a:t> шляхом плавного </a:t>
            </a:r>
            <a:r>
              <a:rPr lang="ru-RU" sz="8800" dirty="0" err="1" smtClean="0"/>
              <a:t>зниження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температури</a:t>
            </a:r>
            <a:r>
              <a:rPr lang="ru-RU" sz="8800" dirty="0" smtClean="0"/>
              <a:t>.</a:t>
            </a:r>
          </a:p>
          <a:p>
            <a:r>
              <a:rPr lang="ru-RU" sz="8800" dirty="0" smtClean="0"/>
              <a:t>Суть способу: </a:t>
            </a:r>
            <a:r>
              <a:rPr lang="ru-RU" sz="8800" dirty="0" err="1" smtClean="0"/>
              <a:t>зростання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монокристалів</a:t>
            </a:r>
            <a:r>
              <a:rPr lang="ru-RU" sz="8800" dirty="0" smtClean="0"/>
              <a:t> з </a:t>
            </a:r>
            <a:r>
              <a:rPr lang="ru-RU" sz="8800" dirty="0" err="1" smtClean="0"/>
              <a:t>допомогою</a:t>
            </a:r>
            <a:r>
              <a:rPr lang="ru-RU" sz="8800" dirty="0" smtClean="0"/>
              <a:t> плавного </a:t>
            </a:r>
            <a:r>
              <a:rPr lang="ru-RU" sz="8800" dirty="0" err="1" smtClean="0"/>
              <a:t>зниження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температури</a:t>
            </a:r>
            <a:r>
              <a:rPr lang="ru-RU" sz="8800" dirty="0" smtClean="0"/>
              <a:t>. </a:t>
            </a:r>
            <a:r>
              <a:rPr lang="ru-RU" sz="8800" dirty="0" err="1" smtClean="0"/>
              <a:t>Температури</a:t>
            </a:r>
            <a:r>
              <a:rPr lang="ru-RU" sz="8800" dirty="0" smtClean="0"/>
              <a:t> </a:t>
            </a:r>
            <a:r>
              <a:rPr lang="ru-RU" sz="8800" dirty="0" err="1" smtClean="0"/>
              <a:t>знижуються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розплаві</a:t>
            </a:r>
            <a:r>
              <a:rPr lang="ru-RU" sz="8800" dirty="0" smtClean="0"/>
              <a:t>, і </a:t>
            </a:r>
            <a:r>
              <a:rPr lang="ru-RU" sz="8800" dirty="0" err="1" smtClean="0"/>
              <a:t>змінюється</a:t>
            </a:r>
            <a:r>
              <a:rPr lang="ru-RU" sz="8800" dirty="0" smtClean="0"/>
              <a:t> </a:t>
            </a:r>
            <a:r>
              <a:rPr lang="ru-RU" sz="8800" dirty="0" err="1" smtClean="0"/>
              <a:t>тепловідведення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від</a:t>
            </a:r>
            <a:r>
              <a:rPr lang="ru-RU" sz="8800" dirty="0" smtClean="0"/>
              <a:t> </a:t>
            </a:r>
            <a:r>
              <a:rPr lang="ru-RU" sz="8800" dirty="0" err="1" smtClean="0"/>
              <a:t>кристала</a:t>
            </a:r>
            <a:r>
              <a:rPr lang="ru-RU" sz="8800" dirty="0" smtClean="0"/>
              <a:t> за </a:t>
            </a:r>
            <a:r>
              <a:rPr lang="ru-RU" sz="8800" dirty="0" err="1" smtClean="0"/>
              <a:t>рахунок</a:t>
            </a:r>
            <a:r>
              <a:rPr lang="ru-RU" sz="8800" dirty="0" smtClean="0"/>
              <a:t> затравочного </a:t>
            </a:r>
            <a:r>
              <a:rPr lang="ru-RU" sz="8800" dirty="0" err="1" smtClean="0"/>
              <a:t>кристала</a:t>
            </a:r>
            <a:r>
              <a:rPr lang="ru-RU" sz="8800" dirty="0" smtClean="0"/>
              <a:t>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розплав</a:t>
            </a:r>
            <a:r>
              <a:rPr lang="ru-RU" sz="8800" dirty="0" smtClean="0"/>
              <a:t>.</a:t>
            </a:r>
          </a:p>
          <a:p>
            <a:r>
              <a:rPr lang="ru-RU" sz="8800" dirty="0" err="1" smtClean="0"/>
              <a:t>Спочатку</a:t>
            </a:r>
            <a:r>
              <a:rPr lang="ru-RU" sz="8800" dirty="0" smtClean="0"/>
              <a:t> метод </a:t>
            </a:r>
            <a:r>
              <a:rPr lang="ru-RU" sz="8800" dirty="0" err="1" smtClean="0"/>
              <a:t>застосовувався</a:t>
            </a:r>
            <a:r>
              <a:rPr lang="ru-RU" sz="8800" dirty="0" smtClean="0"/>
              <a:t> для </a:t>
            </a:r>
            <a:r>
              <a:rPr lang="ru-RU" sz="8800" dirty="0" err="1" smtClean="0"/>
              <a:t>вирощування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лужних</a:t>
            </a:r>
            <a:r>
              <a:rPr lang="ru-RU" sz="8800" dirty="0" smtClean="0"/>
              <a:t> та </a:t>
            </a:r>
            <a:r>
              <a:rPr lang="ru-RU" sz="8800" dirty="0" err="1" smtClean="0"/>
              <a:t>лужноземельних</a:t>
            </a:r>
            <a:r>
              <a:rPr lang="ru-RU" sz="8800" dirty="0" smtClean="0"/>
              <a:t> </a:t>
            </a:r>
            <a:r>
              <a:rPr lang="ru-RU" sz="8800" dirty="0" err="1" smtClean="0"/>
              <a:t>металів</a:t>
            </a:r>
            <a:r>
              <a:rPr lang="ru-RU" sz="8800" dirty="0" smtClean="0"/>
              <a:t>, але </a:t>
            </a:r>
            <a:r>
              <a:rPr lang="ru-RU" sz="8800" dirty="0" err="1" smtClean="0"/>
              <a:t>після</a:t>
            </a:r>
            <a:r>
              <a:rPr lang="ru-RU" sz="8800" dirty="0" smtClean="0"/>
              <a:t> </a:t>
            </a:r>
            <a:r>
              <a:rPr lang="ru-RU" sz="8800" dirty="0" err="1" smtClean="0"/>
              <a:t>цього</a:t>
            </a:r>
            <a:r>
              <a:rPr lang="ru-RU" sz="8800" dirty="0" smtClean="0"/>
              <a:t> методом </a:t>
            </a:r>
            <a:r>
              <a:rPr lang="ru-RU" sz="8800" dirty="0" err="1" smtClean="0"/>
              <a:t>успішно</a:t>
            </a:r>
            <a:r>
              <a:rPr lang="ru-RU" sz="8800" dirty="0" smtClean="0"/>
              <a:t> </a:t>
            </a:r>
            <a:r>
              <a:rPr lang="ru-RU" sz="8800" dirty="0" err="1" smtClean="0"/>
              <a:t>вирощують</a:t>
            </a:r>
            <a:r>
              <a:rPr lang="ru-RU" sz="8800" dirty="0" smtClean="0"/>
              <a:t> </a:t>
            </a:r>
            <a:r>
              <a:rPr lang="ru-RU" sz="8800" dirty="0" err="1" smtClean="0"/>
              <a:t>синтетичні</a:t>
            </a:r>
            <a:r>
              <a:rPr lang="ru-RU" sz="8800" dirty="0" smtClean="0"/>
              <a:t> </a:t>
            </a:r>
            <a:r>
              <a:rPr lang="ru-RU" sz="8800" dirty="0" err="1" smtClean="0"/>
              <a:t>сапфіри</a:t>
            </a:r>
            <a:r>
              <a:rPr lang="ru-RU" sz="8800" dirty="0" smtClean="0"/>
              <a:t>. </a:t>
            </a:r>
          </a:p>
          <a:p>
            <a:r>
              <a:rPr lang="ru-RU" sz="8800" dirty="0" err="1" smtClean="0"/>
              <a:t>Опис</a:t>
            </a:r>
            <a:r>
              <a:rPr lang="ru-RU" sz="8800" dirty="0" smtClean="0"/>
              <a:t> </a:t>
            </a:r>
            <a:r>
              <a:rPr lang="ru-RU" sz="8800" dirty="0" err="1" smtClean="0"/>
              <a:t>вирощування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монокристалів</a:t>
            </a:r>
            <a:r>
              <a:rPr lang="ru-RU" sz="8800" dirty="0" smtClean="0"/>
              <a:t> за методом </a:t>
            </a:r>
            <a:r>
              <a:rPr lang="ru-RU" sz="8800" dirty="0" err="1" smtClean="0"/>
              <a:t>Кіропулосу</a:t>
            </a:r>
            <a:r>
              <a:rPr lang="ru-RU" sz="8800" dirty="0" smtClean="0"/>
              <a:t>:</a:t>
            </a:r>
          </a:p>
          <a:p>
            <a:r>
              <a:rPr lang="ru-RU" sz="8800" dirty="0" smtClean="0"/>
              <a:t>Шихта </a:t>
            </a:r>
            <a:r>
              <a:rPr lang="ru-RU" sz="8800" dirty="0" err="1" smtClean="0"/>
              <a:t>розплавляється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тиглі</a:t>
            </a:r>
            <a:r>
              <a:rPr lang="ru-RU" sz="8800" dirty="0" smtClean="0"/>
              <a:t> до </a:t>
            </a:r>
            <a:r>
              <a:rPr lang="ru-RU" sz="8800" dirty="0" err="1" smtClean="0"/>
              <a:t>певних</a:t>
            </a:r>
            <a:r>
              <a:rPr lang="ru-RU" sz="8800" dirty="0" smtClean="0"/>
              <a:t> температур, </a:t>
            </a:r>
            <a:r>
              <a:rPr lang="ru-RU" sz="8800" dirty="0" err="1" smtClean="0"/>
              <a:t>вище</a:t>
            </a:r>
            <a:r>
              <a:rPr lang="ru-RU" sz="8800" dirty="0" smtClean="0"/>
              <a:t> температур </a:t>
            </a:r>
            <a:r>
              <a:rPr lang="ru-RU" sz="8800" dirty="0" err="1" smtClean="0"/>
              <a:t>плавлення</a:t>
            </a:r>
            <a:r>
              <a:rPr lang="ru-RU" sz="8800" dirty="0" smtClean="0"/>
              <a:t> і </a:t>
            </a:r>
            <a:r>
              <a:rPr lang="ru-RU" sz="8800" dirty="0" err="1" smtClean="0"/>
              <a:t>після</a:t>
            </a:r>
            <a:r>
              <a:rPr lang="ru-RU" sz="8800" dirty="0" smtClean="0"/>
              <a:t> в </a:t>
            </a:r>
            <a:r>
              <a:rPr lang="ru-RU" sz="8800" dirty="0" err="1" smtClean="0"/>
              <a:t>розплав</a:t>
            </a:r>
            <a:r>
              <a:rPr lang="ru-RU" sz="8800" dirty="0" smtClean="0"/>
              <a:t> вводиться затравка,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охолоджується</a:t>
            </a:r>
            <a:r>
              <a:rPr lang="ru-RU" sz="8800" dirty="0" smtClean="0"/>
              <a:t> (холодильник). </a:t>
            </a:r>
            <a:r>
              <a:rPr lang="ru-RU" sz="8800" dirty="0" err="1" smtClean="0"/>
              <a:t>Розплав</a:t>
            </a:r>
            <a:r>
              <a:rPr lang="ru-RU" sz="8800" dirty="0" smtClean="0"/>
              <a:t> </a:t>
            </a:r>
            <a:r>
              <a:rPr lang="ru-RU" sz="8800" dirty="0" err="1" smtClean="0"/>
              <a:t>повільно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охолоджується</a:t>
            </a:r>
            <a:r>
              <a:rPr lang="ru-RU" sz="8800" dirty="0" smtClean="0"/>
              <a:t> і </a:t>
            </a:r>
            <a:r>
              <a:rPr lang="ru-RU" sz="8800" dirty="0" err="1" smtClean="0"/>
              <a:t>потім</a:t>
            </a:r>
            <a:r>
              <a:rPr lang="ru-RU" sz="8800" dirty="0" smtClean="0"/>
              <a:t> затравка продувалась </a:t>
            </a:r>
            <a:r>
              <a:rPr lang="ru-RU" sz="8800" dirty="0" err="1" smtClean="0"/>
              <a:t>холодним</a:t>
            </a:r>
            <a:r>
              <a:rPr lang="ru-RU" sz="8800" dirty="0" smtClean="0"/>
              <a:t> газом. В </a:t>
            </a:r>
            <a:r>
              <a:rPr lang="ru-RU" sz="8800" dirty="0" err="1" smtClean="0"/>
              <a:t>результаті</a:t>
            </a:r>
            <a:r>
              <a:rPr lang="ru-RU" sz="8800" dirty="0" smtClean="0"/>
              <a:t> </a:t>
            </a:r>
            <a:r>
              <a:rPr lang="ru-RU" sz="8800" dirty="0" err="1" smtClean="0"/>
              <a:t>чого</a:t>
            </a:r>
            <a:r>
              <a:rPr lang="ru-RU" sz="8800" dirty="0" smtClean="0"/>
              <a:t> на </a:t>
            </a:r>
            <a:r>
              <a:rPr lang="ru-RU" sz="8800" dirty="0" err="1" smtClean="0"/>
              <a:t>кінцях</a:t>
            </a:r>
            <a:r>
              <a:rPr lang="ru-RU" sz="8800" dirty="0" smtClean="0"/>
              <a:t> затравки,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охолоджується</a:t>
            </a:r>
            <a:r>
              <a:rPr lang="ru-RU" sz="8800" dirty="0" smtClean="0"/>
              <a:t>, </a:t>
            </a:r>
            <a:r>
              <a:rPr lang="ru-RU" sz="8800" dirty="0" err="1" smtClean="0"/>
              <a:t>починається</a:t>
            </a:r>
            <a:r>
              <a:rPr lang="ru-RU" sz="8800" dirty="0" smtClean="0"/>
              <a:t> </a:t>
            </a:r>
            <a:r>
              <a:rPr lang="ru-RU" sz="8800" dirty="0" err="1" smtClean="0"/>
              <a:t>кристалізуватися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</a:t>
            </a:r>
            <a:r>
              <a:rPr lang="ru-RU" sz="8800" dirty="0" smtClean="0"/>
              <a:t>. </a:t>
            </a:r>
            <a:r>
              <a:rPr lang="ru-RU" sz="8800" dirty="0" err="1" smtClean="0"/>
              <a:t>Кристалізація</a:t>
            </a:r>
            <a:r>
              <a:rPr lang="ru-RU" sz="8800" dirty="0" smtClean="0"/>
              <a:t> </a:t>
            </a:r>
            <a:r>
              <a:rPr lang="ru-RU" sz="8800" dirty="0" err="1" smtClean="0"/>
              <a:t>відбувається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розплаві</a:t>
            </a:r>
            <a:r>
              <a:rPr lang="ru-RU" sz="8800" dirty="0" smtClean="0"/>
              <a:t>, але </a:t>
            </a:r>
            <a:r>
              <a:rPr lang="ru-RU" sz="8800" dirty="0" err="1" smtClean="0"/>
              <a:t>монокристал</a:t>
            </a:r>
            <a:r>
              <a:rPr lang="ru-RU" sz="8800" dirty="0" smtClean="0"/>
              <a:t> </a:t>
            </a:r>
            <a:r>
              <a:rPr lang="ru-RU" sz="8800" dirty="0" err="1" smtClean="0"/>
              <a:t>повільно</a:t>
            </a:r>
            <a:r>
              <a:rPr lang="ru-RU" sz="8800" dirty="0" smtClean="0"/>
              <a:t> </a:t>
            </a:r>
            <a:r>
              <a:rPr lang="ru-RU" sz="8800" dirty="0" err="1" smtClean="0"/>
              <a:t>витягують</a:t>
            </a:r>
            <a:r>
              <a:rPr lang="ru-RU" sz="8800" dirty="0" smtClean="0"/>
              <a:t> з </a:t>
            </a:r>
            <a:r>
              <a:rPr lang="ru-RU" sz="8800" dirty="0" err="1" smtClean="0"/>
              <a:t>розплаву</a:t>
            </a:r>
            <a:r>
              <a:rPr lang="ru-RU" sz="8800" dirty="0" smtClean="0"/>
              <a:t> в </a:t>
            </a:r>
            <a:r>
              <a:rPr lang="ru-RU" sz="8800" dirty="0" err="1" smtClean="0"/>
              <a:t>міру</a:t>
            </a:r>
            <a:r>
              <a:rPr lang="ru-RU" sz="8800" dirty="0" smtClean="0"/>
              <a:t> </a:t>
            </a:r>
            <a:r>
              <a:rPr lang="ru-RU" sz="8800" dirty="0" err="1" smtClean="0"/>
              <a:t>зменшення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об'єму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розплаву</a:t>
            </a:r>
            <a:r>
              <a:rPr lang="ru-RU" sz="8800" dirty="0" smtClean="0"/>
              <a:t>. </a:t>
            </a:r>
            <a:r>
              <a:rPr lang="ru-RU" sz="8800" dirty="0" err="1" smtClean="0"/>
              <a:t>Зростання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зазвичай</a:t>
            </a:r>
            <a:r>
              <a:rPr lang="ru-RU" sz="8800" dirty="0" smtClean="0"/>
              <a:t> </a:t>
            </a:r>
            <a:r>
              <a:rPr lang="ru-RU" sz="8800" dirty="0" err="1" smtClean="0"/>
              <a:t>відбувається</a:t>
            </a:r>
            <a:r>
              <a:rPr lang="ru-RU" sz="8800" dirty="0" smtClean="0"/>
              <a:t> у </a:t>
            </a:r>
            <a:r>
              <a:rPr lang="ru-RU" sz="8800" dirty="0" err="1" smtClean="0"/>
              <a:t>вакуумі</a:t>
            </a:r>
            <a:r>
              <a:rPr lang="ru-RU" sz="8800" dirty="0" smtClean="0"/>
              <a:t>. В </a:t>
            </a:r>
            <a:r>
              <a:rPr lang="ru-RU" sz="8800" dirty="0" err="1" smtClean="0"/>
              <a:t>результаті</a:t>
            </a:r>
            <a:r>
              <a:rPr lang="ru-RU" sz="8800" dirty="0" smtClean="0"/>
              <a:t> </a:t>
            </a:r>
            <a:r>
              <a:rPr lang="ru-RU" sz="8800" dirty="0" err="1" smtClean="0"/>
              <a:t>виходять</a:t>
            </a:r>
            <a:r>
              <a:rPr lang="ru-RU" sz="8800" dirty="0" smtClean="0"/>
              <a:t> </a:t>
            </a:r>
            <a:r>
              <a:rPr lang="ru-RU" sz="8800" dirty="0" err="1" smtClean="0"/>
              <a:t>чисті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монокристали</a:t>
            </a:r>
            <a:r>
              <a:rPr lang="ru-RU" sz="8800" dirty="0" smtClean="0"/>
              <a:t> </a:t>
            </a:r>
            <a:r>
              <a:rPr lang="ru-RU" sz="8800" dirty="0" err="1" smtClean="0"/>
              <a:t>сапфіру</a:t>
            </a:r>
            <a:r>
              <a:rPr lang="ru-RU" sz="8800" dirty="0" smtClean="0"/>
              <a:t>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застосовуються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оптиці</a:t>
            </a:r>
            <a:r>
              <a:rPr lang="ru-RU" sz="8800" dirty="0" smtClean="0"/>
              <a:t>, </a:t>
            </a:r>
            <a:r>
              <a:rPr lang="ru-RU" sz="8800" dirty="0" err="1" smtClean="0"/>
              <a:t>медицині</a:t>
            </a:r>
            <a:r>
              <a:rPr lang="ru-RU" sz="8800" dirty="0" smtClean="0"/>
              <a:t>, лазерах та </a:t>
            </a:r>
            <a:r>
              <a:rPr lang="ru-RU" sz="8800" dirty="0" err="1" smtClean="0"/>
              <a:t>інших</a:t>
            </a:r>
            <a:r>
              <a:rPr lang="ru-RU" sz="8800" dirty="0" smtClean="0"/>
              <a:t> </a:t>
            </a:r>
            <a:r>
              <a:rPr lang="ru-RU" sz="8800" dirty="0" err="1" smtClean="0"/>
              <a:t>галузях</a:t>
            </a:r>
            <a:r>
              <a:rPr lang="ru-RU" sz="8800" dirty="0" smtClean="0"/>
              <a:t> </a:t>
            </a:r>
            <a:r>
              <a:rPr lang="ru-RU" sz="8800" dirty="0" err="1" smtClean="0"/>
              <a:t>промисловості</a:t>
            </a:r>
            <a:r>
              <a:rPr lang="ru-RU" sz="8800" dirty="0" smtClean="0"/>
              <a:t>.</a:t>
            </a:r>
          </a:p>
          <a:p>
            <a:endParaRPr lang="ru-RU" sz="7200" dirty="0"/>
          </a:p>
          <a:p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6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89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</a:t>
            </a:r>
            <a:r>
              <a:rPr lang="ru-RU" dirty="0" err="1"/>
              <a:t>Кіропулоса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962526"/>
            <a:ext cx="10814785" cy="521443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методу </a:t>
            </a:r>
            <a:r>
              <a:rPr lang="ru-RU" dirty="0" err="1"/>
              <a:t>Кіропулоса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технічній</a:t>
            </a:r>
            <a:r>
              <a:rPr lang="ru-RU" dirty="0"/>
              <a:t> </a:t>
            </a:r>
            <a:r>
              <a:rPr lang="ru-RU" dirty="0" err="1"/>
              <a:t>простоті</a:t>
            </a:r>
            <a:r>
              <a:rPr lang="ru-RU" dirty="0"/>
              <a:t> та </a:t>
            </a:r>
            <a:r>
              <a:rPr lang="ru-RU" dirty="0" err="1"/>
              <a:t>надійності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вигідний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екранування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зводить</a:t>
            </a:r>
            <a:r>
              <a:rPr lang="ru-RU" dirty="0"/>
              <a:t> </a:t>
            </a:r>
            <a:r>
              <a:rPr lang="ru-RU" dirty="0" err="1"/>
              <a:t>неповоротні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тепла до </a:t>
            </a:r>
            <a:r>
              <a:rPr lang="ru-RU" dirty="0" err="1"/>
              <a:t>мінімуму</a:t>
            </a:r>
            <a:r>
              <a:rPr lang="ru-RU" dirty="0"/>
              <a:t>. Метод </a:t>
            </a:r>
            <a:r>
              <a:rPr lang="ru-RU" dirty="0" err="1" smtClean="0"/>
              <a:t>Кіропулоса</a:t>
            </a:r>
            <a:r>
              <a:rPr lang="ru-RU" dirty="0" smtClean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монокристали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монокристали</a:t>
            </a:r>
            <a:r>
              <a:rPr lang="ru-RU" dirty="0"/>
              <a:t> </a:t>
            </a:r>
            <a:r>
              <a:rPr lang="ru-RU" dirty="0" err="1" smtClean="0"/>
              <a:t>лейкосапфіру</a:t>
            </a:r>
            <a:r>
              <a:rPr lang="ru-RU" dirty="0" smtClean="0"/>
              <a:t> </a:t>
            </a:r>
            <a:r>
              <a:rPr lang="ru-RU" dirty="0"/>
              <a:t>вагою до 10 – 4 – 20 кг і </a:t>
            </a:r>
            <a:r>
              <a:rPr lang="ru-RU" dirty="0" err="1"/>
              <a:t>більше</a:t>
            </a:r>
            <a:r>
              <a:rPr lang="ru-RU" dirty="0" smtClean="0"/>
              <a:t>.</a:t>
            </a:r>
          </a:p>
          <a:p>
            <a:r>
              <a:rPr lang="ru-RU" dirty="0"/>
              <a:t>Метод </a:t>
            </a:r>
            <a:r>
              <a:rPr lang="ru-RU" dirty="0" err="1"/>
              <a:t>Кіропулоса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переваг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розплавними</a:t>
            </a:r>
            <a:r>
              <a:rPr lang="ru-RU" dirty="0"/>
              <a:t> методами: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метод </a:t>
            </a:r>
            <a:r>
              <a:rPr lang="ru-RU" dirty="0" err="1"/>
              <a:t>Кіропулоса</a:t>
            </a:r>
            <a:r>
              <a:rPr lang="ru-RU" dirty="0"/>
              <a:t>, як і метод </a:t>
            </a:r>
            <a:r>
              <a:rPr lang="ru-RU" dirty="0" err="1"/>
              <a:t>Чохральського</a:t>
            </a:r>
            <a:r>
              <a:rPr lang="ru-RU" dirty="0"/>
              <a:t>,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коли </a:t>
            </a:r>
            <a:r>
              <a:rPr lang="ru-RU" dirty="0" err="1"/>
              <a:t>зростаючий</a:t>
            </a:r>
            <a:r>
              <a:rPr lang="ru-RU" dirty="0"/>
              <a:t> </a:t>
            </a:r>
            <a:r>
              <a:rPr lang="ru-RU" dirty="0" err="1"/>
              <a:t>кристал</a:t>
            </a:r>
            <a:r>
              <a:rPr lang="ru-RU" dirty="0"/>
              <a:t> не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стінками</a:t>
            </a:r>
            <a:r>
              <a:rPr lang="ru-RU" dirty="0"/>
              <a:t> тигля;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є </a:t>
            </a:r>
            <a:r>
              <a:rPr lang="ru-RU" dirty="0" err="1"/>
              <a:t>високоефективним</a:t>
            </a:r>
            <a:r>
              <a:rPr lang="ru-RU" dirty="0"/>
              <a:t> методом,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об'ємні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(1 та 2 </a:t>
            </a:r>
            <a:r>
              <a:rPr lang="ru-RU" dirty="0" err="1"/>
              <a:t>категорії</a:t>
            </a:r>
            <a:r>
              <a:rPr lang="ru-RU" dirty="0"/>
              <a:t>) вагою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кілограм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високому</a:t>
            </a:r>
            <a:r>
              <a:rPr lang="ru-RU" dirty="0"/>
              <a:t> вакууму в </a:t>
            </a:r>
            <a:r>
              <a:rPr lang="ru-RU" dirty="0" err="1"/>
              <a:t>ростовій</a:t>
            </a:r>
            <a:r>
              <a:rPr lang="ru-RU" dirty="0"/>
              <a:t> </a:t>
            </a:r>
            <a:r>
              <a:rPr lang="ru-RU" dirty="0" err="1"/>
              <a:t>камері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випаровування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з </a:t>
            </a:r>
            <a:r>
              <a:rPr lang="ru-RU" dirty="0" err="1"/>
              <a:t>розплаву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вирощені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хімічну</a:t>
            </a:r>
            <a:r>
              <a:rPr lang="ru-RU" dirty="0"/>
              <a:t> чистоту 99,996</a:t>
            </a:r>
            <a:r>
              <a:rPr lang="ru-RU" dirty="0" smtClean="0"/>
              <a:t>%.</a:t>
            </a:r>
          </a:p>
          <a:p>
            <a:r>
              <a:rPr lang="ru-RU" dirty="0" err="1"/>
              <a:t>Істотним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 методу, </a:t>
            </a:r>
            <a:r>
              <a:rPr lang="ru-RU" dirty="0" err="1"/>
              <a:t>однак</a:t>
            </a:r>
            <a:r>
              <a:rPr lang="ru-RU" dirty="0"/>
              <a:t>, є </a:t>
            </a:r>
            <a:r>
              <a:rPr lang="ru-RU" dirty="0" err="1"/>
              <a:t>мінливість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теплообмін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монокристалу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 Тому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задається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 (для </a:t>
            </a:r>
            <a:r>
              <a:rPr lang="ru-RU" dirty="0" err="1"/>
              <a:t>лейкосапфіру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 мм/год),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 smtClean="0"/>
              <a:t>можливого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в </a:t>
            </a:r>
            <a:r>
              <a:rPr lang="ru-RU" dirty="0" err="1"/>
              <a:t>монокристалах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роду </a:t>
            </a:r>
            <a:r>
              <a:rPr lang="ru-RU" dirty="0" err="1"/>
              <a:t>включень</a:t>
            </a:r>
            <a:r>
              <a:rPr lang="ru-RU" dirty="0"/>
              <a:t>, </a:t>
            </a:r>
            <a:r>
              <a:rPr lang="ru-RU" dirty="0" err="1"/>
              <a:t>блоків</a:t>
            </a:r>
            <a:r>
              <a:rPr lang="ru-RU" dirty="0"/>
              <a:t> та </a:t>
            </a:r>
            <a:r>
              <a:rPr lang="ru-RU" dirty="0" err="1"/>
              <a:t>малокутових</a:t>
            </a:r>
            <a:r>
              <a:rPr lang="ru-RU" dirty="0"/>
              <a:t> </a:t>
            </a:r>
            <a:r>
              <a:rPr lang="ru-RU" dirty="0" err="1" smtClean="0"/>
              <a:t>границь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22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Кіропулоса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638" y="2008714"/>
            <a:ext cx="2183330" cy="3889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54" y="1870214"/>
            <a:ext cx="3851107" cy="33247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8653" y="52514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Монокристал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вирощуванням</a:t>
            </a:r>
            <a:r>
              <a:rPr lang="ru-RU" dirty="0"/>
              <a:t> </a:t>
            </a:r>
            <a:r>
              <a:rPr lang="ru-RU" dirty="0" smtClean="0"/>
              <a:t>за методом </a:t>
            </a:r>
            <a:r>
              <a:rPr lang="ru-RU" dirty="0" err="1" smtClean="0"/>
              <a:t>Кіропулоса</a:t>
            </a:r>
            <a:endParaRPr lang="ru-RU" dirty="0" smtClean="0"/>
          </a:p>
          <a:p>
            <a:r>
              <a:rPr lang="ru-RU" dirty="0" smtClean="0"/>
              <a:t>Схема </a:t>
            </a:r>
            <a:r>
              <a:rPr lang="ru-RU" dirty="0" err="1"/>
              <a:t>витягування</a:t>
            </a:r>
            <a:r>
              <a:rPr lang="ru-RU" dirty="0"/>
              <a:t> </a:t>
            </a:r>
            <a:r>
              <a:rPr lang="ru-RU" dirty="0" err="1"/>
              <a:t>монокристалу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методом </a:t>
            </a:r>
            <a:r>
              <a:rPr lang="ru-RU" dirty="0" err="1" smtClean="0"/>
              <a:t>Кіропулоса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8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503" y="1498366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монокристали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зароджуються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тигля з </a:t>
            </a:r>
            <a:r>
              <a:rPr lang="ru-RU" dirty="0" err="1"/>
              <a:t>розплавом</a:t>
            </a:r>
            <a:r>
              <a:rPr lang="ru-RU" dirty="0"/>
              <a:t>,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затравкою</a:t>
            </a:r>
            <a:r>
              <a:rPr lang="ru-RU" dirty="0"/>
              <a:t>. Тигель </a:t>
            </a:r>
            <a:r>
              <a:rPr lang="ru-RU" dirty="0" err="1"/>
              <a:t>опускається</a:t>
            </a:r>
            <a:r>
              <a:rPr lang="ru-RU" dirty="0"/>
              <a:t> у </a:t>
            </a:r>
            <a:r>
              <a:rPr lang="ru-RU" dirty="0" err="1"/>
              <a:t>холоднішу</a:t>
            </a:r>
            <a:r>
              <a:rPr lang="ru-RU" dirty="0"/>
              <a:t> зону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Нижня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тигля – </a:t>
            </a:r>
            <a:r>
              <a:rPr lang="ru-RU" dirty="0" err="1"/>
              <a:t>конічна</a:t>
            </a:r>
            <a:r>
              <a:rPr lang="ru-RU" dirty="0"/>
              <a:t>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мм/годину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Тигель переміщується у </a:t>
            </a:r>
            <a:r>
              <a:rPr lang="uk-UA" dirty="0" err="1" smtClean="0"/>
              <a:t>вериткальному</a:t>
            </a:r>
            <a:r>
              <a:rPr lang="uk-UA" dirty="0" smtClean="0"/>
              <a:t> напрямку вздовж температурного градієнту. Установка являє </a:t>
            </a:r>
            <a:r>
              <a:rPr lang="uk-UA" dirty="0" smtClean="0"/>
              <a:t>собою </a:t>
            </a:r>
            <a:r>
              <a:rPr lang="uk-UA" dirty="0" smtClean="0"/>
              <a:t>електричну піч зі змінним тепловим полем, в якій конічний тигель з розплавом речовини, що кристалізується, переміщується. Цей метод оснований на геометричному відборі зародків кристалів  при кристалізації у замкненому просторі в умовах температурного градієнта(спрямована кристалізація). При цьому монокристал  переходить лише в один із зародків кристалів , а саме в той, кристалографічне орієнтування якого співпадає з напрямком  тепловідведення. Метод використовується найчастіше для вирощування монокристалів металів, напівпровідників та лужних </a:t>
            </a:r>
            <a:r>
              <a:rPr lang="uk-UA" dirty="0" err="1" smtClean="0"/>
              <a:t>галогенідів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05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6345"/>
            <a:ext cx="3339164" cy="4406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5767" y="1838425"/>
            <a:ext cx="52650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установки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монокристалів</a:t>
            </a:r>
            <a:r>
              <a:rPr lang="ru-RU" dirty="0" smtClean="0"/>
              <a:t> за методом </a:t>
            </a:r>
            <a:r>
              <a:rPr lang="ru-RU" dirty="0" err="1" smtClean="0"/>
              <a:t>Стокбаргера-Бріджмена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/>
          </a:p>
          <a:p>
            <a:r>
              <a:rPr lang="ru-RU" dirty="0"/>
              <a:t>1 - тигель с </a:t>
            </a:r>
            <a:r>
              <a:rPr lang="ru-RU" dirty="0" err="1" smtClean="0"/>
              <a:t>розплавом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2 - </a:t>
            </a:r>
            <a:r>
              <a:rPr lang="ru-RU" dirty="0" err="1" smtClean="0"/>
              <a:t>кристал</a:t>
            </a:r>
            <a:r>
              <a:rPr lang="ru-RU" dirty="0" smtClean="0"/>
              <a:t>,</a:t>
            </a:r>
            <a:endParaRPr lang="ru-RU" dirty="0"/>
          </a:p>
          <a:p>
            <a:endParaRPr lang="ru-RU" dirty="0"/>
          </a:p>
          <a:p>
            <a:r>
              <a:rPr lang="ru-RU" dirty="0"/>
              <a:t>3 - </a:t>
            </a:r>
            <a:r>
              <a:rPr lang="ru-RU" dirty="0" err="1" smtClean="0"/>
              <a:t>піч</a:t>
            </a:r>
            <a:r>
              <a:rPr lang="ru-RU" dirty="0" smtClean="0"/>
              <a:t>,</a:t>
            </a:r>
            <a:endParaRPr lang="ru-RU" dirty="0"/>
          </a:p>
          <a:p>
            <a:endParaRPr lang="ru-RU" dirty="0"/>
          </a:p>
          <a:p>
            <a:r>
              <a:rPr lang="ru-RU" dirty="0"/>
              <a:t>4 - холодильник,</a:t>
            </a:r>
          </a:p>
          <a:p>
            <a:endParaRPr lang="ru-RU" dirty="0"/>
          </a:p>
          <a:p>
            <a:r>
              <a:rPr lang="ru-RU" dirty="0"/>
              <a:t>5 - термопара,</a:t>
            </a:r>
          </a:p>
          <a:p>
            <a:endParaRPr lang="ru-RU" dirty="0"/>
          </a:p>
          <a:p>
            <a:r>
              <a:rPr lang="ru-RU" dirty="0"/>
              <a:t>6 - </a:t>
            </a:r>
            <a:r>
              <a:rPr lang="ru-RU" dirty="0" err="1" smtClean="0"/>
              <a:t>тепловий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13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19" y="3458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Макет установки для </a:t>
            </a:r>
            <a:r>
              <a:rPr lang="ru-RU" sz="3600" dirty="0" err="1"/>
              <a:t>вирощування</a:t>
            </a:r>
            <a:r>
              <a:rPr lang="ru-RU" sz="3600" dirty="0"/>
              <a:t> </a:t>
            </a:r>
            <a:r>
              <a:rPr lang="ru-RU" sz="3600" dirty="0" err="1"/>
              <a:t>кристалів</a:t>
            </a:r>
            <a:r>
              <a:rPr lang="ru-RU" sz="3600" dirty="0"/>
              <a:t> методом</a:t>
            </a:r>
            <a:br>
              <a:rPr lang="ru-RU" sz="3600" dirty="0"/>
            </a:br>
            <a:r>
              <a:rPr lang="ru-RU" sz="3600" dirty="0" err="1" smtClean="0"/>
              <a:t>Бріджмена</a:t>
            </a:r>
            <a:r>
              <a:rPr lang="ru-RU" sz="3600" dirty="0" smtClean="0"/>
              <a:t>(</a:t>
            </a:r>
            <a:r>
              <a:rPr lang="ru-RU" sz="3600" dirty="0" err="1" smtClean="0"/>
              <a:t>Ін</a:t>
            </a:r>
            <a:r>
              <a:rPr lang="ru-RU" sz="3600" dirty="0" smtClean="0"/>
              <a:t>-т </a:t>
            </a:r>
            <a:r>
              <a:rPr lang="ru-RU" sz="3600" dirty="0" err="1" smtClean="0"/>
              <a:t>металофізики</a:t>
            </a:r>
            <a:r>
              <a:rPr lang="ru-RU" sz="3600" dirty="0" smtClean="0"/>
              <a:t> НАН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).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80" y="1540042"/>
            <a:ext cx="4712137" cy="4953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3803" y="22041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 метою </a:t>
            </a:r>
            <a:r>
              <a:rPr lang="ru-RU" dirty="0" err="1"/>
              <a:t>зменшення</a:t>
            </a:r>
            <a:r>
              <a:rPr lang="ru-RU" dirty="0"/>
              <a:t> потоку тепла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нагрівача</a:t>
            </a:r>
            <a:r>
              <a:rPr lang="ru-RU" dirty="0"/>
              <a:t> до холодильника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відсіку</a:t>
            </a:r>
            <a:r>
              <a:rPr lang="ru-RU" dirty="0" smtClean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розрізна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кришок</a:t>
            </a:r>
            <a:endParaRPr lang="ru-RU" dirty="0"/>
          </a:p>
          <a:p>
            <a:r>
              <a:rPr lang="ru-RU" dirty="0"/>
              <a:t>кожуха та несущих </a:t>
            </a:r>
            <a:r>
              <a:rPr lang="ru-RU" dirty="0" err="1"/>
              <a:t>стойок</a:t>
            </a:r>
            <a:r>
              <a:rPr lang="ru-RU" dirty="0"/>
              <a:t> корпусу з </a:t>
            </a:r>
            <a:r>
              <a:rPr lang="ru-RU" dirty="0" err="1"/>
              <a:t>теплоізолюючими</a:t>
            </a:r>
            <a:r>
              <a:rPr lang="ru-RU" dirty="0"/>
              <a:t> зазорами </a:t>
            </a:r>
            <a:r>
              <a:rPr lang="ru-RU" dirty="0" smtClean="0"/>
              <a:t>та </a:t>
            </a:r>
            <a:r>
              <a:rPr lang="ru-RU" dirty="0" err="1" smtClean="0"/>
              <a:t>теплоізолюючими</a:t>
            </a:r>
            <a:r>
              <a:rPr lang="ru-RU" dirty="0" smtClean="0"/>
              <a:t> </a:t>
            </a:r>
            <a:r>
              <a:rPr lang="ru-RU" dirty="0"/>
              <a:t>прокладками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верхньою</a:t>
            </a:r>
            <a:r>
              <a:rPr lang="ru-RU" dirty="0"/>
              <a:t> та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градієнтного</a:t>
            </a:r>
            <a:r>
              <a:rPr lang="ru-RU" dirty="0" smtClean="0"/>
              <a:t> </a:t>
            </a:r>
            <a:r>
              <a:rPr lang="ru-RU" dirty="0"/>
              <a:t>пристрою та корпусу.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теплоізоляцію</a:t>
            </a:r>
            <a:r>
              <a:rPr lang="ru-RU" dirty="0" smtClean="0"/>
              <a:t> </a:t>
            </a:r>
            <a:r>
              <a:rPr lang="ru-RU" dirty="0" err="1"/>
              <a:t>зразка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кожуху і контроль </a:t>
            </a:r>
            <a:r>
              <a:rPr lang="ru-RU" dirty="0" err="1"/>
              <a:t>температури</a:t>
            </a:r>
            <a:r>
              <a:rPr lang="ru-RU" dirty="0"/>
              <a:t> в</a:t>
            </a:r>
          </a:p>
          <a:p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8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</a:t>
            </a:r>
            <a:r>
              <a:rPr lang="uk-UA" dirty="0" smtClean="0"/>
              <a:t>ні відомості про методи синтезу кристалів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Найпоширенішими методами вирощування </a:t>
            </a:r>
            <a:r>
              <a:rPr lang="uk-UA" dirty="0" err="1" smtClean="0"/>
              <a:t>монокристалівє</a:t>
            </a:r>
            <a:r>
              <a:rPr lang="uk-UA" dirty="0" smtClean="0"/>
              <a:t> такі: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Високотемпературний </a:t>
            </a:r>
            <a:r>
              <a:rPr lang="uk-UA" dirty="0" err="1" smtClean="0"/>
              <a:t>твердофазний</a:t>
            </a:r>
            <a:r>
              <a:rPr lang="uk-UA" dirty="0" smtClean="0"/>
              <a:t> синтез;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Отримання кристалічних і аморфних матеріалів з розплаву;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Кристалізація з розчинів;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Кристалізація з </a:t>
            </a:r>
            <a:r>
              <a:rPr lang="uk-UA" dirty="0" smtClean="0"/>
              <a:t>розчину-розплаву;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Кристалізація з газової(парової) фази.</a:t>
            </a:r>
          </a:p>
        </p:txBody>
      </p:sp>
    </p:spTree>
    <p:extLst>
      <p:ext uri="{BB962C8B-B14F-4D97-AF65-F5344CB8AC3E}">
        <p14:creationId xmlns:p14="http://schemas.microsoft.com/office/powerpoint/2010/main" val="371129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913"/>
          </a:xfrm>
        </p:spPr>
        <p:txBody>
          <a:bodyPr>
            <a:noAutofit/>
          </a:bodyPr>
          <a:lstStyle/>
          <a:p>
            <a:r>
              <a:rPr lang="ru-RU" sz="2400" dirty="0"/>
              <a:t>Система </a:t>
            </a:r>
            <a:r>
              <a:rPr lang="ru-RU" sz="2400" dirty="0" err="1"/>
              <a:t>градієнтного</a:t>
            </a:r>
            <a:r>
              <a:rPr lang="ru-RU" sz="2400" dirty="0"/>
              <a:t> пристрою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параметри</a:t>
            </a:r>
            <a:r>
              <a:rPr lang="ru-RU" sz="2400" dirty="0"/>
              <a:t> теплового</a:t>
            </a:r>
            <a:br>
              <a:rPr lang="ru-RU" sz="2400" dirty="0"/>
            </a:br>
            <a:r>
              <a:rPr lang="ru-RU" sz="2400" dirty="0"/>
              <a:t>режиму макету установки для </a:t>
            </a:r>
            <a:r>
              <a:rPr lang="ru-RU" sz="2400" dirty="0" err="1"/>
              <a:t>вирощування</a:t>
            </a:r>
            <a:r>
              <a:rPr lang="ru-RU" sz="2400" dirty="0"/>
              <a:t> </a:t>
            </a:r>
            <a:r>
              <a:rPr lang="ru-RU" sz="2400" dirty="0" err="1"/>
              <a:t>кристалів</a:t>
            </a:r>
            <a:r>
              <a:rPr lang="ru-RU" sz="2400" dirty="0"/>
              <a:t> методом </a:t>
            </a:r>
            <a:r>
              <a:rPr lang="ru-RU" sz="2400" dirty="0" err="1" smtClean="0"/>
              <a:t>Бріджмена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482291"/>
            <a:ext cx="10680032" cy="469467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/>
              <a:t>Діапазон</a:t>
            </a:r>
            <a:r>
              <a:rPr lang="ru-RU" sz="2000" dirty="0"/>
              <a:t> </a:t>
            </a:r>
            <a:r>
              <a:rPr lang="ru-RU" sz="2000" dirty="0" err="1"/>
              <a:t>регульованих</a:t>
            </a:r>
            <a:r>
              <a:rPr lang="ru-RU" sz="2000" dirty="0"/>
              <a:t> температур </a:t>
            </a:r>
            <a:r>
              <a:rPr lang="ru-RU" sz="2000" dirty="0" err="1"/>
              <a:t>нагрівача</a:t>
            </a:r>
            <a:r>
              <a:rPr lang="ru-RU" sz="2000" dirty="0"/>
              <a:t>, </a:t>
            </a:r>
            <a:r>
              <a:rPr lang="ru-RU" sz="2000" dirty="0" smtClean="0"/>
              <a:t>° </a:t>
            </a:r>
            <a:r>
              <a:rPr lang="ru-RU" sz="2000" dirty="0"/>
              <a:t>С </a:t>
            </a:r>
            <a:r>
              <a:rPr lang="ru-RU" sz="2000" dirty="0" smtClean="0"/>
              <a:t>40…100;</a:t>
            </a:r>
            <a:endParaRPr lang="ru-RU" sz="2000" dirty="0"/>
          </a:p>
          <a:p>
            <a:r>
              <a:rPr lang="ru-RU" sz="2000" dirty="0" err="1"/>
              <a:t>Діапазон</a:t>
            </a:r>
            <a:r>
              <a:rPr lang="ru-RU" sz="2000" dirty="0"/>
              <a:t> </a:t>
            </a:r>
            <a:r>
              <a:rPr lang="ru-RU" sz="2000" dirty="0" err="1"/>
              <a:t>регульованих</a:t>
            </a:r>
            <a:r>
              <a:rPr lang="ru-RU" sz="2000" dirty="0"/>
              <a:t> температур основного холодильника, </a:t>
            </a:r>
            <a:r>
              <a:rPr lang="ru-RU" sz="2000" dirty="0" smtClean="0"/>
              <a:t>° </a:t>
            </a:r>
            <a:r>
              <a:rPr lang="ru-RU" sz="2000" dirty="0"/>
              <a:t>С </a:t>
            </a:r>
            <a:r>
              <a:rPr lang="ru-RU" sz="2000" dirty="0" smtClean="0"/>
              <a:t>0…20;</a:t>
            </a:r>
            <a:endParaRPr lang="ru-RU" sz="2000" dirty="0"/>
          </a:p>
          <a:p>
            <a:r>
              <a:rPr lang="ru-RU" sz="2000" dirty="0" err="1"/>
              <a:t>Дискретність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температур холодильника і </a:t>
            </a:r>
            <a:r>
              <a:rPr lang="ru-RU" sz="2000" dirty="0" err="1"/>
              <a:t>нагрівача</a:t>
            </a:r>
            <a:r>
              <a:rPr lang="ru-RU" sz="2000" dirty="0"/>
              <a:t>, не</a:t>
            </a:r>
          </a:p>
          <a:p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smtClean="0"/>
              <a:t>° С 0,5;</a:t>
            </a:r>
            <a:endParaRPr lang="ru-RU" sz="2000" dirty="0"/>
          </a:p>
          <a:p>
            <a:r>
              <a:rPr lang="ru-RU" sz="2000" dirty="0" err="1"/>
              <a:t>Оціночне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довготермінової</a:t>
            </a:r>
            <a:r>
              <a:rPr lang="ru-RU" sz="2000" dirty="0"/>
              <a:t> </a:t>
            </a:r>
            <a:r>
              <a:rPr lang="ru-RU" sz="2000" dirty="0" err="1"/>
              <a:t>нестабільності</a:t>
            </a:r>
            <a:r>
              <a:rPr lang="ru-RU" sz="2000" dirty="0"/>
              <a:t> </a:t>
            </a:r>
            <a:r>
              <a:rPr lang="ru-RU" sz="2000" dirty="0" err="1" smtClean="0"/>
              <a:t>підтримання</a:t>
            </a:r>
            <a:r>
              <a:rPr lang="ru-RU" sz="2000" dirty="0" smtClean="0"/>
              <a:t> температур </a:t>
            </a:r>
            <a:r>
              <a:rPr lang="ru-RU" sz="2000" dirty="0"/>
              <a:t>холодильника і </a:t>
            </a:r>
            <a:r>
              <a:rPr lang="ru-RU" sz="2000" dirty="0" err="1" smtClean="0"/>
              <a:t>нагрівача</a:t>
            </a:r>
            <a:r>
              <a:rPr lang="ru-RU" sz="2000" dirty="0"/>
              <a:t>, не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smtClean="0"/>
              <a:t>° С ± 0,05.</a:t>
            </a:r>
          </a:p>
          <a:p>
            <a:r>
              <a:rPr lang="ru-RU" sz="2000" dirty="0"/>
              <a:t>Систему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призначено</a:t>
            </a:r>
            <a:r>
              <a:rPr lang="ru-RU" sz="2000" dirty="0"/>
              <a:t> для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 smtClean="0"/>
              <a:t>заданою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</a:t>
            </a:r>
            <a:r>
              <a:rPr lang="ru-RU" sz="2000" dirty="0" err="1"/>
              <a:t>зразка</a:t>
            </a:r>
            <a:r>
              <a:rPr lang="ru-RU" sz="2000" dirty="0"/>
              <a:t>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градієнтного</a:t>
            </a:r>
            <a:r>
              <a:rPr lang="ru-RU" sz="2000" dirty="0"/>
              <a:t> пристрою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кристала</a:t>
            </a:r>
            <a:r>
              <a:rPr lang="ru-RU" sz="2000" dirty="0" smtClean="0"/>
              <a:t> </a:t>
            </a:r>
            <a:r>
              <a:rPr lang="ru-RU" sz="2000" dirty="0"/>
              <a:t>і вона </a:t>
            </a:r>
            <a:r>
              <a:rPr lang="ru-RU" sz="2000" dirty="0" err="1"/>
              <a:t>складається</a:t>
            </a:r>
            <a:r>
              <a:rPr lang="ru-RU" sz="2000" dirty="0"/>
              <a:t> з: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двигуна</a:t>
            </a:r>
            <a:r>
              <a:rPr lang="ru-RU" sz="2000" dirty="0"/>
              <a:t> з редуктором;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кульково-гвинтової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каретки;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направляючої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Привід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крокового</a:t>
            </a:r>
            <a:r>
              <a:rPr lang="ru-RU" sz="2000" dirty="0"/>
              <a:t> </a:t>
            </a:r>
            <a:r>
              <a:rPr lang="ru-RU" sz="2000" dirty="0" err="1"/>
              <a:t>двигуна</a:t>
            </a:r>
            <a:r>
              <a:rPr lang="ru-RU" sz="2000" dirty="0"/>
              <a:t>, </a:t>
            </a:r>
            <a:r>
              <a:rPr lang="ru-RU" sz="2000" dirty="0" err="1"/>
              <a:t>гумового</a:t>
            </a:r>
            <a:r>
              <a:rPr lang="ru-RU" sz="2000" dirty="0"/>
              <a:t> амортизатора і </a:t>
            </a:r>
            <a:r>
              <a:rPr lang="ru-RU" sz="2000" dirty="0" smtClean="0"/>
              <a:t>блоку </a:t>
            </a:r>
            <a:r>
              <a:rPr lang="ru-RU" sz="2000" dirty="0" err="1" smtClean="0"/>
              <a:t>шестерень</a:t>
            </a:r>
            <a:r>
              <a:rPr lang="ru-RU" sz="2000" dirty="0"/>
              <a:t>.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осі</a:t>
            </a:r>
            <a:r>
              <a:rPr lang="ru-RU" sz="2000" dirty="0"/>
              <a:t> </a:t>
            </a:r>
            <a:r>
              <a:rPr lang="ru-RU" sz="2000" dirty="0" err="1"/>
              <a:t>двигуна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через </a:t>
            </a:r>
            <a:r>
              <a:rPr lang="ru-RU" sz="2000" dirty="0" err="1"/>
              <a:t>проміжну</a:t>
            </a:r>
            <a:r>
              <a:rPr lang="ru-RU" sz="2000" dirty="0"/>
              <a:t> шестерню </a:t>
            </a:r>
            <a:r>
              <a:rPr lang="ru-RU" sz="2000" dirty="0" smtClean="0"/>
              <a:t>на </a:t>
            </a:r>
            <a:r>
              <a:rPr lang="ru-RU" sz="2000" dirty="0" err="1" smtClean="0"/>
              <a:t>кулькова-гвинтову</a:t>
            </a:r>
            <a:r>
              <a:rPr lang="ru-RU" sz="2000" dirty="0" smtClean="0"/>
              <a:t> </a:t>
            </a:r>
            <a:r>
              <a:rPr lang="ru-RU" sz="2000" dirty="0"/>
              <a:t>передачу,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перетворює</a:t>
            </a:r>
            <a:r>
              <a:rPr lang="ru-RU" sz="2000" dirty="0"/>
              <a:t> </a:t>
            </a:r>
            <a:r>
              <a:rPr lang="ru-RU" sz="2000" dirty="0" err="1"/>
              <a:t>обертальний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в </a:t>
            </a:r>
            <a:r>
              <a:rPr lang="ru-RU" sz="2000" dirty="0" err="1"/>
              <a:t>поступальний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12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288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414"/>
            <a:ext cx="10515600" cy="4800549"/>
          </a:xfrm>
        </p:spPr>
        <p:txBody>
          <a:bodyPr>
            <a:normAutofit/>
          </a:bodyPr>
          <a:lstStyle/>
          <a:p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:</a:t>
            </a:r>
          </a:p>
          <a:p>
            <a:r>
              <a:rPr lang="ru-RU" dirty="0"/>
              <a:t>- в установочному </a:t>
            </a:r>
            <a:r>
              <a:rPr lang="ru-RU" dirty="0" err="1"/>
              <a:t>режимі</a:t>
            </a:r>
            <a:r>
              <a:rPr lang="ru-RU" dirty="0"/>
              <a:t>, не </a:t>
            </a:r>
            <a:r>
              <a:rPr lang="ru-RU" dirty="0" err="1"/>
              <a:t>менше</a:t>
            </a:r>
            <a:r>
              <a:rPr lang="ru-RU" dirty="0"/>
              <a:t>, мм/с 1</a:t>
            </a:r>
          </a:p>
          <a:p>
            <a:r>
              <a:rPr lang="ru-RU" dirty="0" err="1" smtClean="0"/>
              <a:t>Дискретність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, не </a:t>
            </a:r>
            <a:r>
              <a:rPr lang="ru-RU" dirty="0" err="1"/>
              <a:t>більше</a:t>
            </a:r>
            <a:r>
              <a:rPr lang="ru-RU" dirty="0" smtClean="0"/>
              <a:t>, мкм/с 0,1</a:t>
            </a:r>
            <a:endParaRPr lang="ru-RU" dirty="0"/>
          </a:p>
          <a:p>
            <a:r>
              <a:rPr lang="ru-RU" dirty="0" err="1"/>
              <a:t>Оціночне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, не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smtClean="0"/>
              <a:t>% ± 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065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380" y="2038140"/>
            <a:ext cx="2684345" cy="3579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72" y="2260232"/>
            <a:ext cx="2792470" cy="1551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585" y="2260231"/>
            <a:ext cx="4032050" cy="30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904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Чохральського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396" y="1183907"/>
            <a:ext cx="10593404" cy="4993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методом </a:t>
            </a:r>
            <a:r>
              <a:rPr lang="ru-RU" dirty="0" err="1" smtClean="0"/>
              <a:t>Чохральського</a:t>
            </a:r>
            <a:r>
              <a:rPr lang="ru-RU" dirty="0" smtClean="0"/>
              <a:t> </a:t>
            </a:r>
            <a:r>
              <a:rPr lang="ru-RU" dirty="0" err="1" smtClean="0"/>
              <a:t>розплав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з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кристалізувати</a:t>
            </a:r>
            <a:r>
              <a:rPr lang="ru-RU" dirty="0" smtClean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, </a:t>
            </a:r>
            <a:r>
              <a:rPr lang="ru-RU" dirty="0" err="1" smtClean="0"/>
              <a:t>поміщають</a:t>
            </a:r>
            <a:r>
              <a:rPr lang="ru-RU" dirty="0" smtClean="0"/>
              <a:t> у </a:t>
            </a:r>
            <a:r>
              <a:rPr lang="ru-RU" dirty="0" err="1" smtClean="0"/>
              <a:t>вогнетривкий</a:t>
            </a:r>
            <a:r>
              <a:rPr lang="ru-RU" dirty="0" smtClean="0"/>
              <a:t> тигель з </a:t>
            </a:r>
            <a:r>
              <a:rPr lang="ru-RU" dirty="0" err="1" smtClean="0"/>
              <a:t>важко</a:t>
            </a:r>
            <a:r>
              <a:rPr lang="ru-RU" dirty="0" smtClean="0"/>
              <a:t> плавкого </a:t>
            </a:r>
            <a:r>
              <a:rPr lang="ru-RU" dirty="0" err="1" smtClean="0"/>
              <a:t>металу</a:t>
            </a:r>
            <a:r>
              <a:rPr lang="ru-RU" dirty="0" smtClean="0"/>
              <a:t>  - </a:t>
            </a:r>
            <a:r>
              <a:rPr lang="ru-RU" dirty="0" err="1" smtClean="0"/>
              <a:t>платини</a:t>
            </a:r>
            <a:r>
              <a:rPr lang="ru-RU" dirty="0" smtClean="0"/>
              <a:t>, </a:t>
            </a:r>
            <a:r>
              <a:rPr lang="ru-RU" dirty="0" err="1" smtClean="0"/>
              <a:t>родію</a:t>
            </a:r>
            <a:r>
              <a:rPr lang="ru-RU" dirty="0" smtClean="0"/>
              <a:t>, </a:t>
            </a:r>
            <a:r>
              <a:rPr lang="ru-RU" dirty="0" err="1" smtClean="0"/>
              <a:t>іридію</a:t>
            </a:r>
            <a:r>
              <a:rPr lang="ru-RU" dirty="0" smtClean="0"/>
              <a:t>, </a:t>
            </a:r>
            <a:r>
              <a:rPr lang="ru-RU" dirty="0" err="1" smtClean="0"/>
              <a:t>молібдену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вольфраму - і </a:t>
            </a:r>
            <a:r>
              <a:rPr lang="ru-RU" dirty="0" err="1" smtClean="0"/>
              <a:t>нагрівають</a:t>
            </a:r>
            <a:r>
              <a:rPr lang="ru-RU" dirty="0" smtClean="0"/>
              <a:t> у </a:t>
            </a:r>
            <a:r>
              <a:rPr lang="ru-RU" dirty="0" err="1" smtClean="0"/>
              <a:t>високочастотному</a:t>
            </a:r>
            <a:r>
              <a:rPr lang="ru-RU" dirty="0" smtClean="0"/>
              <a:t> </a:t>
            </a:r>
            <a:r>
              <a:rPr lang="ru-RU" dirty="0" err="1" smtClean="0"/>
              <a:t>індукторі</a:t>
            </a:r>
            <a:r>
              <a:rPr lang="ru-RU" dirty="0" smtClean="0"/>
              <a:t>. В </a:t>
            </a:r>
            <a:r>
              <a:rPr lang="ru-RU" dirty="0" err="1" smtClean="0"/>
              <a:t>розплав</a:t>
            </a:r>
            <a:r>
              <a:rPr lang="ru-RU" dirty="0" smtClean="0"/>
              <a:t> на </a:t>
            </a:r>
            <a:r>
              <a:rPr lang="ru-RU" dirty="0" err="1" smtClean="0"/>
              <a:t>витяжному</a:t>
            </a:r>
            <a:r>
              <a:rPr lang="ru-RU" dirty="0" smtClean="0"/>
              <a:t> валу </a:t>
            </a:r>
            <a:r>
              <a:rPr lang="ru-RU" dirty="0" err="1" smtClean="0"/>
              <a:t>запускають</a:t>
            </a:r>
            <a:r>
              <a:rPr lang="ru-RU" dirty="0" smtClean="0"/>
              <a:t> </a:t>
            </a:r>
            <a:r>
              <a:rPr lang="ru-RU" dirty="0" err="1" smtClean="0"/>
              <a:t>заатравку</a:t>
            </a:r>
            <a:r>
              <a:rPr lang="ru-RU" dirty="0" smtClean="0"/>
              <a:t> з </a:t>
            </a:r>
            <a:r>
              <a:rPr lang="ru-RU" dirty="0" err="1" smtClean="0"/>
              <a:t>матеріалу</a:t>
            </a:r>
            <a:r>
              <a:rPr lang="ru-RU" dirty="0" smtClean="0"/>
              <a:t> 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, з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  </a:t>
            </a:r>
            <a:r>
              <a:rPr lang="ru-RU" dirty="0" err="1" smtClean="0"/>
              <a:t>синтетичний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до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. Вал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затравкою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піднімають</a:t>
            </a:r>
            <a:r>
              <a:rPr lang="ru-RU" dirty="0" smtClean="0"/>
              <a:t> </a:t>
            </a:r>
            <a:r>
              <a:rPr lang="ru-RU" dirty="0" err="1" smtClean="0"/>
              <a:t>кгоруу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1-5мм/год ,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обертаючи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частотою 30-50об/</a:t>
            </a:r>
            <a:r>
              <a:rPr lang="ru-RU" dirty="0" err="1" smtClean="0"/>
              <a:t>хв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робиться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вирівняти</a:t>
            </a:r>
            <a:r>
              <a:rPr lang="ru-RU" dirty="0" smtClean="0"/>
              <a:t> температуру </a:t>
            </a:r>
            <a:r>
              <a:rPr lang="ru-RU" dirty="0" err="1" smtClean="0"/>
              <a:t>розплаву</a:t>
            </a:r>
            <a:r>
              <a:rPr lang="ru-RU" dirty="0" smtClean="0"/>
              <a:t> і 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рівномірний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50мм, </a:t>
            </a:r>
            <a:r>
              <a:rPr lang="ru-RU" dirty="0" err="1" smtClean="0"/>
              <a:t>довжина</a:t>
            </a:r>
            <a:r>
              <a:rPr lang="ru-RU" dirty="0" smtClean="0"/>
              <a:t>- до метра. Так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ітрій</a:t>
            </a:r>
            <a:r>
              <a:rPr lang="ru-RU" dirty="0" smtClean="0"/>
              <a:t> - </a:t>
            </a:r>
            <a:r>
              <a:rPr lang="ru-RU" dirty="0" err="1" smtClean="0"/>
              <a:t>алюмінієвий</a:t>
            </a:r>
            <a:r>
              <a:rPr lang="ru-RU" dirty="0" smtClean="0"/>
              <a:t> гранат(ІАГ), </a:t>
            </a:r>
            <a:r>
              <a:rPr lang="ru-RU" dirty="0" err="1" smtClean="0"/>
              <a:t>гадоліній-галієвий</a:t>
            </a:r>
            <a:r>
              <a:rPr lang="ru-RU" dirty="0" smtClean="0"/>
              <a:t> гранат(ГГГ - з 1975р.), а </a:t>
            </a:r>
            <a:r>
              <a:rPr lang="ru-RU" dirty="0" err="1" smtClean="0"/>
              <a:t>також</a:t>
            </a:r>
            <a:r>
              <a:rPr lang="ru-RU" dirty="0" smtClean="0"/>
              <a:t> корунд, </a:t>
            </a:r>
            <a:r>
              <a:rPr lang="ru-RU" dirty="0" err="1" smtClean="0"/>
              <a:t>хризоберил</a:t>
            </a:r>
            <a:r>
              <a:rPr lang="ru-RU" dirty="0" smtClean="0"/>
              <a:t>, </a:t>
            </a:r>
            <a:r>
              <a:rPr lang="ru-RU" dirty="0" err="1" smtClean="0"/>
              <a:t>ніобат</a:t>
            </a:r>
            <a:r>
              <a:rPr lang="ru-RU" dirty="0" smtClean="0"/>
              <a:t> </a:t>
            </a:r>
            <a:r>
              <a:rPr lang="ru-RU" dirty="0" err="1" smtClean="0"/>
              <a:t>літію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58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281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Чохральського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69" y="1765214"/>
            <a:ext cx="4382655" cy="3327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7824" y="1665172"/>
            <a:ext cx="5629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установки для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кристалів</a:t>
            </a:r>
            <a:r>
              <a:rPr lang="ru-RU" sz="2400" dirty="0" smtClean="0"/>
              <a:t> методом </a:t>
            </a:r>
            <a:r>
              <a:rPr lang="ru-RU" sz="2400" dirty="0" err="1" smtClean="0"/>
              <a:t>Чохральського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1-кристал; 2-тигель; 3-розплав; </a:t>
            </a:r>
          </a:p>
          <a:p>
            <a:r>
              <a:rPr lang="ru-RU" sz="2400" dirty="0" smtClean="0"/>
              <a:t>4-кристалотримач; 5-керамічна </a:t>
            </a:r>
            <a:r>
              <a:rPr lang="ru-RU" sz="2400" dirty="0" err="1" smtClean="0"/>
              <a:t>ізоляція</a:t>
            </a:r>
            <a:r>
              <a:rPr lang="ru-RU" sz="2400" dirty="0" smtClean="0"/>
              <a:t>; 6-ізоляція з гранул </a:t>
            </a:r>
            <a:r>
              <a:rPr lang="en-US" sz="2400" dirty="0" smtClean="0"/>
              <a:t>ZrO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; 7-</a:t>
            </a:r>
            <a:r>
              <a:rPr lang="ru-RU" sz="2400" dirty="0" err="1" smtClean="0"/>
              <a:t>індуктор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нагріву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69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52171" cy="799532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Чохральського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37" y="1961138"/>
            <a:ext cx="2051184" cy="3798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92" y="1961138"/>
            <a:ext cx="3198808" cy="2399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542" y="1027906"/>
            <a:ext cx="3384483" cy="2538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48" y="4759502"/>
            <a:ext cx="2987052" cy="1568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371" y="3860382"/>
            <a:ext cx="3531658" cy="26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5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89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Степанова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60" y="712269"/>
            <a:ext cx="11511815" cy="586178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800" dirty="0" err="1"/>
              <a:t>Профільований</a:t>
            </a:r>
            <a:r>
              <a:rPr lang="ru-RU" sz="6800" dirty="0"/>
              <a:t> </a:t>
            </a:r>
            <a:r>
              <a:rPr lang="ru-RU" sz="6800" dirty="0" err="1"/>
              <a:t>сапфір</a:t>
            </a:r>
            <a:r>
              <a:rPr lang="ru-RU" sz="6800" dirty="0"/>
              <a:t> </a:t>
            </a:r>
            <a:r>
              <a:rPr lang="ru-RU" sz="6800" dirty="0" err="1"/>
              <a:t>вирощують</a:t>
            </a:r>
            <a:r>
              <a:rPr lang="ru-RU" sz="6800" dirty="0"/>
              <a:t> методом Степанова як практично </a:t>
            </a:r>
            <a:r>
              <a:rPr lang="ru-RU" sz="6800" dirty="0" err="1"/>
              <a:t>готових</a:t>
            </a:r>
            <a:r>
              <a:rPr lang="ru-RU" sz="6800" dirty="0"/>
              <a:t> </a:t>
            </a:r>
            <a:r>
              <a:rPr lang="ru-RU" sz="6800" dirty="0" err="1"/>
              <a:t>елементів</a:t>
            </a:r>
            <a:r>
              <a:rPr lang="ru-RU" sz="6800" dirty="0"/>
              <a:t> (труб, </a:t>
            </a:r>
            <a:r>
              <a:rPr lang="ru-RU" sz="6800" dirty="0" err="1"/>
              <a:t>стрічки</a:t>
            </a:r>
            <a:r>
              <a:rPr lang="ru-RU" sz="6800" dirty="0"/>
              <a:t>, призм </a:t>
            </a:r>
            <a:r>
              <a:rPr lang="ru-RU" sz="6800" dirty="0" err="1"/>
              <a:t>тощо</a:t>
            </a:r>
            <a:r>
              <a:rPr lang="ru-RU" sz="6800" dirty="0"/>
              <a:t>.). </a:t>
            </a:r>
            <a:r>
              <a:rPr lang="ru-RU" sz="6800" dirty="0" err="1"/>
              <a:t>Цей</a:t>
            </a:r>
            <a:r>
              <a:rPr lang="ru-RU" sz="6800" dirty="0"/>
              <a:t> метод </a:t>
            </a:r>
            <a:r>
              <a:rPr lang="ru-RU" sz="6800" dirty="0" err="1"/>
              <a:t>також</a:t>
            </a:r>
            <a:r>
              <a:rPr lang="ru-RU" sz="6800" dirty="0"/>
              <a:t> </a:t>
            </a:r>
            <a:r>
              <a:rPr lang="ru-RU" sz="6800" dirty="0" err="1"/>
              <a:t>відрізняється</a:t>
            </a:r>
            <a:r>
              <a:rPr lang="ru-RU" sz="6800" dirty="0"/>
              <a:t> </a:t>
            </a:r>
            <a:r>
              <a:rPr lang="ru-RU" sz="6800" dirty="0" err="1"/>
              <a:t>значно</a:t>
            </a:r>
            <a:r>
              <a:rPr lang="ru-RU" sz="6800" dirty="0"/>
              <a:t> </a:t>
            </a:r>
            <a:r>
              <a:rPr lang="ru-RU" sz="6800" dirty="0" err="1"/>
              <a:t>більшою</a:t>
            </a:r>
            <a:r>
              <a:rPr lang="ru-RU" sz="6800" dirty="0"/>
              <a:t> </a:t>
            </a:r>
            <a:r>
              <a:rPr lang="ru-RU" sz="6800" dirty="0" err="1"/>
              <a:t>продуктивністю</a:t>
            </a:r>
            <a:r>
              <a:rPr lang="ru-RU" sz="6800" dirty="0"/>
              <a:t> </a:t>
            </a:r>
            <a:r>
              <a:rPr lang="ru-RU" sz="6800" dirty="0" err="1"/>
              <a:t>проти</a:t>
            </a:r>
            <a:r>
              <a:rPr lang="ru-RU" sz="6800" dirty="0"/>
              <a:t> </a:t>
            </a:r>
            <a:r>
              <a:rPr lang="ru-RU" sz="6800" dirty="0" err="1" smtClean="0"/>
              <a:t>інших</a:t>
            </a:r>
            <a:r>
              <a:rPr lang="ru-RU" sz="6800" dirty="0" smtClean="0"/>
              <a:t> </a:t>
            </a:r>
            <a:r>
              <a:rPr lang="ru-RU" sz="6800" dirty="0" err="1" smtClean="0"/>
              <a:t>методів</a:t>
            </a:r>
            <a:r>
              <a:rPr lang="ru-RU" sz="6800" dirty="0" smtClean="0"/>
              <a:t>.</a:t>
            </a:r>
            <a:endParaRPr lang="ru-RU" sz="6800" dirty="0"/>
          </a:p>
          <a:p>
            <a:r>
              <a:rPr lang="ru-RU" sz="6800" dirty="0" smtClean="0"/>
              <a:t>Для </a:t>
            </a:r>
            <a:r>
              <a:rPr lang="ru-RU" sz="6800" dirty="0" err="1"/>
              <a:t>вирощування</a:t>
            </a:r>
            <a:r>
              <a:rPr lang="ru-RU" sz="6800" dirty="0"/>
              <a:t> </a:t>
            </a:r>
            <a:r>
              <a:rPr lang="ru-RU" sz="6800" dirty="0" err="1"/>
              <a:t>кристалів</a:t>
            </a:r>
            <a:r>
              <a:rPr lang="ru-RU" sz="6800" dirty="0"/>
              <a:t> </a:t>
            </a:r>
            <a:r>
              <a:rPr lang="ru-RU" sz="6800" dirty="0" err="1"/>
              <a:t>сапфіру</a:t>
            </a:r>
            <a:r>
              <a:rPr lang="ru-RU" sz="6800" dirty="0"/>
              <a:t> методом Степанова в </a:t>
            </a:r>
            <a:r>
              <a:rPr lang="ru-RU" sz="6800" dirty="0" err="1"/>
              <a:t>Інституті</a:t>
            </a:r>
            <a:r>
              <a:rPr lang="ru-RU" sz="6800" dirty="0"/>
              <a:t> </a:t>
            </a:r>
            <a:r>
              <a:rPr lang="ru-RU" sz="6800" dirty="0" err="1"/>
              <a:t>монокристалів</a:t>
            </a:r>
            <a:r>
              <a:rPr lang="ru-RU" sz="6800" dirty="0"/>
              <a:t> </a:t>
            </a:r>
            <a:r>
              <a:rPr lang="ru-RU" sz="6800" dirty="0" smtClean="0"/>
              <a:t>(</a:t>
            </a:r>
            <a:r>
              <a:rPr lang="ru-RU" sz="6800" dirty="0" err="1" smtClean="0"/>
              <a:t>м.Харків</a:t>
            </a:r>
            <a:r>
              <a:rPr lang="ru-RU" sz="6800" dirty="0" smtClean="0"/>
              <a:t>)</a:t>
            </a:r>
            <a:r>
              <a:rPr lang="ru-RU" sz="6800" dirty="0" err="1" smtClean="0"/>
              <a:t>застосовулася</a:t>
            </a:r>
            <a:r>
              <a:rPr lang="ru-RU" sz="6800" dirty="0" smtClean="0"/>
              <a:t> </a:t>
            </a:r>
            <a:r>
              <a:rPr lang="ru-RU" sz="6800" dirty="0"/>
              <a:t>установка типу Спектр-ДМ з </a:t>
            </a:r>
            <a:r>
              <a:rPr lang="ru-RU" sz="6800" dirty="0" err="1"/>
              <a:t>телевізійним</a:t>
            </a:r>
            <a:r>
              <a:rPr lang="ru-RU" sz="6800" dirty="0"/>
              <a:t> контролем ростового </a:t>
            </a:r>
            <a:r>
              <a:rPr lang="ru-RU" sz="6800" dirty="0" err="1"/>
              <a:t>процесу</a:t>
            </a:r>
            <a:r>
              <a:rPr lang="ru-RU" sz="6800" dirty="0"/>
              <a:t>.</a:t>
            </a:r>
          </a:p>
          <a:p>
            <a:r>
              <a:rPr lang="ru-RU" sz="6800" dirty="0" err="1"/>
              <a:t>Профільований</a:t>
            </a:r>
            <a:r>
              <a:rPr lang="ru-RU" sz="6800" dirty="0"/>
              <a:t> </a:t>
            </a:r>
            <a:r>
              <a:rPr lang="ru-RU" sz="6800" dirty="0" err="1"/>
              <a:t>сапфір</a:t>
            </a:r>
            <a:r>
              <a:rPr lang="ru-RU" sz="6800" dirty="0"/>
              <a:t> </a:t>
            </a:r>
            <a:r>
              <a:rPr lang="ru-RU" sz="6800" dirty="0" err="1"/>
              <a:t>вирощують</a:t>
            </a:r>
            <a:r>
              <a:rPr lang="ru-RU" sz="6800" dirty="0"/>
              <a:t> методом Степанова як практично </a:t>
            </a:r>
            <a:r>
              <a:rPr lang="ru-RU" sz="6800" dirty="0" err="1" smtClean="0"/>
              <a:t>готові</a:t>
            </a:r>
            <a:r>
              <a:rPr lang="ru-RU" sz="6800" dirty="0" smtClean="0"/>
              <a:t> </a:t>
            </a:r>
            <a:r>
              <a:rPr lang="ru-RU" sz="6800" dirty="0" err="1" smtClean="0"/>
              <a:t>елементи</a:t>
            </a:r>
            <a:r>
              <a:rPr lang="ru-RU" sz="6800" dirty="0" smtClean="0"/>
              <a:t>. </a:t>
            </a:r>
            <a:r>
              <a:rPr lang="ru-RU" sz="6800" dirty="0"/>
              <a:t>Форма </a:t>
            </a:r>
            <a:r>
              <a:rPr lang="ru-RU" sz="6800" dirty="0" err="1"/>
              <a:t>або</a:t>
            </a:r>
            <a:r>
              <a:rPr lang="ru-RU" sz="6800" dirty="0"/>
              <a:t> </a:t>
            </a:r>
            <a:r>
              <a:rPr lang="ru-RU" sz="6800" dirty="0" err="1"/>
              <a:t>елементи</a:t>
            </a:r>
            <a:r>
              <a:rPr lang="ru-RU" sz="6800" dirty="0"/>
              <a:t> </a:t>
            </a:r>
            <a:r>
              <a:rPr lang="ru-RU" sz="6800" dirty="0" err="1"/>
              <a:t>форми</a:t>
            </a:r>
            <a:r>
              <a:rPr lang="ru-RU" sz="6800" dirty="0"/>
              <a:t> </a:t>
            </a:r>
            <a:r>
              <a:rPr lang="ru-RU" sz="6800" dirty="0" err="1" smtClean="0"/>
              <a:t>кристалу</a:t>
            </a:r>
            <a:r>
              <a:rPr lang="ru-RU" sz="6800" dirty="0" smtClean="0"/>
              <a:t> </a:t>
            </a:r>
            <a:r>
              <a:rPr lang="ru-RU" sz="6800" dirty="0" err="1" smtClean="0"/>
              <a:t>спочатку</a:t>
            </a:r>
            <a:r>
              <a:rPr lang="ru-RU" sz="6800" dirty="0" smtClean="0"/>
              <a:t> </a:t>
            </a:r>
            <a:r>
              <a:rPr lang="ru-RU" sz="6800" dirty="0" err="1"/>
              <a:t>створюються</a:t>
            </a:r>
            <a:r>
              <a:rPr lang="ru-RU" sz="6800" dirty="0"/>
              <a:t> у </a:t>
            </a:r>
            <a:r>
              <a:rPr lang="ru-RU" sz="6800" dirty="0" err="1"/>
              <a:t>розплаві</a:t>
            </a:r>
            <a:r>
              <a:rPr lang="ru-RU" sz="6800" dirty="0"/>
              <a:t> за </a:t>
            </a:r>
            <a:r>
              <a:rPr lang="ru-RU" sz="6800" dirty="0" err="1"/>
              <a:t>допомогою</a:t>
            </a:r>
            <a:r>
              <a:rPr lang="ru-RU" sz="6800" dirty="0"/>
              <a:t> </a:t>
            </a:r>
            <a:r>
              <a:rPr lang="ru-RU" sz="6800" dirty="0" err="1"/>
              <a:t>різних</a:t>
            </a:r>
            <a:r>
              <a:rPr lang="ru-RU" sz="6800" dirty="0"/>
              <a:t> </a:t>
            </a:r>
            <a:r>
              <a:rPr lang="ru-RU" sz="6800" dirty="0" err="1"/>
              <a:t>методів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дозволяють</a:t>
            </a:r>
            <a:r>
              <a:rPr lang="ru-RU" sz="6800" dirty="0"/>
              <a:t> </a:t>
            </a:r>
            <a:r>
              <a:rPr lang="ru-RU" sz="6800" dirty="0" err="1"/>
              <a:t>розплаву</a:t>
            </a:r>
            <a:r>
              <a:rPr lang="ru-RU" sz="6800" dirty="0"/>
              <a:t> </a:t>
            </a:r>
            <a:r>
              <a:rPr lang="ru-RU" sz="6800" dirty="0" err="1"/>
              <a:t>зберегти</a:t>
            </a:r>
            <a:r>
              <a:rPr lang="ru-RU" sz="6800" dirty="0"/>
              <a:t> </a:t>
            </a:r>
            <a:r>
              <a:rPr lang="ru-RU" sz="6800" dirty="0" err="1"/>
              <a:t>задану</a:t>
            </a:r>
            <a:r>
              <a:rPr lang="ru-RU" sz="6800" dirty="0"/>
              <a:t> форму. </a:t>
            </a:r>
            <a:r>
              <a:rPr lang="ru-RU" sz="6800" dirty="0" err="1"/>
              <a:t>Формоутворювач</a:t>
            </a:r>
            <a:r>
              <a:rPr lang="ru-RU" sz="6800" dirty="0"/>
              <a:t> </a:t>
            </a:r>
            <a:r>
              <a:rPr lang="ru-RU" sz="6800" dirty="0" err="1"/>
              <a:t>виготовляється</a:t>
            </a:r>
            <a:r>
              <a:rPr lang="ru-RU" sz="6800" dirty="0"/>
              <a:t> з </a:t>
            </a:r>
            <a:r>
              <a:rPr lang="ru-RU" sz="6800" dirty="0" err="1"/>
              <a:t>металу</a:t>
            </a:r>
            <a:r>
              <a:rPr lang="ru-RU" sz="6800" dirty="0"/>
              <a:t>, </a:t>
            </a:r>
            <a:r>
              <a:rPr lang="ru-RU" sz="6800" dirty="0" err="1"/>
              <a:t>який</a:t>
            </a:r>
            <a:r>
              <a:rPr lang="ru-RU" sz="6800" dirty="0"/>
              <a:t> не </a:t>
            </a:r>
            <a:r>
              <a:rPr lang="ru-RU" sz="6800" dirty="0" err="1"/>
              <a:t>взаємодіє</a:t>
            </a:r>
            <a:r>
              <a:rPr lang="ru-RU" sz="6800" dirty="0"/>
              <a:t> </a:t>
            </a:r>
            <a:r>
              <a:rPr lang="ru-RU" sz="6800" dirty="0" err="1"/>
              <a:t>із</a:t>
            </a:r>
            <a:r>
              <a:rPr lang="ru-RU" sz="6800" dirty="0"/>
              <a:t> </a:t>
            </a:r>
            <a:r>
              <a:rPr lang="ru-RU" sz="6800" dirty="0" err="1"/>
              <a:t>розплавом</a:t>
            </a:r>
            <a:r>
              <a:rPr lang="ru-RU" sz="6800" dirty="0"/>
              <a:t>. </a:t>
            </a:r>
            <a:r>
              <a:rPr lang="ru-RU" sz="6800" dirty="0" err="1"/>
              <a:t>Сформований</a:t>
            </a:r>
            <a:r>
              <a:rPr lang="ru-RU" sz="6800" dirty="0"/>
              <a:t> </a:t>
            </a:r>
            <a:r>
              <a:rPr lang="ru-RU" sz="6800" dirty="0" err="1" smtClean="0"/>
              <a:t>об'єм</a:t>
            </a:r>
            <a:r>
              <a:rPr lang="ru-RU" sz="6800" dirty="0" smtClean="0"/>
              <a:t> </a:t>
            </a:r>
            <a:r>
              <a:rPr lang="ru-RU" sz="6800" dirty="0" err="1"/>
              <a:t>розплаву</a:t>
            </a:r>
            <a:r>
              <a:rPr lang="ru-RU" sz="6800" dirty="0"/>
              <a:t> переводиться у </a:t>
            </a:r>
            <a:r>
              <a:rPr lang="ru-RU" sz="6800" dirty="0" err="1"/>
              <a:t>твердий</a:t>
            </a:r>
            <a:r>
              <a:rPr lang="ru-RU" sz="6800" dirty="0"/>
              <a:t> стан шляхом </a:t>
            </a:r>
            <a:r>
              <a:rPr lang="ru-RU" sz="6800" dirty="0" err="1"/>
              <a:t>витягування</a:t>
            </a:r>
            <a:r>
              <a:rPr lang="ru-RU" sz="6800" dirty="0"/>
              <a:t> на затравку у </a:t>
            </a:r>
            <a:r>
              <a:rPr lang="ru-RU" sz="6800" dirty="0" err="1"/>
              <a:t>підібраному</a:t>
            </a:r>
            <a:r>
              <a:rPr lang="ru-RU" sz="6800" dirty="0"/>
              <a:t> </a:t>
            </a:r>
            <a:r>
              <a:rPr lang="ru-RU" sz="6800" dirty="0" err="1"/>
              <a:t>режимі</a:t>
            </a:r>
            <a:r>
              <a:rPr lang="ru-RU" sz="6800" dirty="0"/>
              <a:t> </a:t>
            </a:r>
            <a:r>
              <a:rPr lang="ru-RU" sz="6800" dirty="0" err="1"/>
              <a:t>кристалізації</a:t>
            </a:r>
            <a:r>
              <a:rPr lang="ru-RU" sz="6800" dirty="0"/>
              <a:t>.</a:t>
            </a:r>
            <a:endParaRPr lang="ru-RU" sz="6800" dirty="0" smtClean="0"/>
          </a:p>
          <a:p>
            <a:r>
              <a:rPr lang="ru-RU" sz="6800" dirty="0"/>
              <a:t>Метод Степанова та </a:t>
            </a:r>
            <a:r>
              <a:rPr lang="ru-RU" sz="6800" dirty="0" err="1"/>
              <a:t>його</a:t>
            </a:r>
            <a:r>
              <a:rPr lang="ru-RU" sz="6800" dirty="0"/>
              <a:t> </a:t>
            </a:r>
            <a:r>
              <a:rPr lang="ru-RU" sz="6800" dirty="0" err="1"/>
              <a:t>модифікації</a:t>
            </a:r>
            <a:r>
              <a:rPr lang="ru-RU" sz="6800" dirty="0"/>
              <a:t> </a:t>
            </a:r>
            <a:r>
              <a:rPr lang="ru-RU" sz="6800" dirty="0" err="1"/>
              <a:t>дозволяє</a:t>
            </a:r>
            <a:r>
              <a:rPr lang="ru-RU" sz="6800" dirty="0"/>
              <a:t> </a:t>
            </a:r>
            <a:r>
              <a:rPr lang="ru-RU" sz="6800" dirty="0" err="1"/>
              <a:t>отримувати</a:t>
            </a:r>
            <a:r>
              <a:rPr lang="ru-RU" sz="6800" dirty="0"/>
              <a:t> </a:t>
            </a:r>
            <a:r>
              <a:rPr lang="ru-RU" sz="6800" dirty="0" err="1"/>
              <a:t>вироби</a:t>
            </a:r>
            <a:r>
              <a:rPr lang="ru-RU" sz="6800" dirty="0"/>
              <a:t> з </a:t>
            </a:r>
            <a:r>
              <a:rPr lang="ru-RU" sz="6800" dirty="0" err="1"/>
              <a:t>профільованого</a:t>
            </a:r>
            <a:r>
              <a:rPr lang="ru-RU" sz="6800" dirty="0"/>
              <a:t> </a:t>
            </a:r>
            <a:r>
              <a:rPr lang="ru-RU" sz="6800" dirty="0" err="1"/>
              <a:t>сапфіру</a:t>
            </a:r>
            <a:r>
              <a:rPr lang="ru-RU" sz="6800" dirty="0"/>
              <a:t> практично будь-</a:t>
            </a:r>
            <a:r>
              <a:rPr lang="ru-RU" sz="6800" dirty="0" err="1"/>
              <a:t>якої</a:t>
            </a:r>
            <a:r>
              <a:rPr lang="ru-RU" sz="6800" dirty="0"/>
              <a:t> </a:t>
            </a:r>
            <a:r>
              <a:rPr lang="ru-RU" sz="6800" dirty="0" err="1"/>
              <a:t>форми</a:t>
            </a:r>
            <a:r>
              <a:rPr lang="ru-RU" sz="6800" dirty="0"/>
              <a:t>: труби круглого, квадратного, </a:t>
            </a:r>
            <a:r>
              <a:rPr lang="ru-RU" sz="6800" dirty="0" err="1"/>
              <a:t>еліпсоїдного</a:t>
            </a:r>
            <a:r>
              <a:rPr lang="ru-RU" sz="6800" dirty="0"/>
              <a:t> та </a:t>
            </a:r>
            <a:r>
              <a:rPr lang="ru-RU" sz="6800" dirty="0" err="1"/>
              <a:t>інших</a:t>
            </a:r>
            <a:r>
              <a:rPr lang="ru-RU" sz="6800" dirty="0"/>
              <a:t> </a:t>
            </a:r>
            <a:r>
              <a:rPr lang="ru-RU" sz="6800" dirty="0" err="1"/>
              <a:t>поперечних</a:t>
            </a:r>
            <a:r>
              <a:rPr lang="ru-RU" sz="6800" dirty="0"/>
              <a:t> </a:t>
            </a:r>
            <a:r>
              <a:rPr lang="ru-RU" sz="6800" dirty="0" err="1"/>
              <a:t>перерізів</a:t>
            </a:r>
            <a:r>
              <a:rPr lang="ru-RU" sz="6800" dirty="0"/>
              <a:t>, </a:t>
            </a:r>
            <a:r>
              <a:rPr lang="ru-RU" sz="6800" dirty="0" err="1"/>
              <a:t>капіляри</a:t>
            </a:r>
            <a:r>
              <a:rPr lang="ru-RU" sz="6800" dirty="0"/>
              <a:t>, </a:t>
            </a:r>
            <a:r>
              <a:rPr lang="ru-RU" sz="6800" dirty="0" err="1"/>
              <a:t>стрічки</a:t>
            </a:r>
            <a:r>
              <a:rPr lang="ru-RU" sz="6800" dirty="0"/>
              <a:t>, </a:t>
            </a:r>
            <a:r>
              <a:rPr lang="ru-RU" sz="6800" dirty="0" err="1"/>
              <a:t>призми</a:t>
            </a:r>
            <a:r>
              <a:rPr lang="ru-RU" sz="6800" dirty="0"/>
              <a:t>, Н та П-</a:t>
            </a:r>
            <a:r>
              <a:rPr lang="ru-RU" sz="6800" dirty="0" err="1"/>
              <a:t>подібні</a:t>
            </a:r>
            <a:r>
              <a:rPr lang="ru-RU" sz="6800" dirty="0"/>
              <a:t> </a:t>
            </a:r>
            <a:r>
              <a:rPr lang="ru-RU" sz="6800" dirty="0" err="1"/>
              <a:t>профілі</a:t>
            </a:r>
            <a:r>
              <a:rPr lang="ru-RU" sz="6800" dirty="0"/>
              <a:t>, </a:t>
            </a:r>
            <a:r>
              <a:rPr lang="ru-RU" sz="6800" dirty="0" err="1"/>
              <a:t>стрижні</a:t>
            </a:r>
            <a:r>
              <a:rPr lang="ru-RU" sz="6800" dirty="0"/>
              <a:t>, </a:t>
            </a:r>
            <a:r>
              <a:rPr lang="ru-RU" sz="6800" dirty="0" err="1"/>
              <a:t>косинці</a:t>
            </a:r>
            <a:r>
              <a:rPr lang="ru-RU" sz="6800" dirty="0"/>
              <a:t>, сопла, </a:t>
            </a:r>
            <a:r>
              <a:rPr lang="ru-RU" sz="6800" dirty="0" err="1"/>
              <a:t>багатоканальні</a:t>
            </a:r>
            <a:r>
              <a:rPr lang="ru-RU" sz="6800" dirty="0"/>
              <a:t> блоки, </a:t>
            </a:r>
            <a:r>
              <a:rPr lang="ru-RU" sz="6800" dirty="0" err="1"/>
              <a:t>монолітні</a:t>
            </a:r>
            <a:r>
              <a:rPr lang="ru-RU" sz="6800" dirty="0"/>
              <a:t> </a:t>
            </a:r>
            <a:r>
              <a:rPr lang="ru-RU" sz="6800" dirty="0" err="1"/>
              <a:t>вироби</a:t>
            </a:r>
            <a:r>
              <a:rPr lang="ru-RU" sz="6800" dirty="0"/>
              <a:t> </a:t>
            </a:r>
            <a:r>
              <a:rPr lang="ru-RU" sz="6800" dirty="0" err="1"/>
              <a:t>складної</a:t>
            </a:r>
            <a:r>
              <a:rPr lang="ru-RU" sz="6800" dirty="0"/>
              <a:t> </a:t>
            </a:r>
            <a:r>
              <a:rPr lang="ru-RU" sz="6800" dirty="0" err="1"/>
              <a:t>конфігурації</a:t>
            </a:r>
            <a:r>
              <a:rPr lang="ru-RU" sz="6800" dirty="0"/>
              <a:t> з </a:t>
            </a:r>
            <a:r>
              <a:rPr lang="ru-RU" sz="6800" dirty="0" err="1"/>
              <a:t>внутрішньою</a:t>
            </a:r>
            <a:r>
              <a:rPr lang="ru-RU" sz="6800" dirty="0"/>
              <a:t> </a:t>
            </a:r>
            <a:r>
              <a:rPr lang="ru-RU" sz="6800" dirty="0" err="1"/>
              <a:t>порожниною</a:t>
            </a:r>
            <a:r>
              <a:rPr lang="ru-RU" sz="6800" dirty="0"/>
              <a:t>, </a:t>
            </a:r>
            <a:r>
              <a:rPr lang="ru-RU" sz="6800" dirty="0" err="1"/>
              <a:t>гвинти</a:t>
            </a:r>
            <a:r>
              <a:rPr lang="ru-RU" sz="6800" dirty="0"/>
              <a:t>, </a:t>
            </a:r>
            <a:r>
              <a:rPr lang="ru-RU" sz="6800" dirty="0" err="1"/>
              <a:t>тиглі</a:t>
            </a:r>
            <a:r>
              <a:rPr lang="ru-RU" sz="6800" dirty="0"/>
              <a:t>, </a:t>
            </a:r>
            <a:r>
              <a:rPr lang="ru-RU" sz="6800" dirty="0" err="1"/>
              <a:t>човники</a:t>
            </a:r>
            <a:r>
              <a:rPr lang="ru-RU" sz="6800" dirty="0"/>
              <a:t> та </a:t>
            </a:r>
            <a:r>
              <a:rPr lang="ru-RU" sz="6800" dirty="0" err="1"/>
              <a:t>ін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потребують</a:t>
            </a:r>
            <a:r>
              <a:rPr lang="ru-RU" sz="6800" dirty="0"/>
              <a:t>, при </a:t>
            </a:r>
            <a:r>
              <a:rPr lang="ru-RU" sz="6800" dirty="0" err="1"/>
              <a:t>необхідності</a:t>
            </a:r>
            <a:r>
              <a:rPr lang="ru-RU" sz="6800" dirty="0"/>
              <a:t>, </a:t>
            </a:r>
            <a:r>
              <a:rPr lang="ru-RU" sz="6800" dirty="0" err="1"/>
              <a:t>мінімальної</a:t>
            </a:r>
            <a:r>
              <a:rPr lang="ru-RU" sz="6800" dirty="0"/>
              <a:t> </a:t>
            </a:r>
            <a:r>
              <a:rPr lang="ru-RU" sz="6800" dirty="0" err="1"/>
              <a:t>механічної</a:t>
            </a:r>
            <a:r>
              <a:rPr lang="ru-RU" sz="6800" dirty="0"/>
              <a:t> </a:t>
            </a:r>
            <a:r>
              <a:rPr lang="ru-RU" sz="6800" dirty="0" err="1"/>
              <a:t>обробки</a:t>
            </a:r>
            <a:r>
              <a:rPr lang="ru-RU" sz="6800" dirty="0"/>
              <a:t>. Метод Степанова </a:t>
            </a:r>
            <a:r>
              <a:rPr lang="ru-RU" sz="6800" dirty="0" err="1"/>
              <a:t>суттєво</a:t>
            </a:r>
            <a:r>
              <a:rPr lang="ru-RU" sz="6800" dirty="0"/>
              <a:t> </a:t>
            </a:r>
            <a:r>
              <a:rPr lang="ru-RU" sz="6800" dirty="0" err="1"/>
              <a:t>відрізняється</a:t>
            </a:r>
            <a:r>
              <a:rPr lang="ru-RU" sz="6800" dirty="0"/>
              <a:t> </a:t>
            </a:r>
            <a:r>
              <a:rPr lang="ru-RU" sz="6800" dirty="0" err="1"/>
              <a:t>від</a:t>
            </a:r>
            <a:r>
              <a:rPr lang="ru-RU" sz="6800" dirty="0"/>
              <a:t> </a:t>
            </a:r>
            <a:r>
              <a:rPr lang="ru-RU" sz="6800" dirty="0" err="1"/>
              <a:t>інших</a:t>
            </a:r>
            <a:r>
              <a:rPr lang="ru-RU" sz="6800" dirty="0"/>
              <a:t> </a:t>
            </a:r>
            <a:r>
              <a:rPr lang="ru-RU" sz="6800" dirty="0" err="1"/>
              <a:t>розплавних</a:t>
            </a:r>
            <a:r>
              <a:rPr lang="ru-RU" sz="6800" dirty="0"/>
              <a:t> </a:t>
            </a:r>
            <a:r>
              <a:rPr lang="ru-RU" sz="6800" dirty="0" err="1"/>
              <a:t>методів</a:t>
            </a:r>
            <a:r>
              <a:rPr lang="ru-RU" sz="6800" dirty="0"/>
              <a:t> </a:t>
            </a:r>
            <a:r>
              <a:rPr lang="ru-RU" sz="6800" dirty="0" err="1"/>
              <a:t>швидкістю</a:t>
            </a:r>
            <a:r>
              <a:rPr lang="ru-RU" sz="6800" dirty="0"/>
              <a:t> </a:t>
            </a:r>
            <a:r>
              <a:rPr lang="ru-RU" sz="6800" dirty="0" err="1"/>
              <a:t>відведення</a:t>
            </a:r>
            <a:r>
              <a:rPr lang="ru-RU" sz="6800" dirty="0"/>
              <a:t> тепла </a:t>
            </a:r>
            <a:r>
              <a:rPr lang="ru-RU" sz="6800" dirty="0" err="1"/>
              <a:t>від</a:t>
            </a:r>
            <a:r>
              <a:rPr lang="ru-RU" sz="6800" dirty="0"/>
              <a:t> </a:t>
            </a:r>
            <a:r>
              <a:rPr lang="ru-RU" sz="6800" dirty="0" err="1"/>
              <a:t>зони</a:t>
            </a:r>
            <a:r>
              <a:rPr lang="ru-RU" sz="6800" dirty="0"/>
              <a:t> </a:t>
            </a:r>
            <a:r>
              <a:rPr lang="ru-RU" sz="6800" dirty="0" err="1"/>
              <a:t>кристалізації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дозволяє</a:t>
            </a:r>
            <a:r>
              <a:rPr lang="ru-RU" sz="6800" dirty="0"/>
              <a:t> </a:t>
            </a:r>
            <a:r>
              <a:rPr lang="ru-RU" sz="6800" dirty="0" err="1"/>
              <a:t>вирощувати</a:t>
            </a:r>
            <a:r>
              <a:rPr lang="ru-RU" sz="6800" dirty="0"/>
              <a:t> при </a:t>
            </a:r>
            <a:r>
              <a:rPr lang="ru-RU" sz="6800" dirty="0" err="1"/>
              <a:t>високих</a:t>
            </a:r>
            <a:r>
              <a:rPr lang="ru-RU" sz="6800" dirty="0"/>
              <a:t> </a:t>
            </a:r>
            <a:r>
              <a:rPr lang="ru-RU" sz="6800" dirty="0" err="1"/>
              <a:t>швидкостях</a:t>
            </a:r>
            <a:r>
              <a:rPr lang="ru-RU" sz="6800" dirty="0"/>
              <a:t>. </a:t>
            </a:r>
            <a:r>
              <a:rPr lang="ru-RU" sz="6800" dirty="0" err="1"/>
              <a:t>Швидкість</a:t>
            </a:r>
            <a:r>
              <a:rPr lang="ru-RU" sz="6800" dirty="0"/>
              <a:t> </a:t>
            </a:r>
            <a:r>
              <a:rPr lang="ru-RU" sz="6800" dirty="0" err="1"/>
              <a:t>витягування</a:t>
            </a:r>
            <a:r>
              <a:rPr lang="ru-RU" sz="6800" dirty="0"/>
              <a:t> </a:t>
            </a:r>
            <a:r>
              <a:rPr lang="ru-RU" sz="6800" dirty="0" err="1"/>
              <a:t>можна</a:t>
            </a:r>
            <a:r>
              <a:rPr lang="ru-RU" sz="6800" dirty="0"/>
              <a:t> </a:t>
            </a:r>
            <a:r>
              <a:rPr lang="ru-RU" sz="6800" dirty="0" err="1"/>
              <a:t>варіювати</a:t>
            </a:r>
            <a:r>
              <a:rPr lang="ru-RU" sz="6800" dirty="0"/>
              <a:t> у широкому </a:t>
            </a:r>
            <a:r>
              <a:rPr lang="ru-RU" sz="6800" dirty="0" err="1"/>
              <a:t>інтервалі</a:t>
            </a:r>
            <a:r>
              <a:rPr lang="ru-RU" sz="6800" dirty="0"/>
              <a:t> </a:t>
            </a:r>
            <a:r>
              <a:rPr lang="ru-RU" sz="6800" dirty="0" err="1"/>
              <a:t>значень</a:t>
            </a:r>
            <a:r>
              <a:rPr lang="ru-RU" sz="6800" dirty="0"/>
              <a:t>.</a:t>
            </a:r>
          </a:p>
          <a:p>
            <a:r>
              <a:rPr lang="ru-RU" sz="6800" dirty="0" err="1"/>
              <a:t>Крім</a:t>
            </a:r>
            <a:r>
              <a:rPr lang="ru-RU" sz="6800" dirty="0"/>
              <a:t> </a:t>
            </a:r>
            <a:r>
              <a:rPr lang="ru-RU" sz="6800" dirty="0" err="1"/>
              <a:t>цього</a:t>
            </a:r>
            <a:r>
              <a:rPr lang="ru-RU" sz="6800" dirty="0"/>
              <a:t>, метод Степанова </a:t>
            </a:r>
            <a:r>
              <a:rPr lang="ru-RU" sz="6800" dirty="0" err="1"/>
              <a:t>має</a:t>
            </a:r>
            <a:r>
              <a:rPr lang="ru-RU" sz="6800" dirty="0"/>
              <a:t> низку </a:t>
            </a:r>
            <a:r>
              <a:rPr lang="ru-RU" sz="6800" dirty="0" err="1"/>
              <a:t>інших</a:t>
            </a:r>
            <a:r>
              <a:rPr lang="ru-RU" sz="6800" dirty="0"/>
              <a:t> </a:t>
            </a:r>
            <a:r>
              <a:rPr lang="ru-RU" sz="6800" dirty="0" err="1"/>
              <a:t>переваг</a:t>
            </a:r>
            <a:r>
              <a:rPr lang="ru-RU" sz="6800" dirty="0"/>
              <a:t>: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800" dirty="0" err="1" smtClean="0"/>
              <a:t>можливість</a:t>
            </a:r>
            <a:r>
              <a:rPr lang="ru-RU" sz="6800" dirty="0" smtClean="0"/>
              <a:t> </a:t>
            </a:r>
            <a:r>
              <a:rPr lang="ru-RU" sz="6800" dirty="0" err="1"/>
              <a:t>застосування</a:t>
            </a:r>
            <a:r>
              <a:rPr lang="ru-RU" sz="6800" dirty="0"/>
              <a:t> </a:t>
            </a:r>
            <a:r>
              <a:rPr lang="ru-RU" sz="6800" dirty="0" err="1"/>
              <a:t>телеконтролю</a:t>
            </a:r>
            <a:r>
              <a:rPr lang="ru-RU" sz="6800" dirty="0"/>
              <a:t> за зоною </a:t>
            </a:r>
            <a:r>
              <a:rPr lang="ru-RU" sz="6800" dirty="0" err="1"/>
              <a:t>зростання</a:t>
            </a:r>
            <a:r>
              <a:rPr lang="ru-RU" sz="6800" dirty="0"/>
              <a:t>;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800" dirty="0" err="1" smtClean="0"/>
              <a:t>стійкість</a:t>
            </a:r>
            <a:r>
              <a:rPr lang="ru-RU" sz="6800" dirty="0" smtClean="0"/>
              <a:t> </a:t>
            </a:r>
            <a:r>
              <a:rPr lang="ru-RU" sz="6800" dirty="0"/>
              <a:t>до </a:t>
            </a:r>
            <a:r>
              <a:rPr lang="ru-RU" sz="6800" dirty="0" err="1"/>
              <a:t>короткочасного</a:t>
            </a:r>
            <a:r>
              <a:rPr lang="ru-RU" sz="6800" dirty="0"/>
              <a:t> </a:t>
            </a:r>
            <a:r>
              <a:rPr lang="ru-RU" sz="6800" dirty="0" err="1"/>
              <a:t>порушення</a:t>
            </a:r>
            <a:r>
              <a:rPr lang="ru-RU" sz="6800" dirty="0"/>
              <a:t> умов </a:t>
            </a:r>
            <a:r>
              <a:rPr lang="ru-RU" sz="6800" dirty="0" err="1"/>
              <a:t>вирощування</a:t>
            </a:r>
            <a:r>
              <a:rPr lang="ru-RU" sz="6800" dirty="0"/>
              <a:t>;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800" dirty="0" smtClean="0"/>
              <a:t>велика </a:t>
            </a:r>
            <a:r>
              <a:rPr lang="ru-RU" sz="6800" dirty="0" err="1"/>
              <a:t>продуктивність</a:t>
            </a:r>
            <a:r>
              <a:rPr lang="ru-RU" sz="6800" dirty="0"/>
              <a:t>.</a:t>
            </a:r>
          </a:p>
          <a:p>
            <a:r>
              <a:rPr lang="ru-RU" sz="6800" dirty="0" err="1"/>
              <a:t>Новим</a:t>
            </a:r>
            <a:r>
              <a:rPr lang="ru-RU" sz="6800" dirty="0"/>
              <a:t> </a:t>
            </a:r>
            <a:r>
              <a:rPr lang="ru-RU" sz="6800" dirty="0" err="1"/>
              <a:t>етапом</a:t>
            </a:r>
            <a:r>
              <a:rPr lang="ru-RU" sz="6800" dirty="0"/>
              <a:t> у </a:t>
            </a:r>
            <a:r>
              <a:rPr lang="ru-RU" sz="6800" dirty="0" err="1"/>
              <a:t>розвитку</a:t>
            </a:r>
            <a:r>
              <a:rPr lang="ru-RU" sz="6800" dirty="0"/>
              <a:t> методу Степанова стала </a:t>
            </a:r>
            <a:r>
              <a:rPr lang="ru-RU" sz="6800" dirty="0" err="1"/>
              <a:t>розробка</a:t>
            </a:r>
            <a:r>
              <a:rPr lang="ru-RU" sz="6800" dirty="0"/>
              <a:t> </a:t>
            </a:r>
            <a:r>
              <a:rPr lang="ru-RU" sz="6800" dirty="0" err="1"/>
              <a:t>технологічних</a:t>
            </a:r>
            <a:r>
              <a:rPr lang="ru-RU" sz="6800" dirty="0"/>
              <a:t> </a:t>
            </a:r>
            <a:r>
              <a:rPr lang="ru-RU" sz="6800" dirty="0" err="1"/>
              <a:t>прийомів</a:t>
            </a:r>
            <a:r>
              <a:rPr lang="ru-RU" sz="6800" dirty="0"/>
              <a:t> і </a:t>
            </a:r>
            <a:r>
              <a:rPr lang="ru-RU" sz="6800" dirty="0" err="1"/>
              <a:t>пристроїв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дозволяють</a:t>
            </a:r>
            <a:r>
              <a:rPr lang="ru-RU" sz="6800" dirty="0"/>
              <a:t> </a:t>
            </a:r>
            <a:r>
              <a:rPr lang="ru-RU" sz="6800" dirty="0" err="1"/>
              <a:t>вирощувати</a:t>
            </a:r>
            <a:r>
              <a:rPr lang="ru-RU" sz="6800" dirty="0"/>
              <a:t> </a:t>
            </a:r>
            <a:r>
              <a:rPr lang="ru-RU" sz="6800" dirty="0" err="1"/>
              <a:t>складні</a:t>
            </a:r>
            <a:r>
              <a:rPr lang="ru-RU" sz="6800" dirty="0"/>
              <a:t> </a:t>
            </a:r>
            <a:r>
              <a:rPr lang="ru-RU" sz="6800" dirty="0" err="1"/>
              <a:t>конструкційні</a:t>
            </a:r>
            <a:r>
              <a:rPr lang="ru-RU" sz="6800" dirty="0"/>
              <a:t> </a:t>
            </a:r>
            <a:r>
              <a:rPr lang="ru-RU" sz="6800" dirty="0" err="1"/>
              <a:t>елементи</a:t>
            </a:r>
            <a:r>
              <a:rPr lang="ru-RU" sz="6800" dirty="0"/>
              <a:t> </a:t>
            </a:r>
            <a:r>
              <a:rPr lang="ru-RU" sz="6800" dirty="0" err="1"/>
              <a:t>зі</a:t>
            </a:r>
            <a:r>
              <a:rPr lang="ru-RU" sz="6800" dirty="0"/>
              <a:t> </a:t>
            </a:r>
            <a:r>
              <a:rPr lang="ru-RU" sz="6800" dirty="0" err="1"/>
              <a:t>зміною</a:t>
            </a:r>
            <a:r>
              <a:rPr lang="ru-RU" sz="6800" dirty="0"/>
              <a:t> </a:t>
            </a:r>
            <a:r>
              <a:rPr lang="ru-RU" sz="6800" dirty="0" err="1"/>
              <a:t>конфігурацією</a:t>
            </a:r>
            <a:r>
              <a:rPr lang="ru-RU" sz="6800" dirty="0"/>
              <a:t> </a:t>
            </a:r>
            <a:r>
              <a:rPr lang="ru-RU" sz="6800" dirty="0" err="1"/>
              <a:t>зростаючого</a:t>
            </a:r>
            <a:r>
              <a:rPr lang="ru-RU" sz="6800" dirty="0"/>
              <a:t> </a:t>
            </a:r>
            <a:r>
              <a:rPr lang="ru-RU" sz="6800" dirty="0" err="1"/>
              <a:t>профілю</a:t>
            </a:r>
            <a:r>
              <a:rPr lang="ru-RU" sz="6800" dirty="0"/>
              <a:t>.</a:t>
            </a:r>
          </a:p>
          <a:p>
            <a:r>
              <a:rPr lang="ru-RU" sz="6800" dirty="0" err="1" smtClean="0"/>
              <a:t>Інший</a:t>
            </a:r>
            <a:r>
              <a:rPr lang="ru-RU" sz="6800" dirty="0" smtClean="0"/>
              <a:t> </a:t>
            </a:r>
            <a:r>
              <a:rPr lang="ru-RU" sz="6800" dirty="0" err="1"/>
              <a:t>напрямок</a:t>
            </a:r>
            <a:r>
              <a:rPr lang="ru-RU" sz="6800" dirty="0"/>
              <a:t> </a:t>
            </a:r>
            <a:r>
              <a:rPr lang="ru-RU" sz="6800" dirty="0" err="1"/>
              <a:t>розвитку</a:t>
            </a:r>
            <a:r>
              <a:rPr lang="ru-RU" sz="6800" dirty="0"/>
              <a:t> методу Степанова – </a:t>
            </a:r>
            <a:r>
              <a:rPr lang="ru-RU" sz="6800" dirty="0" err="1"/>
              <a:t>вирощування</a:t>
            </a:r>
            <a:r>
              <a:rPr lang="ru-RU" sz="6800" dirty="0"/>
              <a:t> </a:t>
            </a:r>
            <a:r>
              <a:rPr lang="ru-RU" sz="6800" dirty="0" err="1"/>
              <a:t>групи</a:t>
            </a:r>
            <a:r>
              <a:rPr lang="ru-RU" sz="6800" dirty="0"/>
              <a:t> </a:t>
            </a:r>
            <a:r>
              <a:rPr lang="ru-RU" sz="6800" dirty="0" err="1"/>
              <a:t>кристалів</a:t>
            </a:r>
            <a:r>
              <a:rPr lang="ru-RU" sz="6800" dirty="0"/>
              <a:t> за один </a:t>
            </a:r>
            <a:r>
              <a:rPr lang="ru-RU" sz="6800" dirty="0" err="1"/>
              <a:t>технологічний</a:t>
            </a:r>
            <a:r>
              <a:rPr lang="ru-RU" sz="6800" dirty="0"/>
              <a:t> цикл. </a:t>
            </a:r>
            <a:r>
              <a:rPr lang="ru-RU" sz="6800" dirty="0" err="1"/>
              <a:t>Груповим</a:t>
            </a:r>
            <a:r>
              <a:rPr lang="ru-RU" sz="6800" dirty="0"/>
              <a:t> методом </a:t>
            </a:r>
            <a:r>
              <a:rPr lang="ru-RU" sz="6800" dirty="0" err="1"/>
              <a:t>вирощують</a:t>
            </a:r>
            <a:r>
              <a:rPr lang="ru-RU" sz="6800" dirty="0"/>
              <a:t>, як правило, </a:t>
            </a:r>
            <a:r>
              <a:rPr lang="ru-RU" sz="6800" dirty="0" err="1"/>
              <a:t>монокристали</a:t>
            </a:r>
            <a:r>
              <a:rPr lang="ru-RU" sz="6800" dirty="0"/>
              <a:t> одного </a:t>
            </a:r>
            <a:r>
              <a:rPr lang="ru-RU" sz="6800" dirty="0" err="1"/>
              <a:t>типорозміру</a:t>
            </a:r>
            <a:endParaRPr lang="ru-RU" sz="6800" dirty="0"/>
          </a:p>
          <a:p>
            <a:endParaRPr lang="ru-RU" sz="6800" dirty="0"/>
          </a:p>
          <a:p>
            <a:endParaRPr lang="ru-RU" sz="6400" dirty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904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396" y="1328286"/>
            <a:ext cx="10593404" cy="48486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синтезу ІАГ , корунду, </a:t>
            </a:r>
            <a:r>
              <a:rPr lang="ru-RU" dirty="0" err="1" smtClean="0"/>
              <a:t>тощо</a:t>
            </a:r>
            <a:r>
              <a:rPr lang="ru-RU" dirty="0" smtClean="0"/>
              <a:t>.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нагрівального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розплавляється</a:t>
            </a:r>
            <a:r>
              <a:rPr lang="ru-RU" dirty="0" smtClean="0"/>
              <a:t> невелика область - «зона»,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нагрівач</a:t>
            </a:r>
            <a:r>
              <a:rPr lang="ru-RU" dirty="0" smtClean="0"/>
              <a:t> </a:t>
            </a:r>
            <a:r>
              <a:rPr lang="ru-RU" dirty="0" err="1" smtClean="0"/>
              <a:t>переміщують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зразка</a:t>
            </a:r>
            <a:r>
              <a:rPr lang="ru-RU" dirty="0" smtClean="0"/>
              <a:t>, в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послідовне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монокристалу</a:t>
            </a:r>
            <a:r>
              <a:rPr lang="ru-RU" dirty="0" smtClean="0"/>
              <a:t>. Є два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методу: при горизонтально </a:t>
            </a:r>
            <a:r>
              <a:rPr lang="ru-RU" dirty="0" err="1" smtClean="0"/>
              <a:t>спрямованій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</a:t>
            </a:r>
            <a:r>
              <a:rPr lang="ru-RU" dirty="0" err="1" smtClean="0"/>
              <a:t>вузький</a:t>
            </a:r>
            <a:r>
              <a:rPr lang="ru-RU" dirty="0" smtClean="0"/>
              <a:t> </a:t>
            </a:r>
            <a:r>
              <a:rPr lang="ru-RU" dirty="0" err="1" smtClean="0"/>
              <a:t>човник</a:t>
            </a:r>
            <a:r>
              <a:rPr lang="ru-RU" dirty="0" smtClean="0"/>
              <a:t>(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форму пластин </a:t>
            </a:r>
            <a:r>
              <a:rPr lang="ru-RU" dirty="0" err="1" smtClean="0"/>
              <a:t>розміром</a:t>
            </a:r>
            <a:r>
              <a:rPr lang="ru-RU" dirty="0" smtClean="0"/>
              <a:t> 220х100х20 мм і </a:t>
            </a:r>
            <a:r>
              <a:rPr lang="ru-RU" dirty="0" err="1" smtClean="0"/>
              <a:t>більше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човника</a:t>
            </a:r>
            <a:r>
              <a:rPr lang="ru-RU" dirty="0" smtClean="0"/>
              <a:t>); у вертикальному </a:t>
            </a:r>
            <a:r>
              <a:rPr lang="ru-RU" dirty="0" err="1" smtClean="0"/>
              <a:t>варіанті</a:t>
            </a:r>
            <a:r>
              <a:rPr lang="ru-RU" dirty="0" smtClean="0"/>
              <a:t> («</a:t>
            </a:r>
            <a:r>
              <a:rPr lang="ru-RU" dirty="0" err="1" smtClean="0"/>
              <a:t>плаваюча</a:t>
            </a:r>
            <a:r>
              <a:rPr lang="ru-RU" dirty="0" smtClean="0"/>
              <a:t> зона»)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спечений</a:t>
            </a:r>
            <a:r>
              <a:rPr lang="ru-RU" dirty="0" smtClean="0"/>
              <a:t> </a:t>
            </a:r>
            <a:r>
              <a:rPr lang="ru-RU" dirty="0" err="1" smtClean="0"/>
              <a:t>стрижень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та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. </a:t>
            </a:r>
          </a:p>
          <a:p>
            <a:r>
              <a:rPr lang="ru-RU" dirty="0"/>
              <a:t>Установка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комбінацію</a:t>
            </a:r>
            <a:r>
              <a:rPr lang="ru-RU" dirty="0"/>
              <a:t> локального </a:t>
            </a:r>
            <a:r>
              <a:rPr lang="ru-RU" dirty="0" err="1"/>
              <a:t>нагрівача</a:t>
            </a:r>
            <a:r>
              <a:rPr lang="ru-RU" dirty="0"/>
              <a:t> і </a:t>
            </a:r>
            <a:r>
              <a:rPr lang="ru-RU" dirty="0" err="1"/>
              <a:t>рухомої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посудини</a:t>
            </a:r>
            <a:r>
              <a:rPr lang="ru-RU" dirty="0"/>
              <a:t>(</a:t>
            </a:r>
            <a:r>
              <a:rPr lang="ru-RU" dirty="0" err="1"/>
              <a:t>ампули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тиглю) з </a:t>
            </a:r>
            <a:r>
              <a:rPr lang="ru-RU" dirty="0" err="1"/>
              <a:t>вихідним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. Установка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радіочастотну</a:t>
            </a:r>
            <a:r>
              <a:rPr lang="ru-RU" dirty="0"/>
              <a:t> </a:t>
            </a:r>
            <a:r>
              <a:rPr lang="ru-RU" dirty="0" err="1"/>
              <a:t>індукційну</a:t>
            </a:r>
            <a:r>
              <a:rPr lang="ru-RU" dirty="0"/>
              <a:t> </a:t>
            </a:r>
            <a:r>
              <a:rPr lang="ru-RU" dirty="0" err="1"/>
              <a:t>котушку</a:t>
            </a:r>
            <a:r>
              <a:rPr lang="ru-RU" dirty="0"/>
              <a:t>, яка </a:t>
            </a:r>
            <a:r>
              <a:rPr lang="ru-RU" dirty="0" err="1"/>
              <a:t>переміщується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ємкості</a:t>
            </a:r>
            <a:r>
              <a:rPr lang="ru-RU" dirty="0"/>
              <a:t> з </a:t>
            </a:r>
            <a:r>
              <a:rPr lang="ru-RU" dirty="0" err="1"/>
              <a:t>живлячим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, </a:t>
            </a:r>
            <a:r>
              <a:rPr lang="ru-RU" dirty="0" err="1"/>
              <a:t>розплавлюючи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При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котушки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охолоджується</a:t>
            </a:r>
            <a:r>
              <a:rPr lang="ru-RU" dirty="0"/>
              <a:t> і </a:t>
            </a:r>
            <a:r>
              <a:rPr lang="ru-RU" dirty="0" err="1"/>
              <a:t>кристалізується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очистка)</a:t>
            </a:r>
            <a:r>
              <a:rPr lang="ru-RU" dirty="0" err="1"/>
              <a:t>перекристалізується</a:t>
            </a:r>
            <a:r>
              <a:rPr lang="ru-RU" dirty="0"/>
              <a:t>.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варіанті</a:t>
            </a:r>
            <a:r>
              <a:rPr lang="ru-RU" dirty="0"/>
              <a:t> </a:t>
            </a:r>
            <a:r>
              <a:rPr lang="ru-RU" dirty="0" err="1"/>
              <a:t>індукційна</a:t>
            </a:r>
            <a:r>
              <a:rPr lang="ru-RU" dirty="0"/>
              <a:t> </a:t>
            </a:r>
            <a:r>
              <a:rPr lang="ru-RU" dirty="0" err="1"/>
              <a:t>котушка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нерухомою</a:t>
            </a:r>
            <a:r>
              <a:rPr lang="ru-RU" dirty="0"/>
              <a:t>, а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Вузький</a:t>
            </a:r>
            <a:r>
              <a:rPr lang="ru-RU" dirty="0"/>
              <a:t> </a:t>
            </a:r>
            <a:r>
              <a:rPr lang="ru-RU" dirty="0" err="1"/>
              <a:t>нагрівач</a:t>
            </a:r>
            <a:r>
              <a:rPr lang="ru-RU" dirty="0"/>
              <a:t>  </a:t>
            </a:r>
            <a:r>
              <a:rPr lang="ru-RU" dirty="0" err="1"/>
              <a:t>розплавляє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у </a:t>
            </a:r>
            <a:r>
              <a:rPr lang="ru-RU" dirty="0" err="1"/>
              <a:t>локальній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затравки. При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кристалу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 </a:t>
            </a:r>
            <a:r>
              <a:rPr lang="ru-RU" dirty="0" err="1"/>
              <a:t>відтісняються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зростаючого</a:t>
            </a:r>
            <a:r>
              <a:rPr lang="ru-RU" dirty="0"/>
              <a:t> </a:t>
            </a:r>
            <a:r>
              <a:rPr lang="ru-RU" dirty="0" err="1"/>
              <a:t>кристалу</a:t>
            </a:r>
            <a:r>
              <a:rPr lang="ru-RU" dirty="0"/>
              <a:t>.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кристалу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 </a:t>
            </a:r>
            <a:r>
              <a:rPr lang="ru-RU" dirty="0" err="1"/>
              <a:t>зонну</a:t>
            </a:r>
            <a:r>
              <a:rPr lang="ru-RU" dirty="0"/>
              <a:t> плавку </a:t>
            </a:r>
            <a:r>
              <a:rPr lang="ru-RU" dirty="0" err="1"/>
              <a:t>повторюють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6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83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7537"/>
            <a:ext cx="6695252" cy="4908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0467" y="1883427"/>
            <a:ext cx="3166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зонної</a:t>
            </a:r>
            <a:r>
              <a:rPr lang="ru-RU" sz="2400" dirty="0" smtClean="0"/>
              <a:t> плавки(</a:t>
            </a:r>
            <a:r>
              <a:rPr lang="ru-RU" sz="2400" dirty="0" err="1" smtClean="0"/>
              <a:t>ліворуч</a:t>
            </a:r>
            <a:r>
              <a:rPr lang="ru-RU" sz="2400" dirty="0" smtClean="0"/>
              <a:t>). </a:t>
            </a:r>
            <a:r>
              <a:rPr lang="ru-RU" sz="2400" dirty="0" err="1" smtClean="0"/>
              <a:t>Зонна</a:t>
            </a:r>
            <a:r>
              <a:rPr lang="ru-RU" sz="2400" dirty="0" smtClean="0"/>
              <a:t> очистка </a:t>
            </a:r>
            <a:r>
              <a:rPr lang="ru-RU" sz="2400" dirty="0" err="1" smtClean="0"/>
              <a:t>кристалу</a:t>
            </a:r>
            <a:r>
              <a:rPr lang="ru-RU" sz="2400" dirty="0" smtClean="0"/>
              <a:t>; </a:t>
            </a:r>
            <a:r>
              <a:rPr lang="ru-RU" sz="2400" dirty="0" err="1" smtClean="0"/>
              <a:t>праворуч</a:t>
            </a:r>
            <a:r>
              <a:rPr lang="ru-RU" sz="2400" dirty="0" smtClean="0"/>
              <a:t>-метод </a:t>
            </a:r>
            <a:r>
              <a:rPr lang="ru-RU" sz="2400" dirty="0" err="1" smtClean="0"/>
              <a:t>плаваючої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 Сейко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7591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очищенні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 </a:t>
            </a:r>
            <a:r>
              <a:rPr lang="ru-RU" dirty="0" err="1" smtClean="0"/>
              <a:t>тримають</a:t>
            </a:r>
            <a:r>
              <a:rPr lang="ru-RU" dirty="0" smtClean="0"/>
              <a:t> вертикально  і </a:t>
            </a:r>
            <a:r>
              <a:rPr lang="ru-RU" dirty="0" err="1" smtClean="0"/>
              <a:t>обертають</a:t>
            </a:r>
            <a:r>
              <a:rPr lang="ru-RU" dirty="0" smtClean="0"/>
              <a:t> по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індукційної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. </a:t>
            </a:r>
            <a:r>
              <a:rPr lang="ru-RU" dirty="0" err="1" smtClean="0"/>
              <a:t>Розплавлена</a:t>
            </a:r>
            <a:r>
              <a:rPr lang="ru-RU" dirty="0" smtClean="0"/>
              <a:t> зона </a:t>
            </a:r>
            <a:r>
              <a:rPr lang="ru-RU" dirty="0" err="1" smtClean="0"/>
              <a:t>утримується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розповзання</a:t>
            </a:r>
            <a:r>
              <a:rPr lang="ru-RU" dirty="0" smtClean="0"/>
              <a:t> </a:t>
            </a:r>
            <a:r>
              <a:rPr lang="ru-RU" dirty="0" err="1" smtClean="0"/>
              <a:t>поверхневим</a:t>
            </a:r>
            <a:r>
              <a:rPr lang="ru-RU" dirty="0" smtClean="0"/>
              <a:t> натягом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 вниз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котушку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 err="1" smtClean="0"/>
              <a:t>переносяться</a:t>
            </a:r>
            <a:r>
              <a:rPr lang="ru-RU" dirty="0" smtClean="0"/>
              <a:t> в </a:t>
            </a:r>
            <a:r>
              <a:rPr lang="ru-RU" dirty="0" err="1" smtClean="0"/>
              <a:t>розплавленій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методом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рубіни</a:t>
            </a:r>
            <a:r>
              <a:rPr lang="ru-RU" dirty="0" smtClean="0"/>
              <a:t>, </a:t>
            </a:r>
            <a:r>
              <a:rPr lang="ru-RU" dirty="0" err="1" smtClean="0"/>
              <a:t>сапфіри</a:t>
            </a:r>
            <a:r>
              <a:rPr lang="ru-RU" dirty="0" smtClean="0"/>
              <a:t> і </a:t>
            </a:r>
            <a:r>
              <a:rPr lang="ru-RU" dirty="0" err="1" smtClean="0"/>
              <a:t>олександрити</a:t>
            </a:r>
            <a:r>
              <a:rPr lang="ru-RU" dirty="0" smtClean="0"/>
              <a:t> без </a:t>
            </a:r>
            <a:r>
              <a:rPr lang="ru-RU" dirty="0" err="1" smtClean="0"/>
              <a:t>включень</a:t>
            </a:r>
            <a:r>
              <a:rPr lang="ru-RU" dirty="0" smtClean="0"/>
              <a:t> і </a:t>
            </a:r>
            <a:r>
              <a:rPr lang="ru-RU" dirty="0" err="1" smtClean="0"/>
              <a:t>помітних</a:t>
            </a:r>
            <a:r>
              <a:rPr lang="ru-RU" dirty="0" smtClean="0"/>
              <a:t> зон росту.</a:t>
            </a:r>
          </a:p>
        </p:txBody>
      </p:sp>
    </p:spTree>
    <p:extLst>
      <p:ext uri="{BB962C8B-B14F-4D97-AF65-F5344CB8AC3E}">
        <p14:creationId xmlns:p14="http://schemas.microsoft.com/office/powerpoint/2010/main" val="254067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14" y="201497"/>
            <a:ext cx="10515600" cy="645528"/>
          </a:xfrm>
        </p:spPr>
        <p:txBody>
          <a:bodyPr>
            <a:normAutofit/>
          </a:bodyPr>
          <a:lstStyle/>
          <a:p>
            <a:r>
              <a:rPr lang="ru-RU" sz="3600" dirty="0" err="1"/>
              <a:t>Загальні</a:t>
            </a:r>
            <a:r>
              <a:rPr lang="ru-RU" sz="3600" dirty="0"/>
              <a:t> </a:t>
            </a:r>
            <a:r>
              <a:rPr lang="ru-RU" sz="3600" dirty="0" err="1"/>
              <a:t>відомості</a:t>
            </a:r>
            <a:r>
              <a:rPr lang="ru-RU" sz="3600" dirty="0"/>
              <a:t> про </a:t>
            </a:r>
            <a:r>
              <a:rPr lang="ru-RU" sz="3600" dirty="0" err="1"/>
              <a:t>методи</a:t>
            </a:r>
            <a:r>
              <a:rPr lang="ru-RU" sz="3600" dirty="0"/>
              <a:t> синтезу </a:t>
            </a:r>
            <a:r>
              <a:rPr lang="ru-RU" sz="3600" dirty="0" err="1"/>
              <a:t>кристалів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06" y="702644"/>
            <a:ext cx="11636943" cy="6155356"/>
          </a:xfrm>
        </p:spPr>
        <p:txBody>
          <a:bodyPr>
            <a:noAutofit/>
          </a:bodyPr>
          <a:lstStyle/>
          <a:p>
            <a:r>
              <a:rPr lang="ru-RU" sz="2100" dirty="0" err="1"/>
              <a:t>Вперше</a:t>
            </a:r>
            <a:r>
              <a:rPr lang="ru-RU" sz="2100" dirty="0"/>
              <a:t> </a:t>
            </a:r>
            <a:r>
              <a:rPr lang="ru-RU" sz="2100" dirty="0" err="1"/>
              <a:t>експерименти</a:t>
            </a:r>
            <a:r>
              <a:rPr lang="ru-RU" sz="2100" dirty="0"/>
              <a:t> </a:t>
            </a:r>
            <a:r>
              <a:rPr lang="ru-RU" sz="2100" dirty="0" err="1"/>
              <a:t>із</a:t>
            </a:r>
            <a:r>
              <a:rPr lang="ru-RU" sz="2100" dirty="0"/>
              <a:t> синтезу </a:t>
            </a:r>
            <a:r>
              <a:rPr lang="ru-RU" sz="2100" dirty="0" err="1"/>
              <a:t>самоцвітів</a:t>
            </a:r>
            <a:r>
              <a:rPr lang="ru-RU" sz="2100" dirty="0"/>
              <a:t> </a:t>
            </a:r>
            <a:r>
              <a:rPr lang="ru-RU" sz="2100" dirty="0" err="1"/>
              <a:t>були</a:t>
            </a:r>
            <a:r>
              <a:rPr lang="ru-RU" sz="2100" dirty="0"/>
              <a:t> </a:t>
            </a:r>
            <a:r>
              <a:rPr lang="ru-RU" sz="2100" dirty="0" err="1"/>
              <a:t>проведені</a:t>
            </a:r>
            <a:r>
              <a:rPr lang="ru-RU" sz="2100" dirty="0"/>
              <a:t> </a:t>
            </a:r>
            <a:r>
              <a:rPr lang="ru-RU" sz="2100" dirty="0" err="1"/>
              <a:t>французьким</a:t>
            </a:r>
            <a:r>
              <a:rPr lang="ru-RU" sz="2100" dirty="0"/>
              <a:t> </a:t>
            </a:r>
            <a:r>
              <a:rPr lang="ru-RU" sz="2100" dirty="0" err="1"/>
              <a:t>хіміком</a:t>
            </a:r>
            <a:r>
              <a:rPr lang="ru-RU" sz="2100" dirty="0"/>
              <a:t> Марком </a:t>
            </a:r>
            <a:r>
              <a:rPr lang="ru-RU" sz="2100" dirty="0" err="1"/>
              <a:t>Годеном</a:t>
            </a:r>
            <a:r>
              <a:rPr lang="ru-RU" sz="2100" dirty="0"/>
              <a:t> у 1857 р. Але </a:t>
            </a:r>
            <a:r>
              <a:rPr lang="ru-RU" sz="2100" dirty="0" err="1"/>
              <a:t>вважається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історія</a:t>
            </a:r>
            <a:r>
              <a:rPr lang="ru-RU" sz="2100" dirty="0"/>
              <a:t> синтезу </a:t>
            </a:r>
            <a:r>
              <a:rPr lang="ru-RU" sz="2100" dirty="0" err="1"/>
              <a:t>каменів</a:t>
            </a:r>
            <a:r>
              <a:rPr lang="ru-RU" sz="2100" dirty="0"/>
              <a:t> </a:t>
            </a:r>
            <a:r>
              <a:rPr lang="ru-RU" sz="2100" dirty="0" err="1"/>
              <a:t>почалась</a:t>
            </a:r>
            <a:r>
              <a:rPr lang="ru-RU" sz="2100" dirty="0"/>
              <a:t> з Огюста </a:t>
            </a:r>
            <a:r>
              <a:rPr lang="ru-RU" sz="2100" dirty="0" err="1"/>
              <a:t>Вернейля</a:t>
            </a:r>
            <a:r>
              <a:rPr lang="ru-RU" sz="2100" dirty="0"/>
              <a:t>, </a:t>
            </a:r>
            <a:r>
              <a:rPr lang="ru-RU" sz="2100" dirty="0" err="1"/>
              <a:t>який</a:t>
            </a:r>
            <a:r>
              <a:rPr lang="ru-RU" sz="2100" dirty="0"/>
              <a:t> в 1896 р. </a:t>
            </a:r>
            <a:r>
              <a:rPr lang="ru-RU" sz="2100" dirty="0" err="1"/>
              <a:t>отримав</a:t>
            </a:r>
            <a:r>
              <a:rPr lang="ru-RU" sz="2100" dirty="0"/>
              <a:t> </a:t>
            </a:r>
            <a:r>
              <a:rPr lang="ru-RU" sz="2100" dirty="0" err="1"/>
              <a:t>кристали</a:t>
            </a:r>
            <a:r>
              <a:rPr lang="ru-RU" sz="2100" dirty="0"/>
              <a:t> </a:t>
            </a:r>
            <a:r>
              <a:rPr lang="ru-RU" sz="2100" dirty="0" err="1"/>
              <a:t>рубіну</a:t>
            </a:r>
            <a:r>
              <a:rPr lang="ru-RU" sz="2100" dirty="0"/>
              <a:t> у </a:t>
            </a:r>
            <a:r>
              <a:rPr lang="ru-RU" sz="2100" dirty="0" err="1"/>
              <a:t>полум'ї</a:t>
            </a:r>
            <a:r>
              <a:rPr lang="ru-RU" sz="2100" dirty="0"/>
              <a:t> для </a:t>
            </a:r>
            <a:r>
              <a:rPr lang="ru-RU" sz="2100" dirty="0" err="1"/>
              <a:t>створення</a:t>
            </a:r>
            <a:r>
              <a:rPr lang="ru-RU" sz="2100" dirty="0"/>
              <a:t> </a:t>
            </a:r>
            <a:r>
              <a:rPr lang="ru-RU" sz="2100" dirty="0" err="1"/>
              <a:t>дорогоцінних</a:t>
            </a:r>
            <a:r>
              <a:rPr lang="ru-RU" sz="2100" dirty="0"/>
              <a:t> </a:t>
            </a:r>
            <a:r>
              <a:rPr lang="ru-RU" sz="2100" dirty="0" err="1" smtClean="0"/>
              <a:t>каменів</a:t>
            </a:r>
            <a:r>
              <a:rPr lang="ru-RU" sz="2100" dirty="0"/>
              <a:t>. Метод </a:t>
            </a:r>
            <a:r>
              <a:rPr lang="ru-RU" sz="2100" dirty="0" err="1"/>
              <a:t>Вернейля</a:t>
            </a:r>
            <a:r>
              <a:rPr lang="ru-RU" sz="2100" dirty="0"/>
              <a:t> став першим </a:t>
            </a:r>
            <a:r>
              <a:rPr lang="ru-RU" sz="2100" dirty="0" err="1"/>
              <a:t>промисловим</a:t>
            </a:r>
            <a:r>
              <a:rPr lang="ru-RU" sz="2100" dirty="0"/>
              <a:t> способом </a:t>
            </a:r>
            <a:r>
              <a:rPr lang="ru-RU" sz="2100" dirty="0" err="1"/>
              <a:t>вирощування</a:t>
            </a:r>
            <a:r>
              <a:rPr lang="ru-RU" sz="2100" dirty="0"/>
              <a:t> </a:t>
            </a:r>
            <a:r>
              <a:rPr lang="ru-RU" sz="2100" dirty="0" err="1"/>
              <a:t>дорогоцінних</a:t>
            </a:r>
            <a:r>
              <a:rPr lang="ru-RU" sz="2100" dirty="0"/>
              <a:t> </a:t>
            </a:r>
            <a:r>
              <a:rPr lang="ru-RU" sz="2100" dirty="0" err="1"/>
              <a:t>каменів</a:t>
            </a:r>
            <a:r>
              <a:rPr lang="ru-RU" sz="2100" dirty="0"/>
              <a:t>. </a:t>
            </a:r>
            <a:r>
              <a:rPr lang="ru-RU" sz="2100" dirty="0" err="1"/>
              <a:t>Він</a:t>
            </a:r>
            <a:r>
              <a:rPr lang="ru-RU" sz="2100" dirty="0"/>
              <a:t> </a:t>
            </a:r>
            <a:r>
              <a:rPr lang="ru-RU" sz="2100" dirty="0" err="1"/>
              <a:t>полягає</a:t>
            </a:r>
            <a:r>
              <a:rPr lang="ru-RU" sz="2100" dirty="0"/>
              <a:t> в </a:t>
            </a:r>
            <a:r>
              <a:rPr lang="ru-RU" sz="2100" dirty="0" err="1"/>
              <a:t>наступному</a:t>
            </a:r>
            <a:r>
              <a:rPr lang="ru-RU" sz="2100" dirty="0"/>
              <a:t>: до пальника з </a:t>
            </a:r>
            <a:r>
              <a:rPr lang="ru-RU" sz="2100" dirty="0" err="1"/>
              <a:t>направленим</a:t>
            </a:r>
            <a:r>
              <a:rPr lang="ru-RU" sz="2100" dirty="0"/>
              <a:t> вниз соплом через </a:t>
            </a:r>
            <a:r>
              <a:rPr lang="ru-RU" sz="2100" dirty="0" err="1"/>
              <a:t>зовнішню</a:t>
            </a:r>
            <a:r>
              <a:rPr lang="ru-RU" sz="2100" dirty="0"/>
              <a:t> трубу </a:t>
            </a:r>
            <a:r>
              <a:rPr lang="ru-RU" sz="2100" dirty="0" err="1"/>
              <a:t>підводиться</a:t>
            </a:r>
            <a:r>
              <a:rPr lang="ru-RU" sz="2100" dirty="0"/>
              <a:t> </a:t>
            </a:r>
            <a:r>
              <a:rPr lang="ru-RU" sz="2100" dirty="0" err="1"/>
              <a:t>водень</a:t>
            </a:r>
            <a:r>
              <a:rPr lang="ru-RU" sz="2100" dirty="0"/>
              <a:t>, а через </a:t>
            </a:r>
            <a:r>
              <a:rPr lang="ru-RU" sz="2100" dirty="0" err="1"/>
              <a:t>внутрішню</a:t>
            </a:r>
            <a:r>
              <a:rPr lang="ru-RU" sz="2100" dirty="0"/>
              <a:t> — </a:t>
            </a:r>
            <a:r>
              <a:rPr lang="ru-RU" sz="2100" dirty="0" err="1"/>
              <a:t>кисень</a:t>
            </a:r>
            <a:r>
              <a:rPr lang="ru-RU" sz="2100" dirty="0"/>
              <a:t>. До </a:t>
            </a:r>
            <a:r>
              <a:rPr lang="ru-RU" sz="2100" dirty="0" err="1"/>
              <a:t>кисню</a:t>
            </a:r>
            <a:r>
              <a:rPr lang="ru-RU" sz="2100" dirty="0"/>
              <a:t> </a:t>
            </a:r>
            <a:r>
              <a:rPr lang="ru-RU" sz="2100" dirty="0" err="1"/>
              <a:t>додається</a:t>
            </a:r>
            <a:r>
              <a:rPr lang="ru-RU" sz="2100" dirty="0"/>
              <a:t> </a:t>
            </a:r>
            <a:r>
              <a:rPr lang="ru-RU" sz="2100" dirty="0" err="1"/>
              <a:t>подрібнений</a:t>
            </a:r>
            <a:r>
              <a:rPr lang="ru-RU" sz="2100" dirty="0"/>
              <a:t> порошок </a:t>
            </a:r>
            <a:r>
              <a:rPr lang="ru-RU" sz="2100" dirty="0" err="1"/>
              <a:t>окису</a:t>
            </a:r>
            <a:r>
              <a:rPr lang="ru-RU" sz="2100" dirty="0"/>
              <a:t> </a:t>
            </a:r>
            <a:r>
              <a:rPr lang="ru-RU" sz="2100" dirty="0" err="1"/>
              <a:t>алюмінію</a:t>
            </a:r>
            <a:r>
              <a:rPr lang="ru-RU" sz="2100" dirty="0"/>
              <a:t>, </a:t>
            </a:r>
            <a:r>
              <a:rPr lang="ru-RU" sz="2100" dirty="0" err="1"/>
              <a:t>нагрівається</a:t>
            </a:r>
            <a:r>
              <a:rPr lang="ru-RU" sz="2100" dirty="0"/>
              <a:t> і </a:t>
            </a:r>
            <a:r>
              <a:rPr lang="ru-RU" sz="2100" dirty="0" err="1"/>
              <a:t>розплавляється</a:t>
            </a:r>
            <a:r>
              <a:rPr lang="ru-RU" sz="2100" dirty="0"/>
              <a:t> </a:t>
            </a:r>
            <a:r>
              <a:rPr lang="ru-RU" sz="2100" dirty="0" err="1"/>
              <a:t>під</a:t>
            </a:r>
            <a:r>
              <a:rPr lang="ru-RU" sz="2100" dirty="0"/>
              <a:t> вогнем </a:t>
            </a:r>
            <a:r>
              <a:rPr lang="ru-RU" sz="2100" dirty="0" err="1"/>
              <a:t>гримучого</a:t>
            </a:r>
            <a:r>
              <a:rPr lang="ru-RU" sz="2100" dirty="0"/>
              <a:t> газу. </a:t>
            </a:r>
            <a:r>
              <a:rPr lang="ru-RU" sz="2100" dirty="0" err="1"/>
              <a:t>Під</a:t>
            </a:r>
            <a:r>
              <a:rPr lang="ru-RU" sz="2100" dirty="0"/>
              <a:t> соплом </a:t>
            </a:r>
            <a:r>
              <a:rPr lang="ru-RU" sz="2100" dirty="0" err="1"/>
              <a:t>розташовується</a:t>
            </a:r>
            <a:r>
              <a:rPr lang="ru-RU" sz="2100" dirty="0"/>
              <a:t> </a:t>
            </a:r>
            <a:r>
              <a:rPr lang="ru-RU" sz="2100" dirty="0" err="1"/>
              <a:t>стрижень</a:t>
            </a:r>
            <a:r>
              <a:rPr lang="ru-RU" sz="2100" dirty="0"/>
              <a:t> </a:t>
            </a:r>
            <a:r>
              <a:rPr lang="ru-RU" sz="2100" dirty="0" err="1"/>
              <a:t>запеченого</a:t>
            </a:r>
            <a:r>
              <a:rPr lang="ru-RU" sz="2100" dirty="0"/>
              <a:t> корунду — </a:t>
            </a:r>
            <a:r>
              <a:rPr lang="ru-RU" sz="2100" dirty="0" err="1" smtClean="0"/>
              <a:t>кристалоносця</a:t>
            </a:r>
            <a:r>
              <a:rPr lang="ru-RU" sz="2100" dirty="0"/>
              <a:t>. На </a:t>
            </a:r>
            <a:r>
              <a:rPr lang="ru-RU" sz="2100" dirty="0" err="1"/>
              <a:t>нього</a:t>
            </a:r>
            <a:r>
              <a:rPr lang="ru-RU" sz="2100" dirty="0"/>
              <a:t> </a:t>
            </a:r>
            <a:r>
              <a:rPr lang="ru-RU" sz="2100" dirty="0" err="1"/>
              <a:t>стікається</a:t>
            </a:r>
            <a:r>
              <a:rPr lang="ru-RU" sz="2100" dirty="0"/>
              <a:t> </a:t>
            </a:r>
            <a:r>
              <a:rPr lang="ru-RU" sz="2100" dirty="0" err="1"/>
              <a:t>розплавлений</a:t>
            </a:r>
            <a:r>
              <a:rPr lang="ru-RU" sz="2100" dirty="0"/>
              <a:t> окис </a:t>
            </a:r>
            <a:r>
              <a:rPr lang="ru-RU" sz="2100" dirty="0" err="1"/>
              <a:t>алюмінію</a:t>
            </a:r>
            <a:r>
              <a:rPr lang="ru-RU" sz="2100" dirty="0"/>
              <a:t>, </a:t>
            </a:r>
            <a:r>
              <a:rPr lang="ru-RU" sz="2100" dirty="0" err="1"/>
              <a:t>утворюючи</a:t>
            </a:r>
            <a:r>
              <a:rPr lang="ru-RU" sz="2100" dirty="0"/>
              <a:t> кульку </a:t>
            </a:r>
            <a:r>
              <a:rPr lang="ru-RU" sz="2100" dirty="0" err="1"/>
              <a:t>розплаву</a:t>
            </a:r>
            <a:r>
              <a:rPr lang="ru-RU" sz="2100" dirty="0" smtClean="0"/>
              <a:t>. </a:t>
            </a:r>
            <a:r>
              <a:rPr lang="ru-RU" sz="2100" dirty="0" err="1" smtClean="0"/>
              <a:t>Такий</a:t>
            </a:r>
            <a:r>
              <a:rPr lang="ru-RU" sz="2100" dirty="0" smtClean="0"/>
              <a:t> </a:t>
            </a:r>
            <a:r>
              <a:rPr lang="ru-RU" sz="2100" dirty="0" err="1"/>
              <a:t>спосіб</a:t>
            </a:r>
            <a:r>
              <a:rPr lang="ru-RU" sz="2100" dirty="0"/>
              <a:t> </a:t>
            </a:r>
            <a:r>
              <a:rPr lang="ru-RU" sz="2100" dirty="0" err="1"/>
              <a:t>був</a:t>
            </a:r>
            <a:r>
              <a:rPr lang="ru-RU" sz="2100" dirty="0"/>
              <a:t> </a:t>
            </a:r>
            <a:r>
              <a:rPr lang="ru-RU" sz="2100" dirty="0" err="1"/>
              <a:t>поширений</a:t>
            </a:r>
            <a:r>
              <a:rPr lang="ru-RU" sz="2100" dirty="0"/>
              <a:t> </a:t>
            </a:r>
            <a:r>
              <a:rPr lang="ru-RU" sz="2100" dirty="0" err="1"/>
              <a:t>тільки</a:t>
            </a:r>
            <a:r>
              <a:rPr lang="ru-RU" sz="2100" dirty="0"/>
              <a:t> в </a:t>
            </a:r>
            <a:r>
              <a:rPr lang="ru-RU" sz="2100" dirty="0" err="1"/>
              <a:t>Європі</a:t>
            </a:r>
            <a:r>
              <a:rPr lang="ru-RU" sz="2100" dirty="0"/>
              <a:t>.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використовували</a:t>
            </a:r>
            <a:r>
              <a:rPr lang="ru-RU" sz="2100" dirty="0"/>
              <a:t> "</a:t>
            </a:r>
            <a:r>
              <a:rPr lang="en-US" sz="2100" dirty="0" err="1"/>
              <a:t>Sodem</a:t>
            </a:r>
            <a:r>
              <a:rPr lang="en-US" sz="2100" dirty="0"/>
              <a:t> </a:t>
            </a:r>
            <a:r>
              <a:rPr lang="en-US" sz="2100" dirty="0" err="1"/>
              <a:t>Djevahirdjian</a:t>
            </a:r>
            <a:r>
              <a:rPr lang="en-US" sz="2100" dirty="0"/>
              <a:t>" </a:t>
            </a:r>
            <a:r>
              <a:rPr lang="ru-RU" sz="2100" dirty="0"/>
              <a:t>у </a:t>
            </a:r>
            <a:r>
              <a:rPr lang="ru-RU" sz="2100" dirty="0" err="1"/>
              <a:t>Швеції</a:t>
            </a:r>
            <a:r>
              <a:rPr lang="ru-RU" sz="2100" dirty="0"/>
              <a:t>, "</a:t>
            </a:r>
            <a:r>
              <a:rPr lang="en-US" sz="2100" dirty="0" err="1"/>
              <a:t>Baikowski</a:t>
            </a:r>
            <a:r>
              <a:rPr lang="en-US" sz="2100" dirty="0"/>
              <a:t>" </a:t>
            </a:r>
            <a:r>
              <a:rPr lang="ru-RU" sz="2100" dirty="0"/>
              <a:t>і "</a:t>
            </a:r>
            <a:r>
              <a:rPr lang="en-US" sz="2100" dirty="0" err="1"/>
              <a:t>Rubis</a:t>
            </a:r>
            <a:r>
              <a:rPr lang="en-US" sz="2100" dirty="0"/>
              <a:t> </a:t>
            </a:r>
            <a:r>
              <a:rPr lang="en-US" sz="2100" dirty="0" err="1"/>
              <a:t>Synthdes</a:t>
            </a:r>
            <a:r>
              <a:rPr lang="en-US" sz="2100" dirty="0"/>
              <a:t>" </a:t>
            </a:r>
            <a:r>
              <a:rPr lang="ru-RU" sz="2100" dirty="0"/>
              <a:t>у </a:t>
            </a:r>
            <a:r>
              <a:rPr lang="ru-RU" sz="2100" dirty="0" err="1"/>
              <a:t>Франції</a:t>
            </a:r>
            <a:r>
              <a:rPr lang="ru-RU" sz="2100" dirty="0"/>
              <a:t> та "</a:t>
            </a:r>
            <a:r>
              <a:rPr lang="en-US" sz="2100" dirty="0"/>
              <a:t>Weiders </a:t>
            </a:r>
            <a:r>
              <a:rPr lang="en-US" sz="2100" dirty="0" err="1"/>
              <a:t>Carbidwerk</a:t>
            </a:r>
            <a:r>
              <a:rPr lang="en-US" sz="2100" dirty="0"/>
              <a:t>" </a:t>
            </a:r>
            <a:r>
              <a:rPr lang="ru-RU" sz="2100" dirty="0"/>
              <a:t>в ФРН. З 1940-го року </a:t>
            </a:r>
            <a:r>
              <a:rPr lang="ru-RU" sz="2100" dirty="0" err="1"/>
              <a:t>цей</a:t>
            </a:r>
            <a:r>
              <a:rPr lang="ru-RU" sz="2100" dirty="0"/>
              <a:t> </a:t>
            </a:r>
            <a:r>
              <a:rPr lang="ru-RU" sz="2100" dirty="0" err="1"/>
              <a:t>спосіб</a:t>
            </a:r>
            <a:r>
              <a:rPr lang="ru-RU" sz="2100" dirty="0"/>
              <a:t> почав </a:t>
            </a:r>
            <a:r>
              <a:rPr lang="ru-RU" sz="2100" dirty="0" err="1"/>
              <a:t>використовуватися</a:t>
            </a:r>
            <a:r>
              <a:rPr lang="ru-RU" sz="2100" dirty="0"/>
              <a:t> і в США, коли </a:t>
            </a:r>
            <a:r>
              <a:rPr lang="ru-RU" sz="2100" dirty="0" err="1"/>
              <a:t>компанія</a:t>
            </a:r>
            <a:r>
              <a:rPr lang="ru-RU" sz="2100" dirty="0"/>
              <a:t> "</a:t>
            </a:r>
            <a:r>
              <a:rPr lang="ru-RU" sz="2100" dirty="0" err="1"/>
              <a:t>Лінде</a:t>
            </a:r>
            <a:r>
              <a:rPr lang="ru-RU" sz="2100" dirty="0"/>
              <a:t>" </a:t>
            </a:r>
            <a:r>
              <a:rPr lang="ru-RU" sz="2100" dirty="0" err="1"/>
              <a:t>налагодила</a:t>
            </a:r>
            <a:r>
              <a:rPr lang="ru-RU" sz="2100" dirty="0"/>
              <a:t> </a:t>
            </a:r>
            <a:r>
              <a:rPr lang="ru-RU" sz="2100" dirty="0" err="1"/>
              <a:t>промисловий</a:t>
            </a:r>
            <a:r>
              <a:rPr lang="ru-RU" sz="2100" dirty="0"/>
              <a:t> </a:t>
            </a:r>
            <a:r>
              <a:rPr lang="ru-RU" sz="2100" dirty="0" err="1"/>
              <a:t>випуск</a:t>
            </a:r>
            <a:r>
              <a:rPr lang="ru-RU" sz="2100" dirty="0"/>
              <a:t> </a:t>
            </a:r>
            <a:r>
              <a:rPr lang="ru-RU" sz="2100" dirty="0" err="1"/>
              <a:t>корундів</a:t>
            </a:r>
            <a:r>
              <a:rPr lang="ru-RU" sz="2100" dirty="0"/>
              <a:t>.</a:t>
            </a:r>
          </a:p>
          <a:p>
            <a:r>
              <a:rPr lang="ru-RU" sz="2100" dirty="0" err="1" smtClean="0"/>
              <a:t>Отримання</a:t>
            </a:r>
            <a:r>
              <a:rPr lang="ru-RU" sz="2100" dirty="0" smtClean="0"/>
              <a:t> </a:t>
            </a:r>
            <a:r>
              <a:rPr lang="ru-RU" sz="2100" dirty="0" err="1"/>
              <a:t>синтетичних</a:t>
            </a:r>
            <a:r>
              <a:rPr lang="ru-RU" sz="2100" dirty="0"/>
              <a:t> </a:t>
            </a:r>
            <a:r>
              <a:rPr lang="ru-RU" sz="2100" dirty="0" err="1"/>
              <a:t>кристалів</a:t>
            </a:r>
            <a:r>
              <a:rPr lang="ru-RU" sz="2100" dirty="0"/>
              <a:t> </a:t>
            </a:r>
            <a:r>
              <a:rPr lang="ru-RU" sz="2100" dirty="0" err="1"/>
              <a:t>ґрунтується</a:t>
            </a:r>
            <a:r>
              <a:rPr lang="ru-RU" sz="2100" dirty="0"/>
              <a:t> на </a:t>
            </a:r>
            <a:r>
              <a:rPr lang="ru-RU" sz="2100" dirty="0" err="1"/>
              <a:t>процесах</a:t>
            </a:r>
            <a:r>
              <a:rPr lang="ru-RU" sz="2100" dirty="0"/>
              <a:t> </a:t>
            </a:r>
            <a:r>
              <a:rPr lang="ru-RU" sz="2100" dirty="0" err="1"/>
              <a:t>кристалізації</a:t>
            </a:r>
            <a:r>
              <a:rPr lang="ru-RU" sz="2100" dirty="0"/>
              <a:t>, </a:t>
            </a:r>
            <a:r>
              <a:rPr lang="ru-RU" sz="2100" dirty="0" err="1"/>
              <a:t>які</a:t>
            </a:r>
            <a:r>
              <a:rPr lang="ru-RU" sz="2100" dirty="0"/>
              <a:t> </a:t>
            </a:r>
            <a:r>
              <a:rPr lang="ru-RU" sz="2100" dirty="0" err="1"/>
              <a:t>являють</a:t>
            </a:r>
            <a:r>
              <a:rPr lang="ru-RU" sz="2100" dirty="0"/>
              <a:t> собою </a:t>
            </a:r>
            <a:r>
              <a:rPr lang="ru-RU" sz="2100" dirty="0" err="1"/>
              <a:t>гетерогенні</a:t>
            </a:r>
            <a:r>
              <a:rPr lang="ru-RU" sz="2100" dirty="0"/>
              <a:t> </a:t>
            </a:r>
            <a:r>
              <a:rPr lang="ru-RU" sz="2100" dirty="0" err="1"/>
              <a:t>хімічні</a:t>
            </a:r>
            <a:r>
              <a:rPr lang="ru-RU" sz="2100" dirty="0"/>
              <a:t> </a:t>
            </a:r>
            <a:r>
              <a:rPr lang="ru-RU" sz="2100" dirty="0" err="1"/>
              <a:t>реакції</a:t>
            </a:r>
            <a:r>
              <a:rPr lang="ru-RU" sz="2100" dirty="0"/>
              <a:t>, </a:t>
            </a:r>
            <a:r>
              <a:rPr lang="ru-RU" sz="2100" dirty="0" err="1"/>
              <a:t>внаслідок</a:t>
            </a:r>
            <a:r>
              <a:rPr lang="ru-RU" sz="2100" dirty="0"/>
              <a:t> </a:t>
            </a:r>
            <a:r>
              <a:rPr lang="ru-RU" sz="2100" dirty="0" err="1"/>
              <a:t>яких</a:t>
            </a:r>
            <a:r>
              <a:rPr lang="ru-RU" sz="2100" dirty="0"/>
              <a:t> </a:t>
            </a:r>
            <a:r>
              <a:rPr lang="ru-RU" sz="2100" dirty="0" err="1"/>
              <a:t>утворюються</a:t>
            </a:r>
            <a:r>
              <a:rPr lang="ru-RU" sz="2100" dirty="0"/>
              <a:t> </a:t>
            </a:r>
            <a:r>
              <a:rPr lang="ru-RU" sz="2100" dirty="0" err="1"/>
              <a:t>монокристали</a:t>
            </a:r>
            <a:r>
              <a:rPr lang="ru-RU" sz="2100" dirty="0"/>
              <a:t> </a:t>
            </a:r>
            <a:r>
              <a:rPr lang="ru-RU" sz="2100" dirty="0" err="1"/>
              <a:t>або</a:t>
            </a:r>
            <a:r>
              <a:rPr lang="ru-RU" sz="2100" dirty="0"/>
              <a:t>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полікристалічні</a:t>
            </a:r>
            <a:r>
              <a:rPr lang="ru-RU" sz="2100" dirty="0"/>
              <a:t> </a:t>
            </a:r>
            <a:r>
              <a:rPr lang="ru-RU" sz="2100" dirty="0" err="1"/>
              <a:t>агрегати</a:t>
            </a:r>
            <a:r>
              <a:rPr lang="ru-RU" sz="2100" dirty="0"/>
              <a:t> </a:t>
            </a:r>
            <a:r>
              <a:rPr lang="ru-RU" sz="2100" dirty="0" err="1"/>
              <a:t>Процес</a:t>
            </a:r>
            <a:r>
              <a:rPr lang="ru-RU" sz="2100" dirty="0"/>
              <a:t> </a:t>
            </a:r>
            <a:r>
              <a:rPr lang="ru-RU" sz="2100" dirty="0" err="1"/>
              <a:t>відбувається</a:t>
            </a:r>
            <a:r>
              <a:rPr lang="ru-RU" sz="2100" dirty="0"/>
              <a:t> як у </a:t>
            </a:r>
            <a:r>
              <a:rPr lang="ru-RU" sz="2100" dirty="0" err="1"/>
              <a:t>результаті</a:t>
            </a:r>
            <a:r>
              <a:rPr lang="ru-RU" sz="2100" dirty="0"/>
              <a:t> </a:t>
            </a:r>
            <a:r>
              <a:rPr lang="ru-RU" sz="2100" dirty="0" err="1"/>
              <a:t>перетворення</a:t>
            </a:r>
            <a:r>
              <a:rPr lang="ru-RU" sz="2100" dirty="0"/>
              <a:t> </a:t>
            </a:r>
            <a:r>
              <a:rPr lang="ru-RU" sz="2100" dirty="0" err="1"/>
              <a:t>вихідної</a:t>
            </a:r>
            <a:r>
              <a:rPr lang="ru-RU" sz="2100" dirty="0"/>
              <a:t> </a:t>
            </a:r>
            <a:r>
              <a:rPr lang="ru-RU" sz="2100" dirty="0" err="1"/>
              <a:t>твердої</a:t>
            </a:r>
            <a:r>
              <a:rPr lang="ru-RU" sz="2100" dirty="0"/>
              <a:t> </a:t>
            </a:r>
            <a:r>
              <a:rPr lang="ru-RU" sz="2100" dirty="0" err="1"/>
              <a:t>фази</a:t>
            </a:r>
            <a:r>
              <a:rPr lang="ru-RU" sz="2100" dirty="0"/>
              <a:t>, так і шляхом </a:t>
            </a:r>
            <a:r>
              <a:rPr lang="ru-RU" sz="2100" dirty="0" err="1"/>
              <a:t>утворення</a:t>
            </a:r>
            <a:r>
              <a:rPr lang="ru-RU" sz="2100" dirty="0"/>
              <a:t> </a:t>
            </a:r>
            <a:r>
              <a:rPr lang="ru-RU" sz="2100" dirty="0" err="1"/>
              <a:t>твердої</a:t>
            </a:r>
            <a:r>
              <a:rPr lang="ru-RU" sz="2100" dirty="0"/>
              <a:t> </a:t>
            </a:r>
            <a:r>
              <a:rPr lang="ru-RU" sz="2100" dirty="0" err="1"/>
              <a:t>фази</a:t>
            </a:r>
            <a:r>
              <a:rPr lang="ru-RU" sz="2100" dirty="0"/>
              <a:t> з </a:t>
            </a:r>
            <a:r>
              <a:rPr lang="ru-RU" sz="2100" dirty="0" err="1"/>
              <a:t>рідкої</a:t>
            </a:r>
            <a:r>
              <a:rPr lang="ru-RU" sz="2100" dirty="0"/>
              <a:t> та </a:t>
            </a:r>
            <a:r>
              <a:rPr lang="ru-RU" sz="2100" dirty="0" err="1"/>
              <a:t>газоподібної</a:t>
            </a:r>
            <a:r>
              <a:rPr lang="ru-RU" sz="2100" dirty="0"/>
              <a:t>. </a:t>
            </a:r>
            <a:r>
              <a:rPr lang="ru-RU" sz="2100" dirty="0" err="1"/>
              <a:t>Кристалізація</a:t>
            </a:r>
            <a:r>
              <a:rPr lang="ru-RU" sz="2100" dirty="0"/>
              <a:t> </a:t>
            </a:r>
            <a:r>
              <a:rPr lang="ru-RU" sz="2100" dirty="0" err="1"/>
              <a:t>починається</a:t>
            </a:r>
            <a:r>
              <a:rPr lang="ru-RU" sz="2100" dirty="0"/>
              <a:t> </a:t>
            </a:r>
            <a:r>
              <a:rPr lang="ru-RU" sz="2100" dirty="0" err="1"/>
              <a:t>лише</a:t>
            </a:r>
            <a:r>
              <a:rPr lang="ru-RU" sz="2100" dirty="0"/>
              <a:t> у </a:t>
            </a:r>
            <a:r>
              <a:rPr lang="ru-RU" sz="2100" dirty="0" err="1"/>
              <a:t>разі</a:t>
            </a:r>
            <a:r>
              <a:rPr lang="ru-RU" sz="2100" dirty="0"/>
              <a:t>, коли </a:t>
            </a:r>
            <a:r>
              <a:rPr lang="ru-RU" sz="2100" dirty="0" err="1"/>
              <a:t>вихідна</a:t>
            </a:r>
            <a:r>
              <a:rPr lang="ru-RU" sz="2100" dirty="0"/>
              <a:t> фаза </a:t>
            </a:r>
            <a:r>
              <a:rPr lang="ru-RU" sz="2100" dirty="0" err="1"/>
              <a:t>стає</a:t>
            </a:r>
            <a:r>
              <a:rPr lang="ru-RU" sz="2100" dirty="0"/>
              <a:t> </a:t>
            </a:r>
            <a:r>
              <a:rPr lang="ru-RU" sz="2100" dirty="0" err="1"/>
              <a:t>перенасиченою</a:t>
            </a:r>
            <a:r>
              <a:rPr lang="ru-RU" sz="2100" dirty="0"/>
              <a:t> (</a:t>
            </a:r>
            <a:r>
              <a:rPr lang="ru-RU" sz="2100" dirty="0" err="1"/>
              <a:t>переохолодженою</a:t>
            </a:r>
            <a:r>
              <a:rPr lang="ru-RU" sz="2100" dirty="0"/>
              <a:t>).</a:t>
            </a:r>
          </a:p>
          <a:p>
            <a:r>
              <a:rPr lang="ru-RU" sz="2100" dirty="0" smtClean="0"/>
              <a:t>У </a:t>
            </a:r>
            <a:r>
              <a:rPr lang="ru-RU" sz="2100" dirty="0" err="1"/>
              <a:t>практиці</a:t>
            </a:r>
            <a:r>
              <a:rPr lang="ru-RU" sz="2100" dirty="0"/>
              <a:t> синтезу та </a:t>
            </a:r>
            <a:r>
              <a:rPr lang="ru-RU" sz="2100" dirty="0" err="1"/>
              <a:t>вирощування</a:t>
            </a:r>
            <a:r>
              <a:rPr lang="ru-RU" sz="2100" dirty="0"/>
              <a:t> </a:t>
            </a:r>
            <a:r>
              <a:rPr lang="ru-RU" sz="2100" dirty="0" err="1"/>
              <a:t>кристалів</a:t>
            </a:r>
            <a:r>
              <a:rPr lang="ru-RU" sz="2100" dirty="0"/>
              <a:t> </a:t>
            </a:r>
            <a:r>
              <a:rPr lang="ru-RU" sz="2100" dirty="0" err="1"/>
              <a:t>перенасичення</a:t>
            </a:r>
            <a:r>
              <a:rPr lang="ru-RU" sz="2100" dirty="0"/>
              <a:t> </a:t>
            </a:r>
            <a:r>
              <a:rPr lang="ru-RU" sz="2100" dirty="0" err="1"/>
              <a:t>задається</a:t>
            </a:r>
            <a:r>
              <a:rPr lang="ru-RU" sz="2100" dirty="0"/>
              <a:t> шляхом </a:t>
            </a:r>
            <a:r>
              <a:rPr lang="ru-RU" sz="2100" dirty="0" err="1"/>
              <a:t>створення</a:t>
            </a:r>
            <a:r>
              <a:rPr lang="ru-RU" sz="2100" dirty="0"/>
              <a:t> </a:t>
            </a:r>
            <a:r>
              <a:rPr lang="ru-RU" sz="2100" dirty="0" err="1"/>
              <a:t>визначених</a:t>
            </a:r>
            <a:r>
              <a:rPr lang="ru-RU" sz="2100" dirty="0"/>
              <a:t> </a:t>
            </a:r>
            <a:r>
              <a:rPr lang="ru-RU" sz="2100" dirty="0" err="1"/>
              <a:t>параметрів</a:t>
            </a:r>
            <a:r>
              <a:rPr lang="ru-RU" sz="2100" dirty="0"/>
              <a:t>: </a:t>
            </a:r>
            <a:r>
              <a:rPr lang="ru-RU" sz="2100" dirty="0" err="1"/>
              <a:t>температури</a:t>
            </a:r>
            <a:r>
              <a:rPr lang="ru-RU" sz="2100" dirty="0"/>
              <a:t>, </a:t>
            </a:r>
            <a:r>
              <a:rPr lang="ru-RU" sz="2100" dirty="0" err="1"/>
              <a:t>тиску</a:t>
            </a:r>
            <a:r>
              <a:rPr lang="ru-RU" sz="2100" dirty="0"/>
              <a:t>, </a:t>
            </a:r>
            <a:r>
              <a:rPr lang="ru-RU" sz="2100" dirty="0" err="1"/>
              <a:t>концентрації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97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uk-UA" dirty="0" smtClean="0"/>
              <a:t>Метод плаваючої зони.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21895" y="1337912"/>
                <a:ext cx="10631905" cy="4839051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sz="2400" dirty="0" smtClean="0"/>
                  <a:t>Метод </a:t>
                </a:r>
                <a:r>
                  <a:rPr lang="ru-RU" sz="2400" dirty="0" err="1" smtClean="0"/>
                  <a:t>розроблений</a:t>
                </a:r>
                <a:r>
                  <a:rPr lang="ru-RU" sz="2400" dirty="0" smtClean="0"/>
                  <a:t> у 1957 р. </a:t>
                </a:r>
                <a:r>
                  <a:rPr lang="ru-RU" sz="2400" dirty="0" err="1" smtClean="0"/>
                  <a:t>Принципово</a:t>
                </a:r>
                <a:r>
                  <a:rPr lang="ru-RU" sz="2400" dirty="0" smtClean="0"/>
                  <a:t> за </a:t>
                </a:r>
                <a:r>
                  <a:rPr lang="ru-RU" sz="2400" dirty="0" err="1" smtClean="0"/>
                  <a:t>своїм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змістом</a:t>
                </a:r>
                <a:r>
                  <a:rPr lang="ru-RU" sz="2400" dirty="0" smtClean="0"/>
                  <a:t> метод </a:t>
                </a:r>
                <a:r>
                  <a:rPr lang="ru-RU" sz="2400" dirty="0" err="1" smtClean="0"/>
                  <a:t>аналогічний</a:t>
                </a:r>
                <a:r>
                  <a:rPr lang="ru-RU" sz="2400" dirty="0" smtClean="0"/>
                  <a:t> способу </a:t>
                </a:r>
                <a:r>
                  <a:rPr lang="ru-RU" sz="2400" dirty="0" err="1" smtClean="0"/>
                  <a:t>зонної</a:t>
                </a:r>
                <a:r>
                  <a:rPr lang="ru-RU" sz="2400" dirty="0" smtClean="0"/>
                  <a:t> плавки, але </a:t>
                </a:r>
                <a:r>
                  <a:rPr lang="ru-RU" sz="2400" dirty="0" err="1" smtClean="0"/>
                  <a:t>відрізняється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від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нього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тим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що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переміщення</a:t>
                </a:r>
                <a:r>
                  <a:rPr lang="ru-RU" sz="2400" dirty="0" smtClean="0"/>
                  <a:t> фронту </a:t>
                </a:r>
                <a:r>
                  <a:rPr lang="ru-RU" sz="2400" dirty="0" err="1" smtClean="0"/>
                  <a:t>кристалізації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здійснюється</a:t>
                </a:r>
                <a:r>
                  <a:rPr lang="ru-RU" sz="2400" dirty="0" smtClean="0"/>
                  <a:t> у вертикальному </a:t>
                </a:r>
                <a:r>
                  <a:rPr lang="ru-RU" sz="2400" dirty="0" err="1" smtClean="0"/>
                  <a:t>напрямку</a:t>
                </a:r>
                <a:r>
                  <a:rPr lang="ru-RU" sz="2400" dirty="0" smtClean="0"/>
                  <a:t>. </a:t>
                </a:r>
                <a:r>
                  <a:rPr lang="ru-RU" sz="2400" dirty="0" err="1" smtClean="0"/>
                  <a:t>Це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дає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можливість</a:t>
                </a:r>
                <a:r>
                  <a:rPr lang="ru-RU" sz="2400" dirty="0" smtClean="0"/>
                  <a:t>  </a:t>
                </a:r>
                <a:r>
                  <a:rPr lang="ru-RU" sz="2400" dirty="0" err="1" smtClean="0"/>
                  <a:t>кристалізувати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матеріал</a:t>
                </a:r>
                <a:r>
                  <a:rPr lang="ru-RU" sz="2400" dirty="0" smtClean="0"/>
                  <a:t> без </a:t>
                </a:r>
                <a:r>
                  <a:rPr lang="ru-RU" sz="2400" dirty="0" err="1" smtClean="0"/>
                  <a:t>застосування</a:t>
                </a:r>
                <a:r>
                  <a:rPr lang="ru-RU" sz="2400" dirty="0" smtClean="0"/>
                  <a:t> тиглю, як і в </a:t>
                </a:r>
                <a:r>
                  <a:rPr lang="ru-RU" sz="2400" dirty="0" err="1" smtClean="0"/>
                  <a:t>методі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Вернейля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суттєво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поліпшити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якість</a:t>
                </a:r>
                <a:r>
                  <a:rPr lang="ru-RU" sz="2400" dirty="0" smtClean="0"/>
                  <a:t> і чистоту </a:t>
                </a:r>
                <a:r>
                  <a:rPr lang="ru-RU" sz="2400" dirty="0" err="1" smtClean="0"/>
                  <a:t>кристалів</a:t>
                </a:r>
                <a:r>
                  <a:rPr lang="ru-RU" sz="2400" dirty="0" smtClean="0"/>
                  <a:t>. </a:t>
                </a:r>
              </a:p>
              <a:p>
                <a:r>
                  <a:rPr lang="uk-UA" sz="2400" dirty="0" smtClean="0"/>
                  <a:t>Як вихідний матеріал використані </a:t>
                </a:r>
                <a:r>
                  <a:rPr lang="uk-UA" sz="2400" dirty="0" err="1" smtClean="0"/>
                  <a:t>стрижнєподібні</a:t>
                </a:r>
                <a:r>
                  <a:rPr lang="uk-UA" sz="2400" dirty="0" smtClean="0"/>
                  <a:t> заготовки, отримані пресуванням або спіканням. Локальна розплавлена зона забезпечується індукційним </a:t>
                </a:r>
                <a:r>
                  <a:rPr lang="uk-UA" sz="2400" dirty="0" smtClean="0"/>
                  <a:t>нагріванням. </a:t>
                </a:r>
                <a:r>
                  <a:rPr lang="uk-UA" sz="2400" dirty="0" smtClean="0"/>
                  <a:t>Такий шар розплаву утримується у вертикальному стані в стрижні лише силами  поверхневого натягу.</a:t>
                </a:r>
              </a:p>
              <a:p>
                <a:r>
                  <a:rPr lang="uk-UA" sz="2400" dirty="0" smtClean="0"/>
                  <a:t>Експериментально встановлено, що геометрія розплавленої зони залежить від властивостей рідинного матеріалу </a:t>
                </a:r>
                <a:r>
                  <a:rPr lang="en-US" sz="2400" i="1" dirty="0" smtClean="0"/>
                  <a:t>l</a:t>
                </a:r>
                <a:r>
                  <a:rPr lang="en-US" sz="2400" dirty="0" smtClean="0"/>
                  <a:t>=</a:t>
                </a:r>
                <a:r>
                  <a:rPr lang="uk-UA" sz="2400" dirty="0" smtClean="0"/>
                  <a:t>  </a:t>
                </a:r>
                <a:r>
                  <a:rPr lang="en-US" sz="2400" dirty="0" smtClean="0"/>
                  <a:t>2.84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 smtClean="0"/>
                  <a:t>/</a:t>
                </a:r>
                <a:r>
                  <a:rPr lang="en-US" sz="2400" i="1" dirty="0" smtClean="0"/>
                  <a:t>dg</a:t>
                </a:r>
                <a:r>
                  <a:rPr lang="en-US" sz="2400" dirty="0" smtClean="0"/>
                  <a:t> </a:t>
                </a:r>
                <a:r>
                  <a:rPr lang="uk-UA" sz="2400" dirty="0" smtClean="0"/>
                  <a:t>, де </a:t>
                </a:r>
                <a:r>
                  <a:rPr lang="en-US" sz="2400" i="1" dirty="0" smtClean="0"/>
                  <a:t>l</a:t>
                </a:r>
                <a:r>
                  <a:rPr lang="uk-UA" sz="2400" dirty="0" smtClean="0"/>
                  <a:t>- довжина розплавленої зони, </a:t>
                </a:r>
                <a:r>
                  <a:rPr lang="el-GR" sz="2400" dirty="0" smtClean="0"/>
                  <a:t>σ</a:t>
                </a:r>
                <a:r>
                  <a:rPr lang="uk-UA" sz="2400" dirty="0" smtClean="0"/>
                  <a:t>-поверхневий натяг розплаву, </a:t>
                </a:r>
                <a:r>
                  <a:rPr lang="en-US" sz="2400" i="1" dirty="0" smtClean="0"/>
                  <a:t>d</a:t>
                </a:r>
                <a:r>
                  <a:rPr lang="uk-UA" sz="2400" dirty="0" smtClean="0"/>
                  <a:t>-густина розплаву, </a:t>
                </a:r>
                <a:r>
                  <a:rPr lang="en-US" sz="2400" i="1" dirty="0" smtClean="0"/>
                  <a:t>g</a:t>
                </a:r>
                <a:r>
                  <a:rPr lang="uk-UA" sz="2400" i="1" dirty="0" smtClean="0"/>
                  <a:t>- </a:t>
                </a:r>
                <a:r>
                  <a:rPr lang="uk-UA" sz="2400" dirty="0" smtClean="0"/>
                  <a:t>усереднена сила  тяжіння.</a:t>
                </a:r>
              </a:p>
              <a:p>
                <a:r>
                  <a:rPr lang="uk-UA" sz="2400" dirty="0" smtClean="0"/>
                  <a:t>Методом плаваючої зони отримують кристали металів, напівпровідників, оксидів. </a:t>
                </a:r>
                <a:endParaRPr lang="en-US" sz="24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ru-RU" sz="1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895" y="1337912"/>
                <a:ext cx="10631905" cy="4839051"/>
              </a:xfrm>
              <a:blipFill rotWithShape="0">
                <a:blip r:embed="rId2"/>
                <a:stretch>
                  <a:fillRect l="-630" t="-1511" r="-1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51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1241659"/>
            <a:ext cx="10699282" cy="49353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прямого </a:t>
            </a:r>
            <a:r>
              <a:rPr lang="ru-RU" dirty="0" err="1" smtClean="0"/>
              <a:t>високочастотного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в холодному </a:t>
            </a:r>
            <a:r>
              <a:rPr lang="ru-RU" dirty="0" err="1" smtClean="0"/>
              <a:t>контейнері</a:t>
            </a:r>
            <a:r>
              <a:rPr lang="ru-RU" dirty="0" smtClean="0"/>
              <a:t>,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стабілізованого</a:t>
            </a:r>
            <a:r>
              <a:rPr lang="ru-RU" dirty="0" smtClean="0"/>
              <a:t> </a:t>
            </a:r>
            <a:r>
              <a:rPr lang="ru-RU" dirty="0" err="1" smtClean="0"/>
              <a:t>кубічного</a:t>
            </a:r>
            <a:r>
              <a:rPr lang="ru-RU" dirty="0" smtClean="0"/>
              <a:t> оксиду </a:t>
            </a:r>
            <a:r>
              <a:rPr lang="ru-RU" dirty="0" err="1" smtClean="0"/>
              <a:t>цирконію</a:t>
            </a:r>
            <a:r>
              <a:rPr lang="ru-RU" dirty="0" smtClean="0"/>
              <a:t> - </a:t>
            </a:r>
            <a:r>
              <a:rPr lang="ru-RU" dirty="0" err="1" smtClean="0"/>
              <a:t>фіаніту</a:t>
            </a:r>
            <a:r>
              <a:rPr lang="ru-RU" dirty="0" smtClean="0"/>
              <a:t>.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своєрідних</a:t>
            </a:r>
            <a:r>
              <a:rPr lang="ru-RU" dirty="0" smtClean="0"/>
              <a:t> </a:t>
            </a:r>
            <a:r>
              <a:rPr lang="ru-RU" dirty="0" err="1" smtClean="0"/>
              <a:t>стінок</a:t>
            </a:r>
            <a:r>
              <a:rPr lang="ru-RU" dirty="0" smtClean="0"/>
              <a:t> тигля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кристалічна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утворюваної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Синтез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розчину</a:t>
            </a:r>
            <a:r>
              <a:rPr lang="ru-RU" dirty="0" smtClean="0"/>
              <a:t> в </a:t>
            </a:r>
            <a:r>
              <a:rPr lang="ru-RU" dirty="0" err="1" smtClean="0"/>
              <a:t>розплаві</a:t>
            </a:r>
            <a:r>
              <a:rPr lang="ru-RU" dirty="0" smtClean="0"/>
              <a:t> </a:t>
            </a:r>
            <a:r>
              <a:rPr lang="ru-RU" dirty="0" err="1" smtClean="0"/>
              <a:t>флюсів</a:t>
            </a:r>
            <a:r>
              <a:rPr lang="ru-RU" dirty="0" smtClean="0"/>
              <a:t> (</a:t>
            </a:r>
            <a:r>
              <a:rPr lang="ru-RU" dirty="0" err="1" smtClean="0"/>
              <a:t>флюсовий</a:t>
            </a:r>
            <a:r>
              <a:rPr lang="ru-RU" dirty="0" smtClean="0"/>
              <a:t> метод) </a:t>
            </a:r>
            <a:r>
              <a:rPr lang="ru-RU" dirty="0" err="1" smtClean="0"/>
              <a:t>здійснюється</a:t>
            </a:r>
            <a:r>
              <a:rPr lang="ru-RU" dirty="0" smtClean="0"/>
              <a:t> при </a:t>
            </a:r>
            <a:r>
              <a:rPr lang="ru-RU" dirty="0" err="1" smtClean="0"/>
              <a:t>високих</a:t>
            </a:r>
            <a:r>
              <a:rPr lang="ru-RU" dirty="0" smtClean="0"/>
              <a:t> тисках способом </a:t>
            </a:r>
            <a:r>
              <a:rPr lang="ru-RU" dirty="0" err="1" smtClean="0"/>
              <a:t>зворотного</a:t>
            </a:r>
            <a:r>
              <a:rPr lang="ru-RU" dirty="0" smtClean="0"/>
              <a:t> температурного перепаду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. В таких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алмаз, смарагд. </a:t>
            </a:r>
            <a:r>
              <a:rPr lang="ru-RU" dirty="0" err="1" smtClean="0"/>
              <a:t>хризоберил</a:t>
            </a:r>
            <a:r>
              <a:rPr lang="ru-RU" dirty="0" smtClean="0"/>
              <a:t>, </a:t>
            </a:r>
            <a:r>
              <a:rPr lang="ru-RU" dirty="0" err="1" smtClean="0"/>
              <a:t>шпінель</a:t>
            </a:r>
            <a:r>
              <a:rPr lang="ru-RU" dirty="0" smtClean="0"/>
              <a:t>, </a:t>
            </a:r>
            <a:r>
              <a:rPr lang="ru-RU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Апарат</a:t>
            </a:r>
            <a:r>
              <a:rPr lang="ru-RU" dirty="0" smtClean="0"/>
              <a:t> для синтезу методом </a:t>
            </a:r>
            <a:r>
              <a:rPr lang="ru-RU" dirty="0" err="1" smtClean="0"/>
              <a:t>гарнісажу</a:t>
            </a:r>
            <a:r>
              <a:rPr lang="ru-RU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водоохолоджуваних</a:t>
            </a:r>
            <a:r>
              <a:rPr lang="ru-RU" dirty="0" smtClean="0"/>
              <a:t> </a:t>
            </a:r>
            <a:r>
              <a:rPr lang="ru-RU" dirty="0" err="1" smtClean="0"/>
              <a:t>мідних</a:t>
            </a:r>
            <a:r>
              <a:rPr lang="ru-RU" dirty="0" smtClean="0"/>
              <a:t> трубок. Порошок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(плюс </a:t>
            </a:r>
            <a:r>
              <a:rPr lang="ru-RU" dirty="0" err="1" smtClean="0"/>
              <a:t>стабілізатор</a:t>
            </a:r>
            <a:r>
              <a:rPr lang="ru-RU" dirty="0" smtClean="0"/>
              <a:t>) </a:t>
            </a:r>
            <a:r>
              <a:rPr lang="ru-RU" dirty="0" err="1" smtClean="0"/>
              <a:t>поміщують</a:t>
            </a:r>
            <a:r>
              <a:rPr lang="ru-RU" dirty="0" smtClean="0"/>
              <a:t> </a:t>
            </a:r>
            <a:r>
              <a:rPr lang="ru-RU" dirty="0" err="1" smtClean="0"/>
              <a:t>усередину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, і </a:t>
            </a:r>
            <a:r>
              <a:rPr lang="ru-RU" dirty="0" err="1" smtClean="0"/>
              <a:t>він</a:t>
            </a:r>
            <a:r>
              <a:rPr lang="ru-RU" dirty="0" smtClean="0"/>
              <a:t> плавиться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струмів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</a:t>
            </a:r>
            <a:r>
              <a:rPr lang="ru-RU" dirty="0" err="1" smtClean="0"/>
              <a:t>електропровідний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при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температурах,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пластинки </a:t>
            </a:r>
            <a:r>
              <a:rPr lang="ru-RU" dirty="0" err="1" smtClean="0"/>
              <a:t>металічного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, </a:t>
            </a:r>
            <a:r>
              <a:rPr lang="ru-RU" dirty="0" err="1" smtClean="0"/>
              <a:t>поміщеної</a:t>
            </a:r>
            <a:r>
              <a:rPr lang="ru-RU" dirty="0" smtClean="0"/>
              <a:t> в центр. Вона </a:t>
            </a:r>
            <a:r>
              <a:rPr lang="ru-RU" dirty="0" err="1" smtClean="0"/>
              <a:t>окислюється</a:t>
            </a:r>
            <a:r>
              <a:rPr lang="ru-RU" dirty="0" smtClean="0"/>
              <a:t> по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і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живлячого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24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289" y="1639826"/>
            <a:ext cx="4580255" cy="3516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32319" y="1639826"/>
            <a:ext cx="4369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 для синтезу методом </a:t>
            </a:r>
            <a:r>
              <a:rPr lang="ru-RU" sz="2400" dirty="0" err="1" smtClean="0"/>
              <a:t>індукційного</a:t>
            </a:r>
            <a:r>
              <a:rPr lang="ru-RU" sz="2400" dirty="0" smtClean="0"/>
              <a:t>(</a:t>
            </a:r>
            <a:r>
              <a:rPr lang="ru-RU" sz="2400" dirty="0" err="1" smtClean="0"/>
              <a:t>високочастотного</a:t>
            </a:r>
            <a:r>
              <a:rPr lang="ru-RU" sz="2400" dirty="0" smtClean="0"/>
              <a:t>)</a:t>
            </a:r>
            <a:r>
              <a:rPr lang="ru-RU" sz="2400" dirty="0" err="1" smtClean="0"/>
              <a:t>плавлення</a:t>
            </a:r>
            <a:r>
              <a:rPr lang="ru-RU" sz="2400" dirty="0" smtClean="0"/>
              <a:t> в холодному </a:t>
            </a:r>
            <a:r>
              <a:rPr lang="ru-RU" sz="2400" dirty="0" err="1" smtClean="0"/>
              <a:t>контейнері</a:t>
            </a:r>
            <a:r>
              <a:rPr lang="ru-RU" sz="2400" dirty="0" smtClean="0"/>
              <a:t>(метод </a:t>
            </a:r>
            <a:r>
              <a:rPr lang="ru-RU" sz="2400" dirty="0" err="1" smtClean="0"/>
              <a:t>гарнісажу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7321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Коли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порошку </a:t>
            </a:r>
            <a:r>
              <a:rPr lang="ru-RU" dirty="0" err="1" smtClean="0"/>
              <a:t>розплавиться</a:t>
            </a:r>
            <a:r>
              <a:rPr lang="ru-RU" dirty="0" smtClean="0"/>
              <a:t>,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шкоринка</a:t>
            </a:r>
            <a:r>
              <a:rPr lang="ru-RU" dirty="0" smtClean="0"/>
              <a:t>, температура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за температуру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кубічного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і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контакті</a:t>
            </a:r>
            <a:r>
              <a:rPr lang="ru-RU" dirty="0" smtClean="0"/>
              <a:t> з </a:t>
            </a:r>
            <a:r>
              <a:rPr lang="ru-RU" dirty="0" err="1" smtClean="0"/>
              <a:t>холодними</a:t>
            </a:r>
            <a:r>
              <a:rPr lang="ru-RU" dirty="0" smtClean="0"/>
              <a:t> </a:t>
            </a:r>
            <a:r>
              <a:rPr lang="ru-RU" dirty="0" err="1" smtClean="0"/>
              <a:t>мідними</a:t>
            </a:r>
            <a:r>
              <a:rPr lang="ru-RU" dirty="0" smtClean="0"/>
              <a:t> трубками. Таким чином, вона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до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 тигель. Через </a:t>
            </a:r>
            <a:r>
              <a:rPr lang="ru-RU" dirty="0" err="1" smtClean="0"/>
              <a:t>кілька</a:t>
            </a:r>
            <a:r>
              <a:rPr lang="ru-RU" dirty="0" smtClean="0"/>
              <a:t> годин </a:t>
            </a:r>
            <a:r>
              <a:rPr lang="ru-RU" dirty="0" err="1" smtClean="0"/>
              <a:t>високочастотний</a:t>
            </a:r>
            <a:r>
              <a:rPr lang="ru-RU" dirty="0" smtClean="0"/>
              <a:t> </a:t>
            </a:r>
            <a:r>
              <a:rPr lang="ru-RU" dirty="0" err="1" smtClean="0"/>
              <a:t>нагрів</a:t>
            </a:r>
            <a:r>
              <a:rPr lang="ru-RU" dirty="0" smtClean="0"/>
              <a:t> порошку </a:t>
            </a:r>
            <a:r>
              <a:rPr lang="ru-RU" dirty="0" err="1" smtClean="0"/>
              <a:t>зменшують</a:t>
            </a:r>
            <a:r>
              <a:rPr lang="ru-RU" dirty="0" smtClean="0"/>
              <a:t>,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застигання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виймають</a:t>
            </a:r>
            <a:r>
              <a:rPr lang="ru-RU" dirty="0" smtClean="0"/>
              <a:t> </a:t>
            </a:r>
            <a:r>
              <a:rPr lang="ru-RU" dirty="0" err="1" smtClean="0"/>
              <a:t>утворені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. Для </a:t>
            </a:r>
            <a:r>
              <a:rPr lang="ru-RU" dirty="0" err="1" smtClean="0"/>
              <a:t>зняття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в </a:t>
            </a:r>
            <a:r>
              <a:rPr lang="ru-RU" dirty="0" err="1" smtClean="0"/>
              <a:t>кристалах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охолоджуються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відпалюють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1400°С.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розплавленому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кубічну</a:t>
            </a:r>
            <a:r>
              <a:rPr lang="ru-RU" dirty="0" smtClean="0"/>
              <a:t> структуру, але при </a:t>
            </a:r>
            <a:r>
              <a:rPr lang="ru-RU" dirty="0" err="1" smtClean="0"/>
              <a:t>застиганні</a:t>
            </a:r>
            <a:r>
              <a:rPr lang="ru-RU" dirty="0" smtClean="0"/>
              <a:t> до </a:t>
            </a:r>
            <a:r>
              <a:rPr lang="ru-RU" dirty="0" err="1" smtClean="0"/>
              <a:t>кімнатної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моноклінним</a:t>
            </a:r>
            <a:r>
              <a:rPr lang="ru-RU" dirty="0" smtClean="0"/>
              <a:t> і </a:t>
            </a:r>
            <a:r>
              <a:rPr lang="ru-RU" dirty="0" err="1" smtClean="0"/>
              <a:t>непрозорим</a:t>
            </a:r>
            <a:r>
              <a:rPr lang="ru-RU" dirty="0" smtClean="0"/>
              <a:t>. Тому перед </a:t>
            </a:r>
            <a:r>
              <a:rPr lang="ru-RU" dirty="0" err="1" smtClean="0"/>
              <a:t>нагріванням</a:t>
            </a:r>
            <a:r>
              <a:rPr lang="ru-RU" dirty="0" smtClean="0"/>
              <a:t> у </a:t>
            </a:r>
            <a:r>
              <a:rPr lang="ru-RU" dirty="0" err="1" smtClean="0"/>
              <a:t>живлячий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стабілізатор</a:t>
            </a:r>
            <a:r>
              <a:rPr lang="ru-RU" dirty="0" smtClean="0"/>
              <a:t>(</a:t>
            </a:r>
            <a:r>
              <a:rPr lang="ru-RU" dirty="0" err="1" smtClean="0"/>
              <a:t>оксиди</a:t>
            </a:r>
            <a:r>
              <a:rPr lang="ru-RU" dirty="0" smtClean="0"/>
              <a:t> </a:t>
            </a:r>
            <a:r>
              <a:rPr lang="ru-RU" dirty="0" err="1" smtClean="0"/>
              <a:t>марганцю</a:t>
            </a:r>
            <a:r>
              <a:rPr lang="ru-RU" dirty="0" smtClean="0"/>
              <a:t>, </a:t>
            </a:r>
            <a:r>
              <a:rPr lang="ru-RU" dirty="0" err="1" smtClean="0"/>
              <a:t>кальцію</a:t>
            </a:r>
            <a:r>
              <a:rPr lang="ru-RU" dirty="0" smtClean="0"/>
              <a:t> та </a:t>
            </a:r>
            <a:r>
              <a:rPr lang="ru-RU" dirty="0" err="1" smtClean="0"/>
              <a:t>ітрію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755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19" y="1203158"/>
            <a:ext cx="10660781" cy="497380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Гідротермальний</a:t>
            </a:r>
            <a:r>
              <a:rPr lang="ru-RU" dirty="0" smtClean="0"/>
              <a:t> метод </a:t>
            </a:r>
            <a:r>
              <a:rPr lang="ru-RU" dirty="0" err="1" smtClean="0"/>
              <a:t>придатний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кварцу, смарагду, корунду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з водного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живильного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в автоклавах на </a:t>
            </a:r>
            <a:r>
              <a:rPr lang="ru-RU" dirty="0" err="1" smtClean="0"/>
              <a:t>затравочних</a:t>
            </a:r>
            <a:r>
              <a:rPr lang="ru-RU" dirty="0" smtClean="0"/>
              <a:t> пластинках з </a:t>
            </a:r>
            <a:r>
              <a:rPr lang="ru-RU" dirty="0" err="1" smtClean="0"/>
              <a:t>розчинів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250-600°С і </a:t>
            </a:r>
            <a:r>
              <a:rPr lang="ru-RU" dirty="0" err="1" smtClean="0"/>
              <a:t>тиску</a:t>
            </a:r>
            <a:r>
              <a:rPr lang="ru-RU" dirty="0" smtClean="0"/>
              <a:t> в десятки і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мегапаскалів</a:t>
            </a:r>
            <a:r>
              <a:rPr lang="ru-RU" dirty="0" smtClean="0"/>
              <a:t>. При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(~180 °С) і </a:t>
            </a:r>
            <a:r>
              <a:rPr lang="ru-RU" dirty="0" err="1" smtClean="0"/>
              <a:t>гідротермальних</a:t>
            </a:r>
            <a:r>
              <a:rPr lang="ru-RU" dirty="0" smtClean="0"/>
              <a:t> </a:t>
            </a:r>
            <a:r>
              <a:rPr lang="ru-RU" dirty="0" err="1" smtClean="0"/>
              <a:t>слабко</a:t>
            </a:r>
            <a:r>
              <a:rPr lang="ru-RU" dirty="0" smtClean="0"/>
              <a:t> </a:t>
            </a:r>
            <a:r>
              <a:rPr lang="ru-RU" dirty="0" err="1" smtClean="0"/>
              <a:t>лужних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малахіт</a:t>
            </a:r>
            <a:r>
              <a:rPr lang="ru-RU" dirty="0" smtClean="0"/>
              <a:t>. </a:t>
            </a:r>
            <a:r>
              <a:rPr lang="ru-RU" dirty="0" err="1" smtClean="0"/>
              <a:t>Концентруванням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сферичні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кремнезему; при </a:t>
            </a:r>
            <a:r>
              <a:rPr lang="ru-RU" dirty="0" err="1" smtClean="0"/>
              <a:t>наступному</a:t>
            </a:r>
            <a:r>
              <a:rPr lang="ru-RU" dirty="0" smtClean="0"/>
              <a:t> 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застиганні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центрифугуванні</a:t>
            </a:r>
            <a:r>
              <a:rPr lang="ru-RU" dirty="0" smtClean="0"/>
              <a:t> і </a:t>
            </a:r>
            <a:r>
              <a:rPr lang="ru-RU" dirty="0" err="1" smtClean="0"/>
              <a:t>тепловій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опали,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опалесценцію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Гідротермальний</a:t>
            </a:r>
            <a:r>
              <a:rPr lang="ru-RU" dirty="0" smtClean="0"/>
              <a:t> метод </a:t>
            </a:r>
            <a:r>
              <a:rPr lang="ru-RU" dirty="0" err="1" smtClean="0"/>
              <a:t>повторює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росту </a:t>
            </a:r>
            <a:r>
              <a:rPr lang="ru-RU" dirty="0" err="1" smtClean="0"/>
              <a:t>мінералів</a:t>
            </a:r>
            <a:r>
              <a:rPr lang="ru-RU" dirty="0" smtClean="0"/>
              <a:t> 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живильних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розчинятись</a:t>
            </a:r>
            <a:r>
              <a:rPr lang="ru-RU" dirty="0" smtClean="0"/>
              <a:t> у </a:t>
            </a:r>
            <a:r>
              <a:rPr lang="ru-RU" dirty="0" err="1" smtClean="0"/>
              <a:t>перегрітих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і </a:t>
            </a:r>
            <a:r>
              <a:rPr lang="ru-RU" dirty="0" err="1" smtClean="0"/>
              <a:t>парі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пересичені</a:t>
            </a:r>
            <a:r>
              <a:rPr lang="ru-RU" dirty="0" smtClean="0"/>
              <a:t> </a:t>
            </a:r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розчини</a:t>
            </a:r>
            <a:r>
              <a:rPr lang="ru-RU" dirty="0" smtClean="0"/>
              <a:t>, 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ювелірні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осаджуються</a:t>
            </a:r>
            <a:r>
              <a:rPr lang="ru-RU" dirty="0" smtClean="0"/>
              <a:t> і </a:t>
            </a:r>
            <a:r>
              <a:rPr lang="ru-RU" dirty="0" err="1" smtClean="0"/>
              <a:t>вирощуються</a:t>
            </a:r>
            <a:r>
              <a:rPr lang="ru-RU" dirty="0" smtClean="0"/>
              <a:t> на затравках.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</a:t>
            </a:r>
            <a:r>
              <a:rPr lang="ru-RU" dirty="0" err="1" smtClean="0"/>
              <a:t>автоклаві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точку </a:t>
            </a:r>
            <a:r>
              <a:rPr lang="ru-RU" dirty="0" err="1" smtClean="0"/>
              <a:t>кипіння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за 100°С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9278"/>
            <a:ext cx="3531669" cy="4698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1553" y="192031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Спрощена</a:t>
            </a:r>
            <a:r>
              <a:rPr lang="ru-RU" sz="2400" dirty="0" smtClean="0"/>
              <a:t> схема </a:t>
            </a:r>
            <a:r>
              <a:rPr lang="ru-RU" sz="2400" dirty="0" err="1" smtClean="0"/>
              <a:t>облицьованого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сріблом</a:t>
            </a:r>
            <a:r>
              <a:rPr lang="ru-RU" sz="2400" dirty="0" smtClean="0"/>
              <a:t> автоклаву для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гідротермального</a:t>
            </a:r>
            <a:r>
              <a:rPr lang="ru-RU" sz="2400" dirty="0" smtClean="0"/>
              <a:t> кварцу:1-теплоізоляція; </a:t>
            </a:r>
          </a:p>
          <a:p>
            <a:r>
              <a:rPr lang="ru-RU" sz="2400" dirty="0" smtClean="0"/>
              <a:t>2-затравочні </a:t>
            </a:r>
            <a:r>
              <a:rPr lang="ru-RU" sz="2400" dirty="0" err="1" smtClean="0"/>
              <a:t>пластини</a:t>
            </a:r>
            <a:r>
              <a:rPr lang="ru-RU" sz="2400" dirty="0" smtClean="0"/>
              <a:t>; 3-перегородка; </a:t>
            </a:r>
          </a:p>
          <a:p>
            <a:r>
              <a:rPr lang="ru-RU" sz="2400" dirty="0" smtClean="0"/>
              <a:t>4-живильний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; 5-збагачений на кремнезем </a:t>
            </a:r>
            <a:r>
              <a:rPr lang="ru-RU" sz="2400" dirty="0" err="1" smtClean="0"/>
              <a:t>водний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; 6-срібне </a:t>
            </a:r>
            <a:r>
              <a:rPr lang="ru-RU" sz="2400" dirty="0" err="1" smtClean="0"/>
              <a:t>облицювання</a:t>
            </a:r>
            <a:r>
              <a:rPr lang="ru-RU" sz="2400" dirty="0" smtClean="0"/>
              <a:t>; 7-електронагрівач.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6290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787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синтезі</a:t>
            </a:r>
            <a:r>
              <a:rPr lang="ru-RU" dirty="0" smtClean="0"/>
              <a:t> кварцу </a:t>
            </a:r>
            <a:r>
              <a:rPr lang="ru-RU" dirty="0" err="1" smtClean="0"/>
              <a:t>подрібнений</a:t>
            </a:r>
            <a:r>
              <a:rPr lang="ru-RU" dirty="0" smtClean="0"/>
              <a:t> кремнезем </a:t>
            </a:r>
            <a:r>
              <a:rPr lang="ru-RU" dirty="0" err="1" smtClean="0"/>
              <a:t>поміщують</a:t>
            </a:r>
            <a:r>
              <a:rPr lang="ru-RU" dirty="0" smtClean="0"/>
              <a:t> на дно автоклаву.  а </a:t>
            </a:r>
            <a:r>
              <a:rPr lang="ru-RU" dirty="0" err="1" smtClean="0"/>
              <a:t>пластини</a:t>
            </a:r>
            <a:r>
              <a:rPr lang="ru-RU" dirty="0" smtClean="0"/>
              <a:t> готового кварцу </a:t>
            </a:r>
            <a:r>
              <a:rPr lang="ru-RU" dirty="0" err="1" smtClean="0"/>
              <a:t>підвищують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як затравки. Автоклав </a:t>
            </a:r>
            <a:r>
              <a:rPr lang="ru-RU" dirty="0" err="1" smtClean="0"/>
              <a:t>заповнюють</a:t>
            </a:r>
            <a:r>
              <a:rPr lang="ru-RU" dirty="0" smtClean="0"/>
              <a:t> на 85%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лужною</a:t>
            </a:r>
            <a:r>
              <a:rPr lang="ru-RU" dirty="0" smtClean="0"/>
              <a:t> водою, де 1%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гідрооксид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кварцу в </a:t>
            </a:r>
            <a:r>
              <a:rPr lang="ru-RU" dirty="0" err="1" smtClean="0"/>
              <a:t>воді</a:t>
            </a:r>
            <a:r>
              <a:rPr lang="ru-RU" dirty="0" smtClean="0"/>
              <a:t>. Автоклав </a:t>
            </a:r>
            <a:r>
              <a:rPr lang="ru-RU" dirty="0" err="1" smtClean="0"/>
              <a:t>нагрівають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температура не </a:t>
            </a:r>
            <a:r>
              <a:rPr lang="ru-RU" dirty="0" err="1" smtClean="0"/>
              <a:t>досягне</a:t>
            </a:r>
            <a:r>
              <a:rPr lang="ru-RU" dirty="0" smtClean="0"/>
              <a:t> 200°С . </a:t>
            </a:r>
            <a:r>
              <a:rPr lang="ru-RU" dirty="0" err="1" smtClean="0"/>
              <a:t>Подрібнений</a:t>
            </a:r>
            <a:r>
              <a:rPr lang="ru-RU" dirty="0" smtClean="0"/>
              <a:t> кварц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розчинятись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і </a:t>
            </a:r>
            <a:r>
              <a:rPr lang="ru-RU" dirty="0" err="1" smtClean="0"/>
              <a:t>піднімається</a:t>
            </a:r>
            <a:r>
              <a:rPr lang="ru-RU" dirty="0" smtClean="0"/>
              <a:t> </a:t>
            </a:r>
            <a:r>
              <a:rPr lang="ru-RU" dirty="0" err="1" smtClean="0"/>
              <a:t>угору</a:t>
            </a:r>
            <a:r>
              <a:rPr lang="ru-RU" dirty="0" smtClean="0"/>
              <a:t>, де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затравочні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 і де температура </a:t>
            </a:r>
            <a:r>
              <a:rPr lang="ru-RU" dirty="0" err="1" smtClean="0"/>
              <a:t>середовища</a:t>
            </a:r>
            <a:r>
              <a:rPr lang="ru-RU" dirty="0" smtClean="0"/>
              <a:t> на 40°С </a:t>
            </a:r>
            <a:r>
              <a:rPr lang="ru-RU" dirty="0" err="1" smtClean="0"/>
              <a:t>нижча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дні</a:t>
            </a:r>
            <a:r>
              <a:rPr lang="ru-RU" dirty="0" smtClean="0"/>
              <a:t>.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пересиченим</a:t>
            </a:r>
            <a:r>
              <a:rPr lang="ru-RU" dirty="0" smtClean="0"/>
              <a:t> і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на затравках.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безбарвного</a:t>
            </a:r>
            <a:r>
              <a:rPr lang="ru-RU" dirty="0" smtClean="0"/>
              <a:t> кварцу  до 50мм шириною і 150мм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виростити</a:t>
            </a:r>
            <a:r>
              <a:rPr lang="ru-RU" dirty="0" smtClean="0"/>
              <a:t> таким способом. А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барвників</a:t>
            </a:r>
            <a:r>
              <a:rPr lang="ru-RU" dirty="0" smtClean="0"/>
              <a:t> (</a:t>
            </a:r>
            <a:r>
              <a:rPr lang="ru-RU" dirty="0" err="1" smtClean="0"/>
              <a:t>сполук</a:t>
            </a:r>
            <a:r>
              <a:rPr lang="ru-RU" dirty="0" smtClean="0"/>
              <a:t> кобальту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)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сині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жовті</a:t>
            </a:r>
            <a:r>
              <a:rPr lang="ru-RU" dirty="0" smtClean="0"/>
              <a:t> ,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9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909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771" y="1424539"/>
            <a:ext cx="10603029" cy="47524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1960р. </a:t>
            </a:r>
            <a:r>
              <a:rPr lang="ru-RU" dirty="0" err="1" smtClean="0"/>
              <a:t>Й.Лехлейтнер</a:t>
            </a:r>
            <a:r>
              <a:rPr lang="ru-RU" dirty="0" smtClean="0"/>
              <a:t> у </a:t>
            </a:r>
            <a:r>
              <a:rPr lang="ru-RU" dirty="0" err="1" smtClean="0"/>
              <a:t>Австрії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метод для </a:t>
            </a:r>
            <a:r>
              <a:rPr lang="ru-RU" dirty="0" err="1" smtClean="0"/>
              <a:t>нарощування</a:t>
            </a:r>
            <a:r>
              <a:rPr lang="ru-RU" dirty="0" smtClean="0"/>
              <a:t> тонкого шару синтетичного смарагду на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огранений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берил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</a:t>
            </a:r>
            <a:r>
              <a:rPr lang="ru-RU" dirty="0" err="1" smtClean="0"/>
              <a:t>емерита</a:t>
            </a:r>
            <a:r>
              <a:rPr lang="ru-RU" dirty="0" smtClean="0"/>
              <a:t>», а </a:t>
            </a:r>
            <a:r>
              <a:rPr lang="ru-RU" dirty="0" err="1" smtClean="0"/>
              <a:t>пізніше</a:t>
            </a:r>
            <a:r>
              <a:rPr lang="ru-RU" dirty="0" smtClean="0"/>
              <a:t>- «</a:t>
            </a:r>
            <a:r>
              <a:rPr lang="ru-RU" dirty="0" err="1" smtClean="0"/>
              <a:t>сімеральд</a:t>
            </a:r>
            <a:r>
              <a:rPr lang="ru-RU" dirty="0" smtClean="0"/>
              <a:t>».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 smtClean="0"/>
              <a:t>вироблялись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відділенням»Лінде</a:t>
            </a:r>
            <a:r>
              <a:rPr lang="ru-RU" dirty="0" smtClean="0"/>
              <a:t>» </a:t>
            </a:r>
            <a:r>
              <a:rPr lang="ru-RU" dirty="0" err="1" smtClean="0"/>
              <a:t>американської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 «</a:t>
            </a:r>
            <a:r>
              <a:rPr lang="ru-RU" dirty="0" err="1" smtClean="0"/>
              <a:t>Юніон</a:t>
            </a:r>
            <a:r>
              <a:rPr lang="ru-RU" dirty="0" smtClean="0"/>
              <a:t> </a:t>
            </a:r>
            <a:r>
              <a:rPr lang="ru-RU" dirty="0" err="1" smtClean="0"/>
              <a:t>карбайд</a:t>
            </a:r>
            <a:r>
              <a:rPr lang="ru-RU" dirty="0" smtClean="0"/>
              <a:t>»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синтетичний</a:t>
            </a:r>
            <a:r>
              <a:rPr lang="ru-RU" dirty="0" smtClean="0"/>
              <a:t> смарагд </a:t>
            </a:r>
            <a:r>
              <a:rPr lang="ru-RU" dirty="0" err="1" smtClean="0"/>
              <a:t>Лінде</a:t>
            </a:r>
            <a:r>
              <a:rPr lang="ru-RU" dirty="0" smtClean="0"/>
              <a:t>». В 1964р. </a:t>
            </a:r>
            <a:r>
              <a:rPr lang="ru-RU" dirty="0" err="1" smtClean="0"/>
              <a:t>Лехлейтнер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смарагди</a:t>
            </a:r>
            <a:r>
              <a:rPr lang="ru-RU" dirty="0" smtClean="0"/>
              <a:t>, </a:t>
            </a:r>
            <a:r>
              <a:rPr lang="ru-RU" dirty="0" err="1" smtClean="0"/>
              <a:t>вирощені</a:t>
            </a:r>
            <a:r>
              <a:rPr lang="ru-RU" dirty="0" smtClean="0"/>
              <a:t> на затравках </a:t>
            </a:r>
            <a:r>
              <a:rPr lang="ru-RU" dirty="0" err="1" smtClean="0"/>
              <a:t>гідротермальним</a:t>
            </a:r>
            <a:r>
              <a:rPr lang="ru-RU" dirty="0" smtClean="0"/>
              <a:t> методом(в 1965р. </a:t>
            </a:r>
            <a:r>
              <a:rPr lang="ru-RU" dirty="0" err="1" smtClean="0"/>
              <a:t>аналогічний</a:t>
            </a:r>
            <a:r>
              <a:rPr lang="ru-RU" dirty="0" smtClean="0"/>
              <a:t> продукт </a:t>
            </a:r>
            <a:r>
              <a:rPr lang="ru-RU" dirty="0" err="1" smtClean="0"/>
              <a:t>отримала</a:t>
            </a:r>
            <a:r>
              <a:rPr lang="ru-RU" dirty="0" smtClean="0"/>
              <a:t> «</a:t>
            </a:r>
            <a:r>
              <a:rPr lang="ru-RU" dirty="0" err="1" smtClean="0"/>
              <a:t>Лінде</a:t>
            </a:r>
            <a:r>
              <a:rPr lang="ru-RU" dirty="0" smtClean="0"/>
              <a:t>»), а в 1985р.-синтетичні </a:t>
            </a:r>
            <a:r>
              <a:rPr lang="ru-RU" dirty="0" err="1" smtClean="0"/>
              <a:t>рубіни</a:t>
            </a:r>
            <a:r>
              <a:rPr lang="ru-RU" dirty="0" smtClean="0"/>
              <a:t> та </a:t>
            </a:r>
            <a:r>
              <a:rPr lang="ru-RU" dirty="0" err="1" smtClean="0"/>
              <a:t>сапфіри</a:t>
            </a:r>
            <a:r>
              <a:rPr lang="ru-RU" dirty="0" smtClean="0"/>
              <a:t>,  </a:t>
            </a:r>
            <a:r>
              <a:rPr lang="ru-RU" dirty="0" err="1" smtClean="0"/>
              <a:t>вирощені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затравок, </a:t>
            </a:r>
            <a:r>
              <a:rPr lang="ru-RU" dirty="0" err="1" smtClean="0"/>
              <a:t>вирощених</a:t>
            </a:r>
            <a:r>
              <a:rPr lang="ru-RU" dirty="0" smtClean="0"/>
              <a:t> методом </a:t>
            </a:r>
            <a:r>
              <a:rPr lang="ru-RU" dirty="0" err="1" smtClean="0"/>
              <a:t>Вернейля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гідротермальним</a:t>
            </a:r>
            <a:r>
              <a:rPr lang="ru-RU" dirty="0" smtClean="0"/>
              <a:t> </a:t>
            </a:r>
            <a:r>
              <a:rPr lang="ru-RU" dirty="0" err="1" smtClean="0"/>
              <a:t>нарощуванням</a:t>
            </a:r>
            <a:r>
              <a:rPr lang="ru-RU" dirty="0" smtClean="0"/>
              <a:t>. </a:t>
            </a:r>
            <a:r>
              <a:rPr lang="ru-RU" dirty="0" err="1" smtClean="0"/>
              <a:t>Відмінністю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метода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смарагдів</a:t>
            </a:r>
            <a:r>
              <a:rPr lang="ru-RU" dirty="0" smtClean="0"/>
              <a:t> є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живильний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поміщують</a:t>
            </a:r>
            <a:r>
              <a:rPr lang="ru-RU" dirty="0" smtClean="0"/>
              <a:t> як на дно, </a:t>
            </a:r>
            <a:r>
              <a:rPr lang="ru-RU" dirty="0" err="1" smtClean="0"/>
              <a:t>такі</a:t>
            </a:r>
            <a:r>
              <a:rPr lang="ru-RU" dirty="0" smtClean="0"/>
              <a:t> у </a:t>
            </a:r>
            <a:r>
              <a:rPr lang="ru-RU" dirty="0" err="1" smtClean="0"/>
              <a:t>верхню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автоклаву, а </a:t>
            </a:r>
            <a:r>
              <a:rPr lang="ru-RU" dirty="0" err="1" smtClean="0"/>
              <a:t>затравочні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 </a:t>
            </a:r>
            <a:r>
              <a:rPr lang="ru-RU" dirty="0" err="1" smtClean="0"/>
              <a:t>берилу</a:t>
            </a:r>
            <a:r>
              <a:rPr lang="ru-RU" dirty="0" smtClean="0"/>
              <a:t> </a:t>
            </a:r>
            <a:r>
              <a:rPr lang="ru-RU" dirty="0" err="1" smtClean="0"/>
              <a:t>підвішують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. </a:t>
            </a:r>
            <a:r>
              <a:rPr lang="ru-RU" dirty="0" err="1" smtClean="0"/>
              <a:t>Мінералізатором</a:t>
            </a:r>
            <a:r>
              <a:rPr lang="ru-RU" dirty="0" smtClean="0"/>
              <a:t> є </a:t>
            </a:r>
            <a:r>
              <a:rPr lang="ru-RU" dirty="0" err="1" smtClean="0"/>
              <a:t>підкислена</a:t>
            </a:r>
            <a:r>
              <a:rPr lang="ru-RU" dirty="0" smtClean="0"/>
              <a:t> вода, </a:t>
            </a:r>
            <a:r>
              <a:rPr lang="ru-RU" dirty="0" err="1" smtClean="0"/>
              <a:t>щоб</a:t>
            </a:r>
            <a:r>
              <a:rPr lang="ru-RU" dirty="0" smtClean="0"/>
              <a:t> перевести оксид хрому у </a:t>
            </a:r>
            <a:r>
              <a:rPr lang="ru-RU" dirty="0" err="1" smtClean="0"/>
              <a:t>розчин</a:t>
            </a:r>
            <a:r>
              <a:rPr lang="ru-RU" dirty="0" smtClean="0"/>
              <a:t>. </a:t>
            </a:r>
            <a:r>
              <a:rPr lang="ru-RU" dirty="0" err="1" smtClean="0"/>
              <a:t>Складові</a:t>
            </a:r>
            <a:r>
              <a:rPr lang="ru-RU" dirty="0" smtClean="0"/>
              <a:t> смарагду </a:t>
            </a:r>
            <a:r>
              <a:rPr lang="ru-RU" dirty="0" err="1" smtClean="0"/>
              <a:t>розчиняються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600°С і </a:t>
            </a:r>
            <a:r>
              <a:rPr lang="ru-RU" dirty="0" err="1" smtClean="0"/>
              <a:t>вступають</a:t>
            </a:r>
            <a:r>
              <a:rPr lang="ru-RU" dirty="0" smtClean="0"/>
              <a:t> в </a:t>
            </a:r>
            <a:r>
              <a:rPr lang="ru-RU" dirty="0" err="1" smtClean="0"/>
              <a:t>реакцію</a:t>
            </a:r>
            <a:r>
              <a:rPr lang="ru-RU" dirty="0" smtClean="0"/>
              <a:t> 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автоклаву.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кристалізується</a:t>
            </a:r>
            <a:r>
              <a:rPr lang="ru-RU" dirty="0" smtClean="0"/>
              <a:t> на </a:t>
            </a:r>
            <a:r>
              <a:rPr lang="ru-RU" dirty="0" err="1" smtClean="0"/>
              <a:t>затравочних</a:t>
            </a:r>
            <a:r>
              <a:rPr lang="ru-RU" dirty="0" smtClean="0"/>
              <a:t> пластинах.</a:t>
            </a:r>
          </a:p>
          <a:p>
            <a:r>
              <a:rPr lang="en-US" dirty="0" smtClean="0">
                <a:hlinkClick r:id="rId2"/>
              </a:rPr>
              <a:t>https://youtu.be/2c6mu5lux9k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2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12238"/>
            <a:ext cx="4089935" cy="4583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54316" y="181443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Синтетичний</a:t>
            </a:r>
            <a:r>
              <a:rPr lang="ru-RU" sz="2800" dirty="0" smtClean="0"/>
              <a:t> смарагд </a:t>
            </a:r>
            <a:r>
              <a:rPr lang="ru-RU" sz="2800" dirty="0" err="1" smtClean="0"/>
              <a:t>Лінде</a:t>
            </a:r>
            <a:r>
              <a:rPr lang="ru-RU" sz="2800" dirty="0" smtClean="0"/>
              <a:t> типу «</a:t>
            </a:r>
            <a:r>
              <a:rPr lang="ru-RU" sz="2800" dirty="0" err="1" smtClean="0"/>
              <a:t>Лехлейтнер</a:t>
            </a:r>
            <a:r>
              <a:rPr lang="ru-RU" sz="2800" dirty="0" smtClean="0"/>
              <a:t>»(</a:t>
            </a:r>
            <a:r>
              <a:rPr lang="ru-RU" sz="2800" dirty="0" err="1" smtClean="0"/>
              <a:t>ліворуч</a:t>
            </a:r>
            <a:r>
              <a:rPr lang="ru-RU" sz="2800" dirty="0" smtClean="0"/>
              <a:t>). </a:t>
            </a:r>
            <a:r>
              <a:rPr lang="ru-RU" sz="2800" dirty="0" err="1" smtClean="0"/>
              <a:t>Таблитчастий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</a:t>
            </a:r>
            <a:r>
              <a:rPr lang="ru-RU" sz="2800" dirty="0" smtClean="0"/>
              <a:t>, </a:t>
            </a:r>
            <a:r>
              <a:rPr lang="ru-RU" sz="2800" dirty="0" err="1" smtClean="0"/>
              <a:t>вилучений</a:t>
            </a:r>
            <a:r>
              <a:rPr lang="ru-RU" sz="2800" dirty="0" smtClean="0"/>
              <a:t> з автоклаву. </a:t>
            </a:r>
            <a:r>
              <a:rPr lang="ru-RU" sz="2800" dirty="0" err="1" smtClean="0"/>
              <a:t>Поперечний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розріз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кристалу</a:t>
            </a:r>
            <a:r>
              <a:rPr lang="ru-RU" sz="2800" dirty="0" smtClean="0"/>
              <a:t>  </a:t>
            </a:r>
            <a:r>
              <a:rPr lang="ru-RU" sz="2800" dirty="0" err="1" smtClean="0"/>
              <a:t>показує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нарощування</a:t>
            </a:r>
            <a:r>
              <a:rPr lang="ru-RU" sz="2800" dirty="0" smtClean="0"/>
              <a:t> синтетичного смарагду на </a:t>
            </a:r>
            <a:r>
              <a:rPr lang="ru-RU" sz="2800" dirty="0" err="1" smtClean="0"/>
              <a:t>тонку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затравочну</a:t>
            </a:r>
            <a:r>
              <a:rPr lang="ru-RU" sz="2800" dirty="0" smtClean="0"/>
              <a:t> пластину </a:t>
            </a:r>
            <a:r>
              <a:rPr lang="ru-RU" sz="2800" dirty="0" err="1" smtClean="0"/>
              <a:t>безбарвного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берилу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7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86" y="1049154"/>
            <a:ext cx="10939914" cy="512780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при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з </a:t>
            </a:r>
            <a:r>
              <a:rPr lang="ru-RU" dirty="0" err="1" smtClean="0"/>
              <a:t>розплавів</a:t>
            </a:r>
            <a:r>
              <a:rPr lang="ru-RU" dirty="0" smtClean="0"/>
              <a:t> </a:t>
            </a:r>
            <a:r>
              <a:rPr lang="ru-RU" dirty="0" err="1" smtClean="0"/>
              <a:t>сторонні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«</a:t>
            </a:r>
            <a:r>
              <a:rPr lang="ru-RU" dirty="0" err="1" smtClean="0"/>
              <a:t>слідові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спричиняють</a:t>
            </a:r>
            <a:r>
              <a:rPr lang="ru-RU" dirty="0" smtClean="0"/>
              <a:t> </a:t>
            </a:r>
            <a:r>
              <a:rPr lang="ru-RU" dirty="0" err="1" smtClean="0"/>
              <a:t>суттєвого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характер </a:t>
            </a:r>
            <a:r>
              <a:rPr lang="ru-RU" dirty="0" err="1" smtClean="0"/>
              <a:t>кристалізації</a:t>
            </a:r>
            <a:r>
              <a:rPr lang="ru-RU" dirty="0" smtClean="0"/>
              <a:t>, то у </a:t>
            </a:r>
            <a:r>
              <a:rPr lang="ru-RU" dirty="0" err="1" smtClean="0"/>
              <a:t>розчинах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«</a:t>
            </a:r>
            <a:r>
              <a:rPr lang="ru-RU" dirty="0" err="1" smtClean="0"/>
              <a:t>сторонньої</a:t>
            </a:r>
            <a:r>
              <a:rPr lang="ru-RU" dirty="0" smtClean="0"/>
              <a:t>» </a:t>
            </a:r>
            <a:r>
              <a:rPr lang="ru-RU" dirty="0" err="1" smtClean="0"/>
              <a:t>речовини</a:t>
            </a:r>
            <a:r>
              <a:rPr lang="ru-RU" dirty="0" smtClean="0"/>
              <a:t> (</a:t>
            </a:r>
            <a:r>
              <a:rPr lang="ru-RU" dirty="0" err="1" smtClean="0"/>
              <a:t>розчинника</a:t>
            </a:r>
            <a:r>
              <a:rPr lang="ru-RU" dirty="0" smtClean="0"/>
              <a:t>) </a:t>
            </a:r>
            <a:r>
              <a:rPr lang="ru-RU" dirty="0" err="1" smtClean="0"/>
              <a:t>набуває</a:t>
            </a:r>
            <a:r>
              <a:rPr lang="ru-RU" dirty="0" smtClean="0"/>
              <a:t>, як правило, головного </a:t>
            </a:r>
            <a:r>
              <a:rPr lang="ru-RU" dirty="0" err="1" smtClean="0"/>
              <a:t>значення</a:t>
            </a:r>
            <a:r>
              <a:rPr lang="ru-RU" dirty="0" smtClean="0"/>
              <a:t>, а сама </a:t>
            </a:r>
            <a:r>
              <a:rPr lang="ru-RU" dirty="0" err="1" smtClean="0"/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кристалізується</a:t>
            </a:r>
            <a:r>
              <a:rPr lang="ru-RU" dirty="0" smtClean="0"/>
              <a:t>,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підпорядкованій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Вибір</a:t>
            </a:r>
            <a:r>
              <a:rPr lang="ru-RU" dirty="0" smtClean="0"/>
              <a:t> конкретного методу 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 з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характером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діаграмах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 і 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концентрацій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. Коли </a:t>
            </a:r>
            <a:r>
              <a:rPr lang="ru-RU" dirty="0" err="1" smtClean="0"/>
              <a:t>вихідна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розчинність</a:t>
            </a:r>
            <a:r>
              <a:rPr lang="ru-RU" dirty="0" smtClean="0"/>
              <a:t> з великим </a:t>
            </a:r>
            <a:r>
              <a:rPr lang="ru-RU" dirty="0" err="1" smtClean="0"/>
              <a:t>температурним</a:t>
            </a:r>
            <a:r>
              <a:rPr lang="ru-RU" dirty="0" smtClean="0"/>
              <a:t> </a:t>
            </a:r>
            <a:r>
              <a:rPr lang="ru-RU" dirty="0" err="1" smtClean="0"/>
              <a:t>коефіцієнтом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вона сильно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), то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 </a:t>
            </a:r>
            <a:r>
              <a:rPr lang="ru-RU" dirty="0" err="1" smtClean="0"/>
              <a:t>доцільно</a:t>
            </a:r>
            <a:r>
              <a:rPr lang="ru-RU" dirty="0" smtClean="0"/>
              <a:t> вести шляхом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крива </a:t>
            </a:r>
            <a:r>
              <a:rPr lang="ru-RU" dirty="0" err="1" smtClean="0"/>
              <a:t>розчинності</a:t>
            </a:r>
            <a:r>
              <a:rPr lang="ru-RU" dirty="0" smtClean="0"/>
              <a:t> в </a:t>
            </a:r>
            <a:r>
              <a:rPr lang="ru-RU" dirty="0" err="1" smtClean="0"/>
              <a:t>точці</a:t>
            </a:r>
            <a:r>
              <a:rPr lang="ru-RU" dirty="0" smtClean="0"/>
              <a:t> з </a:t>
            </a:r>
            <a:r>
              <a:rPr lang="ru-RU" dirty="0" err="1" smtClean="0"/>
              <a:t>концентрацією</a:t>
            </a:r>
            <a:r>
              <a:rPr lang="ru-RU" dirty="0" smtClean="0"/>
              <a:t> С0, а </a:t>
            </a:r>
            <a:r>
              <a:rPr lang="ru-RU" dirty="0" err="1" smtClean="0"/>
              <a:t>потім</a:t>
            </a:r>
            <a:r>
              <a:rPr lang="ru-RU" dirty="0" smtClean="0"/>
              <a:t> і </a:t>
            </a:r>
            <a:r>
              <a:rPr lang="ru-RU" dirty="0" err="1" smtClean="0"/>
              <a:t>верхня</a:t>
            </a:r>
            <a:r>
              <a:rPr lang="ru-RU" dirty="0" smtClean="0"/>
              <a:t> межа </a:t>
            </a:r>
            <a:r>
              <a:rPr lang="ru-RU" dirty="0" err="1" smtClean="0"/>
              <a:t>метастабільної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з </a:t>
            </a:r>
            <a:r>
              <a:rPr lang="ru-RU" dirty="0" err="1" smtClean="0"/>
              <a:t>концентрацією</a:t>
            </a:r>
            <a:r>
              <a:rPr lang="ru-RU" dirty="0" smtClean="0"/>
              <a:t> С. </a:t>
            </a:r>
            <a:r>
              <a:rPr lang="ru-RU" dirty="0" err="1" smtClean="0"/>
              <a:t>Різниця</a:t>
            </a:r>
            <a:r>
              <a:rPr lang="ru-RU" dirty="0" smtClean="0"/>
              <a:t> С-С0 </a:t>
            </a:r>
            <a:r>
              <a:rPr lang="ru-RU" dirty="0" err="1" smtClean="0"/>
              <a:t>характеризує</a:t>
            </a:r>
            <a:r>
              <a:rPr lang="ru-RU" dirty="0" smtClean="0"/>
              <a:t> величину </a:t>
            </a:r>
            <a:r>
              <a:rPr lang="ru-RU" dirty="0" err="1" smtClean="0"/>
              <a:t>перенасичення</a:t>
            </a:r>
            <a:r>
              <a:rPr lang="ru-RU" dirty="0" smtClean="0"/>
              <a:t>, </a:t>
            </a:r>
            <a:r>
              <a:rPr lang="ru-RU" dirty="0" err="1" smtClean="0"/>
              <a:t>необхідну</a:t>
            </a:r>
            <a:r>
              <a:rPr lang="ru-RU" dirty="0" smtClean="0"/>
              <a:t> для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зародка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росту. </a:t>
            </a:r>
            <a:r>
              <a:rPr lang="ru-RU" dirty="0" err="1" smtClean="0"/>
              <a:t>Керуючи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за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перенасичення</a:t>
            </a:r>
            <a:r>
              <a:rPr lang="ru-RU" dirty="0" smtClean="0"/>
              <a:t> С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r>
              <a:rPr lang="ru-RU" dirty="0" smtClean="0"/>
              <a:t>,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досконалих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. Коли ж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слабко</a:t>
            </a:r>
            <a:r>
              <a:rPr lang="ru-RU" dirty="0" smtClean="0"/>
              <a:t>, </a:t>
            </a:r>
            <a:r>
              <a:rPr lang="ru-RU" dirty="0" err="1" smtClean="0"/>
              <a:t>верхня</a:t>
            </a:r>
            <a:r>
              <a:rPr lang="ru-RU" dirty="0" smtClean="0"/>
              <a:t> межа </a:t>
            </a:r>
            <a:r>
              <a:rPr lang="ru-RU" dirty="0" err="1" smtClean="0"/>
              <a:t>метастабільної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зниженням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випаровуванням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3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методи</a:t>
            </a:r>
            <a:r>
              <a:rPr lang="ru-RU" dirty="0"/>
              <a:t> синтезу </a:t>
            </a:r>
            <a:r>
              <a:rPr lang="ru-RU" dirty="0" err="1"/>
              <a:t>кристалів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смарагди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в 1935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хіміка</a:t>
            </a:r>
            <a:r>
              <a:rPr lang="ru-RU" dirty="0"/>
              <a:t> з Сан-Франциско </a:t>
            </a:r>
            <a:r>
              <a:rPr lang="ru-RU" dirty="0" err="1"/>
              <a:t>Керола</a:t>
            </a:r>
            <a:r>
              <a:rPr lang="ru-RU" dirty="0"/>
              <a:t> </a:t>
            </a:r>
            <a:r>
              <a:rPr lang="ru-RU" dirty="0" err="1"/>
              <a:t>Четем</a:t>
            </a:r>
            <a:r>
              <a:rPr lang="ru-RU" dirty="0"/>
              <a:t>. У 1948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застосована</a:t>
            </a:r>
            <a:r>
              <a:rPr lang="ru-RU" dirty="0"/>
              <a:t> і для рутилу.</a:t>
            </a:r>
          </a:p>
          <a:p>
            <a:r>
              <a:rPr lang="ru-RU" dirty="0" smtClean="0"/>
              <a:t>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вченим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США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олександрити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натуральних</a:t>
            </a:r>
            <a:r>
              <a:rPr lang="ru-RU" dirty="0"/>
              <a:t>.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синтезовані</a:t>
            </a:r>
            <a:r>
              <a:rPr lang="ru-RU" dirty="0"/>
              <a:t> </a:t>
            </a:r>
            <a:r>
              <a:rPr lang="ru-RU" dirty="0" err="1"/>
              <a:t>ювелірні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прототипів</a:t>
            </a:r>
            <a:r>
              <a:rPr lang="ru-RU" dirty="0"/>
              <a:t> в природному </a:t>
            </a:r>
            <a:r>
              <a:rPr lang="ru-RU" dirty="0" err="1"/>
              <a:t>середовищі</a:t>
            </a:r>
            <a:r>
              <a:rPr lang="ru-RU" dirty="0"/>
              <a:t> – </a:t>
            </a:r>
            <a:r>
              <a:rPr lang="ru-RU" dirty="0" err="1"/>
              <a:t>фіаніти</a:t>
            </a:r>
            <a:r>
              <a:rPr lang="ru-RU" dirty="0"/>
              <a:t>, </a:t>
            </a:r>
            <a:r>
              <a:rPr lang="ru-RU" dirty="0" err="1"/>
              <a:t>ітриєво-аллюмінієві</a:t>
            </a:r>
            <a:r>
              <a:rPr lang="ru-RU" dirty="0"/>
              <a:t> </a:t>
            </a:r>
            <a:r>
              <a:rPr lang="ru-RU" dirty="0" err="1"/>
              <a:t>гранати</a:t>
            </a:r>
            <a:r>
              <a:rPr lang="ru-RU" dirty="0"/>
              <a:t> та </a:t>
            </a:r>
            <a:r>
              <a:rPr lang="ru-RU" dirty="0" err="1"/>
              <a:t>гадоліній-галієві</a:t>
            </a:r>
            <a:r>
              <a:rPr lang="ru-RU" dirty="0"/>
              <a:t> </a:t>
            </a:r>
            <a:r>
              <a:rPr lang="ru-RU" dirty="0" err="1"/>
              <a:t>гранати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список штучно </a:t>
            </a:r>
            <a:r>
              <a:rPr lang="ru-RU" dirty="0" err="1"/>
              <a:t>вирощених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 </a:t>
            </a:r>
            <a:r>
              <a:rPr lang="ru-RU" dirty="0" err="1"/>
              <a:t>поповнився</a:t>
            </a:r>
            <a:r>
              <a:rPr lang="ru-RU" dirty="0"/>
              <a:t> флюоритом, </a:t>
            </a:r>
            <a:r>
              <a:rPr lang="ru-RU" dirty="0" err="1"/>
              <a:t>шеєлітом</a:t>
            </a:r>
            <a:r>
              <a:rPr lang="ru-RU" dirty="0"/>
              <a:t>, </a:t>
            </a:r>
            <a:r>
              <a:rPr lang="ru-RU" dirty="0" err="1"/>
              <a:t>бірюзою</a:t>
            </a:r>
            <a:r>
              <a:rPr lang="ru-RU" dirty="0"/>
              <a:t> та опалом.</a:t>
            </a:r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діамантом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синтетичного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в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</a:t>
            </a:r>
            <a:r>
              <a:rPr lang="en-US" dirty="0"/>
              <a:t>General Electric </a:t>
            </a:r>
            <a:r>
              <a:rPr lang="ru-RU" dirty="0"/>
              <a:t>в 1954 </a:t>
            </a:r>
            <a:r>
              <a:rPr lang="ru-RU" dirty="0" err="1"/>
              <a:t>році</a:t>
            </a:r>
            <a:r>
              <a:rPr lang="ru-RU" dirty="0"/>
              <a:t>. Але </a:t>
            </a:r>
            <a:r>
              <a:rPr lang="ru-RU" dirty="0" err="1"/>
              <a:t>наполегливі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ювелірного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завершилися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1970 </a:t>
            </a:r>
            <a:r>
              <a:rPr lang="ru-RU" dirty="0" err="1"/>
              <a:t>році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4628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від’ємному</a:t>
            </a:r>
            <a:r>
              <a:rPr lang="ru-RU" dirty="0" smtClean="0"/>
              <a:t> </a:t>
            </a:r>
            <a:r>
              <a:rPr lang="ru-RU" dirty="0" err="1" smtClean="0"/>
              <a:t>значенні</a:t>
            </a:r>
            <a:r>
              <a:rPr lang="ru-RU" dirty="0" smtClean="0"/>
              <a:t> температурного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(коли вона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)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не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)</a:t>
            </a:r>
            <a:r>
              <a:rPr lang="ru-RU" dirty="0" err="1" smtClean="0"/>
              <a:t>розчину</a:t>
            </a:r>
            <a:r>
              <a:rPr lang="ru-RU" dirty="0" smtClean="0"/>
              <a:t>, а,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порцій</a:t>
            </a:r>
            <a:r>
              <a:rPr lang="ru-RU" dirty="0" smtClean="0"/>
              <a:t> </a:t>
            </a:r>
            <a:r>
              <a:rPr lang="ru-RU" dirty="0" err="1" smtClean="0"/>
              <a:t>розчинника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градієнт</a:t>
            </a:r>
            <a:r>
              <a:rPr lang="ru-RU" dirty="0" smtClean="0"/>
              <a:t> </a:t>
            </a:r>
            <a:r>
              <a:rPr lang="ru-RU" dirty="0" err="1" smtClean="0"/>
              <a:t>перенасичення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 і </a:t>
            </a:r>
            <a:r>
              <a:rPr lang="ru-RU" dirty="0" err="1" smtClean="0"/>
              <a:t>встановленням</a:t>
            </a:r>
            <a:r>
              <a:rPr lang="ru-RU" dirty="0" smtClean="0"/>
              <a:t> температурного </a:t>
            </a:r>
            <a:r>
              <a:rPr lang="ru-RU" dirty="0" err="1" smtClean="0"/>
              <a:t>градієнту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зонами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і </a:t>
            </a:r>
            <a:r>
              <a:rPr lang="ru-RU" dirty="0" err="1" smtClean="0"/>
              <a:t>розчиненням</a:t>
            </a:r>
            <a:r>
              <a:rPr lang="ru-RU" dirty="0" smtClean="0"/>
              <a:t>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шихти</a:t>
            </a:r>
            <a:r>
              <a:rPr lang="ru-RU" dirty="0" smtClean="0"/>
              <a:t>.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з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в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відбуватись</a:t>
            </a:r>
            <a:r>
              <a:rPr lang="ru-RU" dirty="0" smtClean="0"/>
              <a:t> </a:t>
            </a:r>
            <a:r>
              <a:rPr lang="ru-RU" dirty="0" err="1" smtClean="0"/>
              <a:t>довільно</a:t>
            </a:r>
            <a:r>
              <a:rPr lang="ru-RU" dirty="0" smtClean="0"/>
              <a:t>(за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температурної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концентраційної</a:t>
            </a:r>
            <a:r>
              <a:rPr lang="ru-RU" dirty="0" smtClean="0"/>
              <a:t> </a:t>
            </a:r>
            <a:r>
              <a:rPr lang="ru-RU" dirty="0" err="1" smtClean="0"/>
              <a:t>конвекції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 і </a:t>
            </a:r>
            <a:r>
              <a:rPr lang="ru-RU" dirty="0" err="1" smtClean="0"/>
              <a:t>мішалок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76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кристалізації</a:t>
            </a:r>
            <a:r>
              <a:rPr lang="ru-RU" sz="2800" dirty="0" smtClean="0"/>
              <a:t> з </a:t>
            </a:r>
            <a:r>
              <a:rPr lang="ru-RU" sz="2800" dirty="0" err="1" smtClean="0"/>
              <a:t>розчинів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розплави</a:t>
            </a:r>
            <a:r>
              <a:rPr lang="ru-RU" sz="2800" dirty="0" smtClean="0"/>
              <a:t>(метод флюсу)і </a:t>
            </a:r>
            <a:r>
              <a:rPr lang="ru-RU" sz="2800" dirty="0" err="1" smtClean="0"/>
              <a:t>гідротермальних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При вирощуванні синтетичних аналогів природних коштовних каменів та їх імітацій широко застосовують методи кристалізації </a:t>
            </a:r>
            <a:r>
              <a:rPr lang="uk-UA" u="sng" dirty="0"/>
              <a:t>з розчинів в розплави(метод </a:t>
            </a:r>
            <a:r>
              <a:rPr lang="uk-UA" u="sng" dirty="0" smtClean="0"/>
              <a:t>флюсу)</a:t>
            </a:r>
            <a:r>
              <a:rPr lang="uk-UA" dirty="0" smtClean="0"/>
              <a:t>і </a:t>
            </a:r>
            <a:r>
              <a:rPr lang="uk-UA" dirty="0"/>
              <a:t>гідротермальних розчинів. Вирощування кристалів методом флюсу застосовується при отриманні </a:t>
            </a:r>
            <a:r>
              <a:rPr lang="uk-UA" dirty="0" err="1"/>
              <a:t>важкоплавких</a:t>
            </a:r>
            <a:r>
              <a:rPr lang="uk-UA" dirty="0"/>
              <a:t> </a:t>
            </a:r>
            <a:r>
              <a:rPr lang="uk-UA" dirty="0" err="1"/>
              <a:t>сполук</a:t>
            </a:r>
            <a:r>
              <a:rPr lang="uk-UA" dirty="0"/>
              <a:t>, або </a:t>
            </a:r>
            <a:r>
              <a:rPr lang="uk-UA" dirty="0" err="1"/>
              <a:t>сполук</a:t>
            </a:r>
            <a:r>
              <a:rPr lang="uk-UA" dirty="0"/>
              <a:t>, що плавляться </a:t>
            </a:r>
            <a:r>
              <a:rPr lang="uk-UA" dirty="0" err="1"/>
              <a:t>інконгруентно</a:t>
            </a:r>
            <a:r>
              <a:rPr lang="uk-UA" dirty="0"/>
              <a:t>(вибірково), кристалізація яких неможлива або дуже утруднена із багатокомпонентного розплаву. Як розчинники (флюси) служать розплави легкоплавких окислів(</a:t>
            </a:r>
            <a:r>
              <a:rPr lang="en-US" dirty="0" err="1"/>
              <a:t>PbO</a:t>
            </a:r>
            <a:r>
              <a:rPr lang="uk-UA" dirty="0"/>
              <a:t>, </a:t>
            </a:r>
            <a:r>
              <a:rPr lang="en-US" dirty="0" err="1"/>
              <a:t>MoO</a:t>
            </a:r>
            <a:r>
              <a:rPr lang="uk-UA" baseline="-25000" dirty="0"/>
              <a:t>3</a:t>
            </a:r>
            <a:r>
              <a:rPr lang="uk-UA" dirty="0"/>
              <a:t>, </a:t>
            </a:r>
            <a:r>
              <a:rPr lang="en-US" dirty="0"/>
              <a:t>B</a:t>
            </a:r>
            <a:r>
              <a:rPr lang="uk-UA" baseline="-25000" dirty="0"/>
              <a:t>2</a:t>
            </a:r>
            <a:r>
              <a:rPr lang="en-US" dirty="0"/>
              <a:t>O</a:t>
            </a:r>
            <a:r>
              <a:rPr lang="uk-UA" baseline="-25000" dirty="0"/>
              <a:t>5</a:t>
            </a:r>
            <a:r>
              <a:rPr lang="uk-UA" dirty="0"/>
              <a:t>, </a:t>
            </a:r>
            <a:r>
              <a:rPr lang="en-US" dirty="0" err="1"/>
              <a:t>BaO</a:t>
            </a:r>
            <a:r>
              <a:rPr lang="uk-UA" dirty="0"/>
              <a:t>, </a:t>
            </a:r>
            <a:r>
              <a:rPr lang="en-US" dirty="0"/>
              <a:t>V</a:t>
            </a:r>
            <a:r>
              <a:rPr lang="uk-UA" baseline="-25000" dirty="0"/>
              <a:t>2</a:t>
            </a:r>
            <a:r>
              <a:rPr lang="en-US" dirty="0"/>
              <a:t>O</a:t>
            </a:r>
            <a:r>
              <a:rPr lang="uk-UA" baseline="-25000" dirty="0"/>
              <a:t>5</a:t>
            </a:r>
            <a:r>
              <a:rPr lang="uk-UA" dirty="0"/>
              <a:t> та інші) і солей (К</a:t>
            </a:r>
            <a:r>
              <a:rPr lang="en-US" dirty="0"/>
              <a:t>F</a:t>
            </a:r>
            <a:r>
              <a:rPr lang="uk-UA" dirty="0"/>
              <a:t>, </a:t>
            </a:r>
            <a:r>
              <a:rPr lang="en-US" dirty="0"/>
              <a:t>Na</a:t>
            </a:r>
            <a:r>
              <a:rPr lang="uk-UA" baseline="-25000" dirty="0"/>
              <a:t>2</a:t>
            </a:r>
            <a:r>
              <a:rPr lang="en-US" dirty="0"/>
              <a:t>CO</a:t>
            </a:r>
            <a:r>
              <a:rPr lang="uk-UA" baseline="-25000" dirty="0"/>
              <a:t>3</a:t>
            </a:r>
            <a:r>
              <a:rPr lang="uk-UA" dirty="0"/>
              <a:t>, </a:t>
            </a:r>
            <a:r>
              <a:rPr lang="en-US" dirty="0" err="1"/>
              <a:t>PbF</a:t>
            </a:r>
            <a:r>
              <a:rPr lang="uk-UA" baseline="-25000" dirty="0"/>
              <a:t>2</a:t>
            </a:r>
            <a:r>
              <a:rPr lang="uk-UA" dirty="0"/>
              <a:t>, </a:t>
            </a:r>
            <a:r>
              <a:rPr lang="en-US" dirty="0" err="1"/>
              <a:t>CaCl</a:t>
            </a:r>
            <a:r>
              <a:rPr lang="uk-UA" baseline="-25000" dirty="0"/>
              <a:t>2</a:t>
            </a:r>
            <a:r>
              <a:rPr lang="uk-UA" dirty="0"/>
              <a:t>, </a:t>
            </a:r>
            <a:r>
              <a:rPr lang="en-US" dirty="0" err="1"/>
              <a:t>NaCl</a:t>
            </a:r>
            <a:r>
              <a:rPr lang="uk-UA" dirty="0"/>
              <a:t>, </a:t>
            </a:r>
            <a:r>
              <a:rPr lang="en-US" dirty="0"/>
              <a:t>BF</a:t>
            </a:r>
            <a:r>
              <a:rPr lang="uk-UA" baseline="-25000" dirty="0"/>
              <a:t>3</a:t>
            </a:r>
            <a:r>
              <a:rPr lang="uk-UA" dirty="0"/>
              <a:t>). Розчинність в них важко плавких </a:t>
            </a:r>
            <a:r>
              <a:rPr lang="uk-UA" dirty="0" err="1"/>
              <a:t>сполук</a:t>
            </a:r>
            <a:r>
              <a:rPr lang="uk-UA" dirty="0"/>
              <a:t> повинна бути не менше 10%(10-50%) при температурному коефіцієнті розчинності порядку 1% на 10°С. Бажано обирати такий розчинник, який мав би спільні з речовиною, що кристалізується, компоненти, а решта компонентів різко б відрізнялась (для зменшення можливостей ізоморфізму) іонними радіусами.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207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кристалізації</a:t>
            </a:r>
            <a:r>
              <a:rPr lang="ru-RU" sz="3200" dirty="0" smtClean="0"/>
              <a:t> з </a:t>
            </a:r>
            <a:r>
              <a:rPr lang="ru-RU" sz="3200" dirty="0" err="1" smtClean="0"/>
              <a:t>розчинів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розплави</a:t>
            </a:r>
            <a:r>
              <a:rPr lang="ru-RU" sz="3200" dirty="0" smtClean="0"/>
              <a:t>(метод флюсу)і </a:t>
            </a:r>
            <a:r>
              <a:rPr lang="ru-RU" sz="3200" dirty="0" err="1" smtClean="0"/>
              <a:t>гідротермальних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r>
              <a:rPr lang="ru-RU" dirty="0" smtClean="0"/>
              <a:t> у </a:t>
            </a:r>
            <a:r>
              <a:rPr lang="ru-RU" dirty="0" err="1" smtClean="0"/>
              <a:t>розплаві</a:t>
            </a:r>
            <a:r>
              <a:rPr lang="ru-RU" dirty="0" smtClean="0"/>
              <a:t>  при нормальному </a:t>
            </a:r>
            <a:r>
              <a:rPr lang="ru-RU" dirty="0" err="1" smtClean="0"/>
              <a:t>тиску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платинових</a:t>
            </a:r>
            <a:r>
              <a:rPr lang="ru-RU" dirty="0" smtClean="0"/>
              <a:t>, </a:t>
            </a:r>
            <a:r>
              <a:rPr lang="ru-RU" dirty="0" err="1" smtClean="0"/>
              <a:t>іридієвих</a:t>
            </a:r>
            <a:r>
              <a:rPr lang="ru-RU" dirty="0" smtClean="0"/>
              <a:t>, </a:t>
            </a:r>
            <a:r>
              <a:rPr lang="ru-RU" dirty="0" err="1" smtClean="0"/>
              <a:t>графітових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алундових</a:t>
            </a:r>
            <a:r>
              <a:rPr lang="ru-RU" dirty="0" smtClean="0"/>
              <a:t> тиглях, </a:t>
            </a:r>
            <a:r>
              <a:rPr lang="ru-RU" dirty="0" err="1" smtClean="0"/>
              <a:t>поміщених</a:t>
            </a:r>
            <a:r>
              <a:rPr lang="ru-RU" dirty="0" smtClean="0"/>
              <a:t> в </a:t>
            </a:r>
            <a:r>
              <a:rPr lang="ru-RU" dirty="0" err="1" smtClean="0"/>
              <a:t>печі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опору.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тигля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стійкості</a:t>
            </a:r>
            <a:r>
              <a:rPr lang="ru-RU" dirty="0" smtClean="0"/>
              <a:t> до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вихідним</a:t>
            </a:r>
            <a:r>
              <a:rPr lang="ru-RU" dirty="0" smtClean="0"/>
              <a:t> </a:t>
            </a:r>
            <a:r>
              <a:rPr lang="ru-RU" dirty="0" err="1" smtClean="0"/>
              <a:t>розплавом</a:t>
            </a:r>
            <a:r>
              <a:rPr lang="ru-RU" dirty="0" smtClean="0"/>
              <a:t> -</a:t>
            </a:r>
            <a:r>
              <a:rPr lang="ru-RU" dirty="0" err="1" smtClean="0"/>
              <a:t>розчином</a:t>
            </a:r>
            <a:r>
              <a:rPr lang="ru-RU" dirty="0" smtClean="0"/>
              <a:t>. </a:t>
            </a:r>
            <a:r>
              <a:rPr lang="ru-RU" dirty="0" err="1" smtClean="0"/>
              <a:t>Кристалізацію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шляхом </a:t>
            </a:r>
            <a:r>
              <a:rPr lang="ru-RU" dirty="0" err="1" smtClean="0"/>
              <a:t>поступового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, </a:t>
            </a:r>
            <a:r>
              <a:rPr lang="ru-RU" dirty="0" err="1" smtClean="0"/>
              <a:t>насиченого</a:t>
            </a:r>
            <a:r>
              <a:rPr lang="ru-RU" dirty="0" smtClean="0"/>
              <a:t> при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компонентами </a:t>
            </a:r>
            <a:r>
              <a:rPr lang="ru-RU" dirty="0" err="1" smtClean="0"/>
              <a:t>кристалу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при </a:t>
            </a:r>
            <a:r>
              <a:rPr lang="ru-RU" dirty="0" err="1" smtClean="0"/>
              <a:t>випаровуванні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(</a:t>
            </a:r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пружністю</a:t>
            </a:r>
            <a:r>
              <a:rPr lang="ru-RU" dirty="0" smtClean="0"/>
              <a:t> пари), </a:t>
            </a:r>
            <a:r>
              <a:rPr lang="ru-RU" dirty="0" err="1" smtClean="0"/>
              <a:t>або</a:t>
            </a:r>
            <a:r>
              <a:rPr lang="ru-RU" dirty="0" smtClean="0"/>
              <a:t> методом температурного перепаду. </a:t>
            </a:r>
            <a:r>
              <a:rPr lang="ru-RU" dirty="0" err="1" smtClean="0"/>
              <a:t>Дрібні</a:t>
            </a:r>
            <a:r>
              <a:rPr lang="ru-RU" dirty="0" smtClean="0"/>
              <a:t> (</a:t>
            </a:r>
            <a:r>
              <a:rPr lang="ru-RU" dirty="0" err="1" smtClean="0"/>
              <a:t>приблизно</a:t>
            </a:r>
            <a:r>
              <a:rPr lang="ru-RU" dirty="0" smtClean="0"/>
              <a:t> до 1-1.5см)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, як правило, при </a:t>
            </a:r>
            <a:r>
              <a:rPr lang="ru-RU" dirty="0" err="1" smtClean="0"/>
              <a:t>спонтанній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; 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крупні</a:t>
            </a:r>
            <a:r>
              <a:rPr lang="ru-RU" dirty="0" smtClean="0"/>
              <a:t> - на затравках.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42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Методи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кристалізації</a:t>
            </a:r>
            <a:r>
              <a:rPr lang="ru-RU" sz="3600" dirty="0" smtClean="0"/>
              <a:t> з </a:t>
            </a:r>
            <a:r>
              <a:rPr lang="ru-RU" sz="3600" dirty="0" err="1" smtClean="0"/>
              <a:t>розчинів</a:t>
            </a:r>
            <a:r>
              <a:rPr lang="ru-RU" sz="3600" dirty="0" smtClean="0"/>
              <a:t> в </a:t>
            </a:r>
            <a:r>
              <a:rPr lang="ru-RU" sz="3600" dirty="0" err="1" smtClean="0"/>
              <a:t>розплави</a:t>
            </a:r>
            <a:r>
              <a:rPr lang="ru-RU" sz="3600" dirty="0" smtClean="0"/>
              <a:t>(метод флюсу)і </a:t>
            </a:r>
            <a:r>
              <a:rPr lang="ru-RU" sz="3600" dirty="0" err="1" smtClean="0"/>
              <a:t>гідротермальних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розчинів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38970"/>
            <a:ext cx="5270069" cy="3697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95949" y="2172184"/>
            <a:ext cx="3349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Апарат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 «</a:t>
            </a:r>
            <a:r>
              <a:rPr lang="ru-RU" sz="2400" dirty="0" err="1" smtClean="0"/>
              <a:t>І.Г.Фарбенідустрі</a:t>
            </a:r>
            <a:r>
              <a:rPr lang="ru-RU" sz="2400" dirty="0" smtClean="0"/>
              <a:t>» для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кристалів</a:t>
            </a:r>
            <a:r>
              <a:rPr lang="ru-RU" sz="2400" dirty="0" smtClean="0"/>
              <a:t> синтетичного смарагду </a:t>
            </a:r>
            <a:r>
              <a:rPr lang="ru-RU" sz="2400" dirty="0" err="1" smtClean="0"/>
              <a:t>флюсовим</a:t>
            </a:r>
            <a:r>
              <a:rPr lang="ru-RU" sz="2400" dirty="0" smtClean="0"/>
              <a:t> методом.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409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кристалізації</a:t>
            </a:r>
            <a:r>
              <a:rPr lang="ru-RU" sz="3200" dirty="0" smtClean="0"/>
              <a:t> з </a:t>
            </a:r>
            <a:r>
              <a:rPr lang="ru-RU" sz="3200" dirty="0" err="1" smtClean="0"/>
              <a:t>розчинів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розплави</a:t>
            </a:r>
            <a:r>
              <a:rPr lang="ru-RU" sz="3200" dirty="0" smtClean="0"/>
              <a:t>(метод флюсу)і </a:t>
            </a:r>
            <a:r>
              <a:rPr lang="ru-RU" sz="3200" dirty="0" err="1" smtClean="0"/>
              <a:t>гідротермальних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Доставка </a:t>
            </a:r>
            <a:r>
              <a:rPr lang="ru-RU" dirty="0" err="1" smtClean="0"/>
              <a:t>матеріалів</a:t>
            </a:r>
            <a:r>
              <a:rPr lang="ru-RU" dirty="0" smtClean="0"/>
              <a:t> до </a:t>
            </a:r>
            <a:r>
              <a:rPr lang="ru-RU" dirty="0" err="1" smtClean="0"/>
              <a:t>зростаючої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дифузії</a:t>
            </a:r>
            <a:r>
              <a:rPr lang="ru-RU" dirty="0" smtClean="0"/>
              <a:t> та </a:t>
            </a:r>
            <a:r>
              <a:rPr lang="ru-RU" dirty="0" err="1" smtClean="0"/>
              <a:t>конвекції</a:t>
            </a:r>
            <a:r>
              <a:rPr lang="ru-RU" dirty="0" smtClean="0"/>
              <a:t>. Роль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в’язкості</a:t>
            </a:r>
            <a:r>
              <a:rPr lang="ru-RU" dirty="0" smtClean="0"/>
              <a:t> </a:t>
            </a:r>
            <a:r>
              <a:rPr lang="ru-RU" dirty="0" err="1" smtClean="0"/>
              <a:t>розплавів</a:t>
            </a:r>
            <a:r>
              <a:rPr lang="ru-RU" dirty="0" smtClean="0"/>
              <a:t>. </a:t>
            </a:r>
            <a:r>
              <a:rPr lang="ru-RU" dirty="0" err="1" smtClean="0"/>
              <a:t>Обертання</a:t>
            </a:r>
            <a:r>
              <a:rPr lang="ru-RU" dirty="0" smtClean="0"/>
              <a:t> затравки у </a:t>
            </a:r>
            <a:r>
              <a:rPr lang="ru-RU" dirty="0" err="1" smtClean="0"/>
              <a:t>розплаві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перемішування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мішалок</a:t>
            </a:r>
            <a:r>
              <a:rPr lang="ru-RU" dirty="0" smtClean="0"/>
              <a:t> </a:t>
            </a:r>
            <a:r>
              <a:rPr lang="ru-RU" dirty="0" err="1" smtClean="0"/>
              <a:t>поліпшує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і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</a:t>
            </a:r>
            <a:r>
              <a:rPr lang="ru-RU" dirty="0" err="1" smtClean="0"/>
              <a:t>дифузного</a:t>
            </a:r>
            <a:r>
              <a:rPr lang="ru-RU" dirty="0" smtClean="0"/>
              <a:t> шару і </a:t>
            </a:r>
            <a:r>
              <a:rPr lang="ru-RU" dirty="0" err="1" smtClean="0"/>
              <a:t>збільшенням</a:t>
            </a:r>
            <a:r>
              <a:rPr lang="ru-RU" dirty="0" smtClean="0"/>
              <a:t> доставки </a:t>
            </a:r>
            <a:r>
              <a:rPr lang="ru-RU" dirty="0" err="1" smtClean="0"/>
              <a:t>речовини</a:t>
            </a:r>
            <a:r>
              <a:rPr lang="ru-RU" dirty="0" smtClean="0"/>
              <a:t> до </a:t>
            </a:r>
            <a:r>
              <a:rPr lang="ru-RU" dirty="0" err="1" smtClean="0"/>
              <a:t>зростаючої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Кристалізація</a:t>
            </a:r>
            <a:r>
              <a:rPr lang="ru-RU" dirty="0" smtClean="0"/>
              <a:t> шляхом </a:t>
            </a:r>
            <a:r>
              <a:rPr lang="ru-RU" dirty="0" err="1" smtClean="0"/>
              <a:t>повільного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і температурного перепаду </a:t>
            </a:r>
            <a:r>
              <a:rPr lang="ru-RU" dirty="0" err="1" smtClean="0"/>
              <a:t>відбувається</a:t>
            </a:r>
            <a:r>
              <a:rPr lang="ru-RU" dirty="0" smtClean="0"/>
              <a:t> і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і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у тих </a:t>
            </a:r>
            <a:r>
              <a:rPr lang="ru-RU" dirty="0" err="1" smtClean="0"/>
              <a:t>випадках</a:t>
            </a:r>
            <a:r>
              <a:rPr lang="ru-RU" dirty="0" smtClean="0"/>
              <a:t>, коли </a:t>
            </a:r>
            <a:r>
              <a:rPr lang="ru-RU" dirty="0" err="1" smtClean="0"/>
              <a:t>кристал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, є </a:t>
            </a:r>
            <a:r>
              <a:rPr lang="ru-RU" dirty="0" err="1" smtClean="0"/>
              <a:t>стійкою</a:t>
            </a:r>
            <a:r>
              <a:rPr lang="ru-RU" dirty="0" smtClean="0"/>
              <a:t> фазою в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вузькій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.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 err="1" smtClean="0"/>
              <a:t>виявляє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 </a:t>
            </a:r>
            <a:r>
              <a:rPr lang="ru-RU" dirty="0" err="1" smtClean="0"/>
              <a:t>помітну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швидкості</a:t>
            </a:r>
            <a:r>
              <a:rPr lang="ru-RU" dirty="0" smtClean="0"/>
              <a:t> росту </a:t>
            </a:r>
            <a:r>
              <a:rPr lang="ru-RU" dirty="0" err="1" smtClean="0"/>
              <a:t>кристалів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у </a:t>
            </a:r>
            <a:r>
              <a:rPr lang="ru-RU" dirty="0" err="1" smtClean="0"/>
              <a:t>розплаві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шляхом </a:t>
            </a:r>
            <a:r>
              <a:rPr lang="ru-RU" dirty="0" err="1" smtClean="0"/>
              <a:t>повільного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. Методом флюсу </a:t>
            </a:r>
            <a:r>
              <a:rPr lang="ru-RU" dirty="0" err="1" smtClean="0"/>
              <a:t>налагоджено</a:t>
            </a:r>
            <a:r>
              <a:rPr lang="ru-RU" dirty="0" smtClean="0"/>
              <a:t> </a:t>
            </a: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синтетичного смарагду.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33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</a:rPr>
              <a:t>Методи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кристалізації</a:t>
            </a:r>
            <a:r>
              <a:rPr lang="ru-RU" sz="3200" dirty="0">
                <a:solidFill>
                  <a:prstClr val="black"/>
                </a:solidFill>
              </a:rPr>
              <a:t> з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r>
              <a:rPr lang="ru-RU" sz="3200" dirty="0">
                <a:solidFill>
                  <a:prstClr val="black"/>
                </a:solidFill>
              </a:rPr>
              <a:t> в </a:t>
            </a:r>
            <a:r>
              <a:rPr lang="ru-RU" sz="3200" dirty="0" err="1">
                <a:solidFill>
                  <a:prstClr val="black"/>
                </a:solidFill>
              </a:rPr>
              <a:t>розплави</a:t>
            </a:r>
            <a:r>
              <a:rPr lang="ru-RU" sz="3200" dirty="0">
                <a:solidFill>
                  <a:prstClr val="black"/>
                </a:solidFill>
              </a:rPr>
              <a:t>(метод флюсу)і </a:t>
            </a:r>
            <a:r>
              <a:rPr lang="ru-RU" sz="3200" dirty="0" err="1">
                <a:solidFill>
                  <a:prstClr val="black"/>
                </a:solidFill>
              </a:rPr>
              <a:t>гідротермальних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особливо </a:t>
            </a:r>
            <a:r>
              <a:rPr lang="ru-RU" dirty="0" err="1" smtClean="0"/>
              <a:t>перспективний</a:t>
            </a:r>
            <a:r>
              <a:rPr lang="ru-RU" dirty="0" smtClean="0"/>
              <a:t> </a:t>
            </a:r>
            <a:r>
              <a:rPr lang="ru-RU" dirty="0" err="1" smtClean="0"/>
              <a:t>гідротермальний</a:t>
            </a:r>
            <a:r>
              <a:rPr lang="ru-RU" dirty="0" smtClean="0"/>
              <a:t> метод  температурного перепаду, </a:t>
            </a:r>
            <a:r>
              <a:rPr lang="ru-RU" dirty="0" err="1" smtClean="0"/>
              <a:t>внаслідок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коштовних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 </a:t>
            </a:r>
            <a:r>
              <a:rPr lang="ru-RU" dirty="0" err="1" smtClean="0"/>
              <a:t>утворювались</a:t>
            </a:r>
            <a:r>
              <a:rPr lang="ru-RU" dirty="0" smtClean="0"/>
              <a:t> з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при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та </a:t>
            </a:r>
            <a:r>
              <a:rPr lang="ru-RU" dirty="0" err="1" smtClean="0"/>
              <a:t>температурі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перекристалізації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шихти</a:t>
            </a:r>
            <a:r>
              <a:rPr lang="ru-RU" dirty="0" smtClean="0"/>
              <a:t> шляхом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розчинення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зона з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температурою .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. Як правило,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на </a:t>
            </a:r>
            <a:r>
              <a:rPr lang="ru-RU" dirty="0" err="1" smtClean="0"/>
              <a:t>затравочних</a:t>
            </a:r>
            <a:r>
              <a:rPr lang="ru-RU" dirty="0" smtClean="0"/>
              <a:t> пластинах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кристалографічної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, яка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максимальні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росту і </a:t>
            </a:r>
            <a:r>
              <a:rPr lang="ru-RU" dirty="0" err="1" smtClean="0"/>
              <a:t>входження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) в </a:t>
            </a:r>
            <a:r>
              <a:rPr lang="ru-RU" dirty="0" err="1" smtClean="0"/>
              <a:t>кристали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886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</a:rPr>
              <a:t>Методи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кристалізації</a:t>
            </a:r>
            <a:r>
              <a:rPr lang="ru-RU" sz="3200" dirty="0">
                <a:solidFill>
                  <a:prstClr val="black"/>
                </a:solidFill>
              </a:rPr>
              <a:t> з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r>
              <a:rPr lang="ru-RU" sz="3200" dirty="0">
                <a:solidFill>
                  <a:prstClr val="black"/>
                </a:solidFill>
              </a:rPr>
              <a:t> в </a:t>
            </a:r>
            <a:r>
              <a:rPr lang="ru-RU" sz="3200" dirty="0" err="1">
                <a:solidFill>
                  <a:prstClr val="black"/>
                </a:solidFill>
              </a:rPr>
              <a:t>розплави</a:t>
            </a:r>
            <a:r>
              <a:rPr lang="ru-RU" sz="3200" dirty="0">
                <a:solidFill>
                  <a:prstClr val="black"/>
                </a:solidFill>
              </a:rPr>
              <a:t>(метод флюсу)і </a:t>
            </a:r>
            <a:r>
              <a:rPr lang="ru-RU" sz="3200" dirty="0" err="1">
                <a:solidFill>
                  <a:prstClr val="black"/>
                </a:solidFill>
              </a:rPr>
              <a:t>гідротермальних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у </a:t>
            </a:r>
            <a:r>
              <a:rPr lang="ru-RU" dirty="0" err="1" smtClean="0"/>
              <a:t>герметичних</a:t>
            </a:r>
            <a:r>
              <a:rPr lang="ru-RU" dirty="0" smtClean="0"/>
              <a:t> посудинах(автоклавах)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виготовляються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жаростійкої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і </a:t>
            </a:r>
            <a:r>
              <a:rPr lang="ru-RU" dirty="0" err="1" smtClean="0"/>
              <a:t>сплавів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250-600°С і </a:t>
            </a:r>
            <a:r>
              <a:rPr lang="ru-RU" dirty="0" err="1" smtClean="0"/>
              <a:t>тиску</a:t>
            </a:r>
            <a:r>
              <a:rPr lang="ru-RU" dirty="0" smtClean="0"/>
              <a:t> в десятки і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мегапаскалів</a:t>
            </a:r>
            <a:r>
              <a:rPr lang="ru-RU" dirty="0" smtClean="0"/>
              <a:t>. </a:t>
            </a:r>
            <a:r>
              <a:rPr lang="ru-RU" dirty="0" err="1" smtClean="0"/>
              <a:t>Необхідність</a:t>
            </a:r>
            <a:r>
              <a:rPr lang="ru-RU" dirty="0" smtClean="0"/>
              <a:t> таких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 і </a:t>
            </a:r>
            <a:r>
              <a:rPr lang="ru-RU" dirty="0" err="1" smtClean="0"/>
              <a:t>тисків</a:t>
            </a:r>
            <a:r>
              <a:rPr lang="ru-RU" dirty="0" smtClean="0"/>
              <a:t>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 smtClean="0"/>
              <a:t>різким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розчинної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води і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електролітів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Роль складу </a:t>
            </a:r>
            <a:r>
              <a:rPr lang="ru-RU" dirty="0" err="1" smtClean="0"/>
              <a:t>розчинника</a:t>
            </a:r>
            <a:r>
              <a:rPr lang="ru-RU" dirty="0" smtClean="0"/>
              <a:t> при </a:t>
            </a:r>
            <a:r>
              <a:rPr lang="ru-RU" dirty="0" err="1" smtClean="0"/>
              <a:t>вирощуванні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, </a:t>
            </a:r>
            <a:r>
              <a:rPr lang="ru-RU" dirty="0" err="1" smtClean="0"/>
              <a:t>позаяк</a:t>
            </a:r>
            <a:r>
              <a:rPr lang="ru-RU" dirty="0" smtClean="0"/>
              <a:t> ним часто </a:t>
            </a:r>
            <a:r>
              <a:rPr lang="ru-RU" dirty="0" err="1" smtClean="0"/>
              <a:t>визначається</a:t>
            </a:r>
            <a:r>
              <a:rPr lang="ru-RU" dirty="0" smtClean="0"/>
              <a:t> характер і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конгруентності</a:t>
            </a:r>
            <a:r>
              <a:rPr lang="ru-RU" dirty="0" smtClean="0"/>
              <a:t> </a:t>
            </a:r>
            <a:r>
              <a:rPr lang="ru-RU" dirty="0" err="1" smtClean="0"/>
              <a:t>розчинення</a:t>
            </a:r>
            <a:r>
              <a:rPr lang="ru-RU" dirty="0" smtClean="0"/>
              <a:t> шихтового </a:t>
            </a:r>
            <a:r>
              <a:rPr lang="ru-RU" dirty="0" err="1" smtClean="0"/>
              <a:t>матеріалу</a:t>
            </a:r>
            <a:r>
              <a:rPr lang="ru-RU" dirty="0" smtClean="0"/>
              <a:t> ,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фаз, величина і </a:t>
            </a:r>
            <a:r>
              <a:rPr lang="ru-RU" dirty="0" err="1" smtClean="0"/>
              <a:t>температурний</a:t>
            </a:r>
            <a:r>
              <a:rPr lang="ru-RU" dirty="0" smtClean="0"/>
              <a:t>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1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газотранспортних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контейнерах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жаростійких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,  при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 в </a:t>
            </a:r>
            <a:r>
              <a:rPr lang="ru-RU" dirty="0" err="1" smtClean="0"/>
              <a:t>умовах</a:t>
            </a:r>
            <a:r>
              <a:rPr lang="ru-RU" dirty="0" smtClean="0"/>
              <a:t> перепаду </a:t>
            </a:r>
            <a:r>
              <a:rPr lang="ru-RU" dirty="0" err="1" smtClean="0"/>
              <a:t>останніх</a:t>
            </a:r>
            <a:r>
              <a:rPr lang="ru-RU" dirty="0" smtClean="0"/>
              <a:t>, </a:t>
            </a:r>
            <a:r>
              <a:rPr lang="ru-RU" dirty="0" err="1" smtClean="0"/>
              <a:t>використаний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з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хризоберилу</a:t>
            </a:r>
            <a:r>
              <a:rPr lang="ru-RU" dirty="0" smtClean="0"/>
              <a:t>, </a:t>
            </a:r>
            <a:r>
              <a:rPr lang="ru-RU" dirty="0" err="1" smtClean="0"/>
              <a:t>фенакіту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каменів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Кристалізація</a:t>
            </a:r>
            <a:r>
              <a:rPr lang="ru-RU" dirty="0" smtClean="0"/>
              <a:t> з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переваг</a:t>
            </a:r>
            <a:r>
              <a:rPr lang="ru-RU" dirty="0" smtClean="0"/>
              <a:t>: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перенасичення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досконалість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</a:t>
            </a:r>
            <a:r>
              <a:rPr lang="ru-RU" dirty="0" err="1" smtClean="0"/>
              <a:t>легкість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складом, </a:t>
            </a:r>
            <a:r>
              <a:rPr lang="ru-RU" dirty="0" err="1" smtClean="0"/>
              <a:t>слабкий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тигля на сам </a:t>
            </a:r>
            <a:r>
              <a:rPr lang="ru-RU" dirty="0" err="1" smtClean="0"/>
              <a:t>процес</a:t>
            </a:r>
            <a:r>
              <a:rPr lang="ru-RU" dirty="0" smtClean="0"/>
              <a:t>. Таким шляхом,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обмежених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(до 10-15мм). </a:t>
            </a:r>
          </a:p>
          <a:p>
            <a:r>
              <a:rPr lang="ru-RU" dirty="0" err="1" smtClean="0"/>
              <a:t>Відомий</a:t>
            </a:r>
            <a:r>
              <a:rPr lang="ru-RU" dirty="0" smtClean="0"/>
              <a:t> ряд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</a:t>
            </a:r>
            <a:r>
              <a:rPr lang="ru-RU" dirty="0" err="1" smtClean="0"/>
              <a:t>основані</a:t>
            </a:r>
            <a:r>
              <a:rPr lang="ru-RU" dirty="0" smtClean="0"/>
              <a:t> на </a:t>
            </a:r>
            <a:r>
              <a:rPr lang="ru-RU" dirty="0" err="1" smtClean="0"/>
              <a:t>конденсації</a:t>
            </a:r>
            <a:r>
              <a:rPr lang="ru-RU" dirty="0" smtClean="0"/>
              <a:t>(метод </a:t>
            </a:r>
            <a:r>
              <a:rPr lang="ru-RU" dirty="0" err="1" smtClean="0"/>
              <a:t>сублімації</a:t>
            </a:r>
            <a:r>
              <a:rPr lang="ru-RU" dirty="0" smtClean="0"/>
              <a:t>, молекулярного пучка ) і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( 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57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1" y="345875"/>
            <a:ext cx="10515600" cy="1325563"/>
          </a:xfrm>
        </p:spPr>
        <p:txBody>
          <a:bodyPr/>
          <a:lstStyle/>
          <a:p>
            <a:r>
              <a:rPr lang="ru-RU" dirty="0" err="1">
                <a:solidFill>
                  <a:prstClr val="black"/>
                </a:solidFill>
              </a:rPr>
              <a:t>Вирощування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кристалів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газової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фази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Кристалізація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пари особливо </a:t>
            </a:r>
            <a:r>
              <a:rPr lang="ru-RU" dirty="0" err="1" smtClean="0"/>
              <a:t>зручна</a:t>
            </a:r>
            <a:r>
              <a:rPr lang="ru-RU" dirty="0" smtClean="0"/>
              <a:t> для тих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з твердого стану в </a:t>
            </a:r>
            <a:r>
              <a:rPr lang="ru-RU" dirty="0" err="1" smtClean="0"/>
              <a:t>газоподібне</a:t>
            </a:r>
            <a:r>
              <a:rPr lang="ru-RU" dirty="0" smtClean="0"/>
              <a:t>, </a:t>
            </a:r>
            <a:r>
              <a:rPr lang="ru-RU" dirty="0" err="1" smtClean="0"/>
              <a:t>минаючи</a:t>
            </a:r>
            <a:r>
              <a:rPr lang="ru-RU" dirty="0" smtClean="0"/>
              <a:t> </a:t>
            </a:r>
            <a:r>
              <a:rPr lang="ru-RU" dirty="0" err="1" smtClean="0"/>
              <a:t>рідку</a:t>
            </a:r>
            <a:r>
              <a:rPr lang="ru-RU" dirty="0" smtClean="0"/>
              <a:t> фазу. </a:t>
            </a:r>
            <a:r>
              <a:rPr lang="ru-RU" dirty="0" err="1" smtClean="0"/>
              <a:t>Вирощування</a:t>
            </a:r>
            <a:r>
              <a:rPr lang="ru-RU" dirty="0" smtClean="0"/>
              <a:t> по методу </a:t>
            </a:r>
            <a:r>
              <a:rPr lang="ru-RU" dirty="0" err="1" smtClean="0"/>
              <a:t>сублімації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в </a:t>
            </a:r>
            <a:r>
              <a:rPr lang="ru-RU" dirty="0" err="1" smtClean="0"/>
              <a:t>проточних</a:t>
            </a:r>
            <a:r>
              <a:rPr lang="ru-RU" dirty="0" smtClean="0"/>
              <a:t> і </a:t>
            </a:r>
            <a:r>
              <a:rPr lang="ru-RU" dirty="0" err="1" smtClean="0"/>
              <a:t>закритих</a:t>
            </a:r>
            <a:r>
              <a:rPr lang="ru-RU" dirty="0" smtClean="0"/>
              <a:t> системах як у </a:t>
            </a:r>
            <a:r>
              <a:rPr lang="ru-RU" dirty="0" err="1" smtClean="0"/>
              <a:t>вакуумі</a:t>
            </a:r>
            <a:r>
              <a:rPr lang="ru-RU" dirty="0" smtClean="0"/>
              <a:t>, так і в </a:t>
            </a:r>
            <a:r>
              <a:rPr lang="ru-RU" dirty="0" err="1" smtClean="0"/>
              <a:t>атмосфері</a:t>
            </a:r>
            <a:r>
              <a:rPr lang="ru-RU" dirty="0" smtClean="0"/>
              <a:t> газу. </a:t>
            </a:r>
            <a:r>
              <a:rPr lang="ru-RU" dirty="0" err="1" smtClean="0"/>
              <a:t>Кристалізацію</a:t>
            </a:r>
            <a:r>
              <a:rPr lang="ru-RU" dirty="0" smtClean="0"/>
              <a:t> часто </a:t>
            </a:r>
            <a:r>
              <a:rPr lang="ru-RU" dirty="0" err="1" smtClean="0"/>
              <a:t>проводять</a:t>
            </a:r>
            <a:r>
              <a:rPr lang="ru-RU" dirty="0" smtClean="0"/>
              <a:t> у </a:t>
            </a:r>
            <a:r>
              <a:rPr lang="ru-RU" dirty="0" err="1" smtClean="0"/>
              <a:t>запаяних</a:t>
            </a:r>
            <a:r>
              <a:rPr lang="ru-RU" dirty="0" smtClean="0"/>
              <a:t> </a:t>
            </a:r>
            <a:r>
              <a:rPr lang="ru-RU" dirty="0" err="1" smtClean="0"/>
              <a:t>кварцових</a:t>
            </a:r>
            <a:r>
              <a:rPr lang="ru-RU" dirty="0" smtClean="0"/>
              <a:t> трубках.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розміщують</a:t>
            </a:r>
            <a:r>
              <a:rPr lang="ru-RU" dirty="0" smtClean="0"/>
              <a:t> </a:t>
            </a:r>
            <a:r>
              <a:rPr lang="ru-RU" dirty="0" err="1" smtClean="0"/>
              <a:t>вихідну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трубки </a:t>
            </a:r>
            <a:r>
              <a:rPr lang="ru-RU" dirty="0" err="1" smtClean="0"/>
              <a:t>нагрівають</a:t>
            </a:r>
            <a:r>
              <a:rPr lang="ru-RU" dirty="0" smtClean="0"/>
              <a:t> до </a:t>
            </a:r>
            <a:r>
              <a:rPr lang="ru-RU" dirty="0" err="1" smtClean="0"/>
              <a:t>однакової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встановлюючи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пари. </a:t>
            </a:r>
            <a:r>
              <a:rPr lang="ru-RU" dirty="0" err="1" smtClean="0"/>
              <a:t>Потім</a:t>
            </a:r>
            <a:r>
              <a:rPr lang="ru-RU" dirty="0" smtClean="0"/>
              <a:t> одну </a:t>
            </a:r>
            <a:r>
              <a:rPr lang="ru-RU" dirty="0" err="1" smtClean="0"/>
              <a:t>частину</a:t>
            </a:r>
            <a:r>
              <a:rPr lang="ru-RU" dirty="0" smtClean="0"/>
              <a:t> трубки </a:t>
            </a:r>
            <a:r>
              <a:rPr lang="ru-RU" dirty="0" err="1" smtClean="0"/>
              <a:t>охолоджують</a:t>
            </a:r>
            <a:r>
              <a:rPr lang="ru-RU" dirty="0" smtClean="0"/>
              <a:t> до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зародків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температуру </a:t>
            </a:r>
            <a:r>
              <a:rPr lang="ru-RU" dirty="0" err="1" smtClean="0"/>
              <a:t>збільшують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з’являлись</a:t>
            </a:r>
            <a:r>
              <a:rPr lang="ru-RU" dirty="0" smtClean="0"/>
              <a:t> 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зародки</a:t>
            </a:r>
            <a:r>
              <a:rPr lang="ru-RU" dirty="0" smtClean="0"/>
              <a:t>, </a:t>
            </a:r>
            <a:r>
              <a:rPr lang="ru-RU" dirty="0" smtClean="0"/>
              <a:t>і при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на </a:t>
            </a:r>
            <a:r>
              <a:rPr lang="ru-RU" dirty="0" err="1" smtClean="0"/>
              <a:t>затравці</a:t>
            </a:r>
            <a:r>
              <a:rPr lang="ru-RU" dirty="0" smtClean="0"/>
              <a:t>. </a:t>
            </a:r>
            <a:r>
              <a:rPr lang="ru-RU" dirty="0" err="1" smtClean="0"/>
              <a:t>Сублімацію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сульфата </a:t>
            </a:r>
            <a:r>
              <a:rPr lang="ru-RU" dirty="0" err="1" smtClean="0"/>
              <a:t>кадмію</a:t>
            </a:r>
            <a:r>
              <a:rPr lang="ru-RU" dirty="0" smtClean="0"/>
              <a:t>, </a:t>
            </a:r>
            <a:r>
              <a:rPr lang="ru-RU" dirty="0" err="1" smtClean="0"/>
              <a:t>окису</a:t>
            </a:r>
            <a:r>
              <a:rPr lang="ru-RU" dirty="0" smtClean="0"/>
              <a:t> цинку, </a:t>
            </a:r>
            <a:r>
              <a:rPr lang="ru-RU" dirty="0" err="1" smtClean="0"/>
              <a:t>карбіду</a:t>
            </a:r>
            <a:r>
              <a:rPr lang="ru-RU" dirty="0" smtClean="0"/>
              <a:t> </a:t>
            </a:r>
            <a:r>
              <a:rPr lang="ru-RU" dirty="0" err="1" smtClean="0"/>
              <a:t>кремнію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вирощуванні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методами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склад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складу </a:t>
            </a:r>
            <a:r>
              <a:rPr lang="ru-RU" dirty="0" err="1" smtClean="0"/>
              <a:t>кристалу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Для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, </a:t>
            </a:r>
            <a:r>
              <a:rPr lang="ru-RU" dirty="0" err="1" smtClean="0"/>
              <a:t>термічного</a:t>
            </a:r>
            <a:r>
              <a:rPr lang="ru-RU" dirty="0" smtClean="0"/>
              <a:t> </a:t>
            </a:r>
            <a:r>
              <a:rPr lang="ru-RU" dirty="0" err="1" smtClean="0"/>
              <a:t>розкладу</a:t>
            </a:r>
            <a:r>
              <a:rPr lang="ru-RU" dirty="0" smtClean="0"/>
              <a:t>, </a:t>
            </a:r>
            <a:r>
              <a:rPr lang="ru-RU" dirty="0" err="1" smtClean="0"/>
              <a:t>окислення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48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Найважливішим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- метод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інтерметалічних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. Суть метода </a:t>
            </a:r>
            <a:r>
              <a:rPr lang="ru-RU" dirty="0" err="1" smtClean="0"/>
              <a:t>хімічного</a:t>
            </a:r>
            <a:r>
              <a:rPr lang="ru-RU" dirty="0" smtClean="0"/>
              <a:t> переносу в тому, </a:t>
            </a:r>
            <a:r>
              <a:rPr lang="ru-RU" dirty="0" err="1" smtClean="0"/>
              <a:t>що</a:t>
            </a:r>
            <a:r>
              <a:rPr lang="ru-RU" dirty="0" smtClean="0"/>
              <a:t> тверда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рідка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взаємодіючи</a:t>
            </a:r>
            <a:r>
              <a:rPr lang="ru-RU" dirty="0" smtClean="0"/>
              <a:t> по </a:t>
            </a:r>
            <a:r>
              <a:rPr lang="ru-RU" dirty="0" err="1" smtClean="0"/>
              <a:t>оборотній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з </a:t>
            </a:r>
            <a:r>
              <a:rPr lang="ru-RU" dirty="0" err="1" smtClean="0"/>
              <a:t>газоподібною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-транспортером, 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газоподібні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переносу в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при </a:t>
            </a:r>
            <a:r>
              <a:rPr lang="ru-RU" dirty="0" err="1" smtClean="0"/>
              <a:t>зміні</a:t>
            </a:r>
            <a:r>
              <a:rPr lang="ru-RU" dirty="0" smtClean="0"/>
              <a:t> умов </a:t>
            </a:r>
            <a:r>
              <a:rPr lang="ru-RU" dirty="0" err="1" smtClean="0"/>
              <a:t>рівноваги</a:t>
            </a:r>
            <a:r>
              <a:rPr lang="ru-RU" dirty="0" smtClean="0"/>
              <a:t> </a:t>
            </a:r>
            <a:r>
              <a:rPr lang="ru-RU" dirty="0" err="1" smtClean="0"/>
              <a:t>розкладаються</a:t>
            </a:r>
            <a:r>
              <a:rPr lang="ru-RU" dirty="0" smtClean="0"/>
              <a:t>  і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кристалічну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 Як </a:t>
            </a:r>
            <a:r>
              <a:rPr lang="ru-RU" dirty="0" err="1" smtClean="0"/>
              <a:t>транспортуючі</a:t>
            </a:r>
            <a:r>
              <a:rPr lang="ru-RU" dirty="0" smtClean="0"/>
              <a:t> </a:t>
            </a:r>
            <a:r>
              <a:rPr lang="ru-RU" dirty="0" err="1" smtClean="0"/>
              <a:t>агенти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легко </a:t>
            </a:r>
            <a:r>
              <a:rPr lang="ru-RU" dirty="0" err="1" smtClean="0"/>
              <a:t>летючі</a:t>
            </a:r>
            <a:r>
              <a:rPr lang="ru-RU" dirty="0" smtClean="0"/>
              <a:t> </a:t>
            </a:r>
            <a:r>
              <a:rPr lang="ru-RU" dirty="0" err="1" smtClean="0"/>
              <a:t>галогени</a:t>
            </a:r>
            <a:r>
              <a:rPr lang="ru-RU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, HI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. При </a:t>
            </a:r>
            <a:r>
              <a:rPr lang="ru-RU" dirty="0" err="1" smtClean="0"/>
              <a:t>оцінці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парціальних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над </a:t>
            </a:r>
            <a:r>
              <a:rPr lang="ru-RU" dirty="0" err="1" smtClean="0"/>
              <a:t>первинною</a:t>
            </a:r>
            <a:r>
              <a:rPr lang="ru-RU" dirty="0" smtClean="0"/>
              <a:t> і </a:t>
            </a:r>
            <a:r>
              <a:rPr lang="ru-RU" dirty="0" err="1" smtClean="0"/>
              <a:t>вторинною</a:t>
            </a:r>
            <a:r>
              <a:rPr lang="ru-RU" dirty="0" smtClean="0"/>
              <a:t> фазами </a:t>
            </a:r>
            <a:r>
              <a:rPr lang="ru-RU" dirty="0" err="1" smtClean="0"/>
              <a:t>транспортованої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парціальних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повинна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величину. </a:t>
            </a:r>
          </a:p>
          <a:p>
            <a:r>
              <a:rPr lang="ru-RU" dirty="0" err="1" smtClean="0"/>
              <a:t>Хімічний</a:t>
            </a:r>
            <a:r>
              <a:rPr lang="ru-RU" dirty="0" smtClean="0"/>
              <a:t> перенос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у </a:t>
            </a:r>
            <a:r>
              <a:rPr lang="ru-RU" dirty="0" err="1" smtClean="0"/>
              <a:t>закритих</a:t>
            </a:r>
            <a:r>
              <a:rPr lang="ru-RU" dirty="0" smtClean="0"/>
              <a:t> системах шляхом </a:t>
            </a:r>
            <a:r>
              <a:rPr lang="ru-RU" dirty="0" err="1" smtClean="0"/>
              <a:t>конвекції</a:t>
            </a:r>
            <a:r>
              <a:rPr lang="ru-RU" dirty="0" smtClean="0"/>
              <a:t> і </a:t>
            </a:r>
            <a:r>
              <a:rPr lang="ru-RU" dirty="0" err="1" smtClean="0"/>
              <a:t>дифузії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є в </a:t>
            </a:r>
            <a:r>
              <a:rPr lang="ru-RU" dirty="0" err="1" smtClean="0"/>
              <a:t>потоці</a:t>
            </a:r>
            <a:r>
              <a:rPr lang="ru-RU" dirty="0" smtClean="0"/>
              <a:t>. </a:t>
            </a:r>
            <a:r>
              <a:rPr lang="ru-RU" dirty="0" err="1" smtClean="0"/>
              <a:t>Відкрита</a:t>
            </a:r>
            <a:r>
              <a:rPr lang="ru-RU" dirty="0" smtClean="0"/>
              <a:t> система з </a:t>
            </a:r>
            <a:r>
              <a:rPr lang="ru-RU" dirty="0" err="1" smtClean="0"/>
              <a:t>вимушеним</a:t>
            </a:r>
            <a:r>
              <a:rPr lang="ru-RU" dirty="0" smtClean="0"/>
              <a:t> </a:t>
            </a:r>
            <a:r>
              <a:rPr lang="ru-RU" dirty="0" err="1" smtClean="0"/>
              <a:t>гідродинамічним</a:t>
            </a:r>
            <a:r>
              <a:rPr lang="ru-RU" dirty="0" smtClean="0"/>
              <a:t> режимом -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ефективна</a:t>
            </a:r>
            <a:r>
              <a:rPr lang="ru-RU" dirty="0" smtClean="0"/>
              <a:t>. Тут при </a:t>
            </a:r>
            <a:r>
              <a:rPr lang="ru-RU" dirty="0" err="1" smtClean="0"/>
              <a:t>оптимальній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потоку </a:t>
            </a:r>
            <a:r>
              <a:rPr lang="ru-RU" dirty="0" err="1" smtClean="0"/>
              <a:t>процес</a:t>
            </a:r>
            <a:r>
              <a:rPr lang="ru-RU" dirty="0" smtClean="0"/>
              <a:t> переноса уже не є </a:t>
            </a:r>
            <a:r>
              <a:rPr lang="ru-RU" dirty="0" err="1" smtClean="0"/>
              <a:t>лімітуючою</a:t>
            </a:r>
            <a:r>
              <a:rPr lang="ru-RU" dirty="0" smtClean="0"/>
              <a:t> </a:t>
            </a:r>
            <a:r>
              <a:rPr lang="ru-RU" dirty="0" err="1" smtClean="0"/>
              <a:t>стадією</a:t>
            </a:r>
            <a:r>
              <a:rPr lang="ru-RU" dirty="0" smtClean="0"/>
              <a:t> росту.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9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6" y="365125"/>
            <a:ext cx="10939914" cy="57815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вирощування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синтетичних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аналогів</a:t>
            </a:r>
            <a:r>
              <a:rPr lang="ru-RU" sz="2800" dirty="0" smtClean="0"/>
              <a:t> </a:t>
            </a:r>
            <a:r>
              <a:rPr lang="ru-RU" sz="2800" dirty="0" err="1" smtClean="0"/>
              <a:t>ювелірного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каміння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825"/>
              </p:ext>
            </p:extLst>
          </p:nvPr>
        </p:nvGraphicFramePr>
        <p:xfrm>
          <a:off x="1857676" y="943274"/>
          <a:ext cx="7969718" cy="5778942"/>
        </p:xfrm>
        <a:graphic>
          <a:graphicData uri="http://schemas.openxmlformats.org/drawingml/2006/table">
            <a:tbl>
              <a:tblPr/>
              <a:tblGrid>
                <a:gridCol w="3253339"/>
                <a:gridCol w="4716379"/>
              </a:tblGrid>
              <a:tr h="180701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Метод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 синтез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у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При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клади </a:t>
                      </a:r>
                      <a:r>
                        <a:rPr lang="uk-UA" sz="1400" b="0" i="0" dirty="0" err="1">
                          <a:effectLst/>
                          <a:latin typeface="Times New Roman" panose="02020603050405020304" pitchFamily="18" charset="0"/>
                        </a:rPr>
                        <a:t>отримани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х </a:t>
                      </a:r>
                      <a:r>
                        <a:rPr lang="ru-RU" sz="1400" b="0" i="0" dirty="0" err="1">
                          <a:effectLst/>
                          <a:latin typeface="Times New Roman" panose="02020603050405020304" pitchFamily="18" charset="0"/>
                        </a:rPr>
                        <a:t>синтетич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н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их матер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і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ал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і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КРИСТАЛ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 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Вернейля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н, сапф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з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ір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корунд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шп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нель, рутил, титанат стронц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Чохральс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лександрит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 (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алюм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гран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ГГГ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гадол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гранат)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Степанова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Корунд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забарвлені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лейкосапф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Багдасарова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(зона плавка)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лейкосапф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саж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(холодного тигля)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КРИСТАЛ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 РО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ЗЧИНІВ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флюса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Смараг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лександрит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АГ, ГГГ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дротермальн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метод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Кварц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 йо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зновиди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смараг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з низ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котемпературн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водн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р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озчинів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Малах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т, опал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КРИСТАЛ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 ГАЗОВО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ФАЗ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газотранспортн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реакц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Хризоберил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фенак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657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(</a:t>
            </a:r>
            <a:r>
              <a:rPr lang="ru-RU" dirty="0" err="1" smtClean="0"/>
              <a:t>понад</a:t>
            </a:r>
            <a:r>
              <a:rPr lang="ru-RU" dirty="0" smtClean="0"/>
              <a:t> 70кбар) і </a:t>
            </a:r>
            <a:r>
              <a:rPr lang="ru-RU" dirty="0" err="1" smtClean="0"/>
              <a:t>температурі</a:t>
            </a:r>
            <a:r>
              <a:rPr lang="ru-RU" dirty="0" smtClean="0"/>
              <a:t>(</a:t>
            </a:r>
            <a:r>
              <a:rPr lang="ru-RU" dirty="0" err="1" smtClean="0"/>
              <a:t>понад</a:t>
            </a:r>
            <a:r>
              <a:rPr lang="ru-RU" dirty="0" smtClean="0"/>
              <a:t> 2000°С) </a:t>
            </a:r>
            <a:r>
              <a:rPr lang="ru-RU" dirty="0" err="1" smtClean="0"/>
              <a:t>вуглець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к </a:t>
            </a:r>
            <a:r>
              <a:rPr lang="ru-RU" dirty="0" err="1" smtClean="0"/>
              <a:t>твердій</a:t>
            </a:r>
            <a:r>
              <a:rPr lang="ru-RU" dirty="0" smtClean="0"/>
              <a:t> </a:t>
            </a:r>
            <a:r>
              <a:rPr lang="ru-RU" dirty="0" err="1" smtClean="0"/>
              <a:t>фазі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алмаз.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прискорений</a:t>
            </a:r>
            <a:r>
              <a:rPr lang="ru-RU" dirty="0" smtClean="0"/>
              <a:t> у </a:t>
            </a:r>
            <a:r>
              <a:rPr lang="ru-RU" dirty="0" err="1" smtClean="0"/>
              <a:t>присутності</a:t>
            </a:r>
            <a:r>
              <a:rPr lang="ru-RU" dirty="0" smtClean="0"/>
              <a:t> таких </a:t>
            </a:r>
            <a:r>
              <a:rPr lang="ru-RU" dirty="0" err="1" smtClean="0"/>
              <a:t>металів</a:t>
            </a:r>
            <a:r>
              <a:rPr lang="ru-RU" dirty="0" smtClean="0"/>
              <a:t>, як </a:t>
            </a:r>
            <a:r>
              <a:rPr lang="ru-RU" dirty="0" err="1" smtClean="0"/>
              <a:t>нікель</a:t>
            </a:r>
            <a:r>
              <a:rPr lang="ru-RU" dirty="0" smtClean="0"/>
              <a:t>, але в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нікелю</a:t>
            </a:r>
            <a:r>
              <a:rPr lang="ru-RU" dirty="0" smtClean="0"/>
              <a:t> по методу </a:t>
            </a:r>
            <a:r>
              <a:rPr lang="ru-RU" dirty="0" err="1" smtClean="0"/>
              <a:t>зонної</a:t>
            </a:r>
            <a:r>
              <a:rPr lang="ru-RU" dirty="0" smtClean="0"/>
              <a:t> плавки в </a:t>
            </a:r>
            <a:r>
              <a:rPr lang="ru-RU" dirty="0" err="1" smtClean="0"/>
              <a:t>умовах</a:t>
            </a:r>
            <a:r>
              <a:rPr lang="ru-RU" dirty="0" smtClean="0"/>
              <a:t> температурного перепаду. </a:t>
            </a:r>
            <a:r>
              <a:rPr lang="ru-RU" dirty="0" err="1" smtClean="0"/>
              <a:t>Апаратура</a:t>
            </a:r>
            <a:r>
              <a:rPr lang="ru-RU" dirty="0" smtClean="0"/>
              <a:t>, яка повинна </a:t>
            </a:r>
            <a:r>
              <a:rPr lang="ru-RU" dirty="0" err="1" smtClean="0"/>
              <a:t>витримувати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тиски, </a:t>
            </a:r>
            <a:r>
              <a:rPr lang="ru-RU" dirty="0" err="1" smtClean="0"/>
              <a:t>дуже</a:t>
            </a:r>
            <a:r>
              <a:rPr lang="ru-RU" dirty="0" smtClean="0"/>
              <a:t> складна; час росту </a:t>
            </a:r>
            <a:r>
              <a:rPr lang="ru-RU" dirty="0" err="1" smtClean="0"/>
              <a:t>нетривалий</a:t>
            </a:r>
            <a:r>
              <a:rPr lang="ru-RU" dirty="0" smtClean="0"/>
              <a:t>: для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кристалів-декілька</a:t>
            </a:r>
            <a:r>
              <a:rPr lang="ru-RU" dirty="0" smtClean="0"/>
              <a:t> секунд до </a:t>
            </a:r>
            <a:r>
              <a:rPr lang="ru-RU" dirty="0" err="1" smtClean="0"/>
              <a:t>хвилин</a:t>
            </a:r>
            <a:r>
              <a:rPr lang="ru-RU" dirty="0" smtClean="0"/>
              <a:t>, а для </a:t>
            </a:r>
            <a:r>
              <a:rPr lang="ru-RU" dirty="0" err="1" smtClean="0"/>
              <a:t>кристалу</a:t>
            </a:r>
            <a:r>
              <a:rPr lang="ru-RU" dirty="0" smtClean="0"/>
              <a:t> в 1 кар-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00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163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05288"/>
            <a:ext cx="10622280" cy="477167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алмази</a:t>
            </a:r>
            <a:r>
              <a:rPr lang="ru-RU" dirty="0"/>
              <a:t>, </a:t>
            </a:r>
            <a:r>
              <a:rPr lang="ru-RU" dirty="0" err="1"/>
              <a:t>придатні</a:t>
            </a:r>
            <a:r>
              <a:rPr lang="ru-RU" dirty="0"/>
              <a:t> для </a:t>
            </a:r>
            <a:r>
              <a:rPr lang="ru-RU" dirty="0" err="1"/>
              <a:t>огранювання</a:t>
            </a:r>
            <a:r>
              <a:rPr lang="ru-RU" dirty="0"/>
              <a:t>, </a:t>
            </a:r>
            <a:r>
              <a:rPr lang="ru-RU" dirty="0" err="1" smtClean="0"/>
              <a:t>виготовила</a:t>
            </a:r>
            <a:r>
              <a:rPr lang="ru-RU" dirty="0" smtClean="0"/>
              <a:t> </a:t>
            </a:r>
            <a:r>
              <a:rPr lang="ru-RU" dirty="0" err="1"/>
              <a:t>компанія</a:t>
            </a:r>
            <a:r>
              <a:rPr lang="ru-RU" dirty="0"/>
              <a:t> "</a:t>
            </a:r>
            <a:r>
              <a:rPr lang="en-US" dirty="0"/>
              <a:t>General Electric" </a:t>
            </a:r>
            <a:r>
              <a:rPr lang="uk-UA" dirty="0" smtClean="0"/>
              <a:t> </a:t>
            </a:r>
            <a:r>
              <a:rPr lang="ru-RU" dirty="0" smtClean="0"/>
              <a:t>у </a:t>
            </a:r>
            <a:r>
              <a:rPr lang="ru-RU" dirty="0"/>
              <a:t>1970 р. </a:t>
            </a:r>
          </a:p>
          <a:p>
            <a:r>
              <a:rPr lang="ru-RU" dirty="0" err="1"/>
              <a:t>Під</a:t>
            </a:r>
            <a:r>
              <a:rPr lang="ru-RU" dirty="0"/>
              <a:t> час синтезу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алмазів</a:t>
            </a:r>
            <a:r>
              <a:rPr lang="ru-RU" dirty="0"/>
              <a:t> </a:t>
            </a:r>
            <a:r>
              <a:rPr lang="ru-RU" dirty="0" err="1" smtClean="0"/>
              <a:t>застосовували</a:t>
            </a:r>
            <a:r>
              <a:rPr lang="ru-RU" dirty="0" smtClean="0"/>
              <a:t> </a:t>
            </a:r>
            <a:r>
              <a:rPr lang="ru-RU" dirty="0"/>
              <a:t>метод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 smtClean="0"/>
              <a:t>температури</a:t>
            </a:r>
            <a:r>
              <a:rPr lang="ru-RU" dirty="0"/>
              <a:t>, так званий </a:t>
            </a:r>
            <a:r>
              <a:rPr lang="en-US" dirty="0"/>
              <a:t>HPHT (High </a:t>
            </a:r>
            <a:r>
              <a:rPr lang="en-US" dirty="0" smtClean="0"/>
              <a:t>Pressure</a:t>
            </a:r>
            <a:r>
              <a:rPr lang="uk-UA" dirty="0" smtClean="0"/>
              <a:t> </a:t>
            </a:r>
            <a:r>
              <a:rPr lang="en-US" dirty="0" smtClean="0"/>
              <a:t>High </a:t>
            </a:r>
            <a:r>
              <a:rPr lang="en-US" dirty="0"/>
              <a:t>Temperature) </a:t>
            </a:r>
            <a:r>
              <a:rPr lang="ru-RU" dirty="0"/>
              <a:t>метод.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smtClean="0"/>
              <a:t>метод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та широко </a:t>
            </a:r>
            <a:r>
              <a:rPr lang="ru-RU" dirty="0" err="1" smtClean="0"/>
              <a:t>використовувався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доки у </a:t>
            </a:r>
            <a:r>
              <a:rPr lang="ru-RU" dirty="0" smtClean="0"/>
              <a:t>2003 </a:t>
            </a:r>
            <a:r>
              <a:rPr lang="ru-RU" dirty="0"/>
              <a:t>р. </a:t>
            </a:r>
            <a:r>
              <a:rPr lang="ru-RU" dirty="0" err="1"/>
              <a:t>компанія</a:t>
            </a:r>
            <a:r>
              <a:rPr lang="ru-RU" dirty="0"/>
              <a:t> "</a:t>
            </a:r>
            <a:r>
              <a:rPr lang="en-US" dirty="0" err="1"/>
              <a:t>Appollo</a:t>
            </a:r>
            <a:r>
              <a:rPr lang="en-US" dirty="0"/>
              <a:t> Diamonds" </a:t>
            </a:r>
            <a:r>
              <a:rPr lang="ru-RU" dirty="0"/>
              <a:t>не </a:t>
            </a:r>
            <a:r>
              <a:rPr lang="ru-RU" dirty="0" err="1" smtClean="0"/>
              <a:t>розробила</a:t>
            </a:r>
            <a:r>
              <a:rPr lang="ru-RU" dirty="0" smtClean="0"/>
              <a:t> </a:t>
            </a:r>
            <a:r>
              <a:rPr lang="ru-RU" dirty="0" err="1"/>
              <a:t>новий</a:t>
            </a:r>
            <a:r>
              <a:rPr lang="ru-RU" dirty="0"/>
              <a:t> метод синтезу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/>
              <a:t>алмазів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осадження</a:t>
            </a:r>
            <a:r>
              <a:rPr lang="ru-RU" dirty="0"/>
              <a:t> з пару – </a:t>
            </a:r>
            <a:r>
              <a:rPr lang="en-US" dirty="0"/>
              <a:t>CVD (</a:t>
            </a:r>
            <a:r>
              <a:rPr lang="en-US" dirty="0" smtClean="0"/>
              <a:t>Chemical</a:t>
            </a:r>
            <a:r>
              <a:rPr lang="uk-UA" dirty="0" smtClean="0"/>
              <a:t> </a:t>
            </a:r>
            <a:r>
              <a:rPr lang="en-US" dirty="0" smtClean="0"/>
              <a:t>Vapor </a:t>
            </a:r>
            <a:r>
              <a:rPr lang="en-US" dirty="0"/>
              <a:t>Deposition</a:t>
            </a:r>
            <a:r>
              <a:rPr lang="en-US" dirty="0" smtClean="0"/>
              <a:t>).</a:t>
            </a:r>
            <a:endParaRPr lang="uk-UA" dirty="0" smtClean="0"/>
          </a:p>
          <a:p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/>
              <a:t>для синтезу,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</a:t>
            </a:r>
            <a:r>
              <a:rPr lang="en-US" dirty="0"/>
              <a:t>BELT",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/>
              <a:t>компанії</a:t>
            </a:r>
            <a:r>
              <a:rPr lang="ru-RU" dirty="0"/>
              <a:t> "</a:t>
            </a:r>
            <a:r>
              <a:rPr lang="en-US" dirty="0"/>
              <a:t>General </a:t>
            </a:r>
            <a:r>
              <a:rPr lang="en-US" dirty="0" smtClean="0"/>
              <a:t>Electric</a:t>
            </a:r>
            <a:r>
              <a:rPr lang="en-US" dirty="0"/>
              <a:t>", "De Beers" </a:t>
            </a:r>
            <a:r>
              <a:rPr lang="ru-RU" dirty="0"/>
              <a:t>та "</a:t>
            </a:r>
            <a:r>
              <a:rPr lang="en-US" dirty="0"/>
              <a:t>Sumitomo Electric </a:t>
            </a:r>
            <a:r>
              <a:rPr lang="en-US" dirty="0" smtClean="0"/>
              <a:t>Industries</a:t>
            </a:r>
            <a:r>
              <a:rPr lang="en-US" dirty="0"/>
              <a:t>", </a:t>
            </a:r>
            <a:r>
              <a:rPr lang="ru-RU" dirty="0"/>
              <a:t>і </a:t>
            </a:r>
            <a:r>
              <a:rPr lang="ru-RU" dirty="0" err="1"/>
              <a:t>безпресова</a:t>
            </a:r>
            <a:r>
              <a:rPr lang="ru-RU" dirty="0"/>
              <a:t> система "БАРС" </a:t>
            </a:r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 err="1"/>
              <a:t>алмазів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приладу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en-US" dirty="0" err="1"/>
              <a:t>DiamondView</a:t>
            </a:r>
            <a:r>
              <a:rPr lang="en-US" dirty="0"/>
              <a:t>™</a:t>
            </a:r>
            <a:r>
              <a:rPr lang="en-US" dirty="0" smtClean="0"/>
              <a:t>"</a:t>
            </a:r>
            <a:r>
              <a:rPr lang="ru-RU" dirty="0" smtClean="0"/>
              <a:t> (</a:t>
            </a:r>
            <a:r>
              <a:rPr lang="ru-RU" dirty="0" err="1"/>
              <a:t>безпресовий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"</a:t>
            </a:r>
            <a:r>
              <a:rPr lang="ru-RU" dirty="0" err="1"/>
              <a:t>Розрізана</a:t>
            </a:r>
            <a:r>
              <a:rPr lang="ru-RU" dirty="0"/>
              <a:t> </a:t>
            </a:r>
            <a:r>
              <a:rPr lang="ru-RU" dirty="0" smtClean="0"/>
              <a:t>сфера</a:t>
            </a:r>
            <a:r>
              <a:rPr lang="ru-RU" dirty="0"/>
              <a:t>"), яка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 smtClean="0"/>
              <a:t>Академією</a:t>
            </a:r>
            <a:r>
              <a:rPr lang="ru-RU" dirty="0" smtClean="0"/>
              <a:t> </a:t>
            </a:r>
            <a:r>
              <a:rPr lang="ru-RU" dirty="0"/>
              <a:t>наук у </a:t>
            </a:r>
            <a:r>
              <a:rPr lang="ru-RU" dirty="0" smtClean="0"/>
              <a:t>м. </a:t>
            </a:r>
            <a:r>
              <a:rPr lang="ru-RU" dirty="0" err="1" smtClean="0"/>
              <a:t>Новосибірськ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41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4001"/>
            <a:ext cx="10515600" cy="1325563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145" y="1366787"/>
            <a:ext cx="10612655" cy="48101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апараті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"BELT"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гідравлічний</a:t>
            </a:r>
            <a:r>
              <a:rPr lang="ru-RU" dirty="0"/>
              <a:t> </a:t>
            </a:r>
            <a:r>
              <a:rPr lang="ru-RU" dirty="0" err="1"/>
              <a:t>прес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ковадлами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, </a:t>
            </a:r>
            <a:r>
              <a:rPr lang="ru-RU" dirty="0" err="1"/>
              <a:t>звідси</a:t>
            </a:r>
            <a:r>
              <a:rPr lang="ru-RU" dirty="0"/>
              <a:t> і </a:t>
            </a:r>
            <a:r>
              <a:rPr lang="ru-RU" dirty="0" smtClean="0"/>
              <a:t>походить </a:t>
            </a:r>
            <a:r>
              <a:rPr lang="ru-RU" dirty="0" err="1"/>
              <a:t>назва</a:t>
            </a:r>
            <a:r>
              <a:rPr lang="ru-RU" dirty="0"/>
              <a:t> "</a:t>
            </a:r>
            <a:r>
              <a:rPr lang="ru-RU" dirty="0" err="1"/>
              <a:t>belt</a:t>
            </a:r>
            <a:r>
              <a:rPr lang="ru-RU" dirty="0"/>
              <a:t>" ("пояс"). Принцип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/>
              <a:t>апарата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ось у </a:t>
            </a:r>
            <a:r>
              <a:rPr lang="ru-RU" dirty="0" err="1"/>
              <a:t>чому</a:t>
            </a:r>
            <a:r>
              <a:rPr lang="ru-RU" dirty="0"/>
              <a:t>.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ростової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за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smtClean="0"/>
              <a:t>порошок </a:t>
            </a:r>
            <a:r>
              <a:rPr lang="ru-RU" dirty="0"/>
              <a:t>синтетичного алмазу; </a:t>
            </a:r>
            <a:r>
              <a:rPr lang="ru-RU" dirty="0" err="1"/>
              <a:t>розплавлений</a:t>
            </a:r>
            <a:r>
              <a:rPr lang="ru-RU" dirty="0"/>
              <a:t> метал-</a:t>
            </a:r>
            <a:r>
              <a:rPr lang="ru-RU" dirty="0" err="1"/>
              <a:t>каталізатор</a:t>
            </a:r>
            <a:r>
              <a:rPr lang="ru-RU" dirty="0"/>
              <a:t> </a:t>
            </a:r>
            <a:r>
              <a:rPr lang="ru-RU" dirty="0" err="1"/>
              <a:t>примушує</a:t>
            </a:r>
            <a:r>
              <a:rPr lang="ru-RU" dirty="0"/>
              <a:t> </a:t>
            </a:r>
            <a:r>
              <a:rPr lang="ru-RU" dirty="0" err="1"/>
              <a:t>атоми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з порошку </a:t>
            </a:r>
            <a:r>
              <a:rPr lang="ru-RU" dirty="0" err="1"/>
              <a:t>синтетичного</a:t>
            </a:r>
            <a:r>
              <a:rPr lang="ru-RU" dirty="0"/>
              <a:t> алмазу </a:t>
            </a:r>
            <a:r>
              <a:rPr lang="ru-RU" dirty="0" err="1"/>
              <a:t>переходити</a:t>
            </a:r>
            <a:r>
              <a:rPr lang="ru-RU" dirty="0"/>
              <a:t> в </a:t>
            </a:r>
            <a:r>
              <a:rPr lang="ru-RU" dirty="0" err="1"/>
              <a:t>розчин</a:t>
            </a:r>
            <a:r>
              <a:rPr lang="ru-RU" dirty="0"/>
              <a:t> у </a:t>
            </a:r>
            <a:r>
              <a:rPr lang="ru-RU" dirty="0" err="1" smtClean="0"/>
              <a:t>нагрітій</a:t>
            </a:r>
            <a:r>
              <a:rPr lang="ru-RU" dirty="0" smtClean="0"/>
              <a:t> </a:t>
            </a:r>
            <a:r>
              <a:rPr lang="ru-RU" dirty="0" err="1"/>
              <a:t>зоні</a:t>
            </a:r>
            <a:r>
              <a:rPr lang="ru-RU" dirty="0"/>
              <a:t>; </a:t>
            </a:r>
            <a:r>
              <a:rPr lang="ru-RU" dirty="0" err="1"/>
              <a:t>опинившись</a:t>
            </a:r>
            <a:r>
              <a:rPr lang="ru-RU" dirty="0"/>
              <a:t> у </a:t>
            </a:r>
            <a:r>
              <a:rPr lang="ru-RU" dirty="0" err="1"/>
              <a:t>розчині</a:t>
            </a:r>
            <a:r>
              <a:rPr lang="ru-RU" dirty="0"/>
              <a:t>,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/>
              <a:t>вуглецю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мігрують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прохолодного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, де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/>
              <a:t>кристали-зародки</a:t>
            </a:r>
            <a:r>
              <a:rPr lang="ru-RU" dirty="0"/>
              <a:t>. </a:t>
            </a:r>
            <a:r>
              <a:rPr lang="ru-RU" dirty="0" err="1"/>
              <a:t>Вуглець</a:t>
            </a:r>
            <a:r>
              <a:rPr lang="ru-RU" dirty="0"/>
              <a:t> </a:t>
            </a:r>
            <a:r>
              <a:rPr lang="ru-RU" dirty="0" err="1"/>
              <a:t>кристалізується</a:t>
            </a:r>
            <a:r>
              <a:rPr lang="ru-RU" dirty="0"/>
              <a:t> на </a:t>
            </a:r>
            <a:r>
              <a:rPr lang="ru-RU" dirty="0" err="1"/>
              <a:t>зародках</a:t>
            </a:r>
            <a:r>
              <a:rPr lang="ru-RU" dirty="0"/>
              <a:t>, таким чином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/>
              <a:t>ріст</a:t>
            </a:r>
            <a:r>
              <a:rPr lang="ru-RU" dirty="0"/>
              <a:t> великого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smtClean="0"/>
              <a:t>синтетичного алмазу.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smtClean="0"/>
              <a:t>синтезу </a:t>
            </a:r>
            <a:r>
              <a:rPr lang="ru-RU" dirty="0" err="1"/>
              <a:t>такі</a:t>
            </a:r>
            <a:r>
              <a:rPr lang="ru-RU" dirty="0"/>
              <a:t>: температура – </a:t>
            </a:r>
            <a:r>
              <a:rPr lang="ru-RU" dirty="0" smtClean="0"/>
              <a:t>1100-1700°С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 – 50-100 </a:t>
            </a:r>
            <a:r>
              <a:rPr lang="ru-RU" dirty="0" err="1" smtClean="0"/>
              <a:t>кбар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апараті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"БАРС"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комплектів</a:t>
            </a:r>
            <a:r>
              <a:rPr lang="ru-RU" dirty="0"/>
              <a:t> </a:t>
            </a:r>
            <a:r>
              <a:rPr lang="ru-RU" dirty="0" err="1" smtClean="0"/>
              <a:t>ковадел</a:t>
            </a:r>
            <a:r>
              <a:rPr lang="ru-RU" dirty="0"/>
              <a:t>. </a:t>
            </a:r>
            <a:r>
              <a:rPr lang="ru-RU" dirty="0" err="1"/>
              <a:t>Зовнішній</a:t>
            </a:r>
            <a:r>
              <a:rPr lang="ru-RU" dirty="0"/>
              <a:t> комплект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8 </a:t>
            </a:r>
            <a:r>
              <a:rPr lang="ru-RU" dirty="0" err="1"/>
              <a:t>ковадел</a:t>
            </a:r>
            <a:r>
              <a:rPr lang="ru-RU" dirty="0"/>
              <a:t> та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порожну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октаедра</a:t>
            </a:r>
            <a:r>
              <a:rPr lang="ru-RU" dirty="0"/>
              <a:t>. </a:t>
            </a:r>
            <a:r>
              <a:rPr lang="ru-RU" dirty="0" err="1"/>
              <a:t>Посередині</a:t>
            </a:r>
            <a:r>
              <a:rPr lang="ru-RU" dirty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/>
              <a:t>набір</a:t>
            </a:r>
            <a:r>
              <a:rPr lang="ru-RU" dirty="0"/>
              <a:t> з 6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/>
              <a:t>ковадел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створююь</a:t>
            </a:r>
            <a:r>
              <a:rPr lang="ru-RU" dirty="0" smtClean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 smtClean="0"/>
              <a:t>кубічної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</a:t>
            </a:r>
            <a:r>
              <a:rPr lang="ru-RU" dirty="0" err="1"/>
              <a:t>ростова</a:t>
            </a:r>
            <a:r>
              <a:rPr lang="ru-RU" dirty="0"/>
              <a:t> </a:t>
            </a:r>
            <a:r>
              <a:rPr lang="ru-RU" dirty="0" smtClean="0"/>
              <a:t>камера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комплекти</a:t>
            </a:r>
            <a:r>
              <a:rPr lang="ru-RU" dirty="0"/>
              <a:t> </a:t>
            </a:r>
            <a:r>
              <a:rPr lang="ru-RU" dirty="0" err="1" smtClean="0"/>
              <a:t>ковадел</a:t>
            </a:r>
            <a:r>
              <a:rPr lang="ru-RU" dirty="0" smtClean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півсфер</a:t>
            </a:r>
            <a:r>
              <a:rPr lang="ru-RU" dirty="0"/>
              <a:t> – </a:t>
            </a:r>
            <a:r>
              <a:rPr lang="ru-RU" dirty="0" err="1"/>
              <a:t>звідси</a:t>
            </a:r>
            <a:r>
              <a:rPr lang="ru-RU" dirty="0"/>
              <a:t> походить </a:t>
            </a:r>
            <a:r>
              <a:rPr lang="ru-RU" dirty="0" smtClean="0"/>
              <a:t>друга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"БАРС" – "</a:t>
            </a:r>
            <a:r>
              <a:rPr lang="ru-RU" dirty="0" err="1"/>
              <a:t>розрізана</a:t>
            </a:r>
            <a:r>
              <a:rPr lang="ru-RU" dirty="0"/>
              <a:t> </a:t>
            </a:r>
            <a:r>
              <a:rPr lang="ru-RU" dirty="0" smtClean="0"/>
              <a:t>сфера".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87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3214036" cy="47559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6307" y="18245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Апарат</a:t>
            </a:r>
            <a:r>
              <a:rPr lang="ru-RU" sz="2400" dirty="0"/>
              <a:t> типу "</a:t>
            </a:r>
            <a:r>
              <a:rPr lang="en-US" sz="2400" dirty="0"/>
              <a:t>BELT":</a:t>
            </a:r>
          </a:p>
          <a:p>
            <a:r>
              <a:rPr lang="en-US" sz="2400" dirty="0"/>
              <a:t>1 – </a:t>
            </a:r>
            <a:r>
              <a:rPr lang="ru-RU" sz="2400" dirty="0"/>
              <a:t>порошок синтетичного алмазу;</a:t>
            </a:r>
          </a:p>
          <a:p>
            <a:r>
              <a:rPr lang="ru-RU" sz="2400" dirty="0"/>
              <a:t>2 – </a:t>
            </a:r>
            <a:r>
              <a:rPr lang="ru-RU" sz="2400" dirty="0" err="1"/>
              <a:t>розчин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(флюс);</a:t>
            </a:r>
          </a:p>
          <a:p>
            <a:r>
              <a:rPr lang="ru-RU" sz="2400" dirty="0"/>
              <a:t>3 – </a:t>
            </a:r>
            <a:r>
              <a:rPr lang="ru-RU" sz="2400" dirty="0" err="1"/>
              <a:t>кристал</a:t>
            </a:r>
            <a:r>
              <a:rPr lang="ru-RU" sz="2400" dirty="0"/>
              <a:t> алмазу, </a:t>
            </a:r>
            <a:r>
              <a:rPr lang="ru-RU" sz="2400" dirty="0" err="1"/>
              <a:t>який</a:t>
            </a:r>
            <a:r>
              <a:rPr lang="ru-RU" sz="2400" dirty="0"/>
              <a:t> росте;</a:t>
            </a:r>
          </a:p>
          <a:p>
            <a:r>
              <a:rPr lang="ru-RU" sz="2400" dirty="0"/>
              <a:t>4 – </a:t>
            </a:r>
            <a:r>
              <a:rPr lang="ru-RU" sz="2400" dirty="0" err="1"/>
              <a:t>зародковий</a:t>
            </a:r>
            <a:r>
              <a:rPr lang="ru-RU" sz="2400" dirty="0"/>
              <a:t> </a:t>
            </a:r>
            <a:r>
              <a:rPr lang="ru-RU" sz="2400" dirty="0" err="1"/>
              <a:t>кристал</a:t>
            </a:r>
            <a:r>
              <a:rPr lang="ru-RU" sz="2400" dirty="0"/>
              <a:t> алмазу;</a:t>
            </a:r>
          </a:p>
          <a:p>
            <a:r>
              <a:rPr lang="ru-RU" sz="2400" dirty="0"/>
              <a:t>5 – </a:t>
            </a:r>
            <a:r>
              <a:rPr lang="ru-RU" sz="2400" dirty="0" err="1"/>
              <a:t>нагрівальний</a:t>
            </a:r>
            <a:r>
              <a:rPr lang="ru-RU" sz="2400" dirty="0"/>
              <a:t> </a:t>
            </a:r>
            <a:r>
              <a:rPr lang="ru-RU" sz="2400" dirty="0" err="1"/>
              <a:t>елемент</a:t>
            </a:r>
            <a:r>
              <a:rPr lang="ru-RU" sz="2400" dirty="0"/>
              <a:t>;</a:t>
            </a:r>
          </a:p>
          <a:p>
            <a:r>
              <a:rPr lang="ru-RU" sz="2400" dirty="0"/>
              <a:t>6 – </a:t>
            </a:r>
            <a:r>
              <a:rPr lang="ru-RU" sz="2400" dirty="0" err="1"/>
              <a:t>розділювальна</a:t>
            </a:r>
            <a:r>
              <a:rPr lang="ru-RU" sz="2400" dirty="0"/>
              <a:t> </a:t>
            </a:r>
            <a:r>
              <a:rPr lang="ru-RU" sz="2400" dirty="0" err="1"/>
              <a:t>сітка</a:t>
            </a:r>
            <a:r>
              <a:rPr lang="ru-RU" sz="2400" dirty="0"/>
              <a:t>;</a:t>
            </a:r>
          </a:p>
          <a:p>
            <a:r>
              <a:rPr lang="ru-RU" sz="2400" dirty="0"/>
              <a:t>7 – дно </a:t>
            </a:r>
            <a:r>
              <a:rPr lang="ru-RU" sz="2400" dirty="0" err="1"/>
              <a:t>камери</a:t>
            </a:r>
            <a:r>
              <a:rPr lang="ru-RU" sz="2400" dirty="0"/>
              <a:t>;</a:t>
            </a:r>
          </a:p>
          <a:p>
            <a:r>
              <a:rPr lang="ru-RU" sz="2400" dirty="0"/>
              <a:t>8 – </a:t>
            </a:r>
            <a:r>
              <a:rPr lang="ru-RU" sz="2400" dirty="0" err="1"/>
              <a:t>ізоляційне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, яке</a:t>
            </a:r>
          </a:p>
          <a:p>
            <a:r>
              <a:rPr lang="ru-RU" sz="2400" dirty="0"/>
              <a:t>проводить </a:t>
            </a:r>
            <a:r>
              <a:rPr lang="ru-RU" sz="2400" dirty="0" err="1"/>
              <a:t>тиск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33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442"/>
            <a:ext cx="4168497" cy="3768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33449" y="1367361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Апарат</a:t>
            </a:r>
            <a:r>
              <a:rPr lang="ru-RU" dirty="0"/>
              <a:t> типу "БАРС":</a:t>
            </a:r>
          </a:p>
          <a:p>
            <a:r>
              <a:rPr lang="ru-RU" dirty="0"/>
              <a:t>А – </a:t>
            </a:r>
            <a:r>
              <a:rPr lang="ru-RU" dirty="0" err="1"/>
              <a:t>спрощена</a:t>
            </a:r>
            <a:r>
              <a:rPr lang="ru-RU" dirty="0"/>
              <a:t> схема </a:t>
            </a:r>
            <a:r>
              <a:rPr lang="ru-RU" dirty="0" err="1"/>
              <a:t>внутрішньої</a:t>
            </a:r>
            <a:endParaRPr lang="ru-RU" dirty="0"/>
          </a:p>
          <a:p>
            <a:r>
              <a:rPr lang="ru-RU" dirty="0" err="1"/>
              <a:t>частини</a:t>
            </a:r>
            <a:r>
              <a:rPr lang="ru-RU" dirty="0"/>
              <a:t> "</a:t>
            </a:r>
            <a:r>
              <a:rPr lang="ru-RU" dirty="0" err="1"/>
              <a:t>розрізаної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":</a:t>
            </a:r>
          </a:p>
          <a:p>
            <a:r>
              <a:rPr lang="ru-RU" dirty="0"/>
              <a:t>1 – </a:t>
            </a:r>
            <a:r>
              <a:rPr lang="ru-RU" dirty="0" err="1"/>
              <a:t>зовнішній</a:t>
            </a:r>
            <a:r>
              <a:rPr lang="ru-RU" dirty="0"/>
              <a:t> комплект </a:t>
            </a:r>
            <a:r>
              <a:rPr lang="ru-RU" dirty="0" err="1"/>
              <a:t>ковадел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октаедричної</a:t>
            </a:r>
            <a:endParaRPr lang="ru-RU" dirty="0"/>
          </a:p>
          <a:p>
            <a:r>
              <a:rPr lang="ru-RU" dirty="0" err="1"/>
              <a:t>форми</a:t>
            </a:r>
            <a:r>
              <a:rPr lang="ru-RU" dirty="0"/>
              <a:t>; 2 – </a:t>
            </a:r>
            <a:r>
              <a:rPr lang="ru-RU" dirty="0" err="1"/>
              <a:t>внутрішній</a:t>
            </a:r>
            <a:r>
              <a:rPr lang="ru-RU" dirty="0"/>
              <a:t> комплект</a:t>
            </a:r>
          </a:p>
          <a:p>
            <a:r>
              <a:rPr lang="ru-RU" dirty="0" err="1"/>
              <a:t>ковадел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endParaRPr lang="ru-RU" dirty="0"/>
          </a:p>
          <a:p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кубічної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де</a:t>
            </a:r>
          </a:p>
          <a:p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ростова</a:t>
            </a:r>
            <a:r>
              <a:rPr lang="ru-RU" dirty="0"/>
              <a:t> камера;</a:t>
            </a:r>
          </a:p>
          <a:p>
            <a:r>
              <a:rPr lang="ru-RU" dirty="0"/>
              <a:t>3 – камера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endParaRPr lang="ru-RU" dirty="0"/>
          </a:p>
          <a:p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синтетичного</a:t>
            </a:r>
          </a:p>
          <a:p>
            <a:r>
              <a:rPr lang="ru-RU" dirty="0"/>
              <a:t>алмазу.</a:t>
            </a:r>
          </a:p>
          <a:p>
            <a:r>
              <a:rPr lang="ru-RU" dirty="0"/>
              <a:t>Б – схема </a:t>
            </a:r>
            <a:r>
              <a:rPr lang="ru-RU" dirty="0" err="1"/>
              <a:t>ростової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:</a:t>
            </a:r>
          </a:p>
          <a:p>
            <a:r>
              <a:rPr lang="ru-RU" dirty="0"/>
              <a:t>1 – термопара; 2 – контейнер</a:t>
            </a:r>
          </a:p>
          <a:p>
            <a:r>
              <a:rPr lang="ru-RU" dirty="0"/>
              <a:t>(</a:t>
            </a:r>
            <a:r>
              <a:rPr lang="ru-RU" dirty="0" err="1"/>
              <a:t>середовище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endParaRPr lang="ru-RU" dirty="0"/>
          </a:p>
          <a:p>
            <a:r>
              <a:rPr lang="ru-RU" dirty="0" err="1"/>
              <a:t>тиск</a:t>
            </a:r>
            <a:r>
              <a:rPr lang="ru-RU" dirty="0"/>
              <a:t>); 3 – </a:t>
            </a:r>
            <a:r>
              <a:rPr lang="ru-RU" dirty="0" err="1"/>
              <a:t>нагрівальний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;</a:t>
            </a:r>
          </a:p>
          <a:p>
            <a:r>
              <a:rPr lang="ru-RU" dirty="0"/>
              <a:t>4 – </a:t>
            </a:r>
            <a:r>
              <a:rPr lang="ru-RU" dirty="0" err="1"/>
              <a:t>алмазний</a:t>
            </a:r>
            <a:r>
              <a:rPr lang="ru-RU" dirty="0"/>
              <a:t> порошок; 5 – </a:t>
            </a:r>
            <a:r>
              <a:rPr lang="ru-RU" dirty="0" err="1"/>
              <a:t>розчин</a:t>
            </a:r>
            <a:endParaRPr lang="ru-RU" dirty="0"/>
          </a:p>
          <a:p>
            <a:r>
              <a:rPr lang="ru-RU" dirty="0" err="1"/>
              <a:t>металів</a:t>
            </a:r>
            <a:r>
              <a:rPr lang="ru-RU" dirty="0"/>
              <a:t> (флюс); 6 – </a:t>
            </a:r>
            <a:r>
              <a:rPr lang="ru-RU" dirty="0" err="1"/>
              <a:t>зародковий</a:t>
            </a:r>
            <a:endParaRPr lang="ru-RU" dirty="0"/>
          </a:p>
          <a:p>
            <a:r>
              <a:rPr lang="ru-RU" dirty="0" err="1"/>
              <a:t>кристал</a:t>
            </a:r>
            <a:r>
              <a:rPr lang="ru-RU" dirty="0"/>
              <a:t>; 7 – </a:t>
            </a:r>
            <a:r>
              <a:rPr lang="ru-RU" dirty="0" err="1"/>
              <a:t>електроживлення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917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Умови</a:t>
            </a:r>
            <a:r>
              <a:rPr lang="ru-RU" dirty="0" smtClean="0"/>
              <a:t> синтезу</a:t>
            </a:r>
            <a:r>
              <a:rPr lang="ru-RU" dirty="0"/>
              <a:t>: </a:t>
            </a:r>
            <a:r>
              <a:rPr lang="ru-RU" dirty="0" smtClean="0"/>
              <a:t>температура– </a:t>
            </a:r>
            <a:r>
              <a:rPr lang="ru-RU" dirty="0"/>
              <a:t>1350-1700°С,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smtClean="0"/>
              <a:t>– 55-65 </a:t>
            </a:r>
            <a:r>
              <a:rPr lang="ru-RU" dirty="0" err="1"/>
              <a:t>кбар</a:t>
            </a:r>
            <a:r>
              <a:rPr lang="ru-RU" dirty="0"/>
              <a:t>, як </a:t>
            </a:r>
            <a:r>
              <a:rPr lang="ru-RU" dirty="0" err="1" smtClean="0"/>
              <a:t>каталізатор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/>
              <a:t>залізо</a:t>
            </a:r>
            <a:r>
              <a:rPr lang="ru-RU" dirty="0"/>
              <a:t>, </a:t>
            </a:r>
            <a:r>
              <a:rPr lang="ru-RU" dirty="0" err="1"/>
              <a:t>марганець</a:t>
            </a:r>
            <a:r>
              <a:rPr lang="ru-RU" dirty="0"/>
              <a:t>,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перехідні</a:t>
            </a:r>
            <a:r>
              <a:rPr lang="ru-RU" dirty="0"/>
              <a:t> метали.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умови</a:t>
            </a:r>
            <a:r>
              <a:rPr lang="ru-RU" dirty="0"/>
              <a:t> синтезу в </a:t>
            </a:r>
            <a:r>
              <a:rPr lang="ru-RU" dirty="0" err="1" smtClean="0"/>
              <a:t>апаратах</a:t>
            </a:r>
            <a:r>
              <a:rPr lang="ru-RU" dirty="0" smtClean="0"/>
              <a:t> </a:t>
            </a:r>
            <a:r>
              <a:rPr lang="ru-RU" dirty="0"/>
              <a:t>"БАРС" є </a:t>
            </a:r>
            <a:r>
              <a:rPr lang="ru-RU" dirty="0" err="1"/>
              <a:t>аналогічними</a:t>
            </a:r>
            <a:r>
              <a:rPr lang="ru-RU" dirty="0"/>
              <a:t> до умов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err="1"/>
              <a:t>апаратах</a:t>
            </a:r>
            <a:r>
              <a:rPr lang="ru-RU" dirty="0"/>
              <a:t> "</a:t>
            </a:r>
            <a:r>
              <a:rPr lang="en-US" dirty="0"/>
              <a:t>BELT</a:t>
            </a:r>
            <a:r>
              <a:rPr lang="en-US" dirty="0" smtClean="0"/>
              <a:t>",</a:t>
            </a:r>
            <a:r>
              <a:rPr lang="uk-UA" dirty="0" smtClean="0"/>
              <a:t> </a:t>
            </a:r>
            <a:r>
              <a:rPr lang="ru-RU" dirty="0" smtClean="0"/>
              <a:t>але </a:t>
            </a:r>
            <a:r>
              <a:rPr lang="ru-RU" dirty="0"/>
              <a:t>маленький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ростової</a:t>
            </a:r>
            <a:r>
              <a:rPr lang="ru-RU" dirty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обмежує</a:t>
            </a:r>
            <a:r>
              <a:rPr lang="ru-RU" dirty="0" smtClean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 синтетичного </a:t>
            </a:r>
            <a:r>
              <a:rPr lang="ru-RU" dirty="0"/>
              <a:t>алмазу</a:t>
            </a:r>
          </a:p>
        </p:txBody>
      </p:sp>
    </p:spTree>
    <p:extLst>
      <p:ext uri="{BB962C8B-B14F-4D97-AF65-F5344CB8AC3E}">
        <p14:creationId xmlns:p14="http://schemas.microsoft.com/office/powerpoint/2010/main" val="283477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787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en-US" dirty="0"/>
              <a:t>CVD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19" y="1116531"/>
            <a:ext cx="10660781" cy="506043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Крім</a:t>
            </a:r>
            <a:r>
              <a:rPr lang="ru-RU" dirty="0"/>
              <a:t> синтезу алмазу методом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/>
              <a:t>тисків</a:t>
            </a:r>
            <a:r>
              <a:rPr lang="ru-RU" dirty="0"/>
              <a:t> та температур,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/>
              <a:t>дорогий</a:t>
            </a:r>
            <a:r>
              <a:rPr lang="ru-RU" dirty="0"/>
              <a:t> метод,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smtClean="0"/>
              <a:t>алмаз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хімічному</a:t>
            </a:r>
            <a:r>
              <a:rPr lang="ru-RU" dirty="0"/>
              <a:t> </a:t>
            </a:r>
            <a:r>
              <a:rPr lang="ru-RU" dirty="0" err="1" smtClean="0"/>
              <a:t>осадженню</a:t>
            </a:r>
            <a:r>
              <a:rPr lang="ru-RU" dirty="0" smtClean="0"/>
              <a:t> </a:t>
            </a:r>
            <a:r>
              <a:rPr lang="ru-RU" dirty="0" err="1"/>
              <a:t>газової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метод </a:t>
            </a:r>
            <a:r>
              <a:rPr lang="ru-RU" dirty="0" smtClean="0"/>
              <a:t>за </a:t>
            </a:r>
            <a:r>
              <a:rPr lang="ru-RU" dirty="0" err="1" smtClean="0"/>
              <a:t>технологією</a:t>
            </a:r>
            <a:r>
              <a:rPr lang="ru-RU" dirty="0" smtClean="0"/>
              <a:t> </a:t>
            </a:r>
            <a:r>
              <a:rPr lang="en-US" dirty="0"/>
              <a:t>CVD (Chemical </a:t>
            </a:r>
            <a:r>
              <a:rPr lang="en-US" dirty="0" smtClean="0"/>
              <a:t>Vapor</a:t>
            </a:r>
            <a:r>
              <a:rPr lang="uk-UA" dirty="0" smtClean="0"/>
              <a:t> </a:t>
            </a:r>
            <a:r>
              <a:rPr lang="en-US" dirty="0" smtClean="0"/>
              <a:t>Deposition</a:t>
            </a:r>
            <a:r>
              <a:rPr lang="en-US" dirty="0"/>
              <a:t>).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методу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було</a:t>
            </a:r>
            <a:r>
              <a:rPr lang="ru-RU" dirty="0"/>
              <a:t> складно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ювелірної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 smtClean="0"/>
              <a:t>одержували</a:t>
            </a:r>
            <a:r>
              <a:rPr lang="ru-RU" dirty="0" smtClean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), але у 2003 р</a:t>
            </a:r>
            <a:r>
              <a:rPr lang="ru-RU" dirty="0" smtClean="0"/>
              <a:t>.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en-US" dirty="0" err="1"/>
              <a:t>Appollo</a:t>
            </a:r>
            <a:r>
              <a:rPr lang="en-US" dirty="0"/>
              <a:t> Diamonds" </a:t>
            </a:r>
            <a:r>
              <a:rPr lang="ru-RU" dirty="0" err="1" smtClean="0"/>
              <a:t>повідомила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монокристалів</a:t>
            </a:r>
            <a:r>
              <a:rPr lang="ru-RU" dirty="0"/>
              <a:t> </a:t>
            </a:r>
            <a:r>
              <a:rPr lang="ru-RU" dirty="0" smtClean="0"/>
              <a:t>алмазу</a:t>
            </a:r>
            <a:r>
              <a:rPr lang="ru-RU" dirty="0"/>
              <a:t>, </a:t>
            </a:r>
            <a:r>
              <a:rPr lang="ru-RU" dirty="0" err="1"/>
              <a:t>придатних</a:t>
            </a:r>
            <a:r>
              <a:rPr lang="ru-RU" dirty="0"/>
              <a:t> до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 smtClean="0"/>
              <a:t>ограновування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діаманти</a:t>
            </a:r>
            <a:r>
              <a:rPr lang="ru-RU" dirty="0"/>
              <a:t>. Принцип </a:t>
            </a:r>
            <a:r>
              <a:rPr lang="ru-RU" dirty="0" err="1"/>
              <a:t>методуполягає</a:t>
            </a:r>
            <a:r>
              <a:rPr lang="ru-RU" dirty="0"/>
              <a:t> ось у </a:t>
            </a:r>
            <a:r>
              <a:rPr lang="ru-RU" dirty="0" err="1"/>
              <a:t>чому</a:t>
            </a:r>
            <a:r>
              <a:rPr lang="ru-RU" dirty="0"/>
              <a:t>. </a:t>
            </a:r>
            <a:r>
              <a:rPr lang="ru-RU" dirty="0" err="1"/>
              <a:t>Вуглецевмісний</a:t>
            </a:r>
            <a:r>
              <a:rPr lang="ru-RU" dirty="0"/>
              <a:t> </a:t>
            </a:r>
            <a:r>
              <a:rPr lang="ru-RU" dirty="0" smtClean="0"/>
              <a:t>газ (</a:t>
            </a:r>
            <a:r>
              <a:rPr lang="ru-RU" dirty="0" err="1"/>
              <a:t>найчастіше</a:t>
            </a:r>
            <a:r>
              <a:rPr lang="ru-RU" dirty="0"/>
              <a:t> метан у </a:t>
            </a:r>
            <a:r>
              <a:rPr lang="ru-RU" dirty="0" err="1"/>
              <a:t>суміші</a:t>
            </a:r>
            <a:r>
              <a:rPr lang="ru-RU" dirty="0"/>
              <a:t> з </a:t>
            </a:r>
            <a:r>
              <a:rPr lang="ru-RU" dirty="0" err="1" smtClean="0"/>
              <a:t>воднем</a:t>
            </a:r>
            <a:r>
              <a:rPr lang="ru-RU" dirty="0" smtClean="0"/>
              <a:t>)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реакційну</a:t>
            </a:r>
            <a:r>
              <a:rPr lang="ru-RU" dirty="0"/>
              <a:t> камеру, де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/>
              <a:t>руйнуються</a:t>
            </a:r>
            <a:r>
              <a:rPr lang="ru-RU" dirty="0"/>
              <a:t>. За </a:t>
            </a:r>
            <a:r>
              <a:rPr lang="ru-RU" dirty="0" err="1" smtClean="0"/>
              <a:t>температури</a:t>
            </a:r>
            <a:r>
              <a:rPr lang="ru-RU" dirty="0" smtClean="0"/>
              <a:t> 800-1000°С </a:t>
            </a:r>
            <a:r>
              <a:rPr lang="ru-RU" dirty="0"/>
              <a:t>проходить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субстраті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64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540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en-US" dirty="0"/>
              <a:t>CVD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38" y="1472666"/>
            <a:ext cx="6104122" cy="4016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0444" y="2685448"/>
            <a:ext cx="3532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апарата</a:t>
            </a:r>
            <a:r>
              <a:rPr lang="ru-RU" dirty="0"/>
              <a:t> для синтезу </a:t>
            </a:r>
            <a:r>
              <a:rPr lang="ru-RU" dirty="0" err="1"/>
              <a:t>алмазів</a:t>
            </a:r>
            <a:r>
              <a:rPr lang="ru-RU" dirty="0"/>
              <a:t> за </a:t>
            </a:r>
            <a:r>
              <a:rPr lang="ru-RU" dirty="0" err="1"/>
              <a:t>технологією</a:t>
            </a:r>
            <a:r>
              <a:rPr lang="ru-RU" dirty="0"/>
              <a:t> CVD</a:t>
            </a:r>
          </a:p>
        </p:txBody>
      </p:sp>
    </p:spTree>
    <p:extLst>
      <p:ext uri="{BB962C8B-B14F-4D97-AF65-F5344CB8AC3E}">
        <p14:creationId xmlns:p14="http://schemas.microsoft.com/office/powerpoint/2010/main" val="1749616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en-US" dirty="0"/>
              <a:t>CVD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Синтез алмазу за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тиску</a:t>
            </a:r>
            <a:r>
              <a:rPr lang="ru-RU" dirty="0"/>
              <a:t> (Т = 1400°С, Р = 55 </a:t>
            </a:r>
            <a:r>
              <a:rPr lang="ru-RU" dirty="0" err="1"/>
              <a:t>кбар</a:t>
            </a:r>
            <a:r>
              <a:rPr lang="ru-RU" dirty="0" smtClean="0"/>
              <a:t>)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області</a:t>
            </a:r>
            <a:r>
              <a:rPr lang="ru-RU" dirty="0"/>
              <a:t>, де </a:t>
            </a:r>
            <a:r>
              <a:rPr lang="ru-RU" dirty="0" err="1" smtClean="0"/>
              <a:t>стабільною</a:t>
            </a:r>
            <a:r>
              <a:rPr lang="ru-RU" dirty="0" smtClean="0"/>
              <a:t> формою </a:t>
            </a:r>
            <a:r>
              <a:rPr lang="ru-RU" dirty="0" err="1"/>
              <a:t>вуглецю</a:t>
            </a:r>
            <a:r>
              <a:rPr lang="ru-RU" dirty="0"/>
              <a:t> є алмаз.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/>
              <a:t>тисків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 smtClean="0"/>
              <a:t>осадження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газової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, алмаз </a:t>
            </a:r>
            <a:r>
              <a:rPr lang="ru-RU" dirty="0" err="1" smtClean="0"/>
              <a:t>метастабільний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виключати</a:t>
            </a:r>
            <a:r>
              <a:rPr lang="ru-RU" dirty="0" smtClean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/>
              <a:t>графіту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,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збагачують</a:t>
            </a:r>
            <a:r>
              <a:rPr lang="ru-RU" dirty="0"/>
              <a:t> </a:t>
            </a:r>
            <a:r>
              <a:rPr lang="ru-RU" dirty="0" err="1"/>
              <a:t>воднем</a:t>
            </a:r>
            <a:r>
              <a:rPr lang="ru-RU" dirty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графіту</a:t>
            </a:r>
            <a:r>
              <a:rPr lang="ru-RU" dirty="0"/>
              <a:t>. </a:t>
            </a:r>
          </a:p>
          <a:p>
            <a:r>
              <a:rPr lang="ru-RU" dirty="0" err="1"/>
              <a:t>Атомарний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активний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роз’їдає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не є алмазом. </a:t>
            </a:r>
            <a:r>
              <a:rPr lang="ru-RU" dirty="0" smtClean="0"/>
              <a:t>Алмаз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роз’їдається</a:t>
            </a:r>
            <a:r>
              <a:rPr lang="ru-RU" dirty="0"/>
              <a:t>, але </a:t>
            </a:r>
            <a:r>
              <a:rPr lang="ru-RU" dirty="0" err="1" smtClean="0"/>
              <a:t>повільніше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графіт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13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uk-UA" dirty="0" smtClean="0"/>
              <a:t>Вирощені 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27" y="1453413"/>
            <a:ext cx="5261873" cy="42254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7147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 – </a:t>
            </a:r>
            <a:r>
              <a:rPr lang="ru-RU" dirty="0" err="1"/>
              <a:t>кристал</a:t>
            </a:r>
            <a:r>
              <a:rPr lang="ru-RU" dirty="0"/>
              <a:t> алмазу, </a:t>
            </a:r>
            <a:r>
              <a:rPr lang="ru-RU" dirty="0" err="1"/>
              <a:t>вирощений</a:t>
            </a:r>
            <a:r>
              <a:rPr lang="ru-RU" dirty="0"/>
              <a:t> методом НРНТ; II –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 err="1"/>
              <a:t>флуоресценції</a:t>
            </a:r>
            <a:r>
              <a:rPr lang="ru-RU" dirty="0"/>
              <a:t>.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 smtClean="0"/>
              <a:t>приладу</a:t>
            </a:r>
            <a:r>
              <a:rPr lang="ru-RU" dirty="0" smtClean="0"/>
              <a:t> "</a:t>
            </a:r>
            <a:r>
              <a:rPr lang="ru-RU" dirty="0" err="1"/>
              <a:t>DiamondView</a:t>
            </a:r>
            <a:r>
              <a:rPr lang="ru-RU" dirty="0"/>
              <a:t>™"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5343" y="1750237"/>
            <a:ext cx="48254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Під</a:t>
            </a:r>
            <a:r>
              <a:rPr lang="ru-RU" dirty="0"/>
              <a:t> час синтезу </a:t>
            </a:r>
            <a:r>
              <a:rPr lang="ru-RU" dirty="0" err="1"/>
              <a:t>алмазів</a:t>
            </a:r>
            <a:r>
              <a:rPr lang="ru-RU" dirty="0"/>
              <a:t> методом</a:t>
            </a:r>
          </a:p>
          <a:p>
            <a:r>
              <a:rPr lang="ru-RU" dirty="0"/>
              <a:t>НРНТ </a:t>
            </a:r>
            <a:r>
              <a:rPr lang="ru-RU" dirty="0" smtClean="0"/>
              <a:t>для </a:t>
            </a:r>
            <a:r>
              <a:rPr lang="ru-RU" dirty="0" err="1"/>
              <a:t>прискорення</a:t>
            </a:r>
            <a:r>
              <a:rPr lang="ru-RU" dirty="0"/>
              <a:t> росту</a:t>
            </a:r>
          </a:p>
          <a:p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метала-</a:t>
            </a:r>
          </a:p>
          <a:p>
            <a:r>
              <a:rPr lang="ru-RU" dirty="0" err="1"/>
              <a:t>розчинника</a:t>
            </a:r>
            <a:r>
              <a:rPr lang="ru-RU" dirty="0"/>
              <a:t> – </a:t>
            </a:r>
            <a:r>
              <a:rPr lang="ru-RU" dirty="0" err="1"/>
              <a:t>каталізатора</a:t>
            </a:r>
            <a:r>
              <a:rPr lang="ru-RU" dirty="0"/>
              <a:t>.</a:t>
            </a:r>
          </a:p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роз-</a:t>
            </a:r>
          </a:p>
          <a:p>
            <a:r>
              <a:rPr lang="ru-RU" dirty="0"/>
              <a:t>витку </a:t>
            </a:r>
            <a:r>
              <a:rPr lang="ru-RU" dirty="0" err="1"/>
              <a:t>декількох</a:t>
            </a:r>
            <a:r>
              <a:rPr lang="ru-RU" dirty="0"/>
              <a:t> граней </a:t>
            </a:r>
            <a:r>
              <a:rPr lang="ru-RU" dirty="0" err="1"/>
              <a:t>кристала</a:t>
            </a:r>
            <a:r>
              <a:rPr lang="ru-RU" dirty="0"/>
              <a:t>, </a:t>
            </a:r>
            <a:r>
              <a:rPr lang="ru-RU" dirty="0" err="1"/>
              <a:t>зокре</a:t>
            </a:r>
            <a:r>
              <a:rPr lang="ru-RU" dirty="0"/>
              <a:t>-</a:t>
            </a:r>
          </a:p>
          <a:p>
            <a:r>
              <a:rPr lang="ru-RU" dirty="0" err="1"/>
              <a:t>ма</a:t>
            </a:r>
            <a:r>
              <a:rPr lang="ru-RU" dirty="0"/>
              <a:t> </a:t>
            </a:r>
            <a:r>
              <a:rPr lang="ru-RU" dirty="0" err="1"/>
              <a:t>октаедричних</a:t>
            </a:r>
            <a:r>
              <a:rPr lang="ru-RU" dirty="0"/>
              <a:t> {111}, </a:t>
            </a:r>
            <a:r>
              <a:rPr lang="ru-RU" dirty="0" err="1"/>
              <a:t>кубічних</a:t>
            </a:r>
            <a:r>
              <a:rPr lang="ru-RU" dirty="0"/>
              <a:t> {001},</a:t>
            </a:r>
          </a:p>
          <a:p>
            <a:r>
              <a:rPr lang="ru-RU" dirty="0" err="1"/>
              <a:t>додекаедричних</a:t>
            </a:r>
            <a:r>
              <a:rPr lang="ru-RU" dirty="0"/>
              <a:t> {110}, та </a:t>
            </a:r>
            <a:r>
              <a:rPr lang="ru-RU" dirty="0" err="1"/>
              <a:t>трапецієподіб</a:t>
            </a:r>
            <a:r>
              <a:rPr lang="ru-RU" dirty="0"/>
              <a:t>-</a:t>
            </a:r>
          </a:p>
          <a:p>
            <a:r>
              <a:rPr lang="ru-RU" dirty="0"/>
              <a:t>них {113}.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є </a:t>
            </a:r>
            <a:r>
              <a:rPr lang="ru-RU" dirty="0" err="1"/>
              <a:t>різним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різних</a:t>
            </a:r>
            <a:r>
              <a:rPr lang="ru-RU" dirty="0"/>
              <a:t> зон росту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</a:t>
            </a:r>
          </a:p>
          <a:p>
            <a:r>
              <a:rPr lang="ru-RU" dirty="0" err="1"/>
              <a:t>характерних</a:t>
            </a:r>
            <a:r>
              <a:rPr lang="ru-RU" dirty="0"/>
              <a:t> </a:t>
            </a:r>
            <a:r>
              <a:rPr lang="ru-RU" dirty="0" err="1"/>
              <a:t>фігурах</a:t>
            </a:r>
            <a:r>
              <a:rPr lang="ru-RU" dirty="0"/>
              <a:t> </a:t>
            </a:r>
            <a:r>
              <a:rPr lang="ru-RU" dirty="0" err="1"/>
              <a:t>флуоресценції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-</a:t>
            </a:r>
          </a:p>
          <a:p>
            <a:r>
              <a:rPr lang="ru-RU" dirty="0" err="1"/>
              <a:t>тетичних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ви</a:t>
            </a:r>
            <a:r>
              <a:rPr lang="ru-RU" dirty="0"/>
              <a:t>-</a:t>
            </a:r>
          </a:p>
          <a:p>
            <a:r>
              <a:rPr lang="ru-RU" dirty="0" err="1"/>
              <a:t>глядають</a:t>
            </a:r>
            <a:r>
              <a:rPr lang="ru-RU" dirty="0"/>
              <a:t> як </a:t>
            </a:r>
            <a:r>
              <a:rPr lang="ru-RU" dirty="0" err="1"/>
              <a:t>хрест</a:t>
            </a:r>
            <a:r>
              <a:rPr lang="ru-RU" dirty="0"/>
              <a:t>, </a:t>
            </a:r>
            <a:r>
              <a:rPr lang="ru-RU" dirty="0" err="1"/>
              <a:t>пісковий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endParaRPr lang="ru-RU" dirty="0"/>
          </a:p>
          <a:p>
            <a:r>
              <a:rPr lang="ru-RU" dirty="0" err="1"/>
              <a:t>або</a:t>
            </a:r>
            <a:r>
              <a:rPr lang="ru-RU" dirty="0"/>
              <a:t> знак "стоп".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видно з</a:t>
            </a:r>
          </a:p>
          <a:p>
            <a:r>
              <a:rPr lang="ru-RU" dirty="0"/>
              <a:t>боку </a:t>
            </a:r>
            <a:r>
              <a:rPr lang="ru-RU" dirty="0" err="1"/>
              <a:t>павільйона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endParaRPr lang="ru-RU" dirty="0"/>
          </a:p>
          <a:p>
            <a:r>
              <a:rPr lang="ru-RU" dirty="0" err="1"/>
              <a:t>орієнтування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огранову</a:t>
            </a:r>
            <a:r>
              <a:rPr lang="ru-RU" dirty="0"/>
              <a:t>-</a:t>
            </a:r>
          </a:p>
          <a:p>
            <a:r>
              <a:rPr lang="ru-RU" dirty="0" err="1"/>
              <a:t>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16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359" y="259247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65" y="856648"/>
            <a:ext cx="10795535" cy="5320315"/>
          </a:xfrm>
        </p:spPr>
        <p:txBody>
          <a:bodyPr>
            <a:normAutofit/>
          </a:bodyPr>
          <a:lstStyle/>
          <a:p>
            <a:r>
              <a:rPr lang="uk-UA" dirty="0"/>
              <a:t>Такі методи найширше застосовуються в промисловості. Їх зміст полягає в тому, що початковий матеріал спочатку розплавляють, а потім кристалізують в ретельно контрольованих умовах</a:t>
            </a:r>
            <a:r>
              <a:rPr lang="uk-UA" dirty="0" smtClean="0"/>
              <a:t>.</a:t>
            </a:r>
          </a:p>
          <a:p>
            <a:r>
              <a:rPr lang="ru-RU" dirty="0" err="1"/>
              <a:t>Вирішальним</a:t>
            </a:r>
            <a:r>
              <a:rPr lang="ru-RU" dirty="0"/>
              <a:t> фактором при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монокристалів</a:t>
            </a:r>
            <a:r>
              <a:rPr lang="ru-RU" dirty="0"/>
              <a:t> з </a:t>
            </a:r>
            <a:r>
              <a:rPr lang="ru-RU" dirty="0" err="1"/>
              <a:t>розплаву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температурний</a:t>
            </a:r>
            <a:r>
              <a:rPr lang="ru-RU" dirty="0"/>
              <a:t> </a:t>
            </a:r>
            <a:r>
              <a:rPr lang="ru-RU" dirty="0" err="1"/>
              <a:t>градієнт</a:t>
            </a:r>
            <a:r>
              <a:rPr lang="ru-RU" dirty="0"/>
              <a:t>, 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заданий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  </a:t>
            </a:r>
            <a:r>
              <a:rPr lang="ru-RU" dirty="0" err="1"/>
              <a:t>розплаву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кинетику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кристалічного</a:t>
            </a:r>
            <a:r>
              <a:rPr lang="ru-RU" dirty="0" smtClean="0"/>
              <a:t> </a:t>
            </a:r>
            <a:r>
              <a:rPr lang="ru-RU" dirty="0" err="1" smtClean="0"/>
              <a:t>індивіда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Тигельні(методи </a:t>
            </a:r>
            <a:r>
              <a:rPr lang="uk-UA" dirty="0" err="1" smtClean="0"/>
              <a:t>Наккена</a:t>
            </a:r>
            <a:r>
              <a:rPr lang="uk-UA" dirty="0" smtClean="0"/>
              <a:t>, </a:t>
            </a:r>
            <a:r>
              <a:rPr lang="uk-UA" dirty="0" err="1" smtClean="0"/>
              <a:t>Кіропулоса</a:t>
            </a:r>
            <a:r>
              <a:rPr lang="uk-UA" dirty="0" smtClean="0"/>
              <a:t>, </a:t>
            </a:r>
            <a:r>
              <a:rPr lang="uk-UA" dirty="0" err="1" smtClean="0"/>
              <a:t>Чохральського</a:t>
            </a:r>
            <a:r>
              <a:rPr lang="uk-UA" dirty="0" smtClean="0"/>
              <a:t>)-методи спрямованої </a:t>
            </a:r>
            <a:r>
              <a:rPr lang="uk-UA" dirty="0" smtClean="0"/>
              <a:t>кристалізації(</a:t>
            </a:r>
            <a:r>
              <a:rPr lang="uk-UA" dirty="0" err="1" smtClean="0"/>
              <a:t>Бріджмена-Стокбаргера</a:t>
            </a:r>
            <a:r>
              <a:rPr lang="uk-UA" dirty="0" smtClean="0"/>
              <a:t>, </a:t>
            </a:r>
            <a:r>
              <a:rPr lang="uk-UA" dirty="0" err="1" smtClean="0"/>
              <a:t>Чалмерса</a:t>
            </a:r>
            <a:r>
              <a:rPr lang="uk-UA" dirty="0" smtClean="0"/>
              <a:t>, </a:t>
            </a:r>
            <a:r>
              <a:rPr lang="uk-UA" dirty="0" err="1" smtClean="0"/>
              <a:t>Пфанна</a:t>
            </a:r>
            <a:r>
              <a:rPr lang="uk-UA" dirty="0" smtClean="0"/>
              <a:t>), метод гарнісажу(холодного </a:t>
            </a:r>
            <a:r>
              <a:rPr lang="uk-UA" dirty="0" err="1" smtClean="0"/>
              <a:t>тігеля</a:t>
            </a:r>
            <a:r>
              <a:rPr lang="uk-UA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Безтігельні</a:t>
            </a:r>
            <a:r>
              <a:rPr lang="uk-UA" dirty="0" smtClean="0"/>
              <a:t>(метод </a:t>
            </a:r>
            <a:r>
              <a:rPr lang="uk-UA" dirty="0" err="1" smtClean="0"/>
              <a:t>Вернейля</a:t>
            </a:r>
            <a:r>
              <a:rPr lang="uk-UA" dirty="0" smtClean="0"/>
              <a:t>, метод плаваючої зони)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44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02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Вирощені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893" y="1087655"/>
            <a:ext cx="10708907" cy="508930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Вирощені</a:t>
            </a:r>
            <a:r>
              <a:rPr lang="ru-RU" dirty="0"/>
              <a:t> за методом НРНТ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/>
              <a:t>алмази</a:t>
            </a:r>
            <a:r>
              <a:rPr lang="ru-RU" dirty="0"/>
              <a:t>,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в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/>
              <a:t>рисунка, не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 smtClean="0"/>
              <a:t>октаедричні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алмазів</a:t>
            </a:r>
            <a:r>
              <a:rPr lang="ru-RU" dirty="0"/>
              <a:t> і </a:t>
            </a:r>
            <a:r>
              <a:rPr lang="ru-RU" dirty="0" err="1" smtClean="0"/>
              <a:t>мають</a:t>
            </a:r>
            <a:r>
              <a:rPr lang="ru-RU" dirty="0" smtClean="0"/>
              <a:t> форму </a:t>
            </a:r>
            <a:r>
              <a:rPr lang="ru-RU" dirty="0" err="1" smtClean="0"/>
              <a:t>кубооктаедра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 smtClean="0"/>
              <a:t>незначною</a:t>
            </a:r>
            <a:r>
              <a:rPr lang="ru-RU" dirty="0" smtClean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змінена</a:t>
            </a:r>
            <a:r>
              <a:rPr lang="ru-RU" dirty="0"/>
              <a:t> </a:t>
            </a:r>
            <a:r>
              <a:rPr lang="ru-RU" dirty="0" err="1" smtClean="0"/>
              <a:t>додекаедричною</a:t>
            </a:r>
            <a:r>
              <a:rPr lang="ru-RU" dirty="0" smtClean="0"/>
              <a:t> та </a:t>
            </a:r>
            <a:r>
              <a:rPr lang="ru-RU" dirty="0" err="1"/>
              <a:t>трапецієподібною</a:t>
            </a:r>
            <a:r>
              <a:rPr lang="ru-RU" dirty="0"/>
              <a:t> формами.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-но </a:t>
            </a:r>
            <a:r>
              <a:rPr lang="ru-RU" dirty="0" err="1"/>
              <a:t>кристал</a:t>
            </a:r>
            <a:r>
              <a:rPr lang="ru-RU" dirty="0"/>
              <a:t> алмазу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 smtClean="0"/>
              <a:t>полірування</a:t>
            </a:r>
            <a:r>
              <a:rPr lang="ru-RU" dirty="0"/>
              <a:t>,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природу</a:t>
            </a:r>
            <a:r>
              <a:rPr lang="ru-RU" dirty="0"/>
              <a:t>, </a:t>
            </a:r>
            <a:r>
              <a:rPr lang="ru-RU" dirty="0" err="1"/>
              <a:t>зникають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для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/>
              <a:t>алмазів</a:t>
            </a:r>
            <a:r>
              <a:rPr lang="ru-RU" dirty="0"/>
              <a:t> (метод НРНТ) – 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жовтувато-коричневий</a:t>
            </a:r>
            <a:r>
              <a:rPr lang="ru-RU" dirty="0"/>
              <a:t>.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smtClean="0"/>
              <a:t>алмазах </a:t>
            </a:r>
            <a:r>
              <a:rPr lang="ru-RU" dirty="0"/>
              <a:t>азоту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поодиноких</a:t>
            </a:r>
            <a:r>
              <a:rPr lang="ru-RU" dirty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заміщують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.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smtClean="0"/>
              <a:t>синтетичного </a:t>
            </a:r>
            <a:r>
              <a:rPr lang="ru-RU" dirty="0"/>
              <a:t>алмазу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зональну</a:t>
            </a:r>
            <a:r>
              <a:rPr lang="ru-RU" dirty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і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до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 Форма азоту</a:t>
            </a:r>
            <a:r>
              <a:rPr lang="ru-RU" dirty="0" smtClean="0"/>
              <a:t>, яку </a:t>
            </a:r>
            <a:r>
              <a:rPr lang="ru-RU" dirty="0" err="1"/>
              <a:t>спостерігаємо</a:t>
            </a:r>
            <a:r>
              <a:rPr lang="ru-RU" dirty="0"/>
              <a:t> в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 smtClean="0"/>
              <a:t>каменях</a:t>
            </a:r>
            <a:r>
              <a:rPr lang="ru-RU" dirty="0"/>
              <a:t>,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алмазів</a:t>
            </a:r>
            <a:r>
              <a:rPr lang="ru-RU" dirty="0"/>
              <a:t>. </a:t>
            </a:r>
            <a:r>
              <a:rPr lang="ru-RU" dirty="0" err="1"/>
              <a:t>Ліва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рисунка </a:t>
            </a:r>
            <a:r>
              <a:rPr lang="ru-RU" dirty="0" err="1"/>
              <a:t>ілюструє</a:t>
            </a:r>
            <a:r>
              <a:rPr lang="ru-RU" dirty="0"/>
              <a:t> форму </a:t>
            </a:r>
            <a:r>
              <a:rPr lang="ru-RU" dirty="0" smtClean="0"/>
              <a:t>та </a:t>
            </a:r>
            <a:r>
              <a:rPr lang="ru-RU" dirty="0" err="1" smtClean="0"/>
              <a:t>зональну</a:t>
            </a:r>
            <a:r>
              <a:rPr lang="ru-RU" dirty="0" smtClean="0"/>
              <a:t> </a:t>
            </a:r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smtClean="0"/>
              <a:t>синтетичного алмазу </a:t>
            </a:r>
            <a:r>
              <a:rPr lang="ru-RU" dirty="0"/>
              <a:t>(метод НРНТ).</a:t>
            </a:r>
          </a:p>
        </p:txBody>
      </p:sp>
    </p:spTree>
    <p:extLst>
      <p:ext uri="{BB962C8B-B14F-4D97-AF65-F5344CB8AC3E}">
        <p14:creationId xmlns:p14="http://schemas.microsoft.com/office/powerpoint/2010/main" val="2214954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r>
              <a:rPr lang="ru-RU" dirty="0" err="1"/>
              <a:t>Вирощені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535"/>
            <a:ext cx="10515600" cy="5043638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/>
              <a:t>показані</a:t>
            </a:r>
            <a:r>
              <a:rPr lang="ru-RU" dirty="0"/>
              <a:t> </a:t>
            </a:r>
            <a:r>
              <a:rPr lang="ru-RU" dirty="0" err="1"/>
              <a:t>флуоресцентні</a:t>
            </a:r>
            <a:r>
              <a:rPr lang="ru-RU" dirty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/>
              <a:t>синтетичного алмазу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перетинах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при </a:t>
            </a:r>
            <a:r>
              <a:rPr lang="ru-RU" dirty="0" err="1" smtClean="0"/>
              <a:t>опроміненні</a:t>
            </a:r>
            <a:r>
              <a:rPr lang="ru-RU" dirty="0" smtClean="0"/>
              <a:t> </a:t>
            </a:r>
            <a:r>
              <a:rPr lang="ru-RU" dirty="0" err="1"/>
              <a:t>зразка</a:t>
            </a:r>
            <a:r>
              <a:rPr lang="ru-RU" dirty="0"/>
              <a:t> УФ-</a:t>
            </a:r>
            <a:r>
              <a:rPr lang="ru-RU" dirty="0" err="1"/>
              <a:t>хвилями</a:t>
            </a:r>
            <a:r>
              <a:rPr lang="ru-RU" dirty="0"/>
              <a:t> </a:t>
            </a:r>
            <a:r>
              <a:rPr lang="ru-RU" dirty="0" smtClean="0"/>
              <a:t>в "</a:t>
            </a:r>
            <a:r>
              <a:rPr lang="en-US" dirty="0" err="1"/>
              <a:t>DiamondView</a:t>
            </a:r>
            <a:r>
              <a:rPr lang="en-US" dirty="0"/>
              <a:t>™". </a:t>
            </a:r>
            <a:r>
              <a:rPr lang="ru-RU" dirty="0"/>
              <a:t>Флуоресцентна </a:t>
            </a:r>
            <a:r>
              <a:rPr lang="ru-RU" dirty="0" smtClean="0"/>
              <a:t>картина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зональну</a:t>
            </a:r>
            <a:r>
              <a:rPr lang="ru-RU" dirty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синтетики </a:t>
            </a:r>
            <a:r>
              <a:rPr lang="ru-RU" dirty="0"/>
              <a:t>(метод НРНТ). </a:t>
            </a:r>
            <a:r>
              <a:rPr lang="ru-RU" dirty="0" err="1"/>
              <a:t>Безбарвні</a:t>
            </a:r>
            <a:r>
              <a:rPr lang="ru-RU" dirty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добре </a:t>
            </a:r>
            <a:r>
              <a:rPr lang="ru-RU" dirty="0" err="1"/>
              <a:t>діагностуються</a:t>
            </a:r>
            <a:r>
              <a:rPr lang="ru-RU" dirty="0"/>
              <a:t> </a:t>
            </a:r>
            <a:r>
              <a:rPr lang="ru-RU" dirty="0" smtClean="0"/>
              <a:t>в "</a:t>
            </a:r>
            <a:r>
              <a:rPr lang="en-US" dirty="0" err="1"/>
              <a:t>DiamondView</a:t>
            </a:r>
            <a:r>
              <a:rPr lang="en-US" dirty="0"/>
              <a:t>™". </a:t>
            </a:r>
            <a:r>
              <a:rPr lang="ru-RU" dirty="0" err="1"/>
              <a:t>Концентрація</a:t>
            </a:r>
            <a:r>
              <a:rPr lang="ru-RU" dirty="0"/>
              <a:t> азоту </a:t>
            </a:r>
            <a:r>
              <a:rPr lang="ru-RU" dirty="0" smtClean="0"/>
              <a:t>в </a:t>
            </a:r>
            <a:r>
              <a:rPr lang="ru-RU" dirty="0" err="1" smtClean="0"/>
              <a:t>безбарвних</a:t>
            </a:r>
            <a:r>
              <a:rPr lang="ru-RU" dirty="0" smtClean="0"/>
              <a:t> </a:t>
            </a:r>
            <a:r>
              <a:rPr lang="ru-RU" dirty="0"/>
              <a:t>алмазах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, </a:t>
            </a:r>
            <a:r>
              <a:rPr lang="ru-RU" dirty="0" smtClean="0"/>
              <a:t>але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для </a:t>
            </a:r>
            <a:r>
              <a:rPr lang="ru-RU" dirty="0" err="1" smtClean="0"/>
              <a:t>визначеннязон</a:t>
            </a:r>
            <a:r>
              <a:rPr lang="ru-RU" dirty="0" smtClean="0"/>
              <a:t> </a:t>
            </a:r>
            <a:r>
              <a:rPr lang="ru-RU" dirty="0"/>
              <a:t>росту в </a:t>
            </a:r>
            <a:r>
              <a:rPr lang="ru-RU" dirty="0" err="1"/>
              <a:t>камені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безбарвної</a:t>
            </a:r>
            <a:r>
              <a:rPr lang="ru-RU" dirty="0"/>
              <a:t> синтетики (</a:t>
            </a:r>
            <a:r>
              <a:rPr lang="ru-RU" dirty="0" smtClean="0"/>
              <a:t>метод НРНТ</a:t>
            </a:r>
            <a:r>
              <a:rPr lang="ru-RU" dirty="0"/>
              <a:t>) характерна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свічення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 </a:t>
            </a:r>
            <a:r>
              <a:rPr lang="ru-RU" dirty="0" smtClean="0"/>
              <a:t>УФ-</a:t>
            </a:r>
            <a:r>
              <a:rPr lang="ru-RU" dirty="0" err="1" smtClean="0"/>
              <a:t>світлом</a:t>
            </a:r>
            <a:r>
              <a:rPr lang="ru-RU" dirty="0" smtClean="0"/>
              <a:t> – </a:t>
            </a:r>
            <a:r>
              <a:rPr lang="ru-RU" dirty="0" err="1"/>
              <a:t>фосфоресценція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820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29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Порівняння природних та синтетичних алмазів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563" y="1789573"/>
            <a:ext cx="7265183" cy="42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26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uk-UA" dirty="0" smtClean="0"/>
              <a:t>Синтетичні 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193533"/>
            <a:ext cx="10747408" cy="4983430"/>
          </a:xfrm>
        </p:spPr>
        <p:txBody>
          <a:bodyPr>
            <a:normAutofit/>
          </a:bodyPr>
          <a:lstStyle/>
          <a:p>
            <a:r>
              <a:rPr lang="ru-RU" dirty="0" err="1"/>
              <a:t>Безбарвні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/>
              <a:t>сильною </a:t>
            </a:r>
            <a:r>
              <a:rPr lang="ru-RU" dirty="0" err="1" smtClean="0"/>
              <a:t>флуоресценцією</a:t>
            </a:r>
            <a:r>
              <a:rPr lang="ru-RU" dirty="0" smtClean="0"/>
              <a:t> </a:t>
            </a:r>
            <a:r>
              <a:rPr lang="ru-RU" dirty="0" err="1" smtClean="0"/>
              <a:t>блакитно</a:t>
            </a:r>
            <a:r>
              <a:rPr lang="ru-RU" dirty="0" smtClean="0"/>
              <a:t>-зеленого </a:t>
            </a:r>
            <a:r>
              <a:rPr lang="ru-RU" dirty="0" err="1"/>
              <a:t>кольору</a:t>
            </a:r>
            <a:r>
              <a:rPr lang="ru-RU" dirty="0"/>
              <a:t> та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інтенсивною</a:t>
            </a:r>
            <a:r>
              <a:rPr lang="ru-RU" dirty="0" smtClean="0"/>
              <a:t> </a:t>
            </a:r>
            <a:r>
              <a:rPr lang="ru-RU" dirty="0" err="1"/>
              <a:t>фосфоресценцією</a:t>
            </a:r>
            <a:r>
              <a:rPr lang="ru-RU" dirty="0"/>
              <a:t>. </a:t>
            </a:r>
            <a:r>
              <a:rPr lang="ru-RU" dirty="0" err="1" smtClean="0"/>
              <a:t>Флуоресценція</a:t>
            </a:r>
            <a:r>
              <a:rPr lang="ru-RU" dirty="0" smtClean="0"/>
              <a:t> </a:t>
            </a:r>
            <a:r>
              <a:rPr lang="ru-RU" dirty="0" err="1"/>
              <a:t>неоднорідна</a:t>
            </a:r>
            <a:r>
              <a:rPr lang="ru-RU" dirty="0"/>
              <a:t>,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 smtClean="0"/>
              <a:t>флуоресценції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центру до </a:t>
            </a:r>
            <a:r>
              <a:rPr lang="ru-RU" dirty="0" err="1"/>
              <a:t>периферії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/>
              <a:t>досліджується</a:t>
            </a:r>
            <a:r>
              <a:rPr lang="ru-RU" dirty="0"/>
              <a:t> з </a:t>
            </a:r>
            <a:r>
              <a:rPr lang="ru-RU" dirty="0" err="1"/>
              <a:t>павільйону</a:t>
            </a:r>
            <a:r>
              <a:rPr lang="ru-RU" dirty="0"/>
              <a:t>, </a:t>
            </a:r>
            <a:r>
              <a:rPr lang="ru-RU" dirty="0" smtClean="0"/>
              <a:t>то </a:t>
            </a:r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не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/>
              <a:t>проблем (фото 12</a:t>
            </a:r>
            <a:r>
              <a:rPr lang="ru-RU" dirty="0" smtClean="0"/>
              <a:t>).</a:t>
            </a:r>
          </a:p>
          <a:p>
            <a:r>
              <a:rPr lang="ru-RU" dirty="0"/>
              <a:t>На фото добре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/>
              <a:t>флуоресценції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 smtClean="0"/>
              <a:t>калети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периферійної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. </a:t>
            </a:r>
            <a:r>
              <a:rPr lang="ru-RU" dirty="0" smtClean="0"/>
              <a:t>З боку </a:t>
            </a:r>
            <a:r>
              <a:rPr lang="ru-RU" dirty="0" err="1"/>
              <a:t>павільйона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добре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/>
              <a:t>типові</a:t>
            </a:r>
            <a:r>
              <a:rPr lang="ru-RU" dirty="0"/>
              <a:t> для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 smtClean="0"/>
              <a:t>алмазів</a:t>
            </a:r>
            <a:r>
              <a:rPr lang="ru-RU" dirty="0" smtClean="0"/>
              <a:t> </a:t>
            </a:r>
            <a:r>
              <a:rPr lang="ru-RU" dirty="0"/>
              <a:t>(НРНТ) </a:t>
            </a:r>
            <a:r>
              <a:rPr lang="ru-RU" dirty="0" err="1"/>
              <a:t>структури</a:t>
            </a:r>
            <a:r>
              <a:rPr lang="ru-RU" dirty="0"/>
              <a:t> росту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кубів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 </a:t>
            </a:r>
            <a:r>
              <a:rPr lang="ru-RU" dirty="0" err="1"/>
              <a:t>каменя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ограновування</a:t>
            </a:r>
            <a:r>
              <a:rPr lang="ru-RU" dirty="0" smtClean="0"/>
              <a:t>,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проявлені</a:t>
            </a:r>
            <a:r>
              <a:rPr lang="ru-RU" dirty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фрагментарно (фото 13 – 16).</a:t>
            </a:r>
          </a:p>
        </p:txBody>
      </p:sp>
    </p:spTree>
    <p:extLst>
      <p:ext uri="{BB962C8B-B14F-4D97-AF65-F5344CB8AC3E}">
        <p14:creationId xmlns:p14="http://schemas.microsoft.com/office/powerpoint/2010/main" val="21673803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42" y="1925844"/>
            <a:ext cx="7904610" cy="40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63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57" y="2009927"/>
            <a:ext cx="7406967" cy="37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07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зразках</a:t>
            </a:r>
            <a:r>
              <a:rPr lang="ru-RU" dirty="0"/>
              <a:t> з боку </a:t>
            </a:r>
            <a:r>
              <a:rPr lang="ru-RU" dirty="0" err="1" smtClean="0"/>
              <a:t>павільйона</a:t>
            </a:r>
            <a:r>
              <a:rPr lang="ru-RU" dirty="0" smtClean="0"/>
              <a:t> видно </a:t>
            </a:r>
            <a:r>
              <a:rPr lang="ru-RU" dirty="0" err="1"/>
              <a:t>тонкі</a:t>
            </a:r>
            <a:r>
              <a:rPr lang="ru-RU" dirty="0"/>
              <a:t>, але добре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 smtClean="0"/>
              <a:t>кубічні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/>
              <a:t>росту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росту,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smtClean="0"/>
              <a:t>синтезу (фото </a:t>
            </a:r>
            <a:r>
              <a:rPr lang="ru-RU" dirty="0"/>
              <a:t>17, 18).</a:t>
            </a:r>
          </a:p>
          <a:p>
            <a:r>
              <a:rPr lang="ru-RU" dirty="0" err="1"/>
              <a:t>Розглядаючи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з боку </a:t>
            </a:r>
            <a:r>
              <a:rPr lang="ru-RU" dirty="0" smtClean="0"/>
              <a:t>площадки</a:t>
            </a:r>
            <a:r>
              <a:rPr lang="ru-RU" dirty="0"/>
              <a:t>, у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зразках</a:t>
            </a:r>
            <a:r>
              <a:rPr lang="ru-RU" dirty="0"/>
              <a:t> не </a:t>
            </a:r>
            <a:r>
              <a:rPr lang="ru-RU" dirty="0" err="1" smtClean="0"/>
              <a:t>спостерігаємо</a:t>
            </a:r>
            <a:r>
              <a:rPr lang="ru-RU" dirty="0" smtClean="0"/>
              <a:t> </a:t>
            </a:r>
            <a:r>
              <a:rPr lang="ru-RU" dirty="0"/>
              <a:t>таких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виражених</a:t>
            </a:r>
            <a:r>
              <a:rPr lang="ru-RU" dirty="0"/>
              <a:t> </a:t>
            </a:r>
            <a:r>
              <a:rPr lang="ru-RU" dirty="0" err="1" smtClean="0"/>
              <a:t>ростових</a:t>
            </a:r>
            <a:r>
              <a:rPr lang="ru-RU" dirty="0" smtClean="0"/>
              <a:t> </a:t>
            </a:r>
            <a:r>
              <a:rPr lang="ru-RU" dirty="0"/>
              <a:t>структур, як з боку </a:t>
            </a:r>
            <a:r>
              <a:rPr lang="ru-RU" dirty="0" err="1"/>
              <a:t>павільйона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помітно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проявлені</a:t>
            </a:r>
            <a:r>
              <a:rPr lang="ru-RU" dirty="0"/>
              <a:t>, </a:t>
            </a:r>
            <a:r>
              <a:rPr lang="ru-RU" dirty="0" smtClean="0"/>
              <a:t>але </a:t>
            </a:r>
            <a:r>
              <a:rPr lang="ru-RU" dirty="0" err="1" smtClean="0"/>
              <a:t>достатні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кубічні</a:t>
            </a:r>
            <a:r>
              <a:rPr lang="ru-RU" dirty="0"/>
              <a:t> </a:t>
            </a:r>
            <a:r>
              <a:rPr lang="ru-RU" dirty="0" err="1" smtClean="0"/>
              <a:t>сектори</a:t>
            </a:r>
            <a:r>
              <a:rPr lang="ru-RU" dirty="0" smtClean="0"/>
              <a:t> </a:t>
            </a:r>
            <a:r>
              <a:rPr lang="ru-RU" dirty="0"/>
              <a:t>росту (фото 19).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 smtClean="0"/>
              <a:t>проаналізовані</a:t>
            </a:r>
            <a:r>
              <a:rPr lang="ru-RU" dirty="0" smtClean="0"/>
              <a:t> </a:t>
            </a:r>
            <a:r>
              <a:rPr lang="ru-RU" dirty="0" err="1"/>
              <a:t>безбарвні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чисті</a:t>
            </a:r>
            <a:r>
              <a:rPr lang="ru-RU" dirty="0"/>
              <a:t>, але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/>
              <a:t>для синтетики </a:t>
            </a:r>
            <a:r>
              <a:rPr lang="ru-RU" dirty="0" err="1"/>
              <a:t>металічні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,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каталізатора</a:t>
            </a:r>
            <a:r>
              <a:rPr lang="ru-RU" dirty="0"/>
              <a:t> (фото 20).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smtClean="0"/>
              <a:t>видимому </a:t>
            </a:r>
            <a:r>
              <a:rPr lang="ru-RU" dirty="0" err="1" smtClean="0"/>
              <a:t>світлі</a:t>
            </a:r>
            <a:r>
              <a:rPr lang="ru-RU" dirty="0"/>
              <a:t>, а в </a:t>
            </a:r>
            <a:r>
              <a:rPr lang="ru-RU" dirty="0" err="1"/>
              <a:t>ультрафіолеті</a:t>
            </a:r>
            <a:r>
              <a:rPr lang="ru-RU" dirty="0"/>
              <a:t> вони </a:t>
            </a:r>
            <a:r>
              <a:rPr lang="ru-RU" dirty="0" err="1" smtClean="0"/>
              <a:t>настільки</a:t>
            </a:r>
            <a:r>
              <a:rPr lang="ru-RU" dirty="0" smtClean="0"/>
              <a:t> "</a:t>
            </a:r>
            <a:r>
              <a:rPr lang="ru-RU" dirty="0" err="1" smtClean="0"/>
              <a:t>сяють</a:t>
            </a:r>
            <a:r>
              <a:rPr lang="ru-RU" dirty="0"/>
              <a:t>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не </a:t>
            </a:r>
            <a:r>
              <a:rPr lang="ru-RU" dirty="0" err="1"/>
              <a:t>побачити</a:t>
            </a:r>
            <a:r>
              <a:rPr lang="ru-RU" dirty="0"/>
              <a:t>.</a:t>
            </a:r>
          </a:p>
          <a:p>
            <a:r>
              <a:rPr lang="ru-RU" dirty="0"/>
              <a:t>Вони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додатковою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smtClean="0"/>
              <a:t>неприродного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161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2" y="2356000"/>
            <a:ext cx="4658175" cy="214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951163"/>
            <a:ext cx="8237805" cy="37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9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802" y="1602775"/>
            <a:ext cx="7911965" cy="45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4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646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Синтетичні</a:t>
            </a:r>
            <a:r>
              <a:rPr lang="ru-RU" sz="3600" dirty="0"/>
              <a:t> </a:t>
            </a:r>
            <a:r>
              <a:rPr lang="ru-RU" sz="3600" dirty="0" err="1"/>
              <a:t>алмази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644893"/>
            <a:ext cx="10814785" cy="5532070"/>
          </a:xfrm>
        </p:spPr>
        <p:txBody>
          <a:bodyPr>
            <a:normAutofit/>
          </a:bodyPr>
          <a:lstStyle/>
          <a:p>
            <a:r>
              <a:rPr lang="ru-RU" sz="2400" dirty="0" err="1"/>
              <a:t>Жовті</a:t>
            </a:r>
            <a:r>
              <a:rPr lang="ru-RU" sz="2400" dirty="0"/>
              <a:t> (</a:t>
            </a:r>
            <a:r>
              <a:rPr lang="ru-RU" sz="2400" dirty="0" err="1"/>
              <a:t>жовто-коричневі</a:t>
            </a:r>
            <a:r>
              <a:rPr lang="ru-RU" sz="2400" dirty="0"/>
              <a:t>) </a:t>
            </a:r>
            <a:r>
              <a:rPr lang="ru-RU" sz="2400" dirty="0" err="1" smtClean="0"/>
              <a:t>алмази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/>
              <a:t>флуоресценцію</a:t>
            </a:r>
            <a:r>
              <a:rPr lang="ru-RU" sz="2400" dirty="0"/>
              <a:t> </a:t>
            </a:r>
            <a:r>
              <a:rPr lang="ru-RU" sz="2400" dirty="0" err="1"/>
              <a:t>жовто</a:t>
            </a:r>
            <a:r>
              <a:rPr lang="ru-RU" sz="2400" dirty="0"/>
              <a:t>-зеленого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місцями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блакитно</a:t>
            </a:r>
            <a:r>
              <a:rPr lang="ru-RU" sz="2400" dirty="0"/>
              <a:t>-зеленого </a:t>
            </a:r>
            <a:r>
              <a:rPr lang="ru-RU" sz="2400" dirty="0" err="1"/>
              <a:t>кольору</a:t>
            </a:r>
            <a:r>
              <a:rPr lang="ru-RU" sz="2400" dirty="0" smtClean="0"/>
              <a:t>. </a:t>
            </a:r>
            <a:r>
              <a:rPr lang="ru-RU" sz="2400" dirty="0" err="1" smtClean="0"/>
              <a:t>Інтенсивність</a:t>
            </a:r>
            <a:r>
              <a:rPr lang="ru-RU" sz="2400" dirty="0" smtClean="0"/>
              <a:t> </a:t>
            </a:r>
            <a:r>
              <a:rPr lang="ru-RU" sz="2400" dirty="0" err="1"/>
              <a:t>флуоресценції</a:t>
            </a:r>
            <a:r>
              <a:rPr lang="ru-RU" sz="2400" dirty="0"/>
              <a:t> </a:t>
            </a:r>
            <a:r>
              <a:rPr lang="ru-RU" sz="2400" dirty="0" err="1" smtClean="0"/>
              <a:t>нерівномірна</a:t>
            </a:r>
            <a:r>
              <a:rPr lang="ru-RU" sz="2400" dirty="0"/>
              <a:t>, </a:t>
            </a:r>
            <a:r>
              <a:rPr lang="ru-RU" sz="2400" dirty="0" err="1"/>
              <a:t>зональна</a:t>
            </a:r>
            <a:r>
              <a:rPr lang="ru-RU" sz="2400" dirty="0"/>
              <a:t>. При </a:t>
            </a:r>
            <a:r>
              <a:rPr lang="ru-RU" sz="2400" dirty="0" err="1"/>
              <a:t>огляді</a:t>
            </a:r>
            <a:r>
              <a:rPr lang="ru-RU" sz="2400" dirty="0"/>
              <a:t> </a:t>
            </a:r>
            <a:r>
              <a:rPr lang="ru-RU" sz="2400" dirty="0" err="1"/>
              <a:t>каменю</a:t>
            </a:r>
            <a:r>
              <a:rPr lang="ru-RU" sz="2400" dirty="0"/>
              <a:t> </a:t>
            </a:r>
            <a:r>
              <a:rPr lang="ru-RU" sz="2400" dirty="0" smtClean="0"/>
              <a:t>як з </a:t>
            </a:r>
            <a:r>
              <a:rPr lang="ru-RU" sz="2400" dirty="0"/>
              <a:t>боку </a:t>
            </a:r>
            <a:r>
              <a:rPr lang="ru-RU" sz="2400" dirty="0" err="1"/>
              <a:t>корони</a:t>
            </a:r>
            <a:r>
              <a:rPr lang="ru-RU" sz="2400" dirty="0"/>
              <a:t>, так і з боку </a:t>
            </a:r>
            <a:r>
              <a:rPr lang="ru-RU" sz="2400" dirty="0" err="1" smtClean="0"/>
              <a:t>павільйона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/>
              <a:t>добре </a:t>
            </a:r>
            <a:r>
              <a:rPr lang="ru-RU" sz="2400" dirty="0" err="1"/>
              <a:t>помітні</a:t>
            </a:r>
            <a:r>
              <a:rPr lang="ru-RU" sz="2400" dirty="0"/>
              <a:t> </a:t>
            </a:r>
            <a:r>
              <a:rPr lang="ru-RU" sz="2400" dirty="0" err="1"/>
              <a:t>кубооктаедричні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кубічні</a:t>
            </a:r>
            <a:r>
              <a:rPr lang="ru-RU" sz="2400" dirty="0" smtClean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росту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 smtClean="0"/>
              <a:t>фрагменти</a:t>
            </a:r>
            <a:r>
              <a:rPr lang="ru-RU" sz="2400" dirty="0" smtClean="0"/>
              <a:t> </a:t>
            </a:r>
            <a:r>
              <a:rPr lang="ru-RU" sz="2400" dirty="0"/>
              <a:t>(фото 21, 22). </a:t>
            </a:r>
            <a:r>
              <a:rPr lang="ru-RU" sz="2400" dirty="0" err="1"/>
              <a:t>Завдяки</a:t>
            </a:r>
            <a:r>
              <a:rPr lang="ru-RU" sz="2400" dirty="0"/>
              <a:t> тому,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/>
              <a:t>люмінесценції</a:t>
            </a:r>
            <a:r>
              <a:rPr lang="ru-RU" sz="2400" dirty="0"/>
              <a:t> </a:t>
            </a:r>
            <a:r>
              <a:rPr lang="ru-RU" sz="2400" dirty="0" err="1"/>
              <a:t>ліній</a:t>
            </a:r>
            <a:r>
              <a:rPr lang="ru-RU" sz="2400" dirty="0"/>
              <a:t> росту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проявленого</a:t>
            </a:r>
            <a:r>
              <a:rPr lang="ru-RU" sz="2400" dirty="0"/>
              <a:t> в </a:t>
            </a:r>
            <a:r>
              <a:rPr lang="ru-RU" sz="2400" dirty="0" err="1"/>
              <a:t>іншій</a:t>
            </a:r>
            <a:r>
              <a:rPr lang="ru-RU" sz="2400" dirty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/>
              <a:t>каменя</a:t>
            </a:r>
            <a:r>
              <a:rPr lang="ru-RU" sz="2400" dirty="0"/>
              <a:t>,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 smtClean="0"/>
              <a:t>діагностичних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критеріїв</a:t>
            </a:r>
            <a:r>
              <a:rPr lang="ru-RU" sz="2400" dirty="0" smtClean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простим </a:t>
            </a:r>
            <a:r>
              <a:rPr lang="ru-RU" sz="2400" dirty="0" err="1"/>
              <a:t>завданням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1" y="3059171"/>
            <a:ext cx="6503058" cy="35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кристалів</a:t>
            </a:r>
            <a:r>
              <a:rPr lang="ru-RU" dirty="0"/>
              <a:t> з </a:t>
            </a:r>
            <a:r>
              <a:rPr lang="ru-RU" dirty="0" err="1" smtClean="0"/>
              <a:t>розпл</a:t>
            </a:r>
            <a:r>
              <a:rPr lang="uk-UA" dirty="0" err="1" smtClean="0"/>
              <a:t>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температурного </a:t>
            </a:r>
            <a:r>
              <a:rPr lang="ru-RU" dirty="0" err="1"/>
              <a:t>градієнта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характер </a:t>
            </a:r>
            <a:r>
              <a:rPr lang="ru-RU" dirty="0" err="1"/>
              <a:t>кристалізації</a:t>
            </a:r>
            <a:r>
              <a:rPr lang="ru-RU" dirty="0"/>
              <a:t>, А. </a:t>
            </a:r>
            <a:r>
              <a:rPr lang="ru-RU" dirty="0" err="1"/>
              <a:t>Ньюхауз</a:t>
            </a:r>
            <a:r>
              <a:rPr lang="ru-RU" dirty="0"/>
              <a:t> і Г. </a:t>
            </a:r>
            <a:r>
              <a:rPr lang="ru-RU" dirty="0" err="1"/>
              <a:t>Нічман</a:t>
            </a:r>
            <a:r>
              <a:rPr lang="ru-RU" dirty="0"/>
              <a:t> </a:t>
            </a:r>
            <a:r>
              <a:rPr lang="ru-RU" dirty="0" err="1"/>
              <a:t>виділили</a:t>
            </a:r>
            <a:r>
              <a:rPr lang="ru-RU" dirty="0"/>
              <a:t> два </a:t>
            </a:r>
            <a:r>
              <a:rPr lang="ru-RU" dirty="0" err="1"/>
              <a:t>крайні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( рис. а, б).В </a:t>
            </a:r>
            <a:r>
              <a:rPr lang="ru-RU" dirty="0" err="1"/>
              <a:t>першому</a:t>
            </a:r>
            <a:r>
              <a:rPr lang="ru-RU" dirty="0"/>
              <a:t> з них тепло при </a:t>
            </a:r>
            <a:r>
              <a:rPr lang="ru-RU" dirty="0" err="1"/>
              <a:t>охолоджуванні</a:t>
            </a:r>
            <a:r>
              <a:rPr lang="ru-RU" dirty="0"/>
              <a:t> </a:t>
            </a:r>
            <a:r>
              <a:rPr lang="ru-RU" dirty="0" err="1"/>
              <a:t>розплаву</a:t>
            </a:r>
            <a:r>
              <a:rPr lang="ru-RU" dirty="0"/>
              <a:t> </a:t>
            </a:r>
            <a:r>
              <a:rPr lang="ru-RU" dirty="0" err="1"/>
              <a:t>відводиться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температура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точки </a:t>
            </a:r>
            <a:r>
              <a:rPr lang="ru-RU" dirty="0" err="1"/>
              <a:t>плавлення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При </a:t>
            </a:r>
            <a:r>
              <a:rPr lang="ru-RU" dirty="0" err="1"/>
              <a:t>кристалізації</a:t>
            </a:r>
            <a:r>
              <a:rPr lang="ru-RU" dirty="0"/>
              <a:t> </a:t>
            </a:r>
            <a:r>
              <a:rPr lang="ru-RU" dirty="0" err="1"/>
              <a:t>переохолодженого</a:t>
            </a:r>
            <a:r>
              <a:rPr lang="ru-RU" dirty="0"/>
              <a:t> </a:t>
            </a:r>
            <a:r>
              <a:rPr lang="ru-RU" dirty="0" err="1"/>
              <a:t>розплаву</a:t>
            </a:r>
            <a:r>
              <a:rPr lang="ru-RU" dirty="0"/>
              <a:t>, </a:t>
            </a:r>
            <a:r>
              <a:rPr lang="ru-RU" dirty="0" err="1"/>
              <a:t>виділяється</a:t>
            </a:r>
            <a:r>
              <a:rPr lang="ru-RU" dirty="0"/>
              <a:t> тепло,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кристал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росте,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температуру,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розплав</a:t>
            </a:r>
            <a:r>
              <a:rPr lang="ru-RU" dirty="0"/>
              <a:t>.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кристала</a:t>
            </a:r>
            <a:r>
              <a:rPr lang="ru-RU" dirty="0"/>
              <a:t> через </a:t>
            </a:r>
            <a:r>
              <a:rPr lang="ru-RU" dirty="0" err="1"/>
              <a:t>розплав</a:t>
            </a:r>
            <a:r>
              <a:rPr lang="ru-RU" dirty="0"/>
              <a:t> до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установки </a:t>
            </a:r>
            <a:r>
              <a:rPr lang="ru-RU" dirty="0" err="1"/>
              <a:t>кристалізації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температура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err="1"/>
              <a:t>нижча</a:t>
            </a:r>
            <a:r>
              <a:rPr lang="ru-RU" dirty="0"/>
              <a:t> за точку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плавлення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поліедричного</a:t>
            </a:r>
            <a:r>
              <a:rPr lang="ru-RU" dirty="0"/>
              <a:t> </a:t>
            </a:r>
            <a:r>
              <a:rPr lang="ru-RU" dirty="0" err="1"/>
              <a:t>ограновування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925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644" y="1020278"/>
            <a:ext cx="10651156" cy="5156685"/>
          </a:xfrm>
        </p:spPr>
        <p:txBody>
          <a:bodyPr>
            <a:normAutofit/>
          </a:bodyPr>
          <a:lstStyle/>
          <a:p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виражених</a:t>
            </a:r>
            <a:r>
              <a:rPr lang="ru-RU" sz="2400" dirty="0"/>
              <a:t> </a:t>
            </a:r>
            <a:r>
              <a:rPr lang="ru-RU" sz="2400" dirty="0" err="1" smtClean="0"/>
              <a:t>кубооктаедричних</a:t>
            </a:r>
            <a:r>
              <a:rPr lang="ru-RU" sz="2400" dirty="0" smtClean="0"/>
              <a:t> </a:t>
            </a:r>
            <a:r>
              <a:rPr lang="ru-RU" sz="2400" dirty="0"/>
              <a:t>структур, часто у </a:t>
            </a:r>
            <a:r>
              <a:rPr lang="ru-RU" sz="2400" dirty="0" err="1"/>
              <a:t>зразках</a:t>
            </a:r>
            <a:r>
              <a:rPr lang="ru-RU" sz="2400" dirty="0"/>
              <a:t> </a:t>
            </a:r>
            <a:r>
              <a:rPr lang="ru-RU" sz="2400" dirty="0" err="1" smtClean="0"/>
              <a:t>спостерігаються</a:t>
            </a:r>
            <a:r>
              <a:rPr lang="ru-RU" sz="2400" dirty="0" smtClean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фрагменти</a:t>
            </a:r>
            <a:r>
              <a:rPr lang="ru-RU" sz="2400" dirty="0"/>
              <a:t> </a:t>
            </a:r>
            <a:r>
              <a:rPr lang="ru-RU" sz="2400" dirty="0" err="1" smtClean="0"/>
              <a:t>фігур</a:t>
            </a:r>
            <a:r>
              <a:rPr lang="ru-RU" sz="2400" dirty="0" smtClean="0"/>
              <a:t> росту</a:t>
            </a:r>
            <a:r>
              <a:rPr lang="ru-RU" sz="2400" dirty="0"/>
              <a:t>. Вони добре </a:t>
            </a:r>
            <a:r>
              <a:rPr lang="ru-RU" sz="2400" dirty="0" err="1"/>
              <a:t>помітні</a:t>
            </a:r>
            <a:r>
              <a:rPr lang="ru-RU" sz="2400" dirty="0"/>
              <a:t> і, </a:t>
            </a:r>
            <a:r>
              <a:rPr lang="ru-RU" sz="2400" dirty="0" err="1" smtClean="0"/>
              <a:t>незважаючи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неповноту</a:t>
            </a:r>
            <a:r>
              <a:rPr lang="ru-RU" sz="2400" dirty="0"/>
              <a:t> </a:t>
            </a:r>
            <a:r>
              <a:rPr lang="ru-RU" sz="2400" dirty="0" err="1"/>
              <a:t>картини</a:t>
            </a:r>
            <a:r>
              <a:rPr lang="ru-RU" sz="2400" dirty="0"/>
              <a:t>, </a:t>
            </a:r>
            <a:r>
              <a:rPr lang="ru-RU" sz="2400" dirty="0" err="1" smtClean="0"/>
              <a:t>діагностуються</a:t>
            </a:r>
            <a:r>
              <a:rPr lang="ru-RU" sz="2400" dirty="0" smtClean="0"/>
              <a:t> </a:t>
            </a:r>
            <a:r>
              <a:rPr lang="ru-RU" sz="2400" dirty="0"/>
              <a:t>без </a:t>
            </a:r>
            <a:r>
              <a:rPr lang="ru-RU" sz="2400" dirty="0" err="1"/>
              <a:t>зусиль</a:t>
            </a:r>
            <a:r>
              <a:rPr lang="ru-RU" sz="2400" dirty="0"/>
              <a:t> (фото 23 – 26</a:t>
            </a:r>
            <a:r>
              <a:rPr lang="ru-RU" sz="2400" dirty="0" smtClean="0"/>
              <a:t>).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зразках</a:t>
            </a:r>
            <a:r>
              <a:rPr lang="ru-RU" sz="2400" dirty="0"/>
              <a:t> видно </a:t>
            </a:r>
            <a:r>
              <a:rPr lang="ru-RU" sz="2400" dirty="0" err="1" smtClean="0"/>
              <a:t>вузькі</a:t>
            </a:r>
            <a:r>
              <a:rPr lang="ru-RU" sz="2400" dirty="0"/>
              <a:t>, </a:t>
            </a:r>
            <a:r>
              <a:rPr lang="ru-RU" sz="2400" dirty="0" err="1"/>
              <a:t>малопомітні</a:t>
            </a:r>
            <a:r>
              <a:rPr lang="ru-RU" sz="2400" dirty="0"/>
              <a:t> </a:t>
            </a:r>
            <a:r>
              <a:rPr lang="ru-RU" sz="2400" dirty="0" err="1"/>
              <a:t>зони</a:t>
            </a:r>
            <a:r>
              <a:rPr lang="ru-RU" sz="2400" dirty="0"/>
              <a:t> росту,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 smtClean="0"/>
              <a:t>указує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синтетичну</a:t>
            </a:r>
            <a:r>
              <a:rPr lang="ru-RU" sz="2400" dirty="0"/>
              <a:t> природу алмазу (</a:t>
            </a:r>
            <a:r>
              <a:rPr lang="ru-RU" sz="2400" dirty="0" smtClean="0"/>
              <a:t>фото </a:t>
            </a:r>
            <a:r>
              <a:rPr lang="ru-RU" sz="2400" dirty="0"/>
              <a:t>27, 28). </a:t>
            </a:r>
            <a:r>
              <a:rPr lang="ru-RU" sz="2400" dirty="0" err="1"/>
              <a:t>Фосфоресценція</a:t>
            </a:r>
            <a:r>
              <a:rPr lang="ru-RU" sz="2400" dirty="0"/>
              <a:t> в </a:t>
            </a:r>
            <a:r>
              <a:rPr lang="ru-RU" sz="2400" dirty="0" err="1" smtClean="0"/>
              <a:t>жовтих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синтетичних</a:t>
            </a:r>
            <a:r>
              <a:rPr lang="ru-RU" sz="2400" dirty="0" smtClean="0"/>
              <a:t> </a:t>
            </a:r>
            <a:r>
              <a:rPr lang="ru-RU" sz="2400" dirty="0"/>
              <a:t>алмазах проявлена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слабко</a:t>
            </a:r>
            <a:r>
              <a:rPr lang="ru-RU" sz="2400" dirty="0" smtClean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не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взагалі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200799"/>
            <a:ext cx="6833135" cy="33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191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2812" y="1481655"/>
            <a:ext cx="4673867" cy="74178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Синтетичні алмази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63" y="449212"/>
            <a:ext cx="6398269" cy="61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7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</p:spPr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183908"/>
            <a:ext cx="10747408" cy="499305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Блакитні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 smtClean="0"/>
              <a:t>проявляють</a:t>
            </a:r>
            <a:r>
              <a:rPr lang="ru-RU" dirty="0" smtClean="0"/>
              <a:t> </a:t>
            </a:r>
            <a:r>
              <a:rPr lang="ru-RU" dirty="0" err="1"/>
              <a:t>характерну</a:t>
            </a:r>
            <a:r>
              <a:rPr lang="ru-RU" dirty="0"/>
              <a:t> для синтетики </a:t>
            </a:r>
            <a:r>
              <a:rPr lang="ru-RU" dirty="0" err="1" smtClean="0"/>
              <a:t>нерівномірну</a:t>
            </a:r>
            <a:r>
              <a:rPr lang="ru-RU" dirty="0" smtClean="0"/>
              <a:t> </a:t>
            </a:r>
            <a:r>
              <a:rPr lang="ru-RU" dirty="0" err="1"/>
              <a:t>флуоресценцію</a:t>
            </a:r>
            <a:r>
              <a:rPr lang="ru-RU" dirty="0"/>
              <a:t> </a:t>
            </a:r>
            <a:r>
              <a:rPr lang="ru-RU" dirty="0" err="1"/>
              <a:t>блакитного</a:t>
            </a:r>
            <a:r>
              <a:rPr lang="ru-RU" dirty="0" smtClean="0"/>
              <a:t>, </a:t>
            </a:r>
            <a:r>
              <a:rPr lang="ru-RU" dirty="0" err="1" smtClean="0"/>
              <a:t>блакитно</a:t>
            </a:r>
            <a:r>
              <a:rPr lang="ru-RU" dirty="0" smtClean="0"/>
              <a:t>-зеленого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err="1" smtClean="0"/>
              <a:t>Фосфоресценція</a:t>
            </a:r>
            <a:r>
              <a:rPr lang="ru-RU" dirty="0" smtClean="0"/>
              <a:t> </a:t>
            </a:r>
            <a:r>
              <a:rPr lang="ru-RU" dirty="0" err="1"/>
              <a:t>каменів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/>
              <a:t>УФ-</a:t>
            </a:r>
            <a:r>
              <a:rPr lang="ru-RU" dirty="0" err="1"/>
              <a:t>світлом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випромінюють</a:t>
            </a:r>
            <a:r>
              <a:rPr lang="ru-RU" dirty="0"/>
              <a:t> </a:t>
            </a:r>
            <a:r>
              <a:rPr lang="ru-RU" dirty="0" err="1" smtClean="0"/>
              <a:t>поглинену</a:t>
            </a:r>
            <a:r>
              <a:rPr lang="ru-RU" dirty="0" smtClean="0"/>
              <a:t> </a:t>
            </a:r>
            <a:r>
              <a:rPr lang="ru-RU" dirty="0" err="1"/>
              <a:t>енергію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– </a:t>
            </a:r>
            <a:r>
              <a:rPr lang="ru-RU" dirty="0" err="1"/>
              <a:t>світяться</a:t>
            </a:r>
            <a:r>
              <a:rPr lang="ru-RU" dirty="0"/>
              <a:t> </a:t>
            </a:r>
            <a:r>
              <a:rPr lang="ru-RU" dirty="0" err="1" smtClean="0"/>
              <a:t>блакитним</a:t>
            </a:r>
            <a:r>
              <a:rPr lang="ru-RU" dirty="0" smtClean="0"/>
              <a:t> </a:t>
            </a:r>
            <a:r>
              <a:rPr lang="ru-RU" dirty="0" err="1"/>
              <a:t>кольором</a:t>
            </a:r>
            <a:r>
              <a:rPr lang="ru-RU" dirty="0"/>
              <a:t> (фото 29, 30</a:t>
            </a:r>
            <a:r>
              <a:rPr lang="ru-RU" dirty="0" smtClean="0"/>
              <a:t>).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росту з боку </a:t>
            </a:r>
            <a:r>
              <a:rPr lang="ru-RU" dirty="0" err="1" smtClean="0"/>
              <a:t>павільйона</a:t>
            </a:r>
            <a:r>
              <a:rPr lang="ru-RU" dirty="0" smtClean="0"/>
              <a:t> </a:t>
            </a:r>
            <a:r>
              <a:rPr lang="ru-RU" dirty="0"/>
              <a:t>видно </a:t>
            </a:r>
            <a:r>
              <a:rPr lang="ru-RU" dirty="0" err="1"/>
              <a:t>дуже</a:t>
            </a:r>
            <a:r>
              <a:rPr lang="ru-RU" dirty="0"/>
              <a:t> добре (фото 31, 32). </a:t>
            </a:r>
            <a:r>
              <a:rPr lang="ru-RU" dirty="0" err="1"/>
              <a:t>Діагностика</a:t>
            </a:r>
            <a:r>
              <a:rPr lang="ru-RU" dirty="0"/>
              <a:t> з боку </a:t>
            </a:r>
            <a:r>
              <a:rPr lang="ru-RU" dirty="0" err="1"/>
              <a:t>корони</a:t>
            </a:r>
            <a:r>
              <a:rPr lang="ru-RU" dirty="0"/>
              <a:t> </a:t>
            </a:r>
            <a:r>
              <a:rPr lang="ru-RU" dirty="0" err="1" smtClean="0"/>
              <a:t>труднощів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за </a:t>
            </a:r>
            <a:r>
              <a:rPr lang="ru-RU" dirty="0" err="1" smtClean="0"/>
              <a:t>інтенсивністю</a:t>
            </a:r>
            <a:r>
              <a:rPr lang="ru-RU" dirty="0" smtClean="0"/>
              <a:t>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 smtClean="0"/>
              <a:t>кольорам</a:t>
            </a:r>
            <a:r>
              <a:rPr lang="ru-RU" dirty="0" smtClean="0"/>
              <a:t> </a:t>
            </a:r>
            <a:r>
              <a:rPr lang="ru-RU" dirty="0" err="1" smtClean="0"/>
              <a:t>флуоресценції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smtClean="0"/>
              <a:t>коли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/>
              <a:t>росту </a:t>
            </a:r>
            <a:r>
              <a:rPr lang="ru-RU" dirty="0" err="1"/>
              <a:t>проявлені</a:t>
            </a:r>
            <a:r>
              <a:rPr lang="ru-RU" dirty="0"/>
              <a:t> не </a:t>
            </a:r>
            <a:r>
              <a:rPr lang="ru-RU" dirty="0" err="1"/>
              <a:t>повністю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діагностувати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за </a:t>
            </a:r>
            <a:r>
              <a:rPr lang="ru-RU" dirty="0" smtClean="0"/>
              <a:t>фрагментами </a:t>
            </a:r>
            <a:r>
              <a:rPr lang="ru-RU" dirty="0"/>
              <a:t>структур (фото 33 – 36).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/>
              <a:t>металевого</a:t>
            </a:r>
            <a:r>
              <a:rPr lang="ru-RU" dirty="0"/>
              <a:t> </a:t>
            </a:r>
            <a:r>
              <a:rPr lang="ru-RU" dirty="0" err="1"/>
              <a:t>каталізатора</a:t>
            </a:r>
            <a:r>
              <a:rPr lang="ru-RU" dirty="0"/>
              <a:t>, </a:t>
            </a:r>
            <a:r>
              <a:rPr lang="ru-RU" dirty="0" smtClean="0"/>
              <a:t>добре </a:t>
            </a:r>
            <a:r>
              <a:rPr lang="ru-RU" dirty="0" err="1" smtClean="0"/>
              <a:t>помітні</a:t>
            </a:r>
            <a:r>
              <a:rPr lang="ru-RU" dirty="0" smtClean="0"/>
              <a:t> </a:t>
            </a:r>
            <a:r>
              <a:rPr lang="ru-RU" dirty="0"/>
              <a:t>як у видимому, так і в </a:t>
            </a:r>
            <a:r>
              <a:rPr lang="ru-RU" dirty="0" err="1" smtClean="0"/>
              <a:t>ультрафіолетовому</a:t>
            </a:r>
            <a:r>
              <a:rPr lang="ru-RU" dirty="0" smtClean="0"/>
              <a:t> </a:t>
            </a:r>
            <a:r>
              <a:rPr lang="ru-RU" dirty="0" err="1"/>
              <a:t>світлі</a:t>
            </a:r>
            <a:r>
              <a:rPr lang="ru-RU" dirty="0"/>
              <a:t> (фото 37, 38).</a:t>
            </a:r>
          </a:p>
        </p:txBody>
      </p:sp>
    </p:spTree>
    <p:extLst>
      <p:ext uri="{BB962C8B-B14F-4D97-AF65-F5344CB8AC3E}">
        <p14:creationId xmlns:p14="http://schemas.microsoft.com/office/powerpoint/2010/main" val="80849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044" y="355499"/>
            <a:ext cx="3412958" cy="741781"/>
          </a:xfrm>
        </p:spPr>
        <p:txBody>
          <a:bodyPr>
            <a:normAutofit/>
          </a:bodyPr>
          <a:lstStyle/>
          <a:p>
            <a:r>
              <a:rPr lang="ru-RU" sz="2800" dirty="0" err="1"/>
              <a:t>Синтетичні</a:t>
            </a:r>
            <a:r>
              <a:rPr lang="ru-RU" sz="2800" dirty="0"/>
              <a:t> </a:t>
            </a:r>
            <a:r>
              <a:rPr lang="ru-RU" sz="2800" dirty="0" err="1"/>
              <a:t>алмази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84" y="625641"/>
            <a:ext cx="5217619" cy="5984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42" y="976675"/>
            <a:ext cx="4495950" cy="305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447" y="4033275"/>
            <a:ext cx="4472775" cy="2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7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90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001028"/>
            <a:ext cx="10747408" cy="5175935"/>
          </a:xfrm>
        </p:spPr>
        <p:txBody>
          <a:bodyPr>
            <a:normAutofit/>
          </a:bodyPr>
          <a:lstStyle/>
          <a:p>
            <a:r>
              <a:rPr lang="ru-RU" sz="2000" dirty="0"/>
              <a:t>В алмазах, </a:t>
            </a:r>
            <a:r>
              <a:rPr lang="ru-RU" sz="2000" dirty="0" err="1" smtClean="0"/>
              <a:t>синтезованих</a:t>
            </a:r>
            <a:r>
              <a:rPr lang="ru-RU" sz="2000" dirty="0" smtClean="0"/>
              <a:t> за методом </a:t>
            </a:r>
            <a:r>
              <a:rPr lang="en-US" sz="2000" dirty="0" smtClean="0"/>
              <a:t>CVD, </a:t>
            </a:r>
            <a:r>
              <a:rPr lang="ru-RU" sz="2000" dirty="0" err="1" smtClean="0"/>
              <a:t>проявляються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 </a:t>
            </a:r>
            <a:r>
              <a:rPr lang="ru-RU" sz="2000" dirty="0" err="1" smtClean="0"/>
              <a:t>флуоресценції</a:t>
            </a:r>
            <a:r>
              <a:rPr lang="ru-RU" sz="2000" dirty="0" smtClean="0"/>
              <a:t>: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синіх</a:t>
            </a:r>
            <a:r>
              <a:rPr lang="ru-RU" sz="2000" dirty="0" smtClean="0"/>
              <a:t>, зелено-</a:t>
            </a:r>
            <a:r>
              <a:rPr lang="ru-RU" sz="2000" dirty="0" err="1" smtClean="0"/>
              <a:t>синіх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оранжевих</a:t>
            </a:r>
            <a:r>
              <a:rPr lang="ru-RU" sz="2000" dirty="0" smtClean="0"/>
              <a:t>. Для </a:t>
            </a:r>
            <a:r>
              <a:rPr lang="en-US" sz="2000" dirty="0" smtClean="0"/>
              <a:t>CVD-</a:t>
            </a:r>
            <a:r>
              <a:rPr lang="ru-RU" sz="2000" dirty="0" smtClean="0"/>
              <a:t>синтетики </a:t>
            </a:r>
            <a:r>
              <a:rPr lang="ru-RU" sz="2000" dirty="0" err="1" smtClean="0"/>
              <a:t>характерні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проявляються</a:t>
            </a:r>
            <a:r>
              <a:rPr lang="ru-RU" sz="2000" dirty="0" smtClean="0"/>
              <a:t> </a:t>
            </a:r>
            <a:r>
              <a:rPr lang="ru-RU" sz="2000" dirty="0"/>
              <a:t>в УФ-</a:t>
            </a:r>
            <a:r>
              <a:rPr lang="ru-RU" sz="2000" dirty="0" err="1"/>
              <a:t>світлі</a:t>
            </a:r>
            <a:r>
              <a:rPr lang="ru-RU" sz="2000" dirty="0"/>
              <a:t> з 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приладу</a:t>
            </a:r>
            <a:r>
              <a:rPr lang="ru-RU" sz="2000" dirty="0" smtClean="0"/>
              <a:t> </a:t>
            </a:r>
            <a:r>
              <a:rPr lang="ru-RU" sz="2000" dirty="0"/>
              <a:t>"</a:t>
            </a:r>
            <a:r>
              <a:rPr lang="en-US" sz="2000" dirty="0"/>
              <a:t>Diamond View™".</a:t>
            </a:r>
          </a:p>
          <a:p>
            <a:r>
              <a:rPr lang="ru-RU" sz="2000" dirty="0" err="1"/>
              <a:t>Однією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таких </a:t>
            </a:r>
            <a:r>
              <a:rPr lang="ru-RU" sz="2000" dirty="0" err="1"/>
              <a:t>типових</a:t>
            </a:r>
            <a:r>
              <a:rPr lang="ru-RU" sz="2000" dirty="0"/>
              <a:t> рис є </a:t>
            </a:r>
            <a:r>
              <a:rPr lang="ru-RU" sz="2000" dirty="0" err="1" smtClean="0"/>
              <a:t>смужки</a:t>
            </a:r>
            <a:r>
              <a:rPr lang="ru-RU" sz="2000" dirty="0" smtClean="0"/>
              <a:t> </a:t>
            </a:r>
            <a:r>
              <a:rPr lang="ru-RU" sz="2000" dirty="0"/>
              <a:t>(фото 39, 40), </a:t>
            </a:r>
            <a:r>
              <a:rPr lang="ru-RU" sz="2000" dirty="0" err="1"/>
              <a:t>які</a:t>
            </a:r>
            <a:r>
              <a:rPr lang="ru-RU" sz="2000" dirty="0"/>
              <a:t> видно на </a:t>
            </a:r>
            <a:r>
              <a:rPr lang="ru-RU" sz="2000" dirty="0" smtClean="0"/>
              <a:t>гранях </a:t>
            </a:r>
            <a:r>
              <a:rPr lang="ru-RU" sz="2000" dirty="0" err="1" smtClean="0"/>
              <a:t>кристалів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проявляються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/>
              <a:t>УФ-</a:t>
            </a:r>
            <a:r>
              <a:rPr lang="ru-RU" sz="2000" dirty="0" err="1"/>
              <a:t>опромінення</a:t>
            </a:r>
            <a:r>
              <a:rPr lang="ru-RU" sz="2000" dirty="0"/>
              <a:t>. Вони </a:t>
            </a:r>
            <a:r>
              <a:rPr lang="ru-RU" sz="2000" dirty="0" err="1"/>
              <a:t>зумовлені</a:t>
            </a:r>
            <a:r>
              <a:rPr lang="ru-RU" sz="2000" dirty="0"/>
              <a:t> </a:t>
            </a:r>
            <a:r>
              <a:rPr lang="ru-RU" sz="2000" dirty="0" err="1" smtClean="0"/>
              <a:t>нерівномірним</a:t>
            </a:r>
            <a:r>
              <a:rPr lang="ru-RU" sz="2000" dirty="0" smtClean="0"/>
              <a:t> </a:t>
            </a:r>
            <a:r>
              <a:rPr lang="ru-RU" sz="2000" dirty="0" err="1"/>
              <a:t>поглинанням</a:t>
            </a:r>
            <a:r>
              <a:rPr lang="ru-RU" sz="2000" dirty="0"/>
              <a:t> </a:t>
            </a:r>
            <a:r>
              <a:rPr lang="ru-RU" sz="2000" dirty="0" err="1"/>
              <a:t>домішок</a:t>
            </a:r>
            <a:r>
              <a:rPr lang="ru-RU" sz="2000" dirty="0"/>
              <a:t>, </a:t>
            </a:r>
            <a:r>
              <a:rPr lang="ru-RU" sz="2000" dirty="0" smtClean="0"/>
              <a:t>у тому </a:t>
            </a:r>
            <a:r>
              <a:rPr lang="ru-RU" sz="2000" dirty="0" err="1"/>
              <a:t>числі</a:t>
            </a:r>
            <a:r>
              <a:rPr lang="ru-RU" sz="2000" dirty="0"/>
              <a:t> азоту, у </a:t>
            </a:r>
            <a:r>
              <a:rPr lang="ru-RU" sz="2000" dirty="0" err="1"/>
              <a:t>процесі</a:t>
            </a:r>
            <a:r>
              <a:rPr lang="ru-RU" sz="2000" dirty="0"/>
              <a:t> синтезу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поверхнях</a:t>
            </a:r>
            <a:r>
              <a:rPr lang="ru-RU" sz="2000" dirty="0" smtClean="0"/>
              <a:t> </a:t>
            </a:r>
            <a:r>
              <a:rPr lang="ru-RU" sz="2000" dirty="0"/>
              <a:t>росту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51" y="2828493"/>
            <a:ext cx="5794526" cy="32257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8634" y="2828493"/>
            <a:ext cx="4970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en-US" dirty="0"/>
              <a:t>CVD-</a:t>
            </a:r>
          </a:p>
          <a:p>
            <a:r>
              <a:rPr lang="ru-RU" dirty="0"/>
              <a:t>синтетики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сферичних</a:t>
            </a:r>
            <a:r>
              <a:rPr lang="ru-RU" dirty="0"/>
              <a:t> </a:t>
            </a:r>
            <a:r>
              <a:rPr lang="ru-RU" dirty="0" err="1"/>
              <a:t>утво</a:t>
            </a:r>
            <a:r>
              <a:rPr lang="ru-RU" dirty="0"/>
              <a:t>-</a:t>
            </a:r>
          </a:p>
          <a:p>
            <a:r>
              <a:rPr lang="ru-RU" dirty="0" err="1"/>
              <a:t>рень</a:t>
            </a:r>
            <a:r>
              <a:rPr lang="ru-RU" dirty="0"/>
              <a:t> (фото 42).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пов’язують</a:t>
            </a:r>
            <a:endParaRPr lang="ru-RU" dirty="0"/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нерівномірним</a:t>
            </a:r>
            <a:r>
              <a:rPr lang="ru-RU" dirty="0"/>
              <a:t> </a:t>
            </a:r>
            <a:r>
              <a:rPr lang="ru-RU" dirty="0" err="1"/>
              <a:t>поглинанням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росту </a:t>
            </a:r>
            <a:r>
              <a:rPr lang="ru-RU" dirty="0" err="1"/>
              <a:t>кристала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глобули</a:t>
            </a:r>
            <a:endParaRPr lang="ru-RU" dirty="0"/>
          </a:p>
          <a:p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алмазів</a:t>
            </a:r>
            <a:r>
              <a:rPr lang="ru-RU" dirty="0"/>
              <a:t>, </a:t>
            </a:r>
            <a:r>
              <a:rPr lang="ru-RU" dirty="0" err="1"/>
              <a:t>вироще</a:t>
            </a:r>
            <a:r>
              <a:rPr lang="ru-RU" dirty="0"/>
              <a:t>-</a:t>
            </a:r>
          </a:p>
          <a:p>
            <a:r>
              <a:rPr lang="ru-RU" dirty="0"/>
              <a:t>них за методом </a:t>
            </a:r>
            <a:r>
              <a:rPr lang="en-US" dirty="0"/>
              <a:t>CVD, </a:t>
            </a:r>
            <a:r>
              <a:rPr lang="ru-RU" dirty="0"/>
              <a:t>і не </a:t>
            </a:r>
            <a:r>
              <a:rPr lang="ru-RU" dirty="0" err="1"/>
              <a:t>зустрічають</a:t>
            </a:r>
            <a:r>
              <a:rPr lang="ru-RU" dirty="0"/>
              <a:t>-</a:t>
            </a:r>
          </a:p>
          <a:p>
            <a:r>
              <a:rPr lang="ru-RU" dirty="0" err="1"/>
              <a:t>ся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каменях</a:t>
            </a:r>
            <a:r>
              <a:rPr lang="ru-RU" dirty="0"/>
              <a:t>, а </a:t>
            </a:r>
            <a:r>
              <a:rPr lang="ru-RU" dirty="0" err="1"/>
              <a:t>тим</a:t>
            </a:r>
            <a:endParaRPr lang="ru-RU" dirty="0"/>
          </a:p>
          <a:p>
            <a:r>
              <a:rPr lang="ru-RU" dirty="0" err="1"/>
              <a:t>більше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алмазах.</a:t>
            </a:r>
          </a:p>
        </p:txBody>
      </p:sp>
    </p:spTree>
    <p:extLst>
      <p:ext uri="{BB962C8B-B14F-4D97-AF65-F5344CB8AC3E}">
        <p14:creationId xmlns:p14="http://schemas.microsoft.com/office/powerpoint/2010/main" val="3972698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83"/>
          </a:xfrm>
        </p:spPr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9563"/>
            <a:ext cx="7208520" cy="44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79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81" y="2094693"/>
            <a:ext cx="4912662" cy="2304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6003"/>
            <a:ext cx="4280034" cy="2292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7069" y="5154193"/>
            <a:ext cx="1015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а-</a:t>
            </a:r>
            <a:r>
              <a:rPr lang="ru-RU" sz="2400" dirty="0" err="1" smtClean="0"/>
              <a:t>напрямок</a:t>
            </a:r>
            <a:r>
              <a:rPr lang="ru-RU" sz="2400" dirty="0" smtClean="0"/>
              <a:t> температурного </a:t>
            </a:r>
            <a:r>
              <a:rPr lang="ru-RU" sz="2400" dirty="0" err="1" smtClean="0"/>
              <a:t>градієнту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відвід</a:t>
            </a:r>
            <a:r>
              <a:rPr lang="ru-RU" sz="2400" dirty="0" smtClean="0"/>
              <a:t> тепла через </a:t>
            </a:r>
            <a:r>
              <a:rPr lang="ru-RU" sz="2400" dirty="0" err="1" smtClean="0"/>
              <a:t>розплав</a:t>
            </a:r>
            <a:r>
              <a:rPr lang="ru-RU" sz="2400" dirty="0" smtClean="0"/>
              <a:t>; б-те ж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. через </a:t>
            </a:r>
            <a:r>
              <a:rPr lang="ru-RU" sz="2400" dirty="0" err="1" smtClean="0"/>
              <a:t>кристал</a:t>
            </a:r>
            <a:r>
              <a:rPr lang="ru-RU" sz="2400" dirty="0" smtClean="0"/>
              <a:t>; в-</a:t>
            </a:r>
            <a:r>
              <a:rPr lang="ru-RU" sz="2400" dirty="0" err="1" smtClean="0"/>
              <a:t>переміщення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поліедричного</a:t>
            </a:r>
            <a:r>
              <a:rPr lang="ru-RU" sz="2400" dirty="0" smtClean="0"/>
              <a:t> фронту росту до </a:t>
            </a:r>
            <a:r>
              <a:rPr lang="ru-RU" sz="2400" dirty="0" err="1" smtClean="0"/>
              <a:t>ізотерми</a:t>
            </a:r>
            <a:r>
              <a:rPr lang="ru-RU" sz="2400" dirty="0" smtClean="0"/>
              <a:t> точки </a:t>
            </a:r>
            <a:r>
              <a:rPr lang="ru-RU" sz="2400" dirty="0" err="1" smtClean="0"/>
              <a:t>плавлення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02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6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241659"/>
            <a:ext cx="10680032" cy="49353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тепловий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в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до </a:t>
            </a:r>
            <a:r>
              <a:rPr lang="ru-RU" dirty="0" err="1" smtClean="0"/>
              <a:t>кристала</a:t>
            </a:r>
            <a:r>
              <a:rPr lang="ru-RU" dirty="0" smtClean="0"/>
              <a:t> і </a:t>
            </a:r>
            <a:r>
              <a:rPr lang="ru-RU" dirty="0" err="1" smtClean="0"/>
              <a:t>далі</a:t>
            </a:r>
            <a:r>
              <a:rPr lang="ru-RU" dirty="0" smtClean="0"/>
              <a:t> - через </a:t>
            </a:r>
            <a:r>
              <a:rPr lang="ru-RU" dirty="0" err="1" smtClean="0"/>
              <a:t>локальний</a:t>
            </a:r>
            <a:r>
              <a:rPr lang="ru-RU" dirty="0" smtClean="0"/>
              <a:t> холодильник,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прикріплений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 в 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(Рис в). Тут температура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за температуру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. Тому характер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положенням</a:t>
            </a:r>
            <a:r>
              <a:rPr lang="ru-RU" dirty="0" smtClean="0"/>
              <a:t> </a:t>
            </a:r>
            <a:r>
              <a:rPr lang="ru-RU" dirty="0" err="1" smtClean="0"/>
              <a:t>ізотерм</a:t>
            </a:r>
            <a:r>
              <a:rPr lang="ru-RU" dirty="0" smtClean="0"/>
              <a:t> в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твердою і </a:t>
            </a:r>
            <a:r>
              <a:rPr lang="ru-RU" dirty="0" err="1" smtClean="0"/>
              <a:t>рідкою</a:t>
            </a:r>
            <a:r>
              <a:rPr lang="ru-RU" dirty="0" smtClean="0"/>
              <a:t> фазами і особливо </a:t>
            </a:r>
            <a:r>
              <a:rPr lang="ru-RU" dirty="0" err="1" smtClean="0"/>
              <a:t>положенням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ізотерми</a:t>
            </a:r>
            <a:r>
              <a:rPr lang="ru-RU" dirty="0" smtClean="0"/>
              <a:t>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. Так, для </a:t>
            </a:r>
            <a:r>
              <a:rPr lang="ru-RU" dirty="0" err="1" smtClean="0"/>
              <a:t>кубічного</a:t>
            </a:r>
            <a:r>
              <a:rPr lang="ru-RU" dirty="0" smtClean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 і </a:t>
            </a:r>
            <a:r>
              <a:rPr lang="ru-RU" dirty="0" err="1" smtClean="0"/>
              <a:t>ізотропного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ізотерми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концентричними</a:t>
            </a:r>
            <a:r>
              <a:rPr lang="ru-RU" dirty="0" smtClean="0"/>
              <a:t> </a:t>
            </a:r>
            <a:r>
              <a:rPr lang="ru-RU" dirty="0" err="1" smtClean="0"/>
              <a:t>поверхнями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оточують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. При сильному </a:t>
            </a:r>
            <a:r>
              <a:rPr lang="ru-RU" dirty="0" err="1" smtClean="0"/>
              <a:t>охолоджуванні</a:t>
            </a:r>
            <a:r>
              <a:rPr lang="ru-RU" dirty="0" smtClean="0"/>
              <a:t> </a:t>
            </a:r>
            <a:r>
              <a:rPr lang="ru-RU" dirty="0" err="1" smtClean="0"/>
              <a:t>ізотерма</a:t>
            </a:r>
            <a:r>
              <a:rPr lang="ru-RU" dirty="0" smtClean="0"/>
              <a:t>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відійти</a:t>
            </a:r>
            <a:r>
              <a:rPr lang="ru-RU" dirty="0" smtClean="0"/>
              <a:t> на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кристал-розплав</a:t>
            </a:r>
            <a:r>
              <a:rPr lang="ru-RU" dirty="0" smtClean="0"/>
              <a:t> і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сприятливі</a:t>
            </a:r>
            <a:r>
              <a:rPr lang="ru-RU" dirty="0" smtClean="0"/>
              <a:t> для </a:t>
            </a:r>
            <a:r>
              <a:rPr lang="ru-RU" dirty="0" err="1" smtClean="0"/>
              <a:t>поліедричного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триватиме</a:t>
            </a:r>
            <a:r>
              <a:rPr lang="ru-RU" dirty="0" smtClean="0"/>
              <a:t>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в </a:t>
            </a:r>
            <a:r>
              <a:rPr lang="ru-RU" dirty="0" err="1" smtClean="0"/>
              <a:t>розмірах</a:t>
            </a:r>
            <a:r>
              <a:rPr lang="ru-RU" dirty="0" smtClean="0"/>
              <a:t>, не </a:t>
            </a:r>
            <a:r>
              <a:rPr lang="ru-RU" dirty="0" err="1" smtClean="0"/>
              <a:t>наблизиться</a:t>
            </a:r>
            <a:r>
              <a:rPr lang="ru-RU" dirty="0" smtClean="0"/>
              <a:t> </a:t>
            </a:r>
            <a:r>
              <a:rPr lang="ru-RU" dirty="0" err="1" smtClean="0"/>
              <a:t>впритул</a:t>
            </a:r>
            <a:r>
              <a:rPr lang="ru-RU" dirty="0" smtClean="0"/>
              <a:t> до </a:t>
            </a:r>
            <a:r>
              <a:rPr lang="ru-RU" dirty="0" err="1" smtClean="0"/>
              <a:t>ізотерми</a:t>
            </a:r>
            <a:r>
              <a:rPr lang="ru-RU" dirty="0" smtClean="0"/>
              <a:t>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виступаючі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кути і ребра </a:t>
            </a:r>
            <a:r>
              <a:rPr lang="ru-RU" dirty="0" err="1" smtClean="0"/>
              <a:t>кристала</a:t>
            </a:r>
            <a:r>
              <a:rPr lang="ru-RU" dirty="0" smtClean="0"/>
              <a:t> сплавляться, і </a:t>
            </a:r>
            <a:r>
              <a:rPr lang="ru-RU" dirty="0" err="1" smtClean="0"/>
              <a:t>кристал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згладжену</a:t>
            </a:r>
            <a:r>
              <a:rPr lang="ru-RU" dirty="0" smtClean="0"/>
              <a:t> форму. </a:t>
            </a:r>
            <a:r>
              <a:rPr lang="ru-RU" dirty="0" err="1" smtClean="0"/>
              <a:t>Регулюючи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тепла через </a:t>
            </a:r>
            <a:r>
              <a:rPr lang="ru-RU" dirty="0" err="1" smtClean="0"/>
              <a:t>кристал</a:t>
            </a:r>
            <a:r>
              <a:rPr lang="ru-RU" dirty="0" smtClean="0"/>
              <a:t>-холодильник,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добитися</a:t>
            </a:r>
            <a:r>
              <a:rPr lang="ru-RU" dirty="0" smtClean="0"/>
              <a:t> такою </a:t>
            </a:r>
            <a:r>
              <a:rPr lang="ru-RU" dirty="0" err="1" smtClean="0"/>
              <a:t>зростання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ізотерма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переміститься</a:t>
            </a:r>
            <a:r>
              <a:rPr lang="ru-RU" dirty="0" smtClean="0"/>
              <a:t> у </a:t>
            </a:r>
            <a:r>
              <a:rPr lang="ru-RU" dirty="0" err="1" smtClean="0"/>
              <a:t>бік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з фронтом </a:t>
            </a:r>
            <a:r>
              <a:rPr lang="ru-RU" dirty="0" err="1" smtClean="0"/>
              <a:t>кристалізації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209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7142</Words>
  <Application>Microsoft Office PowerPoint</Application>
  <PresentationFormat>Широкоэкранный</PresentationFormat>
  <Paragraphs>334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Times New Roman</vt:lpstr>
      <vt:lpstr>Тема Office</vt:lpstr>
      <vt:lpstr>Методи виращування синтетичних аналогів ювелірного каміння</vt:lpstr>
      <vt:lpstr>Загальні відомості про методи синтезу кристалів</vt:lpstr>
      <vt:lpstr>Загальні відомості про методи синтезу кристалів</vt:lpstr>
      <vt:lpstr>Загальні відомості про методи синтезу кристалів</vt:lpstr>
      <vt:lpstr>Методи вирощування синтетичних аналогів ювелірного каміння</vt:lpstr>
      <vt:lpstr>Вирощування кристалів з розплаву</vt:lpstr>
      <vt:lpstr>Вирощування кристалів з розплаву</vt:lpstr>
      <vt:lpstr>Вирощування кристалів з розплаву</vt:lpstr>
      <vt:lpstr>Вирощування кристалів з розплаву</vt:lpstr>
      <vt:lpstr>Вирощування кристалів з розплаву</vt:lpstr>
      <vt:lpstr>Метод Вернейля </vt:lpstr>
      <vt:lpstr>Метод Вернейля </vt:lpstr>
      <vt:lpstr>Метод Вернейля </vt:lpstr>
      <vt:lpstr>Метод Кіропулоса</vt:lpstr>
      <vt:lpstr>Метод Кіропулоса</vt:lpstr>
      <vt:lpstr>Метод Кіропулоса</vt:lpstr>
      <vt:lpstr>Метод Бріджмена</vt:lpstr>
      <vt:lpstr>Метод Бріджмена</vt:lpstr>
      <vt:lpstr>Макет установки для вирощування кристалів методом Бріджмена(Ін-т металофізики НАН України). </vt:lpstr>
      <vt:lpstr>Система градієнтного пристрою забезпечує наступні параметри теплового режиму макету установки для вирощування кристалів методом Бріджмена:</vt:lpstr>
      <vt:lpstr>Метод Бріджмена</vt:lpstr>
      <vt:lpstr>Метод Бріджмена</vt:lpstr>
      <vt:lpstr>Метод Чохральського </vt:lpstr>
      <vt:lpstr>Метод Чохральського </vt:lpstr>
      <vt:lpstr>Метод Чохральського </vt:lpstr>
      <vt:lpstr>Метод Степанова </vt:lpstr>
      <vt:lpstr>Метод зонної плавки </vt:lpstr>
      <vt:lpstr>Метод зонної плавки </vt:lpstr>
      <vt:lpstr>Метод зонної плавки </vt:lpstr>
      <vt:lpstr>Метод плаваючої зони.</vt:lpstr>
      <vt:lpstr>Метод гарнісажу</vt:lpstr>
      <vt:lpstr>Метод гарнісажу</vt:lpstr>
      <vt:lpstr>Метод гарнісажу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Вирощування кристалів із газової фази. </vt:lpstr>
      <vt:lpstr>Вирощування кристалів із газової фази. </vt:lpstr>
      <vt:lpstr>Вирощування кристалів із газової фази</vt:lpstr>
      <vt:lpstr>Вирощування кристалів із газової фази</vt:lpstr>
      <vt:lpstr>Синтез за технологією НРНТ</vt:lpstr>
      <vt:lpstr>Синтез за технологією НРНТ</vt:lpstr>
      <vt:lpstr>Синтез за технологією НРНТ</vt:lpstr>
      <vt:lpstr>Синтез за технологією НРНТ</vt:lpstr>
      <vt:lpstr>Синтез за технологією НРНТ</vt:lpstr>
      <vt:lpstr>Синтез за технологією CVD</vt:lpstr>
      <vt:lpstr>Синтез за технологією CVD</vt:lpstr>
      <vt:lpstr>Синтез за технологією CVD</vt:lpstr>
      <vt:lpstr>Вирощені алмази</vt:lpstr>
      <vt:lpstr>Вирощені алмази</vt:lpstr>
      <vt:lpstr>Вирощені алмази</vt:lpstr>
      <vt:lpstr>Порівняння природних та синтетичних алмазів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виращування синтетичних аналогів ювелірного каміння</dc:title>
  <dc:creator>Acer</dc:creator>
  <cp:lastModifiedBy>Acer</cp:lastModifiedBy>
  <cp:revision>41</cp:revision>
  <dcterms:created xsi:type="dcterms:W3CDTF">2022-05-09T16:36:41Z</dcterms:created>
  <dcterms:modified xsi:type="dcterms:W3CDTF">2022-05-29T18:38:20Z</dcterms:modified>
</cp:coreProperties>
</file>