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516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ED46303-80B3-4CAE-A2A4-1333CDED1A30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FA38DE9-09CB-442A-A52B-BED0D006AF6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08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6303-80B3-4CAE-A2A4-1333CDED1A30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8DE9-09CB-442A-A52B-BED0D006A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6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6303-80B3-4CAE-A2A4-1333CDED1A30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8DE9-09CB-442A-A52B-BED0D006AF6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907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6303-80B3-4CAE-A2A4-1333CDED1A30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8DE9-09CB-442A-A52B-BED0D006AF6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911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6303-80B3-4CAE-A2A4-1333CDED1A30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8DE9-09CB-442A-A52B-BED0D006A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988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6303-80B3-4CAE-A2A4-1333CDED1A30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8DE9-09CB-442A-A52B-BED0D006AF6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961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6303-80B3-4CAE-A2A4-1333CDED1A30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8DE9-09CB-442A-A52B-BED0D006AF6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551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6303-80B3-4CAE-A2A4-1333CDED1A30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8DE9-09CB-442A-A52B-BED0D006AF6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353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6303-80B3-4CAE-A2A4-1333CDED1A30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8DE9-09CB-442A-A52B-BED0D006AF6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74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6303-80B3-4CAE-A2A4-1333CDED1A30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8DE9-09CB-442A-A52B-BED0D006A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0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6303-80B3-4CAE-A2A4-1333CDED1A30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8DE9-09CB-442A-A52B-BED0D006AF6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17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6303-80B3-4CAE-A2A4-1333CDED1A30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8DE9-09CB-442A-A52B-BED0D006A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5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6303-80B3-4CAE-A2A4-1333CDED1A30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8DE9-09CB-442A-A52B-BED0D006AF6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00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6303-80B3-4CAE-A2A4-1333CDED1A30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8DE9-09CB-442A-A52B-BED0D006AF6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47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6303-80B3-4CAE-A2A4-1333CDED1A30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8DE9-09CB-442A-A52B-BED0D006A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11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6303-80B3-4CAE-A2A4-1333CDED1A30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8DE9-09CB-442A-A52B-BED0D006AF6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12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6303-80B3-4CAE-A2A4-1333CDED1A30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8DE9-09CB-442A-A52B-BED0D006A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75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D46303-80B3-4CAE-A2A4-1333CDED1A30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A38DE9-09CB-442A-A52B-BED0D006A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49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Презентація до лекції на тему: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sz="5400" dirty="0" smtClean="0"/>
              <a:t>Пошукові </a:t>
            </a:r>
            <a:r>
              <a:rPr lang="uk-UA" sz="5400" dirty="0" smtClean="0"/>
              <a:t>передумови</a:t>
            </a:r>
            <a:endParaRPr lang="ru-RU" sz="5400" dirty="0"/>
          </a:p>
          <a:p>
            <a:r>
              <a:rPr lang="uk-UA" sz="5400" dirty="0" smtClean="0"/>
              <a:t>та пошукові ознаки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448196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 smtClean="0"/>
              <a:t>Пошукові  ознаки</a:t>
            </a:r>
            <a:r>
              <a:rPr lang="uk-UA" sz="2800" dirty="0" smtClean="0"/>
              <a:t>  це  геологічні  та  інші  факти,  які прямо або опосередковано вказують на наявність або можливість виявлення в конкретному  місці  проявів  корисних  копалин.</a:t>
            </a:r>
            <a:endParaRPr lang="uk-UA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:  </a:t>
            </a:r>
            <a:endParaRPr lang="uk-UA" dirty="0"/>
          </a:p>
          <a:p>
            <a:pPr algn="ctr"/>
            <a:r>
              <a:rPr lang="uk-UA" dirty="0" smtClean="0"/>
              <a:t>Прямі пошукові ознаки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виходи корисної копалини на поверхню;  </a:t>
            </a:r>
          </a:p>
          <a:p>
            <a:r>
              <a:rPr lang="uk-UA" dirty="0" smtClean="0"/>
              <a:t>первинні  ореоли  розсіювання  корисних мінералів  і  </a:t>
            </a:r>
            <a:r>
              <a:rPr lang="uk-UA" dirty="0" err="1" smtClean="0"/>
              <a:t>рудоутворюючих</a:t>
            </a:r>
            <a:r>
              <a:rPr lang="uk-UA" dirty="0" smtClean="0"/>
              <a:t> елементів;  </a:t>
            </a:r>
          </a:p>
          <a:p>
            <a:r>
              <a:rPr lang="uk-UA" dirty="0" smtClean="0"/>
              <a:t>вторинні  механічні,  </a:t>
            </a:r>
            <a:r>
              <a:rPr lang="uk-UA" dirty="0" err="1" smtClean="0"/>
              <a:t>літогеохімічні</a:t>
            </a:r>
            <a:r>
              <a:rPr lang="uk-UA" dirty="0" smtClean="0"/>
              <a:t>, </a:t>
            </a:r>
            <a:r>
              <a:rPr lang="uk-UA" dirty="0" err="1" smtClean="0"/>
              <a:t>гідрогеохімічні</a:t>
            </a:r>
            <a:r>
              <a:rPr lang="uk-UA" dirty="0" smtClean="0"/>
              <a:t>,  біогеохімічні, </a:t>
            </a:r>
            <a:r>
              <a:rPr lang="uk-UA" dirty="0" err="1" smtClean="0"/>
              <a:t>атмогеохімічні</a:t>
            </a:r>
            <a:r>
              <a:rPr lang="uk-UA" dirty="0" smtClean="0"/>
              <a:t>  ореоли  і  потоки  розсіювання  корисних  мінералів  і </a:t>
            </a:r>
            <a:r>
              <a:rPr lang="uk-UA" dirty="0" err="1" smtClean="0"/>
              <a:t>рудоутворюючих</a:t>
            </a:r>
            <a:r>
              <a:rPr lang="uk-UA" dirty="0" smtClean="0"/>
              <a:t> елементів; </a:t>
            </a:r>
          </a:p>
          <a:p>
            <a:r>
              <a:rPr lang="uk-UA" dirty="0" smtClean="0"/>
              <a:t>сліди  старих  гірських  робіт  або  переробки  корисної  копалини  і історичні дані про гірський промисел.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sz="2400" dirty="0"/>
              <a:t>Опосередковані пошукові ознаки </a:t>
            </a: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uk-UA" dirty="0" err="1" smtClean="0"/>
              <a:t>навколорудні</a:t>
            </a:r>
            <a:r>
              <a:rPr lang="uk-UA" dirty="0" smtClean="0"/>
              <a:t> зміни гірських порід;  </a:t>
            </a:r>
          </a:p>
          <a:p>
            <a:r>
              <a:rPr lang="uk-UA" dirty="0" smtClean="0"/>
              <a:t>мінерали-індикатори;  </a:t>
            </a:r>
          </a:p>
          <a:p>
            <a:r>
              <a:rPr lang="uk-UA" dirty="0" smtClean="0"/>
              <a:t>геофізичні аномалії;  </a:t>
            </a:r>
          </a:p>
          <a:p>
            <a:r>
              <a:rPr lang="uk-UA" dirty="0" smtClean="0"/>
              <a:t>геоморфологічні ознаки;  </a:t>
            </a:r>
          </a:p>
          <a:p>
            <a:r>
              <a:rPr lang="uk-UA" dirty="0" smtClean="0"/>
              <a:t>ботанічні ознаки.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747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Прямі пошукові ознаки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i="1" dirty="0" smtClean="0"/>
              <a:t>Виходи корисної копалини на поверхню або рудні  виходи </a:t>
            </a:r>
            <a:endParaRPr lang="uk-UA" i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71984"/>
              </p:ext>
            </p:extLst>
          </p:nvPr>
        </p:nvGraphicFramePr>
        <p:xfrm>
          <a:off x="5270497" y="982663"/>
          <a:ext cx="6337302" cy="5280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434"/>
                <a:gridCol w="2112434"/>
                <a:gridCol w="2112434"/>
              </a:tblGrid>
              <a:tr h="612854">
                <a:tc gridSpan="3"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Стосовно агентів вивітрювання рудні виходи можна розділити на три групи. </a:t>
                      </a:r>
                      <a:endParaRPr lang="uk-UA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883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noProof="0" dirty="0" smtClean="0"/>
                        <a:t>складені мінералами, які практично стійкі в зоні  вивітрювання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noProof="0" dirty="0" smtClean="0"/>
                        <a:t>рудні  мінерали окислюються,  але  залишаються  на  місці  і  переходять  в  іншу  мінеральну форму</a:t>
                      </a:r>
                      <a:endParaRPr lang="uk-UA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noProof="0" dirty="0" smtClean="0"/>
                        <a:t>складені  нестійкими  мінералами, які  розчиняються  і  в  основному  розсіюються</a:t>
                      </a:r>
                      <a:endParaRPr lang="uk-UA" sz="1600" noProof="0" dirty="0"/>
                    </a:p>
                  </a:txBody>
                  <a:tcPr/>
                </a:tc>
              </a:tr>
              <a:tr h="3151822">
                <a:tc>
                  <a:txBody>
                    <a:bodyPr/>
                    <a:lstStyle/>
                    <a:p>
                      <a:r>
                        <a:rPr lang="uk-UA" sz="1400" noProof="0" dirty="0" smtClean="0"/>
                        <a:t>родовища оксидів марганцю, бокситів,  хромітів,  каситериту,  а  також  руди  вольфраміту,  ртуті,  золота, </a:t>
                      </a:r>
                      <a:r>
                        <a:rPr lang="uk-UA" sz="1400" noProof="0" dirty="0" err="1" smtClean="0"/>
                        <a:t>платиноїдів</a:t>
                      </a:r>
                      <a:r>
                        <a:rPr lang="uk-UA" sz="1400" noProof="0" dirty="0" smtClean="0"/>
                        <a:t>  і  ряд  інших  родовищ,  що  складені  фізично  і  хімічно  стійкими мінералами</a:t>
                      </a:r>
                      <a:endParaRPr lang="uk-UA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noProof="0" dirty="0" smtClean="0"/>
                        <a:t>мінерали заліза (магнетит, гематит, сидерит, пірит та  ін.) можуть окислитися до </a:t>
                      </a:r>
                      <a:r>
                        <a:rPr lang="uk-UA" sz="1400" noProof="0" dirty="0" err="1" smtClean="0"/>
                        <a:t>гідрогематиту</a:t>
                      </a:r>
                      <a:r>
                        <a:rPr lang="uk-UA" sz="1400" noProof="0" dirty="0" smtClean="0"/>
                        <a:t> або лімоніту, карбонати марганцю переходять у піролюзит, галеніт заміщується церуситом, арсенопірит  –  скородитом.</a:t>
                      </a:r>
                      <a:endParaRPr lang="uk-UA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noProof="0" dirty="0" smtClean="0"/>
                        <a:t>Сульфіди  міді  і  цинку перетворюються  в  легко розчинні  сульфати  і  виносяться  із  зони  окислення. Частина міді може дати незначні скупчення малахіту, азуриту. Сульфат  цинку  виноситься,  але  при  наявності  карбонатів  може  реагувати  з ними з появою нижче зони окислення покладів смітсоніту і </a:t>
                      </a:r>
                      <a:r>
                        <a:rPr lang="uk-UA" sz="1400" noProof="0" dirty="0" err="1" smtClean="0"/>
                        <a:t>каламіну</a:t>
                      </a:r>
                      <a:r>
                        <a:rPr lang="uk-UA" sz="1400" noProof="0" dirty="0" smtClean="0"/>
                        <a:t>. </a:t>
                      </a:r>
                      <a:endParaRPr lang="uk-UA" sz="14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це природні на денній поверхні або штучні (розкриті гірничими виробками і свердловинами) виходи рудного тіла. Вихід корисної копалини на денній поверхні або поблизу її знаходиться  під  впливом  фізичного  і  хімічного  вивітрювання  і  часто  помітно перетворюється  в  порівнянні  з  первинними  рудами,  що  утрудняє  його визначення.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5627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/>
              <a:t/>
            </a:r>
            <a:br>
              <a:rPr lang="uk-UA" i="1" dirty="0"/>
            </a:br>
            <a:r>
              <a:rPr lang="uk-UA" b="1" dirty="0"/>
              <a:t>Прямі пошукові ознаки</a:t>
            </a: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>Первинні ореоли розсіювання корисних мінералів  і </a:t>
            </a:r>
            <a:r>
              <a:rPr lang="uk-UA" i="1" dirty="0" err="1" smtClean="0"/>
              <a:t>рудоутворюючих</a:t>
            </a:r>
            <a:r>
              <a:rPr lang="uk-UA" i="1" dirty="0" smtClean="0"/>
              <a:t> елементів</a:t>
            </a:r>
            <a:endParaRPr lang="uk-UA" i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655717"/>
              </p:ext>
            </p:extLst>
          </p:nvPr>
        </p:nvGraphicFramePr>
        <p:xfrm>
          <a:off x="5418138" y="723899"/>
          <a:ext cx="6075362" cy="5422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7681"/>
                <a:gridCol w="3037681"/>
              </a:tblGrid>
              <a:tr h="355566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Сингенетичні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Епігенетичні </a:t>
                      </a:r>
                      <a:endParaRPr lang="ru-RU" dirty="0"/>
                    </a:p>
                  </a:txBody>
                  <a:tcPr/>
                </a:tc>
              </a:tr>
              <a:tr h="1268908">
                <a:tc>
                  <a:txBody>
                    <a:bodyPr/>
                    <a:lstStyle/>
                    <a:p>
                      <a:r>
                        <a:rPr lang="uk-UA" sz="1600" noProof="0" dirty="0" smtClean="0"/>
                        <a:t>можуть </a:t>
                      </a:r>
                      <a:r>
                        <a:rPr lang="uk-UA" sz="1600" noProof="0" dirty="0" err="1" smtClean="0"/>
                        <a:t>утворююватися</a:t>
                      </a:r>
                      <a:r>
                        <a:rPr lang="uk-UA" sz="1600" noProof="0" dirty="0" smtClean="0"/>
                        <a:t>  одночасно  з  виникненням  рудних  концентрацій  в </a:t>
                      </a:r>
                      <a:r>
                        <a:rPr lang="uk-UA" sz="1600" noProof="0" dirty="0" err="1" smtClean="0"/>
                        <a:t>навколорудних</a:t>
                      </a:r>
                      <a:r>
                        <a:rPr lang="uk-UA" sz="1600" noProof="0" dirty="0" smtClean="0"/>
                        <a:t> </a:t>
                      </a:r>
                      <a:r>
                        <a:rPr lang="uk-UA" sz="1600" noProof="0" dirty="0" err="1" smtClean="0"/>
                        <a:t>метасоматитах</a:t>
                      </a:r>
                      <a:r>
                        <a:rPr lang="uk-UA" sz="1600" noProof="0" dirty="0" smtClean="0"/>
                        <a:t> і жильних утвореннях</a:t>
                      </a:r>
                      <a:endParaRPr lang="uk-UA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noProof="0" dirty="0" smtClean="0"/>
                        <a:t>можуть утворюватися в більш пізній час</a:t>
                      </a:r>
                      <a:endParaRPr lang="uk-UA" sz="1600" noProof="0" dirty="0"/>
                    </a:p>
                  </a:txBody>
                  <a:tcPr/>
                </a:tc>
              </a:tr>
              <a:tr h="1504984">
                <a:tc>
                  <a:txBody>
                    <a:bodyPr/>
                    <a:lstStyle/>
                    <a:p>
                      <a:r>
                        <a:rPr lang="uk-UA" sz="1600" noProof="0" dirty="0" smtClean="0"/>
                        <a:t>розподіл  хімічних  елементів характеризується плавним підвищенням концентрацій у напрямку до рудних тіл.  </a:t>
                      </a:r>
                      <a:endParaRPr lang="uk-UA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noProof="0" dirty="0" smtClean="0"/>
                        <a:t>супроводжують  накладені  родовища,  які утворюються  в  результаті  процесів,  що  відбуваються  у  середовищі  раніше сформованих </a:t>
                      </a:r>
                      <a:r>
                        <a:rPr lang="uk-UA" sz="1600" noProof="0" dirty="0" err="1" smtClean="0"/>
                        <a:t>вміщуючих</a:t>
                      </a:r>
                      <a:r>
                        <a:rPr lang="uk-UA" sz="1600" baseline="0" noProof="0" dirty="0" smtClean="0"/>
                        <a:t> </a:t>
                      </a:r>
                      <a:r>
                        <a:rPr lang="uk-UA" sz="1600" noProof="0" dirty="0" smtClean="0"/>
                        <a:t>порід. </a:t>
                      </a:r>
                      <a:endParaRPr lang="uk-UA" sz="1600" noProof="0" dirty="0"/>
                    </a:p>
                  </a:txBody>
                  <a:tcPr/>
                </a:tc>
              </a:tr>
              <a:tr h="219184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noProof="0" dirty="0" smtClean="0"/>
                        <a:t>магматичні  і  осадові  родовища</a:t>
                      </a:r>
                      <a:r>
                        <a:rPr lang="uk-UA" sz="1600" baseline="0" noProof="0" dirty="0" smtClean="0"/>
                        <a:t> </a:t>
                      </a:r>
                      <a:r>
                        <a:rPr lang="uk-UA" sz="1600" noProof="0" dirty="0" smtClean="0"/>
                        <a:t>представлені  </a:t>
                      </a:r>
                      <a:r>
                        <a:rPr lang="uk-UA" sz="1600" noProof="0" dirty="0" err="1" smtClean="0"/>
                        <a:t>тонкодисперсними</a:t>
                      </a:r>
                      <a:r>
                        <a:rPr lang="uk-UA" sz="1600" noProof="0" dirty="0" smtClean="0"/>
                        <a:t>  мінеральними  і  геохімічними  асоціаціями рудних  мінералів  і  хімічних  елементів,  що  утворюють  своєрідні  «чохли» навколо рудних тіл.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noProof="0" dirty="0" smtClean="0"/>
                        <a:t>типовими  представниками  цих  утворень  є</a:t>
                      </a:r>
                      <a:r>
                        <a:rPr lang="uk-UA" sz="1600" baseline="0" noProof="0" dirty="0" smtClean="0"/>
                        <a:t> </a:t>
                      </a:r>
                      <a:r>
                        <a:rPr lang="uk-UA" sz="1600" noProof="0" dirty="0" smtClean="0"/>
                        <a:t>пегматитові, жильні,  гідротермальні  родовища</a:t>
                      </a:r>
                    </a:p>
                    <a:p>
                      <a:endParaRPr lang="uk-UA" sz="16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виникають  у  породах,  що  вміщують  руди,  і  є  більш-менш ізометричними  ділянками,  що  оточують  родовище  і  збагачені  в  процесі рудоутворення  рядом  хімічних  елементів.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0990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1" y="774700"/>
            <a:ext cx="3869266" cy="19854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uk-UA" b="1" dirty="0" smtClean="0"/>
              <a:t>Прямі пошукові ознаки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i="1" dirty="0" smtClean="0"/>
              <a:t>Вторинні  ореоли  і  потоки  розсіювання  корисних  мінералів  і </a:t>
            </a:r>
            <a:r>
              <a:rPr lang="uk-UA" i="1" dirty="0" err="1" smtClean="0"/>
              <a:t>рудоутворюючих</a:t>
            </a:r>
            <a:r>
              <a:rPr lang="uk-UA" i="1" dirty="0" smtClean="0"/>
              <a:t>  елементів</a:t>
            </a:r>
            <a:endParaRPr lang="uk-UA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Вторинними  ореолами  і  потоками  розсіювання  можна  назвати  зони підвищених </a:t>
            </a:r>
            <a:r>
              <a:rPr lang="uk-UA" dirty="0" err="1"/>
              <a:t>вмістів</a:t>
            </a:r>
            <a:r>
              <a:rPr lang="uk-UA" dirty="0"/>
              <a:t> хімічних елементів, характерних для даного родовища, що  розвиваються  в  алювіальних,  еолових,  льодовикових  та  інших  відкладах; річкових,  озерних  і підземних  водах на шляхах  твердого  і  водного  стоків. У напрямку  стоку  вміст  хімічних  елементів </a:t>
            </a:r>
            <a:r>
              <a:rPr lang="uk-UA" dirty="0" smtClean="0"/>
              <a:t> зменшується</a:t>
            </a:r>
            <a:r>
              <a:rPr lang="uk-UA" dirty="0"/>
              <a:t>,  поступово </a:t>
            </a:r>
            <a:r>
              <a:rPr lang="uk-UA" dirty="0" smtClean="0"/>
              <a:t>наближаючись </a:t>
            </a:r>
            <a:r>
              <a:rPr lang="uk-UA" dirty="0"/>
              <a:t>до значень, що відповідають місцевому геохімічному фону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3101" y="2959100"/>
            <a:ext cx="4745567" cy="3149600"/>
          </a:xfrm>
        </p:spPr>
        <p:txBody>
          <a:bodyPr>
            <a:normAutofit fontScale="70000" lnSpcReduction="20000"/>
          </a:bodyPr>
          <a:lstStyle/>
          <a:p>
            <a:r>
              <a:rPr lang="uk-UA" sz="2600" dirty="0" smtClean="0"/>
              <a:t>виникають при  руйнуванні  родовищ  корисних копалин  та  їхніх  первинних  ореолів  під  впливом  фізичного  і  хімічного вивітрювання  з  наступним  переміщенням  і  розсіюванням  рудної  речовини.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600" dirty="0" smtClean="0"/>
              <a:t>ореоли  </a:t>
            </a:r>
            <a:r>
              <a:rPr lang="uk-UA" sz="2600" dirty="0"/>
              <a:t>характеризуються  ізометричною  формою  в  плані,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600" dirty="0"/>
              <a:t> у  потоків витягнута  форма,  обумовлена  переміщенням  продуктів  руйнування постійними або тимчасовими водотоками, рідше іншими агентами.</a:t>
            </a:r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336158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/>
              <a:t>Характер  і  ступінь  руйнування  родовища,  а  також  фазовий  стан продуктів  руйнування  визначає  розподіл  вторинних  ореолів  і  потоків розсіювання  на:</a:t>
            </a:r>
            <a:endParaRPr lang="uk-UA" sz="2800" dirty="0"/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smtClean="0"/>
              <a:t>механічні,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smtClean="0"/>
              <a:t>сольові,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smtClean="0"/>
              <a:t>водні  (</a:t>
            </a:r>
            <a:r>
              <a:rPr lang="uk-UA" dirty="0" err="1" smtClean="0"/>
              <a:t>гідрогеохімічні</a:t>
            </a:r>
            <a:r>
              <a:rPr lang="uk-UA" dirty="0" smtClean="0"/>
              <a:t>),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smtClean="0"/>
              <a:t>газові (</a:t>
            </a:r>
            <a:r>
              <a:rPr lang="uk-UA" dirty="0" err="1" smtClean="0"/>
              <a:t>атмогеохімічні</a:t>
            </a:r>
            <a:r>
              <a:rPr lang="uk-UA" dirty="0" smtClean="0"/>
              <a:t>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smtClean="0"/>
              <a:t>біогеохімічні.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01920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66472" y="850900"/>
            <a:ext cx="3718455" cy="914400"/>
          </a:xfrm>
        </p:spPr>
        <p:txBody>
          <a:bodyPr>
            <a:noAutofit/>
          </a:bodyPr>
          <a:lstStyle/>
          <a:p>
            <a:r>
              <a:rPr lang="uk-UA" i="1" dirty="0" smtClean="0"/>
              <a:t>Механічні  ореоли  і  потоки  розсіювання</a:t>
            </a:r>
            <a:endParaRPr lang="uk-UA" i="1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530569"/>
              </p:ext>
            </p:extLst>
          </p:nvPr>
        </p:nvGraphicFramePr>
        <p:xfrm>
          <a:off x="4330700" y="800101"/>
          <a:ext cx="7543798" cy="5486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48"/>
                <a:gridCol w="1657350"/>
                <a:gridCol w="1657350"/>
                <a:gridCol w="1657350"/>
              </a:tblGrid>
              <a:tr h="254790">
                <a:tc>
                  <a:txBody>
                    <a:bodyPr/>
                    <a:lstStyle/>
                    <a:p>
                      <a:pPr algn="ctr"/>
                      <a:r>
                        <a:rPr lang="uk-UA" sz="1200" noProof="0" dirty="0" smtClean="0"/>
                        <a:t>елювіальні</a:t>
                      </a:r>
                      <a:endParaRPr lang="uk-UA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noProof="0" dirty="0" smtClean="0"/>
                        <a:t>делювіальні </a:t>
                      </a:r>
                      <a:endParaRPr lang="uk-UA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noProof="0" dirty="0" smtClean="0"/>
                        <a:t>алювіальні</a:t>
                      </a:r>
                      <a:endParaRPr lang="uk-UA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валунно-льодовикові</a:t>
                      </a:r>
                      <a:endParaRPr lang="ru-RU" sz="1200" dirty="0"/>
                    </a:p>
                  </a:txBody>
                  <a:tcPr/>
                </a:tc>
              </a:tr>
              <a:tr h="1443809">
                <a:tc>
                  <a:txBody>
                    <a:bodyPr/>
                    <a:lstStyle/>
                    <a:p>
                      <a:r>
                        <a:rPr lang="uk-UA" sz="1200" noProof="0" dirty="0" smtClean="0"/>
                        <a:t>характеризуються перевагою  великоуламкового  матеріалу </a:t>
                      </a:r>
                      <a:endParaRPr lang="uk-UA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noProof="0" dirty="0" smtClean="0"/>
                        <a:t>утворюються  за рахунок  фізичного  вивітрювання  рудних  тіл  і  переміщення  продуктів руйнування по схилу</a:t>
                      </a:r>
                      <a:endParaRPr lang="uk-UA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noProof="0" dirty="0" smtClean="0"/>
                        <a:t>утворюються  за  рахунок  елювіальних  і  делювіальних  відкладів  у  результаті їхнього  перенесення,  переробки  і  сортування  водними  потоками</a:t>
                      </a:r>
                      <a:endParaRPr lang="uk-UA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noProof="0" dirty="0" smtClean="0"/>
                        <a:t>утворюються  за  рахунок  механічного руйнування родовищ  і перенесення рудних  уламків на  ту  або  іншу  відстань льодовиком</a:t>
                      </a:r>
                      <a:endParaRPr lang="uk-UA" sz="1200" noProof="0" dirty="0"/>
                    </a:p>
                  </a:txBody>
                  <a:tcPr/>
                </a:tc>
              </a:tr>
              <a:tr h="17835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noProof="0" dirty="0" smtClean="0"/>
                        <a:t>утворюються  за рахунок міцних, стійких проти хімічного вивітрювання руд, що залягають  у більш пухких </a:t>
                      </a:r>
                      <a:r>
                        <a:rPr lang="uk-UA" sz="1200" noProof="0" dirty="0" err="1" smtClean="0"/>
                        <a:t>вміщуючих</a:t>
                      </a:r>
                      <a:r>
                        <a:rPr lang="uk-UA" sz="1200" noProof="0" dirty="0" smtClean="0"/>
                        <a:t> породах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noProof="0" dirty="0" smtClean="0"/>
                        <a:t>рудні уламки перемішуються з </a:t>
                      </a:r>
                      <a:r>
                        <a:rPr lang="uk-UA" sz="1200" noProof="0" dirty="0" err="1" smtClean="0"/>
                        <a:t>безрудними</a:t>
                      </a:r>
                      <a:r>
                        <a:rPr lang="uk-UA" sz="1200" noProof="0" dirty="0" smtClean="0"/>
                        <a:t> і тією чи іншою мірою подрібнюються </a:t>
                      </a:r>
                      <a:endParaRPr lang="uk-UA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noProof="0" dirty="0" smtClean="0"/>
                        <a:t>дальність перенесення,  ступінь  переробки  і  сортування  матеріалу  залежить  від швидкості  течії  і  потужності  водного  потоку,  а  також  від  міцності  руд, густини  мінералів  та  їхньої  хімічної  стійкості  </a:t>
                      </a:r>
                      <a:endParaRPr lang="uk-UA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noProof="0" dirty="0" smtClean="0"/>
                        <a:t>продукти  руйнування,  що переміщуються по </a:t>
                      </a:r>
                      <a:r>
                        <a:rPr lang="uk-UA" sz="1200" noProof="0" dirty="0" err="1" smtClean="0"/>
                        <a:t>дну</a:t>
                      </a:r>
                      <a:r>
                        <a:rPr lang="uk-UA" sz="1200" noProof="0" dirty="0" smtClean="0"/>
                        <a:t> льодовика, зазнають сильного стирання, а уламки, що знаходяться  у  тілі  льодовика,  не  піддаються  значної  механічної  обробки</a:t>
                      </a:r>
                      <a:endParaRPr lang="uk-UA" sz="1200" noProof="0" dirty="0"/>
                    </a:p>
                  </a:txBody>
                  <a:tcPr/>
                </a:tc>
              </a:tr>
              <a:tr h="17375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noProof="0" dirty="0" smtClean="0"/>
                        <a:t>продукти руйнування подрібнюються  і виносяться за межі ореолу, а рудні брили  і уламки залишаються  на  місці  і  свідчать  про  наявність  руд  у  корінному  заляганні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noProof="0" dirty="0" smtClean="0"/>
                        <a:t>залежно від міцності руд, а також від крутості  схилу  співвідношення  розмірів  рудних  уламків  може  бути  різним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noProof="0" dirty="0" smtClean="0"/>
                        <a:t>однією  з  важливих властивостей,  що  визначають  відстань  перенесення,  є  </a:t>
                      </a:r>
                      <a:r>
                        <a:rPr lang="uk-UA" sz="1200" noProof="0" dirty="0" err="1" smtClean="0"/>
                        <a:t>обкатаність</a:t>
                      </a:r>
                      <a:endParaRPr lang="uk-UA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noProof="0" dirty="0" smtClean="0"/>
                        <a:t>уламковий матеріал, як правило, не сортується за розмірами часток</a:t>
                      </a:r>
                      <a:endParaRPr lang="uk-UA" sz="12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660400" y="1930400"/>
            <a:ext cx="3530600" cy="430530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виникають  у  всіх  типах пухких  відкладів  від  елювіальних  до  льодовикових  при  руйнуванні  хімічно стійких  у  зоні  </a:t>
            </a:r>
            <a:r>
              <a:rPr lang="uk-UA" dirty="0" err="1" smtClean="0"/>
              <a:t>гіпергенезу</a:t>
            </a:r>
            <a:r>
              <a:rPr lang="uk-UA" dirty="0" smtClean="0"/>
              <a:t>  корисних  копалин.</a:t>
            </a:r>
          </a:p>
          <a:p>
            <a:r>
              <a:rPr lang="uk-UA" dirty="0"/>
              <a:t>За  крупністю  і  агрегатним станом  продуктів  руйнування  вони  поділяються: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крупноуламкові  –  рудні розвали,  валуни,  галька  розміром  до  десятків  сантиметрів  у  діаметрі  серед </a:t>
            </a:r>
            <a:r>
              <a:rPr lang="uk-UA" dirty="0" err="1"/>
              <a:t>елювіально</a:t>
            </a:r>
            <a:r>
              <a:rPr lang="uk-UA" dirty="0"/>
              <a:t>-делювіальних,  річкових  і  льодовикових  відкладів;  </a:t>
            </a:r>
            <a:endParaRPr lang="uk-U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шліхові  </a:t>
            </a:r>
            <a:r>
              <a:rPr lang="uk-UA" dirty="0"/>
              <a:t>або піщано-гравійні – розміри рудних зерен важких фракцій пухких утворень від десятих  часток  до  перших  </a:t>
            </a:r>
            <a:r>
              <a:rPr lang="uk-UA" dirty="0" smtClean="0"/>
              <a:t>міліметрів;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 smtClean="0"/>
              <a:t>тонкодисперговані</a:t>
            </a:r>
            <a:r>
              <a:rPr lang="uk-UA" dirty="0" smtClean="0"/>
              <a:t>  </a:t>
            </a:r>
            <a:r>
              <a:rPr lang="uk-UA" dirty="0"/>
              <a:t>(глинисті)  – розміри рудних зерен від сотих до тисячних часток міліметра. </a:t>
            </a:r>
          </a:p>
        </p:txBody>
      </p:sp>
    </p:spTree>
    <p:extLst>
      <p:ext uri="{BB962C8B-B14F-4D97-AF65-F5344CB8AC3E}">
        <p14:creationId xmlns:p14="http://schemas.microsoft.com/office/powerpoint/2010/main" val="4076805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1" y="762000"/>
            <a:ext cx="5194300" cy="1803400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i="1" dirty="0" smtClean="0"/>
              <a:t>Сольові  ореоли  і  потоки  розсіювання</a:t>
            </a:r>
            <a:r>
              <a:rPr lang="uk-UA" sz="2000" dirty="0" smtClean="0"/>
              <a:t> </a:t>
            </a:r>
            <a:br>
              <a:rPr lang="uk-UA" sz="2000" dirty="0" smtClean="0"/>
            </a:br>
            <a:r>
              <a:rPr lang="uk-UA" sz="2000" dirty="0" smtClean="0"/>
              <a:t> формуються  в  результаті хімічних  процесів  розкладання,  розчинення,  перенесення,  </a:t>
            </a:r>
            <a:r>
              <a:rPr lang="uk-UA" sz="2000" dirty="0" err="1" smtClean="0"/>
              <a:t>перевідкладення</a:t>
            </a:r>
            <a:r>
              <a:rPr lang="uk-UA" sz="2000" dirty="0" smtClean="0"/>
              <a:t> речовини  в  оточуючих  породах  у  вигляді  елементів  та  їхніх  солей.</a:t>
            </a: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3501" y="635000"/>
            <a:ext cx="5092700" cy="5486400"/>
          </a:xfrm>
        </p:spPr>
        <p:txBody>
          <a:bodyPr>
            <a:noAutofit/>
          </a:bodyPr>
          <a:lstStyle/>
          <a:p>
            <a:pPr algn="just"/>
            <a:r>
              <a:rPr lang="uk-UA" sz="2000" i="1" dirty="0" smtClean="0"/>
              <a:t>Газові  ореоли  розсіювання </a:t>
            </a:r>
            <a:r>
              <a:rPr lang="uk-UA" sz="2000" dirty="0" smtClean="0"/>
              <a:t>утворюються при  хімічних  перетвореннях  сульфідних  руд,  родовищ ртуті;  ореоли  радону,  </a:t>
            </a:r>
            <a:r>
              <a:rPr lang="uk-UA" sz="2000" dirty="0" err="1" smtClean="0"/>
              <a:t>торія</a:t>
            </a:r>
            <a:r>
              <a:rPr lang="uk-UA" sz="2000" dirty="0" smtClean="0"/>
              <a:t>  і  гелію  виникають  над  родовищами радіоактивних  елементів, чітко проявляються над родовищами вугілля. </a:t>
            </a:r>
          </a:p>
          <a:p>
            <a:pPr algn="just"/>
            <a:r>
              <a:rPr lang="uk-UA" sz="2000" i="1" dirty="0" smtClean="0"/>
              <a:t>Біогеохімічні  ореоли  розсіювання  </a:t>
            </a:r>
            <a:r>
              <a:rPr lang="uk-UA" sz="2000" dirty="0" smtClean="0"/>
              <a:t>обумовлені  акумуляцією  рослинами мікроелементів  із ґрунту  і підземних вод, з підвищенням  їхніх </a:t>
            </a:r>
            <a:r>
              <a:rPr lang="uk-UA" sz="2000" dirty="0" err="1" smtClean="0"/>
              <a:t>вмістів</a:t>
            </a:r>
            <a:r>
              <a:rPr lang="uk-UA" sz="2000" dirty="0" smtClean="0"/>
              <a:t>  іноді в десятки  і  сотні  разів  та  являють  собою  ділянки  поширення  рослин  і  їхніх залишків, що  несуть підвищені  вмісти  хімічних  елементів,  характерних  для родовищ  та  їхніх  первинних  і  вторинних  ореолів  розсіювання.</a:t>
            </a:r>
            <a:endParaRPr lang="uk-UA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65200" y="3031064"/>
            <a:ext cx="5600699" cy="2620435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i="1" dirty="0" smtClean="0"/>
              <a:t>Водні  ореоли  і  потоки  розсіювання </a:t>
            </a:r>
            <a:r>
              <a:rPr lang="uk-UA" sz="2000" dirty="0" smtClean="0"/>
              <a:t>утворюються  за  рахунок  розчинення  і  виносу  хімічних  елементів  та  їхніх </a:t>
            </a:r>
            <a:r>
              <a:rPr lang="uk-UA" sz="2000" dirty="0" err="1" smtClean="0"/>
              <a:t>сполук</a:t>
            </a:r>
            <a:r>
              <a:rPr lang="uk-UA" sz="2000" dirty="0" smtClean="0"/>
              <a:t>  із  рудних  тіл  і  супровідних  первинних  і  вторинних  ореолів розсіювання.  </a:t>
            </a:r>
          </a:p>
          <a:p>
            <a:pPr algn="just"/>
            <a:r>
              <a:rPr lang="uk-UA" sz="2000" dirty="0" smtClean="0"/>
              <a:t>Виявляються  в  багатьох  родовищах кольорових, рідкісних, благородних  і рідкіснометалевих елементів, особливо із  сульфідним  складом  руд. </a:t>
            </a:r>
          </a:p>
        </p:txBody>
      </p:sp>
    </p:spTree>
    <p:extLst>
      <p:ext uri="{BB962C8B-B14F-4D97-AF65-F5344CB8AC3E}">
        <p14:creationId xmlns:p14="http://schemas.microsoft.com/office/powerpoint/2010/main" val="1805254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401" y="685800"/>
            <a:ext cx="4224866" cy="2074334"/>
          </a:xfrm>
        </p:spPr>
        <p:txBody>
          <a:bodyPr>
            <a:normAutofit/>
          </a:bodyPr>
          <a:lstStyle/>
          <a:p>
            <a:r>
              <a:rPr lang="uk-UA" b="1" dirty="0" smtClean="0"/>
              <a:t>Прямі пошукові ознаки</a:t>
            </a:r>
            <a:r>
              <a:rPr lang="ru-RU" dirty="0"/>
              <a:t/>
            </a:r>
            <a:br>
              <a:rPr lang="ru-RU" dirty="0"/>
            </a:br>
            <a:r>
              <a:rPr lang="uk-UA" i="1" dirty="0" smtClean="0"/>
              <a:t>Сліди  давніх  гірських  робіт  або  переробки  корисної  копалини  та історичні  дані  про  гірничий  промисел</a:t>
            </a:r>
            <a:endParaRPr lang="uk-UA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Давні  виробки  та  їхні  відвали  розглядаються  в  якості  прямих  пошукових ознак тільки в тому випадку, якщо в них виявлені рудні виходи або залишки рудного матеріалу. </a:t>
            </a:r>
          </a:p>
          <a:p>
            <a:r>
              <a:rPr lang="uk-UA" dirty="0" smtClean="0"/>
              <a:t>Важливим  показником  про  наявність  корисних  копалин  можуть  бути різні  фондові,  архівні  та  інші  літературні  джерела:  звіти  про  подорожі, геологічні  дослідження,  геологічні  зйомки,  пошуки,  розвідку,  розробку  і переробку корисних копалин.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5001" y="3124200"/>
            <a:ext cx="4622799" cy="284480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використовуються  для  прогнозування  і  пошуків  рудних  об'єктів</a:t>
            </a:r>
          </a:p>
          <a:p>
            <a:endParaRPr lang="uk-UA" dirty="0" smtClean="0"/>
          </a:p>
          <a:p>
            <a:r>
              <a:rPr lang="uk-UA" dirty="0" smtClean="0"/>
              <a:t>Давні розробки зазвичай зустрічаються у відомих гірничорудних районах. Це засипані пухкими відкладами  і покриті рослинністю кар'єри, шурфи, штольні, шахти. </a:t>
            </a:r>
          </a:p>
          <a:p>
            <a:r>
              <a:rPr lang="uk-UA" dirty="0" smtClean="0"/>
              <a:t>Поблизу їх розташовуються відвали, зазвичай покриті  рослинністю,  виявляються  вони  за  позитивними  формами  рельєфу.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87357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501" y="893234"/>
            <a:ext cx="3746499" cy="13716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Опосередковані</a:t>
            </a:r>
            <a:r>
              <a:rPr lang="ru-RU" b="1" dirty="0" smtClean="0"/>
              <a:t> </a:t>
            </a:r>
            <a:r>
              <a:rPr lang="uk-UA" b="1" dirty="0" smtClean="0"/>
              <a:t>пошукові</a:t>
            </a:r>
            <a:r>
              <a:rPr lang="ru-RU" b="1" dirty="0" smtClean="0"/>
              <a:t> </a:t>
            </a:r>
            <a:r>
              <a:rPr lang="ru-RU" b="1" dirty="0" err="1" smtClean="0"/>
              <a:t>ознаки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i="1" dirty="0" smtClean="0"/>
              <a:t> </a:t>
            </a:r>
            <a:r>
              <a:rPr lang="uk-UA" i="1" dirty="0" err="1" smtClean="0"/>
              <a:t>Навколорудні</a:t>
            </a:r>
            <a:r>
              <a:rPr lang="uk-UA" i="1" dirty="0" smtClean="0"/>
              <a:t>  зміни  </a:t>
            </a:r>
            <a:r>
              <a:rPr lang="uk-UA" i="1" dirty="0" err="1" smtClean="0"/>
              <a:t>вміщуючих</a:t>
            </a:r>
            <a:r>
              <a:rPr lang="uk-UA" i="1" dirty="0" smtClean="0"/>
              <a:t>  порід </a:t>
            </a:r>
            <a:endParaRPr lang="uk-UA" i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757483"/>
              </p:ext>
            </p:extLst>
          </p:nvPr>
        </p:nvGraphicFramePr>
        <p:xfrm>
          <a:off x="4965700" y="723899"/>
          <a:ext cx="6553200" cy="5676314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134928"/>
                <a:gridCol w="4418272"/>
              </a:tblGrid>
              <a:tr h="635001"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скарни і </a:t>
                      </a:r>
                      <a:r>
                        <a:rPr lang="uk-UA" noProof="0" dirty="0" err="1" smtClean="0"/>
                        <a:t>скарновані</a:t>
                      </a:r>
                      <a:r>
                        <a:rPr lang="uk-UA" noProof="0" dirty="0" smtClean="0"/>
                        <a:t> породи </a:t>
                      </a:r>
                      <a:endParaRPr lang="uk-UA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noProof="0" dirty="0" smtClean="0"/>
                        <a:t>характерні для родовищ заліза, міді, свинцю і цинку, вольфраму і молібдену, бору</a:t>
                      </a:r>
                      <a:endParaRPr lang="uk-UA" b="0" noProof="0" dirty="0" smtClean="0"/>
                    </a:p>
                  </a:txBody>
                  <a:tcPr/>
                </a:tc>
              </a:tr>
              <a:tr h="1191260"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грейзенізація</a:t>
                      </a:r>
                      <a:endParaRPr lang="uk-UA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супроводжує певне рудне мінералоутворення: каситериту,  вольфраміту, шеєліту, молібденіту,  берилу,  танталіту-колумбіту</a:t>
                      </a:r>
                      <a:endParaRPr lang="uk-UA" b="0" noProof="0" dirty="0"/>
                    </a:p>
                  </a:txBody>
                  <a:tcPr/>
                </a:tc>
              </a:tr>
              <a:tr h="1191260">
                <a:tc>
                  <a:txBody>
                    <a:bodyPr/>
                    <a:lstStyle/>
                    <a:p>
                      <a:r>
                        <a:rPr lang="uk-UA" noProof="0" dirty="0" err="1" smtClean="0"/>
                        <a:t>серпентинізація</a:t>
                      </a:r>
                      <a:endParaRPr lang="uk-UA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noProof="0" dirty="0" smtClean="0"/>
                        <a:t>виникає  при  гідротермальному  перетворенні </a:t>
                      </a:r>
                      <a:r>
                        <a:rPr lang="uk-UA" noProof="0" dirty="0" err="1" smtClean="0"/>
                        <a:t>ультраосновних</a:t>
                      </a:r>
                      <a:r>
                        <a:rPr lang="uk-UA" noProof="0" dirty="0" smtClean="0"/>
                        <a:t> порід з якими пов'язані родовища хризотил-азбесту і тальку</a:t>
                      </a:r>
                      <a:endParaRPr lang="uk-UA" b="0" noProof="0" dirty="0" smtClean="0"/>
                    </a:p>
                  </a:txBody>
                  <a:tcPr/>
                </a:tc>
              </a:tr>
              <a:tr h="1460501">
                <a:tc>
                  <a:txBody>
                    <a:bodyPr/>
                    <a:lstStyle/>
                    <a:p>
                      <a:r>
                        <a:rPr lang="uk-UA" noProof="0" dirty="0" err="1" smtClean="0"/>
                        <a:t>окварцювання</a:t>
                      </a:r>
                      <a:endParaRPr lang="uk-UA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noProof="0" dirty="0" smtClean="0"/>
                        <a:t>призводить до утворення вторинних кварцитів, в яких поряд з різко переважним  кварцом  присутні  серицит,  каолініт,  андалузит,  алуніт, пірофіліт, рутил,  турмалін  і  рудні  мінерали</a:t>
                      </a:r>
                      <a:endParaRPr lang="uk-UA" b="0" noProof="0" dirty="0" smtClean="0"/>
                    </a:p>
                  </a:txBody>
                  <a:tcPr/>
                </a:tc>
              </a:tr>
              <a:tr h="916354">
                <a:tc>
                  <a:txBody>
                    <a:bodyPr/>
                    <a:lstStyle/>
                    <a:p>
                      <a:r>
                        <a:rPr lang="uk-UA" noProof="0" dirty="0" err="1" smtClean="0"/>
                        <a:t>березитизація</a:t>
                      </a:r>
                      <a:endParaRPr lang="uk-UA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noProof="0" dirty="0" smtClean="0"/>
                        <a:t>супроводжує  утворення  золоторудних  жильних родовищ і деяких молібденових, вольфрамових, мідних</a:t>
                      </a:r>
                      <a:endParaRPr lang="uk-UA" b="0" noProof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5501" y="3031065"/>
            <a:ext cx="3581400" cy="2438404"/>
          </a:xfrm>
        </p:spPr>
        <p:txBody>
          <a:bodyPr>
            <a:normAutofit/>
          </a:bodyPr>
          <a:lstStyle/>
          <a:p>
            <a:r>
              <a:rPr lang="uk-UA" dirty="0" smtClean="0"/>
              <a:t>Найбільш </a:t>
            </a:r>
            <a:r>
              <a:rPr lang="uk-UA" dirty="0"/>
              <a:t>важливими для пошуків є такі типи </a:t>
            </a:r>
            <a:r>
              <a:rPr lang="uk-UA" dirty="0" smtClean="0"/>
              <a:t>змін: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 smtClean="0"/>
              <a:t>скарнування</a:t>
            </a:r>
            <a:r>
              <a:rPr lang="uk-UA" dirty="0" smtClean="0"/>
              <a:t>,</a:t>
            </a:r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 </a:t>
            </a:r>
            <a:r>
              <a:rPr lang="uk-UA" dirty="0"/>
              <a:t>грейзенізація,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 smtClean="0"/>
              <a:t>серпентинізація</a:t>
            </a:r>
            <a:r>
              <a:rPr lang="uk-UA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 smtClean="0"/>
              <a:t>окварцювання</a:t>
            </a:r>
            <a:r>
              <a:rPr lang="uk-UA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.</a:t>
            </a:r>
            <a:r>
              <a:rPr lang="uk-UA" dirty="0" err="1" smtClean="0"/>
              <a:t>березитизация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9352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711" y="982131"/>
            <a:ext cx="3718455" cy="1371600"/>
          </a:xfrm>
        </p:spPr>
        <p:txBody>
          <a:bodyPr/>
          <a:lstStyle/>
          <a:p>
            <a:r>
              <a:rPr lang="uk-UA" b="1" dirty="0" smtClean="0"/>
              <a:t>Опосередковані пошукові ознаки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i="1" dirty="0" smtClean="0"/>
              <a:t>Мінерали-індикатори</a:t>
            </a:r>
            <a:endParaRPr lang="uk-UA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dirty="0" smtClean="0"/>
              <a:t>Використовуються мінеральні асоціації </a:t>
            </a:r>
            <a:r>
              <a:rPr lang="uk-UA" dirty="0" err="1" smtClean="0"/>
              <a:t>безрудних</a:t>
            </a:r>
            <a:r>
              <a:rPr lang="uk-UA" dirty="0" smtClean="0"/>
              <a:t> фронтальних і флангових зон рудних полів, рудних вузлів, а також жильні  мінерали-супутники  рудних  мінеральних  комплексів. </a:t>
            </a:r>
          </a:p>
          <a:p>
            <a:r>
              <a:rPr lang="uk-UA" dirty="0" smtClean="0"/>
              <a:t>кварц,  барит,  флюорит,  карбонати  при  пошуках  рідкіснометалевих  і золоторудних родовищ; </a:t>
            </a:r>
          </a:p>
          <a:p>
            <a:r>
              <a:rPr lang="uk-UA" dirty="0" smtClean="0"/>
              <a:t>піропи, </a:t>
            </a:r>
            <a:r>
              <a:rPr lang="uk-UA" dirty="0" err="1" smtClean="0"/>
              <a:t>пікроільменіти</a:t>
            </a:r>
            <a:r>
              <a:rPr lang="uk-UA" dirty="0" smtClean="0"/>
              <a:t> – алмазних; </a:t>
            </a:r>
            <a:r>
              <a:rPr lang="uk-UA" dirty="0" err="1" smtClean="0"/>
              <a:t>хромшпінеліди</a:t>
            </a:r>
            <a:r>
              <a:rPr lang="uk-UA" dirty="0" smtClean="0"/>
              <a:t> − платинових родовищ;  </a:t>
            </a:r>
          </a:p>
          <a:p>
            <a:r>
              <a:rPr lang="uk-UA" dirty="0" smtClean="0"/>
              <a:t>лепідоліти  і  різнобарвні  турмаліни  –  рідкіснометалевих  літій-тантал-ніобієвих  і  каситерит-</a:t>
            </a:r>
            <a:r>
              <a:rPr lang="uk-UA" dirty="0" err="1" smtClean="0"/>
              <a:t>вольфрамітових</a:t>
            </a:r>
            <a:r>
              <a:rPr lang="uk-UA" dirty="0" smtClean="0"/>
              <a:t> родовищ;  </a:t>
            </a:r>
          </a:p>
          <a:p>
            <a:r>
              <a:rPr lang="uk-UA" dirty="0" smtClean="0"/>
              <a:t>пірит,  арсенопірит  –  золоторудних і золото-</a:t>
            </a:r>
            <a:r>
              <a:rPr lang="uk-UA" dirty="0" err="1" smtClean="0"/>
              <a:t>платиноїдних</a:t>
            </a:r>
            <a:r>
              <a:rPr lang="uk-UA" dirty="0" smtClean="0"/>
              <a:t> об'єктів родовищ. 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Мінерали-індикатори  </a:t>
            </a:r>
            <a:r>
              <a:rPr lang="ru-RU" dirty="0" err="1"/>
              <a:t>виявляються</a:t>
            </a:r>
            <a:r>
              <a:rPr lang="ru-RU" dirty="0"/>
              <a:t>  при  </a:t>
            </a:r>
            <a:r>
              <a:rPr lang="ru-RU" dirty="0" err="1"/>
              <a:t>шліховому</a:t>
            </a:r>
            <a:r>
              <a:rPr lang="ru-RU" dirty="0"/>
              <a:t>  </a:t>
            </a:r>
            <a:r>
              <a:rPr lang="ru-RU" dirty="0" err="1"/>
              <a:t>методі</a:t>
            </a:r>
            <a:r>
              <a:rPr lang="ru-RU" dirty="0"/>
              <a:t>  </a:t>
            </a:r>
            <a:r>
              <a:rPr lang="ru-RU" dirty="0" err="1"/>
              <a:t>пошуків</a:t>
            </a:r>
            <a:r>
              <a:rPr lang="ru-RU" dirty="0"/>
              <a:t>  і </a:t>
            </a:r>
            <a:r>
              <a:rPr lang="ru-RU" dirty="0" err="1"/>
              <a:t>представлені</a:t>
            </a:r>
            <a:r>
              <a:rPr lang="ru-RU" dirty="0"/>
              <a:t>  </a:t>
            </a:r>
            <a:r>
              <a:rPr lang="ru-RU" dirty="0" err="1"/>
              <a:t>важкими</a:t>
            </a:r>
            <a:r>
              <a:rPr lang="ru-RU" dirty="0"/>
              <a:t>  </a:t>
            </a:r>
            <a:r>
              <a:rPr lang="ru-RU" dirty="0" err="1"/>
              <a:t>мінералами</a:t>
            </a:r>
            <a:r>
              <a:rPr lang="ru-RU" dirty="0"/>
              <a:t>,  </a:t>
            </a:r>
            <a:r>
              <a:rPr lang="ru-RU" dirty="0" err="1"/>
              <a:t>стійкими</a:t>
            </a:r>
            <a:r>
              <a:rPr lang="ru-RU" dirty="0"/>
              <a:t>  до  </a:t>
            </a:r>
            <a:r>
              <a:rPr lang="ru-RU" dirty="0" err="1"/>
              <a:t>фізичного</a:t>
            </a:r>
            <a:r>
              <a:rPr lang="ru-RU" dirty="0"/>
              <a:t>  і  </a:t>
            </a:r>
            <a:r>
              <a:rPr lang="ru-RU" dirty="0" err="1"/>
              <a:t>хімічного</a:t>
            </a:r>
            <a:r>
              <a:rPr lang="ru-RU" dirty="0"/>
              <a:t> </a:t>
            </a:r>
            <a:r>
              <a:rPr lang="ru-RU" dirty="0" err="1"/>
              <a:t>вивітрювання</a:t>
            </a:r>
            <a:r>
              <a:rPr lang="ru-RU" dirty="0"/>
              <a:t>. </a:t>
            </a:r>
          </a:p>
          <a:p>
            <a:r>
              <a:rPr lang="ru-RU" dirty="0" err="1" smtClean="0"/>
              <a:t>Найважливіше</a:t>
            </a:r>
            <a:r>
              <a:rPr lang="ru-RU" dirty="0" smtClean="0"/>
              <a:t>  </a:t>
            </a:r>
            <a:r>
              <a:rPr lang="ru-RU" dirty="0" err="1"/>
              <a:t>індикаторне</a:t>
            </a:r>
            <a:r>
              <a:rPr lang="ru-RU" dirty="0"/>
              <a:t>  </a:t>
            </a:r>
            <a:r>
              <a:rPr lang="ru-RU" dirty="0" err="1"/>
              <a:t>значення</a:t>
            </a:r>
            <a:r>
              <a:rPr lang="ru-RU" dirty="0"/>
              <a:t>  </a:t>
            </a:r>
            <a:r>
              <a:rPr lang="ru-RU" dirty="0" err="1"/>
              <a:t>мають</a:t>
            </a:r>
            <a:r>
              <a:rPr lang="ru-RU" dirty="0"/>
              <a:t>  </a:t>
            </a:r>
            <a:r>
              <a:rPr lang="ru-RU" dirty="0" err="1"/>
              <a:t>гіпергенні</a:t>
            </a:r>
            <a:r>
              <a:rPr lang="ru-RU" dirty="0"/>
              <a:t>  </a:t>
            </a:r>
            <a:r>
              <a:rPr lang="ru-RU" dirty="0" err="1"/>
              <a:t>мінерали</a:t>
            </a:r>
            <a:r>
              <a:rPr lang="ru-RU" dirty="0"/>
              <a:t>  зон </a:t>
            </a:r>
            <a:r>
              <a:rPr lang="ru-RU" dirty="0" err="1"/>
              <a:t>окислення</a:t>
            </a:r>
            <a:r>
              <a:rPr lang="ru-RU" dirty="0"/>
              <a:t>  </a:t>
            </a:r>
            <a:r>
              <a:rPr lang="ru-RU" dirty="0" err="1"/>
              <a:t>сульфідних</a:t>
            </a:r>
            <a:r>
              <a:rPr lang="ru-RU" dirty="0"/>
              <a:t>  </a:t>
            </a:r>
            <a:r>
              <a:rPr lang="ru-RU" dirty="0" err="1"/>
              <a:t>родовищ</a:t>
            </a:r>
            <a:r>
              <a:rPr lang="ru-RU" dirty="0"/>
              <a:t>:  </a:t>
            </a:r>
            <a:r>
              <a:rPr lang="ru-RU" dirty="0" err="1"/>
              <a:t>гідрооксиди</a:t>
            </a:r>
            <a:r>
              <a:rPr lang="ru-RU" dirty="0"/>
              <a:t>,  </a:t>
            </a:r>
            <a:r>
              <a:rPr lang="ru-RU" dirty="0" err="1"/>
              <a:t>гідрокарбонати</a:t>
            </a:r>
            <a:r>
              <a:rPr lang="ru-RU" dirty="0"/>
              <a:t>,  </a:t>
            </a:r>
            <a:r>
              <a:rPr lang="ru-RU" dirty="0" err="1"/>
              <a:t>сульфати</a:t>
            </a:r>
            <a:r>
              <a:rPr lang="ru-RU" dirty="0"/>
              <a:t>  </a:t>
            </a:r>
            <a:r>
              <a:rPr lang="en-US" dirty="0"/>
              <a:t>Fe, </a:t>
            </a:r>
            <a:r>
              <a:rPr lang="ru-RU" dirty="0"/>
              <a:t>С</a:t>
            </a:r>
            <a:r>
              <a:rPr lang="en-US" dirty="0"/>
              <a:t>u, </a:t>
            </a:r>
            <a:r>
              <a:rPr lang="en-US" dirty="0" err="1"/>
              <a:t>Pb</a:t>
            </a:r>
            <a:r>
              <a:rPr lang="en-US" dirty="0"/>
              <a:t>, Zn, As, Sb, Bi, 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en-US" dirty="0"/>
              <a:t>Se.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368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200" b="1" dirty="0" smtClean="0"/>
              <a:t>Пошукові геологічні передумови </a:t>
            </a:r>
            <a:r>
              <a:rPr lang="uk-UA" sz="2200" b="1" dirty="0"/>
              <a:t>(</a:t>
            </a:r>
            <a:r>
              <a:rPr lang="uk-UA" sz="2200" b="1" dirty="0" smtClean="0"/>
              <a:t>критерії)</a:t>
            </a:r>
            <a:r>
              <a:rPr lang="uk-UA" sz="2200" dirty="0"/>
              <a:t> </a:t>
            </a:r>
            <a:r>
              <a:rPr lang="uk-UA" sz="2200" dirty="0" smtClean="0"/>
              <a:t>це геологічні </a:t>
            </a:r>
            <a:r>
              <a:rPr lang="uk-UA" sz="2200" dirty="0"/>
              <a:t>факти, які прямо або опосередковано вказують на можливість виявлення в певних умовах різних корисних копалин і їх поділяють на: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стратиграфічні</a:t>
            </a:r>
            <a:r>
              <a:rPr lang="uk-UA" dirty="0"/>
              <a:t>,</a:t>
            </a:r>
          </a:p>
          <a:p>
            <a:r>
              <a:rPr lang="uk-UA" dirty="0" err="1"/>
              <a:t>фаціально</a:t>
            </a:r>
            <a:r>
              <a:rPr lang="uk-UA" dirty="0"/>
              <a:t>-літологічні, </a:t>
            </a:r>
            <a:endParaRPr lang="uk-UA" dirty="0" smtClean="0"/>
          </a:p>
          <a:p>
            <a:r>
              <a:rPr lang="uk-UA" dirty="0" smtClean="0"/>
              <a:t>структурно-тектонічні</a:t>
            </a:r>
            <a:r>
              <a:rPr lang="uk-UA" dirty="0"/>
              <a:t>, </a:t>
            </a:r>
            <a:endParaRPr lang="uk-UA" dirty="0" smtClean="0"/>
          </a:p>
          <a:p>
            <a:r>
              <a:rPr lang="uk-UA" dirty="0" smtClean="0"/>
              <a:t>магматичні</a:t>
            </a:r>
            <a:r>
              <a:rPr lang="uk-UA" dirty="0"/>
              <a:t>, </a:t>
            </a:r>
            <a:endParaRPr lang="uk-UA" dirty="0" smtClean="0"/>
          </a:p>
          <a:p>
            <a:r>
              <a:rPr lang="uk-UA" dirty="0" smtClean="0"/>
              <a:t>геохімічні</a:t>
            </a:r>
            <a:r>
              <a:rPr lang="uk-UA" dirty="0"/>
              <a:t>,</a:t>
            </a:r>
          </a:p>
          <a:p>
            <a:r>
              <a:rPr lang="uk-UA" dirty="0"/>
              <a:t>геоморфологічні.</a:t>
            </a:r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216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11" y="817034"/>
            <a:ext cx="3718455" cy="1371600"/>
          </a:xfrm>
        </p:spPr>
        <p:txBody>
          <a:bodyPr/>
          <a:lstStyle/>
          <a:p>
            <a:r>
              <a:rPr lang="uk-UA" b="1" dirty="0" smtClean="0"/>
              <a:t>Опосередковані пошукові ознаки</a:t>
            </a:r>
            <a:br>
              <a:rPr lang="uk-UA" b="1" dirty="0" smtClean="0"/>
            </a:br>
            <a:r>
              <a:rPr lang="uk-UA" i="1" dirty="0" smtClean="0"/>
              <a:t>Геофізичні  аномалії</a:t>
            </a:r>
            <a:endParaRPr lang="uk-UA" i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652437"/>
              </p:ext>
            </p:extLst>
          </p:nvPr>
        </p:nvGraphicFramePr>
        <p:xfrm>
          <a:off x="5020732" y="711202"/>
          <a:ext cx="6434668" cy="5460998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002562"/>
                <a:gridCol w="4432106"/>
              </a:tblGrid>
              <a:tr h="1121124">
                <a:tc>
                  <a:txBody>
                    <a:bodyPr/>
                    <a:lstStyle/>
                    <a:p>
                      <a:r>
                        <a:rPr lang="uk-UA" sz="1600" noProof="0" dirty="0" smtClean="0"/>
                        <a:t>Магнітні аномалії</a:t>
                      </a:r>
                      <a:endParaRPr lang="uk-UA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noProof="0" dirty="0" smtClean="0"/>
                        <a:t>обумовлені змінами відносної напруженості магнітного поля,  що  викликані  наявністю  порід,  неоднакових  за  магнітними властивостями.</a:t>
                      </a:r>
                      <a:endParaRPr lang="uk-UA" sz="1600" b="0" noProof="0" dirty="0" smtClean="0"/>
                    </a:p>
                  </a:txBody>
                  <a:tcPr/>
                </a:tc>
              </a:tr>
              <a:tr h="1167770">
                <a:tc>
                  <a:txBody>
                    <a:bodyPr/>
                    <a:lstStyle/>
                    <a:p>
                      <a:r>
                        <a:rPr lang="uk-UA" sz="1600" noProof="0" dirty="0" smtClean="0"/>
                        <a:t>Гравітаційні  аномалії</a:t>
                      </a:r>
                      <a:endParaRPr lang="uk-UA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noProof="0" dirty="0" smtClean="0"/>
                        <a:t>ділянки  із  зафіксованими  в гравітаційному  полі  відхиленнями  значення  прискорення  сили  тяжіння  від нормальних,  що  обумовлене  неоднорідністю  будови  земної  кори. </a:t>
                      </a:r>
                    </a:p>
                  </a:txBody>
                  <a:tcPr/>
                </a:tc>
              </a:tr>
              <a:tr h="1107936">
                <a:tc>
                  <a:txBody>
                    <a:bodyPr/>
                    <a:lstStyle/>
                    <a:p>
                      <a:r>
                        <a:rPr lang="uk-UA" sz="1600" noProof="0" dirty="0" smtClean="0"/>
                        <a:t>Електричні  аномалії</a:t>
                      </a:r>
                      <a:endParaRPr lang="uk-UA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noProof="0" dirty="0" smtClean="0"/>
                        <a:t>обумовлені  відхиленням  електромагнітного  поля від  його  нормального  значення, що викликані  впливом  електричного  струму  або  електромагнітних  коливань.</a:t>
                      </a:r>
                    </a:p>
                  </a:txBody>
                  <a:tcPr/>
                </a:tc>
              </a:tr>
              <a:tr h="1165256">
                <a:tc>
                  <a:txBody>
                    <a:bodyPr/>
                    <a:lstStyle/>
                    <a:p>
                      <a:r>
                        <a:rPr lang="uk-UA" sz="1600" noProof="0" dirty="0" smtClean="0"/>
                        <a:t>Сейсмічні аномалії </a:t>
                      </a:r>
                      <a:endParaRPr lang="uk-UA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noProof="0" dirty="0" smtClean="0"/>
                        <a:t>обумовлені різними пружними властивостями порід і  виражаються  в  різній  швидкості  поширення  пружних  хвиль  від  місця збудження до пункту прийому.</a:t>
                      </a:r>
                      <a:endParaRPr lang="uk-UA" sz="1600" noProof="0" dirty="0"/>
                    </a:p>
                  </a:txBody>
                  <a:tcPr/>
                </a:tc>
              </a:tr>
              <a:tr h="898912">
                <a:tc>
                  <a:txBody>
                    <a:bodyPr/>
                    <a:lstStyle/>
                    <a:p>
                      <a:r>
                        <a:rPr lang="uk-UA" sz="1600" noProof="0" dirty="0" smtClean="0"/>
                        <a:t>Радіоактивні  аномалії </a:t>
                      </a:r>
                      <a:endParaRPr lang="uk-UA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noProof="0" dirty="0" smtClean="0"/>
                        <a:t>викликані  підвищеними  концентраціями радіоактивних  елементів  та  їхніх  ізотопів  у  рудах. </a:t>
                      </a:r>
                      <a:endParaRPr lang="uk-UA" sz="16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8511" y="3043765"/>
            <a:ext cx="3718455" cy="2438404"/>
          </a:xfrm>
        </p:spPr>
        <p:txBody>
          <a:bodyPr/>
          <a:lstStyle/>
          <a:p>
            <a:r>
              <a:rPr lang="uk-UA" dirty="0" smtClean="0"/>
              <a:t>Аномалії  відбивають неоднорідність фізичних полів  і  дають можливість  виділяти  сприятливі  для локалізації зруденіння геологічні структури.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92359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92668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Опосередковані пошукові ознаки</a:t>
            </a:r>
            <a:endParaRPr lang="uk-UA" sz="28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295400" y="1828536"/>
            <a:ext cx="4718304" cy="576262"/>
          </a:xfrm>
        </p:spPr>
        <p:txBody>
          <a:bodyPr/>
          <a:lstStyle/>
          <a:p>
            <a:r>
              <a:rPr lang="uk-UA" i="1" dirty="0" smtClean="0"/>
              <a:t>Геоморфологічні  пошукові  ознаки</a:t>
            </a:r>
            <a:endParaRPr lang="uk-UA" i="1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041400" y="2794000"/>
            <a:ext cx="4972304" cy="3081867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це форми  рельєфу (як  позитивні  так  і  негативні),  що  виникають  переважно  в  зонах  контакту рудоносних  структур,  </a:t>
            </a:r>
            <a:r>
              <a:rPr lang="uk-UA" dirty="0" err="1" smtClean="0"/>
              <a:t>навколорудних</a:t>
            </a:r>
            <a:r>
              <a:rPr lang="uk-UA" dirty="0" smtClean="0"/>
              <a:t>  </a:t>
            </a:r>
            <a:r>
              <a:rPr lang="uk-UA" dirty="0" err="1" smtClean="0"/>
              <a:t>метасоматитів</a:t>
            </a:r>
            <a:r>
              <a:rPr lang="uk-UA" dirty="0" smtClean="0"/>
              <a:t>  </a:t>
            </a:r>
            <a:r>
              <a:rPr lang="uk-UA" dirty="0" err="1" smtClean="0"/>
              <a:t>вміщуючих</a:t>
            </a:r>
            <a:r>
              <a:rPr lang="uk-UA" dirty="0" smtClean="0"/>
              <a:t>  порід. </a:t>
            </a:r>
          </a:p>
          <a:p>
            <a:r>
              <a:rPr lang="uk-UA" dirty="0" smtClean="0"/>
              <a:t>є  </a:t>
            </a:r>
            <a:r>
              <a:rPr lang="uk-UA" dirty="0"/>
              <a:t>основою  пошуків  усіх  типів розсипів: золота, платини, алмазів, каситериту та  інших мінералів, стійких у поверхневих умовах. Формування розсипів тісно пов'язане з перетвореннями форм рельєфу.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180670" y="1828536"/>
            <a:ext cx="4718304" cy="576262"/>
          </a:xfrm>
        </p:spPr>
        <p:txBody>
          <a:bodyPr/>
          <a:lstStyle/>
          <a:p>
            <a:pPr algn="ctr"/>
            <a:r>
              <a:rPr lang="uk-UA" i="1" dirty="0" smtClean="0"/>
              <a:t>Ботанічні  пошукові  ознаки </a:t>
            </a:r>
            <a:endParaRPr lang="uk-UA" i="1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180670" y="2794000"/>
            <a:ext cx="4718304" cy="3081867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виражаються  в  тому,  що  над мінеральними  скупченнями  або  над  їхніми  ореолами  розсіювання виростають  певні  види  рослин.</a:t>
            </a:r>
          </a:p>
          <a:p>
            <a:r>
              <a:rPr lang="uk-UA" dirty="0" smtClean="0"/>
              <a:t>універсальні  індикатори  являють  собою  рослини, що  завжди  і  скрізь указують  на  наявність  певних  елементів  у  ґрунтах,  наприклад,  рослини-індикатори    </a:t>
            </a:r>
            <a:r>
              <a:rPr lang="uk-UA" dirty="0" err="1" smtClean="0"/>
              <a:t>галмейна</a:t>
            </a:r>
            <a:r>
              <a:rPr lang="uk-UA" dirty="0" smtClean="0"/>
              <a:t>  фіалка  і  </a:t>
            </a:r>
            <a:r>
              <a:rPr lang="uk-UA" dirty="0" err="1" smtClean="0"/>
              <a:t>галмейна</a:t>
            </a:r>
            <a:r>
              <a:rPr lang="uk-UA" dirty="0" smtClean="0"/>
              <a:t>  </a:t>
            </a:r>
            <a:r>
              <a:rPr lang="uk-UA" dirty="0" err="1" smtClean="0"/>
              <a:t>ярутка</a:t>
            </a:r>
            <a:r>
              <a:rPr lang="uk-UA" dirty="0" smtClean="0"/>
              <a:t>, завжди пов'язані із проявами цинкових руд.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74427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899" y="982132"/>
            <a:ext cx="8875711" cy="1456268"/>
          </a:xfrm>
        </p:spPr>
        <p:txBody>
          <a:bodyPr>
            <a:normAutofit/>
          </a:bodyPr>
          <a:lstStyle/>
          <a:p>
            <a:r>
              <a:rPr lang="uk-UA" dirty="0" smtClean="0"/>
              <a:t>Стратиграфічні передумови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type="body" sz="quarter" idx="13"/>
          </p:nvPr>
        </p:nvSpPr>
        <p:spPr>
          <a:xfrm>
            <a:off x="1295401" y="2108200"/>
            <a:ext cx="9218613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відбивають зв'язок родовищ із певними відрізками в історії Землі, в окремих випадках характеризують зв'язок родовищ із певними стратиграфічними підрозділами (системами, ярусами, свитами, горизонтами земної кори). 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До цієї групи відносяться геологічні факти, пов'язані, в першу чергу, з віком різних свит або датованих стратиграфічними даними інтрузій, що містять у собі корисну копалину.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51993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Стратиграфічні передумови поділяють на: </a:t>
            </a:r>
            <a:endParaRPr lang="uk-UA" dirty="0"/>
          </a:p>
        </p:txBody>
      </p:sp>
      <p:graphicFrame>
        <p:nvGraphicFramePr>
          <p:cNvPr id="19" name="Объект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492155"/>
              </p:ext>
            </p:extLst>
          </p:nvPr>
        </p:nvGraphicFramePr>
        <p:xfrm>
          <a:off x="1295400" y="2557463"/>
          <a:ext cx="9601200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  <a:gridCol w="3200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Глобальні</a:t>
                      </a:r>
                      <a:endParaRPr lang="uk-U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Регіональні</a:t>
                      </a:r>
                      <a:endParaRPr lang="uk-U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noProof="0" dirty="0" smtClean="0"/>
                        <a:t>Локальні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Стосуються всіх типів родовищ.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Характерні для екзогенних</a:t>
                      </a:r>
                    </a:p>
                    <a:p>
                      <a:pPr algn="ctr"/>
                      <a:r>
                        <a:rPr lang="uk-UA" noProof="0" dirty="0" smtClean="0"/>
                        <a:t>родовищ, приурочених до осадових басейнів.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Приуроченість корисних копалин до світ, ярусів, горизонтів. </a:t>
                      </a:r>
                      <a:endParaRPr lang="uk-UA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noProof="0" dirty="0" smtClean="0"/>
                        <a:t>Виражаються в глобальних металогенічних (</a:t>
                      </a:r>
                      <a:r>
                        <a:rPr lang="uk-UA" noProof="0" dirty="0" err="1" smtClean="0"/>
                        <a:t>мінерагенічних</a:t>
                      </a:r>
                      <a:r>
                        <a:rPr lang="uk-UA" noProof="0" dirty="0" smtClean="0"/>
                        <a:t>) епохах</a:t>
                      </a:r>
                    </a:p>
                    <a:p>
                      <a:pPr algn="just"/>
                      <a:r>
                        <a:rPr lang="uk-UA" noProof="0" dirty="0" smtClean="0"/>
                        <a:t>зруденіння, специфічних для кожного типу корисної копалини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Басейни утворюються в</a:t>
                      </a:r>
                    </a:p>
                    <a:p>
                      <a:r>
                        <a:rPr lang="uk-UA" noProof="0" dirty="0" smtClean="0"/>
                        <a:t>платформних западинах континентів і шельфів, у западинах крайових і</a:t>
                      </a:r>
                    </a:p>
                    <a:p>
                      <a:r>
                        <a:rPr lang="uk-UA" noProof="0" dirty="0" smtClean="0"/>
                        <a:t>внутрішніх морів, в </a:t>
                      </a:r>
                      <a:r>
                        <a:rPr lang="uk-UA" noProof="0" dirty="0" err="1" smtClean="0"/>
                        <a:t>орогенних</a:t>
                      </a:r>
                      <a:r>
                        <a:rPr lang="uk-UA" noProof="0" dirty="0" smtClean="0"/>
                        <a:t> западинах, у </a:t>
                      </a:r>
                      <a:r>
                        <a:rPr lang="uk-UA" noProof="0" dirty="0" err="1" smtClean="0"/>
                        <a:t>рифтах</a:t>
                      </a:r>
                      <a:r>
                        <a:rPr lang="uk-UA" noProof="0" dirty="0" smtClean="0"/>
                        <a:t>.</a:t>
                      </a:r>
                      <a:endParaRPr lang="uk-U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Закономірності мають</a:t>
                      </a:r>
                    </a:p>
                    <a:p>
                      <a:r>
                        <a:rPr lang="uk-UA" noProof="0" dirty="0" smtClean="0"/>
                        <a:t>місцеве значення – у межах басейну, району.</a:t>
                      </a:r>
                    </a:p>
                    <a:p>
                      <a:endParaRPr lang="uk-UA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Текст 7"/>
          <p:cNvSpPr txBox="1">
            <a:spLocks/>
          </p:cNvSpPr>
          <p:nvPr/>
        </p:nvSpPr>
        <p:spPr>
          <a:xfrm>
            <a:off x="6333070" y="2810933"/>
            <a:ext cx="4718304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672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800" b="0" kern="1200" cap="none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21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212" y="982132"/>
            <a:ext cx="9805987" cy="2053168"/>
          </a:xfrm>
        </p:spPr>
        <p:txBody>
          <a:bodyPr/>
          <a:lstStyle/>
          <a:p>
            <a:r>
              <a:rPr lang="uk-UA" dirty="0" err="1" smtClean="0"/>
              <a:t>Літолого</a:t>
            </a:r>
            <a:r>
              <a:rPr lang="uk-UA" dirty="0" smtClean="0"/>
              <a:t>-фаціальні передумови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739900" y="3136900"/>
            <a:ext cx="9165167" cy="914400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базуються на виявленні і використанні тісних зав'язків корисних копалин з осадовими, </a:t>
            </a:r>
            <a:r>
              <a:rPr lang="uk-UA" dirty="0" err="1"/>
              <a:t>вулканогенно</a:t>
            </a:r>
            <a:r>
              <a:rPr lang="uk-UA" dirty="0"/>
              <a:t>-осадовими породами певного складу та їх типовими літологічними фаціями. </a:t>
            </a:r>
            <a:r>
              <a:rPr lang="uk-UA" dirty="0" smtClean="0"/>
              <a:t>Найбільшу </a:t>
            </a:r>
            <a:r>
              <a:rPr lang="uk-UA" dirty="0"/>
              <a:t>значимість ці критерії набувають при пошуках і прогнозуванні осадового і </a:t>
            </a:r>
            <a:r>
              <a:rPr lang="uk-UA" dirty="0" err="1"/>
              <a:t>вулканогенно</a:t>
            </a:r>
            <a:r>
              <a:rPr lang="uk-UA" dirty="0"/>
              <a:t>-осадового зруденіння </a:t>
            </a:r>
            <a:r>
              <a:rPr lang="uk-UA" dirty="0" smtClean="0"/>
              <a:t>. </a:t>
            </a:r>
            <a:endParaRPr lang="uk-UA" dirty="0"/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dirty="0" smtClean="0"/>
              <a:t>Наявність </a:t>
            </a:r>
            <a:r>
              <a:rPr lang="uk-UA" dirty="0"/>
              <a:t>літологічних схем, карт і </a:t>
            </a:r>
            <a:r>
              <a:rPr lang="uk-UA" dirty="0" smtClean="0"/>
              <a:t>профілів обов'язкова </a:t>
            </a:r>
            <a:r>
              <a:rPr lang="uk-UA" dirty="0"/>
              <a:t>для науково обґрунтованого проведення пошуків і </a:t>
            </a:r>
            <a:r>
              <a:rPr lang="uk-UA" dirty="0" smtClean="0"/>
              <a:t>розвідки осадових </a:t>
            </a:r>
            <a:r>
              <a:rPr lang="uk-UA" dirty="0"/>
              <a:t>родовищ і узагальнення отриманих матеріалів. </a:t>
            </a:r>
            <a:endParaRPr lang="uk-UA" dirty="0" smtClean="0"/>
          </a:p>
          <a:p>
            <a:pPr algn="just"/>
            <a:r>
              <a:rPr lang="uk-UA" dirty="0" err="1" smtClean="0"/>
              <a:t>Літолого</a:t>
            </a:r>
            <a:r>
              <a:rPr lang="uk-UA" dirty="0" smtClean="0"/>
              <a:t>-фаціальні передумови </a:t>
            </a:r>
            <a:r>
              <a:rPr lang="uk-UA" dirty="0"/>
              <a:t>повинні розглядатися в комплексі зі </a:t>
            </a:r>
            <a:r>
              <a:rPr lang="uk-UA" dirty="0" smtClean="0"/>
              <a:t>стратиграфічними.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360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067801" cy="2103968"/>
          </a:xfrm>
        </p:spPr>
        <p:txBody>
          <a:bodyPr>
            <a:normAutofit/>
          </a:bodyPr>
          <a:lstStyle/>
          <a:p>
            <a:r>
              <a:rPr lang="uk-UA" dirty="0" smtClean="0"/>
              <a:t>Структурно-тектонічні передумови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674812" y="3086100"/>
            <a:ext cx="8839202" cy="850900"/>
          </a:xfrm>
        </p:spPr>
        <p:txBody>
          <a:bodyPr>
            <a:noAutofit/>
          </a:bodyPr>
          <a:lstStyle/>
          <a:p>
            <a:r>
              <a:rPr lang="uk-UA" dirty="0" smtClean="0"/>
              <a:t>полягають у вивченні особливостей тектонічної будови земної кори, що визначають умови локалізації родовищ.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Структурно-тектонічні передумови можуть бути пов'язані з тектонічними структурами різного порядку – від регіональних глибинних розломів і зон складчастості до окремих елементів складок, дрібних розривних порушень, зон тріщинуватості.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05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196387" cy="1722968"/>
          </a:xfrm>
        </p:spPr>
        <p:txBody>
          <a:bodyPr>
            <a:normAutofit/>
          </a:bodyPr>
          <a:lstStyle/>
          <a:p>
            <a:r>
              <a:rPr lang="uk-UA" dirty="0" smtClean="0"/>
              <a:t>Магматичні передумови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674812" y="2946400"/>
            <a:ext cx="8839202" cy="990600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визначаються геологічними фактами, які вказують на генетичний зв'язок інтрузивних порід з ендогенними родовищами, тобто передбачають взаємозв'язок зруденіння з </a:t>
            </a:r>
            <a:r>
              <a:rPr lang="uk-UA" dirty="0" err="1" smtClean="0"/>
              <a:t>плутонами</a:t>
            </a:r>
            <a:r>
              <a:rPr lang="uk-UA" dirty="0" smtClean="0"/>
              <a:t>, </a:t>
            </a:r>
            <a:r>
              <a:rPr lang="uk-UA" dirty="0" err="1" smtClean="0"/>
              <a:t>екструзивними</a:t>
            </a:r>
            <a:r>
              <a:rPr lang="uk-UA" dirty="0" smtClean="0"/>
              <a:t>, </a:t>
            </a:r>
            <a:r>
              <a:rPr lang="uk-UA" dirty="0" err="1" smtClean="0"/>
              <a:t>субвулканічними</a:t>
            </a:r>
            <a:r>
              <a:rPr lang="uk-UA" dirty="0" smtClean="0"/>
              <a:t> тілами, поясами </a:t>
            </a:r>
            <a:r>
              <a:rPr lang="uk-UA" dirty="0" err="1" smtClean="0"/>
              <a:t>дайок</a:t>
            </a:r>
            <a:r>
              <a:rPr lang="uk-UA" dirty="0" smtClean="0"/>
              <a:t> і малих інтрузій.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До основних факторів магматичного зруденіння можна віднести</a:t>
            </a:r>
            <a:r>
              <a:rPr lang="uk-UA" dirty="0" smtClean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dirty="0" smtClean="0"/>
              <a:t> </a:t>
            </a:r>
            <a:r>
              <a:rPr lang="uk-UA" dirty="0"/>
              <a:t>зв'язок ендогенних родовищ із певними типами вивержених </a:t>
            </a:r>
            <a:r>
              <a:rPr lang="uk-UA" dirty="0" smtClean="0"/>
              <a:t>і </a:t>
            </a:r>
            <a:r>
              <a:rPr lang="uk-UA" dirty="0" err="1" smtClean="0"/>
              <a:t>вулканоплутонічних</a:t>
            </a:r>
            <a:r>
              <a:rPr lang="uk-UA" dirty="0" smtClean="0"/>
              <a:t> порід;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dirty="0" smtClean="0"/>
              <a:t>закономірне </a:t>
            </a:r>
            <a:r>
              <a:rPr lang="uk-UA" dirty="0"/>
              <a:t>розміщення родовищ відносно магматичних </a:t>
            </a:r>
            <a:r>
              <a:rPr lang="uk-UA" dirty="0" smtClean="0"/>
              <a:t>тіл;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dirty="0" smtClean="0"/>
              <a:t>однакові </a:t>
            </a:r>
            <a:r>
              <a:rPr lang="uk-UA" dirty="0" err="1"/>
              <a:t>фаціально</a:t>
            </a:r>
            <a:r>
              <a:rPr lang="uk-UA" dirty="0"/>
              <a:t>-глибинні умови утворення.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822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213" y="927100"/>
            <a:ext cx="9296398" cy="1981200"/>
          </a:xfrm>
        </p:spPr>
        <p:txBody>
          <a:bodyPr>
            <a:normAutofit/>
          </a:bodyPr>
          <a:lstStyle/>
          <a:p>
            <a:r>
              <a:rPr lang="uk-UA" dirty="0" smtClean="0"/>
              <a:t>Геохімічні передумови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674811" y="2908300"/>
            <a:ext cx="9067799" cy="1041400"/>
          </a:xfrm>
        </p:spPr>
        <p:txBody>
          <a:bodyPr>
            <a:normAutofit/>
          </a:bodyPr>
          <a:lstStyle/>
          <a:p>
            <a:r>
              <a:rPr lang="uk-UA" dirty="0" smtClean="0"/>
              <a:t>полягають у вивченні закономірної поведінці хімічних елементів у земній корі, що обумовлені як властивостями самих елементів, так і фізико-хімічною обстановкою і особливостями геологічних процесів.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Основні геохімічні закономірності, </a:t>
            </a:r>
            <a:r>
              <a:rPr lang="uk-UA" dirty="0"/>
              <a:t>що мають </a:t>
            </a:r>
            <a:r>
              <a:rPr lang="uk-UA" dirty="0" smtClean="0"/>
              <a:t>значення для </a:t>
            </a:r>
            <a:r>
              <a:rPr lang="uk-UA" dirty="0"/>
              <a:t>пошукових </a:t>
            </a:r>
            <a:r>
              <a:rPr lang="uk-UA" dirty="0" smtClean="0"/>
              <a:t>цілей: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dirty="0" smtClean="0"/>
              <a:t>поведінка хімічних елементів </a:t>
            </a:r>
            <a:r>
              <a:rPr lang="uk-UA" dirty="0"/>
              <a:t>у процесах ендогенного рудоутворення і, зокрема, в </a:t>
            </a:r>
            <a:r>
              <a:rPr lang="uk-UA" dirty="0" smtClean="0"/>
              <a:t>процесах метаморфізму </a:t>
            </a:r>
            <a:r>
              <a:rPr lang="uk-UA" dirty="0"/>
              <a:t>і метасоматозу; </a:t>
            </a:r>
            <a:endParaRPr lang="uk-UA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dirty="0" smtClean="0"/>
              <a:t>поведінка хімічних </a:t>
            </a:r>
            <a:r>
              <a:rPr lang="uk-UA" dirty="0"/>
              <a:t>елементів при </a:t>
            </a:r>
            <a:r>
              <a:rPr lang="uk-UA" dirty="0" smtClean="0"/>
              <a:t>екзогенних процесах </a:t>
            </a:r>
            <a:r>
              <a:rPr lang="uk-UA" dirty="0"/>
              <a:t>(у зоні окислення); </a:t>
            </a:r>
            <a:endParaRPr lang="uk-UA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dirty="0" smtClean="0"/>
              <a:t>закономірні </a:t>
            </a:r>
            <a:r>
              <a:rPr lang="uk-UA" dirty="0"/>
              <a:t>парагенетичні асоціації елементів</a:t>
            </a:r>
            <a:r>
              <a:rPr lang="uk-UA" dirty="0" smtClean="0"/>
              <a:t>, мінералів </a:t>
            </a:r>
            <a:r>
              <a:rPr lang="uk-UA" dirty="0"/>
              <a:t>і родовищ</a:t>
            </a:r>
            <a:r>
              <a:rPr lang="uk-UA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684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Геоморфологічні передумови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/>
              <a:t>визначаються наявністю </a:t>
            </a:r>
            <a:r>
              <a:rPr lang="uk-UA" dirty="0" smtClean="0"/>
              <a:t>просторового зв'язку </a:t>
            </a:r>
            <a:r>
              <a:rPr lang="uk-UA" dirty="0"/>
              <a:t>родовищ корисних копалин із давніми </a:t>
            </a:r>
            <a:r>
              <a:rPr lang="uk-UA" dirty="0" smtClean="0"/>
              <a:t>і сучасними </a:t>
            </a:r>
            <a:r>
              <a:rPr lang="uk-UA" dirty="0"/>
              <a:t>формами рельєфу.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Стосовно рельєфу всі родовища можна розділити на дві групи: </a:t>
            </a:r>
          </a:p>
          <a:p>
            <a:pPr algn="just"/>
            <a:r>
              <a:rPr lang="uk-UA" dirty="0" smtClean="0"/>
              <a:t>рудні об'єкти, пов'язані з формуванням рельєфу (клас екзогенних родовищ)  </a:t>
            </a:r>
          </a:p>
          <a:p>
            <a:pPr algn="just"/>
            <a:r>
              <a:rPr lang="uk-UA" dirty="0" smtClean="0"/>
              <a:t>рудні об'єкти, що виникли поза зв'язком з рельєфом (ендогенний клас родовищ).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029011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327</TotalTime>
  <Words>2096</Words>
  <Application>Microsoft Office PowerPoint</Application>
  <PresentationFormat>Широкоэкранный</PresentationFormat>
  <Paragraphs>173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Garamond</vt:lpstr>
      <vt:lpstr>Натуральные материалы</vt:lpstr>
      <vt:lpstr>Презентація до лекції на тему:</vt:lpstr>
      <vt:lpstr>Пошукові геологічні передумови (критерії) це геологічні факти, які прямо або опосередковано вказують на можливість виявлення в певних умовах різних корисних копалин і їх поділяють на: </vt:lpstr>
      <vt:lpstr>Стратиграфічні передумови</vt:lpstr>
      <vt:lpstr>Стратиграфічні передумови поділяють на: </vt:lpstr>
      <vt:lpstr>Літолого-фаціальні передумови</vt:lpstr>
      <vt:lpstr>Структурно-тектонічні передумови</vt:lpstr>
      <vt:lpstr>Магматичні передумови</vt:lpstr>
      <vt:lpstr>Геохімічні передумови</vt:lpstr>
      <vt:lpstr>Геоморфологічні передумови</vt:lpstr>
      <vt:lpstr>Пошукові  ознаки  це  геологічні  та  інші  факти,  які прямо або опосередковано вказують на наявність або можливість виявлення в конкретному  місці  проявів  корисних  копалин.</vt:lpstr>
      <vt:lpstr>Прямі пошукові ознаки Виходи корисної копалини на поверхню або рудні  виходи </vt:lpstr>
      <vt:lpstr> Прямі пошукові ознаки Первинні ореоли розсіювання корисних мінералів  і рудоутворюючих елементів</vt:lpstr>
      <vt:lpstr>   Прямі пошукові ознаки  Вторинні  ореоли  і  потоки  розсіювання  корисних  мінералів  і рудоутворюючих  елементів</vt:lpstr>
      <vt:lpstr>Характер  і  ступінь  руйнування  родовища,  а  також  фазовий  стан продуктів  руйнування  визначає  розподіл  вторинних  ореолів  і  потоків розсіювання  на:</vt:lpstr>
      <vt:lpstr>Механічні  ореоли  і  потоки  розсіювання</vt:lpstr>
      <vt:lpstr>Сольові  ореоли  і  потоки  розсіювання   формуються  в  результаті хімічних  процесів  розкладання,  розчинення,  перенесення,  перевідкладення речовини  в  оточуючих  породах  у  вигляді  елементів  та  їхніх  солей.</vt:lpstr>
      <vt:lpstr>Прямі пошукові ознаки Сліди  давніх  гірських  робіт  або  переробки  корисної  копалини  та історичні  дані  про  гірничий  промисел</vt:lpstr>
      <vt:lpstr>Опосередковані пошукові ознаки  Навколорудні  зміни  вміщуючих  порід </vt:lpstr>
      <vt:lpstr>Опосередковані пошукові ознаки Мінерали-індикатори</vt:lpstr>
      <vt:lpstr>Опосередковані пошукові ознаки Геофізичні  аномалії</vt:lpstr>
      <vt:lpstr>Опосередковані пошукові ознаки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до лекції на тему:</dc:title>
  <dc:creator>Пользователь Windows</dc:creator>
  <cp:lastModifiedBy>Пользователь Windows</cp:lastModifiedBy>
  <cp:revision>31</cp:revision>
  <dcterms:created xsi:type="dcterms:W3CDTF">2020-03-15T10:10:57Z</dcterms:created>
  <dcterms:modified xsi:type="dcterms:W3CDTF">2020-03-15T15:38:50Z</dcterms:modified>
</cp:coreProperties>
</file>