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308" r:id="rId42"/>
    <p:sldId id="307" r:id="rId43"/>
    <p:sldId id="305" r:id="rId44"/>
    <p:sldId id="306" r:id="rId45"/>
    <p:sldId id="298" r:id="rId46"/>
    <p:sldId id="299" r:id="rId47"/>
    <p:sldId id="300" r:id="rId4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27" autoAdjust="0"/>
    <p:restoredTop sz="94660"/>
  </p:normalViewPr>
  <p:slideViewPr>
    <p:cSldViewPr snapToGrid="0">
      <p:cViewPr>
        <p:scale>
          <a:sx n="90" d="100"/>
          <a:sy n="90" d="100"/>
        </p:scale>
        <p:origin x="624" y="-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81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21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185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3995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574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3873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149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430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097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854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576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716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491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623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618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515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98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A5C50D4-946A-4226-ADBA-28C5A12FC99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61463-7F20-40CE-B0B2-11E13C9D4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7537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  <p:sldLayoutId id="2147483958" r:id="rId12"/>
    <p:sldLayoutId id="2147483959" r:id="rId13"/>
    <p:sldLayoutId id="2147483960" r:id="rId14"/>
    <p:sldLayoutId id="2147483961" r:id="rId15"/>
    <p:sldLayoutId id="2147483962" r:id="rId16"/>
    <p:sldLayoutId id="214748396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ru-RU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(МСА)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515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</a:t>
            </a:r>
            <a:b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відношення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конкретного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аудиторського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170" y="2038120"/>
            <a:ext cx="11898216" cy="4616068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дотримуватися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конкретного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Той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конкретного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стандарту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чином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тексті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стандарту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тому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пояснювальні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стандарту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МСА,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конкретного аудиту,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заявляти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своєму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97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02357"/>
          </a:xfrm>
        </p:spPr>
        <p:txBody>
          <a:bodyPr>
            <a:normAutofit/>
          </a:bodyPr>
          <a:lstStyle/>
          <a:p>
            <a:pPr algn="ctr"/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заявлені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кожному МСА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337" y="1817782"/>
            <a:ext cx="11699913" cy="4430617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МСА,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зв'язків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стандартами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передбачених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МСА,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стандартах аудиту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зібрані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предмет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достатності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79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13374"/>
          </a:xfrm>
        </p:spPr>
        <p:txBody>
          <a:bodyPr>
            <a:normAutofit/>
          </a:bodyPr>
          <a:lstStyle/>
          <a:p>
            <a:pPr algn="ctr"/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значущих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406" y="1366092"/>
            <a:ext cx="11622794" cy="4882307"/>
          </a:xfrm>
        </p:spPr>
        <p:txBody>
          <a:bodyPr>
            <a:normAutofit lnSpcReduction="10000"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пункті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23 аудитор 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дотримуватися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кожен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конкретного стандарту, 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винятком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обставинах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конкретного аудиту: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весь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не є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є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умовним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виняткових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обставинах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відступити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конкретного стандарту. За таких умов,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відступу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якоїсь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обставинах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конкретного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дана процедура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неефективна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7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не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досягається</a:t>
            </a:r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тієї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мети,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передбаченої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перешкодою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свою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чергу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нього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модифікувати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відмовитися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відмови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передбачена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законами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актами).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мета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досить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серйозною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230.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93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5857" y="1817783"/>
            <a:ext cx="10706770" cy="2183754"/>
          </a:xfrm>
        </p:spPr>
        <p:txBody>
          <a:bodyPr>
            <a:normAutofit/>
          </a:bodyPr>
          <a:lstStyle/>
          <a:p>
            <a:r>
              <a:rPr lang="ru-RU" sz="4800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sz="4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аудиту 230 "</a:t>
            </a:r>
            <a:r>
              <a:rPr lang="ru-RU" sz="4800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Аудиторська</a:t>
            </a:r>
            <a:r>
              <a:rPr lang="ru-RU" sz="4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документація</a:t>
            </a:r>
            <a:r>
              <a:rPr lang="ru-RU" sz="4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6070294"/>
            <a:ext cx="8946541" cy="178105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374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46111" y="-198304"/>
            <a:ext cx="9404723" cy="65102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659" y="705080"/>
            <a:ext cx="11204154" cy="5827922"/>
          </a:xfrm>
        </p:spPr>
        <p:txBody>
          <a:bodyPr>
            <a:noAutofit/>
          </a:bodyPr>
          <a:lstStyle/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аудиту 230 "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повинен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читатися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MCA 200 "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Даний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аудиту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перелік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MCA,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містять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специфічні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Законодавство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регулюючих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породжувати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документацією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запис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прийшов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2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Аудиторська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документація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повинна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забезпечувати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186" y="1740666"/>
            <a:ext cx="11887200" cy="499064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про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мети аудиту;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спланований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проведений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MCA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законодавства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регулюючих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членам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аудитом і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запису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значимість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контролю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інспектування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інспекційних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4460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Метою аудитора є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запис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видачі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спланований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проведений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MCA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законодавства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регулюючих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5596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772" y="1105786"/>
            <a:ext cx="11281144" cy="5465135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зобов'язаний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регулярно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готувати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конкретному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повинна бути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систематизовані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файл,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собою одну папку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більш-інший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засіб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зобов'язаний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готувати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того,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досвідченому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минулому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зрозуміти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характер,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але ним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зроблені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винесення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076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381" y="452718"/>
            <a:ext cx="9338453" cy="823190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аудитор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зобов'язаний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записувати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84250"/>
            <a:ext cx="12046688" cy="5156791"/>
          </a:xfrm>
        </p:spPr>
        <p:txBody>
          <a:bodyPr>
            <a:normAutofit/>
          </a:bodyPr>
          <a:lstStyle/>
          <a:p>
            <a:r>
              <a:rPr lang="ru-RU" dirty="0"/>
              <a:t>• </a:t>
            </a:r>
            <a:r>
              <a:rPr lang="ru-RU" dirty="0" err="1"/>
              <a:t>визначальні</a:t>
            </a:r>
            <a:r>
              <a:rPr lang="ru-RU" dirty="0"/>
              <a:t> характеристики </a:t>
            </a:r>
            <a:r>
              <a:rPr lang="ru-RU" dirty="0" err="1"/>
              <a:t>специфічних</a:t>
            </a:r>
            <a:r>
              <a:rPr lang="ru-RU" dirty="0"/>
              <a:t> </a:t>
            </a:r>
            <a:r>
              <a:rPr lang="ru-RU" dirty="0" err="1"/>
              <a:t>об'єктів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перевірених</a:t>
            </a:r>
            <a:r>
              <a:rPr lang="ru-RU" dirty="0"/>
              <a:t> </a:t>
            </a:r>
            <a:r>
              <a:rPr lang="ru-RU" dirty="0" err="1"/>
              <a:t>питань</a:t>
            </a:r>
            <a:r>
              <a:rPr lang="ru-RU" dirty="0"/>
              <a:t>;</a:t>
            </a:r>
          </a:p>
          <a:p>
            <a:r>
              <a:rPr lang="ru-RU" dirty="0"/>
              <a:t>• особа,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виконувало</a:t>
            </a:r>
            <a:r>
              <a:rPr lang="ru-RU" dirty="0"/>
              <a:t> </a:t>
            </a:r>
            <a:r>
              <a:rPr lang="ru-RU" dirty="0" err="1"/>
              <a:t>аудиторську</a:t>
            </a:r>
            <a:r>
              <a:rPr lang="ru-RU" dirty="0"/>
              <a:t> роботу, і дату </a:t>
            </a:r>
            <a:r>
              <a:rPr lang="ru-RU" dirty="0" err="1"/>
              <a:t>завершення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;</a:t>
            </a:r>
          </a:p>
          <a:p>
            <a:r>
              <a:rPr lang="ru-RU" dirty="0"/>
              <a:t>•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перевірила</a:t>
            </a:r>
            <a:r>
              <a:rPr lang="ru-RU" dirty="0"/>
              <a:t> </a:t>
            </a:r>
            <a:r>
              <a:rPr lang="ru-RU" dirty="0" err="1"/>
              <a:t>виконану</a:t>
            </a:r>
            <a:r>
              <a:rPr lang="ru-RU" dirty="0"/>
              <a:t> </a:t>
            </a:r>
            <a:r>
              <a:rPr lang="ru-RU" dirty="0" err="1"/>
              <a:t>аудиторську</a:t>
            </a:r>
            <a:r>
              <a:rPr lang="ru-RU" dirty="0"/>
              <a:t> роботу, дату і </a:t>
            </a:r>
            <a:r>
              <a:rPr lang="ru-RU" dirty="0" err="1"/>
              <a:t>обсяг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перевірки</a:t>
            </a:r>
            <a:r>
              <a:rPr lang="ru-RU" dirty="0" smtClean="0"/>
              <a:t>.</a:t>
            </a:r>
          </a:p>
          <a:p>
            <a:r>
              <a:rPr lang="ru-RU" dirty="0"/>
              <a:t>Аудитор </a:t>
            </a:r>
            <a:r>
              <a:rPr lang="ru-RU" dirty="0" err="1"/>
              <a:t>зобов'язаний</a:t>
            </a:r>
            <a:r>
              <a:rPr lang="ru-RU" dirty="0"/>
              <a:t> </a:t>
            </a:r>
            <a:r>
              <a:rPr lang="ru-RU" dirty="0" err="1"/>
              <a:t>документувати</a:t>
            </a:r>
            <a:r>
              <a:rPr lang="ru-RU" dirty="0"/>
              <a:t> </a:t>
            </a:r>
            <a:r>
              <a:rPr lang="ru-RU" dirty="0" err="1"/>
              <a:t>обговорення</a:t>
            </a:r>
            <a:r>
              <a:rPr lang="ru-RU" dirty="0"/>
              <a:t> </a:t>
            </a:r>
            <a:r>
              <a:rPr lang="ru-RU" dirty="0" err="1"/>
              <a:t>значущих</a:t>
            </a:r>
            <a:r>
              <a:rPr lang="ru-RU" dirty="0"/>
              <a:t> </a:t>
            </a:r>
            <a:r>
              <a:rPr lang="ru-RU" dirty="0" err="1"/>
              <a:t>питань</a:t>
            </a:r>
            <a:r>
              <a:rPr lang="ru-RU" dirty="0"/>
              <a:t> з </a:t>
            </a:r>
            <a:r>
              <a:rPr lang="ru-RU" dirty="0" err="1"/>
              <a:t>керівництвом</a:t>
            </a:r>
            <a:r>
              <a:rPr lang="ru-RU" dirty="0"/>
              <a:t>, </a:t>
            </a:r>
            <a:r>
              <a:rPr lang="ru-RU" dirty="0" err="1"/>
              <a:t>представниками</a:t>
            </a:r>
            <a:r>
              <a:rPr lang="ru-RU" dirty="0"/>
              <a:t> </a:t>
            </a:r>
            <a:r>
              <a:rPr lang="ru-RU" dirty="0" err="1"/>
              <a:t>власника</a:t>
            </a:r>
            <a:r>
              <a:rPr lang="ru-RU" dirty="0"/>
              <a:t> і </a:t>
            </a:r>
            <a:r>
              <a:rPr lang="ru-RU" dirty="0" err="1"/>
              <a:t>іншими</a:t>
            </a:r>
            <a:r>
              <a:rPr lang="ru-RU" dirty="0"/>
              <a:t> особами, </a:t>
            </a:r>
            <a:r>
              <a:rPr lang="ru-RU" dirty="0" err="1"/>
              <a:t>включаючи</a:t>
            </a:r>
            <a:r>
              <a:rPr lang="ru-RU" dirty="0"/>
              <a:t> характер </a:t>
            </a:r>
            <a:r>
              <a:rPr lang="ru-RU" dirty="0" err="1"/>
              <a:t>обговорюваних</a:t>
            </a:r>
            <a:r>
              <a:rPr lang="ru-RU" dirty="0"/>
              <a:t> </a:t>
            </a:r>
            <a:r>
              <a:rPr lang="ru-RU" dirty="0" err="1"/>
              <a:t>значущих</a:t>
            </a:r>
            <a:r>
              <a:rPr lang="ru-RU" dirty="0"/>
              <a:t> </a:t>
            </a:r>
            <a:r>
              <a:rPr lang="ru-RU" dirty="0" err="1"/>
              <a:t>питань</a:t>
            </a:r>
            <a:r>
              <a:rPr lang="ru-RU" dirty="0"/>
              <a:t> і то, з ким вони </a:t>
            </a:r>
            <a:r>
              <a:rPr lang="ru-RU" dirty="0" err="1"/>
              <a:t>обговорювалися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err="1"/>
              <a:t>Якщо</a:t>
            </a:r>
            <a:r>
              <a:rPr lang="ru-RU" dirty="0"/>
              <a:t> за </a:t>
            </a:r>
            <a:r>
              <a:rPr lang="ru-RU" dirty="0" err="1"/>
              <a:t>виняткових</a:t>
            </a:r>
            <a:r>
              <a:rPr lang="ru-RU" dirty="0"/>
              <a:t> </a:t>
            </a:r>
            <a:r>
              <a:rPr lang="ru-RU" dirty="0" err="1"/>
              <a:t>обставин</a:t>
            </a:r>
            <a:r>
              <a:rPr lang="ru-RU" dirty="0"/>
              <a:t> аудитор </a:t>
            </a:r>
            <a:r>
              <a:rPr lang="ru-RU" dirty="0" err="1"/>
              <a:t>виконує</a:t>
            </a:r>
            <a:r>
              <a:rPr lang="ru-RU" dirty="0"/>
              <a:t> </a:t>
            </a:r>
            <a:r>
              <a:rPr lang="ru-RU" dirty="0" err="1"/>
              <a:t>нові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додаткові</a:t>
            </a:r>
            <a:r>
              <a:rPr lang="ru-RU" dirty="0"/>
              <a:t> </a:t>
            </a:r>
            <a:r>
              <a:rPr lang="ru-RU" dirty="0" err="1"/>
              <a:t>аудиторські</a:t>
            </a:r>
            <a:r>
              <a:rPr lang="ru-RU" dirty="0"/>
              <a:t> </a:t>
            </a:r>
            <a:r>
              <a:rPr lang="ru-RU" dirty="0" err="1"/>
              <a:t>процедури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приходить до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висновків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дати</a:t>
            </a:r>
            <a:r>
              <a:rPr lang="ru-RU" dirty="0"/>
              <a:t> </a:t>
            </a:r>
            <a:r>
              <a:rPr lang="ru-RU" dirty="0" err="1"/>
              <a:t>аудиторського</a:t>
            </a:r>
            <a:r>
              <a:rPr lang="ru-RU" dirty="0"/>
              <a:t> </a:t>
            </a:r>
            <a:r>
              <a:rPr lang="ru-RU" dirty="0" err="1"/>
              <a:t>висновку</a:t>
            </a:r>
            <a:r>
              <a:rPr lang="ru-RU" dirty="0"/>
              <a:t>,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зобов'язаний</a:t>
            </a:r>
            <a:r>
              <a:rPr lang="ru-RU" dirty="0"/>
              <a:t> </a:t>
            </a:r>
            <a:r>
              <a:rPr lang="ru-RU" dirty="0" err="1"/>
              <a:t>документувати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• причини того,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сталося</a:t>
            </a:r>
            <a:r>
              <a:rPr lang="ru-RU" dirty="0"/>
              <a:t>;</a:t>
            </a:r>
          </a:p>
          <a:p>
            <a:r>
              <a:rPr lang="ru-RU" dirty="0"/>
              <a:t>• </a:t>
            </a:r>
            <a:r>
              <a:rPr lang="ru-RU" dirty="0" err="1"/>
              <a:t>виконані</a:t>
            </a:r>
            <a:r>
              <a:rPr lang="ru-RU" dirty="0"/>
              <a:t> </a:t>
            </a:r>
            <a:r>
              <a:rPr lang="ru-RU" dirty="0" err="1"/>
              <a:t>нові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додаткові</a:t>
            </a:r>
            <a:r>
              <a:rPr lang="ru-RU" dirty="0"/>
              <a:t> </a:t>
            </a:r>
            <a:r>
              <a:rPr lang="ru-RU" dirty="0" err="1"/>
              <a:t>аудиторські</a:t>
            </a:r>
            <a:r>
              <a:rPr lang="ru-RU" dirty="0"/>
              <a:t> </a:t>
            </a:r>
            <a:r>
              <a:rPr lang="ru-RU" dirty="0" err="1"/>
              <a:t>процедури</a:t>
            </a:r>
            <a:r>
              <a:rPr lang="ru-RU" dirty="0"/>
              <a:t>, </a:t>
            </a:r>
            <a:r>
              <a:rPr lang="ru-RU" dirty="0" err="1"/>
              <a:t>отримані</a:t>
            </a:r>
            <a:r>
              <a:rPr lang="ru-RU" dirty="0"/>
              <a:t> за ним </a:t>
            </a:r>
            <a:r>
              <a:rPr lang="ru-RU" dirty="0" err="1"/>
              <a:t>аудиторські</a:t>
            </a:r>
            <a:r>
              <a:rPr lang="ru-RU" dirty="0"/>
              <a:t> </a:t>
            </a:r>
            <a:r>
              <a:rPr lang="ru-RU" dirty="0" err="1"/>
              <a:t>докази</a:t>
            </a:r>
            <a:r>
              <a:rPr lang="ru-RU" dirty="0"/>
              <a:t> і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на </a:t>
            </a:r>
            <a:r>
              <a:rPr lang="ru-RU" dirty="0" err="1"/>
              <a:t>аудиторський</a:t>
            </a:r>
            <a:r>
              <a:rPr lang="ru-RU" dirty="0"/>
              <a:t> </a:t>
            </a:r>
            <a:r>
              <a:rPr lang="ru-RU" dirty="0" err="1"/>
              <a:t>висновок</a:t>
            </a:r>
            <a:r>
              <a:rPr lang="ru-RU" dirty="0"/>
              <a:t>;</a:t>
            </a:r>
          </a:p>
          <a:p>
            <a:r>
              <a:rPr lang="ru-RU" dirty="0"/>
              <a:t>• то, коли і ким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зроблені</a:t>
            </a:r>
            <a:r>
              <a:rPr lang="ru-RU" dirty="0"/>
              <a:t> і </a:t>
            </a:r>
            <a:r>
              <a:rPr lang="ru-RU" dirty="0" err="1"/>
              <a:t>перевірені</a:t>
            </a:r>
            <a:r>
              <a:rPr lang="ru-RU" dirty="0"/>
              <a:t> </a:t>
            </a:r>
            <a:r>
              <a:rPr lang="ru-RU" dirty="0" err="1"/>
              <a:t>результуючі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 в </a:t>
            </a:r>
            <a:r>
              <a:rPr lang="ru-RU" dirty="0" err="1"/>
              <a:t>аудиторській</a:t>
            </a:r>
            <a:r>
              <a:rPr lang="ru-RU" dirty="0"/>
              <a:t> </a:t>
            </a:r>
            <a:r>
              <a:rPr lang="ru-RU" dirty="0" err="1"/>
              <a:t>документації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135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1930" y="254956"/>
            <a:ext cx="10515600" cy="1325563"/>
          </a:xfrm>
        </p:spPr>
        <p:txBody>
          <a:bodyPr>
            <a:normAutofit/>
          </a:bodyPr>
          <a:lstStyle/>
          <a:p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незалежного</a:t>
            </a: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та </a:t>
            </a:r>
            <a:r>
              <a:rPr lang="ru-RU" sz="4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4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4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(МСА 200)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86049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8492" y="2281517"/>
            <a:ext cx="9404723" cy="140053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МСА 240 "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несумлінних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6198781"/>
            <a:ext cx="8946541" cy="4961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176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 </a:t>
            </a:r>
            <a:r>
              <a:rPr lang="ru-RU" sz="40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4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4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аудиту (МСА)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Так,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ньому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розкривається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чином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315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МСА 330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1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1563820"/>
            <a:ext cx="8946541" cy="4195481"/>
          </a:xfrm>
        </p:spPr>
        <p:txBody>
          <a:bodyPr>
            <a:noAutofit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Спотворення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Вирішальним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фактором,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відрізнити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навмисність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ненавмисність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підсумку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призвели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спотворення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Незважаючи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широке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стосуються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призводять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спотворення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аудитора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значимі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умисних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спотворень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спотворення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несумлінного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спотворення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неправомірного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присвоєння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Незважаючи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те,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підозрювати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точки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зору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дійсно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42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запобігання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запобігання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покладається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і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аудируемой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наглядом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приділяло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пріоритетне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увагу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запобіганню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могло б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мінімізувати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сприяти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стримуванню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співробітники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вважатимуть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краще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зв'язку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ймовірністю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покарання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увазі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прихильність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чесності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етичної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поведінки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підтримуватися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заходами по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боку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боку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можливостей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обходу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неправомірних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таких як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спроби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прибутком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метою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те, як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сприймають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прибутковості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650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40147"/>
          </a:xfrm>
        </p:spPr>
        <p:txBody>
          <a:bodyPr/>
          <a:lstStyle/>
          <a:p>
            <a:pPr algn="ctr"/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020" y="1307805"/>
            <a:ext cx="11802138" cy="538007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 аудит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зобов'язаний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силу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невід'ємних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неминучий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вдасться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навіть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спланований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проводиться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dirty="0" smtClean="0"/>
              <a:t>.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спотворення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викликане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співробітника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тому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багатьох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прямо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побічно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маніпулювати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підроблену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оминати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націлені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скоєння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співробітників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достатньої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зобов'язаний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дотримуватися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скептицизму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усього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беручи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обходу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контролю, 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огляду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той факт,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результату 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несумлінних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покликані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оцінці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розробці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спотворення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14044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9404723" cy="1174063"/>
          </a:xfrm>
        </p:spPr>
        <p:txBody>
          <a:bodyPr/>
          <a:lstStyle/>
          <a:p>
            <a:pPr algn="ctr"/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вступу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силу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030819"/>
            <a:ext cx="8946541" cy="4217580"/>
          </a:xfrm>
        </p:spPr>
        <p:txBody>
          <a:bodyPr>
            <a:normAutofit/>
          </a:bodyPr>
          <a:lstStyle/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набирає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аудиту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грудня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2009 року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9719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аудитора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оцінених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шляхом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чином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реагувати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підозри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аудиту.</a:t>
            </a:r>
          </a:p>
        </p:txBody>
      </p:sp>
    </p:spTree>
    <p:extLst>
      <p:ext uri="{BB962C8B-B14F-4D97-AF65-F5344CB8AC3E}">
        <p14:creationId xmlns:p14="http://schemas.microsoft.com/office/powerpoint/2010/main" val="94131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648048"/>
            <a:ext cx="8946541" cy="4600352"/>
          </a:xfrm>
        </p:spPr>
        <p:txBody>
          <a:bodyPr>
            <a:noAutofit/>
          </a:bodyPr>
          <a:lstStyle/>
          <a:p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скептицизм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 200 [1] аудитор повинен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скептицизм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усього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усвідомлюючи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незважаючи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минулий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досвід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свідчить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чесність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сумлінності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винятком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нього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зворотному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приймати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записи і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справжні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ході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змушують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думати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той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підробленим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змінені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аудитору, аудитор повинен провести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(див. Пункт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A9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запити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непослідовні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дослідити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невідповідності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21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2009553"/>
            <a:ext cx="9298396" cy="19138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МС</a:t>
            </a:r>
            <a:r>
              <a:rPr lang="en-US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250 "Рассмотрение законов и нормативных актов в ходе аудита финансовой отчетности"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103628"/>
            <a:ext cx="8946541" cy="114477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015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аудиту (МСА)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не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рамках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 аудитором ставиться конкретна мета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додержання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31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220338"/>
            <a:ext cx="11219055" cy="947450"/>
          </a:xfrm>
        </p:spPr>
        <p:txBody>
          <a:bodyPr>
            <a:normAutofit/>
          </a:bodyPr>
          <a:lstStyle/>
          <a:p>
            <a:pPr algn="ctr"/>
            <a:r>
              <a:rPr lang="ru-RU" sz="4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 </a:t>
            </a:r>
            <a:r>
              <a:rPr lang="ru-RU" sz="4400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4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4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Стандарту</a:t>
            </a:r>
            <a:endParaRPr lang="ru-RU" sz="44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253" y="1167788"/>
            <a:ext cx="11699913" cy="5080611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аудиту (МСА)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встановлює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при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аудиту. Так,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встановлює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та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роз'яснює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 і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покликаних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можливим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незалежним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аудитором. 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роз'яснюються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сфера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роль і структура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як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права,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встановлюють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найважливішу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обов'язок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дотримуватися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тексту для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позначення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аудитор"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слово "аудитор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викладаються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аудиту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тих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вони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ході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минулих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специфіки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продиктованої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обставинами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конкретного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не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розглядають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тих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встановлюватися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законами,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актами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джерелами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права,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зв'язку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розміщенням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паперів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невизначеного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кола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відрізнятися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стандартах аудиту. Тому,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хоча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корисними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аудитора в таких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обставинах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позбавляє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передбачених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законами,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актами та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професійними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інструкціями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1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753" y="1573620"/>
            <a:ext cx="11719167" cy="467478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відрізняються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впливом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складають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базу.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деяких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впливають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таким чином,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визначають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числові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дотримуватися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керівництвом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встановлюють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ведення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але вони не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роблять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ведуть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галузях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жорстким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регулюванням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банки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хімічні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До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застосовується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тих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відносяться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операційної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стосуються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охорони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здоров'я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 при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працевлаштуванні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привести до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штрафів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наслідків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84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4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4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4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4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4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4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endParaRPr lang="ru-RU" sz="44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числові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8831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186904"/>
            <a:ext cx="9404723" cy="642435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ідповідальність</a:t>
            </a: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060" y="1127051"/>
            <a:ext cx="11993526" cy="5603357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покликані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запобігання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достатньої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придатну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базу. В силу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невід'ємних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неминучий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вдасться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навіть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спланований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проведений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невід'ємних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посилюється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силу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причин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відносяться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бізнесу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зазвичай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фіксуються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системами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відносяться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стати причиною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приховування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таких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підробка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умисні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пропуски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обхід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навмисне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уявлення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неправдивої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порушують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точки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зору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входить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судових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правило,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слабкіша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зв'язок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ймовірність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дізнається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27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46111" y="223284"/>
            <a:ext cx="9404723" cy="2294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95423"/>
            <a:ext cx="12014791" cy="6081823"/>
          </a:xfrm>
        </p:spPr>
        <p:txBody>
          <a:bodyPr>
            <a:normAutofit/>
          </a:bodyPr>
          <a:lstStyle/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розрізняє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двох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категорій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зазвичай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визнаються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надають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безпосередній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таких як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податкові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пенсійні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роблять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безпосереднього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але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виявитися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основним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відношенню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операційної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інтеграції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бізнесу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до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продовжувати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уникнути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штрафних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санкцій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ліцензування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регулюючих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підтримання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платоспроможності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охорони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навколишнього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Реди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таких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таким чином,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істотний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У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описуються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кожній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вищезгаданих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категорій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категорією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згаданої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пункті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 (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зібрати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достатню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положень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категорією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згаданої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пункті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 (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обмежується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проведенням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тих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істотний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зберігати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підвищену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увагу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застосовуються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метою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про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привернути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увагу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до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підозри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професійного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скептицизму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усього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стандарту МСА 200 </a:t>
            </a:r>
            <a:r>
              <a:rPr lang="ru-RU" sz="1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велике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контексті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враховуючи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впливають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організацію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25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вступу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силу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набирає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аудиту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грудня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2009 року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34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ілі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аудитора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зазвичай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чином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реагувати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підозра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ході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72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имоги</a:t>
            </a:r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586" y="1255476"/>
            <a:ext cx="12109414" cy="549619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оточення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МСА 315 (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переглянутим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застосовується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сектору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веде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чином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дотримується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зазвичай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запитів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адресу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листування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є,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ліцензують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регулюючими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органами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ході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пам'ятати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вказувати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запитати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заяви про те,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підозри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враховуватися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підготовці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організацією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1764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0155" y="1318438"/>
            <a:ext cx="9404723" cy="2618792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b="1" i="1" u="sng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аудиту 320" </a:t>
            </a:r>
            <a:r>
              <a:rPr lang="ru-RU" b="1" i="1" u="sng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Суттєвість</a:t>
            </a:r>
            <a:r>
              <a:rPr lang="ru-RU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b="1" i="1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плануванні</a:t>
            </a:r>
            <a:r>
              <a:rPr lang="ru-RU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i="1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</a:t>
            </a:r>
            <a:r>
              <a:rPr lang="ru-RU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699051"/>
            <a:ext cx="8946541" cy="54934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35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аудиту (МСА)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МСА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450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пояснює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чином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аудит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спотворень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невиправлених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є,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551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ета</a:t>
            </a:r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аудитора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плануванні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чином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457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305" y="143220"/>
            <a:ext cx="11854148" cy="80423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 </a:t>
            </a:r>
            <a:r>
              <a:rPr lang="ru-RU" sz="4800" i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48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i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endParaRPr lang="ru-RU" sz="4800" i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305" y="1057619"/>
            <a:ext cx="11854147" cy="5651653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підвищити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ступінь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досягається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формулювання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дійсно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підготовлена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​​в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аспектах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концепції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концепцій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дійсно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представлена ​​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аспектах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правдиве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тієї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концепції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обумовлюється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та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застосовними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етичними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нормами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підлягає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підготовлена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​​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керівництвом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наглядом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не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накладають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 не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підміняють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собою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законодавчі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встановлюються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допущенням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є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керівництвом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особами,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певних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істотними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звільняє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(див.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Пункти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A2 - A11).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98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4400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изначення</a:t>
            </a:r>
            <a:endParaRPr lang="ru-RU" sz="44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величину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знизити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ймовірність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величина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невиправлених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іневиявлені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спотворень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перевищить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величину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залишків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8128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4400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имоги</a:t>
            </a:r>
            <a:endParaRPr lang="ru-RU" sz="44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при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плануванні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аудитор 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обставинах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один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залишків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рахунках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спотворення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менші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припустити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вплинути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застосовуються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залишків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рахунках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з метою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характеру,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97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Перегляд </a:t>
            </a:r>
            <a:r>
              <a:rPr lang="ru-RU" sz="4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суттєвості</a:t>
            </a:r>
            <a:r>
              <a:rPr lang="ru-RU" sz="4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4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ході</a:t>
            </a:r>
            <a:r>
              <a:rPr lang="ru-RU" sz="4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4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переглядати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застосовано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залишків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ході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змусила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величину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якби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спочатку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приходить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застосовано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залишків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доцільно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низький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спочатку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потреба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перегляді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процедур, 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процедур.</a:t>
            </a:r>
          </a:p>
        </p:txBody>
      </p:sp>
    </p:spTree>
    <p:extLst>
      <p:ext uri="{BB962C8B-B14F-4D97-AF65-F5344CB8AC3E}">
        <p14:creationId xmlns:p14="http://schemas.microsoft.com/office/powerpoint/2010/main" val="89940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4000" b="1" i="1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sz="4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аудиту 500" </a:t>
            </a:r>
            <a:r>
              <a:rPr lang="ru-RU" sz="4000" b="1" i="1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4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sz="4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</a:p>
        </p:txBody>
      </p:sp>
    </p:spTree>
    <p:extLst>
      <p:ext uri="{BB962C8B-B14F-4D97-AF65-F5344CB8AC3E}">
        <p14:creationId xmlns:p14="http://schemas.microsoft.com/office/powerpoint/2010/main" val="328108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 аудиту (МСА)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входить до складу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з метою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достатніх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послужать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підставою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ході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розглядаються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зібрати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конкретного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зібрані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96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</a:t>
            </a:r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аудитора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таким чином,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зібрати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того,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послужать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думки.</a:t>
            </a:r>
          </a:p>
        </p:txBody>
      </p:sp>
    </p:spTree>
    <p:extLst>
      <p:ext uri="{BB962C8B-B14F-4D97-AF65-F5344CB8AC3E}">
        <p14:creationId xmlns:p14="http://schemas.microsoft.com/office/powerpoint/2010/main" val="239363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4400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изначення</a:t>
            </a:r>
            <a:endParaRPr lang="ru-RU" sz="44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5814" y="1520456"/>
            <a:ext cx="11578856" cy="5061097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наведені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нижче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записів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підтверджують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тому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чеки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безготівкових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платежах;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договори;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регістри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допоміжні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записи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коригування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дня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регістрах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розроблювальні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зведених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підтверджують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звірки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якісна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грунтується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грунтується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ґрунтується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особа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володіють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знаннями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досвідом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організацією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залежить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3175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4400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имоги</a:t>
            </a:r>
            <a:endParaRPr lang="ru-RU" sz="44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386" y="1382233"/>
            <a:ext cx="11748977" cy="5273747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розробляти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збору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достатніх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розробці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доречність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надійність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буде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буде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підготовлена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​​з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залученням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повинен,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значущості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здібності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об'єктивність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експерта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робота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передумови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підготовленої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організацією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досить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надійною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аудитора, в тому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необхідності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зібрати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точність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повноту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досить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точної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35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594910" y="231355"/>
            <a:ext cx="1222871" cy="1983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151" y="330507"/>
            <a:ext cx="11843133" cy="6389783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вимагають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для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обгрунтування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розумну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впевненість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вільна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через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і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Розумна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впевненість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являє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собою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високу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ступінь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впевненості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Вона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виходить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шляхом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збору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достатньої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зниження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аудиторського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висловить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неналежне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думку, в той час як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до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низького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розумна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впевненість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є абсолютною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впевненістю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тому при кожному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присутні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невід'ємні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чого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більшість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робить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формулює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аудиторський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носять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скоріше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переконливий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незаперечний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при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плануванні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і при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оцінці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аудит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спотворень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невиправлених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спотворень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є, аудитор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застосовує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суттєвості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Зазвичай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спотворення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пропуски,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вважаються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суттєвими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очікувати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вплинуть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користувачів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суттєвості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виносяться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супутніх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залежать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аудитором потреб у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користувачів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розміру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характеру того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спотворення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поєднання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факторів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Аудиторський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стосується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тому аудитор не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відповідає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спотворень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відношенню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844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46112" y="88135"/>
            <a:ext cx="4443682" cy="36458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203" y="452719"/>
            <a:ext cx="11682292" cy="6289604"/>
          </a:xfrm>
        </p:spPr>
        <p:txBody>
          <a:bodyPr>
            <a:noAutofit/>
          </a:bodyPr>
          <a:lstStyle/>
          <a:p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стандартах аудиту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містяться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пояснювальні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покликані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допомогти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аудитору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розумну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впевненість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плануванні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вимагають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застосовувати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дотримуватися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професійним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скептицизмом, 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виявляти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оцінювати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суттєвого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через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і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грунтуючись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аудируемой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оточення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отримувати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достатню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свідчили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перекручень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 у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оцінені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формувати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 про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аудируемой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ґрунтуючись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висновках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зібраних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Підсумкові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формулювання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аудитора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будуть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залежати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даному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концепції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законів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виникають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аудиту, у аудитора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існувати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деякі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інформування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звітів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користувачами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керівництвом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особами,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сторонніми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відношенню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особами.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встановлюватися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Міжнародними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стандартами аудиту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застосовними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законами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нормативними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актами.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43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807" y="1068636"/>
            <a:ext cx="11296173" cy="991517"/>
          </a:xfrm>
        </p:spPr>
        <p:txBody>
          <a:bodyPr/>
          <a:lstStyle/>
          <a:p>
            <a:pPr algn="ctr"/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вступу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силу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8299" y="2269475"/>
            <a:ext cx="10256704" cy="2897436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набирає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аудиту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починаються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грудня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2009 року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209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70154"/>
          </a:xfrm>
        </p:spPr>
        <p:txBody>
          <a:bodyPr/>
          <a:lstStyle/>
          <a:p>
            <a:pPr algn="ctr"/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810" y="1123720"/>
            <a:ext cx="11951677" cy="5585552"/>
          </a:xfrm>
        </p:spPr>
        <p:txBody>
          <a:bodyPr>
            <a:noAutofit/>
          </a:bodyPr>
          <a:lstStyle/>
          <a:p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цілі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аудитора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полягають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тому,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розумну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впевненість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вільна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викривлень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як через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недобросовісних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дій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і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помилки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змозі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висловити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відповідну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думку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дійсно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підготовлена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​​в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суттєвих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аспектах в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застосовної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концепцією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підготувати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фінансову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представити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та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тими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висновками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до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прийшов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аудитор.</a:t>
            </a:r>
          </a:p>
          <a:p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домогтися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достатньої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впевненості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неможливо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вираження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застереженням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аудиторському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висновку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обставинах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склалися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є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достатнім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інформування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передбачуваних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користувачів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Міжнародні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вимагають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відмовився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висловлення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відмовився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подальшого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аудиторського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відмова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дозволяється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чинними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законами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нормативними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актами.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91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186005" cy="770154"/>
          </a:xfrm>
        </p:spPr>
        <p:txBody>
          <a:bodyPr/>
          <a:lstStyle/>
          <a:p>
            <a:pPr algn="ctr"/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имоги</a:t>
            </a:r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270" y="1222872"/>
            <a:ext cx="12015730" cy="551945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Етичні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ставляться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аудиту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дотримуватися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етичних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стосуються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скептицизм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 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скептицизмом,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віддаючи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собі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існувати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викривлена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​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рофесійне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судження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плануванні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аудитор повинен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застосовувати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судження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розумну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впевненість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аудитор повинен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достатню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знижують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низького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і, таким чином,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дозволяють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розумні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обгрунтування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думки аудитора 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62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209</TotalTime>
  <Words>5385</Words>
  <Application>Microsoft Office PowerPoint</Application>
  <PresentationFormat>Широкоэкранный</PresentationFormat>
  <Paragraphs>191</Paragraphs>
  <Slides>47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2" baseType="lpstr">
      <vt:lpstr>Arial</vt:lpstr>
      <vt:lpstr>Century Gothic</vt:lpstr>
      <vt:lpstr>Times New Roman</vt:lpstr>
      <vt:lpstr>Wingdings 3</vt:lpstr>
      <vt:lpstr>Ион</vt:lpstr>
      <vt:lpstr>Міжнародні стандарти аудиту (МСА)</vt:lpstr>
      <vt:lpstr>Презентация PowerPoint</vt:lpstr>
      <vt:lpstr>Сфера застосування цього Стандарту</vt:lpstr>
      <vt:lpstr>Аудит фінансової звітності</vt:lpstr>
      <vt:lpstr>Презентация PowerPoint</vt:lpstr>
      <vt:lpstr>Презентация PowerPoint</vt:lpstr>
      <vt:lpstr>Дата вступу в силу</vt:lpstr>
      <vt:lpstr>Основні цілі аудитора</vt:lpstr>
      <vt:lpstr>Вимоги</vt:lpstr>
      <vt:lpstr>Проведення аудиту відповідно до Міжнародних стандартів аудиту Дотримання Міжнародних стандартів аудиту, що мають відношення до конкретного аудиторського завдання </vt:lpstr>
      <vt:lpstr>Цілі, заявлені в кожному МСА</vt:lpstr>
      <vt:lpstr>Дотримання значущих вимог</vt:lpstr>
      <vt:lpstr>Мета не досягається</vt:lpstr>
      <vt:lpstr>Міжнародний стандарт аудиту 230 "Аудиторська документація"</vt:lpstr>
      <vt:lpstr>Презентация PowerPoint</vt:lpstr>
      <vt:lpstr>Аудиторська документація повинна забезпечувати: </vt:lpstr>
      <vt:lpstr>Метою аудитора є підготовка документації, яка забезпечує:</vt:lpstr>
      <vt:lpstr>Презентация PowerPoint</vt:lpstr>
      <vt:lpstr>В ході документування характеру, термінів і обсягів виконаних аудиторських процедур аудитор зобов'язаний записувати: </vt:lpstr>
      <vt:lpstr>МСА 240 "Обов'язки аудитора щодо несумлінних дій при проведенні аудиту фінансової звітності"</vt:lpstr>
      <vt:lpstr>Сфера застосування цього Стандарту</vt:lpstr>
      <vt:lpstr>Характеристики недобросовісних дій</vt:lpstr>
      <vt:lpstr>Відповідальність за запобігання й виявлення недобросовісних дій</vt:lpstr>
      <vt:lpstr>Обов'язки аудитора</vt:lpstr>
      <vt:lpstr>Дата вступу в силу</vt:lpstr>
      <vt:lpstr>Цілі</vt:lpstr>
      <vt:lpstr>Вимоги</vt:lpstr>
      <vt:lpstr>"МСA 250 "Рассмотрение законов и нормативных актов в ходе аудита финансовой отчетности" </vt:lpstr>
      <vt:lpstr>Сфера застосування цього Стандарту</vt:lpstr>
      <vt:lpstr>Дія законів і нормативних актів</vt:lpstr>
      <vt:lpstr>Відповідальність за дотримання законів і нормативних актів</vt:lpstr>
      <vt:lpstr>Bідповідальність аудитора</vt:lpstr>
      <vt:lpstr>Презентация PowerPoint</vt:lpstr>
      <vt:lpstr>Дата вступу в силу</vt:lpstr>
      <vt:lpstr>Цілі</vt:lpstr>
      <vt:lpstr>Bимоги</vt:lpstr>
      <vt:lpstr>"Міжнародний стандарт аудиту 320" Суттєвість при плануванні та проведенні аудиту "</vt:lpstr>
      <vt:lpstr>Сфера застосування цього Стандарту</vt:lpstr>
      <vt:lpstr>Мета</vt:lpstr>
      <vt:lpstr>Bизначення</vt:lpstr>
      <vt:lpstr>Bимоги</vt:lpstr>
      <vt:lpstr>Перегляд суттєвості в ході проведення аудиту</vt:lpstr>
      <vt:lpstr>Презентация PowerPoint</vt:lpstr>
      <vt:lpstr>Сфера застосування цього Стандарту</vt:lpstr>
      <vt:lpstr>Мета</vt:lpstr>
      <vt:lpstr>Bизначення</vt:lpstr>
      <vt:lpstr>Bимоги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20</cp:revision>
  <dcterms:created xsi:type="dcterms:W3CDTF">2020-02-07T10:10:33Z</dcterms:created>
  <dcterms:modified xsi:type="dcterms:W3CDTF">2020-02-07T13:40:17Z</dcterms:modified>
</cp:coreProperties>
</file>