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9" r:id="rId2"/>
    <p:sldId id="261" r:id="rId3"/>
    <p:sldId id="262" r:id="rId4"/>
    <p:sldId id="263" r:id="rId5"/>
    <p:sldId id="264" r:id="rId6"/>
    <p:sldId id="265" r:id="rId7"/>
    <p:sldId id="266" r:id="rId8"/>
    <p:sldId id="267" r:id="rId9"/>
    <p:sldId id="268" r:id="rId10"/>
    <p:sldId id="270" r:id="rId11"/>
    <p:sldId id="271" r:id="rId12"/>
    <p:sldId id="272" r:id="rId13"/>
    <p:sldId id="273" r:id="rId14"/>
    <p:sldId id="274" r:id="rId15"/>
    <p:sldId id="275" r:id="rId16"/>
    <p:sldId id="276" r:id="rId17"/>
    <p:sldId id="277" r:id="rId18"/>
    <p:sldId id="278" r:id="rId19"/>
    <p:sldId id="279" r:id="rId20"/>
    <p:sldId id="280" r:id="rId21"/>
    <p:sldId id="281" r:id="rId22"/>
    <p:sldId id="283" r:id="rId23"/>
    <p:sldId id="284" r:id="rId24"/>
    <p:sldId id="285" r:id="rId25"/>
    <p:sldId id="286" r:id="rId26"/>
    <p:sldId id="287" r:id="rId27"/>
    <p:sldId id="288" r:id="rId28"/>
    <p:sldId id="289" r:id="rId29"/>
    <p:sldId id="290" r:id="rId30"/>
    <p:sldId id="291" r:id="rId31"/>
    <p:sldId id="292" r:id="rId32"/>
    <p:sldId id="293" r:id="rId33"/>
    <p:sldId id="294" r:id="rId34"/>
    <p:sldId id="295" r:id="rId35"/>
    <p:sldId id="296" r:id="rId36"/>
    <p:sldId id="297" r:id="rId37"/>
    <p:sldId id="298" r:id="rId38"/>
    <p:sldId id="299" r:id="rId39"/>
    <p:sldId id="300" r:id="rId40"/>
    <p:sldId id="301" r:id="rId41"/>
    <p:sldId id="302" r:id="rId42"/>
    <p:sldId id="303" r:id="rId43"/>
    <p:sldId id="304" r:id="rId44"/>
    <p:sldId id="305" r:id="rId45"/>
    <p:sldId id="306" r:id="rId46"/>
    <p:sldId id="307" r:id="rId47"/>
    <p:sldId id="308" r:id="rId48"/>
    <p:sldId id="309" r:id="rId49"/>
    <p:sldId id="310" r:id="rId50"/>
    <p:sldId id="311" r:id="rId51"/>
    <p:sldId id="312" r:id="rId52"/>
    <p:sldId id="313" r:id="rId53"/>
    <p:sldId id="314" r:id="rId54"/>
    <p:sldId id="315" r:id="rId55"/>
    <p:sldId id="316" r:id="rId56"/>
    <p:sldId id="317" r:id="rId57"/>
    <p:sldId id="318" r:id="rId58"/>
    <p:sldId id="319" r:id="rId59"/>
    <p:sldId id="320" r:id="rId60"/>
    <p:sldId id="321" r:id="rId61"/>
    <p:sldId id="322" r:id="rId62"/>
    <p:sldId id="323" r:id="rId63"/>
    <p:sldId id="324" r:id="rId64"/>
    <p:sldId id="325" r:id="rId65"/>
    <p:sldId id="326" r:id="rId66"/>
    <p:sldId id="327" r:id="rId67"/>
    <p:sldId id="328" r:id="rId68"/>
    <p:sldId id="329" r:id="rId69"/>
    <p:sldId id="330" r:id="rId70"/>
    <p:sldId id="331" r:id="rId71"/>
    <p:sldId id="332" r:id="rId72"/>
    <p:sldId id="333" r:id="rId73"/>
    <p:sldId id="334" r:id="rId74"/>
    <p:sldId id="335" r:id="rId75"/>
    <p:sldId id="336" r:id="rId76"/>
    <p:sldId id="337" r:id="rId77"/>
    <p:sldId id="338" r:id="rId78"/>
    <p:sldId id="339" r:id="rId79"/>
    <p:sldId id="340" r:id="rId80"/>
    <p:sldId id="341" r:id="rId81"/>
    <p:sldId id="342" r:id="rId82"/>
    <p:sldId id="343" r:id="rId83"/>
    <p:sldId id="344" r:id="rId84"/>
    <p:sldId id="345" r:id="rId85"/>
    <p:sldId id="346" r:id="rId86"/>
    <p:sldId id="347" r:id="rId87"/>
    <p:sldId id="348" r:id="rId88"/>
    <p:sldId id="349" r:id="rId89"/>
    <p:sldId id="350" r:id="rId90"/>
    <p:sldId id="351" r:id="rId91"/>
    <p:sldId id="352" r:id="rId92"/>
    <p:sldId id="353" r:id="rId93"/>
    <p:sldId id="354" r:id="rId94"/>
    <p:sldId id="355" r:id="rId95"/>
    <p:sldId id="356" r:id="rId96"/>
    <p:sldId id="357" r:id="rId97"/>
    <p:sldId id="359" r:id="rId98"/>
    <p:sldId id="360" r:id="rId99"/>
    <p:sldId id="361" r:id="rId100"/>
    <p:sldId id="362" r:id="rId101"/>
    <p:sldId id="363" r:id="rId102"/>
    <p:sldId id="364" r:id="rId103"/>
    <p:sldId id="365" r:id="rId104"/>
    <p:sldId id="367" r:id="rId105"/>
    <p:sldId id="368" r:id="rId106"/>
    <p:sldId id="369" r:id="rId107"/>
    <p:sldId id="370" r:id="rId108"/>
    <p:sldId id="371" r:id="rId109"/>
    <p:sldId id="372" r:id="rId110"/>
    <p:sldId id="373" r:id="rId111"/>
    <p:sldId id="374" r:id="rId112"/>
    <p:sldId id="376" r:id="rId113"/>
    <p:sldId id="377" r:id="rId114"/>
    <p:sldId id="378" r:id="rId115"/>
    <p:sldId id="379" r:id="rId116"/>
    <p:sldId id="380" r:id="rId117"/>
    <p:sldId id="381" r:id="rId118"/>
    <p:sldId id="382" r:id="rId119"/>
    <p:sldId id="383" r:id="rId120"/>
    <p:sldId id="384" r:id="rId121"/>
    <p:sldId id="385" r:id="rId122"/>
    <p:sldId id="386" r:id="rId123"/>
    <p:sldId id="387" r:id="rId124"/>
    <p:sldId id="388" r:id="rId125"/>
    <p:sldId id="389" r:id="rId126"/>
    <p:sldId id="390" r:id="rId127"/>
    <p:sldId id="391" r:id="rId128"/>
    <p:sldId id="392" r:id="rId129"/>
    <p:sldId id="393" r:id="rId130"/>
    <p:sldId id="394" r:id="rId131"/>
  </p:sldIdLst>
  <p:sldSz cx="9144000" cy="6858000" type="screen4x3"/>
  <p:notesSz cx="6858000" cy="9144000"/>
  <p:defaultText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0" d="100"/>
          <a:sy n="110" d="100"/>
        </p:scale>
        <p:origin x="1644" y="10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viewProps" Target="viewProps.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slide" Target="slides/slide117.xml"/><Relationship Id="rId126" Type="http://schemas.openxmlformats.org/officeDocument/2006/relationships/slide" Target="slides/slide125.xml"/><Relationship Id="rId13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slide" Target="slides/slide123.xml"/><Relationship Id="rId129" Type="http://schemas.openxmlformats.org/officeDocument/2006/relationships/slide" Target="slides/slide12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3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slide" Target="slides/slide129.xml"/><Relationship Id="rId13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a:xfrm>
            <a:off x="6400800" y="6355080"/>
            <a:ext cx="2286000" cy="365760"/>
          </a:xfrm>
        </p:spPr>
        <p:txBody>
          <a:bodyPr/>
          <a:lstStyle>
            <a:lvl1pPr>
              <a:defRPr sz="1400"/>
            </a:lvl1pPr>
          </a:lstStyle>
          <a:p>
            <a:fld id="{7EAF463A-BC7C-46EE-9F1E-7F377CCA4891}" type="datetimeFigureOut">
              <a:rPr lang="en-US" smtClean="0"/>
              <a:pPr/>
              <a:t>3/16/2020</a:t>
            </a:fld>
            <a:endParaRPr lang="en-US"/>
          </a:p>
        </p:txBody>
      </p:sp>
      <p:sp>
        <p:nvSpPr>
          <p:cNvPr id="17" name="Нижний колонтитул 16"/>
          <p:cNvSpPr>
            <a:spLocks noGrp="1"/>
          </p:cNvSpPr>
          <p:nvPr>
            <p:ph type="ftr" sz="quarter" idx="11"/>
          </p:nvPr>
        </p:nvSpPr>
        <p:spPr>
          <a:xfrm>
            <a:off x="2898648" y="6355080"/>
            <a:ext cx="3474720" cy="365760"/>
          </a:xfrm>
        </p:spPr>
        <p:txBody>
          <a:bodyPr/>
          <a:lstStyle/>
          <a:p>
            <a:endParaRPr lang="en-US"/>
          </a:p>
        </p:txBody>
      </p:sp>
      <p:sp>
        <p:nvSpPr>
          <p:cNvPr id="29" name="Номер слайда 28"/>
          <p:cNvSpPr>
            <a:spLocks noGrp="1"/>
          </p:cNvSpPr>
          <p:nvPr>
            <p:ph type="sldNum" sz="quarter" idx="12"/>
          </p:nvPr>
        </p:nvSpPr>
        <p:spPr>
          <a:xfrm>
            <a:off x="1216152" y="6355080"/>
            <a:ext cx="1219200" cy="365760"/>
          </a:xfrm>
        </p:spPr>
        <p:txBody>
          <a:bodyPr/>
          <a:lstStyle/>
          <a:p>
            <a:fld id="{A483448D-3A78-4528-A469-B745A65DA480}" type="slidenum">
              <a:rPr lang="en-US" smtClean="0"/>
              <a:pPr/>
              <a:t>‹#›</a:t>
            </a:fld>
            <a:endParaRPr lang="en-US"/>
          </a:p>
        </p:txBody>
      </p:sp>
      <p:sp>
        <p:nvSpPr>
          <p:cNvPr id="21" name="Прямоугольник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Прямоугольник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Прямоугольник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Прямоугольник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EAF463A-BC7C-46EE-9F1E-7F377CCA4891}" type="datetimeFigureOut">
              <a:rPr lang="en-US" smtClean="0"/>
              <a:pPr/>
              <a:t>3/16/2020</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EAF463A-BC7C-46EE-9F1E-7F377CCA4891}" type="datetimeFigureOut">
              <a:rPr lang="en-US" smtClean="0"/>
              <a:pPr/>
              <a:t>3/16/2020</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
        <p:nvSpPr>
          <p:cNvPr id="7" name="Прямая соединительная линия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Равнобедренный треугольник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ая соединительная линия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4" name="Дата 3"/>
          <p:cNvSpPr>
            <a:spLocks noGrp="1"/>
          </p:cNvSpPr>
          <p:nvPr>
            <p:ph type="dt" sz="half" idx="10"/>
          </p:nvPr>
        </p:nvSpPr>
        <p:spPr/>
        <p:txBody>
          <a:bodyPr/>
          <a:lstStyle/>
          <a:p>
            <a:fld id="{7EAF463A-BC7C-46EE-9F1E-7F377CCA4891}" type="datetimeFigureOut">
              <a:rPr lang="en-US" smtClean="0"/>
              <a:pPr/>
              <a:t>3/16/2020</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
        <p:nvSpPr>
          <p:cNvPr id="8" name="Содержимое 7"/>
          <p:cNvSpPr>
            <a:spLocks noGrp="1"/>
          </p:cNvSpPr>
          <p:nvPr>
            <p:ph sz="quarter" idx="1"/>
          </p:nvPr>
        </p:nvSpPr>
        <p:spPr>
          <a:xfrm>
            <a:off x="457200" y="1219200"/>
            <a:ext cx="8229600" cy="493776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a:xfrm>
            <a:off x="6400800" y="6355080"/>
            <a:ext cx="2286000" cy="365760"/>
          </a:xfrm>
        </p:spPr>
        <p:txBody>
          <a:bodyPr/>
          <a:lstStyle/>
          <a:p>
            <a:fld id="{7EAF463A-BC7C-46EE-9F1E-7F377CCA4891}" type="datetimeFigureOut">
              <a:rPr lang="en-US" smtClean="0"/>
              <a:pPr/>
              <a:t>3/16/2020</a:t>
            </a:fld>
            <a:endParaRPr lang="en-US"/>
          </a:p>
        </p:txBody>
      </p:sp>
      <p:sp>
        <p:nvSpPr>
          <p:cNvPr id="5" name="Нижний колонтитул 4"/>
          <p:cNvSpPr>
            <a:spLocks noGrp="1"/>
          </p:cNvSpPr>
          <p:nvPr>
            <p:ph type="ftr" sz="quarter" idx="11"/>
          </p:nvPr>
        </p:nvSpPr>
        <p:spPr>
          <a:xfrm>
            <a:off x="2898648" y="6355080"/>
            <a:ext cx="3474720" cy="365760"/>
          </a:xfrm>
        </p:spPr>
        <p:txBody>
          <a:bodyPr/>
          <a:lstStyle/>
          <a:p>
            <a:endParaRPr lang="en-US"/>
          </a:p>
        </p:txBody>
      </p:sp>
      <p:sp>
        <p:nvSpPr>
          <p:cNvPr id="6" name="Номер слайда 5"/>
          <p:cNvSpPr>
            <a:spLocks noGrp="1"/>
          </p:cNvSpPr>
          <p:nvPr>
            <p:ph type="sldNum" sz="quarter" idx="12"/>
          </p:nvPr>
        </p:nvSpPr>
        <p:spPr>
          <a:xfrm>
            <a:off x="1069848" y="6355080"/>
            <a:ext cx="1520952" cy="365760"/>
          </a:xfrm>
        </p:spPr>
        <p:txBody>
          <a:bodyPr/>
          <a:lstStyle/>
          <a:p>
            <a:fld id="{A483448D-3A78-4528-A469-B745A65DA480}" type="slidenum">
              <a:rPr lang="en-US" smtClean="0"/>
              <a:pPr/>
              <a:t>‹#›</a:t>
            </a:fld>
            <a:endParaRPr lang="en-US"/>
          </a:p>
        </p:txBody>
      </p:sp>
      <p:sp>
        <p:nvSpPr>
          <p:cNvPr id="7" name="Прямоугольник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Прямоугольник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8229600" cy="914400"/>
          </a:xfrm>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7EAF463A-BC7C-46EE-9F1E-7F377CCA4891}" type="datetimeFigureOut">
              <a:rPr lang="en-US" smtClean="0"/>
              <a:pPr/>
              <a:t>3/16/2020</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A483448D-3A78-4528-A469-B745A65DA480}" type="slidenum">
              <a:rPr lang="en-US" smtClean="0"/>
              <a:pPr/>
              <a:t>‹#›</a:t>
            </a:fld>
            <a:endParaRPr lang="en-US"/>
          </a:p>
        </p:txBody>
      </p:sp>
      <p:sp>
        <p:nvSpPr>
          <p:cNvPr id="9" name="Содержимое 8"/>
          <p:cNvSpPr>
            <a:spLocks noGrp="1"/>
          </p:cNvSpPr>
          <p:nvPr>
            <p:ph sz="quarter" idx="1"/>
          </p:nvPr>
        </p:nvSpPr>
        <p:spPr>
          <a:xfrm>
            <a:off x="457200" y="1219200"/>
            <a:ext cx="4041648" cy="493776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632198" y="1216152"/>
            <a:ext cx="4041648" cy="493776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8229600" cy="9144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7" name="Дата 6"/>
          <p:cNvSpPr>
            <a:spLocks noGrp="1"/>
          </p:cNvSpPr>
          <p:nvPr>
            <p:ph type="dt" sz="half" idx="10"/>
          </p:nvPr>
        </p:nvSpPr>
        <p:spPr/>
        <p:txBody>
          <a:bodyPr/>
          <a:lstStyle/>
          <a:p>
            <a:fld id="{7EAF463A-BC7C-46EE-9F1E-7F377CCA4891}" type="datetimeFigureOut">
              <a:rPr lang="en-US" smtClean="0"/>
              <a:pPr/>
              <a:t>3/16/2020</a:t>
            </a:fld>
            <a:endParaRPr lang="en-US"/>
          </a:p>
        </p:txBody>
      </p:sp>
      <p:sp>
        <p:nvSpPr>
          <p:cNvPr id="8" name="Нижний колонтитул 7"/>
          <p:cNvSpPr>
            <a:spLocks noGrp="1"/>
          </p:cNvSpPr>
          <p:nvPr>
            <p:ph type="ftr" sz="quarter" idx="11"/>
          </p:nvPr>
        </p:nvSpPr>
        <p:spPr/>
        <p:txBody>
          <a:bodyPr/>
          <a:lstStyle/>
          <a:p>
            <a:endParaRPr lang="en-US"/>
          </a:p>
        </p:txBody>
      </p:sp>
      <p:sp>
        <p:nvSpPr>
          <p:cNvPr id="9" name="Номер слайда 8"/>
          <p:cNvSpPr>
            <a:spLocks noGrp="1"/>
          </p:cNvSpPr>
          <p:nvPr>
            <p:ph type="sldNum" sz="quarter" idx="12"/>
          </p:nvPr>
        </p:nvSpPr>
        <p:spPr/>
        <p:txBody>
          <a:bodyPr/>
          <a:lstStyle/>
          <a:p>
            <a:fld id="{A483448D-3A78-4528-A469-B745A65DA480}" type="slidenum">
              <a:rPr lang="en-US" smtClean="0"/>
              <a:pPr/>
              <a:t>‹#›</a:t>
            </a:fld>
            <a:endParaRPr lang="en-US"/>
          </a:p>
        </p:txBody>
      </p:sp>
      <p:sp>
        <p:nvSpPr>
          <p:cNvPr id="11" name="Содержимое 10"/>
          <p:cNvSpPr>
            <a:spLocks noGrp="1"/>
          </p:cNvSpPr>
          <p:nvPr>
            <p:ph sz="quarter" idx="2"/>
          </p:nvPr>
        </p:nvSpPr>
        <p:spPr>
          <a:xfrm>
            <a:off x="457200" y="2133600"/>
            <a:ext cx="4038600" cy="40386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quarter" idx="4"/>
          </p:nvPr>
        </p:nvSpPr>
        <p:spPr>
          <a:xfrm>
            <a:off x="4648200" y="2133600"/>
            <a:ext cx="4038600" cy="40386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8229600" cy="914400"/>
          </a:xfrm>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7EAF463A-BC7C-46EE-9F1E-7F377CCA4891}" type="datetimeFigureOut">
              <a:rPr lang="en-US" smtClean="0"/>
              <a:pPr/>
              <a:t>3/16/2020</a:t>
            </a:fld>
            <a:endParaRPr lang="en-US"/>
          </a:p>
        </p:txBody>
      </p:sp>
      <p:sp>
        <p:nvSpPr>
          <p:cNvPr id="4" name="Нижний колонтитул 3"/>
          <p:cNvSpPr>
            <a:spLocks noGrp="1"/>
          </p:cNvSpPr>
          <p:nvPr>
            <p:ph type="ftr" sz="quarter" idx="11"/>
          </p:nvPr>
        </p:nvSpPr>
        <p:spPr/>
        <p:txBody>
          <a:bodyPr/>
          <a:lstStyle/>
          <a:p>
            <a:endParaRPr lang="en-US"/>
          </a:p>
        </p:txBody>
      </p:sp>
      <p:sp>
        <p:nvSpPr>
          <p:cNvPr id="5" name="Номер слайда 4"/>
          <p:cNvSpPr>
            <a:spLocks noGrp="1"/>
          </p:cNvSpPr>
          <p:nvPr>
            <p:ph type="sldNum" sz="quarter" idx="12"/>
          </p:nvPr>
        </p:nvSpPr>
        <p:spPr/>
        <p:txBody>
          <a:bodyPr/>
          <a:lstStyle/>
          <a:p>
            <a:fld id="{A483448D-3A78-4528-A469-B745A65DA480}" type="slidenum">
              <a:rPr lang="en-US" smtClean="0"/>
              <a:pPr/>
              <a:t>‹#›</a:t>
            </a:fld>
            <a:endParaRPr lang="en-US"/>
          </a:p>
        </p:txBody>
      </p:sp>
      <p:sp>
        <p:nvSpPr>
          <p:cNvPr id="6" name="Равнобедренный треугольник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EAF463A-BC7C-46EE-9F1E-7F377CCA4891}" type="datetimeFigureOut">
              <a:rPr lang="en-US" smtClean="0"/>
              <a:pPr/>
              <a:t>3/16/2020</a:t>
            </a:fld>
            <a:endParaRPr lang="en-US"/>
          </a:p>
        </p:txBody>
      </p:sp>
      <p:sp>
        <p:nvSpPr>
          <p:cNvPr id="3" name="Нижний колонтитул 2"/>
          <p:cNvSpPr>
            <a:spLocks noGrp="1"/>
          </p:cNvSpPr>
          <p:nvPr>
            <p:ph type="ftr" sz="quarter" idx="11"/>
          </p:nvPr>
        </p:nvSpPr>
        <p:spPr/>
        <p:txBody>
          <a:bodyPr/>
          <a:lstStyle/>
          <a:p>
            <a:endParaRPr lang="en-US"/>
          </a:p>
        </p:txBody>
      </p:sp>
      <p:sp>
        <p:nvSpPr>
          <p:cNvPr id="4" name="Номер слайда 3"/>
          <p:cNvSpPr>
            <a:spLocks noGrp="1"/>
          </p:cNvSpPr>
          <p:nvPr>
            <p:ph type="sldNum" sz="quarter" idx="12"/>
          </p:nvPr>
        </p:nvSpPr>
        <p:spPr/>
        <p:txBody>
          <a:bodyPr/>
          <a:lstStyle/>
          <a:p>
            <a:fld id="{A483448D-3A78-4528-A469-B745A65DA480}" type="slidenum">
              <a:rPr lang="en-US" smtClean="0"/>
              <a:pPr/>
              <a:t>‹#›</a:t>
            </a:fld>
            <a:endParaRPr lang="en-US"/>
          </a:p>
        </p:txBody>
      </p:sp>
      <p:sp>
        <p:nvSpPr>
          <p:cNvPr id="5" name="Прямая соединительная линия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Равнобедренный треугольник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7EAF463A-BC7C-46EE-9F1E-7F377CCA4891}" type="datetimeFigureOut">
              <a:rPr lang="en-US" smtClean="0"/>
              <a:pPr/>
              <a:t>3/16/2020</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A483448D-3A78-4528-A469-B745A65DA480}" type="slidenum">
              <a:rPr lang="en-US" smtClean="0"/>
              <a:pPr/>
              <a:t>‹#›</a:t>
            </a:fld>
            <a:endParaRPr lang="en-US"/>
          </a:p>
        </p:txBody>
      </p:sp>
      <p:sp>
        <p:nvSpPr>
          <p:cNvPr id="8" name="Прямая соединительная линия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Прямая соединительная линия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Равнобедренный треугольник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Содержимое 11"/>
          <p:cNvSpPr>
            <a:spLocks noGrp="1"/>
          </p:cNvSpPr>
          <p:nvPr>
            <p:ph sz="quarter" idx="1"/>
          </p:nvPr>
        </p:nvSpPr>
        <p:spPr>
          <a:xfrm>
            <a:off x="304800" y="304800"/>
            <a:ext cx="5715000" cy="5715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7EAF463A-BC7C-46EE-9F1E-7F377CCA4891}" type="datetimeFigureOut">
              <a:rPr lang="en-US" smtClean="0"/>
              <a:pPr/>
              <a:t>3/16/2020</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A483448D-3A78-4528-A469-B745A65DA480}" type="slidenum">
              <a:rPr lang="en-US" smtClean="0"/>
              <a:pPr/>
              <a:t>‹#›</a:t>
            </a:fld>
            <a:endParaRPr lang="en-US"/>
          </a:p>
        </p:txBody>
      </p:sp>
      <p:sp>
        <p:nvSpPr>
          <p:cNvPr id="8" name="Прямая соединительная линия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Равнобедренный треугольник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152400"/>
            <a:ext cx="8229600" cy="990600"/>
          </a:xfrm>
          <a:prstGeom prst="rect">
            <a:avLst/>
          </a:prstGeom>
        </p:spPr>
        <p:txBody>
          <a:bodyPr vert="horz" anchor="b" anchorCtr="0">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fld id="{7EAF463A-BC7C-46EE-9F1E-7F377CCA4891}" type="datetimeFigureOut">
              <a:rPr lang="en-US" smtClean="0"/>
              <a:pPr/>
              <a:t>3/16/2020</a:t>
            </a:fld>
            <a:endParaRPr lang="en-US"/>
          </a:p>
        </p:txBody>
      </p:sp>
      <p:sp>
        <p:nvSpPr>
          <p:cNvPr id="3" name="Нижний колонтитул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endParaRPr lang="en-US"/>
          </a:p>
        </p:txBody>
      </p:sp>
      <p:sp>
        <p:nvSpPr>
          <p:cNvPr id="23" name="Номер слайда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A483448D-3A78-4528-A469-B745A65DA480}" type="slidenum">
              <a:rPr lang="en-US" smtClean="0"/>
              <a:pPr/>
              <a:t>‹#›</a:t>
            </a:fld>
            <a:endParaRPr lang="en-US"/>
          </a:p>
        </p:txBody>
      </p:sp>
      <p:sp>
        <p:nvSpPr>
          <p:cNvPr id="28" name="Прямая соединительная линия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Прямая соединительная линия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Равнобедренный треугольник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2" Type="http://schemas.openxmlformats.org/officeDocument/2006/relationships/hyperlink" Target="https://zakon.rada.gov.ua/laws/show/2258-19" TargetMode="External"/><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2" Type="http://schemas.openxmlformats.org/officeDocument/2006/relationships/hyperlink" Target="https://zakon.rada.gov.ua/laws/show/vr180230-07" TargetMode="External"/><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3" Type="http://schemas.openxmlformats.org/officeDocument/2006/relationships/hyperlink" Target="https://zakon.rada.gov.ua/laws/show/vr5_9230-10" TargetMode="External"/><Relationship Id="rId2" Type="http://schemas.openxmlformats.org/officeDocument/2006/relationships/hyperlink" Target="https://zakon.rada.gov.ua/laws/show/vr180230-07" TargetMode="External"/><Relationship Id="rId1" Type="http://schemas.openxmlformats.org/officeDocument/2006/relationships/slideLayout" Target="../slideLayouts/slideLayout2.xml"/><Relationship Id="rId6" Type="http://schemas.openxmlformats.org/officeDocument/2006/relationships/hyperlink" Target="https://zakon.rada.gov.ua/laws/show/vr197230-08" TargetMode="External"/><Relationship Id="rId5" Type="http://schemas.openxmlformats.org/officeDocument/2006/relationships/hyperlink" Target="https://zakon.rada.gov.ua/laws/show/vr1_4230-08" TargetMode="External"/><Relationship Id="rId4" Type="http://schemas.openxmlformats.org/officeDocument/2006/relationships/hyperlink" Target="https://zakon.rada.gov.ua/laws/show/vr309230-15" TargetMode="External"/></Relationships>
</file>

<file path=ppt/slides/_rels/slide117.xml.rels><?xml version="1.0" encoding="UTF-8" standalone="yes"?>
<Relationships xmlns="http://schemas.openxmlformats.org/package/2006/relationships"><Relationship Id="rId3" Type="http://schemas.openxmlformats.org/officeDocument/2006/relationships/hyperlink" Target="https://zakon.rada.gov.ua/laws/show/vr180230-07" TargetMode="External"/><Relationship Id="rId2" Type="http://schemas.openxmlformats.org/officeDocument/2006/relationships/hyperlink" Target="https://zakon.rada.gov.ua/laws/show/3125-12" TargetMode="External"/><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2" Type="http://schemas.openxmlformats.org/officeDocument/2006/relationships/hyperlink" Target="https://zakon.rada.gov.ua/laws/show/2258-19"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3" Type="http://schemas.openxmlformats.org/officeDocument/2006/relationships/hyperlink" Target="https://zakon.rada.gov.ua/laws/show/80731-10" TargetMode="External"/><Relationship Id="rId2" Type="http://schemas.openxmlformats.org/officeDocument/2006/relationships/hyperlink" Target="https://zakon.rada.gov.ua/laws/show/2258-19" TargetMode="External"/><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2" Type="http://schemas.openxmlformats.org/officeDocument/2006/relationships/hyperlink" Target="https://zakon.rada.gov.ua/laws/show/vr180230-07" TargetMode="External"/><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3" Type="http://schemas.openxmlformats.org/officeDocument/2006/relationships/hyperlink" Target="https://zakon.rada.gov.ua/laws/show/v0089500-18" TargetMode="External"/><Relationship Id="rId2" Type="http://schemas.openxmlformats.org/officeDocument/2006/relationships/hyperlink" Target="https://zakon.rada.gov.ua/laws/show/755-15"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hyperlink" Target="https://zakon.rada.gov.ua/laws/show/1702-18" TargetMode="Externa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hyperlink" Target="https://zakon.rada.gov.ua/laws/show/2258-19" TargetMode="Externa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hyperlink" Target="https://zakon.rada.gov.ua/laws/show/996-2019-%D0%BF" TargetMode="Externa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hyperlink" Target="https://zakon.rada.gov.ua/laws/show/590-2018-%D0%BF" TargetMode="External"/><Relationship Id="rId2" Type="http://schemas.openxmlformats.org/officeDocument/2006/relationships/hyperlink" Target="https://zakon.rada.gov.ua/laws/show/z1034-18" TargetMode="Externa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hyperlink" Target="https://zakon.rada.gov.ua/laws/show/z1107-18"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hyperlink" Target="https://zakon.rada.gov.ua/laws/show/2258-19" TargetMode="Externa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hyperlink" Target="https://zakon.rada.gov.ua/laws/show/2258-19" TargetMode="Externa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hyperlink" Target="https://zakon.rada.gov.ua/laws/show/2258-19" TargetMode="Externa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hyperlink" Target="https://zakon.rada.gov.ua/laws/show/2258-19" TargetMode="Externa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hyperlink" Target="https://zakon.rada.gov.ua/laws/show/z1347-18" TargetMode="Externa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2400"/>
            <a:ext cx="8229600" cy="5334000"/>
          </a:xfrm>
        </p:spPr>
        <p:txBody>
          <a:bodyPr>
            <a:normAutofit/>
          </a:bodyPr>
          <a:lstStyle/>
          <a:p>
            <a:pPr algn="ctr"/>
            <a:r>
              <a:rPr lang="ru-RU" sz="5400" b="1" dirty="0" smtClean="0"/>
              <a:t>ЗАКОН УКРАЇНИ</a:t>
            </a:r>
            <a:r>
              <a:rPr lang="ru-RU" sz="5400" dirty="0" smtClean="0"/>
              <a:t/>
            </a:r>
            <a:br>
              <a:rPr lang="ru-RU" sz="5400" dirty="0" smtClean="0"/>
            </a:br>
            <a:r>
              <a:rPr lang="ru-RU" sz="5400" b="1" dirty="0" smtClean="0"/>
              <a:t>Про аудит </a:t>
            </a:r>
            <a:r>
              <a:rPr lang="ru-RU" sz="5400" b="1" dirty="0" err="1" smtClean="0"/>
              <a:t>фінансової</a:t>
            </a:r>
            <a:r>
              <a:rPr lang="ru-RU" sz="5400" b="1" dirty="0" smtClean="0"/>
              <a:t> </a:t>
            </a:r>
            <a:r>
              <a:rPr lang="ru-RU" sz="5400" b="1" dirty="0" err="1" smtClean="0"/>
              <a:t>звітності</a:t>
            </a:r>
            <a:r>
              <a:rPr lang="ru-RU" sz="5400" b="1" dirty="0" smtClean="0"/>
              <a:t> та </a:t>
            </a:r>
            <a:r>
              <a:rPr lang="ru-RU" sz="5400" b="1" dirty="0" err="1" smtClean="0"/>
              <a:t>аудиторську</a:t>
            </a:r>
            <a:r>
              <a:rPr lang="ru-RU" sz="5400" b="1" dirty="0" smtClean="0"/>
              <a:t> </a:t>
            </a:r>
            <a:r>
              <a:rPr lang="ru-RU" sz="5400" b="1" dirty="0" err="1" smtClean="0"/>
              <a:t>діяльність</a:t>
            </a:r>
            <a:r>
              <a:rPr lang="ru-RU" dirty="0" smtClean="0"/>
              <a:t/>
            </a:r>
            <a:br>
              <a:rPr lang="ru-RU" dirty="0" smtClean="0"/>
            </a:br>
            <a:endParaRPr lang="uk-UA"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err="1" smtClean="0"/>
              <a:t>Стаття</a:t>
            </a:r>
            <a:r>
              <a:rPr lang="ru-RU" b="1" dirty="0" smtClean="0"/>
              <a:t> 2. </a:t>
            </a:r>
            <a:r>
              <a:rPr lang="ru-RU" dirty="0" smtClean="0"/>
              <a:t>Сфера </a:t>
            </a:r>
            <a:r>
              <a:rPr lang="ru-RU" dirty="0" err="1" smtClean="0"/>
              <a:t>дії</a:t>
            </a:r>
            <a:r>
              <a:rPr lang="ru-RU" dirty="0" smtClean="0"/>
              <a:t> Закону</a:t>
            </a:r>
            <a:endParaRPr lang="uk-UA" dirty="0"/>
          </a:p>
        </p:txBody>
      </p:sp>
      <p:sp>
        <p:nvSpPr>
          <p:cNvPr id="3" name="Содержимое 2"/>
          <p:cNvSpPr>
            <a:spLocks noGrp="1"/>
          </p:cNvSpPr>
          <p:nvPr>
            <p:ph sz="quarter" idx="1"/>
          </p:nvPr>
        </p:nvSpPr>
        <p:spPr>
          <a:xfrm>
            <a:off x="228600" y="1219200"/>
            <a:ext cx="8686800" cy="4937760"/>
          </a:xfrm>
        </p:spPr>
        <p:txBody>
          <a:bodyPr/>
          <a:lstStyle/>
          <a:p>
            <a:r>
              <a:rPr lang="uk-UA" dirty="0" smtClean="0"/>
              <a:t>1. Цей Закон поширюється на аудиторів, суб’єктів господарювання незалежно від форми власності та виду діяльності, органи державної влади та органи місцевого самоврядування.</a:t>
            </a:r>
            <a:br>
              <a:rPr lang="uk-UA" dirty="0" smtClean="0"/>
            </a:br>
            <a:r>
              <a:rPr lang="uk-UA" dirty="0" smtClean="0"/>
              <a:t>2. Цей Закон не поширюється на діяльність органів державної влади, їх підрозділів та посадових осіб, уповноважених законами України на здійснення державного фінансового контролю, а також на діяльність з внутрішнього аудиту юридичних осіб, органів державної влади та органів місцевого самоврядування.</a:t>
            </a:r>
            <a:endParaRPr lang="uk-UA" dirty="0"/>
          </a:p>
        </p:txBody>
      </p:sp>
    </p:spTree>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152400" y="152400"/>
            <a:ext cx="8839200" cy="6553200"/>
          </a:xfrm>
        </p:spPr>
        <p:txBody>
          <a:bodyPr>
            <a:normAutofit fontScale="70000" lnSpcReduction="20000"/>
          </a:bodyPr>
          <a:lstStyle/>
          <a:p>
            <a:r>
              <a:rPr lang="uk-UA" dirty="0" smtClean="0"/>
              <a:t>5) інформацію про обсяг і строки виконання завдання з обов’язкового аудиту, залучені ресурси;</a:t>
            </a:r>
          </a:p>
          <a:p>
            <a:r>
              <a:rPr lang="uk-UA" dirty="0" smtClean="0"/>
              <a:t>6) розподіл завдань між суб’єктами аудиторської діяльності при призначенні більш ніж одного суб’єкта аудиторської діяльності, якщо обов’язковий аудит проводиться спільно;</a:t>
            </a:r>
          </a:p>
          <a:p>
            <a:r>
              <a:rPr lang="uk-UA" dirty="0" smtClean="0"/>
              <a:t>7) розкриття інформації про застосовану методику перевірки фінансової звітності, зокрема пояснюються усі суттєві відхилення порівняно з попереднім роком, навіть якщо у попередньому році завдання з обов’язкового аудиту виконувалося іншим суб’єктом аудиторської діяльності;</a:t>
            </a:r>
          </a:p>
          <a:p>
            <a:r>
              <a:rPr lang="uk-UA" dirty="0" smtClean="0"/>
              <a:t>8) рівень суттєвості, що застосовувався під час виконання завдання з обов’язкового аудиту фінансової звітності в цілому, та у відповідних випадках рівень або рівні суттєвості щодо певних класів операцій, статей фінансової звітності, іншого розкриття інформації, а також повинні наводитися якісні фактори, що враховуються при визначенні рівня суттєвості;</a:t>
            </a:r>
          </a:p>
          <a:p>
            <a:r>
              <a:rPr lang="uk-UA" dirty="0" smtClean="0"/>
              <a:t>9) судження про виявлені події або обставини, у зв’язку з якими можуть виникнути значні сумніви у здатності юридичної особи продовжувати діяльність на безперервній основі, і те, чи є вони суттєвою невизначеністю, а також коротко викладені вжиті та очікувані заходи підтримки, які враховано при судженні щодо здатності замовника продовжувати діяльність на безперервній основі, і те, чи є вони суттєвою невизначеністю;</a:t>
            </a:r>
          </a:p>
          <a:p>
            <a:r>
              <a:rPr lang="uk-UA" dirty="0" smtClean="0"/>
              <a:t>10) інформацію про виявлені суттєві недоліки системи внутрішнього контролю та/або системи бухгалтерського обліку, при цьому зазначається усунуто або не усунуто ці недоліки;</a:t>
            </a:r>
          </a:p>
          <a:p>
            <a:r>
              <a:rPr lang="uk-UA" dirty="0" smtClean="0"/>
              <a:t>11) інформацію про виявлені факти або обґрунтовані підозри порушення законодавства або положень установчих документів;</a:t>
            </a:r>
          </a:p>
          <a:p>
            <a:endParaRPr lang="uk-UA" dirty="0"/>
          </a:p>
        </p:txBody>
      </p:sp>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152400" y="0"/>
            <a:ext cx="8763000" cy="6705600"/>
          </a:xfrm>
        </p:spPr>
        <p:txBody>
          <a:bodyPr>
            <a:normAutofit fontScale="92500" lnSpcReduction="10000"/>
          </a:bodyPr>
          <a:lstStyle/>
          <a:p>
            <a:r>
              <a:rPr lang="uk-UA" dirty="0" smtClean="0"/>
              <a:t>12) опис застосованих методів оцінки щодо різних груп активів та зобов’язань, у тому числі розкриваються відповідні зміни;</a:t>
            </a:r>
          </a:p>
          <a:p>
            <a:r>
              <a:rPr lang="uk-UA" dirty="0" smtClean="0"/>
              <a:t>13) пояснення щодо обсягу консолідації та критерії </a:t>
            </a:r>
            <a:r>
              <a:rPr lang="uk-UA" dirty="0" err="1" smtClean="0"/>
              <a:t>невключення</a:t>
            </a:r>
            <a:r>
              <a:rPr lang="uk-UA" dirty="0" smtClean="0"/>
              <a:t> дочірніх підприємств до консолідації;</a:t>
            </a:r>
          </a:p>
          <a:p>
            <a:r>
              <a:rPr lang="uk-UA" dirty="0" smtClean="0"/>
              <a:t>14) опис роботи, виконаної залученим іноземним суб’єктом аудиторської діяльності, який не є членом аудиторської мережі;</a:t>
            </a:r>
          </a:p>
          <a:p>
            <a:r>
              <a:rPr lang="uk-UA" dirty="0" smtClean="0"/>
              <a:t>15) інформацію щодо забезпечення посадовими особами юридичних осіб надання всіх необхідних запитів, пояснень та документів;</a:t>
            </a:r>
          </a:p>
          <a:p>
            <a:r>
              <a:rPr lang="uk-UA" dirty="0" smtClean="0"/>
              <a:t>16) повідомлення про:</a:t>
            </a:r>
          </a:p>
          <a:p>
            <a:r>
              <a:rPr lang="uk-UA" dirty="0" smtClean="0"/>
              <a:t>будь-які значні труднощі, що виникли в ході виконання завдання з обов’язкового аудиту фінансової звітності;</a:t>
            </a:r>
          </a:p>
          <a:p>
            <a:r>
              <a:rPr lang="uk-UA" dirty="0" smtClean="0"/>
              <a:t>суттєві питання, що були предметом обговорення з посадовими особами юридичної особи, фінансова звітність якої перевіряється;</a:t>
            </a:r>
          </a:p>
          <a:p>
            <a:r>
              <a:rPr lang="uk-UA" dirty="0" smtClean="0"/>
              <a:t>інші питання, що можуть вплинути на якість фінансової звітності.</a:t>
            </a:r>
          </a:p>
          <a:p>
            <a:endParaRPr lang="uk-UA" dirty="0"/>
          </a:p>
        </p:txBody>
      </p:sp>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152400" y="304800"/>
            <a:ext cx="8763000" cy="6324600"/>
          </a:xfrm>
        </p:spPr>
        <p:txBody>
          <a:bodyPr>
            <a:normAutofit fontScale="92500"/>
          </a:bodyPr>
          <a:lstStyle/>
          <a:p>
            <a:r>
              <a:rPr lang="uk-UA" b="1" dirty="0" smtClean="0"/>
              <a:t>Стаття 38. </a:t>
            </a:r>
            <a:r>
              <a:rPr lang="uk-UA" dirty="0" smtClean="0"/>
              <a:t>Інформація для Органу суспільного нагляду за аудиторською діяльністю</a:t>
            </a:r>
          </a:p>
          <a:p>
            <a:r>
              <a:rPr lang="uk-UA" dirty="0" smtClean="0"/>
              <a:t>1. Суб’єкт аудиторської діяльності щороку, до 30 квітня року, наступного за звітним, подає до Органу суспільного нагляду за аудиторською діяльністю перелік підприємств, що становлять суспільний інтерес, яким надавалися послуги протягом звітного року з обов’язкового аудиту, із розкриттям інформації про:</a:t>
            </a:r>
          </a:p>
          <a:p>
            <a:r>
              <a:rPr lang="uk-UA" dirty="0" smtClean="0"/>
              <a:t>доходи від надання послуг з обов’язкового аудиту фінансової звітності підприємствам, що становлять суспільний інтерес;</a:t>
            </a:r>
          </a:p>
          <a:p>
            <a:r>
              <a:rPr lang="uk-UA" dirty="0" smtClean="0"/>
              <a:t>доходи від надання інших послуг цим підприємствам.</a:t>
            </a:r>
          </a:p>
          <a:p>
            <a:r>
              <a:rPr lang="uk-UA" b="1" dirty="0" smtClean="0"/>
              <a:t>Стаття 39. </a:t>
            </a:r>
            <a:r>
              <a:rPr lang="uk-UA" dirty="0" smtClean="0"/>
              <a:t>Зберігання документації</a:t>
            </a:r>
          </a:p>
          <a:p>
            <a:r>
              <a:rPr lang="uk-UA" dirty="0" smtClean="0"/>
              <a:t>1. Суб’єкт аудиторської діяльності зберігає робочі документи та всі звіти протягом щонайменше семи років з дати завершення виконання завдання з аудиту фінансової звітності або їх створення, якщо виконання завдання з аудиту фінансової звітності не було завершено.</a:t>
            </a:r>
          </a:p>
          <a:p>
            <a:endParaRPr lang="uk-UA" dirty="0"/>
          </a:p>
        </p:txBody>
      </p:sp>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2400"/>
            <a:ext cx="8153400" cy="4572000"/>
          </a:xfrm>
        </p:spPr>
        <p:txBody>
          <a:bodyPr>
            <a:normAutofit/>
          </a:bodyPr>
          <a:lstStyle/>
          <a:p>
            <a:pPr algn="ctr"/>
            <a:r>
              <a:rPr lang="uk-UA" b="1" dirty="0" smtClean="0"/>
              <a:t>Розділ </a:t>
            </a:r>
            <a:r>
              <a:rPr lang="en-US" b="1" dirty="0" smtClean="0"/>
              <a:t>VIII</a:t>
            </a:r>
            <a:r>
              <a:rPr lang="en-US" dirty="0" smtClean="0"/>
              <a:t/>
            </a:r>
            <a:br>
              <a:rPr lang="en-US" dirty="0" smtClean="0"/>
            </a:br>
            <a:r>
              <a:rPr lang="uk-UA" b="1" dirty="0" smtClean="0"/>
              <a:t>ПРОФЕСІЙНА ВІДПОВІДАЛЬНІСТЬ АУДИТОРІВ ТА СУБ’ЄКТІВ АУДИТОРСЬКОЇ ДІЯЛЬНОСТІ</a:t>
            </a:r>
            <a:endParaRPr lang="uk-UA" dirty="0"/>
          </a:p>
        </p:txBody>
      </p:sp>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228600" y="304800"/>
            <a:ext cx="8686800" cy="6324600"/>
          </a:xfrm>
        </p:spPr>
        <p:txBody>
          <a:bodyPr>
            <a:normAutofit fontScale="92500" lnSpcReduction="20000"/>
          </a:bodyPr>
          <a:lstStyle/>
          <a:p>
            <a:r>
              <a:rPr lang="uk-UA" b="1" dirty="0" smtClean="0"/>
              <a:t>Стаття 42. </a:t>
            </a:r>
            <a:r>
              <a:rPr lang="uk-UA" dirty="0" smtClean="0"/>
              <a:t>Дисциплінарні заходи, що застосовуються до аудиторів та суб’єктів аудиторської діяльності</a:t>
            </a:r>
          </a:p>
          <a:p>
            <a:r>
              <a:rPr lang="uk-UA" dirty="0" smtClean="0"/>
              <a:t>1. Аудитора та суб’єкта аудиторської діяльності може бути притягнуто до професійної відповідальності у порядку дисциплінарного провадження з підстав, передбачених цим Законом.</a:t>
            </a:r>
          </a:p>
          <a:p>
            <a:r>
              <a:rPr lang="uk-UA" dirty="0" smtClean="0"/>
              <a:t>2. Дисциплінарне провадження - це процедура розгляду письмової скарги, подання або загальнодоступної інформації, що містить відомості про наявність у діях суб’єкта аудиторської діяльності ознак професійного проступку.</a:t>
            </a:r>
          </a:p>
          <a:p>
            <a:r>
              <a:rPr lang="uk-UA" dirty="0" smtClean="0"/>
              <a:t>3. Дисциплінарне провадження стосовно суб’єктів аудиторської діяльності, які мають право проводити обов’язковий аудит фінансової звітності підприємств, що становлять суспільний інтерес, здійснюється Радою нагляду.</a:t>
            </a:r>
          </a:p>
          <a:p>
            <a:r>
              <a:rPr lang="uk-UA" dirty="0" smtClean="0"/>
              <a:t>Дисциплінарне провадження стосовно аудиторів та суб’єктів аудиторської діяльності (крім суб’єктів аудиторської діяльності, які мають право проводити обов’язковий аудит фінансової звітності підприємств, що становлять суспільний інтерес) здійснюється Радою Аудиторської палати України.</a:t>
            </a:r>
          </a:p>
          <a:p>
            <a:endParaRPr lang="uk-UA" dirty="0"/>
          </a:p>
        </p:txBody>
      </p:sp>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228600" y="152400"/>
            <a:ext cx="8763000" cy="6553200"/>
          </a:xfrm>
        </p:spPr>
        <p:txBody>
          <a:bodyPr>
            <a:normAutofit fontScale="92500" lnSpcReduction="10000"/>
          </a:bodyPr>
          <a:lstStyle/>
          <a:p>
            <a:r>
              <a:rPr lang="uk-UA" dirty="0" smtClean="0"/>
              <a:t>4. Підставою для притягнення аудитора та суб’єкта аудиторської діяльності до професійної відповідальності є вчинення ними професійного проступку.</a:t>
            </a:r>
          </a:p>
          <a:p>
            <a:r>
              <a:rPr lang="uk-UA" dirty="0" smtClean="0"/>
              <a:t>5. Професійним проступком аудитора та суб’єкта аудиторської діяльності є:</a:t>
            </a:r>
          </a:p>
          <a:p>
            <a:r>
              <a:rPr lang="uk-UA" dirty="0" smtClean="0"/>
              <a:t>1) невиконання або неналежне виконання своїх професійних обов’язків;</a:t>
            </a:r>
          </a:p>
          <a:p>
            <a:r>
              <a:rPr lang="uk-UA" dirty="0" smtClean="0"/>
              <a:t>2) недотримання вимог незалежності суб’єкта аудиторської діяльності;</a:t>
            </a:r>
          </a:p>
          <a:p>
            <a:r>
              <a:rPr lang="uk-UA" dirty="0" smtClean="0"/>
              <a:t>3) порушення міжнародних стандартів аудиту;</a:t>
            </a:r>
          </a:p>
          <a:p>
            <a:r>
              <a:rPr lang="uk-UA" dirty="0" smtClean="0"/>
              <a:t>4) ухилення суб’єктів аудиторської діяльності від проведення перевірки з контролю якості та/або невиконання рекомендацій, наданих за результатами проведення перевірок з контролю якості;</a:t>
            </a:r>
          </a:p>
          <a:p>
            <a:r>
              <a:rPr lang="uk-UA" dirty="0" smtClean="0"/>
              <a:t>5) порушення вимог цього Закону щодо повноти, достовірності та своєчасності подання відомостей про аудитора та суб’єкта аудиторської діяльності для оприлюднення у Реєстрі;</a:t>
            </a:r>
          </a:p>
          <a:p>
            <a:r>
              <a:rPr lang="uk-UA" dirty="0" smtClean="0"/>
              <a:t>6) порушення інших обов’язків, визначених цим Законом.</a:t>
            </a:r>
          </a:p>
          <a:p>
            <a:endParaRPr lang="uk-UA" dirty="0"/>
          </a:p>
        </p:txBody>
      </p:sp>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sz="quarter" idx="1"/>
          </p:nvPr>
        </p:nvSpPr>
        <p:spPr>
          <a:xfrm>
            <a:off x="152400" y="228600"/>
            <a:ext cx="8686800" cy="6400800"/>
          </a:xfrm>
        </p:spPr>
        <p:txBody>
          <a:bodyPr>
            <a:normAutofit fontScale="92500" lnSpcReduction="10000"/>
          </a:bodyPr>
          <a:lstStyle/>
          <a:p>
            <a:r>
              <a:rPr lang="uk-UA" dirty="0" smtClean="0"/>
              <a:t>6. За вчинення професійного проступку до аудитора та суб’єкта аудиторської діяльності може застосовуватися одне з таких стягнень:</a:t>
            </a:r>
          </a:p>
          <a:p>
            <a:r>
              <a:rPr lang="uk-UA" dirty="0" smtClean="0"/>
              <a:t>1) попередження, що вимагає від аудитора та суб’єкта аудиторської діяльності, відповідального за порушення, припинення неприйнятної поведінки або усунення порушення та утримання від будь-яких подібних повторних дій;</a:t>
            </a:r>
          </a:p>
          <a:p>
            <a:r>
              <a:rPr lang="uk-UA" dirty="0" smtClean="0"/>
              <a:t>2) зупинення права на надання послуг з обов’язкового аудиту фінансової звітності або обов’язкового аудиту фінансової звітності підприємств, що становлять суспільний інтерес, на строк від одного місяця до трьох років;</a:t>
            </a:r>
          </a:p>
          <a:p>
            <a:r>
              <a:rPr lang="uk-UA" dirty="0" smtClean="0"/>
              <a:t>3) офіційна заява Органу суспільного нагляду за аудиторською діяльністю або Аудиторської палати України про невідповідність аудиторського звіту вимогам Закону;</a:t>
            </a:r>
          </a:p>
          <a:p>
            <a:r>
              <a:rPr lang="uk-UA" dirty="0" smtClean="0"/>
              <a:t>4) накладення штрафу на аудитора або суб’єкта аудиторської діяльності;</a:t>
            </a:r>
          </a:p>
          <a:p>
            <a:r>
              <a:rPr lang="uk-UA" dirty="0" smtClean="0"/>
              <a:t>5) виключення аудитора або суб’єкта аудиторської діяльності з Реєстру.</a:t>
            </a:r>
          </a:p>
          <a:p>
            <a:endParaRPr lang="uk-UA" dirty="0"/>
          </a:p>
        </p:txBody>
      </p:sp>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228600" y="228600"/>
            <a:ext cx="8763000" cy="6477000"/>
          </a:xfrm>
        </p:spPr>
        <p:txBody>
          <a:bodyPr>
            <a:normAutofit fontScale="92500" lnSpcReduction="10000"/>
          </a:bodyPr>
          <a:lstStyle/>
          <a:p>
            <a:r>
              <a:rPr lang="uk-UA" dirty="0" smtClean="0"/>
              <a:t>7. Аудитор або суб’єкт аудиторської діяльності може притягуватися до професійної відповідальності протягом семи років з дня вчинення професійного проступку.</a:t>
            </a:r>
          </a:p>
          <a:p>
            <a:r>
              <a:rPr lang="uk-UA" dirty="0" smtClean="0"/>
              <a:t>8. На суб’єкта аудиторської діяльності накладається штраф у розмірі:</a:t>
            </a:r>
          </a:p>
          <a:p>
            <a:r>
              <a:rPr lang="uk-UA" dirty="0" smtClean="0"/>
              <a:t>1) до 30 відсотків суми винагороди за договором про надання аудиторських послуг у разі укладення договору без належного забезпечення виконання вимог та обмежень, встановлених </a:t>
            </a:r>
            <a:r>
              <a:rPr lang="uk-UA" u="sng" dirty="0" smtClean="0">
                <a:hlinkClick r:id="rId2"/>
              </a:rPr>
              <a:t>пунктом 4 частини першої статті 23</a:t>
            </a:r>
            <a:r>
              <a:rPr lang="uk-UA" dirty="0" smtClean="0"/>
              <a:t>, </a:t>
            </a:r>
            <a:r>
              <a:rPr lang="uk-UA" u="sng" dirty="0" smtClean="0">
                <a:hlinkClick r:id="rId2"/>
              </a:rPr>
              <a:t>статтями 26</a:t>
            </a:r>
            <a:r>
              <a:rPr lang="uk-UA" dirty="0" smtClean="0"/>
              <a:t>, </a:t>
            </a:r>
            <a:r>
              <a:rPr lang="uk-UA" u="sng" dirty="0" smtClean="0">
                <a:hlinkClick r:id="rId2"/>
              </a:rPr>
              <a:t>27 </a:t>
            </a:r>
            <a:r>
              <a:rPr lang="uk-UA" dirty="0" smtClean="0"/>
              <a:t>та </a:t>
            </a:r>
            <a:r>
              <a:rPr lang="uk-UA" u="sng" dirty="0" smtClean="0">
                <a:hlinkClick r:id="rId2"/>
              </a:rPr>
              <a:t>статтею 30</a:t>
            </a:r>
            <a:r>
              <a:rPr lang="uk-UA" dirty="0" smtClean="0"/>
              <a:t> цього Закону;</a:t>
            </a:r>
          </a:p>
          <a:p>
            <a:r>
              <a:rPr lang="uk-UA" dirty="0" smtClean="0"/>
              <a:t>2) до 10 відсотків суми винагороди за договором про надання аудиторських послуг у разі надання послуг з обов’язкового аудиту фінансової звітності без чинного договору страхування цивільно-правової відповідальності суб’єкта аудиторської діяльності перед третіми особами, який провадить обов’язковий аудит.</a:t>
            </a:r>
          </a:p>
          <a:p>
            <a:r>
              <a:rPr lang="uk-UA" dirty="0" smtClean="0"/>
              <a:t>Штрафи сплачуються до Державного бюджету України.</a:t>
            </a:r>
          </a:p>
          <a:p>
            <a:endParaRPr lang="uk-UA" dirty="0"/>
          </a:p>
        </p:txBody>
      </p:sp>
    </p:spTree>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304800" y="228600"/>
            <a:ext cx="8610600" cy="6477000"/>
          </a:xfrm>
        </p:spPr>
        <p:txBody>
          <a:bodyPr>
            <a:normAutofit fontScale="85000" lnSpcReduction="20000"/>
          </a:bodyPr>
          <a:lstStyle/>
          <a:p>
            <a:pPr algn="ctr"/>
            <a:r>
              <a:rPr lang="uk-UA" b="1" dirty="0" smtClean="0"/>
              <a:t>Стаття 43. </a:t>
            </a:r>
            <a:r>
              <a:rPr lang="uk-UA" dirty="0" smtClean="0"/>
              <a:t>Відповідальність суб’єктів аудиторської діяльності перед третіми особами</a:t>
            </a:r>
          </a:p>
          <a:p>
            <a:pPr algn="just"/>
            <a:r>
              <a:rPr lang="uk-UA" dirty="0" smtClean="0"/>
              <a:t>1. Відповідальність суб’єкта аудиторської діяльності перед замовником аудиторських послуг та третіми особами обмежується виключно реальними збитками, що виникли внаслідок неправомірної дії або бездіяльності суб’єкта аудиторської діяльності у разі надання послуг з обов’язкового аудиту або огляду фінансової звітності. Упущена, втрачена вигода, додаткові витрати, що можуть бути понесені замовником аудиторських послуг та/або третіми особами, не відшкодовуються.</a:t>
            </a:r>
          </a:p>
          <a:p>
            <a:pPr algn="just"/>
            <a:r>
              <a:rPr lang="uk-UA" dirty="0" smtClean="0"/>
              <a:t>Відповідальність суб’єкта аудиторської діяльності перед замовником аудиторських послуг, що не є обов’язковим аудитом або оглядом фінансової звітності, встановлюється договором між замовником та суб’єктом аудиторської діяльності.</a:t>
            </a:r>
          </a:p>
          <a:p>
            <a:pPr algn="just"/>
            <a:r>
              <a:rPr lang="uk-UA" dirty="0" smtClean="0"/>
              <a:t>2. Суб’єкт аудиторської діяльності, який провадить обов’язковий аудит фінансової звітності, зобов’язаний мати чинний договір страхування цивільно-правової відповідальності суб’єкта аудиторської діяльності перед третіми особами, укладений відповідно до типової форми договору страхування, затвердженої Національною комісією, що здійснює державне регулювання у сфері ринків фінансових послуг, за погодженням з Органом суспільного нагляду за аудиторською діяльністю.</a:t>
            </a:r>
          </a:p>
          <a:p>
            <a:endParaRPr lang="uk-UA" dirty="0"/>
          </a:p>
        </p:txBody>
      </p:sp>
    </p:spTree>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152400" y="228600"/>
            <a:ext cx="8763000" cy="6629400"/>
          </a:xfrm>
        </p:spPr>
        <p:txBody>
          <a:bodyPr>
            <a:normAutofit fontScale="92500" lnSpcReduction="20000"/>
          </a:bodyPr>
          <a:lstStyle/>
          <a:p>
            <a:r>
              <a:rPr lang="uk-UA" b="1" dirty="0" smtClean="0"/>
              <a:t>Стаття 44. </a:t>
            </a:r>
            <a:r>
              <a:rPr lang="uk-UA" dirty="0" smtClean="0"/>
              <a:t>Оприлюднення інформації про застосовані стягнення</a:t>
            </a:r>
          </a:p>
          <a:p>
            <a:r>
              <a:rPr lang="uk-UA" dirty="0" smtClean="0"/>
              <a:t>1. Інформація про застосування дисциплінарних стягнень після винесення рішення щодо застосування дисциплінарного стягнення має бути оприлюднена у триденний строк на офіційному </a:t>
            </a:r>
            <a:r>
              <a:rPr lang="uk-UA" dirty="0" err="1" smtClean="0"/>
              <a:t>веб-сайті</a:t>
            </a:r>
            <a:r>
              <a:rPr lang="uk-UA" dirty="0" smtClean="0"/>
              <a:t> Органу суспільного нагляду за аудиторською діяльністю та на офіційному </a:t>
            </a:r>
            <a:r>
              <a:rPr lang="uk-UA" dirty="0" err="1" smtClean="0"/>
              <a:t>веб-сайті</a:t>
            </a:r>
            <a:r>
              <a:rPr lang="uk-UA" dirty="0" smtClean="0"/>
              <a:t> Аудиторської палати України, а також має бути доступною для ознайомлення протягом п’яти років з дати оприлюднення. Інформація про визнання аудиторського звіту таким, що не відповідає вимогам цього Закону, не оприлюднюється, а надсилається до органів державної влади, до яких має подаватися аудиторський звіт, та юридичної особи, фінансова звітність якої перевірялася.</a:t>
            </a:r>
          </a:p>
          <a:p>
            <a:r>
              <a:rPr lang="uk-UA" dirty="0" smtClean="0"/>
              <a:t>2. Інформація про стягнення має містити відомості про порушення, прізвище, ім’я, по батькові аудитора або найменування суб’єкта аудиторської діяльності та номер реєстрації у Реєстрі щодо такого аудитора або суб’єкта аудиторської діяльності, до якого застосовується стягнення, інформацію про оскарження та його результати. При цьому забороняється оприлюднення інформації про юридичну особу, щодо аудиту якої було допущено порушення.</a:t>
            </a:r>
          </a:p>
          <a:p>
            <a:endParaRPr lang="uk-UA"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228600" y="228600"/>
            <a:ext cx="8610600" cy="6324600"/>
          </a:xfrm>
        </p:spPr>
        <p:txBody>
          <a:bodyPr>
            <a:normAutofit fontScale="92500"/>
          </a:bodyPr>
          <a:lstStyle/>
          <a:p>
            <a:pPr algn="ctr"/>
            <a:r>
              <a:rPr lang="ru-RU" b="1" dirty="0" err="1" smtClean="0"/>
              <a:t>Стаття</a:t>
            </a:r>
            <a:r>
              <a:rPr lang="ru-RU" b="1" dirty="0" smtClean="0"/>
              <a:t> 3. </a:t>
            </a:r>
            <a:r>
              <a:rPr lang="ru-RU" dirty="0" err="1" smtClean="0"/>
              <a:t>Правова</a:t>
            </a:r>
            <a:r>
              <a:rPr lang="ru-RU" dirty="0" smtClean="0"/>
              <a:t> основа </a:t>
            </a:r>
            <a:r>
              <a:rPr lang="ru-RU" dirty="0" err="1" smtClean="0"/>
              <a:t>аудиторської</a:t>
            </a:r>
            <a:r>
              <a:rPr lang="ru-RU" dirty="0" smtClean="0"/>
              <a:t> </a:t>
            </a:r>
            <a:r>
              <a:rPr lang="ru-RU" dirty="0" err="1" smtClean="0"/>
              <a:t>діяльності</a:t>
            </a:r>
            <a:r>
              <a:rPr lang="ru-RU" dirty="0" smtClean="0"/>
              <a:t> в </a:t>
            </a:r>
            <a:r>
              <a:rPr lang="ru-RU" dirty="0" err="1" smtClean="0"/>
              <a:t>Україні</a:t>
            </a:r>
            <a:endParaRPr lang="ru-RU" dirty="0" smtClean="0"/>
          </a:p>
          <a:p>
            <a:pPr algn="just"/>
            <a:r>
              <a:rPr lang="ru-RU" dirty="0" smtClean="0"/>
              <a:t>1. </a:t>
            </a:r>
            <a:r>
              <a:rPr lang="ru-RU" dirty="0" err="1" smtClean="0"/>
              <a:t>Аудиторська</a:t>
            </a:r>
            <a:r>
              <a:rPr lang="ru-RU" dirty="0" smtClean="0"/>
              <a:t> </a:t>
            </a:r>
            <a:r>
              <a:rPr lang="ru-RU" dirty="0" err="1" smtClean="0"/>
              <a:t>діяльність</a:t>
            </a:r>
            <a:r>
              <a:rPr lang="ru-RU" dirty="0" smtClean="0"/>
              <a:t> </a:t>
            </a:r>
            <a:r>
              <a:rPr lang="ru-RU" dirty="0" err="1" smtClean="0"/>
              <a:t>регулюється</a:t>
            </a:r>
            <a:r>
              <a:rPr lang="ru-RU" dirty="0" smtClean="0"/>
              <a:t> </a:t>
            </a:r>
            <a:r>
              <a:rPr lang="ru-RU" dirty="0" err="1" smtClean="0"/>
              <a:t>цим</a:t>
            </a:r>
            <a:r>
              <a:rPr lang="ru-RU" dirty="0" smtClean="0"/>
              <a:t> Законом, </a:t>
            </a:r>
            <a:r>
              <a:rPr lang="ru-RU" dirty="0" err="1" smtClean="0"/>
              <a:t>іншими</a:t>
            </a:r>
            <a:r>
              <a:rPr lang="ru-RU" dirty="0" smtClean="0"/>
              <a:t> </a:t>
            </a:r>
            <a:r>
              <a:rPr lang="ru-RU" dirty="0" err="1" smtClean="0"/>
              <a:t>нормативно-правовими</a:t>
            </a:r>
            <a:r>
              <a:rPr lang="ru-RU" dirty="0" smtClean="0"/>
              <a:t> актами та </a:t>
            </a:r>
            <a:r>
              <a:rPr lang="ru-RU" dirty="0" err="1" smtClean="0"/>
              <a:t>міжнародними</a:t>
            </a:r>
            <a:r>
              <a:rPr lang="ru-RU" dirty="0" smtClean="0"/>
              <a:t> стандартами аудиту. У </a:t>
            </a:r>
            <a:r>
              <a:rPr lang="ru-RU" dirty="0" err="1" smtClean="0"/>
              <a:t>разі</a:t>
            </a:r>
            <a:r>
              <a:rPr lang="ru-RU" dirty="0" smtClean="0"/>
              <a:t> </a:t>
            </a:r>
            <a:r>
              <a:rPr lang="ru-RU" dirty="0" err="1" smtClean="0"/>
              <a:t>якщо</a:t>
            </a:r>
            <a:r>
              <a:rPr lang="ru-RU" dirty="0" smtClean="0"/>
              <a:t> </a:t>
            </a:r>
            <a:r>
              <a:rPr lang="ru-RU" dirty="0" err="1" smtClean="0"/>
              <a:t>міжнародним</a:t>
            </a:r>
            <a:r>
              <a:rPr lang="ru-RU" dirty="0" smtClean="0"/>
              <a:t> договором, </a:t>
            </a:r>
            <a:r>
              <a:rPr lang="ru-RU" dirty="0" err="1" smtClean="0"/>
              <a:t>згода</a:t>
            </a:r>
            <a:r>
              <a:rPr lang="ru-RU" dirty="0" smtClean="0"/>
              <a:t> на </a:t>
            </a:r>
            <a:r>
              <a:rPr lang="ru-RU" dirty="0" err="1" smtClean="0"/>
              <a:t>обов’язковість</a:t>
            </a:r>
            <a:r>
              <a:rPr lang="ru-RU" dirty="0" smtClean="0"/>
              <a:t> </a:t>
            </a:r>
            <a:r>
              <a:rPr lang="ru-RU" dirty="0" err="1" smtClean="0"/>
              <a:t>якого</a:t>
            </a:r>
            <a:r>
              <a:rPr lang="ru-RU" dirty="0" smtClean="0"/>
              <a:t> </a:t>
            </a:r>
            <a:r>
              <a:rPr lang="ru-RU" dirty="0" err="1" smtClean="0"/>
              <a:t>надана</a:t>
            </a:r>
            <a:r>
              <a:rPr lang="ru-RU" dirty="0" smtClean="0"/>
              <a:t> Верховною Радою </a:t>
            </a:r>
            <a:r>
              <a:rPr lang="ru-RU" dirty="0" err="1" smtClean="0"/>
              <a:t>України</a:t>
            </a:r>
            <a:r>
              <a:rPr lang="ru-RU" dirty="0" smtClean="0"/>
              <a:t>, </a:t>
            </a:r>
            <a:r>
              <a:rPr lang="ru-RU" dirty="0" err="1" smtClean="0"/>
              <a:t>встановлено</a:t>
            </a:r>
            <a:r>
              <a:rPr lang="ru-RU" dirty="0" smtClean="0"/>
              <a:t> </a:t>
            </a:r>
            <a:r>
              <a:rPr lang="ru-RU" dirty="0" err="1" smtClean="0"/>
              <a:t>інші</a:t>
            </a:r>
            <a:r>
              <a:rPr lang="ru-RU" dirty="0" smtClean="0"/>
              <a:t> правила, </a:t>
            </a:r>
            <a:r>
              <a:rPr lang="ru-RU" dirty="0" err="1" smtClean="0"/>
              <a:t>ніж</a:t>
            </a:r>
            <a:r>
              <a:rPr lang="ru-RU" dirty="0" smtClean="0"/>
              <a:t> </a:t>
            </a:r>
            <a:r>
              <a:rPr lang="ru-RU" dirty="0" err="1" smtClean="0"/>
              <a:t>ті</a:t>
            </a:r>
            <a:r>
              <a:rPr lang="ru-RU" dirty="0" smtClean="0"/>
              <a:t>, </a:t>
            </a:r>
            <a:r>
              <a:rPr lang="ru-RU" dirty="0" err="1" smtClean="0"/>
              <a:t>що</a:t>
            </a:r>
            <a:r>
              <a:rPr lang="ru-RU" dirty="0" smtClean="0"/>
              <a:t> </a:t>
            </a:r>
            <a:r>
              <a:rPr lang="ru-RU" dirty="0" err="1" smtClean="0"/>
              <a:t>містить</a:t>
            </a:r>
            <a:r>
              <a:rPr lang="ru-RU" dirty="0" smtClean="0"/>
              <a:t> </a:t>
            </a:r>
            <a:r>
              <a:rPr lang="ru-RU" dirty="0" err="1" smtClean="0"/>
              <a:t>цей</a:t>
            </a:r>
            <a:r>
              <a:rPr lang="ru-RU" dirty="0" smtClean="0"/>
              <a:t> Закон, </a:t>
            </a:r>
            <a:r>
              <a:rPr lang="ru-RU" dirty="0" err="1" smtClean="0"/>
              <a:t>застосовуються</a:t>
            </a:r>
            <a:r>
              <a:rPr lang="ru-RU" dirty="0" smtClean="0"/>
              <a:t> правила </a:t>
            </a:r>
            <a:r>
              <a:rPr lang="ru-RU" dirty="0" err="1" smtClean="0"/>
              <a:t>міжнародного</a:t>
            </a:r>
            <a:r>
              <a:rPr lang="ru-RU" dirty="0" smtClean="0"/>
              <a:t> договору.</a:t>
            </a:r>
          </a:p>
          <a:p>
            <a:pPr algn="just"/>
            <a:r>
              <a:rPr lang="ru-RU" dirty="0" smtClean="0"/>
              <a:t>2. </a:t>
            </a:r>
            <a:r>
              <a:rPr lang="ru-RU" dirty="0" err="1" smtClean="0"/>
              <a:t>Кабінет</a:t>
            </a:r>
            <a:r>
              <a:rPr lang="ru-RU" dirty="0" smtClean="0"/>
              <a:t> </a:t>
            </a:r>
            <a:r>
              <a:rPr lang="ru-RU" dirty="0" err="1" smtClean="0"/>
              <a:t>Міністрів</a:t>
            </a:r>
            <a:r>
              <a:rPr lang="ru-RU" dirty="0" smtClean="0"/>
              <a:t> </a:t>
            </a:r>
            <a:r>
              <a:rPr lang="ru-RU" dirty="0" err="1" smtClean="0"/>
              <a:t>України</a:t>
            </a:r>
            <a:r>
              <a:rPr lang="ru-RU" dirty="0" smtClean="0"/>
              <a:t> </a:t>
            </a:r>
            <a:r>
              <a:rPr lang="ru-RU" dirty="0" err="1" smtClean="0"/>
              <a:t>може</a:t>
            </a:r>
            <a:r>
              <a:rPr lang="ru-RU" dirty="0" smtClean="0"/>
              <a:t> </a:t>
            </a:r>
            <a:r>
              <a:rPr lang="ru-RU" dirty="0" err="1" smtClean="0"/>
              <a:t>встановлювати</a:t>
            </a:r>
            <a:r>
              <a:rPr lang="ru-RU" dirty="0" smtClean="0"/>
              <a:t> </a:t>
            </a:r>
            <a:r>
              <a:rPr lang="ru-RU" dirty="0" err="1" smtClean="0"/>
              <a:t>особливості</a:t>
            </a:r>
            <a:r>
              <a:rPr lang="ru-RU" dirty="0" smtClean="0"/>
              <a:t> </a:t>
            </a:r>
            <a:r>
              <a:rPr lang="ru-RU" dirty="0" err="1" smtClean="0"/>
              <a:t>провадження</a:t>
            </a:r>
            <a:r>
              <a:rPr lang="ru-RU" dirty="0" smtClean="0"/>
              <a:t> </a:t>
            </a:r>
            <a:r>
              <a:rPr lang="ru-RU" dirty="0" err="1" smtClean="0"/>
              <a:t>аудиторської</a:t>
            </a:r>
            <a:r>
              <a:rPr lang="ru-RU" dirty="0" smtClean="0"/>
              <a:t> </a:t>
            </a:r>
            <a:r>
              <a:rPr lang="ru-RU" dirty="0" err="1" smtClean="0"/>
              <a:t>діяльності</a:t>
            </a:r>
            <a:r>
              <a:rPr lang="ru-RU" dirty="0" smtClean="0"/>
              <a:t> </a:t>
            </a:r>
            <a:r>
              <a:rPr lang="ru-RU" dirty="0" err="1" smtClean="0"/>
              <a:t>щодо</a:t>
            </a:r>
            <a:r>
              <a:rPr lang="ru-RU" dirty="0" smtClean="0"/>
              <a:t> </a:t>
            </a:r>
            <a:r>
              <a:rPr lang="ru-RU" dirty="0" err="1" smtClean="0"/>
              <a:t>певних</a:t>
            </a:r>
            <a:r>
              <a:rPr lang="ru-RU" dirty="0" smtClean="0"/>
              <a:t> </a:t>
            </a:r>
            <a:r>
              <a:rPr lang="ru-RU" dirty="0" err="1" smtClean="0"/>
              <a:t>завдань</a:t>
            </a:r>
            <a:r>
              <a:rPr lang="ru-RU" dirty="0" smtClean="0"/>
              <a:t> </a:t>
            </a:r>
            <a:r>
              <a:rPr lang="ru-RU" dirty="0" err="1" smtClean="0"/>
              <a:t>відповідно</a:t>
            </a:r>
            <a:r>
              <a:rPr lang="ru-RU" dirty="0" smtClean="0"/>
              <a:t> до </a:t>
            </a:r>
            <a:r>
              <a:rPr lang="ru-RU" dirty="0" err="1" smtClean="0"/>
              <a:t>міждержавних</a:t>
            </a:r>
            <a:r>
              <a:rPr lang="ru-RU" dirty="0" smtClean="0"/>
              <a:t> </a:t>
            </a:r>
            <a:r>
              <a:rPr lang="ru-RU" dirty="0" err="1" smtClean="0"/>
              <a:t>угод</a:t>
            </a:r>
            <a:r>
              <a:rPr lang="ru-RU" dirty="0" smtClean="0"/>
              <a:t>, </a:t>
            </a:r>
            <a:r>
              <a:rPr lang="ru-RU" dirty="0" err="1" smtClean="0"/>
              <a:t>укладених</a:t>
            </a:r>
            <a:r>
              <a:rPr lang="ru-RU" dirty="0" smtClean="0"/>
              <a:t> </a:t>
            </a:r>
            <a:r>
              <a:rPr lang="ru-RU" dirty="0" err="1" smtClean="0"/>
              <a:t>відповідно</a:t>
            </a:r>
            <a:r>
              <a:rPr lang="ru-RU" dirty="0" smtClean="0"/>
              <a:t> </a:t>
            </a:r>
            <a:r>
              <a:rPr lang="ru-RU" dirty="0" err="1" smtClean="0"/>
              <a:t>до</a:t>
            </a:r>
            <a:r>
              <a:rPr lang="ru-RU" dirty="0" smtClean="0"/>
              <a:t> </a:t>
            </a:r>
            <a:r>
              <a:rPr lang="ru-RU" dirty="0" err="1" smtClean="0"/>
              <a:t>законодавства</a:t>
            </a:r>
            <a:r>
              <a:rPr lang="ru-RU" dirty="0" smtClean="0"/>
              <a:t> </a:t>
            </a:r>
            <a:r>
              <a:rPr lang="ru-RU" dirty="0" err="1" smtClean="0"/>
              <a:t>від</a:t>
            </a:r>
            <a:r>
              <a:rPr lang="ru-RU" dirty="0" smtClean="0"/>
              <a:t> </a:t>
            </a:r>
            <a:r>
              <a:rPr lang="ru-RU" dirty="0" err="1" smtClean="0"/>
              <a:t>імені</a:t>
            </a:r>
            <a:r>
              <a:rPr lang="ru-RU" dirty="0" smtClean="0"/>
              <a:t> Уряду </a:t>
            </a:r>
            <a:r>
              <a:rPr lang="ru-RU" dirty="0" err="1" smtClean="0"/>
              <a:t>України</a:t>
            </a:r>
            <a:r>
              <a:rPr lang="ru-RU" dirty="0" smtClean="0"/>
              <a:t> </a:t>
            </a:r>
            <a:r>
              <a:rPr lang="ru-RU" dirty="0" err="1" smtClean="0"/>
              <a:t>з</a:t>
            </a:r>
            <a:r>
              <a:rPr lang="ru-RU" dirty="0" smtClean="0"/>
              <a:t> урядами </a:t>
            </a:r>
            <a:r>
              <a:rPr lang="ru-RU" dirty="0" err="1" smtClean="0"/>
              <a:t>інших</a:t>
            </a:r>
            <a:r>
              <a:rPr lang="ru-RU" dirty="0" smtClean="0"/>
              <a:t> держав.</a:t>
            </a:r>
          </a:p>
          <a:p>
            <a:pPr algn="just"/>
            <a:r>
              <a:rPr lang="ru-RU" dirty="0" smtClean="0"/>
              <a:t>3. </a:t>
            </a:r>
            <a:r>
              <a:rPr lang="ru-RU" dirty="0" err="1" smtClean="0"/>
              <a:t>Особливості</a:t>
            </a:r>
            <a:r>
              <a:rPr lang="ru-RU" dirty="0" smtClean="0"/>
              <a:t> </a:t>
            </a:r>
            <a:r>
              <a:rPr lang="ru-RU" dirty="0" err="1" smtClean="0"/>
              <a:t>проведення</a:t>
            </a:r>
            <a:r>
              <a:rPr lang="ru-RU" dirty="0" smtClean="0"/>
              <a:t> аудиту </a:t>
            </a:r>
            <a:r>
              <a:rPr lang="ru-RU" dirty="0" err="1" smtClean="0"/>
              <a:t>фінансової</a:t>
            </a:r>
            <a:r>
              <a:rPr lang="ru-RU" dirty="0" smtClean="0"/>
              <a:t> </a:t>
            </a:r>
            <a:r>
              <a:rPr lang="ru-RU" dirty="0" err="1" smtClean="0"/>
              <a:t>звітності</a:t>
            </a:r>
            <a:r>
              <a:rPr lang="ru-RU" dirty="0" smtClean="0"/>
              <a:t> </a:t>
            </a:r>
            <a:r>
              <a:rPr lang="ru-RU" dirty="0" err="1" smtClean="0"/>
              <a:t>Національного</a:t>
            </a:r>
            <a:r>
              <a:rPr lang="ru-RU" dirty="0" smtClean="0"/>
              <a:t> банку </a:t>
            </a:r>
            <a:r>
              <a:rPr lang="ru-RU" dirty="0" err="1" smtClean="0"/>
              <a:t>України</a:t>
            </a:r>
            <a:r>
              <a:rPr lang="ru-RU" dirty="0" smtClean="0"/>
              <a:t> та </a:t>
            </a:r>
            <a:r>
              <a:rPr lang="ru-RU" dirty="0" err="1" smtClean="0"/>
              <a:t>банків</a:t>
            </a:r>
            <a:r>
              <a:rPr lang="ru-RU" dirty="0" smtClean="0"/>
              <a:t> </a:t>
            </a:r>
            <a:r>
              <a:rPr lang="ru-RU" dirty="0" err="1" smtClean="0"/>
              <a:t>встановлюються</a:t>
            </a:r>
            <a:r>
              <a:rPr lang="ru-RU" dirty="0" smtClean="0"/>
              <a:t> </a:t>
            </a:r>
            <a:r>
              <a:rPr lang="ru-RU" dirty="0" err="1" smtClean="0"/>
              <a:t>цим</a:t>
            </a:r>
            <a:r>
              <a:rPr lang="ru-RU" dirty="0" smtClean="0"/>
              <a:t> Законом та </a:t>
            </a:r>
            <a:r>
              <a:rPr lang="ru-RU" dirty="0" err="1" smtClean="0"/>
              <a:t>іншими</a:t>
            </a:r>
            <a:r>
              <a:rPr lang="ru-RU" dirty="0" smtClean="0"/>
              <a:t> актами </a:t>
            </a:r>
            <a:r>
              <a:rPr lang="ru-RU" dirty="0" err="1" smtClean="0"/>
              <a:t>законодавства</a:t>
            </a:r>
            <a:r>
              <a:rPr lang="ru-RU" dirty="0" smtClean="0"/>
              <a:t>.</a:t>
            </a:r>
          </a:p>
          <a:p>
            <a:endParaRPr lang="uk-UA" dirty="0"/>
          </a:p>
        </p:txBody>
      </p:sp>
    </p:spTree>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152400" y="152400"/>
            <a:ext cx="8686800" cy="6400800"/>
          </a:xfrm>
        </p:spPr>
        <p:txBody>
          <a:bodyPr>
            <a:normAutofit fontScale="92500" lnSpcReduction="20000"/>
          </a:bodyPr>
          <a:lstStyle/>
          <a:p>
            <a:r>
              <a:rPr lang="uk-UA" dirty="0" smtClean="0"/>
              <a:t>Рішення про накладення стягнення може бути </a:t>
            </a:r>
            <a:r>
              <a:rPr lang="uk-UA" dirty="0" err="1" smtClean="0"/>
              <a:t>оприлюднено</a:t>
            </a:r>
            <a:r>
              <a:rPr lang="uk-UA" dirty="0" smtClean="0"/>
              <a:t> без зазначення інформації про аудитора та/або суб’єкта аудиторської діяльності, якщо:</a:t>
            </a:r>
          </a:p>
          <a:p>
            <a:r>
              <a:rPr lang="uk-UA" dirty="0" smtClean="0"/>
              <a:t>1) за попередньою оцінкою оприлюднення персональних даних про аудитора, на якого накладено стягнення, не </a:t>
            </a:r>
            <a:r>
              <a:rPr lang="uk-UA" dirty="0" err="1" smtClean="0"/>
              <a:t>співставно</a:t>
            </a:r>
            <a:r>
              <a:rPr lang="uk-UA" dirty="0" smtClean="0"/>
              <a:t> із суттєвістю проступку;</a:t>
            </a:r>
          </a:p>
          <a:p>
            <a:r>
              <a:rPr lang="uk-UA" dirty="0" smtClean="0"/>
              <a:t>2) оприлюднення інформації може мати загрозу стабільності фінансових ринків або об’єктивності розслідування, що проводиться правоохоронними органами;</a:t>
            </a:r>
          </a:p>
          <a:p>
            <a:r>
              <a:rPr lang="uk-UA" dirty="0" smtClean="0"/>
              <a:t>3) збитки, що можуть бути спричинені оприлюдненням інформації, істотно перевищують реальні збитки внаслідок професійного проступку, за який накладено стягнення.</a:t>
            </a:r>
          </a:p>
          <a:p>
            <a:r>
              <a:rPr lang="uk-UA" dirty="0" smtClean="0"/>
              <a:t>3. У разі скасування рішення про накладення стягнення відповідна інформація вилучається з офіційного </a:t>
            </a:r>
            <a:r>
              <a:rPr lang="uk-UA" dirty="0" err="1" smtClean="0"/>
              <a:t>веб-сайту</a:t>
            </a:r>
            <a:r>
              <a:rPr lang="uk-UA" dirty="0" smtClean="0"/>
              <a:t> Органу суспільного нагляду за аудиторською діяльністю та/або офіційного </a:t>
            </a:r>
            <a:r>
              <a:rPr lang="uk-UA" dirty="0" err="1" smtClean="0"/>
              <a:t>веб-сайту</a:t>
            </a:r>
            <a:r>
              <a:rPr lang="uk-UA" dirty="0" smtClean="0"/>
              <a:t> Аудиторської палати України у триденний строк з дати прийняття відповідного рішення Радою нагляду або Радою Аудиторської палати України або з дати набрання рішенням суду законної сили.</a:t>
            </a:r>
          </a:p>
          <a:p>
            <a:endParaRPr lang="uk-UA" dirty="0"/>
          </a:p>
        </p:txBody>
      </p:sp>
    </p:spTree>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152400" y="152400"/>
            <a:ext cx="8763000" cy="6553200"/>
          </a:xfrm>
        </p:spPr>
        <p:txBody>
          <a:bodyPr>
            <a:normAutofit fontScale="85000" lnSpcReduction="20000"/>
          </a:bodyPr>
          <a:lstStyle/>
          <a:p>
            <a:r>
              <a:rPr lang="uk-UA" b="1" dirty="0" smtClean="0"/>
              <a:t>Стаття 45. </a:t>
            </a:r>
            <a:r>
              <a:rPr lang="uk-UA" dirty="0" smtClean="0"/>
              <a:t>Порядок дисциплінарного провадження та прийняття рішень</a:t>
            </a:r>
          </a:p>
          <a:p>
            <a:r>
              <a:rPr lang="uk-UA" dirty="0" smtClean="0"/>
              <a:t>1. Право на звернення до Ради нагляду та/або Аудиторської палати України із заявою (скаргою) щодо дій аудитора або суб’єкта аудиторської діяльності, яка може бути підставою для професійної відповідальності, має кожен, кому відомі факти таких дій.</a:t>
            </a:r>
          </a:p>
          <a:p>
            <a:r>
              <a:rPr lang="uk-UA" dirty="0" smtClean="0"/>
              <a:t>2. Не допускається зловживання правом на звернення до Ради нагляду та/або Аудиторської палати України, у тому числі ініціювання розгляду питання про професійну відповідальність аудитора або суб’єкта аудиторської діяльності без достатніх підстав, і використання зазначеного права як засобу тиску на аудитора або суб’єкта аудиторської діяльності у зв’язку із провадженням ним аудиторської діяльності.</a:t>
            </a:r>
          </a:p>
          <a:p>
            <a:r>
              <a:rPr lang="uk-UA" dirty="0" smtClean="0"/>
              <a:t>3. Дисциплінарне провадження стосовно аудитора або суб’єкта аудиторської діяльності не може бути порушено за заявою (скаргою), що не містить відомостей про наявність ознак професійного проступку аудитора або суб’єкта аудиторської діяльності, а також за анонімною заявою (скаргою).</a:t>
            </a:r>
          </a:p>
          <a:p>
            <a:r>
              <a:rPr lang="uk-UA" dirty="0" smtClean="0"/>
              <a:t>4. Кожна заява (скарга), крім тих, що не можуть бути підставою для дисциплінарного провадження відповідно до цього Закону, підлягає розгляду.</a:t>
            </a:r>
          </a:p>
          <a:p>
            <a:endParaRPr lang="uk-UA" dirty="0"/>
          </a:p>
        </p:txBody>
      </p:sp>
    </p:spTree>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одержимое 2"/>
          <p:cNvSpPr>
            <a:spLocks noGrp="1"/>
          </p:cNvSpPr>
          <p:nvPr>
            <p:ph type="title"/>
          </p:nvPr>
        </p:nvSpPr>
        <p:spPr>
          <a:xfrm>
            <a:off x="457200" y="152400"/>
            <a:ext cx="8229600" cy="4343400"/>
          </a:xfrm>
        </p:spPr>
        <p:txBody>
          <a:bodyPr>
            <a:normAutofit/>
          </a:bodyPr>
          <a:lstStyle/>
          <a:p>
            <a:pPr algn="ctr"/>
            <a:r>
              <a:rPr lang="ru-RU" b="1" dirty="0" err="1" smtClean="0"/>
              <a:t>Розділ</a:t>
            </a:r>
            <a:r>
              <a:rPr lang="ru-RU" b="1" dirty="0" smtClean="0"/>
              <a:t> IX</a:t>
            </a:r>
            <a:r>
              <a:rPr lang="ru-RU" dirty="0" smtClean="0"/>
              <a:t/>
            </a:r>
            <a:br>
              <a:rPr lang="ru-RU" dirty="0" smtClean="0"/>
            </a:br>
            <a:r>
              <a:rPr lang="ru-RU" b="1" dirty="0" smtClean="0"/>
              <a:t>ПРОФЕСІЙНЕ САМОВРЯДУВАННЯ АУДИТОРІВ</a:t>
            </a:r>
            <a:endParaRPr lang="uk-UA" dirty="0"/>
          </a:p>
        </p:txBody>
      </p:sp>
    </p:spTree>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err="1" smtClean="0"/>
              <a:t>Стаття</a:t>
            </a:r>
            <a:r>
              <a:rPr lang="ru-RU" b="1" dirty="0" smtClean="0"/>
              <a:t> 46. </a:t>
            </a:r>
            <a:r>
              <a:rPr lang="ru-RU" dirty="0" err="1" smtClean="0"/>
              <a:t>Загальні</a:t>
            </a:r>
            <a:r>
              <a:rPr lang="ru-RU" dirty="0" smtClean="0"/>
              <a:t> </a:t>
            </a:r>
            <a:r>
              <a:rPr lang="ru-RU" dirty="0" err="1" smtClean="0"/>
              <a:t>принципи</a:t>
            </a:r>
            <a:r>
              <a:rPr lang="ru-RU" dirty="0" smtClean="0"/>
              <a:t> </a:t>
            </a:r>
            <a:r>
              <a:rPr lang="ru-RU" dirty="0" err="1" smtClean="0"/>
              <a:t>професійного</a:t>
            </a:r>
            <a:r>
              <a:rPr lang="ru-RU" dirty="0" smtClean="0"/>
              <a:t> </a:t>
            </a:r>
            <a:r>
              <a:rPr lang="ru-RU" dirty="0" err="1" smtClean="0"/>
              <a:t>самоврядування</a:t>
            </a:r>
            <a:r>
              <a:rPr lang="ru-RU" dirty="0" smtClean="0"/>
              <a:t> </a:t>
            </a:r>
            <a:r>
              <a:rPr lang="ru-RU" dirty="0" err="1" smtClean="0"/>
              <a:t>аудиторів</a:t>
            </a:r>
            <a:endParaRPr lang="uk-UA" dirty="0"/>
          </a:p>
        </p:txBody>
      </p:sp>
      <p:sp>
        <p:nvSpPr>
          <p:cNvPr id="3" name="Содержимое 2"/>
          <p:cNvSpPr>
            <a:spLocks noGrp="1"/>
          </p:cNvSpPr>
          <p:nvPr>
            <p:ph sz="quarter" idx="1"/>
          </p:nvPr>
        </p:nvSpPr>
        <p:spPr>
          <a:xfrm>
            <a:off x="228600" y="1219200"/>
            <a:ext cx="8763000" cy="5486400"/>
          </a:xfrm>
        </p:spPr>
        <p:txBody>
          <a:bodyPr>
            <a:normAutofit fontScale="85000" lnSpcReduction="20000"/>
          </a:bodyPr>
          <a:lstStyle/>
          <a:p>
            <a:r>
              <a:rPr lang="uk-UA" dirty="0" smtClean="0"/>
              <a:t>1. Метою професійного самоврядування аудиторів є об’єднання на професійній основі зусиль аудиторів для виконання покладених на них цим Законом обов’язків і забезпечення їхніх прав, представництва професійних інтересів аудиторів в органах державної влади, органах місцевого самоврядування, захисту професійних інтересів та соціальних прав аудиторів, сприяння підвищенню професійного рівня аудиторів та надання їм методичної допомоги, захисту інтересів фізичних і юридичних осіб у разі заподіяння їм шкоди внаслідок незаконних дій або недбалості аудиторів, а також здійснення саморегулювання аудиторської діяльності.</a:t>
            </a:r>
          </a:p>
          <a:p>
            <a:r>
              <a:rPr lang="uk-UA" dirty="0" smtClean="0"/>
              <a:t>2. Професійне самоврядування аудиторів функціонує на засадах законності, гласності, незалежності, демократичності, колегіальності, виборності, обов’язковості членства аудиторів та виконання рішень органів професійного самоврядування, прийнятих відповідно до їх компетенції, забезпечення рівних можливостей доступу аудиторів до участі у професійному самоврядуванні.</a:t>
            </a:r>
          </a:p>
          <a:p>
            <a:r>
              <a:rPr lang="uk-UA" dirty="0" smtClean="0"/>
              <a:t>3. Професійне самоврядування аудиторів здійснюється через Аудиторську палату України.</a:t>
            </a:r>
          </a:p>
          <a:p>
            <a:endParaRPr lang="uk-UA" dirty="0"/>
          </a:p>
        </p:txBody>
      </p:sp>
    </p:spTree>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err="1" smtClean="0"/>
              <a:t>Стаття</a:t>
            </a:r>
            <a:r>
              <a:rPr lang="ru-RU" b="1" dirty="0" smtClean="0"/>
              <a:t> 47. </a:t>
            </a:r>
            <a:r>
              <a:rPr lang="ru-RU" dirty="0" err="1" smtClean="0"/>
              <a:t>Аудиторська</a:t>
            </a:r>
            <a:r>
              <a:rPr lang="ru-RU" dirty="0" smtClean="0"/>
              <a:t> палата </a:t>
            </a:r>
            <a:r>
              <a:rPr lang="ru-RU" dirty="0" err="1" smtClean="0"/>
              <a:t>України</a:t>
            </a:r>
            <a:endParaRPr lang="uk-UA" dirty="0"/>
          </a:p>
        </p:txBody>
      </p:sp>
      <p:sp>
        <p:nvSpPr>
          <p:cNvPr id="3" name="Содержимое 2"/>
          <p:cNvSpPr>
            <a:spLocks noGrp="1"/>
          </p:cNvSpPr>
          <p:nvPr>
            <p:ph sz="quarter" idx="1"/>
          </p:nvPr>
        </p:nvSpPr>
        <p:spPr>
          <a:xfrm>
            <a:off x="457200" y="1219200"/>
            <a:ext cx="8305800" cy="5334000"/>
          </a:xfrm>
        </p:spPr>
        <p:txBody>
          <a:bodyPr>
            <a:normAutofit fontScale="92500" lnSpcReduction="10000"/>
          </a:bodyPr>
          <a:lstStyle/>
          <a:p>
            <a:r>
              <a:rPr lang="uk-UA" dirty="0" smtClean="0"/>
              <a:t>1. Аудиторська палата України є юридичною особою, яка здійснює професійне самоврядування аудиторської діяльності та не має на меті отримання прибутку, та утворюється з метою забезпечення реалізації завдань аудиторського самоврядування.</a:t>
            </a:r>
          </a:p>
          <a:p>
            <a:r>
              <a:rPr lang="uk-UA" dirty="0" smtClean="0"/>
              <a:t>2. Членами Аудиторської палати України є включені до Реєстру аудитори і аудиторські фірми.</a:t>
            </a:r>
          </a:p>
          <a:p>
            <a:r>
              <a:rPr lang="uk-UA" dirty="0" smtClean="0"/>
              <a:t>3. Діяльність Аудиторської палати України провадиться відповідно до законодавства та </a:t>
            </a:r>
            <a:r>
              <a:rPr lang="uk-UA" u="sng" dirty="0" smtClean="0">
                <a:hlinkClick r:id="rId2"/>
              </a:rPr>
              <a:t>Статуту Аудиторської палати України</a:t>
            </a:r>
            <a:r>
              <a:rPr lang="uk-UA" dirty="0" smtClean="0"/>
              <a:t>. Статут Аудиторської палати України затверджується з’їздом аудиторів України відповідно до вимог цього Закону.</a:t>
            </a:r>
          </a:p>
          <a:p>
            <a:r>
              <a:rPr lang="uk-UA" dirty="0" smtClean="0"/>
              <a:t>4. Повноваження Аудиторської палати України визначаються цим Законом.</a:t>
            </a:r>
          </a:p>
          <a:p>
            <a:endParaRPr lang="uk-UA" dirty="0"/>
          </a:p>
        </p:txBody>
      </p:sp>
    </p:spTree>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228600" y="152400"/>
            <a:ext cx="8686800" cy="6553200"/>
          </a:xfrm>
        </p:spPr>
        <p:txBody>
          <a:bodyPr>
            <a:normAutofit fontScale="77500" lnSpcReduction="20000"/>
          </a:bodyPr>
          <a:lstStyle/>
          <a:p>
            <a:pPr algn="ctr"/>
            <a:r>
              <a:rPr lang="uk-UA" dirty="0" smtClean="0"/>
              <a:t>Аудиторська палата України:</a:t>
            </a:r>
          </a:p>
          <a:p>
            <a:r>
              <a:rPr lang="uk-UA" dirty="0" smtClean="0"/>
              <a:t>1) здійснює реєстрацію аудиторів та суб’єктів аудиторської діяльності;</a:t>
            </a:r>
          </a:p>
          <a:p>
            <a:r>
              <a:rPr lang="uk-UA" dirty="0" smtClean="0"/>
              <a:t>2) здійснює контроль якості аудиторських послуг суб’єктів аудиторської діяльності, крім тих, які здійснюють обов’язковий аудит фінансової звітності підприємств, що становлять суспільний інтерес;</a:t>
            </a:r>
          </a:p>
          <a:p>
            <a:r>
              <a:rPr lang="uk-UA" dirty="0" smtClean="0"/>
              <a:t>3) регулює взаємовідносини між членами Аудиторської палати України у процесі провадження аудиторської діяльності;</a:t>
            </a:r>
          </a:p>
          <a:p>
            <a:r>
              <a:rPr lang="uk-UA" dirty="0" smtClean="0"/>
              <a:t>4) здійснює дисциплінарні провадження щодо суб’єктів аудиторської діяльності, крім тих, які здійснюють обов’язковий аудит фінансової звітності підприємств, що становлять суспільний інтерес;</a:t>
            </a:r>
          </a:p>
          <a:p>
            <a:r>
              <a:rPr lang="uk-UA" dirty="0" smtClean="0"/>
              <a:t>5) здійснює контроль за безперервним навчанням аудиторів, крім тих, які здійснюють обов’язковий аудит фінансової звітності підприємств, що становлять суспільний інтерес;</a:t>
            </a:r>
          </a:p>
          <a:p>
            <a:r>
              <a:rPr lang="uk-UA" dirty="0" smtClean="0"/>
              <a:t>6) бере участь у проведенні експертизи законопроектів і нормативно-правових актів з питань аудиторської діяльності;</a:t>
            </a:r>
          </a:p>
          <a:p>
            <a:r>
              <a:rPr lang="uk-UA" dirty="0" smtClean="0"/>
              <a:t>7) узагальнює інформацію про практику застосування міжнародних стандартів аудиту та надає рекомендації на запит суб’єктів аудиторської діяльності щодо спірних та складних питань;</a:t>
            </a:r>
          </a:p>
          <a:p>
            <a:r>
              <a:rPr lang="uk-UA" dirty="0" smtClean="0"/>
              <a:t>8) представляє аудиторів України у відносинах з органами державної влади, органами місцевого самоврядування, їх посадовими і службовими особами, підприємствами, установами, організаціями незалежно від форми власності, громадськими об’єднаннями та міжнародними організаціями;</a:t>
            </a:r>
          </a:p>
          <a:p>
            <a:endParaRPr lang="uk-UA" dirty="0"/>
          </a:p>
        </p:txBody>
      </p:sp>
    </p:spTree>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0" y="304800"/>
            <a:ext cx="8991600" cy="6400800"/>
          </a:xfrm>
        </p:spPr>
        <p:txBody>
          <a:bodyPr>
            <a:normAutofit fontScale="85000" lnSpcReduction="20000"/>
          </a:bodyPr>
          <a:lstStyle/>
          <a:p>
            <a:pPr algn="just"/>
            <a:r>
              <a:rPr lang="uk-UA" b="1" dirty="0" smtClean="0"/>
              <a:t>Стаття 48. </a:t>
            </a:r>
            <a:r>
              <a:rPr lang="uk-UA" dirty="0" smtClean="0"/>
              <a:t>З’їзд аудиторів України</a:t>
            </a:r>
          </a:p>
          <a:p>
            <a:pPr algn="just"/>
            <a:r>
              <a:rPr lang="uk-UA" dirty="0" smtClean="0"/>
              <a:t>1. Вищим органом управління Аудиторської палати України є з’їзд аудиторів України.</a:t>
            </a:r>
          </a:p>
          <a:p>
            <a:pPr algn="just"/>
            <a:r>
              <a:rPr lang="uk-UA" dirty="0" smtClean="0"/>
              <a:t>2. З’їзди аудиторів України можуть бути черговими, повторними та позачерговими. Чергові з’їзди аудиторів України проводяться в другому кварталі кожного року.</a:t>
            </a:r>
          </a:p>
          <a:p>
            <a:pPr algn="just"/>
            <a:r>
              <a:rPr lang="uk-UA" dirty="0" smtClean="0"/>
              <a:t>3. Конкретна дата проведення з’їзду аудиторів України визначається рішенням Ради Аудиторської палати України. Якщо до кінця другого кварталу поточного року Рада Аудиторської палати України не визначить дату проведення з’їзду аудиторів України, його проведення має право ініціювати Орган суспільного нагляду за аудиторською діяльністю.</a:t>
            </a:r>
          </a:p>
          <a:p>
            <a:pPr algn="just"/>
            <a:r>
              <a:rPr lang="uk-UA" dirty="0" smtClean="0"/>
              <a:t>4. До виключної компетенції з’їзду аудиторів України належать такі питання:</a:t>
            </a:r>
          </a:p>
          <a:p>
            <a:pPr algn="just"/>
            <a:r>
              <a:rPr lang="uk-UA" dirty="0" smtClean="0"/>
              <a:t>1) делегування аудиторів до Ради Аудиторської палати України та дострокового припинення їхніх повноважень;</a:t>
            </a:r>
          </a:p>
          <a:p>
            <a:pPr algn="just"/>
            <a:r>
              <a:rPr lang="uk-UA" dirty="0" smtClean="0"/>
              <a:t>2) затвердження </a:t>
            </a:r>
            <a:r>
              <a:rPr lang="uk-UA" u="sng" dirty="0" smtClean="0">
                <a:hlinkClick r:id="rId2"/>
              </a:rPr>
              <a:t>Статуту Аудиторської палати України</a:t>
            </a:r>
            <a:r>
              <a:rPr lang="uk-UA" dirty="0" smtClean="0"/>
              <a:t>, Положення про Раду Аудиторської палати України, </a:t>
            </a:r>
            <a:r>
              <a:rPr lang="uk-UA" u="sng" dirty="0" smtClean="0">
                <a:hlinkClick r:id="rId3"/>
              </a:rPr>
              <a:t>Положення про Комітет з контролю якості аудиторських послуг</a:t>
            </a:r>
            <a:r>
              <a:rPr lang="uk-UA" dirty="0" smtClean="0"/>
              <a:t>, </a:t>
            </a:r>
            <a:r>
              <a:rPr lang="uk-UA" u="sng" dirty="0" smtClean="0">
                <a:hlinkClick r:id="rId4"/>
              </a:rPr>
              <a:t>Положення про Секретаріат Аудиторської палати України</a:t>
            </a:r>
            <a:r>
              <a:rPr lang="uk-UA" dirty="0" smtClean="0"/>
              <a:t>, </a:t>
            </a:r>
            <a:r>
              <a:rPr lang="uk-UA" u="sng" dirty="0" smtClean="0">
                <a:hlinkClick r:id="rId5"/>
              </a:rPr>
              <a:t>Положення про регіональні відділення</a:t>
            </a:r>
            <a:r>
              <a:rPr lang="uk-UA" dirty="0" smtClean="0"/>
              <a:t>, </a:t>
            </a:r>
            <a:r>
              <a:rPr lang="uk-UA" u="sng" dirty="0" smtClean="0">
                <a:hlinkClick r:id="rId6"/>
              </a:rPr>
              <a:t>Порядку скликання та проведення з’їзду</a:t>
            </a:r>
            <a:r>
              <a:rPr lang="uk-UA" dirty="0" smtClean="0"/>
              <a:t>, Регламенту з’їзду;</a:t>
            </a:r>
          </a:p>
          <a:p>
            <a:endParaRPr lang="uk-UA" dirty="0"/>
          </a:p>
        </p:txBody>
      </p:sp>
    </p:spTree>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228600" y="304800"/>
            <a:ext cx="8763000" cy="6553200"/>
          </a:xfrm>
        </p:spPr>
        <p:txBody>
          <a:bodyPr>
            <a:normAutofit fontScale="85000" lnSpcReduction="20000"/>
          </a:bodyPr>
          <a:lstStyle/>
          <a:p>
            <a:r>
              <a:rPr lang="uk-UA" b="1" dirty="0" smtClean="0"/>
              <a:t>Стаття 49. </a:t>
            </a:r>
            <a:r>
              <a:rPr lang="uk-UA" dirty="0" smtClean="0"/>
              <a:t>Рада Аудиторської палати України</a:t>
            </a:r>
          </a:p>
          <a:p>
            <a:r>
              <a:rPr lang="uk-UA" dirty="0" smtClean="0"/>
              <a:t>1. Рада Аудиторської палати України обирається членами Аудиторської палати України на з’їзді аудиторів України таємним голосуванням з числа висококваліфікованих аудиторів і стажем аудиторської діяльності не менше п’яти років.</a:t>
            </a:r>
          </a:p>
          <a:p>
            <a:r>
              <a:rPr lang="uk-UA" dirty="0" smtClean="0"/>
              <a:t>2. Загальна кількість членів Ради Аудиторської палати України становить 11 осіб.</a:t>
            </a:r>
          </a:p>
          <a:p>
            <a:r>
              <a:rPr lang="uk-UA" dirty="0" smtClean="0"/>
              <a:t>Строк повноважень членів Ради Аудиторської палати України становить п’ять років. Одна і та сама особа не може делегуватися до складу Ради Аудиторської палати України більше двох строків. Не можуть обиратися до складу Ради Аудиторської палати України особи, які два і більше строків були членами Аудиторської палати України, створеної відповідно до </a:t>
            </a:r>
            <a:r>
              <a:rPr lang="uk-UA" u="sng" dirty="0" smtClean="0">
                <a:hlinkClick r:id="rId2"/>
              </a:rPr>
              <a:t>Закону України</a:t>
            </a:r>
            <a:r>
              <a:rPr lang="uk-UA" dirty="0" smtClean="0"/>
              <a:t> "Про аудиторську діяльність".</a:t>
            </a:r>
          </a:p>
          <a:p>
            <a:r>
              <a:rPr lang="uk-UA" dirty="0" smtClean="0"/>
              <a:t>3. Рада Аудиторської палати України представляє інтереси членів Аудиторської палати України у період між з’їздами аудиторів України.</a:t>
            </a:r>
          </a:p>
          <a:p>
            <a:r>
              <a:rPr lang="uk-UA" dirty="0" smtClean="0"/>
              <a:t>Рада Аудиторської палати України приймає рішення від імені Аудиторської палати України. Рішення Ради Аудиторської палати України приймаються на її засіданнях простою більшістю голосів за наявності більш як половини її членів, крім випадків, передбачених цим Законом та </a:t>
            </a:r>
            <a:r>
              <a:rPr lang="uk-UA" u="sng" dirty="0" smtClean="0">
                <a:hlinkClick r:id="rId3"/>
              </a:rPr>
              <a:t>Статутом Аудиторської палати України</a:t>
            </a:r>
            <a:r>
              <a:rPr lang="uk-UA" dirty="0" smtClean="0"/>
              <a:t>.</a:t>
            </a:r>
          </a:p>
          <a:p>
            <a:endParaRPr lang="uk-UA" dirty="0"/>
          </a:p>
        </p:txBody>
      </p:sp>
    </p:spTree>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152400" y="0"/>
            <a:ext cx="8763000" cy="6705600"/>
          </a:xfrm>
        </p:spPr>
        <p:txBody>
          <a:bodyPr>
            <a:normAutofit fontScale="92500"/>
          </a:bodyPr>
          <a:lstStyle/>
          <a:p>
            <a:r>
              <a:rPr lang="uk-UA" b="1" dirty="0" smtClean="0"/>
              <a:t>Стаття 50. </a:t>
            </a:r>
            <a:r>
              <a:rPr lang="uk-UA" dirty="0" smtClean="0"/>
              <a:t>Голова Аудиторської палати України</a:t>
            </a:r>
          </a:p>
          <a:p>
            <a:r>
              <a:rPr lang="uk-UA" dirty="0" smtClean="0"/>
              <a:t>1. Голова Аудиторської палати України обирається з’їздом аудиторів України з числа членів Ради Аудиторської палати України.</a:t>
            </a:r>
          </a:p>
          <a:p>
            <a:r>
              <a:rPr lang="uk-UA" dirty="0" smtClean="0"/>
              <a:t>2. Голова Аудиторської палати України виконує представницькі функції від імені Аудиторської палати України, головує на засіданнях Ради Аудиторської палати України, контролює виконання рішень Ради Аудиторської палати України та виконує інші повноваження, передбачені цим Законом.</a:t>
            </a:r>
          </a:p>
          <a:p>
            <a:r>
              <a:rPr lang="uk-UA" dirty="0" smtClean="0"/>
              <a:t>3. Голова Аудиторської палати України виконує свої обов’язки на громадських засадах. За рішенням з’їзду аудиторів України голова Аудиторської палати України в межах затвердженого кошторису Аудиторської палати України може отримувати винагороду за виконання повноважень.</a:t>
            </a:r>
          </a:p>
          <a:p>
            <a:r>
              <a:rPr lang="uk-UA" dirty="0" smtClean="0"/>
              <a:t>4. Порядок здійснення повноважень Головою Аудиторської палати України визначається Положенням про Раду Аудиторської палати України.</a:t>
            </a:r>
          </a:p>
          <a:p>
            <a:endParaRPr lang="uk-UA" dirty="0"/>
          </a:p>
        </p:txBody>
      </p:sp>
    </p:spTree>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228600" y="228600"/>
            <a:ext cx="8763000" cy="6629400"/>
          </a:xfrm>
        </p:spPr>
        <p:txBody>
          <a:bodyPr>
            <a:normAutofit fontScale="85000" lnSpcReduction="10000"/>
          </a:bodyPr>
          <a:lstStyle/>
          <a:p>
            <a:r>
              <a:rPr lang="uk-UA" b="1" dirty="0" smtClean="0"/>
              <a:t>Стаття 51. </a:t>
            </a:r>
            <a:r>
              <a:rPr lang="uk-UA" dirty="0" smtClean="0"/>
              <a:t>Комітет з контролю якості аудиторських послуг</a:t>
            </a:r>
          </a:p>
          <a:p>
            <a:r>
              <a:rPr lang="uk-UA" dirty="0" smtClean="0"/>
              <a:t>1. Комітет з контролю якості аудиторських послуг забезпечує проведення перевірок суб’єктів аудиторської діяльності, крім тих, які здійснюють обов’язковий аудит фінансової звітності підприємств, що становлять суспільний інтерес.</a:t>
            </a:r>
          </a:p>
          <a:p>
            <a:r>
              <a:rPr lang="uk-UA" dirty="0" smtClean="0"/>
              <a:t>2. Комітет з контролю якості аудиторських послуг очолює голова комітету, який призначається на посаду з’їздом аудиторів України та працює в Аудиторській палаті України за основним місцем роботи. Головою комітету може бути особа, яка має досвід у сфері аудиту та/або бухгалтерського обліку не менше 10 років, має бездоганну репутацію та яка на момент призначення на посаду припинила діяльність із надання аудиторських послуг одноосібно або у складі суб’єкта аудиторської діяльності. Інспекторами Комітету з контролю якості аудиторських послуг можуть бути особи, які відповідають вимогам, встановленим </a:t>
            </a:r>
            <a:r>
              <a:rPr lang="uk-UA" u="sng" dirty="0" smtClean="0">
                <a:hlinkClick r:id="rId2"/>
              </a:rPr>
              <a:t>частиною восьмою</a:t>
            </a:r>
            <a:r>
              <a:rPr lang="uk-UA" dirty="0" smtClean="0"/>
              <a:t> статті 40 цього Закону.</a:t>
            </a:r>
          </a:p>
          <a:p>
            <a:r>
              <a:rPr lang="uk-UA" dirty="0" smtClean="0"/>
              <a:t>3. На працівників Комітету з контролю якості аудиторських послуг поширюється законодавство у сфері запобігання і протидії корупції.</a:t>
            </a:r>
          </a:p>
          <a:p>
            <a:r>
              <a:rPr lang="uk-UA" dirty="0" smtClean="0"/>
              <a:t>4. Порядок діяльності Комітету з контролю якості аудиторських послуг визначається положенням, що затверджує з’їзд аудиторів України.</a:t>
            </a:r>
          </a:p>
          <a:p>
            <a:endParaRPr lang="uk-UA"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uk-UA" b="1" dirty="0" smtClean="0"/>
              <a:t>Стаття 4. </a:t>
            </a:r>
            <a:r>
              <a:rPr lang="uk-UA" dirty="0" smtClean="0"/>
              <a:t>Аудитор</a:t>
            </a:r>
            <a:endParaRPr lang="uk-UA" dirty="0"/>
          </a:p>
        </p:txBody>
      </p:sp>
      <p:sp>
        <p:nvSpPr>
          <p:cNvPr id="3" name="Содержимое 2"/>
          <p:cNvSpPr>
            <a:spLocks noGrp="1"/>
          </p:cNvSpPr>
          <p:nvPr>
            <p:ph sz="quarter" idx="1"/>
          </p:nvPr>
        </p:nvSpPr>
        <p:spPr>
          <a:xfrm>
            <a:off x="457200" y="1219200"/>
            <a:ext cx="8458200" cy="5410200"/>
          </a:xfrm>
        </p:spPr>
        <p:txBody>
          <a:bodyPr>
            <a:normAutofit fontScale="85000" lnSpcReduction="10000"/>
          </a:bodyPr>
          <a:lstStyle/>
          <a:p>
            <a:pPr algn="just"/>
            <a:r>
              <a:rPr lang="uk-UA" dirty="0" smtClean="0"/>
              <a:t>1. Аудитор набуває права на провадження аудиторської діяльності після підтвердження кваліфікаційної придатності та набуття практичного досвіду в порядку, визначеному цим Законом. Аудитор, який набув права на провадження аудиторської діяльності, включається до Реєстру. Аудитор має право провадити аудиторську діяльність одноосібно лише після включення його до Реєстру як суб’єкта аудиторської діяльності.</a:t>
            </a:r>
          </a:p>
          <a:p>
            <a:pPr algn="just"/>
            <a:r>
              <a:rPr lang="uk-UA" dirty="0" smtClean="0"/>
              <a:t>2. Аудитор провадить аудиторську діяльність у складі аудиторської фірми та/або як фізична особа - підприємець чи провадить незалежну професійну діяльність, за умови що така особа не є працівником аудиторської фірми.</a:t>
            </a:r>
          </a:p>
          <a:p>
            <a:pPr algn="just"/>
            <a:r>
              <a:rPr lang="uk-UA" dirty="0" smtClean="0"/>
              <a:t>3. Аудиторам забороняється безпосередньо займатися іншими, не сумісними з аудиторською діяльністю, видами підприємницької діяльності, що не виключає їхнього права отримувати дивіденди, доходи від інших корпоративних прав, доходи від оренди та відчуження рухомого та нерухомого майна, пасивні доходи.</a:t>
            </a:r>
          </a:p>
          <a:p>
            <a:endParaRPr lang="uk-UA" b="1" dirty="0"/>
          </a:p>
        </p:txBody>
      </p:sp>
    </p:spTree>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152400" y="228600"/>
            <a:ext cx="8534400" cy="5928360"/>
          </a:xfrm>
        </p:spPr>
        <p:txBody>
          <a:bodyPr/>
          <a:lstStyle/>
          <a:p>
            <a:r>
              <a:rPr lang="uk-UA" b="1" dirty="0" smtClean="0"/>
              <a:t>Стаття 52. </a:t>
            </a:r>
            <a:r>
              <a:rPr lang="uk-UA" dirty="0" smtClean="0"/>
              <a:t>Професійні організації аудиторів України</a:t>
            </a:r>
          </a:p>
          <a:p>
            <a:r>
              <a:rPr lang="uk-UA" dirty="0" smtClean="0"/>
              <a:t>1. Аудитори відповідно до вимог законодавства мають право об’єднуватися у громадські організації за професійною ознакою і створювати професійні організації аудиторів з метою об’єднання на професійній основі своїх зусиль для сприяння розвитку та поширенню професії незалежних аудиторів, підвищення значення професії аудитора в Україні, для задоволення економічних інтересів суспільства, удосконалення аудиторської діяльності, представництва в органах державної влади, органах місцевого самоврядування, захисту професійних інтересів та соціальних прав своїх членів, міжнародного визнання професійної кваліфікації аудиторів України.</a:t>
            </a:r>
          </a:p>
          <a:p>
            <a:endParaRPr lang="uk-UA" dirty="0"/>
          </a:p>
        </p:txBody>
      </p:sp>
    </p:spTree>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152400" y="228600"/>
            <a:ext cx="8763000" cy="6324600"/>
          </a:xfrm>
        </p:spPr>
        <p:txBody>
          <a:bodyPr>
            <a:normAutofit fontScale="92500" lnSpcReduction="20000"/>
          </a:bodyPr>
          <a:lstStyle/>
          <a:p>
            <a:r>
              <a:rPr lang="uk-UA" dirty="0" smtClean="0"/>
              <a:t>2. Професійні організації аудиторів мають право в порядку, визначеному цим Законом:</a:t>
            </a:r>
          </a:p>
          <a:p>
            <a:r>
              <a:rPr lang="uk-UA" dirty="0" smtClean="0"/>
              <a:t>1) здійснювати підготовку фізичних осіб до складання кваліфікаційного іспиту та іспитів з теоретичних знань з метою атестації аудиторів;</a:t>
            </a:r>
          </a:p>
          <a:p>
            <a:r>
              <a:rPr lang="uk-UA" dirty="0" smtClean="0"/>
              <a:t>2) створювати незалежні центри оцінювання знань для проведення кваліфікаційних іспитів та іспитів з теоретичних знань з метою атестації аудиторів;</a:t>
            </a:r>
          </a:p>
          <a:p>
            <a:r>
              <a:rPr lang="uk-UA" dirty="0" smtClean="0"/>
              <a:t>3) проводити безперервне професійне навчання аудиторів;</a:t>
            </a:r>
          </a:p>
          <a:p>
            <a:r>
              <a:rPr lang="uk-UA" dirty="0" smtClean="0"/>
              <a:t>4) пропонувати кандидатури для обрання членами Ради нагляду, членами Ради Аудиторської палати України;</a:t>
            </a:r>
          </a:p>
          <a:p>
            <a:r>
              <a:rPr lang="uk-UA" dirty="0" smtClean="0"/>
              <a:t>5) брати участь у розробленні проектів нормативно-правових актів та методичних рекомендацій з питань аудиторської діяльності;</a:t>
            </a:r>
          </a:p>
          <a:p>
            <a:r>
              <a:rPr lang="uk-UA" dirty="0" smtClean="0"/>
              <a:t>6) здійснювати незалежне оцінювання внутрішньої системи контролю якості суб’єктів аудиторської діяльності.</a:t>
            </a:r>
          </a:p>
          <a:p>
            <a:r>
              <a:rPr lang="uk-UA" dirty="0" smtClean="0"/>
              <a:t>3. Професійні організації аудиторів не можуть обмежуватися в реалізації своїх прав, крім обмежень за рішенням суду, що набрало законної сили.</a:t>
            </a:r>
          </a:p>
          <a:p>
            <a:endParaRPr lang="uk-UA" dirty="0"/>
          </a:p>
        </p:txBody>
      </p:sp>
    </p:spTree>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2400"/>
            <a:ext cx="8382000" cy="4267200"/>
          </a:xfrm>
        </p:spPr>
        <p:txBody>
          <a:bodyPr/>
          <a:lstStyle/>
          <a:p>
            <a:pPr algn="ctr"/>
            <a:r>
              <a:rPr lang="ru-RU" b="1" dirty="0" err="1" smtClean="0"/>
              <a:t>Розділ</a:t>
            </a:r>
            <a:r>
              <a:rPr lang="ru-RU" b="1" dirty="0" smtClean="0"/>
              <a:t> X</a:t>
            </a:r>
            <a:r>
              <a:rPr lang="ru-RU" dirty="0" smtClean="0"/>
              <a:t/>
            </a:r>
            <a:br>
              <a:rPr lang="ru-RU" dirty="0" smtClean="0"/>
            </a:br>
            <a:r>
              <a:rPr lang="ru-RU" b="1" dirty="0" smtClean="0"/>
              <a:t>ПРИКІНЦЕВІ ТА ПЕРЕХІДНІ ПОЛОЖЕННЯ</a:t>
            </a:r>
            <a:endParaRPr lang="uk-UA" dirty="0"/>
          </a:p>
        </p:txBody>
      </p:sp>
    </p:spTree>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228600" y="228600"/>
            <a:ext cx="8686800" cy="6400800"/>
          </a:xfrm>
        </p:spPr>
        <p:txBody>
          <a:bodyPr>
            <a:normAutofit lnSpcReduction="10000"/>
          </a:bodyPr>
          <a:lstStyle/>
          <a:p>
            <a:pPr algn="just"/>
            <a:r>
              <a:rPr lang="uk-UA" dirty="0" smtClean="0"/>
              <a:t>1. Цей Закон набирає чинності з 1 січня 2018 року та вводиться в дію з 1 жовтня 2018 року, крім </a:t>
            </a:r>
            <a:r>
              <a:rPr lang="uk-UA" u="sng" dirty="0" smtClean="0">
                <a:hlinkClick r:id="rId2"/>
              </a:rPr>
              <a:t>підпункту 1</a:t>
            </a:r>
            <a:r>
              <a:rPr lang="uk-UA" dirty="0" smtClean="0"/>
              <a:t> пункту 9 розділу </a:t>
            </a:r>
            <a:r>
              <a:rPr lang="en-US" dirty="0" smtClean="0"/>
              <a:t>X "</a:t>
            </a:r>
            <a:r>
              <a:rPr lang="uk-UA" dirty="0" smtClean="0"/>
              <a:t>Прикінцеві та перехідні положення" цього Закону щодо внесення змін до </a:t>
            </a:r>
            <a:r>
              <a:rPr lang="uk-UA" u="sng" dirty="0" smtClean="0">
                <a:hlinkClick r:id="rId3"/>
              </a:rPr>
              <a:t>Кодексу України про адміністративні правопорушення</a:t>
            </a:r>
            <a:r>
              <a:rPr lang="uk-UA" dirty="0" smtClean="0"/>
              <a:t>, який набирає чинності через 12 місяців з дня набрання чинності цим Законом.</a:t>
            </a:r>
          </a:p>
          <a:p>
            <a:pPr algn="just"/>
            <a:r>
              <a:rPr lang="uk-UA" dirty="0" smtClean="0"/>
              <a:t>2. Аудитори, строк чинності сертифікатів яких не закінчився до дати введення в дію цього Закону, вважаються такими, які підтвердили кваліфікаційну придатність до провадження аудиторської діяльності та набули практичний досвід у порядку, визначеному цим Законом, та підлягають обов’язковому внесенню Аудиторською палатою України до Реєстру. Зазначені в цьому пункті особи до 31 жовтня 2018 року подають до Аудиторської палати України відомості, що підлягають оприлюдненню в Реєстрі відповідно до вимог цього Закону.</a:t>
            </a:r>
          </a:p>
          <a:p>
            <a:endParaRPr lang="uk-UA" dirty="0"/>
          </a:p>
        </p:txBody>
      </p:sp>
    </p:spTree>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304800" y="304800"/>
            <a:ext cx="8610600" cy="6248400"/>
          </a:xfrm>
        </p:spPr>
        <p:txBody>
          <a:bodyPr>
            <a:normAutofit fontScale="92500" lnSpcReduction="20000"/>
          </a:bodyPr>
          <a:lstStyle/>
          <a:p>
            <a:r>
              <a:rPr lang="uk-UA" dirty="0" smtClean="0"/>
              <a:t>3. Право на провадження аудиторської діяльності зберігається за аудиторськими фірмами та аудиторами, які зареєстровані як фізичні особи - підприємці, що мали право на провадження аудиторської діяльності на дату введення в дію цього Закону. Зазначені в цьому пункті особи підлягають обов’язковому внесенню Аудиторською палатою України до Реєстру. Зазначені в цьому пункті особи подають до Аудиторської палати України відомості, що підлягають оприлюдненню в Реєстрі відповідно до вимог цього Закону, до 31 жовтня 2018 року.</a:t>
            </a:r>
          </a:p>
          <a:p>
            <a:r>
              <a:rPr lang="uk-UA" dirty="0" smtClean="0"/>
              <a:t>4. Чинне Свідоцтво про проходження перевірки системи контролю якості, видане Аудиторською палатою України до дати введення в дію цього Закону, є підставою для внесення відповідної інформації до Реєстру. Визначення строку проходження перевірки контролю системи якості відповідно до вимог цього Закону здійснюється з урахуванням результатів проходження перевірок, що проводилися Аудиторською палатою України до дня набрання чинності цим Законом.</a:t>
            </a:r>
          </a:p>
          <a:p>
            <a:endParaRPr lang="uk-UA" dirty="0"/>
          </a:p>
        </p:txBody>
      </p:sp>
    </p:spTree>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304800" y="152400"/>
            <a:ext cx="8534400" cy="6553200"/>
          </a:xfrm>
        </p:spPr>
        <p:txBody>
          <a:bodyPr>
            <a:normAutofit fontScale="85000" lnSpcReduction="20000"/>
          </a:bodyPr>
          <a:lstStyle/>
          <a:p>
            <a:r>
              <a:rPr lang="uk-UA" dirty="0" smtClean="0"/>
              <a:t>5. З метою створення Аудиторської палати України відповідно до вимог цього Закону не пізніше шести місяців з дня набрання чинності цим Законом проводиться установчий з’їзд аудиторів України.</a:t>
            </a:r>
          </a:p>
          <a:p>
            <a:r>
              <a:rPr lang="uk-UA" dirty="0" smtClean="0"/>
              <a:t>Здійснення організаційних заходів щодо скликання установчого з’їзду аудиторів України покладається на Організаційний комітет з проведення установчого з’їзду аудиторів.</a:t>
            </a:r>
          </a:p>
          <a:p>
            <a:r>
              <a:rPr lang="uk-UA" dirty="0" smtClean="0"/>
              <a:t>До складу Організаційного комітету з проведення установчого з’їзду аудиторів по одному представнику делегують центральний орган виконавчої влади, що забезпечує формування та реалізує державну політику у сфері бухгалтерського обліку та аудиту, Національний банк України, Національна комісія з цінних паперів та фондового ринку, Національна комісія, що здійснює державне регулювання у сфері ринків фінансових послуг, Аудиторська палата України та професійні організації аудиторів та бухгалтерів, які є членами Міжнародної федерації бухгалтерів, та професійні організації аудиторів і бухгалтерів, які не є членами Міжнародної федерації бухгалтерів і мають у своєму складі повноправними членами не менше 20 відсотків аудиторів від загальної кількості аудиторів, внесених до Реєстру станом на 1 січня поточного року. При цьому членство аудитора може бути враховано лише в одній професійній організації аудиторів та бухгалтерів за вибором аудитора, що має бути ним письмово засвідчено.</a:t>
            </a:r>
          </a:p>
          <a:p>
            <a:endParaRPr lang="uk-UA" dirty="0"/>
          </a:p>
        </p:txBody>
      </p:sp>
    </p:spTree>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228600" y="304800"/>
            <a:ext cx="8686800" cy="6400800"/>
          </a:xfrm>
        </p:spPr>
        <p:txBody>
          <a:bodyPr>
            <a:normAutofit fontScale="92500"/>
          </a:bodyPr>
          <a:lstStyle/>
          <a:p>
            <a:r>
              <a:rPr lang="uk-UA" dirty="0" smtClean="0"/>
              <a:t>Перевірку отриманої інформації про повноправних членів професійних організацій проводить орган виконавчої влади, що забезпечує формування та реалізує державну політику у сфері бухгалтерського обліку та аудиту.</a:t>
            </a:r>
          </a:p>
          <a:p>
            <a:r>
              <a:rPr lang="uk-UA" dirty="0" smtClean="0"/>
              <a:t>Про свої наміри щодо делегування представників до Організаційного комітету з проведення установчого з’їзду аудиторів професійні організації аудиторів та бухгалтерів протягом 10 календарних днів з дня набрання чинності цим Законом інформують діючу Аудиторську палату України. Право професійних організацій аудиторів та бухгалтерів на участь у роботі Організаційного комітету з проведення установчого з’їзду аудиторів перевіряється діючою на день набрання чинності цим Законом Аудиторською палатою України.</a:t>
            </a:r>
          </a:p>
          <a:p>
            <a:r>
              <a:rPr lang="uk-UA" dirty="0" smtClean="0"/>
              <a:t>Делегування представників до Організаційного комітету з проведення установчого з’їзду аудиторів здійснюється протягом одного місяця з дня набрання чинності цим Законом.</a:t>
            </a:r>
          </a:p>
          <a:p>
            <a:endParaRPr lang="uk-UA" dirty="0"/>
          </a:p>
        </p:txBody>
      </p:sp>
    </p:spTree>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sz="quarter" idx="1"/>
          </p:nvPr>
        </p:nvSpPr>
        <p:spPr>
          <a:xfrm>
            <a:off x="228600" y="381000"/>
            <a:ext cx="8610600" cy="6248400"/>
          </a:xfrm>
        </p:spPr>
        <p:txBody>
          <a:bodyPr>
            <a:normAutofit/>
          </a:bodyPr>
          <a:lstStyle/>
          <a:p>
            <a:r>
              <a:rPr lang="uk-UA" dirty="0" smtClean="0"/>
              <a:t>Фінансування витрат на проведення з’їзду здійснюється діючою на день набрання чинності цим Законом Аудиторською палатою України.</a:t>
            </a:r>
          </a:p>
          <a:p>
            <a:r>
              <a:rPr lang="uk-UA" dirty="0" smtClean="0"/>
              <a:t>Делегатами установчого з’їзду аудиторів України є аудитори України, які мають чинний на момент проведення з’їзду сертифікат аудитора.</a:t>
            </a:r>
          </a:p>
          <a:p>
            <a:r>
              <a:rPr lang="uk-UA" dirty="0" smtClean="0"/>
              <a:t>На установчому з’їзді аудиторів України обирається голова установчого з’їзду, який організовує роботу з’їзду та головує на ньому.</a:t>
            </a:r>
          </a:p>
          <a:p>
            <a:r>
              <a:rPr lang="uk-UA" dirty="0" smtClean="0"/>
              <a:t>На установчому з’їзді затверджується </a:t>
            </a:r>
            <a:r>
              <a:rPr lang="uk-UA" u="sng" dirty="0" smtClean="0">
                <a:hlinkClick r:id="rId2"/>
              </a:rPr>
              <a:t>Статут Аудиторської палати України</a:t>
            </a:r>
            <a:r>
              <a:rPr lang="uk-UA" dirty="0" smtClean="0"/>
              <a:t>, формується персональний склад Ради Аудиторської палати України та вирішуються інші питання, пов’язані зі створенням Аудиторської палати України.</a:t>
            </a:r>
          </a:p>
          <a:p>
            <a:endParaRPr lang="uk-UA" dirty="0"/>
          </a:p>
        </p:txBody>
      </p:sp>
    </p:spTree>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152400" y="152400"/>
            <a:ext cx="8763000" cy="6400800"/>
          </a:xfrm>
        </p:spPr>
        <p:txBody>
          <a:bodyPr>
            <a:normAutofit fontScale="92500" lnSpcReduction="20000"/>
          </a:bodyPr>
          <a:lstStyle/>
          <a:p>
            <a:r>
              <a:rPr lang="uk-UA" dirty="0" smtClean="0"/>
              <a:t>Висування кандидатів у члени Ради Аудиторської палати України може здійснюватися від професійних організацій аудиторів та бухгалтерів або шляхом </a:t>
            </a:r>
            <a:r>
              <a:rPr lang="uk-UA" dirty="0" err="1" smtClean="0"/>
              <a:t>самовисування</a:t>
            </a:r>
            <a:r>
              <a:rPr lang="uk-UA" dirty="0" smtClean="0"/>
              <a:t> у необмеженій кількості. Висунуті кандидати мають не пізніше як за 30 календарних днів до дня проведення установчого з’їзду подати до Секретаріату діючої на момент прийняття цього Закону Аудиторської палати України заяву про їхню реєстрацію. Не можуть бути зареєстрованими кандидати, які не відповідають вимогам, встановленим цим Законом до членів Ради Аудиторської палати України, а також особи, які на день прийняття цього Закону були членами Аудиторської палати України два і більше строків поспіль.</a:t>
            </a:r>
          </a:p>
          <a:p>
            <a:r>
              <a:rPr lang="uk-UA" dirty="0" smtClean="0"/>
              <a:t>Установчий з’їзд вважається правочинним за умови участі в його роботі не менше 20 відсотків загальної кількості делегатів з’їзду. У разі відсутності кворуму з’їзд визнається таким, що не відбувся. Протягом 30 календарних днів від призначеної дати проведення з’їзду, що не відбувся, Організаційний комітет з проведення установчого з’їзду аудиторів у порядку, визначеному цим Законом, приймає повторно рішення про проведення установчого з’їзду аудиторів України.</a:t>
            </a:r>
          </a:p>
          <a:p>
            <a:endParaRPr lang="uk-UA" dirty="0"/>
          </a:p>
        </p:txBody>
      </p:sp>
    </p:spTree>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228600" y="304800"/>
            <a:ext cx="8610600" cy="6248400"/>
          </a:xfrm>
        </p:spPr>
        <p:txBody>
          <a:bodyPr/>
          <a:lstStyle/>
          <a:p>
            <a:r>
              <a:rPr lang="uk-UA" dirty="0" smtClean="0"/>
              <a:t>Рішення установчого з’їзду аудиторів України приймаються простою більшістю голосів загальної кількості присутніх на з’їзді аудиторів, крім випадків, передбачених цим Законом. Голосування на з’їзді може бути відкритим або таємним. Рішення з’їзду з питань делегування членів до Ради Аудиторської палати України приймаються таємним голосуванням. Обраними вважаються кандидати, які набрали більшу кількість голосів аудиторів, які брали участь у роботі установчого з’їзду аудиторів України.</a:t>
            </a:r>
          </a:p>
          <a:p>
            <a:r>
              <a:rPr lang="uk-UA" dirty="0" smtClean="0"/>
              <a:t>За результатами установчого з’їзду аудиторів України складається протокол, що підписується головою установчого з’їзду.</a:t>
            </a:r>
          </a:p>
          <a:p>
            <a:endParaRPr lang="uk-UA"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sz="quarter" idx="1"/>
          </p:nvPr>
        </p:nvSpPr>
        <p:spPr>
          <a:xfrm>
            <a:off x="152400" y="152400"/>
            <a:ext cx="8763000" cy="6553200"/>
          </a:xfrm>
        </p:spPr>
        <p:txBody>
          <a:bodyPr>
            <a:normAutofit fontScale="92500" lnSpcReduction="10000"/>
          </a:bodyPr>
          <a:lstStyle/>
          <a:p>
            <a:pPr algn="just"/>
            <a:r>
              <a:rPr lang="ru-RU" dirty="0" err="1" smtClean="0"/>
              <a:t>Аудитори</a:t>
            </a:r>
            <a:r>
              <a:rPr lang="ru-RU" dirty="0" smtClean="0"/>
              <a:t> </a:t>
            </a:r>
            <a:r>
              <a:rPr lang="ru-RU" dirty="0" err="1" smtClean="0"/>
              <a:t>можуть</a:t>
            </a:r>
            <a:r>
              <a:rPr lang="ru-RU" dirty="0" smtClean="0"/>
              <a:t> </a:t>
            </a:r>
            <a:r>
              <a:rPr lang="ru-RU" dirty="0" err="1" smtClean="0"/>
              <a:t>займатися</a:t>
            </a:r>
            <a:r>
              <a:rPr lang="ru-RU" dirty="0" smtClean="0"/>
              <a:t> </a:t>
            </a:r>
            <a:r>
              <a:rPr lang="ru-RU" dirty="0" err="1" smtClean="0"/>
              <a:t>громадською</a:t>
            </a:r>
            <a:r>
              <a:rPr lang="ru-RU" dirty="0" smtClean="0"/>
              <a:t>, </a:t>
            </a:r>
            <a:r>
              <a:rPr lang="ru-RU" dirty="0" err="1" smtClean="0"/>
              <a:t>освітньою</a:t>
            </a:r>
            <a:r>
              <a:rPr lang="ru-RU" dirty="0" smtClean="0"/>
              <a:t>, </a:t>
            </a:r>
            <a:r>
              <a:rPr lang="ru-RU" dirty="0" err="1" smtClean="0"/>
              <a:t>викладацькою</a:t>
            </a:r>
            <a:r>
              <a:rPr lang="ru-RU" dirty="0" smtClean="0"/>
              <a:t> та </a:t>
            </a:r>
            <a:r>
              <a:rPr lang="ru-RU" dirty="0" err="1" smtClean="0"/>
              <a:t>науковою</a:t>
            </a:r>
            <a:r>
              <a:rPr lang="ru-RU" dirty="0" smtClean="0"/>
              <a:t> </a:t>
            </a:r>
            <a:r>
              <a:rPr lang="ru-RU" dirty="0" err="1" smtClean="0"/>
              <a:t>діяльністю</a:t>
            </a:r>
            <a:r>
              <a:rPr lang="ru-RU" dirty="0" smtClean="0"/>
              <a:t>, </a:t>
            </a:r>
            <a:r>
              <a:rPr lang="ru-RU" dirty="0" err="1" smtClean="0"/>
              <a:t>підготовкою</a:t>
            </a:r>
            <a:r>
              <a:rPr lang="ru-RU" dirty="0" smtClean="0"/>
              <a:t> </a:t>
            </a:r>
            <a:r>
              <a:rPr lang="ru-RU" dirty="0" err="1" smtClean="0"/>
              <a:t>публікацій</a:t>
            </a:r>
            <a:r>
              <a:rPr lang="ru-RU" dirty="0" smtClean="0"/>
              <a:t> </a:t>
            </a:r>
            <a:r>
              <a:rPr lang="ru-RU" dirty="0" err="1" smtClean="0"/>
              <a:t>з</a:t>
            </a:r>
            <a:r>
              <a:rPr lang="ru-RU" dirty="0" smtClean="0"/>
              <a:t> </a:t>
            </a:r>
            <a:r>
              <a:rPr lang="ru-RU" dirty="0" err="1" smtClean="0"/>
              <a:t>отриманням</a:t>
            </a:r>
            <a:r>
              <a:rPr lang="ru-RU" dirty="0" smtClean="0"/>
              <a:t> </a:t>
            </a:r>
            <a:r>
              <a:rPr lang="ru-RU" dirty="0" err="1" smtClean="0"/>
              <a:t>відповідної</a:t>
            </a:r>
            <a:r>
              <a:rPr lang="ru-RU" dirty="0" smtClean="0"/>
              <a:t> </a:t>
            </a:r>
            <a:r>
              <a:rPr lang="ru-RU" dirty="0" err="1" smtClean="0"/>
              <a:t>винагороди</a:t>
            </a:r>
            <a:r>
              <a:rPr lang="ru-RU" dirty="0" smtClean="0"/>
              <a:t>.</a:t>
            </a:r>
          </a:p>
          <a:p>
            <a:pPr algn="just"/>
            <a:r>
              <a:rPr lang="ru-RU" dirty="0" smtClean="0"/>
              <a:t>4. Не </a:t>
            </a:r>
            <a:r>
              <a:rPr lang="ru-RU" dirty="0" err="1" smtClean="0"/>
              <a:t>може</a:t>
            </a:r>
            <a:r>
              <a:rPr lang="ru-RU" dirty="0" smtClean="0"/>
              <a:t> бути аудитором особа, яка </a:t>
            </a:r>
            <a:r>
              <a:rPr lang="ru-RU" dirty="0" err="1" smtClean="0"/>
              <a:t>має</a:t>
            </a:r>
            <a:r>
              <a:rPr lang="ru-RU" dirty="0" smtClean="0"/>
              <a:t> не </a:t>
            </a:r>
            <a:r>
              <a:rPr lang="ru-RU" dirty="0" err="1" smtClean="0"/>
              <a:t>погашену</a:t>
            </a:r>
            <a:r>
              <a:rPr lang="ru-RU" dirty="0" smtClean="0"/>
              <a:t> </a:t>
            </a:r>
            <a:r>
              <a:rPr lang="ru-RU" dirty="0" err="1" smtClean="0"/>
              <a:t>або</a:t>
            </a:r>
            <a:r>
              <a:rPr lang="ru-RU" dirty="0" smtClean="0"/>
              <a:t> </a:t>
            </a:r>
            <a:r>
              <a:rPr lang="ru-RU" dirty="0" err="1" smtClean="0"/>
              <a:t>не</a:t>
            </a:r>
            <a:r>
              <a:rPr lang="ru-RU" dirty="0" smtClean="0"/>
              <a:t> </a:t>
            </a:r>
            <a:r>
              <a:rPr lang="ru-RU" dirty="0" err="1" smtClean="0"/>
              <a:t>зняту</a:t>
            </a:r>
            <a:r>
              <a:rPr lang="ru-RU" dirty="0" smtClean="0"/>
              <a:t> в </a:t>
            </a:r>
            <a:r>
              <a:rPr lang="ru-RU" dirty="0" err="1" smtClean="0"/>
              <a:t>установленому</a:t>
            </a:r>
            <a:r>
              <a:rPr lang="ru-RU" dirty="0" smtClean="0"/>
              <a:t> порядку </a:t>
            </a:r>
            <a:r>
              <a:rPr lang="ru-RU" dirty="0" err="1" smtClean="0"/>
              <a:t>судимість</a:t>
            </a:r>
            <a:r>
              <a:rPr lang="ru-RU" dirty="0" smtClean="0"/>
              <a:t> </a:t>
            </a:r>
            <a:r>
              <a:rPr lang="ru-RU" dirty="0" err="1" smtClean="0"/>
              <a:t>або</a:t>
            </a:r>
            <a:r>
              <a:rPr lang="ru-RU" dirty="0" smtClean="0"/>
              <a:t> на яку </a:t>
            </a:r>
            <a:r>
              <a:rPr lang="ru-RU" dirty="0" err="1" smtClean="0"/>
              <a:t>протягом</a:t>
            </a:r>
            <a:r>
              <a:rPr lang="ru-RU" dirty="0" smtClean="0"/>
              <a:t> </a:t>
            </a:r>
            <a:r>
              <a:rPr lang="ru-RU" dirty="0" err="1" smtClean="0"/>
              <a:t>останнього</a:t>
            </a:r>
            <a:r>
              <a:rPr lang="ru-RU" dirty="0" smtClean="0"/>
              <a:t> року </a:t>
            </a:r>
            <a:r>
              <a:rPr lang="ru-RU" dirty="0" err="1" smtClean="0"/>
              <a:t>накладалося</a:t>
            </a:r>
            <a:r>
              <a:rPr lang="ru-RU" dirty="0" smtClean="0"/>
              <a:t> </a:t>
            </a:r>
            <a:r>
              <a:rPr lang="ru-RU" dirty="0" err="1" smtClean="0"/>
              <a:t>адміністративне</a:t>
            </a:r>
            <a:r>
              <a:rPr lang="ru-RU" dirty="0" smtClean="0"/>
              <a:t> </a:t>
            </a:r>
            <a:r>
              <a:rPr lang="ru-RU" dirty="0" err="1" smtClean="0"/>
              <a:t>стягнення</a:t>
            </a:r>
            <a:r>
              <a:rPr lang="ru-RU" dirty="0" smtClean="0"/>
              <a:t> за </a:t>
            </a:r>
            <a:r>
              <a:rPr lang="ru-RU" dirty="0" err="1" smtClean="0"/>
              <a:t>вчинення</a:t>
            </a:r>
            <a:r>
              <a:rPr lang="ru-RU" dirty="0" smtClean="0"/>
              <a:t> </a:t>
            </a:r>
            <a:r>
              <a:rPr lang="ru-RU" dirty="0" err="1" smtClean="0"/>
              <a:t>корупційних</a:t>
            </a:r>
            <a:r>
              <a:rPr lang="ru-RU" dirty="0" smtClean="0"/>
              <a:t> </a:t>
            </a:r>
            <a:r>
              <a:rPr lang="ru-RU" dirty="0" err="1" smtClean="0"/>
              <a:t>правопорушень</a:t>
            </a:r>
            <a:r>
              <a:rPr lang="ru-RU" dirty="0" smtClean="0"/>
              <a:t>, а </a:t>
            </a:r>
            <a:r>
              <a:rPr lang="ru-RU" dirty="0" err="1" smtClean="0"/>
              <a:t>також</a:t>
            </a:r>
            <a:r>
              <a:rPr lang="ru-RU" dirty="0" smtClean="0"/>
              <a:t> особа, до </a:t>
            </a:r>
            <a:r>
              <a:rPr lang="ru-RU" dirty="0" err="1" smtClean="0"/>
              <a:t>якої</a:t>
            </a:r>
            <a:r>
              <a:rPr lang="ru-RU" dirty="0" smtClean="0"/>
              <a:t> </a:t>
            </a:r>
            <a:r>
              <a:rPr lang="ru-RU" dirty="0" err="1" smtClean="0"/>
              <a:t>було</a:t>
            </a:r>
            <a:r>
              <a:rPr lang="ru-RU" dirty="0" smtClean="0"/>
              <a:t> </a:t>
            </a:r>
            <a:r>
              <a:rPr lang="ru-RU" dirty="0" err="1" smtClean="0"/>
              <a:t>застосовано</a:t>
            </a:r>
            <a:r>
              <a:rPr lang="ru-RU" dirty="0" smtClean="0"/>
              <a:t> </a:t>
            </a:r>
            <a:r>
              <a:rPr lang="ru-RU" dirty="0" err="1" smtClean="0"/>
              <a:t>протягом</a:t>
            </a:r>
            <a:r>
              <a:rPr lang="ru-RU" dirty="0" smtClean="0"/>
              <a:t> </a:t>
            </a:r>
            <a:r>
              <a:rPr lang="ru-RU" dirty="0" err="1" smtClean="0"/>
              <a:t>останнього</a:t>
            </a:r>
            <a:r>
              <a:rPr lang="ru-RU" dirty="0" smtClean="0"/>
              <a:t> року </a:t>
            </a:r>
            <a:r>
              <a:rPr lang="ru-RU" dirty="0" err="1" smtClean="0"/>
              <a:t>стягнення</a:t>
            </a:r>
            <a:r>
              <a:rPr lang="ru-RU" dirty="0" smtClean="0"/>
              <a:t> у </a:t>
            </a:r>
            <a:r>
              <a:rPr lang="ru-RU" dirty="0" err="1" smtClean="0"/>
              <a:t>вигляді</a:t>
            </a:r>
            <a:r>
              <a:rPr lang="ru-RU" dirty="0" smtClean="0"/>
              <a:t> </a:t>
            </a:r>
            <a:r>
              <a:rPr lang="ru-RU" dirty="0" err="1" smtClean="0"/>
              <a:t>виключення</a:t>
            </a:r>
            <a:r>
              <a:rPr lang="ru-RU" dirty="0" smtClean="0"/>
              <a:t> </a:t>
            </a:r>
            <a:r>
              <a:rPr lang="ru-RU" dirty="0" err="1" smtClean="0"/>
              <a:t>з</a:t>
            </a:r>
            <a:r>
              <a:rPr lang="ru-RU" dirty="0" smtClean="0"/>
              <a:t> </a:t>
            </a:r>
            <a:r>
              <a:rPr lang="ru-RU" dirty="0" err="1" smtClean="0"/>
              <a:t>Реєстру</a:t>
            </a:r>
            <a:r>
              <a:rPr lang="ru-RU" dirty="0" smtClean="0"/>
              <a:t> за </a:t>
            </a:r>
            <a:r>
              <a:rPr lang="ru-RU" dirty="0" err="1" smtClean="0"/>
              <a:t>подання</a:t>
            </a:r>
            <a:r>
              <a:rPr lang="ru-RU" dirty="0" smtClean="0"/>
              <a:t> до </a:t>
            </a:r>
            <a:r>
              <a:rPr lang="ru-RU" dirty="0" err="1" smtClean="0"/>
              <a:t>Реєстру</a:t>
            </a:r>
            <a:r>
              <a:rPr lang="ru-RU" dirty="0" smtClean="0"/>
              <a:t> </a:t>
            </a:r>
            <a:r>
              <a:rPr lang="ru-RU" dirty="0" err="1" smtClean="0"/>
              <a:t>недостовірної</a:t>
            </a:r>
            <a:r>
              <a:rPr lang="ru-RU" dirty="0" smtClean="0"/>
              <a:t> </a:t>
            </a:r>
            <a:r>
              <a:rPr lang="ru-RU" dirty="0" err="1" smtClean="0"/>
              <a:t>інформації</a:t>
            </a:r>
            <a:r>
              <a:rPr lang="ru-RU" dirty="0" smtClean="0"/>
              <a:t>.</a:t>
            </a:r>
          </a:p>
          <a:p>
            <a:pPr algn="just"/>
            <a:r>
              <a:rPr lang="ru-RU" dirty="0" smtClean="0"/>
              <a:t>5. Аудитору </a:t>
            </a:r>
            <a:r>
              <a:rPr lang="ru-RU" dirty="0" err="1" smtClean="0"/>
              <a:t>забороняється</a:t>
            </a:r>
            <a:r>
              <a:rPr lang="ru-RU" dirty="0" smtClean="0"/>
              <a:t> </a:t>
            </a:r>
            <a:r>
              <a:rPr lang="ru-RU" dirty="0" err="1" smtClean="0"/>
              <a:t>використовувати</a:t>
            </a:r>
            <a:r>
              <a:rPr lang="ru-RU" dirty="0" smtClean="0"/>
              <a:t> </a:t>
            </a:r>
            <a:r>
              <a:rPr lang="ru-RU" dirty="0" err="1" smtClean="0"/>
              <a:t>свої</a:t>
            </a:r>
            <a:r>
              <a:rPr lang="ru-RU" dirty="0" smtClean="0"/>
              <a:t> </a:t>
            </a:r>
            <a:r>
              <a:rPr lang="ru-RU" dirty="0" err="1" smtClean="0"/>
              <a:t>повноваження</a:t>
            </a:r>
            <a:r>
              <a:rPr lang="ru-RU" dirty="0" smtClean="0"/>
              <a:t> </a:t>
            </a:r>
            <a:r>
              <a:rPr lang="ru-RU" dirty="0" err="1" smtClean="0"/>
              <a:t>з</a:t>
            </a:r>
            <a:r>
              <a:rPr lang="ru-RU" dirty="0" smtClean="0"/>
              <a:t> метою </a:t>
            </a:r>
            <a:r>
              <a:rPr lang="ru-RU" dirty="0" err="1" smtClean="0"/>
              <a:t>одержання</a:t>
            </a:r>
            <a:r>
              <a:rPr lang="ru-RU" dirty="0" smtClean="0"/>
              <a:t> </a:t>
            </a:r>
            <a:r>
              <a:rPr lang="ru-RU" dirty="0" err="1" smtClean="0"/>
              <a:t>неправомірної</a:t>
            </a:r>
            <a:r>
              <a:rPr lang="ru-RU" dirty="0" smtClean="0"/>
              <a:t> </a:t>
            </a:r>
            <a:r>
              <a:rPr lang="ru-RU" dirty="0" err="1" smtClean="0"/>
              <a:t>вигоди</a:t>
            </a:r>
            <a:r>
              <a:rPr lang="ru-RU" dirty="0" smtClean="0"/>
              <a:t> </a:t>
            </a:r>
            <a:r>
              <a:rPr lang="ru-RU" dirty="0" err="1" smtClean="0"/>
              <a:t>або</a:t>
            </a:r>
            <a:r>
              <a:rPr lang="ru-RU" dirty="0" smtClean="0"/>
              <a:t> </a:t>
            </a:r>
            <a:r>
              <a:rPr lang="ru-RU" dirty="0" err="1" smtClean="0"/>
              <a:t>прийняття</a:t>
            </a:r>
            <a:r>
              <a:rPr lang="ru-RU" dirty="0" smtClean="0"/>
              <a:t> </a:t>
            </a:r>
            <a:r>
              <a:rPr lang="ru-RU" dirty="0" err="1" smtClean="0"/>
              <a:t>обіцянки</a:t>
            </a:r>
            <a:r>
              <a:rPr lang="ru-RU" dirty="0" smtClean="0"/>
              <a:t> </a:t>
            </a:r>
            <a:r>
              <a:rPr lang="ru-RU" dirty="0" err="1" smtClean="0"/>
              <a:t>чи</a:t>
            </a:r>
            <a:r>
              <a:rPr lang="ru-RU" dirty="0" smtClean="0"/>
              <a:t> </a:t>
            </a:r>
            <a:r>
              <a:rPr lang="ru-RU" dirty="0" err="1" smtClean="0"/>
              <a:t>пропозиції</a:t>
            </a:r>
            <a:r>
              <a:rPr lang="ru-RU" dirty="0" smtClean="0"/>
              <a:t> </a:t>
            </a:r>
            <a:r>
              <a:rPr lang="ru-RU" dirty="0" err="1" smtClean="0"/>
              <a:t>щодо</a:t>
            </a:r>
            <a:r>
              <a:rPr lang="ru-RU" dirty="0" smtClean="0"/>
              <a:t> </a:t>
            </a:r>
            <a:r>
              <a:rPr lang="ru-RU" dirty="0" err="1" smtClean="0"/>
              <a:t>такої</a:t>
            </a:r>
            <a:r>
              <a:rPr lang="ru-RU" dirty="0" smtClean="0"/>
              <a:t> </a:t>
            </a:r>
            <a:r>
              <a:rPr lang="ru-RU" dirty="0" err="1" smtClean="0"/>
              <a:t>вигоди</a:t>
            </a:r>
            <a:r>
              <a:rPr lang="ru-RU" dirty="0" smtClean="0"/>
              <a:t> для себе </a:t>
            </a:r>
            <a:r>
              <a:rPr lang="ru-RU" dirty="0" err="1" smtClean="0"/>
              <a:t>чи</a:t>
            </a:r>
            <a:r>
              <a:rPr lang="ru-RU" dirty="0" smtClean="0"/>
              <a:t> </a:t>
            </a:r>
            <a:r>
              <a:rPr lang="ru-RU" dirty="0" err="1" smtClean="0"/>
              <a:t>інших</a:t>
            </a:r>
            <a:r>
              <a:rPr lang="ru-RU" dirty="0" smtClean="0"/>
              <a:t> </a:t>
            </a:r>
            <a:r>
              <a:rPr lang="ru-RU" dirty="0" err="1" smtClean="0"/>
              <a:t>осіб</a:t>
            </a:r>
            <a:r>
              <a:rPr lang="ru-RU" dirty="0" smtClean="0"/>
              <a:t>.</a:t>
            </a:r>
          </a:p>
          <a:p>
            <a:pPr algn="just"/>
            <a:r>
              <a:rPr lang="ru-RU" dirty="0" smtClean="0"/>
              <a:t>6. Аудитор </a:t>
            </a:r>
            <a:r>
              <a:rPr lang="ru-RU" dirty="0" err="1" smtClean="0"/>
              <a:t>іноземної</a:t>
            </a:r>
            <a:r>
              <a:rPr lang="ru-RU" dirty="0" smtClean="0"/>
              <a:t> </a:t>
            </a:r>
            <a:r>
              <a:rPr lang="ru-RU" dirty="0" err="1" smtClean="0"/>
              <a:t>держави</a:t>
            </a:r>
            <a:r>
              <a:rPr lang="ru-RU" dirty="0" smtClean="0"/>
              <a:t> </a:t>
            </a:r>
            <a:r>
              <a:rPr lang="ru-RU" dirty="0" err="1" smtClean="0"/>
              <a:t>може</a:t>
            </a:r>
            <a:r>
              <a:rPr lang="ru-RU" dirty="0" smtClean="0"/>
              <a:t> набути право на </a:t>
            </a:r>
            <a:r>
              <a:rPr lang="ru-RU" dirty="0" err="1" smtClean="0"/>
              <a:t>провадження</a:t>
            </a:r>
            <a:r>
              <a:rPr lang="ru-RU" dirty="0" smtClean="0"/>
              <a:t> </a:t>
            </a:r>
            <a:r>
              <a:rPr lang="ru-RU" dirty="0" err="1" smtClean="0"/>
              <a:t>аудиторської</a:t>
            </a:r>
            <a:r>
              <a:rPr lang="ru-RU" dirty="0" smtClean="0"/>
              <a:t> </a:t>
            </a:r>
            <a:r>
              <a:rPr lang="ru-RU" dirty="0" err="1" smtClean="0"/>
              <a:t>діяльності</a:t>
            </a:r>
            <a:r>
              <a:rPr lang="ru-RU" dirty="0" smtClean="0"/>
              <a:t> </a:t>
            </a:r>
            <a:r>
              <a:rPr lang="ru-RU" dirty="0" err="1" smtClean="0"/>
              <a:t>на</a:t>
            </a:r>
            <a:r>
              <a:rPr lang="ru-RU" dirty="0" smtClean="0"/>
              <a:t> </a:t>
            </a:r>
            <a:r>
              <a:rPr lang="ru-RU" dirty="0" err="1" smtClean="0"/>
              <a:t>території</a:t>
            </a:r>
            <a:r>
              <a:rPr lang="ru-RU" dirty="0" smtClean="0"/>
              <a:t> </a:t>
            </a:r>
            <a:r>
              <a:rPr lang="ru-RU" dirty="0" err="1" smtClean="0"/>
              <a:t>України</a:t>
            </a:r>
            <a:r>
              <a:rPr lang="ru-RU" dirty="0" smtClean="0"/>
              <a:t> в порядку, </a:t>
            </a:r>
            <a:r>
              <a:rPr lang="ru-RU" dirty="0" err="1" smtClean="0"/>
              <a:t>визначеному</a:t>
            </a:r>
            <a:r>
              <a:rPr lang="ru-RU" dirty="0" smtClean="0"/>
              <a:t> </a:t>
            </a:r>
            <a:r>
              <a:rPr lang="ru-RU" dirty="0" err="1" smtClean="0"/>
              <a:t>цим</a:t>
            </a:r>
            <a:r>
              <a:rPr lang="ru-RU" dirty="0" smtClean="0"/>
              <a:t> Законом, та за </a:t>
            </a:r>
            <a:r>
              <a:rPr lang="ru-RU" dirty="0" err="1" smtClean="0"/>
              <a:t>умови</a:t>
            </a:r>
            <a:r>
              <a:rPr lang="ru-RU" dirty="0" smtClean="0"/>
              <a:t> </a:t>
            </a:r>
            <a:r>
              <a:rPr lang="ru-RU" dirty="0" err="1" smtClean="0"/>
              <a:t>його</a:t>
            </a:r>
            <a:r>
              <a:rPr lang="ru-RU" dirty="0" smtClean="0"/>
              <a:t> </a:t>
            </a:r>
            <a:r>
              <a:rPr lang="ru-RU" dirty="0" err="1" smtClean="0"/>
              <a:t>відповідності</a:t>
            </a:r>
            <a:r>
              <a:rPr lang="ru-RU" dirty="0" smtClean="0"/>
              <a:t> </a:t>
            </a:r>
            <a:r>
              <a:rPr lang="ru-RU" dirty="0" err="1" smtClean="0"/>
              <a:t>вимогам</a:t>
            </a:r>
            <a:r>
              <a:rPr lang="ru-RU" dirty="0" smtClean="0"/>
              <a:t>, </a:t>
            </a:r>
            <a:r>
              <a:rPr lang="ru-RU" dirty="0" err="1" smtClean="0"/>
              <a:t>встановленим</a:t>
            </a:r>
            <a:r>
              <a:rPr lang="ru-RU" dirty="0" smtClean="0"/>
              <a:t> </a:t>
            </a:r>
            <a:r>
              <a:rPr lang="ru-RU" dirty="0" err="1" smtClean="0"/>
              <a:t>цим</a:t>
            </a:r>
            <a:r>
              <a:rPr lang="ru-RU" dirty="0" smtClean="0"/>
              <a:t> Законом.</a:t>
            </a:r>
          </a:p>
          <a:p>
            <a:endParaRPr lang="uk-UA" dirty="0"/>
          </a:p>
        </p:txBody>
      </p:sp>
    </p:spTree>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152400" y="152400"/>
            <a:ext cx="8763000" cy="6705600"/>
          </a:xfrm>
        </p:spPr>
        <p:txBody>
          <a:bodyPr>
            <a:normAutofit fontScale="92500" lnSpcReduction="20000"/>
          </a:bodyPr>
          <a:lstStyle/>
          <a:p>
            <a:r>
              <a:rPr lang="uk-UA" dirty="0" smtClean="0"/>
              <a:t>6. Реєстрація Аудиторської палати України, створеної у порядку, визначеному цим Законом, здійснюється відповідно до </a:t>
            </a:r>
            <a:r>
              <a:rPr lang="uk-UA" u="sng" dirty="0" smtClean="0">
                <a:hlinkClick r:id="rId2"/>
              </a:rPr>
              <a:t>Закону України</a:t>
            </a:r>
            <a:r>
              <a:rPr lang="uk-UA" dirty="0" smtClean="0"/>
              <a:t> "Про державну реєстрацію юридичних осіб, фізичних осіб - підприємців та громадських формувань". Діюча на момент прийняття цього Закону Аудиторська палата України продовжує виконувати свої повноваження до створення Аудиторської палати України в порядку, визначеному цим Законом.</a:t>
            </a:r>
          </a:p>
          <a:p>
            <a:r>
              <a:rPr lang="uk-UA" dirty="0" smtClean="0"/>
              <a:t>Прийом-передача справ, майна і коштів від діючої Аудиторської палати України до сфери управління Аудиторської палати України, створеної в порядку, визначеному цим Законом, здійснюється комісією, що створюється установчим з’їздом аудиторів України.</a:t>
            </a:r>
          </a:p>
          <a:p>
            <a:r>
              <a:rPr lang="uk-UA" dirty="0" smtClean="0"/>
              <a:t>7. Установити, що протягом трьох років з дня набрання чинності цим Законом Національний банк України має право відповідно до процедур, установлених нормативно-правовими актами Національного банку України, </a:t>
            </a:r>
            <a:r>
              <a:rPr lang="uk-UA" u="sng" dirty="0" smtClean="0">
                <a:hlinkClick r:id="rId3"/>
              </a:rPr>
              <a:t>відхиляти обрану банком для проведення зовнішнього аудиту аудиторську фірму або відстороняти аудиторську фірму, яка проводить зовнішній аудит банку</a:t>
            </a:r>
            <a:r>
              <a:rPr lang="uk-UA" dirty="0" smtClean="0"/>
              <a:t>.</a:t>
            </a:r>
          </a:p>
          <a:p>
            <a:endParaRPr lang="uk-UA"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uk-UA" b="1" dirty="0" smtClean="0"/>
              <a:t>Стаття 5. </a:t>
            </a:r>
            <a:r>
              <a:rPr lang="uk-UA" dirty="0" smtClean="0"/>
              <a:t>Аудиторська фірма</a:t>
            </a:r>
            <a:endParaRPr lang="uk-UA" dirty="0"/>
          </a:p>
        </p:txBody>
      </p:sp>
      <p:sp>
        <p:nvSpPr>
          <p:cNvPr id="3" name="Содержимое 2"/>
          <p:cNvSpPr>
            <a:spLocks noGrp="1"/>
          </p:cNvSpPr>
          <p:nvPr>
            <p:ph sz="quarter" idx="1"/>
          </p:nvPr>
        </p:nvSpPr>
        <p:spPr>
          <a:xfrm>
            <a:off x="457200" y="1219200"/>
            <a:ext cx="8458200" cy="5181600"/>
          </a:xfrm>
        </p:spPr>
        <p:txBody>
          <a:bodyPr>
            <a:normAutofit fontScale="92500" lnSpcReduction="10000"/>
          </a:bodyPr>
          <a:lstStyle/>
          <a:p>
            <a:pPr algn="just"/>
            <a:r>
              <a:rPr lang="uk-UA" dirty="0" smtClean="0"/>
              <a:t>1. Аудиторська фірма набуває права на провадження аудиторської діяльності за умови відповідності вимогам цієї статті та в порядку, визначеному цим Законом.</a:t>
            </a:r>
          </a:p>
          <a:p>
            <a:pPr algn="just"/>
            <a:r>
              <a:rPr lang="uk-UA" dirty="0" smtClean="0"/>
              <a:t>2. Загальний розмір частки засновників (учасників) аудиторської фірми, які не є аудиторами та/або аудиторськими фірмами, у статутному капіталі не може перевищувати 30 відсотків.</a:t>
            </a:r>
          </a:p>
          <a:p>
            <a:pPr algn="just"/>
            <a:r>
              <a:rPr lang="uk-UA" dirty="0" smtClean="0"/>
              <a:t>3. Посадовою особою, яка відповідно до установчих документів здійснює керівництво аудиторською фірмою, може бути лише аудитор.</a:t>
            </a:r>
          </a:p>
          <a:p>
            <a:pPr algn="just"/>
            <a:r>
              <a:rPr lang="uk-UA" dirty="0" smtClean="0"/>
              <a:t>4. Керівник аудиторської фірми не може бути керівником іншої юридичної особи, що здійснює підприємницьку діяльність за видами, не сумісними з аудиторською діяльністю.</a:t>
            </a:r>
          </a:p>
          <a:p>
            <a:endParaRPr lang="uk-UA"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304800" y="304800"/>
            <a:ext cx="8686800" cy="6248400"/>
          </a:xfrm>
        </p:spPr>
        <p:txBody>
          <a:bodyPr>
            <a:normAutofit fontScale="92500" lnSpcReduction="20000"/>
          </a:bodyPr>
          <a:lstStyle/>
          <a:p>
            <a:pPr algn="just"/>
            <a:r>
              <a:rPr lang="uk-UA" dirty="0" smtClean="0"/>
              <a:t>5. Аудиторська фірма іноземної держави може провадити аудиторську діяльність на території України, за умови її допуску до провадження аудиторської діяльності згідно з національним законодавством країни походження такої аудиторської фірми, якщо ключовий партнер цієї фірми, який проводитиме аудит юридичних осіб, представництва іноземного суб’єкта господарювання або іншого суб’єкта, зареєстрованого в Україні, відповідає вимогам цього Закону до аудитора, відповідності аудиторської фірми вимогам, визначеним цим Законом, а також після включення її до Реєстру.</a:t>
            </a:r>
          </a:p>
          <a:p>
            <a:pPr algn="just"/>
            <a:r>
              <a:rPr lang="uk-UA" dirty="0" smtClean="0"/>
              <a:t>6. Аудиторська фірма повинна мати добру репутацію. Аудиторська фірма не може вважатися такою, що має добру репутацію, якщо протягом двох років поспіль до аудиторської фірми застосовувалося більше трьох разів стягнення у вигляді попередження або зупинення права на надання послуг з обов’язкового аудиту фінансової звітності або обов’язкового аудиту фінансової звітності підприємств, що становлять суспільний інтерес.</a:t>
            </a:r>
          </a:p>
          <a:p>
            <a:pPr algn="just"/>
            <a:endParaRPr lang="uk-UA"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uk-UA" b="1" dirty="0" smtClean="0"/>
              <a:t>Стаття 6. </a:t>
            </a:r>
            <a:r>
              <a:rPr lang="uk-UA" dirty="0" smtClean="0"/>
              <a:t>Аудиторська діяльність</a:t>
            </a:r>
            <a:endParaRPr lang="uk-UA" dirty="0"/>
          </a:p>
        </p:txBody>
      </p:sp>
      <p:sp>
        <p:nvSpPr>
          <p:cNvPr id="3" name="Содержимое 2"/>
          <p:cNvSpPr>
            <a:spLocks noGrp="1"/>
          </p:cNvSpPr>
          <p:nvPr>
            <p:ph sz="quarter" idx="1"/>
          </p:nvPr>
        </p:nvSpPr>
        <p:spPr/>
        <p:txBody>
          <a:bodyPr/>
          <a:lstStyle/>
          <a:p>
            <a:r>
              <a:rPr lang="uk-UA" dirty="0" smtClean="0"/>
              <a:t>1. Аудиторські послуги можуть надаватися лише суб’єктом аудиторської діяльності, якому таке право надано в порядку та на умовах, визначених цим Законом.</a:t>
            </a:r>
          </a:p>
          <a:p>
            <a:r>
              <a:rPr lang="uk-UA" dirty="0" smtClean="0"/>
              <a:t>2. Суб’єкти аудиторської діяльності можуть надавати </a:t>
            </a:r>
            <a:r>
              <a:rPr lang="uk-UA" dirty="0" err="1" smtClean="0"/>
              <a:t>неаудиторські</a:t>
            </a:r>
            <a:r>
              <a:rPr lang="uk-UA" dirty="0" smtClean="0"/>
              <a:t> послуги, за умови що надання таких послуг не призводить до виникнення загроз щодо незалежності аудитора.</a:t>
            </a:r>
          </a:p>
          <a:p>
            <a:r>
              <a:rPr lang="uk-UA" dirty="0" smtClean="0"/>
              <a:t>3. Аудиторська діяльність має обмеження щодо сумісності з підприємницькою та іншими видами діяльності.</a:t>
            </a:r>
          </a:p>
          <a:p>
            <a:endParaRPr lang="uk-UA"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304800" y="228600"/>
            <a:ext cx="8534400" cy="6324600"/>
          </a:xfrm>
        </p:spPr>
        <p:txBody>
          <a:bodyPr>
            <a:normAutofit/>
          </a:bodyPr>
          <a:lstStyle/>
          <a:p>
            <a:pPr algn="just"/>
            <a:r>
              <a:rPr lang="uk-UA" dirty="0" smtClean="0"/>
              <a:t>4. Цим Законом встановлюються обмеження на одночасне надання підприємствам, що становлять суспільний інтерес, послуг з обов’язкового аудиту фінансової звітності та таких </a:t>
            </a:r>
            <a:r>
              <a:rPr lang="uk-UA" dirty="0" err="1" smtClean="0"/>
              <a:t>неаудиторських</a:t>
            </a:r>
            <a:r>
              <a:rPr lang="uk-UA" dirty="0" smtClean="0"/>
              <a:t> послуг:</a:t>
            </a:r>
          </a:p>
          <a:p>
            <a:pPr algn="just"/>
            <a:r>
              <a:rPr lang="uk-UA" dirty="0" smtClean="0"/>
              <a:t>1) складання податкової звітності, розрахунку обов’язкових зборів і платежів, представництва юридичних осіб у спорах із зазначених питань;</a:t>
            </a:r>
          </a:p>
          <a:p>
            <a:pPr algn="just"/>
            <a:r>
              <a:rPr lang="uk-UA" dirty="0" smtClean="0"/>
              <a:t>2) консультування з питань управління, розробки і супроводження управлінських рішень;</a:t>
            </a:r>
          </a:p>
          <a:p>
            <a:pPr algn="just"/>
            <a:r>
              <a:rPr lang="uk-UA" dirty="0" smtClean="0"/>
              <a:t>3) ведення бухгалтерського обліку і складання фінансової звітності;</a:t>
            </a:r>
          </a:p>
          <a:p>
            <a:pPr algn="just"/>
            <a:r>
              <a:rPr lang="uk-UA" dirty="0" smtClean="0"/>
              <a:t>4) розробка та впровадження процедур внутрішнього контролю, управління ризиками, а також інформаційних технологій у фінансовій сфері;</a:t>
            </a:r>
          </a:p>
          <a:p>
            <a:endParaRPr lang="uk-UA"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228600" y="304800"/>
            <a:ext cx="8763000" cy="6096000"/>
          </a:xfrm>
        </p:spPr>
        <p:txBody>
          <a:bodyPr>
            <a:normAutofit fontScale="92500"/>
          </a:bodyPr>
          <a:lstStyle/>
          <a:p>
            <a:r>
              <a:rPr lang="uk-UA" dirty="0" smtClean="0"/>
              <a:t>5) надання правової допомоги у формі: послуг юрисконсульта із забезпечення ведення господарської діяльності; ведення переговорів від імені юридичних осіб; представництва інтересів у суді;</a:t>
            </a:r>
          </a:p>
          <a:p>
            <a:r>
              <a:rPr lang="uk-UA" dirty="0" smtClean="0"/>
              <a:t>6) кадрове забезпечення юридичних осіб у сфері бухгалтерського обліку, оподаткування та фінансів, у тому числі послуги з надання персоналу, що приймає управлінські рішення та відповідає за складання фінансової звітності;</a:t>
            </a:r>
          </a:p>
          <a:p>
            <a:r>
              <a:rPr lang="uk-UA" dirty="0" smtClean="0"/>
              <a:t>7) послуги з оцінки;</a:t>
            </a:r>
          </a:p>
          <a:p>
            <a:r>
              <a:rPr lang="uk-UA" dirty="0" smtClean="0"/>
              <a:t>8) послуги, пов’язані із залученням фінансування, розподілом прибутку, розробкою інвестиційної стратегії, окрім послуг з надання впевненості щодо фінансової інформації, зокрема проведення процедур, необхідних для підготовки, обговорення та випуску листів-підтверджень у зв’язку з емісією цінних паперів юридичних осіб.</a:t>
            </a:r>
          </a:p>
          <a:p>
            <a:endParaRPr lang="uk-UA"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304800" y="228600"/>
            <a:ext cx="8610600" cy="6096000"/>
          </a:xfrm>
        </p:spPr>
        <p:txBody>
          <a:bodyPr>
            <a:normAutofit fontScale="92500"/>
          </a:bodyPr>
          <a:lstStyle/>
          <a:p>
            <a:pPr algn="just"/>
            <a:r>
              <a:rPr lang="uk-UA" dirty="0" smtClean="0"/>
              <a:t>Суб’єкт аудиторської діяльності та/або учасник аудиторської мережі (</a:t>
            </a:r>
            <a:r>
              <a:rPr lang="uk-UA" dirty="0" err="1" smtClean="0"/>
              <a:t>мережі</a:t>
            </a:r>
            <a:r>
              <a:rPr lang="uk-UA" dirty="0" smtClean="0"/>
              <a:t>) має право надавати послуги, передбачені пунктом 7 частини четвертої цієї статті, у разі, якщо:</a:t>
            </a:r>
          </a:p>
          <a:p>
            <a:pPr algn="just"/>
            <a:r>
              <a:rPr lang="uk-UA" dirty="0" smtClean="0"/>
              <a:t>а) такі послуги не впливають прямо або мають несуттєвий вплив окремо або в цілому на фінансову звітність, що підлягає аудиту;</a:t>
            </a:r>
          </a:p>
          <a:p>
            <a:pPr algn="just"/>
            <a:r>
              <a:rPr lang="uk-UA" dirty="0" smtClean="0"/>
              <a:t>б) оцінка впливу на фінансову звітність, що підлягає аудиту, належним чином задокументована та пояснена у додатковому звіті, що направляється аудиторському комітету замовника;</a:t>
            </a:r>
          </a:p>
          <a:p>
            <a:pPr algn="just"/>
            <a:r>
              <a:rPr lang="uk-UA" dirty="0" smtClean="0"/>
              <a:t>в) суб’єкт аудиторської діяльності дотримується принципів незалежності, встановлених цим Законом.</a:t>
            </a:r>
          </a:p>
          <a:p>
            <a:pPr algn="just"/>
            <a:r>
              <a:rPr lang="uk-UA" dirty="0" smtClean="0"/>
              <a:t>5. Аудитори можуть провадити викладацьку, творчу та наукову діяльність, підготовку публікацій з отриманням відповідних гонорарів.</a:t>
            </a:r>
          </a:p>
          <a:p>
            <a:endParaRPr lang="uk-U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uk-UA" b="1" dirty="0" smtClean="0"/>
              <a:t>Стаття 1. </a:t>
            </a:r>
            <a:r>
              <a:rPr lang="uk-UA" dirty="0" smtClean="0"/>
              <a:t>Визначення термінів</a:t>
            </a:r>
            <a:endParaRPr lang="uk-UA" dirty="0"/>
          </a:p>
        </p:txBody>
      </p:sp>
      <p:sp>
        <p:nvSpPr>
          <p:cNvPr id="3" name="Содержимое 2"/>
          <p:cNvSpPr>
            <a:spLocks noGrp="1"/>
          </p:cNvSpPr>
          <p:nvPr>
            <p:ph sz="quarter" idx="1"/>
          </p:nvPr>
        </p:nvSpPr>
        <p:spPr>
          <a:xfrm>
            <a:off x="152400" y="1219200"/>
            <a:ext cx="8686800" cy="5410200"/>
          </a:xfrm>
        </p:spPr>
        <p:txBody>
          <a:bodyPr>
            <a:normAutofit fontScale="55000" lnSpcReduction="20000"/>
          </a:bodyPr>
          <a:lstStyle/>
          <a:p>
            <a:pPr algn="just"/>
            <a:r>
              <a:rPr lang="uk-UA" sz="3800" dirty="0" smtClean="0"/>
              <a:t>1. У цьому Законі наведені нижче терміни вживаються у такому значенні:</a:t>
            </a:r>
          </a:p>
          <a:p>
            <a:pPr algn="just"/>
            <a:r>
              <a:rPr lang="uk-UA" sz="3800" dirty="0" smtClean="0"/>
              <a:t>1) аудит фінансової звітності - аудиторська послуга з перевірки даних бухгалтерського обліку і показників фінансової звітності та/або консолідованої фінансової звітності юридичної особи або представництва іноземного суб’єкта господарювання, або іншого суб’єкта, який подає фінансову звітність та консолідовану фінансову звітність групи, з метою висловлення незалежної думки аудитора про її відповідність в усіх суттєвих аспектах вимогам національних положень (стандартів) бухгалтерського обліку, міжнародних стандартів фінансової звітності або іншим вимогам;</a:t>
            </a:r>
          </a:p>
          <a:p>
            <a:pPr algn="just"/>
            <a:r>
              <a:rPr lang="uk-UA" sz="3800" dirty="0" smtClean="0"/>
              <a:t>2) аудитор - фізична особа, яка підтвердила кваліфікаційну придатність до провадження аудиторської діяльності, має відповідний практичний досвід та включена до Реєстру аудиторів та суб’єктів аудиторської діяльності;</a:t>
            </a:r>
          </a:p>
          <a:p>
            <a:pPr algn="just"/>
            <a:r>
              <a:rPr lang="uk-UA" sz="3800" dirty="0" smtClean="0"/>
              <a:t>3) аудиторська діяльність - незалежна професійна діяльність аудиторів та суб’єктів аудиторської діяльності, зареєстрованих у Реєстрі аудиторів та суб’єктів аудиторської діяльності, з надання аудиторських послуг;</a:t>
            </a:r>
          </a:p>
          <a:p>
            <a:endParaRPr lang="uk-UA"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b="1" dirty="0" err="1" smtClean="0"/>
              <a:t>Стаття</a:t>
            </a:r>
            <a:r>
              <a:rPr lang="ru-RU" b="1" dirty="0" smtClean="0"/>
              <a:t> 7. </a:t>
            </a:r>
            <a:r>
              <a:rPr lang="ru-RU" dirty="0" err="1" smtClean="0"/>
              <a:t>Загальні</a:t>
            </a:r>
            <a:r>
              <a:rPr lang="ru-RU" dirty="0" smtClean="0"/>
              <a:t> </a:t>
            </a:r>
            <a:r>
              <a:rPr lang="ru-RU" dirty="0" err="1" smtClean="0"/>
              <a:t>умови</a:t>
            </a:r>
            <a:r>
              <a:rPr lang="ru-RU" dirty="0" smtClean="0"/>
              <a:t> </a:t>
            </a:r>
            <a:r>
              <a:rPr lang="ru-RU" dirty="0" err="1" smtClean="0"/>
              <a:t>надання</a:t>
            </a:r>
            <a:r>
              <a:rPr lang="ru-RU" dirty="0" smtClean="0"/>
              <a:t> </a:t>
            </a:r>
            <a:r>
              <a:rPr lang="ru-RU" dirty="0" err="1" smtClean="0"/>
              <a:t>аудиторських</a:t>
            </a:r>
            <a:r>
              <a:rPr lang="ru-RU" dirty="0" smtClean="0"/>
              <a:t> </a:t>
            </a:r>
            <a:r>
              <a:rPr lang="ru-RU" dirty="0" err="1" smtClean="0"/>
              <a:t>послуг</a:t>
            </a:r>
            <a:endParaRPr lang="uk-UA" dirty="0"/>
          </a:p>
        </p:txBody>
      </p:sp>
      <p:sp>
        <p:nvSpPr>
          <p:cNvPr id="3" name="Содержимое 2"/>
          <p:cNvSpPr>
            <a:spLocks noGrp="1"/>
          </p:cNvSpPr>
          <p:nvPr>
            <p:ph sz="quarter" idx="1"/>
          </p:nvPr>
        </p:nvSpPr>
        <p:spPr>
          <a:xfrm>
            <a:off x="228600" y="1219200"/>
            <a:ext cx="8610600" cy="5334000"/>
          </a:xfrm>
        </p:spPr>
        <p:txBody>
          <a:bodyPr>
            <a:normAutofit fontScale="85000" lnSpcReduction="10000"/>
          </a:bodyPr>
          <a:lstStyle/>
          <a:p>
            <a:pPr algn="just"/>
            <a:r>
              <a:rPr lang="uk-UA" dirty="0" smtClean="0"/>
              <a:t>1. Аудиторські послуги надаються на підставі договору про надання аудиторських послуг, укладеного між суб’єктом аудиторської діяльності та замовником.</a:t>
            </a:r>
          </a:p>
          <a:p>
            <a:pPr algn="just"/>
            <a:r>
              <a:rPr lang="uk-UA" dirty="0" err="1" smtClean="0"/>
              <a:t>Неаудиторські</a:t>
            </a:r>
            <a:r>
              <a:rPr lang="uk-UA" dirty="0" smtClean="0"/>
              <a:t> послуги можуть надаватися на підставі договору, письмового або усного звернення замовника до суб’єкта аудиторської діяльності.</a:t>
            </a:r>
          </a:p>
          <a:p>
            <a:pPr algn="just"/>
            <a:r>
              <a:rPr lang="uk-UA" dirty="0" smtClean="0"/>
              <a:t>2. У договорі про надання аудиторських послуг передбачаються предмет, обсяг аудиторських послуг, розмір та умови оплати, відповідальність сторін та інші умови відповідно до вимог законодавства та міжнародних стандартів аудиту.</a:t>
            </a:r>
          </a:p>
          <a:p>
            <a:pPr algn="just"/>
            <a:r>
              <a:rPr lang="uk-UA" dirty="0" smtClean="0"/>
              <a:t>Права та обов’язки суб’єкта аудиторської діяльності і замовника при наданні аудиторських послуг визначаються в договорі відповідно до вимог цього Закону та інших нормативно-правових актів.</a:t>
            </a:r>
          </a:p>
          <a:p>
            <a:pPr algn="just"/>
            <a:r>
              <a:rPr lang="uk-UA" dirty="0" smtClean="0"/>
              <a:t>3. Замовник має право вільного вибору суб’єкта аудиторської діяльності із дотриманням вимог цього Закону та інших нормативно-правових актів.</a:t>
            </a:r>
          </a:p>
          <a:p>
            <a:endParaRPr lang="uk-UA"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228600" y="152400"/>
            <a:ext cx="8686800" cy="6324600"/>
          </a:xfrm>
        </p:spPr>
        <p:txBody>
          <a:bodyPr/>
          <a:lstStyle/>
          <a:p>
            <a:r>
              <a:rPr lang="uk-UA" dirty="0" smtClean="0"/>
              <a:t>4. Посадові особи юридичної особи, фінансова звітність якої перевіряється, зобов’язані створити для суб’єкта аудиторської діяльності належні умови для якісного надання аудиторських послуг відповідно до вимог цього Закону та інших нормативно-правових актів.</a:t>
            </a:r>
          </a:p>
          <a:p>
            <a:r>
              <a:rPr lang="uk-UA" dirty="0" smtClean="0"/>
              <a:t>Посадові особи юридичної особи, фінансова звітність якої перевіряється, несуть відповідальність за повноту і достовірність документів та іншої інформації, що надаються аудитору для надання аудиторських послуг.</a:t>
            </a:r>
          </a:p>
          <a:p>
            <a:r>
              <a:rPr lang="uk-UA" dirty="0" smtClean="0"/>
              <a:t>5. Звіти за результатами надання аудиторських послуг оформляються відповідно до міжнародних стандартів аудиту та вимог цього Закону.</a:t>
            </a:r>
          </a:p>
          <a:p>
            <a:endParaRPr lang="uk-UA"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uk-UA" b="1" dirty="0" smtClean="0"/>
              <a:t>Стаття 8. </a:t>
            </a:r>
            <a:r>
              <a:rPr lang="uk-UA" dirty="0" smtClean="0"/>
              <a:t>Професійна етика</a:t>
            </a:r>
            <a:endParaRPr lang="uk-UA" dirty="0"/>
          </a:p>
        </p:txBody>
      </p:sp>
      <p:sp>
        <p:nvSpPr>
          <p:cNvPr id="3" name="Содержимое 2"/>
          <p:cNvSpPr>
            <a:spLocks noGrp="1"/>
          </p:cNvSpPr>
          <p:nvPr>
            <p:ph sz="quarter" idx="1"/>
          </p:nvPr>
        </p:nvSpPr>
        <p:spPr>
          <a:xfrm>
            <a:off x="457200" y="1219200"/>
            <a:ext cx="8458200" cy="5410200"/>
          </a:xfrm>
        </p:spPr>
        <p:txBody>
          <a:bodyPr>
            <a:normAutofit/>
          </a:bodyPr>
          <a:lstStyle/>
          <a:p>
            <a:pPr algn="just"/>
            <a:r>
              <a:rPr lang="uk-UA" sz="3200" dirty="0" smtClean="0"/>
              <a:t>1. Аудитори та суб’єкти аудиторської діяльності зобов’язані при наданні аудиторських послуг забезпечити етичну професійну поведінку із дотриманням пріоритету суспільних інтересів, загальних норм моралі, принципів незалежності та об’єктивності, професійної компетентності, конфіденційності та професійної таємниці.</a:t>
            </a:r>
            <a:endParaRPr lang="uk-UA" sz="32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uk-UA" b="1" dirty="0" smtClean="0"/>
              <a:t>Стаття 9. </a:t>
            </a:r>
            <a:r>
              <a:rPr lang="uk-UA" dirty="0" smtClean="0"/>
              <a:t>Професійний скептицизм</a:t>
            </a:r>
            <a:endParaRPr lang="uk-UA" dirty="0"/>
          </a:p>
        </p:txBody>
      </p:sp>
      <p:sp>
        <p:nvSpPr>
          <p:cNvPr id="3" name="Содержимое 2"/>
          <p:cNvSpPr>
            <a:spLocks noGrp="1"/>
          </p:cNvSpPr>
          <p:nvPr>
            <p:ph sz="quarter" idx="1"/>
          </p:nvPr>
        </p:nvSpPr>
        <p:spPr>
          <a:xfrm>
            <a:off x="304800" y="1143000"/>
            <a:ext cx="8534400" cy="5486400"/>
          </a:xfrm>
        </p:spPr>
        <p:txBody>
          <a:bodyPr>
            <a:normAutofit fontScale="92500" lnSpcReduction="20000"/>
          </a:bodyPr>
          <a:lstStyle/>
          <a:p>
            <a:pPr algn="just"/>
            <a:r>
              <a:rPr lang="uk-UA" dirty="0" smtClean="0"/>
              <a:t>1. Аудитори та суб’єкти аудиторської діяльності при наданні аудиторських послуг зобов’язані дотримуватися принципу професійного скептицизму, що передбачає допущення можливості суттєвого викривлення інформації, яка розкрита у фінансовій звітності, внаслідок виявлених при проведенні аудиту фактів чи поведінки, що вказують на порушення, у тому числі шахрайство або помилку, незважаючи на попередній досвід аудитора та суб’єкта аудиторської діяльності щодо чесності та порядності посадових осіб юридичної особи, фінансова звітність якої перевіряється.</a:t>
            </a:r>
          </a:p>
          <a:p>
            <a:pPr algn="just"/>
            <a:r>
              <a:rPr lang="uk-UA" dirty="0" smtClean="0"/>
              <a:t>2. Аудитор та суб’єкт аудиторської діяльності повинні критично та із сумнівом підходити до застосованих юридичною особою оцінок справедливої вартості, зменшення (відновлення) корисності активів, забезпечень (резервів) та майбутнього руху грошових коштів, що впливають на оцінку здатності юридичної особи продовжувати свою діяльність на безперервній основі.</a:t>
            </a:r>
          </a:p>
          <a:p>
            <a:endParaRPr lang="uk-UA"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uk-UA" b="1" dirty="0" smtClean="0"/>
              <a:t>Стаття 10. </a:t>
            </a:r>
            <a:r>
              <a:rPr lang="uk-UA" dirty="0" smtClean="0"/>
              <a:t>Незалежність і об’єктивність аудитора та суб’єкта аудиторської діяльності</a:t>
            </a:r>
            <a:endParaRPr lang="uk-UA" dirty="0"/>
          </a:p>
        </p:txBody>
      </p:sp>
      <p:sp>
        <p:nvSpPr>
          <p:cNvPr id="3" name="Содержимое 2"/>
          <p:cNvSpPr>
            <a:spLocks noGrp="1"/>
          </p:cNvSpPr>
          <p:nvPr>
            <p:ph sz="quarter" idx="1"/>
          </p:nvPr>
        </p:nvSpPr>
        <p:spPr>
          <a:xfrm>
            <a:off x="457200" y="1219200"/>
            <a:ext cx="8458200" cy="5181600"/>
          </a:xfrm>
        </p:spPr>
        <p:txBody>
          <a:bodyPr>
            <a:normAutofit lnSpcReduction="10000"/>
          </a:bodyPr>
          <a:lstStyle/>
          <a:p>
            <a:pPr algn="just"/>
            <a:r>
              <a:rPr lang="uk-UA" dirty="0" smtClean="0"/>
              <a:t>1. Аудитор та суб’єкт аудиторської діяльності мають право надавати послуги з аудиту, огляду фінансової звітності та виконувати інші завдання з надання впевненості, за умови що такий аудитор, суб’єкт аудиторської діяльності, його власники (засновники, учасники), посадові особи та працівники незалежні від юридичної особи, фінансова звітність якої підлягає перевірці, не брали участі у підготовці та прийнятті управлінських рішень такої юридичної особи. Вимога щодо забезпечення незалежності поширюється на звітний період фінансової звітності, що підлягає перевірці, та період надання послуг з аудиту такої фінансової звітності.</a:t>
            </a:r>
            <a:endParaRPr lang="uk-UA"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304800" y="304800"/>
            <a:ext cx="8686800" cy="6096000"/>
          </a:xfrm>
        </p:spPr>
        <p:txBody>
          <a:bodyPr/>
          <a:lstStyle/>
          <a:p>
            <a:r>
              <a:rPr lang="uk-UA" dirty="0" smtClean="0"/>
              <a:t>2. Аудитор та суб’єкт аудиторської діяльності зобов’язані вживати належних заходів для забезпечення незалежності під час надання аудиторських послуг у випадках, передбачених міжнародними стандартами аудиту, зокрема, недопущення існуючого або потенційного конфлікту інтересів, а також впливу договірних або інших відносин, у яких беруть участь аудитор, суб’єкт аудиторської діяльності, аудиторська мережа, власники (засновники, учасники), посадові особи і працівники суб’єкта аудиторської діяльності, інші особи, залучені до надання аудиторських послуг, та пов’язані особи суб’єкта аудиторської діяльності.</a:t>
            </a:r>
            <a:endParaRPr lang="uk-UA"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152400" y="304800"/>
            <a:ext cx="8534400" cy="5852160"/>
          </a:xfrm>
        </p:spPr>
        <p:txBody>
          <a:bodyPr>
            <a:normAutofit lnSpcReduction="10000"/>
          </a:bodyPr>
          <a:lstStyle/>
          <a:p>
            <a:pPr algn="just"/>
            <a:r>
              <a:rPr lang="uk-UA" dirty="0" smtClean="0"/>
              <a:t>3. Аудитор та суб’єкт аудиторської діяльності зобов’язані утриматися від надання аудиторських послуг у разі загрози моральним принципам, майновим інтересам, захисту особистості та сімейних відносин, примушення до вчинення певних дій внаслідок фінансових, особистих, договірних, трудових та інших відносин між аудитором, суб’єктом аудиторської діяльності, його аудиторською мережею та іншою особою, здатною вплинути на результат аудиторських послуг, та юридичними особами, фінансова звітність яких підлягає перевірці, внаслідок чого об’єктивна, раціональна та обізнана третя сторона, беручи до уваги застосовані запобіжні заходи, може дійти висновку, що незалежність аудитора або суб’єкта аудиторської діяльності не дотримана.</a:t>
            </a:r>
            <a:endParaRPr lang="uk-UA"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304800" y="304800"/>
            <a:ext cx="8610600" cy="6324600"/>
          </a:xfrm>
        </p:spPr>
        <p:txBody>
          <a:bodyPr>
            <a:normAutofit fontScale="85000" lnSpcReduction="10000"/>
          </a:bodyPr>
          <a:lstStyle/>
          <a:p>
            <a:pPr algn="just"/>
            <a:r>
              <a:rPr lang="uk-UA" dirty="0" smtClean="0"/>
              <a:t>4. Забороняється надання аудиторських послуг, у разі якщо аудитор, суб’єкт аудиторської діяльності, його ключові партнери з аудиту, його власники (засновники, учасники), посадові особи і працівники та інші особи, залучені до надання таких послуг, а також близькі родичі та члени сім’ї зазначених осіб:</a:t>
            </a:r>
          </a:p>
          <a:p>
            <a:pPr algn="just"/>
            <a:r>
              <a:rPr lang="uk-UA" dirty="0" smtClean="0"/>
              <a:t>1) є власниками фінансових інструментів, емітованих юридичною особою, фінансова звітність якої підлягає перевірці, або юридичної особи, пов’язаної з такою юридичною особою спільною власністю, контролем та управлінням, крім тих, що належать такій юридичній особі опосередковано через інститути спільного інвестування;</a:t>
            </a:r>
          </a:p>
          <a:p>
            <a:pPr algn="just"/>
            <a:r>
              <a:rPr lang="uk-UA" dirty="0" smtClean="0"/>
              <a:t>2) беруть участь в операціях з фінансовими інструментами, емітованими, гарантованими або іншим чином підтримуваними юридичною особою, фінансова звітність якої підлягає перевірці, крім операцій в межах інститутів спільного інвестування;</a:t>
            </a:r>
          </a:p>
          <a:p>
            <a:pPr algn="just"/>
            <a:r>
              <a:rPr lang="uk-UA" dirty="0" smtClean="0"/>
              <a:t>3) перебували протягом періодів, зазначених у частині першій цієї статті, у трудових, договірних або інших відносинах з юридичною особою, фінансова звітність якої підлягає перевірці, що можуть призвести до конфлікту інтересів.</a:t>
            </a:r>
          </a:p>
          <a:p>
            <a:endParaRPr lang="uk-UA"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228600" y="152400"/>
            <a:ext cx="8610600" cy="6477000"/>
          </a:xfrm>
        </p:spPr>
        <p:txBody>
          <a:bodyPr>
            <a:normAutofit fontScale="92500"/>
          </a:bodyPr>
          <a:lstStyle/>
          <a:p>
            <a:pPr algn="just"/>
            <a:r>
              <a:rPr lang="uk-UA" dirty="0" smtClean="0"/>
              <a:t>5. Аудитор та суб’єкт аудиторської діяльності забезпечують документування в робочих документах аудитора всіх суттєвих загроз їх незалежності, а також запобіжних заходів, вжитих для зменшення таких загроз.</a:t>
            </a:r>
          </a:p>
          <a:p>
            <a:pPr algn="just"/>
            <a:r>
              <a:rPr lang="uk-UA" dirty="0" smtClean="0"/>
              <a:t>6. Аудитор та суб’єкт аудиторської діяльності не мають права вимагати або приймати гроші або не грошові подарунки від юридичної особи, фінансова звітність якої підлягає перевірці, або пов’язаної особи, крім випадків та в розмірі, дозволених законодавством.</a:t>
            </a:r>
          </a:p>
          <a:p>
            <a:pPr algn="just"/>
            <a:r>
              <a:rPr lang="uk-UA" dirty="0" smtClean="0"/>
              <a:t>7. У разі реорганізації юридичної особи протягом звітного періоду, за який складено фінансову звітність, що підлягає аудиту, аудитор та суб’єкт аудиторської діяльності мають оцінити вплив цієї операції на їх незалежність та переконатися у можливості проведення аудиту після дати реорганізації. У разі виявлення загроз незалежності протягом трьох місяців вжити заходів з метою їх усунення або відмовитися від надання послуг з аудиту фінансової звітності.</a:t>
            </a:r>
          </a:p>
          <a:p>
            <a:endParaRPr lang="uk-UA"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228600" y="152400"/>
            <a:ext cx="8686800" cy="6400800"/>
          </a:xfrm>
        </p:spPr>
        <p:txBody>
          <a:bodyPr>
            <a:normAutofit fontScale="92500" lnSpcReduction="10000"/>
          </a:bodyPr>
          <a:lstStyle/>
          <a:p>
            <a:pPr algn="just"/>
            <a:r>
              <a:rPr lang="uk-UA" dirty="0" smtClean="0"/>
              <a:t>8. Аудитор, ключовий партнер з аудиту, посадові особи і працівники суб’єкта аудиторської діяльності та інші залучені особи, які брали участь у наданні послуг з обов’язкового аудиту фінансової звітності, протягом щонайменше одного року, а у разі проведення обов’язкового аудиту фінансової звітності підприємств, що становлять суспільний інтерес, - протягом щонайменше двох років після надання відповідних послуг не мають права:</a:t>
            </a:r>
          </a:p>
          <a:p>
            <a:pPr algn="just"/>
            <a:r>
              <a:rPr lang="uk-UA" dirty="0" smtClean="0"/>
              <a:t>1) обіймати керівні посади в органі управління юридичної особи, якій надавалися послуги з обов’язкового аудиту фінансової звітності;</a:t>
            </a:r>
          </a:p>
          <a:p>
            <a:pPr algn="just"/>
            <a:r>
              <a:rPr lang="uk-UA" dirty="0" smtClean="0"/>
              <a:t>2) призначатися членом аудиторського комітету юридичної особи, якій надавалися послуги з обов’язкового аудиту фінансової звітності, або у разі відсутності такого комітету - членом органу, що виконує відповідні функції;</a:t>
            </a:r>
          </a:p>
          <a:p>
            <a:pPr algn="just"/>
            <a:r>
              <a:rPr lang="uk-UA" dirty="0" smtClean="0"/>
              <a:t>3) призначатися (бути обраним) членом адміністративного або наглядового органу юридичної особи, якій надавалися послуги з обов’язкового аудиту фінансової звітності.</a:t>
            </a:r>
          </a:p>
          <a:p>
            <a:endParaRPr lang="uk-UA"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152400" y="304800"/>
            <a:ext cx="8686800" cy="6324600"/>
          </a:xfrm>
        </p:spPr>
        <p:txBody>
          <a:bodyPr>
            <a:normAutofit fontScale="92500"/>
          </a:bodyPr>
          <a:lstStyle/>
          <a:p>
            <a:pPr algn="just"/>
            <a:r>
              <a:rPr lang="uk-UA" dirty="0" smtClean="0"/>
              <a:t>4) аудиторська мережа (</a:t>
            </a:r>
            <a:r>
              <a:rPr lang="uk-UA" dirty="0" err="1" smtClean="0"/>
              <a:t>мережа</a:t>
            </a:r>
            <a:r>
              <a:rPr lang="uk-UA" dirty="0" smtClean="0"/>
              <a:t>) - структура для забезпечення співробітництва, до якої входять аудиторські фірми та/або аудитори, діяльність якої спрямована на отримання прибутку або розподіл витрат, або яка має спільну власність, перебуває під спільним контролем або управлінням, має спільні політику та процедури з контролю якості, спільну ділову стратегію, надає послуги під однаковим знаком для товарів та послуг або має спільні професійні ресурси;</a:t>
            </a:r>
          </a:p>
          <a:p>
            <a:pPr algn="just"/>
            <a:r>
              <a:rPr lang="uk-UA" dirty="0" smtClean="0"/>
              <a:t>5) аудиторська фірма - юридична особа, яка провадить виключно аудиторську діяльність та/або надає </a:t>
            </a:r>
            <a:r>
              <a:rPr lang="uk-UA" dirty="0" err="1" smtClean="0"/>
              <a:t>неаудиторські</a:t>
            </a:r>
            <a:r>
              <a:rPr lang="uk-UA" dirty="0" smtClean="0"/>
              <a:t> послуги на підставах та в порядку, що передбачені цим Законом та міжнародними стандартами аудиту;</a:t>
            </a:r>
          </a:p>
          <a:p>
            <a:pPr algn="just"/>
            <a:r>
              <a:rPr lang="uk-UA" dirty="0" smtClean="0"/>
              <a:t>6) аудиторський звіт - документ, підготовлений суб’єктом аудиторської діяльності за результатами аудиту фінансової звітності (консолідованої фінансової звітності) відповідно до міжнародних стандартів аудиту та вимог цього Закону;</a:t>
            </a:r>
          </a:p>
          <a:p>
            <a:endParaRPr lang="uk-UA"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b="1" dirty="0" err="1" smtClean="0"/>
              <a:t>Стаття</a:t>
            </a:r>
            <a:r>
              <a:rPr lang="ru-RU" b="1" dirty="0" smtClean="0"/>
              <a:t> 11. </a:t>
            </a:r>
            <a:r>
              <a:rPr lang="ru-RU" dirty="0" err="1" smtClean="0"/>
              <a:t>Конфіденційність</a:t>
            </a:r>
            <a:r>
              <a:rPr lang="ru-RU" dirty="0" smtClean="0"/>
              <a:t> та </a:t>
            </a:r>
            <a:r>
              <a:rPr lang="ru-RU" dirty="0" err="1" smtClean="0"/>
              <a:t>професійна</a:t>
            </a:r>
            <a:r>
              <a:rPr lang="ru-RU" dirty="0" smtClean="0"/>
              <a:t> </a:t>
            </a:r>
            <a:r>
              <a:rPr lang="ru-RU" dirty="0" err="1" smtClean="0"/>
              <a:t>таємниця</a:t>
            </a:r>
            <a:endParaRPr lang="uk-UA" dirty="0"/>
          </a:p>
        </p:txBody>
      </p:sp>
      <p:sp>
        <p:nvSpPr>
          <p:cNvPr id="3" name="Содержимое 2"/>
          <p:cNvSpPr>
            <a:spLocks noGrp="1"/>
          </p:cNvSpPr>
          <p:nvPr>
            <p:ph sz="quarter" idx="1"/>
          </p:nvPr>
        </p:nvSpPr>
        <p:spPr>
          <a:xfrm>
            <a:off x="457200" y="1219200"/>
            <a:ext cx="8458200" cy="5410200"/>
          </a:xfrm>
        </p:spPr>
        <p:txBody>
          <a:bodyPr>
            <a:normAutofit fontScale="85000" lnSpcReduction="10000"/>
          </a:bodyPr>
          <a:lstStyle/>
          <a:p>
            <a:r>
              <a:rPr lang="uk-UA" dirty="0" smtClean="0"/>
              <a:t>1. Згідно з принципом конфіденційності та професійної таємниці аудитори та суб’єкти аудиторської діяльності зобов’язані зберігати конфіденційність інформації, отриманої під час надання аудиторських послуг, не розголошувати відомостей, до яких вони мають доступ під час надання аудиторських послуг, і не використовувати їх у власних інтересах або в інтересах третіх осіб. Принцип конфіденційності та професійної таємниці не повинен перешкоджати реалізації положень цього Закону. Строк зобов’язань щодо збереження конфіденційності інформації може бути визначений договором.</a:t>
            </a:r>
          </a:p>
          <a:p>
            <a:r>
              <a:rPr lang="uk-UA" dirty="0" smtClean="0"/>
              <a:t>2. У разі заміни юридичною особою суб’єкта аудиторської діяльності з надання послуг з обов’язкового аудиту фінансової звітності такий суб’єкт аудиторської діяльності має надати суб’єкту аудиторської діяльності, з яким укладено договір про надання відповідних послуг, доступ до відповідної інформації щодо такої юридичної особи та останнього аудиту її фінансової звітності.</a:t>
            </a:r>
          </a:p>
          <a:p>
            <a:endParaRPr lang="uk-UA"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152400" y="228600"/>
            <a:ext cx="8763000" cy="6324600"/>
          </a:xfrm>
        </p:spPr>
        <p:txBody>
          <a:bodyPr>
            <a:normAutofit fontScale="92500" lnSpcReduction="10000"/>
          </a:bodyPr>
          <a:lstStyle/>
          <a:p>
            <a:pPr algn="just"/>
            <a:r>
              <a:rPr lang="uk-UA" dirty="0" smtClean="0"/>
              <a:t>3. У разі якщо суб’єкт аудиторської діяльності надає аудиторські послуги дочірньому підприємству групи, материнська компанія якої є нерезидентом, принцип конфіденційності та професійної таємниці не повинен перешкоджати передачі суб’єктом аудиторської діяльності відповідної документації, у тому числі іншої інформації, що містить банківську таємницю та персональні дані, стосовно виконаної роботи з аудиту фінансової звітності аудитору групи, якщо така документація необхідна для надання аудиторських послуг.</a:t>
            </a:r>
          </a:p>
          <a:p>
            <a:pPr algn="just"/>
            <a:r>
              <a:rPr lang="uk-UA" dirty="0" smtClean="0"/>
              <a:t>4. Суб’єкт аудиторської діяльності, який надає послуги з обов’язкового аудиту фінансової звітності юридичній особі, якою емітовано цінні папери в іншій державі або яка є дочірнім підприємством групи, що зобов’язана публікувати консолідовану фінансову звітність в іншій державі, може передавати наявні робочі документи з аудиту фінансової звітності або інші документи щодо такої юридичної особи компетентним органам відповідних держав у разі дотримання законодавства України.</a:t>
            </a:r>
          </a:p>
          <a:p>
            <a:endParaRPr lang="uk-UA"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152400" y="228600"/>
            <a:ext cx="8991600" cy="6629400"/>
          </a:xfrm>
        </p:spPr>
        <p:txBody>
          <a:bodyPr>
            <a:normAutofit lnSpcReduction="10000"/>
          </a:bodyPr>
          <a:lstStyle/>
          <a:p>
            <a:pPr algn="just"/>
            <a:r>
              <a:rPr lang="uk-UA" dirty="0" smtClean="0"/>
              <a:t>5. Передача інформації аудитору групи, що знаходиться в іншій державі, має здійснюватися із дотриманням законодавства щодо захисту персональних даних.</a:t>
            </a:r>
          </a:p>
          <a:p>
            <a:pPr algn="just"/>
            <a:r>
              <a:rPr lang="uk-UA" dirty="0" smtClean="0"/>
              <a:t>6. Аудитор та аудиторська фірма не несуть дисциплінарної, адміністративної, цивільно-правової та кримінальної відповідальності за подання до центрального органу виконавчої влади, що реалізує державну політику у сфері запобігання та протидії легалізації (відмиванню) доходів, одержаних злочинним шляхом, фінансуванню тероризму та фінансуванню розповсюдження зброї масового знищення, інформації про фінансову операцію, навіть якщо такими діями завдано шкоди юридичним або фізичним особам, та за інші дії, якщо вони діяли в межах виконання </a:t>
            </a:r>
            <a:r>
              <a:rPr lang="uk-UA" u="sng" dirty="0" smtClean="0">
                <a:hlinkClick r:id="rId2"/>
              </a:rPr>
              <a:t>Закону України</a:t>
            </a:r>
            <a:r>
              <a:rPr lang="uk-UA" dirty="0" smtClean="0"/>
              <a:t> "Про запобігання та протидію легалізації (відмиванню) доходів, одержаних злочинним шляхом, фінансуванню тероризму та фінансуванню розповсюдження зброї масового знищення".</a:t>
            </a:r>
          </a:p>
          <a:p>
            <a:endParaRPr lang="uk-UA"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sz="quarter" idx="1"/>
          </p:nvPr>
        </p:nvSpPr>
        <p:spPr>
          <a:xfrm>
            <a:off x="228600" y="228600"/>
            <a:ext cx="8610600" cy="6324600"/>
          </a:xfrm>
        </p:spPr>
        <p:txBody>
          <a:bodyPr>
            <a:normAutofit fontScale="92500" lnSpcReduction="10000"/>
          </a:bodyPr>
          <a:lstStyle/>
          <a:p>
            <a:pPr algn="just"/>
            <a:r>
              <a:rPr lang="uk-UA" dirty="0" smtClean="0"/>
              <a:t>7. Аудитор та аудиторська фірма не несуть дисциплінарної, адміністративної, цивільно-правової та кримінальної відповідальності за подання Національній комісії з цінних паперів та фондового ринку інформації про професійного учасника фондового ринку або емітента, цінні папери якого допущені до торгів на фондових біржах або щодо цінних паперів якого здійснено публічну пропозицію, навіть якщо такими діями завдано шкоди юридичним або фізичним особам.</a:t>
            </a:r>
          </a:p>
          <a:p>
            <a:pPr algn="just"/>
            <a:r>
              <a:rPr lang="uk-UA" dirty="0" smtClean="0"/>
              <a:t>8. Робочі документи аудитора є власністю суб’єкта аудиторської діяльності. Доступ до робочих документів аудитора, а також до відомостей, що становлять професійну таємницю, можливий лише на підставі рішення суду, крім випадків проведення контролю якості аудиторських послуг уповноваженим відповідно до цього Закону органом, дисциплінарного провадження, в інших випадках, визначених законом, і добровільної згоди суб’єкта аудиторської діяльності.</a:t>
            </a:r>
          </a:p>
          <a:p>
            <a:endParaRPr lang="uk-UA"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228600" y="228600"/>
            <a:ext cx="8458200" cy="5928360"/>
          </a:xfrm>
        </p:spPr>
        <p:txBody>
          <a:bodyPr/>
          <a:lstStyle/>
          <a:p>
            <a:pPr algn="ctr"/>
            <a:r>
              <a:rPr lang="uk-UA" sz="3200" b="1" dirty="0" smtClean="0"/>
              <a:t>Стаття 12. </a:t>
            </a:r>
            <a:r>
              <a:rPr lang="uk-UA" sz="3200" dirty="0" smtClean="0"/>
              <a:t>Незалежність та об’єктивність аудитора під час проведення аудиту</a:t>
            </a:r>
          </a:p>
          <a:p>
            <a:pPr algn="just"/>
            <a:r>
              <a:rPr lang="uk-UA" sz="3200" dirty="0" smtClean="0"/>
              <a:t>1. Членам адміністративних, керівних та контролюючих органів, власникам (засновникам, учасникам) суб’єкта аудиторської діяльності, а також його пов’язаним особам забороняється втручатися в аудиторську діяльність аудитора у спосіб, що порушує його незалежність та загрожує об’єктивності його думки.</a:t>
            </a:r>
          </a:p>
          <a:p>
            <a:endParaRPr lang="uk-UA"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600200"/>
            <a:ext cx="8229600" cy="2743200"/>
          </a:xfrm>
        </p:spPr>
        <p:txBody>
          <a:bodyPr>
            <a:noAutofit/>
          </a:bodyPr>
          <a:lstStyle/>
          <a:p>
            <a:pPr algn="ctr"/>
            <a:r>
              <a:rPr lang="ru-RU" sz="5400" b="1" dirty="0" err="1" smtClean="0"/>
              <a:t>Розділ</a:t>
            </a:r>
            <a:r>
              <a:rPr lang="ru-RU" sz="5400" b="1" dirty="0" smtClean="0"/>
              <a:t> II</a:t>
            </a:r>
            <a:r>
              <a:rPr lang="ru-RU" sz="5400" dirty="0" smtClean="0"/>
              <a:t/>
            </a:r>
            <a:br>
              <a:rPr lang="ru-RU" sz="5400" dirty="0" smtClean="0"/>
            </a:br>
            <a:r>
              <a:rPr lang="ru-RU" sz="5400" b="1" dirty="0" smtClean="0"/>
              <a:t>ПРОФЕСІЙНІ СТАНДАРТИ ТА АУДИТОРСЬКИЙ ЗВІТ</a:t>
            </a:r>
            <a:endParaRPr lang="uk-UA" sz="5400"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err="1" smtClean="0"/>
              <a:t>Стаття</a:t>
            </a:r>
            <a:r>
              <a:rPr lang="ru-RU" b="1" dirty="0" smtClean="0"/>
              <a:t> 13. </a:t>
            </a:r>
            <a:r>
              <a:rPr lang="ru-RU" dirty="0" err="1" smtClean="0"/>
              <a:t>Міжнародні</a:t>
            </a:r>
            <a:r>
              <a:rPr lang="ru-RU" dirty="0" smtClean="0"/>
              <a:t> </a:t>
            </a:r>
            <a:r>
              <a:rPr lang="ru-RU" dirty="0" err="1" smtClean="0"/>
              <a:t>стандарти</a:t>
            </a:r>
            <a:r>
              <a:rPr lang="ru-RU" dirty="0" smtClean="0"/>
              <a:t> аудиту</a:t>
            </a:r>
            <a:endParaRPr lang="uk-UA" dirty="0"/>
          </a:p>
        </p:txBody>
      </p:sp>
      <p:sp>
        <p:nvSpPr>
          <p:cNvPr id="3" name="Содержимое 2"/>
          <p:cNvSpPr>
            <a:spLocks noGrp="1"/>
          </p:cNvSpPr>
          <p:nvPr>
            <p:ph sz="quarter" idx="1"/>
          </p:nvPr>
        </p:nvSpPr>
        <p:spPr/>
        <p:txBody>
          <a:bodyPr>
            <a:normAutofit fontScale="92500" lnSpcReduction="10000"/>
          </a:bodyPr>
          <a:lstStyle/>
          <a:p>
            <a:pPr algn="just"/>
            <a:r>
              <a:rPr lang="uk-UA" dirty="0" smtClean="0"/>
              <a:t>1. Аудитори та суб’єкти аудиторської діяльності провадять аудиторську діяльність відповідно до міжнародних стандартів аудиту.</a:t>
            </a:r>
          </a:p>
          <a:p>
            <a:pPr algn="just"/>
            <a:r>
              <a:rPr lang="uk-UA" dirty="0" smtClean="0"/>
              <a:t>2. При провадженні аудиторської діяльності застосовуються міжнародні стандарти аудиту, оприлюднені державною мовою на офіційному </a:t>
            </a:r>
            <a:r>
              <a:rPr lang="uk-UA" dirty="0" err="1" smtClean="0"/>
              <a:t>веб-сайті</a:t>
            </a:r>
            <a:r>
              <a:rPr lang="uk-UA" dirty="0" smtClean="0"/>
              <a:t> центрального органу виконавчої влади, що забезпечує формування та реалізує державну політику у сфері бухгалтерського обліку та аудиту, який забезпечує їх актуалізацію. При цьому центральний орган виконавчої влади, що забезпечує формування та реалізує державну політику у сфері бухгалтерського обліку та аудиту, має право визначати дату, з якої застосовуватимуться міжнародні стандарти аудиту.</a:t>
            </a:r>
          </a:p>
          <a:p>
            <a:endParaRPr lang="uk-UA"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uk-UA" b="1" dirty="0" smtClean="0"/>
              <a:t>Стаття 14. </a:t>
            </a:r>
            <a:r>
              <a:rPr lang="uk-UA" dirty="0" smtClean="0"/>
              <a:t>Аудиторський звіт та інші офіційні документи</a:t>
            </a:r>
            <a:endParaRPr lang="uk-UA" dirty="0"/>
          </a:p>
        </p:txBody>
      </p:sp>
      <p:sp>
        <p:nvSpPr>
          <p:cNvPr id="3" name="Содержимое 2"/>
          <p:cNvSpPr>
            <a:spLocks noGrp="1"/>
          </p:cNvSpPr>
          <p:nvPr>
            <p:ph sz="quarter" idx="1"/>
          </p:nvPr>
        </p:nvSpPr>
        <p:spPr>
          <a:xfrm>
            <a:off x="457200" y="1219200"/>
            <a:ext cx="8382000" cy="5257800"/>
          </a:xfrm>
        </p:spPr>
        <p:txBody>
          <a:bodyPr>
            <a:normAutofit fontScale="92500" lnSpcReduction="20000"/>
          </a:bodyPr>
          <a:lstStyle/>
          <a:p>
            <a:r>
              <a:rPr lang="uk-UA" dirty="0" smtClean="0"/>
              <a:t>1. Аудиторський звіт передбачає надання впевненості користувачам шляхом висловлення незалежної думки аудитора про відповідність в усіх суттєвих аспектах фінансової звітності та/або консолідованої фінансової звітності вимогам національних положень (стандартів) бухгалтерського обліку, міжнародних стандартів фінансової звітності або іншим вимогам.</a:t>
            </a:r>
          </a:p>
          <a:p>
            <a:r>
              <a:rPr lang="uk-UA" dirty="0" smtClean="0"/>
              <a:t>2. Аудиторський звіт підписує аудитор, який провадить аудиторську діяльність як фізична особа - підприємець, або провадить незалежну професійну діяльність у разі проведення ним аудиту одноосібно, або, щонайменше, як ключовий партнер у разі проведення аудиту аудиторською фірмою. У разі одночасного залучення декількох суб’єктів аудиторської діяльності аудиторський звіт підписується всіма аудиторами, а від аудиторської фірми, щонайменше, ключовим партнером. Особа, яка підписала аудиторський звіт, зазначає дату підписання.</a:t>
            </a:r>
          </a:p>
          <a:p>
            <a:endParaRPr lang="uk-UA"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304800" y="228600"/>
            <a:ext cx="8610600" cy="6324600"/>
          </a:xfrm>
        </p:spPr>
        <p:txBody>
          <a:bodyPr>
            <a:normAutofit fontScale="92500" lnSpcReduction="20000"/>
          </a:bodyPr>
          <a:lstStyle/>
          <a:p>
            <a:pPr algn="just"/>
            <a:r>
              <a:rPr lang="uk-UA" dirty="0" smtClean="0"/>
              <a:t>3. В аудиторському звіті за результатами обов’язкового аудиту, щонайменше, має наводитися така інформація:</a:t>
            </a:r>
          </a:p>
          <a:p>
            <a:pPr algn="just"/>
            <a:r>
              <a:rPr lang="uk-UA" dirty="0" smtClean="0"/>
              <a:t>1) повне найменування юридичної особи; склад фінансової звітності або консолідованої фінансової звітності, звітний період та дата, на яку вона складена; також зазначається - відповідно до яких стандартів складено фінансову звітність або консолідовану фінансову звітність (міжнародних стандартів фінансової звітності або національних положень (стандартів) бухгалтерського обліку, інших правил);</a:t>
            </a:r>
          </a:p>
          <a:p>
            <a:pPr algn="just"/>
            <a:r>
              <a:rPr lang="uk-UA" dirty="0" smtClean="0"/>
              <a:t>2) твердження про застосування міжнародних стандартів аудиту;</a:t>
            </a:r>
          </a:p>
          <a:p>
            <a:pPr algn="just"/>
            <a:r>
              <a:rPr lang="uk-UA" dirty="0" smtClean="0"/>
              <a:t>3) чітко висловлена думка аудитора </a:t>
            </a:r>
            <a:r>
              <a:rPr lang="uk-UA" dirty="0" err="1" smtClean="0"/>
              <a:t>немодифікована</a:t>
            </a:r>
            <a:r>
              <a:rPr lang="uk-UA" dirty="0" smtClean="0"/>
              <a:t> або модифікована (думка із застереженням, негативна або відмова від висловлення думки), про те, чи розкриває фінансова звітність або консолідована фінансова звітність в усіх суттєвих аспектах достовірно та об’єктивно фінансову інформацію згідно з міжнародними стандартами фінансової звітності або національними положеннями (стандартами) бухгалтерського обліку та відповідає вимогам законодавства;</a:t>
            </a:r>
          </a:p>
          <a:p>
            <a:endParaRPr lang="uk-UA"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152400" y="152400"/>
            <a:ext cx="8534400" cy="6004560"/>
          </a:xfrm>
        </p:spPr>
        <p:txBody>
          <a:bodyPr>
            <a:normAutofit fontScale="92500"/>
          </a:bodyPr>
          <a:lstStyle/>
          <a:p>
            <a:pPr algn="just"/>
            <a:r>
              <a:rPr lang="uk-UA" dirty="0" smtClean="0"/>
              <a:t>4) окремі питання, на які суб’єкт аудиторської діяльності вважає за доцільне звернути увагу, але які не вплинули на висловлену думку аудитора;</a:t>
            </a:r>
          </a:p>
          <a:p>
            <a:pPr algn="just"/>
            <a:r>
              <a:rPr lang="uk-UA" dirty="0" smtClean="0"/>
              <a:t>5) про узгодженість звіту про управління (консолідованого звіту про управління), який складається відповідно до законодавства, з фінансовою звітністю (консолідованою фінансовою звітністю) за звітний період; про наявність суттєвих викривлень у звіті про управління та їх характер;</a:t>
            </a:r>
          </a:p>
          <a:p>
            <a:pPr algn="just"/>
            <a:r>
              <a:rPr lang="uk-UA" dirty="0" smtClean="0"/>
              <a:t>6) суттєву невизначеність, яка може ставити під сумнів здатність продовження діяльності юридичної особи, фінансова звітність якої перевіряється, на безперервній основі у разі наявності такої невизначеності;</a:t>
            </a:r>
          </a:p>
          <a:p>
            <a:pPr algn="just"/>
            <a:r>
              <a:rPr lang="uk-UA" dirty="0" smtClean="0"/>
              <a:t>7) основні відомості про суб’єкта аудиторської діяльності, що провів аудит (повне найменування, місцезнаходження, інформація про включення до Реєстру).</a:t>
            </a:r>
          </a:p>
          <a:p>
            <a:endParaRPr lang="uk-U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304800" y="304800"/>
            <a:ext cx="8382000" cy="5852160"/>
          </a:xfrm>
        </p:spPr>
        <p:txBody>
          <a:bodyPr/>
          <a:lstStyle/>
          <a:p>
            <a:pPr algn="just"/>
            <a:r>
              <a:rPr lang="uk-UA" dirty="0" smtClean="0"/>
              <a:t>7) аудиторські послуги - аудит, огляд фінансової звітності, консолідованої фінансової звітності, виконання завдань з іншого надання впевненості та інші професійні послуги, що надаються відповідно до міжнародних стандартів аудиту;</a:t>
            </a:r>
          </a:p>
          <a:p>
            <a:pPr algn="just"/>
            <a:r>
              <a:rPr lang="uk-UA" dirty="0" smtClean="0"/>
              <a:t>8) внутрішній контроль якості виконання завдання - оцінка роботи аудитора або ключового партнера з аудиту, задокументованої у робочих документах аудитора, на предмет підтвердження обґрунтованості висновків, що містяться у проекті аудиторського звіту або інших звітів;</a:t>
            </a:r>
          </a:p>
          <a:p>
            <a:pPr algn="just"/>
            <a:r>
              <a:rPr lang="uk-UA" dirty="0" smtClean="0"/>
              <a:t>9) група - </a:t>
            </a:r>
            <a:r>
              <a:rPr lang="uk-UA" dirty="0" err="1" smtClean="0"/>
              <a:t>група</a:t>
            </a:r>
            <a:r>
              <a:rPr lang="uk-UA" dirty="0" smtClean="0"/>
              <a:t> юридичних осіб, що складається з материнської компанії та її дочірніх підприємств;</a:t>
            </a:r>
          </a:p>
          <a:p>
            <a:endParaRPr lang="uk-UA"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228600" y="228600"/>
            <a:ext cx="8610600" cy="6324600"/>
          </a:xfrm>
        </p:spPr>
        <p:txBody>
          <a:bodyPr/>
          <a:lstStyle/>
          <a:p>
            <a:pPr algn="just"/>
            <a:r>
              <a:rPr lang="uk-UA" dirty="0" smtClean="0"/>
              <a:t>4. В аудиторському звіті за результатами обов’язкового аудиту підприємства, що становить суспільний інтерес, додатково до інформації, зазначеної у частині третій цієї статті, має наводитися така інформація:</a:t>
            </a:r>
          </a:p>
          <a:p>
            <a:pPr algn="just"/>
            <a:r>
              <a:rPr lang="uk-UA" dirty="0" smtClean="0"/>
              <a:t>1) найменування органу, який призначив суб’єкта аудиторської діяльності на проведення обов’язкового аудиту;</a:t>
            </a:r>
          </a:p>
          <a:p>
            <a:pPr algn="just"/>
            <a:r>
              <a:rPr lang="uk-UA" dirty="0" smtClean="0"/>
              <a:t>2) дата призначення суб’єкта аудиторської діяльності та загальна тривалість виконання аудиторського завдання без перерв з урахуванням продовження повноважень, які мали місце, та повторних призначень;</a:t>
            </a:r>
          </a:p>
          <a:p>
            <a:endParaRPr lang="uk-UA"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304800" y="152400"/>
            <a:ext cx="8534400" cy="6248400"/>
          </a:xfrm>
        </p:spPr>
        <p:txBody>
          <a:bodyPr/>
          <a:lstStyle/>
          <a:p>
            <a:r>
              <a:rPr lang="uk-UA" dirty="0" smtClean="0"/>
              <a:t>3) аудиторські оцінки, що включають, зокрема:</a:t>
            </a:r>
          </a:p>
          <a:p>
            <a:r>
              <a:rPr lang="uk-UA" dirty="0" smtClean="0"/>
              <a:t>а) опис та оцінку ризиків щодо суттєвого викривлення інформації у фінансовій звітності (консолідованій фінансовій звітності), що перевіряється, зокрема внаслідок шахрайства;</a:t>
            </a:r>
          </a:p>
          <a:p>
            <a:r>
              <a:rPr lang="uk-UA" dirty="0" smtClean="0"/>
              <a:t>б) чітке посилання на відповідну статтю або інше розкриття інформації у фінансовій звітності (консолідованій фінансовій звітності) для кожного опису та оцінки ризику суттєвого викривлення інформації у звітності, що перевіряється;</a:t>
            </a:r>
          </a:p>
          <a:p>
            <a:r>
              <a:rPr lang="uk-UA" dirty="0" smtClean="0"/>
              <a:t>в) стислий опис заходів, вжитих аудитором для врегулювання таких ризиків;</a:t>
            </a:r>
          </a:p>
          <a:p>
            <a:r>
              <a:rPr lang="uk-UA" dirty="0" smtClean="0"/>
              <a:t>г) основні застереження щодо таких ризиків;</a:t>
            </a:r>
          </a:p>
          <a:p>
            <a:endParaRPr lang="uk-UA"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228600" y="304800"/>
            <a:ext cx="8610600" cy="6172200"/>
          </a:xfrm>
        </p:spPr>
        <p:txBody>
          <a:bodyPr>
            <a:normAutofit lnSpcReduction="10000"/>
          </a:bodyPr>
          <a:lstStyle/>
          <a:p>
            <a:pPr algn="just"/>
            <a:r>
              <a:rPr lang="uk-UA" dirty="0" smtClean="0"/>
              <a:t>4) пояснення щодо результативності аудиту в частині виявлення порушень, зокрема пов’язаних із шахрайством;</a:t>
            </a:r>
          </a:p>
          <a:p>
            <a:pPr algn="just"/>
            <a:r>
              <a:rPr lang="uk-UA" dirty="0" smtClean="0"/>
              <a:t>5) підтвердження того, що аудиторський звіт узгоджений з додатковим звітом для аудиторського комітету;</a:t>
            </a:r>
          </a:p>
          <a:p>
            <a:pPr algn="just"/>
            <a:r>
              <a:rPr lang="uk-UA" dirty="0" smtClean="0"/>
              <a:t>6) твердження про ненадання послуг, заборонених законодавством, і про незалежність ключового партнера з аудиту та суб’єкта аудиторської діяльності від юридичної особи при проведенні аудиту;</a:t>
            </a:r>
          </a:p>
          <a:p>
            <a:pPr algn="just"/>
            <a:r>
              <a:rPr lang="uk-UA" dirty="0" smtClean="0"/>
              <a:t>7) інформація про інші надані аудитором або суб’єктом аудиторської діяльності юридичній особі або контрольованим нею суб’єктам господарювання послуги, крім послуг з обов’язкового аудиту, що не розкрита у звіті про управління або у фінансовій звітності;</a:t>
            </a:r>
          </a:p>
          <a:p>
            <a:pPr algn="just"/>
            <a:r>
              <a:rPr lang="uk-UA" dirty="0" smtClean="0"/>
              <a:t>8) пояснення щодо обсягу аудиту та властивих для аудиту обмежень.</a:t>
            </a:r>
          </a:p>
          <a:p>
            <a:endParaRPr lang="uk-UA"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152400" y="304800"/>
            <a:ext cx="8686800" cy="6172200"/>
          </a:xfrm>
        </p:spPr>
        <p:txBody>
          <a:bodyPr>
            <a:normAutofit fontScale="92500" lnSpcReduction="10000"/>
          </a:bodyPr>
          <a:lstStyle/>
          <a:p>
            <a:pPr algn="just"/>
            <a:r>
              <a:rPr lang="uk-UA" dirty="0" smtClean="0"/>
              <a:t>5. У разі проведення обов’язкового аудиту декількома суб’єктами аудиторської діяльності вони повинні дійти згоди щодо результатів обов’язкового аудиту і надати спільний аудиторський звіт. У разі неузгодження позицій кожен суб’єкт аудиторської діяльності повинен навести свою думку в окремому пункті аудиторського звіту із відповідним обґрунтуванням.</a:t>
            </a:r>
          </a:p>
          <a:p>
            <a:pPr algn="just"/>
            <a:r>
              <a:rPr lang="uk-UA" dirty="0" smtClean="0"/>
              <a:t>6. Національний банк України, Національна комісія з цінних паперів та фондового ринку, національна комісія, що здійснює державне регулювання у сфері ринків фінансових послуг, можуть встановити додаткові вимоги до інформації, що стосується аудиту або огляду фінансової звітності та має обов’язково міститися в аудиторському звіті за результатами обов’язкового аудиту або звіті щодо огляду проміжної фінансової інформації, відповідно до міжнародних стандартів аудиту, а також встановити вимоги стосовно додаткових звітів суб’єктів аудиторської діяльності щодо юридичних осіб, які підлягають регулюванню.</a:t>
            </a:r>
          </a:p>
          <a:p>
            <a:endParaRPr lang="uk-UA"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33400"/>
            <a:ext cx="8229600" cy="4191000"/>
          </a:xfrm>
        </p:spPr>
        <p:txBody>
          <a:bodyPr>
            <a:normAutofit/>
          </a:bodyPr>
          <a:lstStyle/>
          <a:p>
            <a:pPr algn="ctr"/>
            <a:r>
              <a:rPr lang="ru-RU" sz="5400" b="1" dirty="0" err="1" smtClean="0"/>
              <a:t>Розділ</a:t>
            </a:r>
            <a:r>
              <a:rPr lang="ru-RU" sz="5400" b="1" dirty="0" smtClean="0"/>
              <a:t> III</a:t>
            </a:r>
            <a:r>
              <a:rPr lang="ru-RU" sz="5400" dirty="0" smtClean="0"/>
              <a:t/>
            </a:r>
            <a:br>
              <a:rPr lang="ru-RU" sz="5400" dirty="0" smtClean="0"/>
            </a:br>
            <a:r>
              <a:rPr lang="ru-RU" sz="5400" b="1" dirty="0" smtClean="0"/>
              <a:t>СУСПІЛЬНИЙ НАГЛЯД ЗА АУДИТОРСЬКОЮ ДІЯЛЬНІСТЮ</a:t>
            </a:r>
            <a:endParaRPr lang="uk-UA" sz="5400"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b="1" dirty="0" err="1" smtClean="0"/>
              <a:t>Стаття</a:t>
            </a:r>
            <a:r>
              <a:rPr lang="ru-RU" b="1" dirty="0" smtClean="0"/>
              <a:t> 15. </a:t>
            </a:r>
            <a:r>
              <a:rPr lang="ru-RU" dirty="0" err="1" smtClean="0"/>
              <a:t>Організація</a:t>
            </a:r>
            <a:r>
              <a:rPr lang="ru-RU" dirty="0" smtClean="0"/>
              <a:t> </a:t>
            </a:r>
            <a:r>
              <a:rPr lang="ru-RU" dirty="0" err="1" smtClean="0"/>
              <a:t>суспільного</a:t>
            </a:r>
            <a:r>
              <a:rPr lang="ru-RU" dirty="0" smtClean="0"/>
              <a:t> </a:t>
            </a:r>
            <a:r>
              <a:rPr lang="ru-RU" dirty="0" err="1" smtClean="0"/>
              <a:t>нагляду</a:t>
            </a:r>
            <a:r>
              <a:rPr lang="ru-RU" dirty="0" smtClean="0"/>
              <a:t> за </a:t>
            </a:r>
            <a:r>
              <a:rPr lang="ru-RU" dirty="0" err="1" smtClean="0"/>
              <a:t>аудиторською</a:t>
            </a:r>
            <a:r>
              <a:rPr lang="ru-RU" dirty="0" smtClean="0"/>
              <a:t> </a:t>
            </a:r>
            <a:r>
              <a:rPr lang="ru-RU" dirty="0" err="1" smtClean="0"/>
              <a:t>діяльністю</a:t>
            </a:r>
            <a:endParaRPr lang="uk-UA" dirty="0"/>
          </a:p>
        </p:txBody>
      </p:sp>
      <p:sp>
        <p:nvSpPr>
          <p:cNvPr id="3" name="Содержимое 2"/>
          <p:cNvSpPr>
            <a:spLocks noGrp="1"/>
          </p:cNvSpPr>
          <p:nvPr>
            <p:ph sz="quarter" idx="1"/>
          </p:nvPr>
        </p:nvSpPr>
        <p:spPr>
          <a:xfrm>
            <a:off x="228600" y="1143000"/>
            <a:ext cx="8610600" cy="5486400"/>
          </a:xfrm>
        </p:spPr>
        <p:txBody>
          <a:bodyPr>
            <a:normAutofit fontScale="47500" lnSpcReduction="20000"/>
          </a:bodyPr>
          <a:lstStyle/>
          <a:p>
            <a:pPr algn="just"/>
            <a:r>
              <a:rPr lang="uk-UA" sz="3600" dirty="0" smtClean="0"/>
              <a:t>1. Усі аудитори та суб’єкти аудиторської діяльності підлягають суспільному нагляду.</a:t>
            </a:r>
          </a:p>
          <a:p>
            <a:pPr algn="just"/>
            <a:r>
              <a:rPr lang="uk-UA" sz="3600" dirty="0" smtClean="0"/>
              <a:t>2. Відповідальним за здійснення суспільного нагляду за аудиторською діяльністю в Україні є Орган суспільного нагляду за аудиторською діяльністю.</a:t>
            </a:r>
          </a:p>
          <a:p>
            <a:pPr algn="just"/>
            <a:r>
              <a:rPr lang="uk-UA" sz="3600" dirty="0" smtClean="0"/>
              <a:t>3. Орган суспільного нагляду за аудиторською діяльністю складається з Ради нагляду за аудиторською діяльністю (далі - Рада нагляду) та Інспекції із забезпечення якості (далі - Інспекція).</a:t>
            </a:r>
          </a:p>
          <a:p>
            <a:pPr algn="just"/>
            <a:r>
              <a:rPr lang="uk-UA" sz="3600" dirty="0" smtClean="0"/>
              <a:t>4. Орган суспільного нагляду за аудиторською діяльністю забезпечує здійснення нагляду і несе відповідальність за нагляд за:</a:t>
            </a:r>
          </a:p>
          <a:p>
            <a:pPr algn="just"/>
            <a:r>
              <a:rPr lang="uk-UA" sz="3600" dirty="0" smtClean="0"/>
              <a:t>1) реєстрацією аудиторів та суб’єктів аудиторської діяльності;</a:t>
            </a:r>
          </a:p>
          <a:p>
            <a:pPr algn="just"/>
            <a:r>
              <a:rPr lang="uk-UA" sz="3600" dirty="0" smtClean="0"/>
              <a:t>2) впровадженням міжнародних стандартів аудиту;</a:t>
            </a:r>
          </a:p>
          <a:p>
            <a:pPr algn="just"/>
            <a:r>
              <a:rPr lang="uk-UA" sz="3600" dirty="0" smtClean="0"/>
              <a:t>3) контролем за атестацією аудиторів та безперервним навчанням аудиторів, які здійснюють обов’язковий аудит фінансової звітності;</a:t>
            </a:r>
          </a:p>
          <a:p>
            <a:pPr algn="just"/>
            <a:r>
              <a:rPr lang="uk-UA" sz="3600" dirty="0" smtClean="0"/>
              <a:t>4) контролем якості аудиторських послуг суб’єктів аудиторської діяльності, які здійснюють обов’язковий аудит фінансової звітності;</a:t>
            </a:r>
          </a:p>
          <a:p>
            <a:pPr algn="just"/>
            <a:r>
              <a:rPr lang="uk-UA" sz="3600" dirty="0" smtClean="0"/>
              <a:t>5) дисциплінарними провадженнями щодо аудиторів та суб’єктів аудиторської діяльності, які здійснюють обов’язковий аудит фінансової звітності;</a:t>
            </a:r>
          </a:p>
          <a:p>
            <a:pPr algn="just"/>
            <a:r>
              <a:rPr lang="uk-UA" sz="3600" dirty="0" smtClean="0"/>
              <a:t>6) застосуванням стягнень.</a:t>
            </a:r>
          </a:p>
          <a:p>
            <a:endParaRPr lang="uk-UA"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381000" y="228600"/>
            <a:ext cx="8305800" cy="5928360"/>
          </a:xfrm>
        </p:spPr>
        <p:txBody>
          <a:bodyPr>
            <a:normAutofit fontScale="77500" lnSpcReduction="20000"/>
          </a:bodyPr>
          <a:lstStyle/>
          <a:p>
            <a:r>
              <a:rPr lang="uk-UA" dirty="0" smtClean="0"/>
              <a:t>Орган суспільного нагляду за аудиторською діяльністю розглядає справи про адміністративні правопорушення (у тому числі за зверненням користувачів фінансової звітності), пов’язані з порушенням законодавства в частині ненадання інформації до Органу суспільного нагляду за аудиторською діяльністю у випадках, передбачених цим Законом, та </a:t>
            </a:r>
            <a:r>
              <a:rPr lang="uk-UA" dirty="0" err="1" smtClean="0"/>
              <a:t>неоприлюднення</a:t>
            </a:r>
            <a:r>
              <a:rPr lang="uk-UA" dirty="0" smtClean="0"/>
              <a:t> фінансової звітності разом з аудиторським звітом.</a:t>
            </a:r>
          </a:p>
          <a:p>
            <a:r>
              <a:rPr lang="uk-UA" dirty="0" smtClean="0"/>
              <a:t>5. Аудиторській палаті України, за умови що її організаційна структура унеможливлює виникнення конфлікту інтересів, делегуються такі повноваження:</a:t>
            </a:r>
          </a:p>
          <a:p>
            <a:r>
              <a:rPr lang="uk-UA" dirty="0" smtClean="0"/>
              <a:t>1) реєстрація аудиторів та суб’єктів аудиторської діяльності;</a:t>
            </a:r>
          </a:p>
          <a:p>
            <a:r>
              <a:rPr lang="uk-UA" dirty="0" smtClean="0"/>
              <a:t>2) контроль за безперервним навчанням аудиторів, які здійснюють обов’язковий аудит фінансової звітності, крім аудиту фінансової звітності підприємств, що становлять суспільний інтерес;</a:t>
            </a:r>
          </a:p>
          <a:p>
            <a:r>
              <a:rPr lang="uk-UA" dirty="0" smtClean="0"/>
              <a:t>3) контроль якості аудиторських послуг суб’єктів аудиторської діяльності, які здійснюють обов’язковий аудит фінансової звітності, крім аудиту фінансової звітності підприємств, що становлять суспільний інтерес;</a:t>
            </a:r>
          </a:p>
          <a:p>
            <a:r>
              <a:rPr lang="uk-UA" dirty="0" smtClean="0"/>
              <a:t>4) здійснення дисциплінарних проваджень щодо суб’єктів аудиторської діяльності, які здійснюють обов’язковий аудит фінансової звітності, крім суб’єктів аудиторської діяльності, які здійснюють аудит фінансової звітності підприємств, що становлять суспільний інтерес.</a:t>
            </a:r>
          </a:p>
          <a:p>
            <a:endParaRPr lang="uk-UA"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228600" y="152400"/>
            <a:ext cx="8763000" cy="6553200"/>
          </a:xfrm>
        </p:spPr>
        <p:txBody>
          <a:bodyPr>
            <a:normAutofit fontScale="85000" lnSpcReduction="10000"/>
          </a:bodyPr>
          <a:lstStyle/>
          <a:p>
            <a:pPr algn="just"/>
            <a:r>
              <a:rPr lang="uk-UA" dirty="0" smtClean="0"/>
              <a:t>6. Орган суспільного нагляду за аудиторською діяльністю в порядку, визначеному цим Законом, здійснює нагляд за виконанням Аудиторською палатою України делегованих їй повноважень.</a:t>
            </a:r>
          </a:p>
          <a:p>
            <a:pPr algn="just"/>
            <a:r>
              <a:rPr lang="uk-UA" dirty="0" smtClean="0"/>
              <a:t>7. У разі систематичного невиконання Аудиторською палатою України рішень Органу суспільного нагляду за аудиторською діяльністю два і більше разів, виникнення конфлікту інтересів при виконанні Аудиторською палатою України повноважень, передбачених частиною п’ятою цієї статті, та допущення Аудиторською палатою України порушень вимог </a:t>
            </a:r>
            <a:r>
              <a:rPr lang="uk-UA" u="sng" dirty="0" smtClean="0">
                <a:hlinkClick r:id="rId2"/>
              </a:rPr>
              <a:t>пунктів 2-7 частини шостої</a:t>
            </a:r>
            <a:r>
              <a:rPr lang="uk-UA" dirty="0" smtClean="0"/>
              <a:t> та </a:t>
            </a:r>
            <a:r>
              <a:rPr lang="uk-UA" u="sng" dirty="0" smtClean="0">
                <a:hlinkClick r:id="rId2"/>
              </a:rPr>
              <a:t>частини сьомої статті 47</a:t>
            </a:r>
            <a:r>
              <a:rPr lang="uk-UA" dirty="0" smtClean="0"/>
              <a:t> цього Закону Орган суспільного нагляду за аудиторською діяльністю ініціює скликання позачергового з’їзду аудиторів з метою дострокового припинення повноважень членів Ради Аудиторської палати України. Рішення про дострокове припинення повноважень членів Ради Аудиторської палати України та рішення щодо делегування нових членів до Ради Аудиторської палати України приймає з’їзд аудиторів у порядку, визначеному цим Законом. При цьому до складу Ради Аудиторської палати України не можуть бути делеговані члени Ради Аудиторської палати України, з вини яких відбулися порушення, що стали причиною скликання позачергового з’їзду аудиторів.</a:t>
            </a:r>
          </a:p>
          <a:p>
            <a:endParaRPr lang="uk-UA"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228600" y="228600"/>
            <a:ext cx="8763000" cy="6477000"/>
          </a:xfrm>
        </p:spPr>
        <p:txBody>
          <a:bodyPr>
            <a:normAutofit fontScale="70000" lnSpcReduction="20000"/>
          </a:bodyPr>
          <a:lstStyle/>
          <a:p>
            <a:pPr algn="just"/>
            <a:r>
              <a:rPr lang="uk-UA" dirty="0" smtClean="0"/>
              <a:t>8. Для здійснення нагляду Орган суспільного нагляду за аудиторською діяльністю має право:</a:t>
            </a:r>
          </a:p>
          <a:p>
            <a:pPr algn="just"/>
            <a:r>
              <a:rPr lang="uk-UA" dirty="0" smtClean="0"/>
              <a:t>1) отримувати інформацію про аудитора (суб’єкта аудиторської діяльності), яка стосується виконання таким аудитором (суб’єктом аудиторської діяльності) своїх професійних обов’язків;</a:t>
            </a:r>
          </a:p>
          <a:p>
            <a:pPr algn="just"/>
            <a:r>
              <a:rPr lang="uk-UA" dirty="0" smtClean="0"/>
              <a:t>2) отримувати від юридичних та фізичних осіб інформацію стосовно аудитора та суб’єкта аудиторської діяльності, пов’язану з виконанням аудитором (суб’єктом аудиторської діяльності) професійних обов’язків, оприлюдненням фінансової звітності разом з аудиторським звітом, а також щодо виконання Аудиторською палатою України делегованих повноважень;</a:t>
            </a:r>
          </a:p>
          <a:p>
            <a:pPr algn="just"/>
            <a:r>
              <a:rPr lang="uk-UA" dirty="0" smtClean="0"/>
              <a:t>3) проводити виїзні перевірки аудиторів та суб’єктів аудиторської діяльності в частині виконання ними професійних обов’язків;</a:t>
            </a:r>
          </a:p>
          <a:p>
            <a:pPr algn="just"/>
            <a:r>
              <a:rPr lang="uk-UA" dirty="0" smtClean="0"/>
              <a:t>4) направляти матеріали про виявлені правопорушення до правоохоронних органів;</a:t>
            </a:r>
          </a:p>
          <a:p>
            <a:pPr algn="just"/>
            <a:r>
              <a:rPr lang="uk-UA" dirty="0" smtClean="0"/>
              <a:t>5) залучати інспекторів та експертів до проведення перевірок та здійснення дисциплінарного провадження;</a:t>
            </a:r>
          </a:p>
          <a:p>
            <a:pPr algn="just"/>
            <a:r>
              <a:rPr lang="uk-UA" dirty="0" smtClean="0"/>
              <a:t>6) накладати стягнення на аудиторів та суб’єктів аудиторської діяльності;</a:t>
            </a:r>
          </a:p>
          <a:p>
            <a:pPr algn="just"/>
            <a:r>
              <a:rPr lang="uk-UA" dirty="0" smtClean="0"/>
              <a:t>7) отримувати звіти від Аудиторської палати України та проводити перевірки Аудиторської палати України з метою забезпечення виконання нею відповідно до вимог Органу суспільного нагляду за аудиторською діяльністю делегованих повноважень;</a:t>
            </a:r>
          </a:p>
          <a:p>
            <a:pPr algn="just"/>
            <a:r>
              <a:rPr lang="uk-UA" dirty="0" smtClean="0"/>
              <a:t>8) розглядати та переглядати рішення, прийняті Аудиторською палатою України, в межах виконання нею делегованих повноважень;</a:t>
            </a:r>
          </a:p>
          <a:p>
            <a:pPr algn="just"/>
            <a:r>
              <a:rPr lang="uk-UA" dirty="0" smtClean="0"/>
              <a:t>9) надавати обґрунтовані рекомендації щодо дій, які необхідно здійснити Аудиторській палаті України для належного виконання нею делегованих повноважень.</a:t>
            </a:r>
          </a:p>
          <a:p>
            <a:pPr algn="just"/>
            <a:endParaRPr lang="uk-UA"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304800" y="152400"/>
            <a:ext cx="8382000" cy="6004560"/>
          </a:xfrm>
        </p:spPr>
        <p:txBody>
          <a:bodyPr>
            <a:normAutofit fontScale="92500"/>
          </a:bodyPr>
          <a:lstStyle/>
          <a:p>
            <a:r>
              <a:rPr lang="uk-UA" dirty="0" smtClean="0"/>
              <a:t>9. Члени Ради нагляду та співробітники Інспекції повинні дотримуватися режиму конфіденційності щодо інформації, яка їм може стати відомою у процесі виконання обов’язків, передбачених цим Законом.</a:t>
            </a:r>
          </a:p>
          <a:p>
            <a:r>
              <a:rPr lang="uk-UA" dirty="0" smtClean="0"/>
              <a:t>10. На членів Ради нагляду поширюється законодавство у сфері запобігання і протидії корупції.</a:t>
            </a:r>
          </a:p>
          <a:p>
            <a:r>
              <a:rPr lang="uk-UA" dirty="0" smtClean="0"/>
              <a:t>11. Орган суспільного нагляду за аудиторською діяльністю має бути незалежним від суб’єктів аудиторської діяльності.</a:t>
            </a:r>
          </a:p>
          <a:p>
            <a:r>
              <a:rPr lang="uk-UA" dirty="0" smtClean="0"/>
              <a:t>12. У разі якщо Радою нагляду залучаються експерти для виконання окремих завдань, то вони не можуть брати участі у прийнятті будь-яких рішень. Залучені експерти не повинні мати конфлікту інтересів стосовно аудитора (суб’єкта аудиторської діяльності), щодо якого проводиться дисциплінарне провадження або перевірка, до якої залучається експерт.</a:t>
            </a:r>
          </a:p>
          <a:p>
            <a:endParaRPr lang="uk-UA"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304800" y="228600"/>
            <a:ext cx="8382000" cy="5928360"/>
          </a:xfrm>
        </p:spPr>
        <p:txBody>
          <a:bodyPr>
            <a:normAutofit lnSpcReduction="10000"/>
          </a:bodyPr>
          <a:lstStyle/>
          <a:p>
            <a:pPr algn="just"/>
            <a:r>
              <a:rPr lang="uk-UA" dirty="0" smtClean="0"/>
              <a:t>10) завдання з обов’язкового аудиту фінансової звітності - завдання з надання обґрунтованої впевненості, що приймається і виконується суб’єктом аудиторської діяльності відповідно до вимог цього Закону та міжнародних стандартів аудиту шляхом перевірки фінансової звітності або консолідованої фінансової звітності з метою висловлення незалежної думки аудитора про її відповідність в усіх суттєвих аспектах і відповідність вимогам міжнародних стандартів фінансової звітності або національних положень (стандартів) бухгалтерського обліку та законів України;</a:t>
            </a:r>
          </a:p>
          <a:p>
            <a:pPr algn="just"/>
            <a:r>
              <a:rPr lang="uk-UA" dirty="0" smtClean="0"/>
              <a:t>11) замовник - юридична або фізична особа, яка відповідно до законодавства зобов’язана або має право замовляти аудиторські послуги;</a:t>
            </a:r>
          </a:p>
          <a:p>
            <a:endParaRPr lang="uk-UA"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228600" y="152400"/>
            <a:ext cx="8458200" cy="6004560"/>
          </a:xfrm>
        </p:spPr>
        <p:txBody>
          <a:bodyPr>
            <a:normAutofit fontScale="85000" lnSpcReduction="10000"/>
          </a:bodyPr>
          <a:lstStyle/>
          <a:p>
            <a:pPr algn="just"/>
            <a:r>
              <a:rPr lang="uk-UA" dirty="0" smtClean="0"/>
              <a:t>13. Для забезпечення фінансування діяльності Органу суспільного нагляду за аудиторською діяльністю суб’єкти аудиторської діяльності зобов’язані за кожним договором з надання аудиторських послуг з обов’язкового аудиту підприємствам, що становлять суспільний інтерес, сплачувати такі внески на користь Органу суспільного нагляду за аудиторською діяльністю:</a:t>
            </a:r>
          </a:p>
          <a:p>
            <a:pPr algn="just"/>
            <a:r>
              <a:rPr lang="uk-UA" dirty="0" smtClean="0"/>
              <a:t>1) фіксований внесок, розмір якого становить три мінімальні заробітні плати, встановленої законом на 1 січня звітного року, з кожного аудиторського звіту, підготовленого суб’єктом аудиторської діяльності за результатами надання аудиторських послуг з обов’язкового аудиту підприємству, що становить суспільний інтерес;</a:t>
            </a:r>
          </a:p>
          <a:p>
            <a:pPr algn="just"/>
            <a:r>
              <a:rPr lang="uk-UA" dirty="0" smtClean="0"/>
              <a:t>2) внесок у відсотках суми винагороди (без урахування податку на додану вартість) за договором з надання аудиторських послуг з обов’язкового аудиту підприємствам, що становлять суспільний інтерес, розмір якого визначається Кабінетом Міністрів України на підставі кошторису Органу суспільного нагляду за аудиторською діяльністю, але не може бути більшим 2 відсотків суми такої винагороди.</a:t>
            </a:r>
          </a:p>
          <a:p>
            <a:endParaRPr lang="uk-UA"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304800" y="228600"/>
            <a:ext cx="8534400" cy="6400800"/>
          </a:xfrm>
        </p:spPr>
        <p:txBody>
          <a:bodyPr>
            <a:normAutofit fontScale="92500" lnSpcReduction="20000"/>
          </a:bodyPr>
          <a:lstStyle/>
          <a:p>
            <a:r>
              <a:rPr lang="uk-UA" dirty="0" smtClean="0"/>
              <a:t>Для забезпечення фінансування діяльності Аудиторської палати України суб’єкти аудиторської діяльності зобов’язані за кожним договором з надання аудиторських послуг з обов’язкового аудиту іншим юридичним особам, які не є підприємствами, що становлять суспільний інтерес, сплачувати такі внески на користь Аудиторської палати України:</a:t>
            </a:r>
          </a:p>
          <a:p>
            <a:r>
              <a:rPr lang="uk-UA" dirty="0" smtClean="0"/>
              <a:t>фіксований внесок, що становить 0,3 мінімальної заробітної плати, встановленої законом на 1 січня звітного року, з кожного аудиторського звіту, підготовленого суб’єктом аудиторської діяльності за результатами надання аудиторських послуг з обов’язкового аудиту;</a:t>
            </a:r>
          </a:p>
          <a:p>
            <a:r>
              <a:rPr lang="uk-UA" dirty="0" smtClean="0"/>
              <a:t>внесок у відсотках суми винагороди (без урахування податку на додану вартість) за договором з надання аудиторських послуг з обов’язкового аудиту, розмір якого визначається Аудиторською палатою України, але не може бути більшим за розмір внеску, що сплачується на користь Органу суспільного нагляду за аудиторською діяльністю суб’єктами аудиторської діяльності, які надають послуги з обов’язкового аудиту підприємствам, що становлять суспільний інтерес.</a:t>
            </a:r>
          </a:p>
          <a:p>
            <a:endParaRPr lang="uk-UA"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228600" y="228600"/>
            <a:ext cx="8610600" cy="6477000"/>
          </a:xfrm>
        </p:spPr>
        <p:txBody>
          <a:bodyPr>
            <a:normAutofit fontScale="77500" lnSpcReduction="20000"/>
          </a:bodyPr>
          <a:lstStyle/>
          <a:p>
            <a:pPr algn="just"/>
            <a:r>
              <a:rPr lang="uk-UA" dirty="0" smtClean="0"/>
              <a:t>14. Орган суспільного нагляду за аудиторською діяльністю є юридичною особою публічного права, яка не має на меті отримання прибутку. Статут Органу суспільного нагляду за аудиторською діяльністю затверджується центральним органом виконавчої влади, що забезпечує формування та реалізує державну політику у сфері бухгалтерського обліку та аудиту.</a:t>
            </a:r>
          </a:p>
          <a:p>
            <a:pPr algn="just"/>
            <a:r>
              <a:rPr lang="uk-UA" dirty="0" smtClean="0"/>
              <a:t>За рішенням Кабінету Міністрів України може бути:</a:t>
            </a:r>
          </a:p>
          <a:p>
            <a:pPr algn="just"/>
            <a:r>
              <a:rPr lang="uk-UA" dirty="0" smtClean="0"/>
              <a:t>1) сформований статутний капітал Органу суспільного нагляду за аудиторською діяльністю за рахунок коштів, передбачених Державним бюджетом України;</a:t>
            </a:r>
          </a:p>
          <a:p>
            <a:pPr algn="just"/>
            <a:r>
              <a:rPr lang="uk-UA" dirty="0" smtClean="0"/>
              <a:t>2) надане Органу суспільного нагляду за аудиторською діяльністю майно, що є державною власністю, на праві господарського відання, в користування чи управління.</a:t>
            </a:r>
          </a:p>
          <a:p>
            <a:pPr algn="just"/>
            <a:r>
              <a:rPr lang="uk-UA" dirty="0" smtClean="0"/>
              <a:t>Орган суспільного нагляду за аудиторською діяльністю має право отримувати від урядів іноземних держав, їх агентств та установ, а також міжнародних фінансових організацій технічну допомогу у формі цільових грантів чи в інший спосіб на підставі відповідного договору. Орган суспільного нагляду за аудиторською діяльністю забезпечує окремий облік такої допомоги та на офіційному </a:t>
            </a:r>
            <a:r>
              <a:rPr lang="uk-UA" dirty="0" err="1" smtClean="0"/>
              <a:t>веб-сайті</a:t>
            </a:r>
            <a:r>
              <a:rPr lang="uk-UA" dirty="0" smtClean="0"/>
              <a:t> оприлюднює інформацію щодо розміру та напрямів використання такої допомоги у порядку, визначеному центральним органом виконавчої влади, що забезпечує формування та реалізує державну політику у сфері бухгалтерського обліку та аудиту.</a:t>
            </a:r>
          </a:p>
          <a:p>
            <a:endParaRPr lang="uk-UA"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152400" y="152400"/>
            <a:ext cx="8763000" cy="6400800"/>
          </a:xfrm>
        </p:spPr>
        <p:txBody>
          <a:bodyPr>
            <a:normAutofit fontScale="85000" lnSpcReduction="10000"/>
          </a:bodyPr>
          <a:lstStyle/>
          <a:p>
            <a:pPr algn="just"/>
            <a:r>
              <a:rPr lang="uk-UA" dirty="0" smtClean="0"/>
              <a:t>Майно, що є державною власністю і надане Органу суспільного нагляду за аудиторською діяльністю на праві господарського відання в користування чи управління, включається до його активів, але не може бути відчужене у будь-який спосіб без рішення Кабінету Міністрів України. Списання та передача державного майна здійснюються відповідно до законодавства. Зазначене у цьому абзаці майно не включається до статутного капіталу Органу суспільного нагляду за аудиторською діяльністю.</a:t>
            </a:r>
          </a:p>
          <a:p>
            <a:pPr algn="just"/>
            <a:r>
              <a:rPr lang="uk-UA" dirty="0" smtClean="0"/>
              <a:t>Орган суспільного нагляду за аудиторською діяльністю зобов’язаний вести бухгалтерський облік, подавати та оприлюднювати фінансову звітність, складену за міжнародними стандартами фінансової звітності.</a:t>
            </a:r>
          </a:p>
          <a:p>
            <a:pPr algn="just"/>
            <a:r>
              <a:rPr lang="uk-UA" dirty="0" smtClean="0"/>
              <a:t>Річна фінансова звітність Органу суспільного нагляду за аудиторською діяльністю підлягає обов’язковій перевірці незалежним суб’єктом аудиторської діяльності. </a:t>
            </a:r>
            <a:r>
              <a:rPr lang="uk-UA" u="sng" dirty="0" smtClean="0">
                <a:hlinkClick r:id="rId2"/>
              </a:rPr>
              <a:t>Порядок</a:t>
            </a:r>
            <a:r>
              <a:rPr lang="uk-UA" dirty="0" smtClean="0"/>
              <a:t> відбору незалежного аудитора визначає Кабінет Міністрів України.</a:t>
            </a:r>
          </a:p>
          <a:p>
            <a:pPr algn="just"/>
            <a:r>
              <a:rPr lang="uk-UA" dirty="0" smtClean="0"/>
              <a:t>У разі ліквідації Органу суспільного нагляду за аудиторською діяльністю всі кошти, що залишилися після задоволення вимог кредиторів, спрямовуються до Державного бюджету України.</a:t>
            </a:r>
          </a:p>
          <a:p>
            <a:endParaRPr lang="uk-UA"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228600" y="228600"/>
            <a:ext cx="8686800" cy="6400800"/>
          </a:xfrm>
        </p:spPr>
        <p:txBody>
          <a:bodyPr>
            <a:normAutofit fontScale="85000" lnSpcReduction="10000"/>
          </a:bodyPr>
          <a:lstStyle/>
          <a:p>
            <a:r>
              <a:rPr lang="uk-UA" b="1" dirty="0" smtClean="0"/>
              <a:t>Стаття 16. </a:t>
            </a:r>
            <a:r>
              <a:rPr lang="uk-UA" dirty="0" smtClean="0"/>
              <a:t>Порядок формування та функціонування Ради нагляду</a:t>
            </a:r>
          </a:p>
          <a:p>
            <a:r>
              <a:rPr lang="uk-UA" dirty="0" smtClean="0"/>
              <a:t>1. Рада нагляду складається із семи осіб, по одному представнику від центрального органу виконавчої влади, що забезпечує формування та реалізує державну політику у сфері бухгалтерського обліку та аудиту, Національного банку України, Національної комісії з цінних паперів та фондового ринку, національної комісії, що здійснює державне регулювання у сфері ринків фінансових послуг, і трьох осіб з числа </a:t>
            </a:r>
            <a:r>
              <a:rPr lang="uk-UA" dirty="0" err="1" smtClean="0"/>
              <a:t>непрактикуючих</a:t>
            </a:r>
            <a:r>
              <a:rPr lang="uk-UA" dirty="0" smtClean="0"/>
              <a:t> осіб.</a:t>
            </a:r>
          </a:p>
          <a:p>
            <a:r>
              <a:rPr lang="uk-UA" dirty="0" smtClean="0"/>
              <a:t>Три особи з числа </a:t>
            </a:r>
            <a:r>
              <a:rPr lang="uk-UA" dirty="0" err="1" smtClean="0"/>
              <a:t>непрактикуючих</a:t>
            </a:r>
            <a:r>
              <a:rPr lang="uk-UA" dirty="0" smtClean="0"/>
              <a:t> осіб обираються за відкритим конкурсом із прозорою процедурою </a:t>
            </a:r>
            <a:r>
              <a:rPr lang="uk-UA" dirty="0" err="1" smtClean="0"/>
              <a:t>номінаційним</a:t>
            </a:r>
            <a:r>
              <a:rPr lang="uk-UA" dirty="0" smtClean="0"/>
              <a:t> комітетом, що формується шляхом делегування по одному представнику від центрального органу виконавчої влади, що забезпечує формування та реалізує державну політику у сфері бухгалтерського обліку та аудиту, Національного банку України, Національної комісії з цінних паперів та фондового ринку, національної комісії, що здійснює державне регулювання у сфері ринків фінансових послуг, Аудиторської палати України та трьох представників професійних організацій аудиторів та бухгалтерів, які є членами Міжнародної федерації бухгалтерів.</a:t>
            </a:r>
          </a:p>
          <a:p>
            <a:endParaRPr lang="uk-UA"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152400" y="152400"/>
            <a:ext cx="8839200" cy="6705600"/>
          </a:xfrm>
        </p:spPr>
        <p:txBody>
          <a:bodyPr>
            <a:normAutofit fontScale="47500" lnSpcReduction="20000"/>
          </a:bodyPr>
          <a:lstStyle/>
          <a:p>
            <a:r>
              <a:rPr lang="uk-UA" dirty="0" smtClean="0"/>
              <a:t>Голова Аудиторської палати України та Виконавчий директор Інспекції можуть брати участь у засіданнях Ради нагляду як спостерігачі з правом дорадчого голосу.</a:t>
            </a:r>
          </a:p>
          <a:p>
            <a:r>
              <a:rPr lang="uk-UA" dirty="0" smtClean="0"/>
              <a:t>2. Голова Ради нагляду обирається з числа членів Ради нагляду простою більшістю голосів.</a:t>
            </a:r>
          </a:p>
          <a:p>
            <a:r>
              <a:rPr lang="uk-UA" dirty="0" smtClean="0"/>
              <a:t>3. Засідання Ради нагляду відбуваються не рідше ніж один раз на два місяці.</a:t>
            </a:r>
          </a:p>
          <a:p>
            <a:r>
              <a:rPr lang="uk-UA" dirty="0" smtClean="0"/>
              <a:t>4. До повноважень Ради нагляду належать:</a:t>
            </a:r>
          </a:p>
          <a:p>
            <a:r>
              <a:rPr lang="uk-UA" dirty="0" smtClean="0"/>
              <a:t>1) затвердження публічного звіту діяльності Органу суспільного нагляду за аудиторською діяльністю;</a:t>
            </a:r>
          </a:p>
          <a:p>
            <a:r>
              <a:rPr lang="uk-UA" dirty="0" smtClean="0"/>
              <a:t>2) схвалення Статуту Органу суспільного нагляду за аудиторською діяльністю та проектів нормативно-правових актів з регулювання аудиторської діяльності;</a:t>
            </a:r>
          </a:p>
          <a:p>
            <a:r>
              <a:rPr lang="uk-UA" dirty="0" smtClean="0"/>
              <a:t>3) нагляд за діяльністю Аудиторської палати України в частині виконання нею делегованих повноважень;</a:t>
            </a:r>
          </a:p>
          <a:p>
            <a:r>
              <a:rPr lang="uk-UA" dirty="0" smtClean="0"/>
              <a:t>4) прийняття рішень про призначення перевірки виконання Аудиторською палатою України делегованих повноважень;</a:t>
            </a:r>
          </a:p>
          <a:p>
            <a:r>
              <a:rPr lang="uk-UA" dirty="0" smtClean="0"/>
              <a:t>5) затвердження та надання Аудиторській палаті України рекомендацій щодо усунення виявлених порушень у діяльності Аудиторської палати України при виконанні нею делегованих повноважень;</a:t>
            </a:r>
          </a:p>
          <a:p>
            <a:r>
              <a:rPr lang="uk-UA" dirty="0" smtClean="0"/>
              <a:t>6) перегляд рішень Аудиторської палати України, прийнятих нею в межах виконання делегованих повноважень, внесення до них змін та у разі обґрунтування недоцільності їх скасування;</a:t>
            </a:r>
          </a:p>
          <a:p>
            <a:r>
              <a:rPr lang="uk-UA" dirty="0" smtClean="0"/>
              <a:t>7) нагляд за діяльністю Інспекції;</a:t>
            </a:r>
          </a:p>
          <a:p>
            <a:r>
              <a:rPr lang="uk-UA" dirty="0" smtClean="0"/>
              <a:t>8) проведення конкурсу та за його результатами призначення Виконавчого директора Інспекції;</a:t>
            </a:r>
          </a:p>
          <a:p>
            <a:r>
              <a:rPr lang="uk-UA" dirty="0" smtClean="0"/>
              <a:t>9) прийняття рішення про порушення дисциплінарної справи щодо аудиторів та суб’єктів аудиторської діяльності;</a:t>
            </a:r>
          </a:p>
          <a:p>
            <a:r>
              <a:rPr lang="uk-UA" dirty="0" smtClean="0"/>
              <a:t>10) прийняття рішень про застосування стягнень до аудиторів та суб’єктів аудиторської діяльності;</a:t>
            </a:r>
          </a:p>
          <a:p>
            <a:r>
              <a:rPr lang="uk-UA" dirty="0" smtClean="0"/>
              <a:t>11) прийняття рішень про накладення адміністративних стягнень у разі порушення законодавства в частині ненадання інформації до Органу суспільного нагляду за аудиторською діяльністю у випадках, передбачених цим Законом, та </a:t>
            </a:r>
            <a:r>
              <a:rPr lang="uk-UA" dirty="0" err="1" smtClean="0"/>
              <a:t>неоприлюднення</a:t>
            </a:r>
            <a:r>
              <a:rPr lang="uk-UA" dirty="0" smtClean="0"/>
              <a:t> фінансової звітності або консолідованої фінансової звітності разом з аудиторським звітом;</a:t>
            </a:r>
          </a:p>
          <a:p>
            <a:r>
              <a:rPr lang="uk-UA" dirty="0" smtClean="0"/>
              <a:t>12) участь членів Ради нагляду у роботі органів Аудиторської палати України в межах нагляду за виконанням делегованих повноважень;</a:t>
            </a:r>
          </a:p>
          <a:p>
            <a:r>
              <a:rPr lang="uk-UA" dirty="0" smtClean="0"/>
              <a:t>13) отримання інформації від Інспекції, Аудиторської палати України з питань, віднесених до компетенції Ради;</a:t>
            </a:r>
          </a:p>
          <a:p>
            <a:r>
              <a:rPr lang="uk-UA" dirty="0" smtClean="0"/>
              <a:t>14) затвердження графіка перевірок з контролю якості, що плануються до проведення Інспекцією разом з Аудиторською палатою України;</a:t>
            </a:r>
          </a:p>
          <a:p>
            <a:r>
              <a:rPr lang="uk-UA" dirty="0" smtClean="0"/>
              <a:t>15) залучення експертів;</a:t>
            </a:r>
          </a:p>
          <a:p>
            <a:r>
              <a:rPr lang="uk-UA" dirty="0" smtClean="0"/>
              <a:t>16) передача матеріалів до правоохоронних органів;</a:t>
            </a:r>
          </a:p>
          <a:p>
            <a:r>
              <a:rPr lang="uk-UA" dirty="0" smtClean="0"/>
              <a:t>17) схвалення кошторису Органу суспільного нагляду за аудиторською діяльністю та звіту про його виконання;</a:t>
            </a:r>
          </a:p>
          <a:p>
            <a:r>
              <a:rPr lang="uk-UA" dirty="0" smtClean="0"/>
              <a:t>18) затвердження кошторису Аудиторської палати України в частині фінансування виконання нею делегованих повноважень;</a:t>
            </a:r>
          </a:p>
          <a:p>
            <a:r>
              <a:rPr lang="uk-UA" dirty="0" smtClean="0"/>
              <a:t>19) перегляд рішень комісії з атестації та їх скасування у разі обґрунтування їх недоцільності.</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b="1" dirty="0" err="1" smtClean="0"/>
              <a:t>Стаття</a:t>
            </a:r>
            <a:r>
              <a:rPr lang="ru-RU" b="1" dirty="0" smtClean="0"/>
              <a:t> 17. </a:t>
            </a:r>
            <a:r>
              <a:rPr lang="ru-RU" dirty="0" err="1" smtClean="0"/>
              <a:t>Формування</a:t>
            </a:r>
            <a:r>
              <a:rPr lang="ru-RU" dirty="0" smtClean="0"/>
              <a:t> та </a:t>
            </a:r>
            <a:r>
              <a:rPr lang="ru-RU" dirty="0" err="1" smtClean="0"/>
              <a:t>функціонування</a:t>
            </a:r>
            <a:r>
              <a:rPr lang="ru-RU" dirty="0" smtClean="0"/>
              <a:t> </a:t>
            </a:r>
            <a:r>
              <a:rPr lang="ru-RU" dirty="0" err="1" smtClean="0"/>
              <a:t>Інспекції</a:t>
            </a:r>
            <a:endParaRPr lang="uk-UA" dirty="0"/>
          </a:p>
        </p:txBody>
      </p:sp>
      <p:sp>
        <p:nvSpPr>
          <p:cNvPr id="3" name="Содержимое 2"/>
          <p:cNvSpPr>
            <a:spLocks noGrp="1"/>
          </p:cNvSpPr>
          <p:nvPr>
            <p:ph sz="quarter" idx="1"/>
          </p:nvPr>
        </p:nvSpPr>
        <p:spPr>
          <a:xfrm>
            <a:off x="457200" y="1219200"/>
            <a:ext cx="8382000" cy="5410200"/>
          </a:xfrm>
        </p:spPr>
        <p:txBody>
          <a:bodyPr>
            <a:normAutofit fontScale="77500" lnSpcReduction="20000"/>
          </a:bodyPr>
          <a:lstStyle/>
          <a:p>
            <a:r>
              <a:rPr lang="ru-RU" dirty="0" smtClean="0"/>
              <a:t>1. </a:t>
            </a:r>
            <a:r>
              <a:rPr lang="ru-RU" dirty="0" err="1" smtClean="0"/>
              <a:t>Інспекцію</a:t>
            </a:r>
            <a:r>
              <a:rPr lang="ru-RU" dirty="0" smtClean="0"/>
              <a:t> </a:t>
            </a:r>
            <a:r>
              <a:rPr lang="ru-RU" dirty="0" err="1" smtClean="0"/>
              <a:t>очолює</a:t>
            </a:r>
            <a:r>
              <a:rPr lang="ru-RU" dirty="0" smtClean="0"/>
              <a:t> </a:t>
            </a:r>
            <a:r>
              <a:rPr lang="ru-RU" dirty="0" err="1" smtClean="0"/>
              <a:t>Виконавчий</a:t>
            </a:r>
            <a:r>
              <a:rPr lang="ru-RU" dirty="0" smtClean="0"/>
              <a:t> директор, </a:t>
            </a:r>
            <a:r>
              <a:rPr lang="ru-RU" dirty="0" err="1" smtClean="0"/>
              <a:t>який</a:t>
            </a:r>
            <a:r>
              <a:rPr lang="ru-RU" dirty="0" smtClean="0"/>
              <a:t> </a:t>
            </a:r>
            <a:r>
              <a:rPr lang="ru-RU" dirty="0" err="1" smtClean="0"/>
              <a:t>призначається</a:t>
            </a:r>
            <a:r>
              <a:rPr lang="ru-RU" dirty="0" smtClean="0"/>
              <a:t> Радою </a:t>
            </a:r>
            <a:r>
              <a:rPr lang="ru-RU" dirty="0" err="1" smtClean="0"/>
              <a:t>нагляду</a:t>
            </a:r>
            <a:r>
              <a:rPr lang="ru-RU" dirty="0" smtClean="0"/>
              <a:t> </a:t>
            </a:r>
            <a:r>
              <a:rPr lang="ru-RU" dirty="0" err="1" smtClean="0"/>
              <a:t>строком</a:t>
            </a:r>
            <a:r>
              <a:rPr lang="ru-RU" dirty="0" smtClean="0"/>
              <a:t> на </a:t>
            </a:r>
            <a:r>
              <a:rPr lang="ru-RU" dirty="0" err="1" smtClean="0"/>
              <a:t>п’ять</a:t>
            </a:r>
            <a:r>
              <a:rPr lang="ru-RU" dirty="0" smtClean="0"/>
              <a:t> </a:t>
            </a:r>
            <a:r>
              <a:rPr lang="ru-RU" dirty="0" err="1" smtClean="0"/>
              <a:t>років</a:t>
            </a:r>
            <a:r>
              <a:rPr lang="ru-RU" dirty="0" smtClean="0"/>
              <a:t>. </a:t>
            </a:r>
            <a:r>
              <a:rPr lang="ru-RU" dirty="0" err="1" smtClean="0"/>
              <a:t>Виконавчим</a:t>
            </a:r>
            <a:r>
              <a:rPr lang="ru-RU" dirty="0" smtClean="0"/>
              <a:t> директором </a:t>
            </a:r>
            <a:r>
              <a:rPr lang="ru-RU" dirty="0" err="1" smtClean="0"/>
              <a:t>може</a:t>
            </a:r>
            <a:r>
              <a:rPr lang="ru-RU" dirty="0" smtClean="0"/>
              <a:t> бути </a:t>
            </a:r>
            <a:r>
              <a:rPr lang="ru-RU" dirty="0" err="1" smtClean="0"/>
              <a:t>непрактикуюча</a:t>
            </a:r>
            <a:r>
              <a:rPr lang="ru-RU" dirty="0" smtClean="0"/>
              <a:t> особа, яка </a:t>
            </a:r>
            <a:r>
              <a:rPr lang="ru-RU" dirty="0" err="1" smtClean="0"/>
              <a:t>має</a:t>
            </a:r>
            <a:r>
              <a:rPr lang="ru-RU" dirty="0" smtClean="0"/>
              <a:t> </a:t>
            </a:r>
            <a:r>
              <a:rPr lang="ru-RU" dirty="0" err="1" smtClean="0"/>
              <a:t>досвід</a:t>
            </a:r>
            <a:r>
              <a:rPr lang="ru-RU" dirty="0" smtClean="0"/>
              <a:t> </a:t>
            </a:r>
            <a:r>
              <a:rPr lang="ru-RU" dirty="0" err="1" smtClean="0"/>
              <a:t>роботи</a:t>
            </a:r>
            <a:r>
              <a:rPr lang="ru-RU" dirty="0" smtClean="0"/>
              <a:t> у </a:t>
            </a:r>
            <a:r>
              <a:rPr lang="ru-RU" dirty="0" err="1" smtClean="0"/>
              <a:t>сфері</a:t>
            </a:r>
            <a:r>
              <a:rPr lang="ru-RU" dirty="0" smtClean="0"/>
              <a:t> аудиту, </a:t>
            </a:r>
            <a:r>
              <a:rPr lang="ru-RU" dirty="0" err="1" smtClean="0"/>
              <a:t>бухгалтерського</a:t>
            </a:r>
            <a:r>
              <a:rPr lang="ru-RU" dirty="0" smtClean="0"/>
              <a:t> </a:t>
            </a:r>
            <a:r>
              <a:rPr lang="ru-RU" dirty="0" err="1" smtClean="0"/>
              <a:t>обліку</a:t>
            </a:r>
            <a:r>
              <a:rPr lang="ru-RU" dirty="0" smtClean="0"/>
              <a:t>, права не </a:t>
            </a:r>
            <a:r>
              <a:rPr lang="ru-RU" dirty="0" err="1" smtClean="0"/>
              <a:t>менше</a:t>
            </a:r>
            <a:r>
              <a:rPr lang="ru-RU" dirty="0" smtClean="0"/>
              <a:t> 10 </a:t>
            </a:r>
            <a:r>
              <a:rPr lang="ru-RU" dirty="0" err="1" smtClean="0"/>
              <a:t>років</a:t>
            </a:r>
            <a:r>
              <a:rPr lang="ru-RU" dirty="0" smtClean="0"/>
              <a:t>, </a:t>
            </a:r>
            <a:r>
              <a:rPr lang="ru-RU" dirty="0" err="1" smtClean="0"/>
              <a:t>бездоганну</a:t>
            </a:r>
            <a:r>
              <a:rPr lang="ru-RU" dirty="0" smtClean="0"/>
              <a:t> </a:t>
            </a:r>
            <a:r>
              <a:rPr lang="ru-RU" dirty="0" err="1" smtClean="0"/>
              <a:t>репутацію</a:t>
            </a:r>
            <a:r>
              <a:rPr lang="ru-RU" dirty="0" smtClean="0"/>
              <a:t>, не </a:t>
            </a:r>
            <a:r>
              <a:rPr lang="ru-RU" dirty="0" err="1" smtClean="0"/>
              <a:t>має</a:t>
            </a:r>
            <a:r>
              <a:rPr lang="ru-RU" dirty="0" smtClean="0"/>
              <a:t> </a:t>
            </a:r>
            <a:r>
              <a:rPr lang="ru-RU" dirty="0" err="1" smtClean="0"/>
              <a:t>конфлікту</a:t>
            </a:r>
            <a:r>
              <a:rPr lang="ru-RU" dirty="0" smtClean="0"/>
              <a:t> </a:t>
            </a:r>
            <a:r>
              <a:rPr lang="ru-RU" dirty="0" err="1" smtClean="0"/>
              <a:t>інтересів</a:t>
            </a:r>
            <a:r>
              <a:rPr lang="ru-RU" dirty="0" smtClean="0"/>
              <a:t>. При </a:t>
            </a:r>
            <a:r>
              <a:rPr lang="ru-RU" dirty="0" err="1" smtClean="0"/>
              <a:t>формуванні</a:t>
            </a:r>
            <a:r>
              <a:rPr lang="ru-RU" dirty="0" smtClean="0"/>
              <a:t> умов конкурсу </a:t>
            </a:r>
            <a:r>
              <a:rPr lang="ru-RU" dirty="0" err="1" smtClean="0"/>
              <a:t>з</a:t>
            </a:r>
            <a:r>
              <a:rPr lang="ru-RU" dirty="0" smtClean="0"/>
              <a:t> </a:t>
            </a:r>
            <a:r>
              <a:rPr lang="ru-RU" dirty="0" err="1" smtClean="0"/>
              <a:t>відбору</a:t>
            </a:r>
            <a:r>
              <a:rPr lang="ru-RU" dirty="0" smtClean="0"/>
              <a:t> </a:t>
            </a:r>
            <a:r>
              <a:rPr lang="ru-RU" dirty="0" err="1" smtClean="0"/>
              <a:t>кандидатури</a:t>
            </a:r>
            <a:r>
              <a:rPr lang="ru-RU" dirty="0" smtClean="0"/>
              <a:t> на посаду </a:t>
            </a:r>
            <a:r>
              <a:rPr lang="ru-RU" dirty="0" err="1" smtClean="0"/>
              <a:t>виконавчого</a:t>
            </a:r>
            <a:r>
              <a:rPr lang="ru-RU" dirty="0" smtClean="0"/>
              <a:t> директора Радою </a:t>
            </a:r>
            <a:r>
              <a:rPr lang="ru-RU" dirty="0" err="1" smtClean="0"/>
              <a:t>нагляду</a:t>
            </a:r>
            <a:r>
              <a:rPr lang="ru-RU" dirty="0" smtClean="0"/>
              <a:t> </a:t>
            </a:r>
            <a:r>
              <a:rPr lang="ru-RU" dirty="0" err="1" smtClean="0"/>
              <a:t>можуть</a:t>
            </a:r>
            <a:r>
              <a:rPr lang="ru-RU" dirty="0" smtClean="0"/>
              <a:t> бути </a:t>
            </a:r>
            <a:r>
              <a:rPr lang="ru-RU" dirty="0" err="1" smtClean="0"/>
              <a:t>встановлені</a:t>
            </a:r>
            <a:r>
              <a:rPr lang="ru-RU" dirty="0" smtClean="0"/>
              <a:t> </a:t>
            </a:r>
            <a:r>
              <a:rPr lang="ru-RU" dirty="0" err="1" smtClean="0"/>
              <a:t>додаткові</a:t>
            </a:r>
            <a:r>
              <a:rPr lang="ru-RU" dirty="0" smtClean="0"/>
              <a:t> </a:t>
            </a:r>
            <a:r>
              <a:rPr lang="ru-RU" dirty="0" err="1" smtClean="0"/>
              <a:t>вимоги</a:t>
            </a:r>
            <a:r>
              <a:rPr lang="ru-RU" dirty="0" smtClean="0"/>
              <a:t> до </a:t>
            </a:r>
            <a:r>
              <a:rPr lang="ru-RU" dirty="0" err="1" smtClean="0"/>
              <a:t>кандидатів</a:t>
            </a:r>
            <a:r>
              <a:rPr lang="ru-RU" dirty="0" smtClean="0"/>
              <a:t> на </a:t>
            </a:r>
            <a:r>
              <a:rPr lang="ru-RU" dirty="0" err="1" smtClean="0"/>
              <a:t>цю</a:t>
            </a:r>
            <a:r>
              <a:rPr lang="ru-RU" dirty="0" smtClean="0"/>
              <a:t> посаду. </a:t>
            </a:r>
            <a:r>
              <a:rPr lang="ru-RU" dirty="0" err="1" smtClean="0"/>
              <a:t>Виконавчий</a:t>
            </a:r>
            <a:r>
              <a:rPr lang="ru-RU" dirty="0" smtClean="0"/>
              <a:t> директор </a:t>
            </a:r>
            <a:r>
              <a:rPr lang="ru-RU" dirty="0" err="1" smtClean="0"/>
              <a:t>призначає</a:t>
            </a:r>
            <a:r>
              <a:rPr lang="ru-RU" dirty="0" smtClean="0"/>
              <a:t> та </a:t>
            </a:r>
            <a:r>
              <a:rPr lang="ru-RU" dirty="0" err="1" smtClean="0"/>
              <a:t>звільняє</a:t>
            </a:r>
            <a:r>
              <a:rPr lang="ru-RU" dirty="0" smtClean="0"/>
              <a:t> </a:t>
            </a:r>
            <a:r>
              <a:rPr lang="ru-RU" dirty="0" err="1" smtClean="0"/>
              <a:t>двох</a:t>
            </a:r>
            <a:r>
              <a:rPr lang="ru-RU" dirty="0" smtClean="0"/>
              <a:t> </a:t>
            </a:r>
            <a:r>
              <a:rPr lang="ru-RU" dirty="0" err="1" smtClean="0"/>
              <a:t>своїх</a:t>
            </a:r>
            <a:r>
              <a:rPr lang="ru-RU" dirty="0" smtClean="0"/>
              <a:t> </a:t>
            </a:r>
            <a:r>
              <a:rPr lang="ru-RU" dirty="0" err="1" smtClean="0"/>
              <a:t>заступників</a:t>
            </a:r>
            <a:r>
              <a:rPr lang="ru-RU" dirty="0" smtClean="0"/>
              <a:t> за </a:t>
            </a:r>
            <a:r>
              <a:rPr lang="ru-RU" dirty="0" err="1" smtClean="0"/>
              <a:t>погодженням</a:t>
            </a:r>
            <a:r>
              <a:rPr lang="ru-RU" dirty="0" smtClean="0"/>
              <a:t> </a:t>
            </a:r>
            <a:r>
              <a:rPr lang="ru-RU" dirty="0" err="1" smtClean="0"/>
              <a:t>з</a:t>
            </a:r>
            <a:r>
              <a:rPr lang="ru-RU" dirty="0" smtClean="0"/>
              <a:t> Радою </a:t>
            </a:r>
            <a:r>
              <a:rPr lang="ru-RU" dirty="0" err="1" smtClean="0"/>
              <a:t>нагляду</a:t>
            </a:r>
            <a:r>
              <a:rPr lang="ru-RU" dirty="0" smtClean="0"/>
              <a:t>, а </a:t>
            </a:r>
            <a:r>
              <a:rPr lang="ru-RU" dirty="0" err="1" smtClean="0"/>
              <a:t>також</a:t>
            </a:r>
            <a:r>
              <a:rPr lang="ru-RU" dirty="0" smtClean="0"/>
              <a:t> </a:t>
            </a:r>
            <a:r>
              <a:rPr lang="ru-RU" dirty="0" err="1" smtClean="0"/>
              <a:t>інспекторів</a:t>
            </a:r>
            <a:r>
              <a:rPr lang="ru-RU" dirty="0" smtClean="0"/>
              <a:t> та </a:t>
            </a:r>
            <a:r>
              <a:rPr lang="ru-RU" dirty="0" err="1" smtClean="0"/>
              <a:t>інших</a:t>
            </a:r>
            <a:r>
              <a:rPr lang="ru-RU" dirty="0" smtClean="0"/>
              <a:t> </a:t>
            </a:r>
            <a:r>
              <a:rPr lang="ru-RU" dirty="0" err="1" smtClean="0"/>
              <a:t>посадових</a:t>
            </a:r>
            <a:r>
              <a:rPr lang="ru-RU" dirty="0" smtClean="0"/>
              <a:t> </a:t>
            </a:r>
            <a:r>
              <a:rPr lang="ru-RU" dirty="0" err="1" smtClean="0"/>
              <a:t>осіб</a:t>
            </a:r>
            <a:r>
              <a:rPr lang="ru-RU" dirty="0" smtClean="0"/>
              <a:t> </a:t>
            </a:r>
            <a:r>
              <a:rPr lang="ru-RU" dirty="0" err="1" smtClean="0"/>
              <a:t>Інспекції</a:t>
            </a:r>
            <a:r>
              <a:rPr lang="ru-RU" dirty="0" smtClean="0"/>
              <a:t> </a:t>
            </a:r>
            <a:r>
              <a:rPr lang="ru-RU" dirty="0" err="1" smtClean="0"/>
              <a:t>відповідно</a:t>
            </a:r>
            <a:r>
              <a:rPr lang="ru-RU" dirty="0" smtClean="0"/>
              <a:t> до трудового </a:t>
            </a:r>
            <a:r>
              <a:rPr lang="ru-RU" dirty="0" err="1" smtClean="0"/>
              <a:t>законодавства</a:t>
            </a:r>
            <a:r>
              <a:rPr lang="ru-RU" dirty="0" smtClean="0"/>
              <a:t>. Заступником </a:t>
            </a:r>
            <a:r>
              <a:rPr lang="ru-RU" dirty="0" err="1" smtClean="0"/>
              <a:t>Виконавчого</a:t>
            </a:r>
            <a:r>
              <a:rPr lang="ru-RU" dirty="0" smtClean="0"/>
              <a:t> директора </a:t>
            </a:r>
            <a:r>
              <a:rPr lang="ru-RU" dirty="0" err="1" smtClean="0"/>
              <a:t>може</a:t>
            </a:r>
            <a:r>
              <a:rPr lang="ru-RU" dirty="0" smtClean="0"/>
              <a:t> бути </a:t>
            </a:r>
            <a:r>
              <a:rPr lang="ru-RU" dirty="0" err="1" smtClean="0"/>
              <a:t>непрактикуюча</a:t>
            </a:r>
            <a:r>
              <a:rPr lang="ru-RU" dirty="0" smtClean="0"/>
              <a:t> особа, яка </a:t>
            </a:r>
            <a:r>
              <a:rPr lang="ru-RU" dirty="0" err="1" smtClean="0"/>
              <a:t>має</a:t>
            </a:r>
            <a:r>
              <a:rPr lang="ru-RU" dirty="0" smtClean="0"/>
              <a:t> </a:t>
            </a:r>
            <a:r>
              <a:rPr lang="ru-RU" dirty="0" err="1" smtClean="0"/>
              <a:t>досвід</a:t>
            </a:r>
            <a:r>
              <a:rPr lang="ru-RU" dirty="0" smtClean="0"/>
              <a:t> </a:t>
            </a:r>
            <a:r>
              <a:rPr lang="ru-RU" dirty="0" err="1" smtClean="0"/>
              <a:t>роботи</a:t>
            </a:r>
            <a:r>
              <a:rPr lang="ru-RU" dirty="0" smtClean="0"/>
              <a:t> у </a:t>
            </a:r>
            <a:r>
              <a:rPr lang="ru-RU" dirty="0" err="1" smtClean="0"/>
              <a:t>сфері</a:t>
            </a:r>
            <a:r>
              <a:rPr lang="ru-RU" dirty="0" smtClean="0"/>
              <a:t> аудиту, </a:t>
            </a:r>
            <a:r>
              <a:rPr lang="ru-RU" dirty="0" err="1" smtClean="0"/>
              <a:t>бухгалтерського</a:t>
            </a:r>
            <a:r>
              <a:rPr lang="ru-RU" dirty="0" smtClean="0"/>
              <a:t> </a:t>
            </a:r>
            <a:r>
              <a:rPr lang="ru-RU" dirty="0" err="1" smtClean="0"/>
              <a:t>обліку</a:t>
            </a:r>
            <a:r>
              <a:rPr lang="ru-RU" dirty="0" smtClean="0"/>
              <a:t>, права не </a:t>
            </a:r>
            <a:r>
              <a:rPr lang="ru-RU" dirty="0" err="1" smtClean="0"/>
              <a:t>менше</a:t>
            </a:r>
            <a:r>
              <a:rPr lang="ru-RU" dirty="0" smtClean="0"/>
              <a:t> семи </a:t>
            </a:r>
            <a:r>
              <a:rPr lang="ru-RU" dirty="0" err="1" smtClean="0"/>
              <a:t>років</a:t>
            </a:r>
            <a:r>
              <a:rPr lang="ru-RU" dirty="0" smtClean="0"/>
              <a:t>, </a:t>
            </a:r>
            <a:r>
              <a:rPr lang="ru-RU" dirty="0" err="1" smtClean="0"/>
              <a:t>бездоганну</a:t>
            </a:r>
            <a:r>
              <a:rPr lang="ru-RU" dirty="0" smtClean="0"/>
              <a:t> </a:t>
            </a:r>
            <a:r>
              <a:rPr lang="ru-RU" dirty="0" err="1" smtClean="0"/>
              <a:t>репутацію</a:t>
            </a:r>
            <a:r>
              <a:rPr lang="ru-RU" dirty="0" smtClean="0"/>
              <a:t>, не </a:t>
            </a:r>
            <a:r>
              <a:rPr lang="ru-RU" dirty="0" err="1" smtClean="0"/>
              <a:t>має</a:t>
            </a:r>
            <a:r>
              <a:rPr lang="ru-RU" dirty="0" smtClean="0"/>
              <a:t> </a:t>
            </a:r>
            <a:r>
              <a:rPr lang="ru-RU" dirty="0" err="1" smtClean="0"/>
              <a:t>конфлікту</a:t>
            </a:r>
            <a:r>
              <a:rPr lang="ru-RU" dirty="0" smtClean="0"/>
              <a:t> </a:t>
            </a:r>
            <a:r>
              <a:rPr lang="ru-RU" dirty="0" err="1" smtClean="0"/>
              <a:t>інтересів</a:t>
            </a:r>
            <a:r>
              <a:rPr lang="ru-RU" dirty="0" smtClean="0"/>
              <a:t>.</a:t>
            </a:r>
          </a:p>
          <a:p>
            <a:r>
              <a:rPr lang="ru-RU" dirty="0" err="1" smtClean="0"/>
              <a:t>Виконавчий</a:t>
            </a:r>
            <a:r>
              <a:rPr lang="ru-RU" dirty="0" smtClean="0"/>
              <a:t> директор </a:t>
            </a:r>
            <a:r>
              <a:rPr lang="ru-RU" dirty="0" err="1" smtClean="0"/>
              <a:t>може</a:t>
            </a:r>
            <a:r>
              <a:rPr lang="ru-RU" dirty="0" smtClean="0"/>
              <a:t> бути </a:t>
            </a:r>
            <a:r>
              <a:rPr lang="ru-RU" dirty="0" err="1" smtClean="0"/>
              <a:t>звільнений</a:t>
            </a:r>
            <a:r>
              <a:rPr lang="ru-RU" dirty="0" smtClean="0"/>
              <a:t> </a:t>
            </a:r>
            <a:r>
              <a:rPr lang="ru-RU" dirty="0" err="1" smtClean="0"/>
              <a:t>достроково</a:t>
            </a:r>
            <a:r>
              <a:rPr lang="ru-RU" dirty="0" smtClean="0"/>
              <a:t> у </a:t>
            </a:r>
            <a:r>
              <a:rPr lang="ru-RU" dirty="0" err="1" smtClean="0"/>
              <a:t>разі</a:t>
            </a:r>
            <a:r>
              <a:rPr lang="ru-RU" dirty="0" smtClean="0"/>
              <a:t>: </a:t>
            </a:r>
            <a:r>
              <a:rPr lang="ru-RU" dirty="0" err="1" smtClean="0"/>
              <a:t>відставки</a:t>
            </a:r>
            <a:r>
              <a:rPr lang="ru-RU" dirty="0" smtClean="0"/>
              <a:t>; </a:t>
            </a:r>
            <a:r>
              <a:rPr lang="ru-RU" dirty="0" err="1" smtClean="0"/>
              <a:t>неможливості</a:t>
            </a:r>
            <a:r>
              <a:rPr lang="ru-RU" dirty="0" smtClean="0"/>
              <a:t> </a:t>
            </a:r>
            <a:r>
              <a:rPr lang="ru-RU" dirty="0" err="1" smtClean="0"/>
              <a:t>виконувати</a:t>
            </a:r>
            <a:r>
              <a:rPr lang="ru-RU" dirty="0" smtClean="0"/>
              <a:t> </a:t>
            </a:r>
            <a:r>
              <a:rPr lang="ru-RU" dirty="0" err="1" smtClean="0"/>
              <a:t>свої</a:t>
            </a:r>
            <a:r>
              <a:rPr lang="ru-RU" dirty="0" smtClean="0"/>
              <a:t> </a:t>
            </a:r>
            <a:r>
              <a:rPr lang="ru-RU" dirty="0" err="1" smtClean="0"/>
              <a:t>повноваження</a:t>
            </a:r>
            <a:r>
              <a:rPr lang="ru-RU" dirty="0" smtClean="0"/>
              <a:t> за станом </a:t>
            </a:r>
            <a:r>
              <a:rPr lang="ru-RU" dirty="0" err="1" smtClean="0"/>
              <a:t>здоров’я</a:t>
            </a:r>
            <a:r>
              <a:rPr lang="ru-RU" dirty="0" smtClean="0"/>
              <a:t>; </a:t>
            </a:r>
            <a:r>
              <a:rPr lang="ru-RU" dirty="0" err="1" smtClean="0"/>
              <a:t>набрання</a:t>
            </a:r>
            <a:r>
              <a:rPr lang="ru-RU" dirty="0" smtClean="0"/>
              <a:t> </a:t>
            </a:r>
            <a:r>
              <a:rPr lang="ru-RU" dirty="0" err="1" smtClean="0"/>
              <a:t>чинності</a:t>
            </a:r>
            <a:r>
              <a:rPr lang="ru-RU" dirty="0" smtClean="0"/>
              <a:t> </a:t>
            </a:r>
            <a:r>
              <a:rPr lang="ru-RU" dirty="0" err="1" smtClean="0"/>
              <a:t>обвинувальним</a:t>
            </a:r>
            <a:r>
              <a:rPr lang="ru-RU" dirty="0" smtClean="0"/>
              <a:t> </a:t>
            </a:r>
            <a:r>
              <a:rPr lang="ru-RU" dirty="0" err="1" smtClean="0"/>
              <a:t>вироком</a:t>
            </a:r>
            <a:r>
              <a:rPr lang="ru-RU" dirty="0" smtClean="0"/>
              <a:t> суду; </a:t>
            </a:r>
            <a:r>
              <a:rPr lang="ru-RU" dirty="0" err="1" smtClean="0"/>
              <a:t>накладення</a:t>
            </a:r>
            <a:r>
              <a:rPr lang="ru-RU" dirty="0" smtClean="0"/>
              <a:t> </a:t>
            </a:r>
            <a:r>
              <a:rPr lang="ru-RU" dirty="0" err="1" smtClean="0"/>
              <a:t>адміністративного</a:t>
            </a:r>
            <a:r>
              <a:rPr lang="ru-RU" dirty="0" smtClean="0"/>
              <a:t> </a:t>
            </a:r>
            <a:r>
              <a:rPr lang="ru-RU" dirty="0" err="1" smtClean="0"/>
              <a:t>стягнення</a:t>
            </a:r>
            <a:r>
              <a:rPr lang="ru-RU" dirty="0" smtClean="0"/>
              <a:t> за </a:t>
            </a:r>
            <a:r>
              <a:rPr lang="ru-RU" dirty="0" err="1" smtClean="0"/>
              <a:t>вчинення</a:t>
            </a:r>
            <a:r>
              <a:rPr lang="ru-RU" dirty="0" smtClean="0"/>
              <a:t> </a:t>
            </a:r>
            <a:r>
              <a:rPr lang="ru-RU" dirty="0" err="1" smtClean="0"/>
              <a:t>корупційних</a:t>
            </a:r>
            <a:r>
              <a:rPr lang="ru-RU" dirty="0" smtClean="0"/>
              <a:t> </a:t>
            </a:r>
            <a:r>
              <a:rPr lang="ru-RU" dirty="0" err="1" smtClean="0"/>
              <a:t>правопорушень</a:t>
            </a:r>
            <a:r>
              <a:rPr lang="ru-RU" dirty="0" smtClean="0"/>
              <a:t>; </a:t>
            </a:r>
            <a:r>
              <a:rPr lang="ru-RU" dirty="0" err="1" smtClean="0"/>
              <a:t>усунення</a:t>
            </a:r>
            <a:r>
              <a:rPr lang="ru-RU" dirty="0" smtClean="0"/>
              <a:t> </a:t>
            </a:r>
            <a:r>
              <a:rPr lang="ru-RU" dirty="0" err="1" smtClean="0"/>
              <a:t>з</a:t>
            </a:r>
            <a:r>
              <a:rPr lang="ru-RU" dirty="0" smtClean="0"/>
              <a:t> посади </a:t>
            </a:r>
            <a:r>
              <a:rPr lang="ru-RU" dirty="0" err="1" smtClean="0"/>
              <a:t>рішенням</a:t>
            </a:r>
            <a:r>
              <a:rPr lang="ru-RU" dirty="0" smtClean="0"/>
              <a:t> Ради </a:t>
            </a:r>
            <a:r>
              <a:rPr lang="ru-RU" dirty="0" err="1" smtClean="0"/>
              <a:t>нагляду</a:t>
            </a:r>
            <a:r>
              <a:rPr lang="ru-RU" dirty="0" smtClean="0"/>
              <a:t> за </a:t>
            </a:r>
            <a:r>
              <a:rPr lang="ru-RU" dirty="0" err="1" smtClean="0"/>
              <a:t>аудиторською</a:t>
            </a:r>
            <a:r>
              <a:rPr lang="ru-RU" dirty="0" smtClean="0"/>
              <a:t> </a:t>
            </a:r>
            <a:r>
              <a:rPr lang="ru-RU" dirty="0" err="1" smtClean="0"/>
              <a:t>діяльністю</a:t>
            </a:r>
            <a:r>
              <a:rPr lang="ru-RU" dirty="0" smtClean="0"/>
              <a:t> </a:t>
            </a:r>
            <a:r>
              <a:rPr lang="ru-RU" dirty="0" err="1" smtClean="0"/>
              <a:t>за</a:t>
            </a:r>
            <a:r>
              <a:rPr lang="ru-RU" dirty="0" smtClean="0"/>
              <a:t> </a:t>
            </a:r>
            <a:r>
              <a:rPr lang="ru-RU" dirty="0" err="1" smtClean="0"/>
              <a:t>порушення</a:t>
            </a:r>
            <a:r>
              <a:rPr lang="ru-RU" dirty="0" smtClean="0"/>
              <a:t> </a:t>
            </a:r>
            <a:r>
              <a:rPr lang="ru-RU" dirty="0" err="1" smtClean="0"/>
              <a:t>вимог</a:t>
            </a:r>
            <a:r>
              <a:rPr lang="ru-RU" dirty="0" smtClean="0"/>
              <a:t> </a:t>
            </a:r>
            <a:r>
              <a:rPr lang="ru-RU" dirty="0" err="1" smtClean="0"/>
              <a:t>цього</a:t>
            </a:r>
            <a:r>
              <a:rPr lang="ru-RU" dirty="0" smtClean="0"/>
              <a:t> Закону та Статуту Органу </a:t>
            </a:r>
            <a:r>
              <a:rPr lang="ru-RU" dirty="0" err="1" smtClean="0"/>
              <a:t>суспільного</a:t>
            </a:r>
            <a:r>
              <a:rPr lang="ru-RU" dirty="0" smtClean="0"/>
              <a:t> </a:t>
            </a:r>
            <a:r>
              <a:rPr lang="ru-RU" dirty="0" err="1" smtClean="0"/>
              <a:t>нагляду</a:t>
            </a:r>
            <a:r>
              <a:rPr lang="ru-RU" dirty="0" smtClean="0"/>
              <a:t> за </a:t>
            </a:r>
            <a:r>
              <a:rPr lang="ru-RU" dirty="0" err="1" smtClean="0"/>
              <a:t>аудиторською</a:t>
            </a:r>
            <a:r>
              <a:rPr lang="ru-RU" dirty="0" smtClean="0"/>
              <a:t> </a:t>
            </a:r>
            <a:r>
              <a:rPr lang="ru-RU" dirty="0" err="1" smtClean="0"/>
              <a:t>діяльністю</a:t>
            </a:r>
            <a:r>
              <a:rPr lang="ru-RU" dirty="0" smtClean="0"/>
              <a:t>.</a:t>
            </a:r>
          </a:p>
          <a:p>
            <a:endParaRPr lang="uk-UA" dirty="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2400"/>
            <a:ext cx="8229600" cy="1295400"/>
          </a:xfrm>
        </p:spPr>
        <p:txBody>
          <a:bodyPr>
            <a:normAutofit fontScale="90000"/>
          </a:bodyPr>
          <a:lstStyle/>
          <a:p>
            <a:pPr algn="ctr"/>
            <a:r>
              <a:rPr lang="uk-UA" b="1" dirty="0" smtClean="0"/>
              <a:t>Стаття 18. </a:t>
            </a:r>
            <a:r>
              <a:rPr lang="uk-UA" dirty="0" smtClean="0"/>
              <a:t>Оприлюднення інформації про діяльність Органу суспільного нагляду за аудиторською діяльністю</a:t>
            </a:r>
            <a:endParaRPr lang="uk-UA" dirty="0"/>
          </a:p>
        </p:txBody>
      </p:sp>
      <p:sp>
        <p:nvSpPr>
          <p:cNvPr id="3" name="Содержимое 2"/>
          <p:cNvSpPr>
            <a:spLocks noGrp="1"/>
          </p:cNvSpPr>
          <p:nvPr>
            <p:ph sz="quarter" idx="1"/>
          </p:nvPr>
        </p:nvSpPr>
        <p:spPr>
          <a:xfrm>
            <a:off x="304800" y="1524000"/>
            <a:ext cx="8534400" cy="5105400"/>
          </a:xfrm>
        </p:spPr>
        <p:txBody>
          <a:bodyPr>
            <a:normAutofit fontScale="92500" lnSpcReduction="20000"/>
          </a:bodyPr>
          <a:lstStyle/>
          <a:p>
            <a:r>
              <a:rPr lang="ru-RU" dirty="0" smtClean="0"/>
              <a:t>1. Органом </a:t>
            </a:r>
            <a:r>
              <a:rPr lang="ru-RU" dirty="0" err="1" smtClean="0"/>
              <a:t>суспільного</a:t>
            </a:r>
            <a:r>
              <a:rPr lang="ru-RU" dirty="0" smtClean="0"/>
              <a:t> </a:t>
            </a:r>
            <a:r>
              <a:rPr lang="ru-RU" dirty="0" err="1" smtClean="0"/>
              <a:t>нагляду</a:t>
            </a:r>
            <a:r>
              <a:rPr lang="ru-RU" dirty="0" smtClean="0"/>
              <a:t> за </a:t>
            </a:r>
            <a:r>
              <a:rPr lang="ru-RU" dirty="0" err="1" smtClean="0"/>
              <a:t>аудиторською</a:t>
            </a:r>
            <a:r>
              <a:rPr lang="ru-RU" dirty="0" smtClean="0"/>
              <a:t> </a:t>
            </a:r>
            <a:r>
              <a:rPr lang="ru-RU" dirty="0" err="1" smtClean="0"/>
              <a:t>діяльністю</a:t>
            </a:r>
            <a:r>
              <a:rPr lang="ru-RU" dirty="0" smtClean="0"/>
              <a:t> </a:t>
            </a:r>
            <a:r>
              <a:rPr lang="ru-RU" dirty="0" err="1" smtClean="0"/>
              <a:t>оприлюднюється</a:t>
            </a:r>
            <a:r>
              <a:rPr lang="ru-RU" dirty="0" smtClean="0"/>
              <a:t> </a:t>
            </a:r>
            <a:r>
              <a:rPr lang="ru-RU" dirty="0" err="1" smtClean="0"/>
              <a:t>щонайменше</a:t>
            </a:r>
            <a:r>
              <a:rPr lang="ru-RU" dirty="0" smtClean="0"/>
              <a:t> в об</a:t>
            </a:r>
            <a:r>
              <a:rPr lang="uk-UA" dirty="0" err="1" smtClean="0"/>
              <a:t>ов’язковому</a:t>
            </a:r>
            <a:r>
              <a:rPr lang="uk-UA" dirty="0" smtClean="0"/>
              <a:t> порядку така інформація:</a:t>
            </a:r>
          </a:p>
          <a:p>
            <a:r>
              <a:rPr lang="uk-UA" dirty="0" smtClean="0"/>
              <a:t>1) щорічні звіти про свою діяльність;</a:t>
            </a:r>
          </a:p>
          <a:p>
            <a:r>
              <a:rPr lang="uk-UA" dirty="0" smtClean="0"/>
              <a:t>2) щорічні програми роботи з виконання своїх завдань;</a:t>
            </a:r>
          </a:p>
          <a:p>
            <a:r>
              <a:rPr lang="uk-UA" dirty="0" smtClean="0"/>
              <a:t>3) план-графік щорічних перевірок з контролю якості аудиторських послуг;</a:t>
            </a:r>
          </a:p>
          <a:p>
            <a:r>
              <a:rPr lang="uk-UA" dirty="0" smtClean="0"/>
              <a:t>4) щорічні звіти про загальні результати системи забезпечення якості. Звіт має містити інформацію про проведені перевірки, надані рекомендації, перевірку їх виконання, вжиті заходи та накладені стягнення. Він має також містити інформацію про основні показники виконання кошторису Органу суспільного нагляду за аудиторською діяльністю та ресурси, залучені для виконання функцій;</a:t>
            </a:r>
          </a:p>
          <a:p>
            <a:r>
              <a:rPr lang="uk-UA" dirty="0" smtClean="0"/>
              <a:t>5) інформація про накладені стягнення.</a:t>
            </a:r>
          </a:p>
          <a:p>
            <a:endParaRPr lang="uk-UA" dirty="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одержимое 2"/>
          <p:cNvSpPr>
            <a:spLocks noGrp="1"/>
          </p:cNvSpPr>
          <p:nvPr>
            <p:ph type="title"/>
          </p:nvPr>
        </p:nvSpPr>
        <p:spPr>
          <a:xfrm>
            <a:off x="457200" y="152400"/>
            <a:ext cx="8305800" cy="4495800"/>
          </a:xfrm>
        </p:spPr>
        <p:txBody>
          <a:bodyPr>
            <a:normAutofit/>
          </a:bodyPr>
          <a:lstStyle/>
          <a:p>
            <a:pPr algn="ctr"/>
            <a:r>
              <a:rPr lang="uk-UA" sz="4800" b="1" dirty="0" smtClean="0"/>
              <a:t>Розділ </a:t>
            </a:r>
            <a:r>
              <a:rPr lang="en-US" sz="4800" b="1" dirty="0" smtClean="0"/>
              <a:t>IV</a:t>
            </a:r>
            <a:r>
              <a:rPr lang="en-US" sz="4800" dirty="0" smtClean="0"/>
              <a:t/>
            </a:r>
            <a:br>
              <a:rPr lang="en-US" sz="4800" dirty="0" smtClean="0"/>
            </a:br>
            <a:r>
              <a:rPr lang="uk-UA" sz="4800" b="1" dirty="0" smtClean="0"/>
              <a:t>АТЕСТАЦІЯ АУДИТОРІВ</a:t>
            </a:r>
            <a:endParaRPr lang="uk-UA" sz="4800" dirty="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2400"/>
            <a:ext cx="8229600" cy="533400"/>
          </a:xfrm>
        </p:spPr>
        <p:txBody>
          <a:bodyPr>
            <a:normAutofit fontScale="90000"/>
          </a:bodyPr>
          <a:lstStyle/>
          <a:p>
            <a:r>
              <a:rPr lang="uk-UA" b="1" dirty="0" smtClean="0"/>
              <a:t>Стаття 19. </a:t>
            </a:r>
            <a:r>
              <a:rPr lang="uk-UA" dirty="0" smtClean="0"/>
              <a:t>Атестація аудиторів</a:t>
            </a:r>
            <a:endParaRPr lang="uk-UA" dirty="0"/>
          </a:p>
        </p:txBody>
      </p:sp>
      <p:sp>
        <p:nvSpPr>
          <p:cNvPr id="3" name="Содержимое 2"/>
          <p:cNvSpPr>
            <a:spLocks noGrp="1"/>
          </p:cNvSpPr>
          <p:nvPr>
            <p:ph sz="quarter" idx="1"/>
          </p:nvPr>
        </p:nvSpPr>
        <p:spPr>
          <a:xfrm>
            <a:off x="304800" y="609600"/>
            <a:ext cx="8610600" cy="6096000"/>
          </a:xfrm>
        </p:spPr>
        <p:txBody>
          <a:bodyPr>
            <a:normAutofit fontScale="62500" lnSpcReduction="20000"/>
          </a:bodyPr>
          <a:lstStyle/>
          <a:p>
            <a:r>
              <a:rPr lang="uk-UA" dirty="0" smtClean="0"/>
              <a:t>1. Аудитором може бути визнана фізична особа, яка:</a:t>
            </a:r>
          </a:p>
          <a:p>
            <a:r>
              <a:rPr lang="uk-UA" dirty="0" smtClean="0"/>
              <a:t>1) має вищу освіту;</a:t>
            </a:r>
          </a:p>
          <a:p>
            <a:r>
              <a:rPr lang="uk-UA" dirty="0" smtClean="0"/>
              <a:t>2) підтвердила високий рівень теоретичних знань та професійну компетентність шляхом успішного складення відповідних іспитів;</a:t>
            </a:r>
          </a:p>
          <a:p>
            <a:r>
              <a:rPr lang="uk-UA" dirty="0" smtClean="0"/>
              <a:t>3) пройшла практичну підготовку із провадження аудиторської діяльності.</a:t>
            </a:r>
          </a:p>
          <a:p>
            <a:r>
              <a:rPr lang="uk-UA" dirty="0" smtClean="0"/>
              <a:t>2. Теоретичні знання підтверджуються за такими напрямами:</a:t>
            </a:r>
          </a:p>
          <a:p>
            <a:r>
              <a:rPr lang="uk-UA" dirty="0" smtClean="0"/>
              <a:t>1) стандарти професійної етики та професійна незалежність;</a:t>
            </a:r>
          </a:p>
          <a:p>
            <a:r>
              <a:rPr lang="uk-UA" dirty="0" smtClean="0"/>
              <a:t>2) міжнародні стандарти аудиту;</a:t>
            </a:r>
          </a:p>
          <a:p>
            <a:r>
              <a:rPr lang="uk-UA" dirty="0" smtClean="0"/>
              <a:t>3) законодавчі засади аудиторської діяльності та методика проведення аудиту (професійні навички);</a:t>
            </a:r>
          </a:p>
          <a:p>
            <a:r>
              <a:rPr lang="uk-UA" dirty="0" smtClean="0"/>
              <a:t>4) управління ризиками та внутрішній контроль;</a:t>
            </a:r>
          </a:p>
          <a:p>
            <a:r>
              <a:rPr lang="uk-UA" dirty="0" smtClean="0"/>
              <a:t>5) фінансовий аналіз;</a:t>
            </a:r>
          </a:p>
          <a:p>
            <a:r>
              <a:rPr lang="uk-UA" dirty="0" smtClean="0"/>
              <a:t>6) управлінський облік;</a:t>
            </a:r>
          </a:p>
          <a:p>
            <a:r>
              <a:rPr lang="uk-UA" dirty="0" smtClean="0"/>
              <a:t>7) міжнародні стандарти фінансової звітності;</a:t>
            </a:r>
          </a:p>
          <a:p>
            <a:r>
              <a:rPr lang="uk-UA" dirty="0" smtClean="0"/>
              <a:t>8) теорія бухгалтерського обліку та законодавчі засади ведення бухгалтерського обліку та складання фінансової звітності;</a:t>
            </a:r>
          </a:p>
          <a:p>
            <a:r>
              <a:rPr lang="uk-UA" dirty="0" smtClean="0"/>
              <a:t>9) податкове законодавство та законодавство про єдиний соціальний внесок;</a:t>
            </a:r>
          </a:p>
          <a:p>
            <a:r>
              <a:rPr lang="uk-UA" dirty="0" smtClean="0"/>
              <a:t>10) господарське, цивільне та трудове законодавство;</a:t>
            </a:r>
          </a:p>
          <a:p>
            <a:r>
              <a:rPr lang="uk-UA" dirty="0" smtClean="0"/>
              <a:t>11) корпоративне законодавство та законодавство про відновлення платоспроможності боржника або визнання його банкрутом;</a:t>
            </a:r>
          </a:p>
          <a:p>
            <a:r>
              <a:rPr lang="uk-UA" dirty="0" smtClean="0"/>
              <a:t>12) інформаційні технології та комп’ютерні системи;</a:t>
            </a:r>
          </a:p>
          <a:p>
            <a:r>
              <a:rPr lang="uk-UA" dirty="0" smtClean="0"/>
              <a:t>13) фінанси підприємств;</a:t>
            </a:r>
          </a:p>
          <a:p>
            <a:r>
              <a:rPr lang="uk-UA" dirty="0" smtClean="0"/>
              <a:t>14) економіка підприємства та статистика.</a:t>
            </a:r>
          </a:p>
          <a:p>
            <a:endParaRPr lang="uk-UA"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304800" y="381000"/>
            <a:ext cx="8686800" cy="6248400"/>
          </a:xfrm>
        </p:spPr>
        <p:txBody>
          <a:bodyPr>
            <a:normAutofit fontScale="92500"/>
          </a:bodyPr>
          <a:lstStyle/>
          <a:p>
            <a:pPr algn="just"/>
            <a:r>
              <a:rPr lang="uk-UA" dirty="0" smtClean="0"/>
              <a:t>12) ключовий партнер з аудиту - аудитор, який:</a:t>
            </a:r>
          </a:p>
          <a:p>
            <a:pPr algn="just"/>
            <a:r>
              <a:rPr lang="uk-UA" dirty="0" smtClean="0"/>
              <a:t>призначений аудиторською фірмою відповідальним за проведення аудиту фінансової звітності від імені аудиторської фірми, у разі аудиту групи - аудитор, призначений аудиторською фірмою відповідальним за проведення аудиту консолідованої фінансової звітності групи, та аудитор, призначений відповідальним за проведення аудиту фінансової звітності дочірніх підприємств;</a:t>
            </a:r>
          </a:p>
          <a:p>
            <a:pPr algn="just"/>
            <a:r>
              <a:rPr lang="uk-UA" dirty="0" smtClean="0"/>
              <a:t>підписує аудиторський звіт;</a:t>
            </a:r>
          </a:p>
          <a:p>
            <a:pPr algn="just"/>
            <a:r>
              <a:rPr lang="uk-UA" dirty="0" smtClean="0"/>
              <a:t>13) конфлікт інтересів - суперечність між особистими майновими, немайновими інтересами аудитора (посадових осіб аудиторської фірми) та його (їх) професійними правами і обов’язками, наявність якої може вплинути на об’єктивність або неупередженість під час виконання ним (ними) своїх професійних обов’язків, а також на вчинення чи </a:t>
            </a:r>
            <a:r>
              <a:rPr lang="uk-UA" dirty="0" err="1" smtClean="0"/>
              <a:t>невчинення</a:t>
            </a:r>
            <a:r>
              <a:rPr lang="uk-UA" dirty="0" smtClean="0"/>
              <a:t> ним (ними) дій;</a:t>
            </a:r>
          </a:p>
          <a:p>
            <a:endParaRPr lang="uk-UA" dirty="0"/>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152400" y="152400"/>
            <a:ext cx="8763000" cy="6477000"/>
          </a:xfrm>
        </p:spPr>
        <p:txBody>
          <a:bodyPr>
            <a:normAutofit fontScale="70000" lnSpcReduction="20000"/>
          </a:bodyPr>
          <a:lstStyle/>
          <a:p>
            <a:r>
              <a:rPr lang="uk-UA" dirty="0" smtClean="0"/>
              <a:t>3. Професійна компетентність підтверджується шляхом складання кваліфікаційного іспиту, який має засвідчити здатність особи застосовувати теоретичні знання на практиці.</a:t>
            </a:r>
          </a:p>
          <a:p>
            <a:r>
              <a:rPr lang="uk-UA" dirty="0" smtClean="0"/>
              <a:t>4. Особам, які під час навчання у вищих навчальних закладах вивчали предмети за напрямами, зазначеними у частині другій цієї статті, протягом мінімальної кількості годин, визначеної комісією з атестації згідно із затвердженим Порядком, та успішно склали іспит, за рішенням комісії з атестації можуть бути зараховані теоретичні знання з відповідних предметів.</a:t>
            </a:r>
          </a:p>
          <a:p>
            <a:r>
              <a:rPr lang="uk-UA" dirty="0" smtClean="0"/>
              <a:t>Особам, які склали відповідні теоретичні іспити за напрямами, зазначеними у цій статті, в професійних організаціях, що є дійсними членами Міжнародної федерації бухгалтерів, та ці особи є членами цих організацій або перебувають у процесі набуття членства у цих організаціях, за рішенням комісії з атестації зараховуються теоретичні знання.</a:t>
            </a:r>
          </a:p>
          <a:p>
            <a:r>
              <a:rPr lang="uk-UA" dirty="0" smtClean="0"/>
              <a:t>5. Аудитори, допущені до проведення обов’язкового аудиту в будь-якій державі Європейського Союзу, які мають намір працювати в Україні, повинні скласти іспити з підтвердження теоретичних знань з питань законодавства України за напрямами: аудиторської діяльності і бухгалтерського обліку, податкового законодавства та законодавства про єдиний соціальний внесок, трудового, цивільного, господарського законодавства, у тому числі корпоративного, та законодавства про відновлення платоспроможності боржника або визнання його банкрутом.</a:t>
            </a:r>
          </a:p>
          <a:p>
            <a:r>
              <a:rPr lang="uk-UA" dirty="0" smtClean="0"/>
              <a:t>6. Особа, яка має вищу освіту та досвід роботи на посадах бухгалтера, ревізора, юриста, фінансиста, економіста, асистента (помічника) аудитора не менше 15 років, або має досвід роботи на зазначених посадах не менше семи років та пройшла стажування у порядку, визначеному цим Законом, може бути атестована за результатами кваліфікаційного іспиту.</a:t>
            </a:r>
          </a:p>
          <a:p>
            <a:endParaRPr lang="uk-UA" dirty="0"/>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152400" y="228600"/>
            <a:ext cx="8763000" cy="6400800"/>
          </a:xfrm>
        </p:spPr>
        <p:txBody>
          <a:bodyPr>
            <a:normAutofit/>
          </a:bodyPr>
          <a:lstStyle/>
          <a:p>
            <a:r>
              <a:rPr lang="uk-UA" dirty="0" smtClean="0"/>
              <a:t>7. Кваліфікаційний іспит та іспити з теоретичних знань проводяться незалежними центрами оцінювання знань, акредитованими комісією з атестації.</a:t>
            </a:r>
          </a:p>
          <a:p>
            <a:r>
              <a:rPr lang="uk-UA" dirty="0" smtClean="0"/>
              <a:t>Підготовку до складання іспитів відповідно до програм, затверджених комісією з атестації, можуть проводити вищі навчальні заклади та інші установи, професійні організації аудиторів та бухгалтерів. Кандидат в аудитори може самостійно підготуватися до складання іспитів.</a:t>
            </a:r>
          </a:p>
          <a:p>
            <a:r>
              <a:rPr lang="uk-UA" dirty="0" smtClean="0"/>
              <a:t>Зазначені у цій частині суб’єкти за рішенням комісії з атестації здійснюють підготовку завдань до складання іспитів.</a:t>
            </a:r>
          </a:p>
          <a:p>
            <a:r>
              <a:rPr lang="uk-UA" dirty="0" smtClean="0"/>
              <a:t>При цьому підготовка кандидатів до складання іспитів та розробка екзаменаційних завдань за одним і тим же напрямом одним і тим же суб’єктом не допускаються.</a:t>
            </a:r>
          </a:p>
          <a:p>
            <a:r>
              <a:rPr lang="uk-UA" dirty="0" smtClean="0"/>
              <a:t>8. Атестація аудиторів здійснюється комісією з атестації.</a:t>
            </a:r>
          </a:p>
          <a:p>
            <a:endParaRPr lang="uk-UA" dirty="0"/>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0" y="152400"/>
            <a:ext cx="8991600" cy="6553200"/>
          </a:xfrm>
        </p:spPr>
        <p:txBody>
          <a:bodyPr>
            <a:normAutofit fontScale="92500"/>
          </a:bodyPr>
          <a:lstStyle/>
          <a:p>
            <a:r>
              <a:rPr lang="uk-UA" dirty="0" smtClean="0"/>
              <a:t>Комісія з атестації складається з дев’яти осіб та формується шляхом делегування до її складу:</a:t>
            </a:r>
          </a:p>
          <a:p>
            <a:r>
              <a:rPr lang="uk-UA" dirty="0" smtClean="0"/>
              <a:t>1) однієї особи від вищих навчальних закладів за поданням центрального органу виконавчої влади, що забезпечує формування та реалізує державну політику у сфері вищої освіти;</a:t>
            </a:r>
          </a:p>
          <a:p>
            <a:r>
              <a:rPr lang="uk-UA" dirty="0" smtClean="0"/>
              <a:t>2) двох осіб - представників професійних організацій аудиторів та бухгалтерів, які є членами Міжнародної федерації бухгалтерів;</a:t>
            </a:r>
          </a:p>
          <a:p>
            <a:r>
              <a:rPr lang="uk-UA" dirty="0" smtClean="0"/>
              <a:t>3) однієї особи від Аудиторської палати України;</a:t>
            </a:r>
          </a:p>
          <a:p>
            <a:r>
              <a:rPr lang="uk-UA" dirty="0" smtClean="0"/>
              <a:t>4) по одній особі від Національного банку України, Національної комісії з цінних паперів та фондового ринку, Національної комісії, що здійснює державне регулювання у сфері ринків фінансових послуг, центрального органу виконавчої влади, що забезпечує формування та реалізує державну політику у сфері бухгалтерського обліку та аудиту, центрального органу виконавчої влади, що забезпечує формування та реалізує державну політику економічного розвитку.</a:t>
            </a:r>
          </a:p>
          <a:p>
            <a:endParaRPr lang="uk-UA" dirty="0"/>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228600" y="381000"/>
            <a:ext cx="8763000" cy="6248400"/>
          </a:xfrm>
        </p:spPr>
        <p:txBody>
          <a:bodyPr>
            <a:normAutofit fontScale="85000" lnSpcReduction="20000"/>
          </a:bodyPr>
          <a:lstStyle/>
          <a:p>
            <a:r>
              <a:rPr lang="uk-UA" dirty="0" smtClean="0"/>
              <a:t>Кожна професійна організація аудиторів та бухгалтерів, яка є членом Міжнародної федерації бухгалтерів, може делегувати не більше одного представника. У разі якщо загальна кількість делегованих представників більше двох, то вибір представників до комісії з атестації проводиться шляхом рейтингового голосування у </a:t>
            </a:r>
            <a:r>
              <a:rPr lang="uk-UA" u="sng" dirty="0" smtClean="0">
                <a:hlinkClick r:id="rId2"/>
              </a:rPr>
              <a:t>порядку</a:t>
            </a:r>
            <a:r>
              <a:rPr lang="uk-UA" dirty="0" smtClean="0"/>
              <a:t>, визначеному органом виконавчої влади, що забезпечує формування та реалізує державну політику у сфері бухгалтерського обліку та аудиту.</a:t>
            </a:r>
          </a:p>
          <a:p>
            <a:r>
              <a:rPr lang="uk-UA" dirty="0" smtClean="0"/>
              <a:t>У разі якщо професійні організації аудиторів та бухгалтерів, які є членами Міжнародної федерації бухгалтерів, делегували менше двох представників, то професійні організації аудиторів та бухгалтерів, які не є членами Міжнародної федерації бухгалтерів і мають у своєму складі повноправними членами не менше 20 відсотків загальної кількості аудиторів, включених до Реєстру станом на 1 січня поточного року, можуть делегувати не більше одного представника від кожної професійної організації. При цьому членство аудитора може бути враховано лише в одній професійній організації, за вибором аудитора, що має бути ним письмово засвідчено.</a:t>
            </a:r>
          </a:p>
          <a:p>
            <a:r>
              <a:rPr lang="uk-UA" dirty="0" smtClean="0"/>
              <a:t>Професійні організації аудиторів та бухгалтерів обирають представників до комісії з атестації шляхом рейтингового голосування у </a:t>
            </a:r>
            <a:r>
              <a:rPr lang="uk-UA" u="sng" dirty="0" smtClean="0">
                <a:hlinkClick r:id="rId3"/>
              </a:rPr>
              <a:t>порядку</a:t>
            </a:r>
            <a:r>
              <a:rPr lang="uk-UA" dirty="0" smtClean="0"/>
              <a:t>, визначеному Кабінетом Міністрів України.</a:t>
            </a:r>
          </a:p>
          <a:p>
            <a:endParaRPr lang="uk-UA" dirty="0"/>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228600" y="304800"/>
            <a:ext cx="8686800" cy="6400800"/>
          </a:xfrm>
        </p:spPr>
        <p:txBody>
          <a:bodyPr>
            <a:normAutofit fontScale="77500" lnSpcReduction="20000"/>
          </a:bodyPr>
          <a:lstStyle/>
          <a:p>
            <a:r>
              <a:rPr lang="uk-UA" dirty="0" smtClean="0"/>
              <a:t>9. До компетенції комісії з атестації належать:</a:t>
            </a:r>
          </a:p>
          <a:p>
            <a:r>
              <a:rPr lang="uk-UA" dirty="0" smtClean="0"/>
              <a:t>1) організація розробки та подання на схвалення до Органу суспільного нагляду за аудиторською діяльністю проектів Порядку складання іспитів, Порядку проходження стажування, Порядку безперервного професійного навчання аудиторів, Порядку зарахування теоретичних знань, інших нормативно-правових актів з питань атестації та професійного навчання аудиторів;</a:t>
            </a:r>
          </a:p>
          <a:p>
            <a:r>
              <a:rPr lang="uk-UA" dirty="0" smtClean="0"/>
              <a:t>2) затвердження програм іспитів для кандидатів в аудитори в обсязі, не меншому ніж обсяги навчальних програм вищих навчальних закладів </a:t>
            </a:r>
            <a:r>
              <a:rPr lang="en-US" dirty="0" smtClean="0"/>
              <a:t>IV </a:t>
            </a:r>
            <a:r>
              <a:rPr lang="uk-UA" dirty="0" smtClean="0"/>
              <a:t>рівня акредитації;</a:t>
            </a:r>
          </a:p>
          <a:p>
            <a:r>
              <a:rPr lang="uk-UA" dirty="0" smtClean="0"/>
              <a:t>3) організація проведення іспитів;</a:t>
            </a:r>
          </a:p>
          <a:p>
            <a:r>
              <a:rPr lang="uk-UA" dirty="0" smtClean="0"/>
              <a:t>4) затвердження результатів іспитів;</a:t>
            </a:r>
          </a:p>
          <a:p>
            <a:r>
              <a:rPr lang="uk-UA" dirty="0" smtClean="0"/>
              <a:t>5) прийняття рішень про зарахування іспиту у випадках, передбачених цим Законом;</a:t>
            </a:r>
          </a:p>
          <a:p>
            <a:r>
              <a:rPr lang="uk-UA" dirty="0" smtClean="0"/>
              <a:t>6) розгляд апеляцій на результати іспитів;</a:t>
            </a:r>
          </a:p>
          <a:p>
            <a:r>
              <a:rPr lang="uk-UA" dirty="0" smtClean="0"/>
              <a:t>7) акредитація незалежних центрів оцінювання, центрів з підготовки екзаменаційних завдань та призначення осіб з перевірки екзаменаційних робіт;</a:t>
            </a:r>
          </a:p>
          <a:p>
            <a:r>
              <a:rPr lang="uk-UA" dirty="0" smtClean="0"/>
              <a:t>8) формування вимог до юридичних осіб, що можуть проводити безперервне професійне навчання аудиторів;</a:t>
            </a:r>
          </a:p>
          <a:p>
            <a:r>
              <a:rPr lang="uk-UA" dirty="0" smtClean="0"/>
              <a:t>9) прийняття рішення про визнання кваліфікаційної придатності особи до провадження аудиторської діяльності.</a:t>
            </a:r>
          </a:p>
          <a:p>
            <a:endParaRPr lang="uk-UA" dirty="0"/>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228600" y="304800"/>
            <a:ext cx="8686800" cy="6400800"/>
          </a:xfrm>
        </p:spPr>
        <p:txBody>
          <a:bodyPr>
            <a:normAutofit fontScale="77500" lnSpcReduction="20000"/>
          </a:bodyPr>
          <a:lstStyle/>
          <a:p>
            <a:r>
              <a:rPr lang="uk-UA" dirty="0" smtClean="0"/>
              <a:t>10. Порядок складання іспитів (у тому числі методика оцінювання кваліфікаційних іспитів, порядок розподілу коштів, отриманих у вигляді плати за складання іспиту) та порядок проходження стажування розробляються комісією з атестації та подаються на схвалення до Органу суспільного нагляду за аудиторською діяльністю, який після схвалення передає їх для затвердження центральному органу виконавчої влади, що забезпечує формування та реалізує державну політику у сфері бухгалтерського обліку та аудиту.</a:t>
            </a:r>
          </a:p>
          <a:p>
            <a:r>
              <a:rPr lang="uk-UA" dirty="0" smtClean="0"/>
              <a:t>11. Іспити проводяться у письмовій або електронній формі з дотриманням анонімності та конфіденційності.</a:t>
            </a:r>
          </a:p>
          <a:p>
            <a:r>
              <a:rPr lang="uk-UA" dirty="0" smtClean="0"/>
              <a:t>12. За складання іспиту справляється плата у розмірі однієї мінімальної заробітної плати, встановленому на початок відповідного року. Зазначені кошти розподіляються лише між суб’єктами, які здійснюють підготовку екзаменаційних завдань, незалежними центрами оцінювання знань та особами з перевірки екзаменаційних робіт відповідно до затвердженого порядку. У разі зарахування іспиту плата не справляється.</a:t>
            </a:r>
          </a:p>
          <a:p>
            <a:r>
              <a:rPr lang="uk-UA" dirty="0" smtClean="0"/>
              <a:t>13. Свідоцтво про складання іспитів з теоретичних знань та кваліфікаційного іспиту видається на підставі рішення комісії з атестації центральним органом виконавчої влади, що забезпечує формування та реалізує державну політику у сфері бухгалтерського обліку та аудиту.</a:t>
            </a:r>
          </a:p>
          <a:p>
            <a:r>
              <a:rPr lang="uk-UA" dirty="0" smtClean="0"/>
              <a:t>Свідоцтво є чинним протягом п’яти років з дня складення кваліфікаційного іспиту.</a:t>
            </a:r>
          </a:p>
          <a:p>
            <a:r>
              <a:rPr lang="uk-UA" dirty="0" smtClean="0"/>
              <a:t>Відмову у видачі свідоцтва може бути оскаржено до суду.</a:t>
            </a:r>
          </a:p>
          <a:p>
            <a:endParaRPr lang="uk-UA" dirty="0"/>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152400" y="0"/>
            <a:ext cx="8839200" cy="6629400"/>
          </a:xfrm>
        </p:spPr>
        <p:txBody>
          <a:bodyPr>
            <a:normAutofit fontScale="92500" lnSpcReduction="10000"/>
          </a:bodyPr>
          <a:lstStyle/>
          <a:p>
            <a:r>
              <a:rPr lang="uk-UA" dirty="0" smtClean="0"/>
              <a:t>14. Особа, яка має намір бути аудитором, повинна набути практичного досвіду аудиторської діяльності шляхом працевлаштування/стажування у суб’єкта аудиторської діяльності не менше трьох років у будь-який період незалежно від дати отримання свідоцтва про складання іспитів з теоретичних знань та кваліфікаційного іспиту.</a:t>
            </a:r>
          </a:p>
          <a:p>
            <a:r>
              <a:rPr lang="uk-UA" dirty="0" smtClean="0"/>
              <a:t>15. У разі наявності чинного свідоцтва про складання іспитів з теоретичних знань та кваліфікаційного іспиту і позитивної характеристики за результатами набуття практичного досвіду у суб’єкта аудиторської діяльності комісія з атестації приймає рішення про визнання кваліфікаційної придатності особи до провадження аудиторської діяльності.</a:t>
            </a:r>
          </a:p>
          <a:p>
            <a:r>
              <a:rPr lang="uk-UA" dirty="0" smtClean="0"/>
              <a:t>16. Аудитор повинен дотримуватися вимог щодо безперервного професійного навчання.</a:t>
            </a:r>
          </a:p>
          <a:p>
            <a:r>
              <a:rPr lang="uk-UA" dirty="0" smtClean="0"/>
              <a:t>17. Порядок безперервного професійного навчання аудиторів затверджується центральним органом виконавчої влади, що забезпечує формування та реалізує державну політику у сфері бухгалтерського обліку та аудиту.</a:t>
            </a:r>
          </a:p>
          <a:p>
            <a:endParaRPr lang="uk-UA" dirty="0"/>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228600" y="304800"/>
            <a:ext cx="8686800" cy="6400800"/>
          </a:xfrm>
        </p:spPr>
        <p:txBody>
          <a:bodyPr/>
          <a:lstStyle/>
          <a:p>
            <a:r>
              <a:rPr lang="uk-UA" dirty="0" smtClean="0"/>
              <a:t>18. Безперервне професійне навчання аудиторів можуть проводити:</a:t>
            </a:r>
          </a:p>
          <a:p>
            <a:r>
              <a:rPr lang="uk-UA" dirty="0" smtClean="0"/>
              <a:t>1) юридичні особи, які відповідають вимогам, встановленим комісією з атестації;</a:t>
            </a:r>
          </a:p>
          <a:p>
            <a:r>
              <a:rPr lang="uk-UA" dirty="0" smtClean="0"/>
              <a:t>2) аудиторські фірми, що розробили власні програми безперервного професійного навчання, які визнані професійними організаціями - членами Міжнародної федерації бухгалтерів;</a:t>
            </a:r>
          </a:p>
          <a:p>
            <a:r>
              <a:rPr lang="uk-UA" dirty="0" smtClean="0"/>
              <a:t>3) професійні організації аудиторів та/або бухгалтерів.</a:t>
            </a:r>
          </a:p>
          <a:p>
            <a:endParaRPr lang="uk-UA" dirty="0"/>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одержимое 2"/>
          <p:cNvSpPr>
            <a:spLocks noGrp="1"/>
          </p:cNvSpPr>
          <p:nvPr>
            <p:ph type="title"/>
          </p:nvPr>
        </p:nvSpPr>
        <p:spPr>
          <a:xfrm>
            <a:off x="457200" y="1524000"/>
            <a:ext cx="8534400" cy="2743200"/>
          </a:xfrm>
        </p:spPr>
        <p:txBody>
          <a:bodyPr>
            <a:noAutofit/>
          </a:bodyPr>
          <a:lstStyle/>
          <a:p>
            <a:pPr algn="ctr"/>
            <a:r>
              <a:rPr lang="uk-UA" sz="4400" b="1" dirty="0" smtClean="0"/>
              <a:t>Розділ </a:t>
            </a:r>
            <a:r>
              <a:rPr lang="en-US" sz="4400" b="1" dirty="0" smtClean="0"/>
              <a:t>V</a:t>
            </a:r>
            <a:r>
              <a:rPr lang="en-US" sz="4400" dirty="0" smtClean="0"/>
              <a:t/>
            </a:r>
            <a:br>
              <a:rPr lang="en-US" sz="4400" dirty="0" smtClean="0"/>
            </a:br>
            <a:r>
              <a:rPr lang="uk-UA" sz="4400" b="1" dirty="0" smtClean="0"/>
              <a:t>РЕЄСТРАЦІЯ АУДИТОРІВ ТА СУБ’ЄКТІВ АУДИТОРСЬКОЇ ДІЯЛЬНОСТІ</a:t>
            </a:r>
            <a:endParaRPr lang="uk-UA" sz="4400" dirty="0"/>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b="1" dirty="0" smtClean="0"/>
              <a:t>Стаття 20. </a:t>
            </a:r>
            <a:r>
              <a:rPr lang="uk-UA" dirty="0" smtClean="0"/>
              <a:t>Ведення Реєстру</a:t>
            </a:r>
            <a:endParaRPr lang="uk-UA" dirty="0"/>
          </a:p>
        </p:txBody>
      </p:sp>
      <p:sp>
        <p:nvSpPr>
          <p:cNvPr id="3" name="Содержимое 2"/>
          <p:cNvSpPr>
            <a:spLocks noGrp="1"/>
          </p:cNvSpPr>
          <p:nvPr>
            <p:ph sz="quarter" idx="1"/>
          </p:nvPr>
        </p:nvSpPr>
        <p:spPr>
          <a:xfrm>
            <a:off x="228600" y="1143000"/>
            <a:ext cx="8686800" cy="5486400"/>
          </a:xfrm>
        </p:spPr>
        <p:txBody>
          <a:bodyPr>
            <a:noAutofit/>
          </a:bodyPr>
          <a:lstStyle/>
          <a:p>
            <a:r>
              <a:rPr lang="uk-UA" sz="1800" dirty="0" smtClean="0"/>
              <a:t>1. Суб’єкти аудиторської діяльності можуть надавати аудиторські послуги лише після включення до Реєстру.</a:t>
            </a:r>
          </a:p>
          <a:p>
            <a:r>
              <a:rPr lang="uk-UA" sz="1800" dirty="0" smtClean="0"/>
              <a:t>2. Відомості до Реєстру вносяться Аудиторською палатою України.</a:t>
            </a:r>
          </a:p>
          <a:p>
            <a:r>
              <a:rPr lang="uk-UA" sz="1800" dirty="0" smtClean="0"/>
              <a:t>3. Реєстр є публічним, оприлюднюється і підтримується в актуальному стані у мережі Інтернет на </a:t>
            </a:r>
            <a:r>
              <a:rPr lang="uk-UA" sz="1800" dirty="0" err="1" smtClean="0"/>
              <a:t>веб-сторінці</a:t>
            </a:r>
            <a:r>
              <a:rPr lang="uk-UA" sz="1800" dirty="0" smtClean="0"/>
              <a:t> Аудиторської палати України. Відомості, що містяться в Реєстрі, є відкритими і загальнодоступними з можливістю цілодобового вільного доступу та копіювання.</a:t>
            </a:r>
          </a:p>
          <a:p>
            <a:r>
              <a:rPr lang="uk-UA" sz="1800" dirty="0" smtClean="0"/>
              <a:t>4. Номер реєстрації аудитора та суб’єкта аудиторської діяльності є індивідуальним і не може передаватися іншим аудиторам і суб’єктам аудиторської діяльності.</a:t>
            </a:r>
          </a:p>
          <a:p>
            <a:r>
              <a:rPr lang="uk-UA" sz="1800" dirty="0" smtClean="0"/>
              <a:t>5. З метою ведення Реєстру дозволяється обробка персональних даних фізичних осіб відповідно до законодавства з питань захисту персональних даних.</a:t>
            </a:r>
          </a:p>
          <a:p>
            <a:r>
              <a:rPr lang="uk-UA" sz="1800" dirty="0" smtClean="0"/>
              <a:t>6. У Реєстрі обов’язково міститься інформація про Орган суспільного нагляду за аудиторською діяльністю та про орган, якому делеговано певні повноваження.</a:t>
            </a:r>
          </a:p>
          <a:p>
            <a:r>
              <a:rPr lang="uk-UA" sz="1800" dirty="0" smtClean="0"/>
              <a:t>7. </a:t>
            </a:r>
            <a:r>
              <a:rPr lang="uk-UA" sz="1800" u="sng" dirty="0" smtClean="0">
                <a:hlinkClick r:id="rId2"/>
              </a:rPr>
              <a:t>Порядок ведення Реєстру</a:t>
            </a:r>
            <a:r>
              <a:rPr lang="uk-UA" sz="1800" dirty="0" smtClean="0"/>
              <a:t> визначає центральний орган виконавчої влади, що забезпечує формування та реалізує державну політику у сфері бухгалтерського обліку та аудиту.</a:t>
            </a:r>
          </a:p>
          <a:p>
            <a:r>
              <a:rPr lang="uk-UA" sz="1800" dirty="0" smtClean="0"/>
              <a:t>8. Плата за внесення інформації до Реєстру не справляється.</a:t>
            </a:r>
          </a:p>
          <a:p>
            <a:endParaRPr lang="uk-UA" sz="18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304800" y="228600"/>
            <a:ext cx="8610600" cy="6629400"/>
          </a:xfrm>
        </p:spPr>
        <p:txBody>
          <a:bodyPr>
            <a:normAutofit fontScale="85000" lnSpcReduction="20000"/>
          </a:bodyPr>
          <a:lstStyle/>
          <a:p>
            <a:pPr algn="just"/>
            <a:r>
              <a:rPr lang="uk-UA" dirty="0" smtClean="0"/>
              <a:t>14) міжнародні стандарти аудиту - сукупність професійних стандартів, що встановлюють правила надання аудиторських послуг і розкривають питання етики та контролю якості, які визначені міжнародними стандартами контролю якості, аудиту, огляду, іншого надання впевненості та супутніх послуг, що прийняті Радою з міжнародних стандартів аудиту та надання впевненості, а також Міжнародним кодексом етики, прийнятим Радою з міжнародних стандартів етики для бухгалтерів та оприлюдненим Міжнародною федерацією бухгалтерів;</a:t>
            </a:r>
          </a:p>
          <a:p>
            <a:pPr algn="just"/>
            <a:r>
              <a:rPr lang="uk-UA" dirty="0" smtClean="0"/>
              <a:t>15) </a:t>
            </a:r>
            <a:r>
              <a:rPr lang="uk-UA" dirty="0" err="1" smtClean="0"/>
              <a:t>непрактикуюча</a:t>
            </a:r>
            <a:r>
              <a:rPr lang="uk-UA" dirty="0" smtClean="0"/>
              <a:t> особа - фізична особа, яка протягом трьох років до дати призначення: не провадить професійної діяльності з надання послуг з обов’язкового аудиту фінансової звітності; не була посадовою особою органів управління або працівником аудиторської фірми; не залучалася на договірних засадах до надання аудиторських послуг; не пов’язана з будь-яким суб’єктом аудиторської діяльності відносинами власності або контролю;</a:t>
            </a:r>
          </a:p>
          <a:p>
            <a:pPr algn="just"/>
            <a:r>
              <a:rPr lang="uk-UA" dirty="0" smtClean="0"/>
              <a:t>16) обов’язковий аудит фінансової звітності - аудит фінансової звітності (консолідованої фінансової звітності) суб’єктів господарювання, які відповідно до законодавства зобов’язані оприлюднити або надати фінансову звітність (консолідовану фінансову звітність) користувачам фінансової звітності разом з аудиторським звітом, що проводиться суб’єктами аудиторської діяльності на підставах та в порядку, передбачених цим Законом;</a:t>
            </a:r>
            <a:endParaRPr lang="uk-UA" dirty="0"/>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одержимое 2"/>
          <p:cNvSpPr>
            <a:spLocks noGrp="1"/>
          </p:cNvSpPr>
          <p:nvPr>
            <p:ph type="title"/>
          </p:nvPr>
        </p:nvSpPr>
        <p:spPr>
          <a:xfrm>
            <a:off x="457200" y="152400"/>
            <a:ext cx="8382000" cy="4724400"/>
          </a:xfrm>
        </p:spPr>
        <p:txBody>
          <a:bodyPr>
            <a:normAutofit/>
          </a:bodyPr>
          <a:lstStyle/>
          <a:p>
            <a:pPr algn="ctr"/>
            <a:r>
              <a:rPr lang="ru-RU" sz="3600" b="1" dirty="0" err="1" smtClean="0"/>
              <a:t>Розділ</a:t>
            </a:r>
            <a:r>
              <a:rPr lang="ru-RU" sz="3600" b="1" dirty="0" smtClean="0"/>
              <a:t> VI</a:t>
            </a:r>
            <a:r>
              <a:rPr lang="ru-RU" sz="3600" dirty="0" smtClean="0"/>
              <a:t/>
            </a:r>
            <a:br>
              <a:rPr lang="ru-RU" sz="3600" dirty="0" smtClean="0"/>
            </a:br>
            <a:r>
              <a:rPr lang="ru-RU" sz="3600" b="1" dirty="0" smtClean="0"/>
              <a:t>ОСОБЛИВОСТІ ПРОВЕДЕННЯ ОБОВ’ЯЗКОВОГО АУДИТУ ТА АУДИТУ ПІДПРИЄМСТВ, ЩО СТАНОВЛЯТЬ СУСПІЛЬНИЙ ІНТЕРЕС</a:t>
            </a:r>
            <a:endParaRPr lang="uk-UA" sz="3600" dirty="0"/>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2400"/>
            <a:ext cx="8382000" cy="1676400"/>
          </a:xfrm>
        </p:spPr>
        <p:txBody>
          <a:bodyPr>
            <a:normAutofit fontScale="90000"/>
          </a:bodyPr>
          <a:lstStyle/>
          <a:p>
            <a:r>
              <a:rPr lang="uk-UA" b="1" dirty="0" smtClean="0"/>
              <a:t>Стаття 23. </a:t>
            </a:r>
            <a:r>
              <a:rPr lang="uk-UA" dirty="0" smtClean="0"/>
              <a:t>Вимоги до внутрішньої організації суб’єктів аудиторської діяльності, які мають право проводити обов’язковий аудит фінансової звітності</a:t>
            </a:r>
            <a:endParaRPr lang="uk-UA" dirty="0"/>
          </a:p>
        </p:txBody>
      </p:sp>
      <p:sp>
        <p:nvSpPr>
          <p:cNvPr id="3" name="Содержимое 2"/>
          <p:cNvSpPr>
            <a:spLocks noGrp="1"/>
          </p:cNvSpPr>
          <p:nvPr>
            <p:ph sz="quarter" idx="1"/>
          </p:nvPr>
        </p:nvSpPr>
        <p:spPr>
          <a:xfrm>
            <a:off x="457200" y="1752600"/>
            <a:ext cx="8458200" cy="4876800"/>
          </a:xfrm>
        </p:spPr>
        <p:txBody>
          <a:bodyPr>
            <a:normAutofit fontScale="92500"/>
          </a:bodyPr>
          <a:lstStyle/>
          <a:p>
            <a:r>
              <a:rPr lang="uk-UA" dirty="0" smtClean="0"/>
              <a:t>1. Суб’єкт аудиторської діяльності для надання послуг з обов’язкового аудиту фінансової звітності має забезпечити:</a:t>
            </a:r>
          </a:p>
          <a:p>
            <a:r>
              <a:rPr lang="uk-UA" dirty="0" smtClean="0"/>
              <a:t>1) незалежність та об’єктивність аудиторів та ключового партнера при наданні аудиторських послуг, зокрема шляхом впровадження відповідних політики та процедур, а також наявність системи контролю за їх виконанням;</a:t>
            </a:r>
          </a:p>
          <a:p>
            <a:r>
              <a:rPr lang="uk-UA" dirty="0" smtClean="0"/>
              <a:t>2) запровадження системи внутрішнього контролю, процедур реєстрації та обліку фактів, інформація про які підлягає фіксації та розкриттю відповідно до цього Закону, механізмів внутрішнього контролю, застосування методики оцінки ризиків, заходів та засобів для захисту систем обробки інформації;</a:t>
            </a:r>
          </a:p>
          <a:p>
            <a:endParaRPr lang="uk-UA" dirty="0"/>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152400" y="228600"/>
            <a:ext cx="8839200" cy="6477000"/>
          </a:xfrm>
        </p:spPr>
        <p:txBody>
          <a:bodyPr>
            <a:normAutofit fontScale="92500" lnSpcReduction="20000"/>
          </a:bodyPr>
          <a:lstStyle/>
          <a:p>
            <a:pPr algn="just"/>
            <a:r>
              <a:rPr lang="uk-UA" dirty="0" smtClean="0"/>
              <a:t>3) можливість інформування уповноваженої особи суб’єкта аудиторської діяльності про факти порушень вимог цього Закону його працівниками;</a:t>
            </a:r>
          </a:p>
          <a:p>
            <a:pPr algn="just"/>
            <a:r>
              <a:rPr lang="uk-UA" dirty="0" smtClean="0"/>
              <a:t>4) достатній рівень кваліфікації та досвіду аудиторів і персоналу, який залучається до надання послуг відповідно до міжнародних стандартів аудиту. В суб’єкті аудиторської діяльності за основним місцем роботи має працювати не менше трьох аудиторів. При наданні послуг з обов’язкового аудиту фінансової звітності підприємств, що становлять суспільний інтерес (крім тих, що відповідають критеріям малого підприємства), за основним місцем роботи має працювати не менше п’яти аудиторів із загальною чисельністю штатних кваліфікованих працівників, які залучаються до виконання завдань, не менше 10 осіб, з яких щонайменше дві особи повинні підтвердити кваліфікацію відповідно до </a:t>
            </a:r>
            <a:r>
              <a:rPr lang="uk-UA" u="sng" dirty="0" smtClean="0">
                <a:hlinkClick r:id="rId2"/>
              </a:rPr>
              <a:t>статті 19</a:t>
            </a:r>
            <a:r>
              <a:rPr lang="uk-UA" dirty="0" smtClean="0"/>
              <a:t> цього Закону або мати чинні сертифікати (дипломи) професійних організацій, що підтверджують високий рівень знань з міжнародних стандартів фінансової звітності. Перелік професійних організацій, сертифікат (диплом) яких свідчить про високий рівень відповідних знань, затверджується Радою нагляду;</a:t>
            </a:r>
          </a:p>
          <a:p>
            <a:endParaRPr lang="uk-UA" dirty="0"/>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228600" y="304800"/>
            <a:ext cx="8763000" cy="6400800"/>
          </a:xfrm>
        </p:spPr>
        <p:txBody>
          <a:bodyPr>
            <a:normAutofit fontScale="92500" lnSpcReduction="10000"/>
          </a:bodyPr>
          <a:lstStyle/>
          <a:p>
            <a:pPr algn="just"/>
            <a:r>
              <a:rPr lang="uk-UA" dirty="0" smtClean="0"/>
              <a:t>5) достатній рівень забезпеченості працівниками за основним місцем роботи для виконання завдань з обов’язкового аудиту фінансової звітності. У разі залучення до надання цих послуг аудиторів та інших працівників, які не є працівниками за основним місцем роботи суб’єкта аудиторської діяльності, суб’єкт аудиторської діяльності зобов’язаний вжити заходів для недопущення зниження якості внутрішнього контролю. Участь працівників суб’єкта аудиторської діяльності, які працюють не за основним місцем роботи, у виконанні завдання з обов’язкового аудиту фінансової звітності не впливає на обсяг відповідальності суб’єкта аудиторської діяльності, яка на нього покладається відповідно до законодавства та договору, укладеного з юридичною особою, якій надаються відповідні послуги;</a:t>
            </a:r>
          </a:p>
          <a:p>
            <a:pPr algn="just"/>
            <a:r>
              <a:rPr lang="uk-UA" dirty="0" smtClean="0"/>
              <a:t>6) запровадження організаційних та адміністративних механізмів для попередження, ідентифікації, усунення або управління і розкриття будь-яких ризиків та загроз своїй незалежності;</a:t>
            </a:r>
            <a:endParaRPr lang="uk-UA" dirty="0"/>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152400" y="228600"/>
            <a:ext cx="8686800" cy="6324600"/>
          </a:xfrm>
        </p:spPr>
        <p:txBody>
          <a:bodyPr>
            <a:normAutofit fontScale="92500"/>
          </a:bodyPr>
          <a:lstStyle/>
          <a:p>
            <a:r>
              <a:rPr lang="uk-UA" dirty="0" smtClean="0"/>
              <a:t>7) запровадження внутрішньої політики та процедур виконання завдань з обов’язкового аудиту фінансової звітності, що також мають передбачати обов’язковість інструктажу, нагляду та перевірки роботи аудиторів та інших працівників, вимог до створення і обсягу робочих документів аудитора;</a:t>
            </a:r>
          </a:p>
          <a:p>
            <a:r>
              <a:rPr lang="uk-UA" dirty="0" smtClean="0"/>
              <a:t>8) запровадження внутрішньої системи контролю якості аудиторських послуг. Відповідальність за організацію і ефективне функціонування внутрішньої системи контролю якості несе керівник суб’єкта аудиторської діяльності, при цьому ним може бути призначена відповідальна особа лише з числа аудиторів, яка є працівником суб’єкта аудиторської діяльності за основним місцем роботи;</a:t>
            </a:r>
          </a:p>
          <a:p>
            <a:r>
              <a:rPr lang="uk-UA" dirty="0" smtClean="0"/>
              <a:t>9) використання вищезазначених внутрішніх процедур, систем, механізмів та ресурсів для забезпечення системного та регулярного надання послуг з обов’язкового аудиту;</a:t>
            </a:r>
          </a:p>
          <a:p>
            <a:endParaRPr lang="uk-UA" dirty="0"/>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2400"/>
            <a:ext cx="8229600" cy="1143000"/>
          </a:xfrm>
        </p:spPr>
        <p:txBody>
          <a:bodyPr>
            <a:normAutofit fontScale="90000"/>
          </a:bodyPr>
          <a:lstStyle/>
          <a:p>
            <a:r>
              <a:rPr lang="uk-UA" b="1" dirty="0" smtClean="0"/>
              <a:t>Стаття 24. </a:t>
            </a:r>
            <a:r>
              <a:rPr lang="uk-UA" dirty="0" smtClean="0"/>
              <a:t>Організація роботи з виконання завдання з обов’язкового аудиту фінансової звітності</a:t>
            </a:r>
            <a:endParaRPr lang="uk-UA" dirty="0"/>
          </a:p>
        </p:txBody>
      </p:sp>
      <p:sp>
        <p:nvSpPr>
          <p:cNvPr id="3" name="Содержимое 2"/>
          <p:cNvSpPr>
            <a:spLocks noGrp="1"/>
          </p:cNvSpPr>
          <p:nvPr>
            <p:ph sz="quarter" idx="1"/>
          </p:nvPr>
        </p:nvSpPr>
        <p:spPr>
          <a:xfrm>
            <a:off x="457200" y="1447800"/>
            <a:ext cx="8382000" cy="5105400"/>
          </a:xfrm>
        </p:spPr>
        <p:txBody>
          <a:bodyPr>
            <a:normAutofit fontScale="85000" lnSpcReduction="10000"/>
          </a:bodyPr>
          <a:lstStyle/>
          <a:p>
            <a:pPr algn="just"/>
            <a:r>
              <a:rPr lang="uk-UA" dirty="0" smtClean="0"/>
              <a:t>1. Під час виконання завдання з обов’язкового аудиту фінансової звітності аудиторська фірма має призначити щонайменше одного ключового партнера з аудиту, виходячи при виборі з критеріїв забезпечення якості аудиту, незалежності та компетентності. Аудиторська фірма повинна забезпечити ключового партнера з аудиту достатніми ресурсами та персоналом.</a:t>
            </a:r>
          </a:p>
          <a:p>
            <a:pPr algn="just"/>
            <a:r>
              <a:rPr lang="uk-UA" dirty="0" smtClean="0"/>
              <a:t>Ключовий партнер з аудиту повинен брати особисто активну участь у виконанні завдання з обов’язкового аудиту.</a:t>
            </a:r>
          </a:p>
          <a:p>
            <a:pPr algn="just"/>
            <a:r>
              <a:rPr lang="uk-UA" dirty="0" smtClean="0"/>
              <a:t>Під час виконання завдання з обов’язкового аудиту фінансової звітності аудитор, який провадить аудиторську діяльність як фізична особа - підприємець або провадить незалежну професійну діяльність, повинен приділяти виконанню завдання достатньо часу та виділяти достатні ресурси, які б дозволили виконати свої обов’язки належним чином відповідно до вимог цього Закону та міжнародних стандартів аудиту.</a:t>
            </a:r>
          </a:p>
          <a:p>
            <a:endParaRPr lang="uk-UA" dirty="0"/>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228600" y="381000"/>
            <a:ext cx="8686800" cy="6248400"/>
          </a:xfrm>
        </p:spPr>
        <p:txBody>
          <a:bodyPr>
            <a:normAutofit fontScale="92500" lnSpcReduction="20000"/>
          </a:bodyPr>
          <a:lstStyle/>
          <a:p>
            <a:r>
              <a:rPr lang="uk-UA" dirty="0" smtClean="0"/>
              <a:t>2. Суб’єкт аудиторської діяльності повинен забезпечити облік виявлених невідповідностей вимогам цього Закону у власній практиці, розкриття інформації про їх наслідки та вжиті заходи з метою їх усунення або удосконалення системи внутрішнього контролю з метою попередження їх у подальшому. Суб’єкт аудиторської діяльності повинен щорічно складати звіт, що містить огляд таких заходів, для внутрішнього використання.</a:t>
            </a:r>
          </a:p>
          <a:p>
            <a:r>
              <a:rPr lang="uk-UA" dirty="0" smtClean="0"/>
              <a:t>У разі якщо суб’єкт аудиторської діяльності звертається за консультацією до зовнішніх експертів, він повинен задокументувати звернення та отримані рекомендації.</a:t>
            </a:r>
          </a:p>
          <a:p>
            <a:r>
              <a:rPr lang="uk-UA" dirty="0" smtClean="0"/>
              <a:t>3. Суб’єкт аудиторської діяльності повинен вести особові справи за кожною юридичною особою, фінансова звітність якої перевіряється, які мають щонайменше містити:</a:t>
            </a:r>
          </a:p>
          <a:p>
            <a:r>
              <a:rPr lang="uk-UA" dirty="0" smtClean="0"/>
              <a:t>1) найменування та місцезнаходження такої юридичної особи;</a:t>
            </a:r>
          </a:p>
          <a:p>
            <a:r>
              <a:rPr lang="uk-UA" dirty="0" smtClean="0"/>
              <a:t>2) для аудиторської фірми - прізвище, ім’я, по батькові призначеного ключового партнера з аудиту;</a:t>
            </a:r>
          </a:p>
          <a:p>
            <a:r>
              <a:rPr lang="uk-UA" dirty="0" smtClean="0"/>
              <a:t>3) суму винагороди, отриманої за послуги з обов’язкового аудиту, та винагороди, отриманої за інші послуги, у кожному фінансовому році.</a:t>
            </a:r>
          </a:p>
          <a:p>
            <a:endParaRPr lang="uk-UA" dirty="0"/>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152400" y="152400"/>
            <a:ext cx="8763000" cy="6477000"/>
          </a:xfrm>
        </p:spPr>
        <p:txBody>
          <a:bodyPr>
            <a:normAutofit/>
          </a:bodyPr>
          <a:lstStyle/>
          <a:p>
            <a:r>
              <a:rPr lang="uk-UA" dirty="0" smtClean="0"/>
              <a:t>4. Суб’єкт аудиторської діяльності зобов’язаний забезпечити складання аудитором, ключовим партнером з аудиту, який виконує завдання з обов’язкового аудиту фінансової звітності, робочих документів аудитора для кожного завдання, у яких обов’язково документувати дані з оцінки незалежності в обсязі, визначеному </a:t>
            </a:r>
            <a:r>
              <a:rPr lang="uk-UA" u="sng" dirty="0" smtClean="0">
                <a:hlinkClick r:id="rId2"/>
              </a:rPr>
              <a:t>статтею 28</a:t>
            </a:r>
            <a:r>
              <a:rPr lang="uk-UA" dirty="0" smtClean="0"/>
              <a:t> цього Закону, застосовані процедури, судження, підстави для висновків тощо, а також зберігати (як зазначено в </a:t>
            </a:r>
            <a:r>
              <a:rPr lang="uk-UA" u="sng" dirty="0" smtClean="0">
                <a:hlinkClick r:id="rId2"/>
              </a:rPr>
              <a:t>статті 39 </a:t>
            </a:r>
            <a:r>
              <a:rPr lang="uk-UA" dirty="0" smtClean="0"/>
              <a:t>цього Закону) будь-яку іншу важливу інформацію і документи на підтвердження аудиторського звіту та для моніторингу дотримання вимог цього Закону та інших правових вимог.</a:t>
            </a:r>
          </a:p>
          <a:p>
            <a:r>
              <a:rPr lang="uk-UA" dirty="0" smtClean="0"/>
              <a:t>Робочі документи аудитора мають бути остаточно сформовані і передані на зберігання не пізніше ніж через 60 днів з дня підписання аудиторського звіту.</a:t>
            </a:r>
          </a:p>
          <a:p>
            <a:endParaRPr lang="uk-UA" dirty="0"/>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304800" y="152400"/>
            <a:ext cx="8610600" cy="6553200"/>
          </a:xfrm>
        </p:spPr>
        <p:txBody>
          <a:bodyPr>
            <a:normAutofit lnSpcReduction="10000"/>
          </a:bodyPr>
          <a:lstStyle/>
          <a:p>
            <a:pPr algn="just"/>
            <a:r>
              <a:rPr lang="uk-UA" dirty="0" smtClean="0"/>
              <a:t>5. Суб’єкт аудиторської діяльності має вести облік усіх поданих письмово скарг щодо надання послуг з обов’язкового аудиту фінансової звітності.</a:t>
            </a:r>
          </a:p>
          <a:p>
            <a:pPr algn="just"/>
            <a:r>
              <a:rPr lang="uk-UA" dirty="0" smtClean="0"/>
              <a:t>6. При наданні послуг з обов’язкового аудиту консолідованої фінансової звітності групи ключовий партнер з аудиту групи:</a:t>
            </a:r>
          </a:p>
          <a:p>
            <a:pPr algn="just"/>
            <a:r>
              <a:rPr lang="uk-UA" dirty="0" smtClean="0"/>
              <a:t>1) несе відповідальність за аудиторський звіт та за додатковий звіт для аудиторського комітету;</a:t>
            </a:r>
          </a:p>
          <a:p>
            <a:pPr algn="just"/>
            <a:r>
              <a:rPr lang="uk-UA" dirty="0" smtClean="0"/>
              <a:t>2) оцінює та перевіряє результат аудиту фінансової звітності дочірніх та асоційованих підприємств або іншої роботи, виконаної іншими суб’єктами аудиторської діяльності, у тому числі з інших країн, з метою проведення аудиту консолідованої фінансової звітності групи та документує характер, тривалість та обсяг такої роботи, результати перевірки робочих документів аудитора, які підтверджують результати аудиту дочірніх та асоційованих підприємств.</a:t>
            </a:r>
          </a:p>
          <a:p>
            <a:endParaRPr lang="uk-UA" dirty="0"/>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152400" y="228600"/>
            <a:ext cx="8839200" cy="6400800"/>
          </a:xfrm>
        </p:spPr>
        <p:txBody>
          <a:bodyPr>
            <a:normAutofit fontScale="92500" lnSpcReduction="20000"/>
          </a:bodyPr>
          <a:lstStyle/>
          <a:p>
            <a:pPr algn="just"/>
            <a:r>
              <a:rPr lang="uk-UA" dirty="0" smtClean="0"/>
              <a:t>7. Обсяг робочих документів аудитора, підготовлених ключовим партнером з аудиту групи, та результати аудиту консолідованої фінансової звітності групи мають максимально характеризувати виконану ключовим партнером роботу. Ключовий партнер з аудиту групи може використовувати у своїй роботі і включити до робочих документів аудитора лише ті документи від суб’єктів аудиторської діяльності з інших країн, щодо яких від таких суб’єктів отримано згоду на їх розкриття Органу суспільного нагляду за аудиторською діяльністю.</a:t>
            </a:r>
          </a:p>
          <a:p>
            <a:pPr algn="just"/>
            <a:r>
              <a:rPr lang="uk-UA" dirty="0" smtClean="0"/>
              <a:t>8. У разі якщо ключовий партнер з аудиту групи не може документально підтвердити результати аудиту фінансової звітності дочірнього та/або асоційованого підприємства, які мають суттєвий вплив на фінансову звітність групи, проведеного іншим суб’єктом аудиторської діяльності, то він повинен вжити належних заходів та поінформувати про це Інспекцію. Такі заходи повинні включати залежно від ситуації проведення додаткової роботи понад обсяги завдання з обов’язкового аудиту консолідованої фінансової звітності групи або шляхом залучення суб’єктів аудиторської діяльності для повторного аудиту фінансової звітності дочірнього та/або асоційованого підприємства.</a:t>
            </a:r>
          </a:p>
          <a:p>
            <a:endParaRPr lang="uk-UA"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152400" y="152400"/>
            <a:ext cx="8839200" cy="6477000"/>
          </a:xfrm>
        </p:spPr>
        <p:txBody>
          <a:bodyPr>
            <a:normAutofit fontScale="92500"/>
          </a:bodyPr>
          <a:lstStyle/>
          <a:p>
            <a:pPr algn="just"/>
            <a:r>
              <a:rPr lang="uk-UA" dirty="0" smtClean="0"/>
              <a:t>17) пов’язана особа суб’єкта аудиторської діяльності - будь-який суб’єкт господарювання незалежно від організаційно-правової форми, пов’язаний із суб’єктом аудиторської діяльності спільною власністю, контролем та управлінням;</a:t>
            </a:r>
          </a:p>
          <a:p>
            <a:pPr algn="just"/>
            <a:r>
              <a:rPr lang="uk-UA" dirty="0" smtClean="0"/>
              <a:t>18) професійна таємниця аудитора - інформація (матеріали, документи, інше), що стала відома аудитору в процесі надання аудиторських послуг та відповідає таким ознакам:</a:t>
            </a:r>
          </a:p>
          <a:p>
            <a:pPr algn="just"/>
            <a:r>
              <a:rPr lang="uk-UA" dirty="0" smtClean="0"/>
              <a:t>є невідомою або не є загальнодоступною для широкого кола осіб;</a:t>
            </a:r>
          </a:p>
          <a:p>
            <a:pPr algn="just"/>
            <a:r>
              <a:rPr lang="uk-UA" dirty="0" smtClean="0"/>
              <a:t>розголошення якої може завдати шкоди інтересам особи, яка звернулася до аудитора, суб’єкта аудиторської діяльності;</a:t>
            </a:r>
          </a:p>
          <a:p>
            <a:pPr algn="just"/>
            <a:r>
              <a:rPr lang="uk-UA" dirty="0" smtClean="0"/>
              <a:t>19) Реєстр аудиторів та суб’єктів аудиторської діяльності (далі - Реєстр) - автоматизована система збирання, накопичення, захисту, обліку та надання інформації про аудиторів та суб’єктів аудиторської діяльності, які мають право на провадження аудиторської діяльності в Україні;</a:t>
            </a:r>
          </a:p>
          <a:p>
            <a:endParaRPr lang="uk-UA" dirty="0"/>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228600" y="0"/>
            <a:ext cx="8610600" cy="6629400"/>
          </a:xfrm>
        </p:spPr>
        <p:txBody>
          <a:bodyPr>
            <a:normAutofit fontScale="85000" lnSpcReduction="10000"/>
          </a:bodyPr>
          <a:lstStyle/>
          <a:p>
            <a:pPr algn="just"/>
            <a:r>
              <a:rPr lang="uk-UA" b="1" dirty="0" smtClean="0"/>
              <a:t>Стаття 25. </a:t>
            </a:r>
            <a:r>
              <a:rPr lang="uk-UA" dirty="0" smtClean="0"/>
              <a:t>Обмеження щодо обсягу завдання з обов’язкового аудиту фінансової звітності</a:t>
            </a:r>
          </a:p>
          <a:p>
            <a:pPr algn="just"/>
            <a:r>
              <a:rPr lang="uk-UA" dirty="0" smtClean="0"/>
              <a:t>1. Завдання з обов’язкового аудиту фінансової звітності не повинно включати надання впевненості щодо майбутньої дієздатності юридичної особи, фінансова звітність якої перевіряється, а також ефективності або результативності діяльності її органів управління або посадових осіб із провадження господарської діяльності на сьогодні або у майбутньому.</a:t>
            </a:r>
          </a:p>
          <a:p>
            <a:pPr algn="just"/>
            <a:r>
              <a:rPr lang="uk-UA" b="1" dirty="0" smtClean="0"/>
              <a:t>Стаття 26. </a:t>
            </a:r>
            <a:r>
              <a:rPr lang="uk-UA" dirty="0" smtClean="0"/>
              <a:t>Винагорода за послуги з обов’язкового аудиту фінансової звітності</a:t>
            </a:r>
          </a:p>
          <a:p>
            <a:pPr algn="just"/>
            <a:r>
              <a:rPr lang="uk-UA" dirty="0" smtClean="0"/>
              <a:t>1. Винагорода суб’єкта аудиторської діяльності за надання послуг з аудиту фінансової звітності юридичній особі не повинна залежати від надання цій самій юридичній особі </a:t>
            </a:r>
            <a:r>
              <a:rPr lang="uk-UA" dirty="0" err="1" smtClean="0"/>
              <a:t>неаудиторських</a:t>
            </a:r>
            <a:r>
              <a:rPr lang="uk-UA" dirty="0" smtClean="0"/>
              <a:t> послуг, а також договірних відносин або домовленостей, не пов’язаних з наданням послуг з аудиту фінансової звітності.</a:t>
            </a:r>
          </a:p>
          <a:p>
            <a:pPr algn="just"/>
            <a:r>
              <a:rPr lang="uk-UA" dirty="0" smtClean="0"/>
              <a:t>2. Забороняється встановлення суми винагороди за надання послуг з обов’язкового аудиту фінансової звітності на підставі наперед визначених умов до результатів надання аудиторських послуг або результатів їх використання, зокрема залежно від висловленої думки в аудиторському звіті.</a:t>
            </a:r>
          </a:p>
          <a:p>
            <a:endParaRPr lang="uk-UA" dirty="0"/>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152400" y="152400"/>
            <a:ext cx="8763000" cy="6705600"/>
          </a:xfrm>
        </p:spPr>
        <p:txBody>
          <a:bodyPr>
            <a:normAutofit fontScale="70000" lnSpcReduction="20000"/>
          </a:bodyPr>
          <a:lstStyle/>
          <a:p>
            <a:pPr algn="just"/>
            <a:r>
              <a:rPr lang="uk-UA" dirty="0" smtClean="0"/>
              <a:t>3. Якщо суб’єкт аудиторської діяльності протягом трьох і більше років поспіль надає підприємству, що становить суспільний інтерес, його материнській компанії та/або дочірнім підприємствам послуги, не пов’язані з обов’язковим аудитом фінансової звітності, крім тих, що зазначені у частині четвертій статті 6 цього Закону, сума винагороди за такі послуги не може перевищувати 70 відсотків середньої суми винагороди, що була отримана суб’єктом аудиторської діяльності протягом останніх трьох років поспіль за послуги з обов’язкового аудиту фінансової звітності (консолідованої фінансової звітності) від такого підприємства, що становить суспільний інтерес, його материнської компанії та/або дочірніх підприємств.</a:t>
            </a:r>
          </a:p>
          <a:p>
            <a:pPr algn="just"/>
            <a:r>
              <a:rPr lang="uk-UA" dirty="0" smtClean="0"/>
              <a:t>4. Якщо загальна сума винагороди, отримана від підприємства, що становить суспільний інтерес, за кожен з останніх трьох років поспіль перевищує 15 відсотків загальної суми чистого доходу від надання послуг таким суб’єктом аудиторської діяльності з обов’язкового аудиту фінансової звітності, суб’єкт аудиторської діяльності зобов’язаний поінформувати про це аудиторський комітет підприємства і вжити заходів для забезпечення незалежності, узгоджених з аудиторським комітетом. При цьому аудиторський комітет може прийняти рішення про проведення контрольного огляду завдання іншим суб’єктом аудиторської діяльності, який відповідно до цього Закону має право проводити аудит фінансової звітності підприємства, що становить суспільний інтерес, до затвердження аудиторського звіту.</a:t>
            </a:r>
          </a:p>
          <a:p>
            <a:pPr algn="just"/>
            <a:r>
              <a:rPr lang="uk-UA" dirty="0" smtClean="0"/>
              <a:t>5. Забороняється надання послуг з обов’язкового аудиту фінансової звітності підприємству, що становить суспільний інтерес, якщо загальна сума винагороди, отримана від цього підприємства, щорічно перевищує 15 відсотків загальної суми чистого доходу від надання послуг таким суб’єктом аудиторської діяльності впродовж п’яти років поспіль.</a:t>
            </a:r>
            <a:endParaRPr lang="uk-UA" dirty="0"/>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sz="quarter" idx="1"/>
          </p:nvPr>
        </p:nvSpPr>
        <p:spPr>
          <a:xfrm>
            <a:off x="152400" y="228600"/>
            <a:ext cx="8534400" cy="5927725"/>
          </a:xfrm>
        </p:spPr>
        <p:txBody>
          <a:bodyPr>
            <a:normAutofit fontScale="85000" lnSpcReduction="20000"/>
          </a:bodyPr>
          <a:lstStyle/>
          <a:p>
            <a:r>
              <a:rPr lang="uk-UA" b="1" dirty="0" smtClean="0"/>
              <a:t>Стаття 27. </a:t>
            </a:r>
            <a:r>
              <a:rPr lang="uk-UA" dirty="0" smtClean="0"/>
              <a:t>Обмеження щодо надання послуг</a:t>
            </a:r>
          </a:p>
          <a:p>
            <a:r>
              <a:rPr lang="uk-UA" dirty="0" smtClean="0"/>
              <a:t>1. Суб’єкт аудиторської діяльності, який надає послуги з обов’язкового аудиту фінансової звітності підприємству, що становить суспільний інтерес, або учасник аудиторської мережі, до якої належить такий суб’єкт аудиторської діяльності, не має права безпосередньо або опосередковано надавати цьому підприємству, його материнській компанії (резиденту України) та/або дочірнім підприємствам (резидентам України) послуги, зазначені у </a:t>
            </a:r>
            <a:r>
              <a:rPr lang="uk-UA" u="sng" dirty="0" smtClean="0">
                <a:hlinkClick r:id="rId2"/>
              </a:rPr>
              <a:t>частині четвертій</a:t>
            </a:r>
            <a:r>
              <a:rPr lang="uk-UA" dirty="0" smtClean="0"/>
              <a:t> статті 6 цього Закону.</a:t>
            </a:r>
          </a:p>
          <a:p>
            <a:r>
              <a:rPr lang="uk-UA" dirty="0" smtClean="0"/>
              <a:t>2. Якщо суб’єкт аудиторської діяльності, який надає послуги з обов’язкового аудиту фінансової звітності підприємству, що становить суспільний інтерес, належить до аудиторської мережі, інші учасники цієї аудиторської мережі можуть надавати цьому підприємству, його материнській компанії (резиденту України) та/або дочірнім підприємствам (резидентам України) послуги, не пов’язані з аудитом фінансової звітності, крім наведених у </a:t>
            </a:r>
            <a:r>
              <a:rPr lang="uk-UA" u="sng" dirty="0" smtClean="0">
                <a:hlinkClick r:id="rId2"/>
              </a:rPr>
              <a:t>частині четвертій</a:t>
            </a:r>
            <a:r>
              <a:rPr lang="uk-UA" dirty="0" smtClean="0"/>
              <a:t> статті 6 цього Закону, у разі відповідного схвалення аудиторським комітетом та вжиття заходів за результатами оцінки загроз незалежності.</a:t>
            </a:r>
          </a:p>
          <a:p>
            <a:endParaRPr lang="uk-UA" dirty="0"/>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228600" y="152400"/>
            <a:ext cx="8686800" cy="6553200"/>
          </a:xfrm>
        </p:spPr>
        <p:txBody>
          <a:bodyPr>
            <a:normAutofit fontScale="77500" lnSpcReduction="20000"/>
          </a:bodyPr>
          <a:lstStyle/>
          <a:p>
            <a:pPr algn="just"/>
            <a:r>
              <a:rPr lang="uk-UA" dirty="0" smtClean="0"/>
              <a:t>3. Якщо учасник аудиторської мережі, до якої належить суб’єкт аудиторської діяльності, що надає послуги з обов’язкового аудиту фінансової звітності підприємству, що становить суспільний інтерес, надає послуги, зазначені у </a:t>
            </a:r>
            <a:r>
              <a:rPr lang="uk-UA" u="sng" dirty="0" smtClean="0">
                <a:hlinkClick r:id="rId2"/>
              </a:rPr>
              <a:t>частині четвертій</a:t>
            </a:r>
            <a:r>
              <a:rPr lang="uk-UA" dirty="0" smtClean="0"/>
              <a:t> статті 6 цього Закону, нерезиденту, який є материнською компанією та/або дочірнім підприємством підприємства, що становить суспільний інтерес, фінансова звітність якого перевіряється, такий суб’єкт аудиторської діяльності повинен провести у зв’язку з цим оцінку загроз незалежності. Суб’єкт аудиторської діяльності може продовжити виконання завдання з обов’язкового аудиту фінансової звітності підприємства, що становить суспільний інтерес, лише якщо може бути доведено, що надання послуг членом аудиторської мережі материнській компанії (нерезиденту) та/або дочірньому підприємству (нерезиденту) цього підприємства не впливає на незалежність суб’єкта аудиторської діяльності, його професійне судження та аудиторський звіт.</a:t>
            </a:r>
          </a:p>
          <a:p>
            <a:pPr algn="just"/>
            <a:r>
              <a:rPr lang="uk-UA" dirty="0" smtClean="0"/>
              <a:t>4. Обмеження щодо надання послуг, зазначених у </a:t>
            </a:r>
            <a:r>
              <a:rPr lang="uk-UA" u="sng" dirty="0" smtClean="0">
                <a:hlinkClick r:id="rId2"/>
              </a:rPr>
              <a:t>частині четвертій</a:t>
            </a:r>
            <a:r>
              <a:rPr lang="uk-UA" dirty="0" smtClean="0"/>
              <a:t> статті 6 цього Закону, встановлені цією статтею, діють з початку звітного періоду фінансової звітності, що перевіряється суб’єктом аудиторської діяльності, до дати підписання аудиторського звіту. При цьому для послуг з розробки та впровадження процедур внутрішнього контролю період обмеження наданих послуг поширюється на фінансовий рік, який передує звітному періоду фінансової звітності, що перевіряється суб’єктом аудиторської діяльності.</a:t>
            </a:r>
          </a:p>
          <a:p>
            <a:endParaRPr lang="uk-UA" b="1" dirty="0"/>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228600" y="304800"/>
            <a:ext cx="8686800" cy="6324600"/>
          </a:xfrm>
        </p:spPr>
        <p:txBody>
          <a:bodyPr>
            <a:normAutofit fontScale="92500" lnSpcReduction="20000"/>
          </a:bodyPr>
          <a:lstStyle/>
          <a:p>
            <a:r>
              <a:rPr lang="uk-UA" b="1" dirty="0" smtClean="0"/>
              <a:t>Стаття 28. </a:t>
            </a:r>
            <a:r>
              <a:rPr lang="uk-UA" dirty="0" smtClean="0"/>
              <a:t>Оцінка загроз незалежності</a:t>
            </a:r>
          </a:p>
          <a:p>
            <a:r>
              <a:rPr lang="uk-UA" dirty="0" smtClean="0"/>
              <a:t>1. До початку виконання завдань з обов’язкового аудиту фінансової звітності суб’єкт аудиторської діяльності, ключовий партнер з аудиту та аудитори, які безпосередньо або опосередковано будуть виконувати завдання з обов’язкового аудиту фінансової звітності юридичної особи, повинні провести оцінку загроз незалежності, а саме оцінити та задокументувати:</a:t>
            </a:r>
          </a:p>
          <a:p>
            <a:r>
              <a:rPr lang="uk-UA" dirty="0" smtClean="0"/>
              <a:t>1) відповідність вимогам незалежності, визначеним цим Законом;</a:t>
            </a:r>
          </a:p>
          <a:p>
            <a:r>
              <a:rPr lang="uk-UA" dirty="0" smtClean="0"/>
              <a:t>2) загрози незалежності та вжиті застережні заходи для зменшення ризиків щодо їх настання;</a:t>
            </a:r>
          </a:p>
          <a:p>
            <a:r>
              <a:rPr lang="uk-UA" dirty="0" smtClean="0"/>
              <a:t>3) достатність кількості аудиторів та іншого персоналу, часу та ресурсів, необхідних для здійснення повного комплексу процедур для виконання завдання з обов’язкового аудиту фінансової звітності;</a:t>
            </a:r>
          </a:p>
          <a:p>
            <a:r>
              <a:rPr lang="uk-UA" dirty="0" smtClean="0"/>
              <a:t>4) відповідність ключового партнера з аудиту та аудиторів, які будуть залучені до виконання завдання з обов’язкового аудиту, вимогам цього Закону.</a:t>
            </a:r>
          </a:p>
          <a:p>
            <a:endParaRPr lang="uk-UA" dirty="0"/>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228600" y="228600"/>
            <a:ext cx="8686800" cy="6400800"/>
          </a:xfrm>
        </p:spPr>
        <p:txBody>
          <a:bodyPr>
            <a:normAutofit lnSpcReduction="10000"/>
          </a:bodyPr>
          <a:lstStyle/>
          <a:p>
            <a:r>
              <a:rPr lang="uk-UA" dirty="0" smtClean="0"/>
              <a:t>2. При наданні послуг з обов’язкового аудиту фінансової звітності підприємству, що становить суспільний інтерес, суб’єкт аудиторської діяльності, ключовий партнер з аудиту, аудитори, які будуть залучені до виконання завдання, на додаток до вимог, зазначених у частині першій цієї статті, повинні оцінити та задокументувати інформацію про:</a:t>
            </a:r>
          </a:p>
          <a:p>
            <a:r>
              <a:rPr lang="uk-UA" dirty="0" smtClean="0"/>
              <a:t>1) виконання вимог, визначених цим Законом, щодо встановлення винагороди за послуги з обов’язкового аудиту, дотримання обмежень до надання послуг, які не пов’язані з обов’язковим аудитом, та тривалості періоду надання послуг з обов’язкового аудиту підприємству, що становить суспільний інтерес;</a:t>
            </a:r>
          </a:p>
          <a:p>
            <a:r>
              <a:rPr lang="uk-UA" dirty="0" smtClean="0"/>
              <a:t>2) чесність і порядність посадових осіб органів управління та наглядових органів підприємства, що становить суспільний інтерес, фінансова звітність якого перевіряється.</a:t>
            </a:r>
          </a:p>
          <a:p>
            <a:endParaRPr lang="uk-UA" dirty="0"/>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152400" y="228600"/>
            <a:ext cx="8763000" cy="6400800"/>
          </a:xfrm>
        </p:spPr>
        <p:txBody>
          <a:bodyPr>
            <a:normAutofit fontScale="92500" lnSpcReduction="10000"/>
          </a:bodyPr>
          <a:lstStyle/>
          <a:p>
            <a:r>
              <a:rPr lang="uk-UA" b="1" dirty="0" smtClean="0"/>
              <a:t>Стаття 29. </a:t>
            </a:r>
            <a:r>
              <a:rPr lang="uk-UA" dirty="0" smtClean="0"/>
              <a:t>Призначення та відсторонення суб’єкта аудиторської діяльності від надання послуг з обов’язкового аудиту фінансової звітності</a:t>
            </a:r>
          </a:p>
          <a:p>
            <a:r>
              <a:rPr lang="uk-UA" dirty="0" smtClean="0"/>
              <a:t>1. Суб’єкт аудиторської діяльності для надання послуг з обов’язкового аудиту фінансової звітності призначається загальними зборами акціонерного товариства, загальними зборами учасників, засновником у недержавних унітарних підприємствах, органом управління за погодженням з центральним органом виконавчої влади, що забезпечує формування державної фінансової політики державних (комунальних) підприємств та господарських товариств, у яких державі належить 100 відсотків акцій (часток, паїв) статутного капіталу, іншим вищим органом управління відповідно до законодавства та установчих документів. Призначеним для надання послуг з обов’язкового аудиту фінансової звітності може бути суб’єкт аудиторської діяльності, який відповідає вимогам, встановленим цим Законом, та включений до відповідного розділу Реєстру.</a:t>
            </a:r>
          </a:p>
          <a:p>
            <a:endParaRPr lang="uk-UA" dirty="0"/>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228600" y="304800"/>
            <a:ext cx="8686800" cy="6248400"/>
          </a:xfrm>
        </p:spPr>
        <p:txBody>
          <a:bodyPr>
            <a:normAutofit fontScale="92500" lnSpcReduction="20000"/>
          </a:bodyPr>
          <a:lstStyle/>
          <a:p>
            <a:pPr algn="just"/>
            <a:r>
              <a:rPr lang="uk-UA" dirty="0" smtClean="0"/>
              <a:t>У разі якщо загальні збори учасників господарського товариства не можуть відбутися у зв’язку з відсутністю кворуму, рішення про призначення аудитора може бути прийнято наглядовою радою такого товариства. У разі якщо наглядова рада не сформована або її створення не обов’язкове згідно із законодавством, рішення про призначення суб’єкта аудиторської діяльності може бути прийнято виконавчим органом такого товариства.</a:t>
            </a:r>
          </a:p>
          <a:p>
            <a:pPr algn="just"/>
            <a:r>
              <a:rPr lang="uk-UA" dirty="0" smtClean="0"/>
              <a:t>2. Забороняється встановлювати в договорах між юридичною особою, фінансова звітність якої підлягає перевірці, та третьою стороною вимоги чи критерії до суб’єктів аудиторської діяльності, які можуть бути призначені для надання послуг з обов’язкового аудиту фінансової звітності цієї юридичної особи, або зазначати перелік суб’єктів аудиторської діяльності, з яких може бути зроблено вибір, або найменування конкретного суб’єкта аудиторської діяльності. Положення такого договору, що обмежує вибір для призначення суб’єкта аудиторської діяльності для надання послуг з обов’язкового аудиту юридичної особи, є нікчемними.</a:t>
            </a:r>
          </a:p>
          <a:p>
            <a:endParaRPr lang="uk-UA" dirty="0"/>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228600" y="304800"/>
            <a:ext cx="8686800" cy="6324600"/>
          </a:xfrm>
        </p:spPr>
        <p:txBody>
          <a:bodyPr>
            <a:normAutofit fontScale="92500"/>
          </a:bodyPr>
          <a:lstStyle/>
          <a:p>
            <a:r>
              <a:rPr lang="uk-UA" dirty="0" smtClean="0"/>
              <a:t>3. На підприємствах, що становлять суспільний інтерес, проводять конкурс з відбору суб’єктів аудиторської діяльності, які можуть бути призначені для надання послуг з обов’язкового аудиту фінансової звітності цього підприємства. У конкурсі можуть брати участь суб’єкти аудиторської діяльності, які відповідають вимогам, встановленим цим Законом до суб’єктів аудиторської діяльності, які можуть надавати послуги з обов’язкового аудиту фінансової звітності підприємств, що становлять суспільний інтерес, включені до відповідного розділу Реєстру, у яких за попередній річний звітний період сума винагороди від кожного з підприємств, що становлять суспільний інтерес, яким надавалися послуги з обов’язкового аудиту фінансової звітності протягом цього періоду, не перевищувала 15 відсотків загальної суми доходу від надання аудиторських послуг та які не мають обмежень, пов’язаних з тривалістю надання послуг цьому підприємству.</a:t>
            </a:r>
            <a:endParaRPr lang="uk-UA" dirty="0"/>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228600" y="304800"/>
            <a:ext cx="8458200" cy="5852160"/>
          </a:xfrm>
        </p:spPr>
        <p:txBody>
          <a:bodyPr>
            <a:normAutofit fontScale="92500" lnSpcReduction="10000"/>
          </a:bodyPr>
          <a:lstStyle/>
          <a:p>
            <a:r>
              <a:rPr lang="uk-UA" dirty="0" smtClean="0"/>
              <a:t>4. Відповідальність за проведення конкурсу покладається на аудиторський комітет підприємства, що становить суспільний інтерес, або інший орган (підрозділ), на який покладено відповідні функції. Аудиторський комітет або інший орган (підрозділ), на який покладено відповідні функції, оцінює конкурсні пропозиції, подані суб’єктами аудиторської діяльності, за встановленими критеріями відбору та складає звіт про висновки процедури відбору. До уваги беруться результати контролю якості послуг, що надаються суб’єктами аудиторської діяльності, які беруть участь у конкурсі. За результатами конкурсу аудиторський комітет представляє обґрунтовані рекомендації щодо призначення суб’єкта (суб’єктів) аудиторської діяльності для надання послуг з обов’язкового аудиту фінансової звітності, які мають включати щонайменше дві пропозиції щодо відбору суб’єктів аудиторської діяльності для проведення обов’язкового аудиту фінансової звітності.</a:t>
            </a:r>
            <a:endParaRPr lang="uk-UA"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228600" y="304800"/>
            <a:ext cx="8458200" cy="5852160"/>
          </a:xfrm>
        </p:spPr>
        <p:txBody>
          <a:bodyPr>
            <a:normAutofit fontScale="92500"/>
          </a:bodyPr>
          <a:lstStyle/>
          <a:p>
            <a:pPr algn="just"/>
            <a:r>
              <a:rPr lang="uk-UA" dirty="0" smtClean="0"/>
              <a:t>20) робочі документи аудитора - документи в електронній або паперовій формі та записи в електронній або паперовій формі, зроблені аудитором під час планування, підготовки і надання аудиторських послуг, в яких міститься вся інформація, яку аудитор вважає важливою для правильного виконання перевірки, а також розкриваються використані процедури, тести, отримана інформація і висновки, до яких дійшов аудитор у результаті проведення аудиту;</a:t>
            </a:r>
          </a:p>
          <a:p>
            <a:pPr algn="just"/>
            <a:r>
              <a:rPr lang="uk-UA" dirty="0" smtClean="0"/>
              <a:t>21) суб’єкт аудиторської діяльності - аудиторська фірма або аудитор, що відповідає таким критеріям: провадить аудиторську діяльність як фізична особа - підприємець або провадить незалежну професійну діяльність; набув права на провадження аудиторської діяльності на підставах та в порядку, передбачених цим Законом; включений до Реєстру як суб’єкт аудиторської діяльності.</a:t>
            </a:r>
          </a:p>
          <a:p>
            <a:endParaRPr lang="uk-UA" dirty="0"/>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152400" y="152400"/>
            <a:ext cx="8839200" cy="6553200"/>
          </a:xfrm>
        </p:spPr>
        <p:txBody>
          <a:bodyPr>
            <a:normAutofit fontScale="92500" lnSpcReduction="20000"/>
          </a:bodyPr>
          <a:lstStyle/>
          <a:p>
            <a:r>
              <a:rPr lang="uk-UA" dirty="0" smtClean="0"/>
              <a:t>5. Підприємство, що становить суспільний інтерес, зобов’язано надати на вимогу Інспекції підтвердження дотримання процедури відбору та прозорості проведення конкурсу і формування рекомендацій аудиторського комітету.</a:t>
            </a:r>
          </a:p>
          <a:p>
            <a:r>
              <a:rPr lang="uk-UA" dirty="0" smtClean="0"/>
              <a:t>6. Орган управління або наглядовий орган формують пропозиції для органу, зазначеного у частині першій цієї статті, про призначення суб’єкта (суб’єктів) аудиторської діяльності для надання послуг з обов’язкового аудиту фінансової звітності, які мають включати рекомендації аудиторського комітету або органу (підрозділу), на який покладено відповідні функції, а також обґрунтовані рекомендації щодо вибору одного суб’єкта аудиторської діяльності або групи суб’єктів аудиторської діяльності, які надаватимуть послуги з аудиту спільно. Якщо пропозиції органу управління або наглядового органу не враховують рекомендації аудиторського комітету, то має бути наведено обґрунтування відповідних пропозицій. Однак суб’єкт аудиторської діяльності, запропонований органом управління або наглядовим органом, має бути з числа суб’єктів аудиторської діяльності, які брали участь у конкурсі та відповідають вимогам, зазначеним у частині третій цієї статті.</a:t>
            </a:r>
          </a:p>
          <a:p>
            <a:endParaRPr lang="uk-UA" dirty="0"/>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228600" y="228600"/>
            <a:ext cx="8458200" cy="5928360"/>
          </a:xfrm>
        </p:spPr>
        <p:txBody>
          <a:bodyPr>
            <a:normAutofit lnSpcReduction="10000"/>
          </a:bodyPr>
          <a:lstStyle/>
          <a:p>
            <a:r>
              <a:rPr lang="uk-UA" dirty="0" smtClean="0"/>
              <a:t>7. Якщо у складі юридичної особи створено окремий комітет з призначень аудиторів, в якому представники його власників (засновників) мають вирішальний вплив і якому доручено надавати рекомендації з відбору суб’єкта аудиторської діяльності для надання послуг з обов’язкового аудиту фінансової звітності, то цей комітет може виконувати функції аудиторського комітету.</a:t>
            </a:r>
          </a:p>
          <a:p>
            <a:r>
              <a:rPr lang="uk-UA" dirty="0" smtClean="0"/>
              <a:t>8. Підприємства, що становлять суспільний інтерес, до підписання договору щодо аудиту фінансової звітності інформують про суб’єкта аудиторської діяльності, який надаватиме ці послуги, відповідний орган державної влади, до якого відповідно до законодавства подається фінансова звітність разом з аудиторським висновком. </a:t>
            </a:r>
            <a:r>
              <a:rPr lang="uk-UA" u="sng" dirty="0" smtClean="0">
                <a:hlinkClick r:id="rId2"/>
              </a:rPr>
              <a:t>Форма повідомлення</a:t>
            </a:r>
            <a:r>
              <a:rPr lang="uk-UA" dirty="0" smtClean="0"/>
              <a:t> встановлюється таким органом державної влади.</a:t>
            </a:r>
          </a:p>
          <a:p>
            <a:endParaRPr lang="uk-UA" dirty="0"/>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228600" y="152400"/>
            <a:ext cx="8686800" cy="6705600"/>
          </a:xfrm>
        </p:spPr>
        <p:txBody>
          <a:bodyPr>
            <a:normAutofit/>
          </a:bodyPr>
          <a:lstStyle/>
          <a:p>
            <a:r>
              <a:rPr lang="uk-UA" dirty="0" smtClean="0"/>
              <a:t>9. Суб’єкт аудиторської діяльності може бути відсторонений від виконання завдання з обов’язкового аудиту фінансової звітності до завершення строку, визначеного договором з органом управління юридичної особи, якій надаються відповідні аудиторські послуги. Відсторонення суб’єкта аудиторської діяльності від виконання завдання з обов’язкового аудиту може бути здійснено органом управління на підставі достатніх обґрунтованих доказів порушення суб’єктом аудиторської діяльності вимог цього Закону. Розбіжності у думках щодо ведення бухгалтерського обліку і розкриття інформації у фінансовій звітності та процедур аудиту не є підставою для відсторонення суб’єкта аудиторської діяльності від виконання завдання з обов’язкового аудиту. Відсторонення від виконання завдання з обов’язкового аудиту фінансової звітності може бути оскаржено до суду.</a:t>
            </a:r>
            <a:endParaRPr lang="uk-UA" dirty="0"/>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228600" y="304800"/>
            <a:ext cx="8763000" cy="6400800"/>
          </a:xfrm>
        </p:spPr>
        <p:txBody>
          <a:bodyPr>
            <a:normAutofit lnSpcReduction="10000"/>
          </a:bodyPr>
          <a:lstStyle/>
          <a:p>
            <a:pPr algn="just"/>
            <a:r>
              <a:rPr lang="uk-UA" dirty="0" smtClean="0"/>
              <a:t>10. Юридичні особи, фінансова звітність яких перевіряється, та суб’єкти аудиторської діяльності, які виконували завдання з обов’язкового аудиту, інформують Інспекцію про відсторонення суб’єкта аудиторської діяльності від виконання завдання з обов’язкового аудиту фінансової звітності до завершення строку виконання завдання, визначеного договором, і зазначають причини та необхідні пояснення.</a:t>
            </a:r>
          </a:p>
          <a:p>
            <a:pPr algn="just"/>
            <a:r>
              <a:rPr lang="uk-UA" dirty="0" smtClean="0"/>
              <a:t>11. Власники п’яти або більше відсотків акцій (часток, паїв) статутного капіталу підприємства, що становить суспільний інтерес, наглядовий орган цього підприємства, Інспекція, орган державної влади, до якого відповідно до законодавства подається фінансова звітність разом з аудиторським висновком, можуть звернутися до суду з вимогою до органу управління про відсторонення суб’єкта аудиторської діяльності за наявності фактів порушення цього Закону.</a:t>
            </a:r>
          </a:p>
          <a:p>
            <a:pPr algn="just"/>
            <a:endParaRPr lang="uk-UA" dirty="0"/>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2400"/>
            <a:ext cx="8382000" cy="1295400"/>
          </a:xfrm>
        </p:spPr>
        <p:txBody>
          <a:bodyPr>
            <a:normAutofit fontScale="90000"/>
          </a:bodyPr>
          <a:lstStyle/>
          <a:p>
            <a:r>
              <a:rPr lang="uk-UA" b="1" dirty="0" smtClean="0"/>
              <a:t>Стаття 30. </a:t>
            </a:r>
            <a:r>
              <a:rPr lang="uk-UA" dirty="0" smtClean="0"/>
              <a:t>Тривалість завдання з обов’язкового аудиту фінансової звітності підприємств, що становлять суспільний інтерес</a:t>
            </a:r>
            <a:endParaRPr lang="uk-UA" dirty="0"/>
          </a:p>
        </p:txBody>
      </p:sp>
      <p:sp>
        <p:nvSpPr>
          <p:cNvPr id="3" name="Содержимое 2"/>
          <p:cNvSpPr>
            <a:spLocks noGrp="1"/>
          </p:cNvSpPr>
          <p:nvPr>
            <p:ph sz="quarter" idx="1"/>
          </p:nvPr>
        </p:nvSpPr>
        <p:spPr>
          <a:xfrm>
            <a:off x="152400" y="1676400"/>
            <a:ext cx="8839200" cy="4953000"/>
          </a:xfrm>
        </p:spPr>
        <p:txBody>
          <a:bodyPr>
            <a:normAutofit fontScale="92500" lnSpcReduction="20000"/>
          </a:bodyPr>
          <a:lstStyle/>
          <a:p>
            <a:r>
              <a:rPr lang="uk-UA" dirty="0" smtClean="0"/>
              <a:t>1. Підприємство, що становить суспільний інтерес, призначає суб’єкта аудиторської діяльності для виконання першого завдання з аудиту фінансової звітності щонайменше на один рік. Строк виконання такого завдання може бути продовжено. При цьому безперервна тривалість виконання завдання з обов’язкового аудиту фінансової звітності для суб’єкта аудиторської діяльності не може перевищувати 10 років.</a:t>
            </a:r>
          </a:p>
          <a:p>
            <a:r>
              <a:rPr lang="uk-UA" dirty="0" smtClean="0"/>
              <a:t>2. Після закінчення строку максимальної тривалості виконання завдання з обов’язкового аудиту фінансової звітності, зазначеного у частині першій цієї статті, або після закінчення строку тривалості виконання завдання, продовженого відповідно до частини четвертої цієї статті, суб’єкт аудиторської діяльності або у відповідних випадках члени його мережі не повинні надавати послуги з обов’язкового аудиту фінансової звітності тому самому підприємству, що становить суспільний інтерес, протягом наступних чотирьох років.</a:t>
            </a:r>
          </a:p>
          <a:p>
            <a:endParaRPr lang="uk-UA" dirty="0"/>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304800" y="228600"/>
            <a:ext cx="8610600" cy="6400800"/>
          </a:xfrm>
        </p:spPr>
        <p:txBody>
          <a:bodyPr/>
          <a:lstStyle/>
          <a:p>
            <a:r>
              <a:rPr lang="uk-UA" dirty="0" smtClean="0"/>
              <a:t>4. Після закінчення строку виконання аудиторського завдання, визначеного у частині першій цієї статті, підприємство, що становить суспільний інтерес, може продовжити строк виконання суб’єктом аудиторської діяльності завдання з аудиту:</a:t>
            </a:r>
          </a:p>
          <a:p>
            <a:r>
              <a:rPr lang="uk-UA" dirty="0" smtClean="0"/>
              <a:t>1) на 10 років за результатами відкритого конкурсу з відбору суб’єкта аудиторської діяльності, що проводиться відповідно до вимог цього Закону;</a:t>
            </a:r>
          </a:p>
          <a:p>
            <a:r>
              <a:rPr lang="uk-UA" dirty="0" smtClean="0"/>
              <a:t>2) на 14 років, якщо у виконанні аудиторського завдання одночасно буде брати участь декілька суб’єктів аудиторської діяльності, а не один за умови, що за результатами обов’язкового аудиту представляється спільний аудиторський звіт.</a:t>
            </a:r>
          </a:p>
          <a:p>
            <a:endParaRPr lang="uk-UA" dirty="0"/>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152400" y="228600"/>
            <a:ext cx="8839200" cy="6400800"/>
          </a:xfrm>
        </p:spPr>
        <p:txBody>
          <a:bodyPr>
            <a:normAutofit fontScale="92500" lnSpcReduction="20000"/>
          </a:bodyPr>
          <a:lstStyle/>
          <a:p>
            <a:r>
              <a:rPr lang="ru-RU" b="1" dirty="0" err="1" smtClean="0"/>
              <a:t>Стаття</a:t>
            </a:r>
            <a:r>
              <a:rPr lang="ru-RU" b="1" dirty="0" smtClean="0"/>
              <a:t> 32. </a:t>
            </a:r>
            <a:r>
              <a:rPr lang="ru-RU" dirty="0" err="1" smtClean="0"/>
              <a:t>Вимоги</a:t>
            </a:r>
            <a:r>
              <a:rPr lang="ru-RU" dirty="0" smtClean="0"/>
              <a:t> </a:t>
            </a:r>
            <a:r>
              <a:rPr lang="ru-RU" dirty="0" err="1" smtClean="0"/>
              <a:t>щодо</a:t>
            </a:r>
            <a:r>
              <a:rPr lang="ru-RU" dirty="0" smtClean="0"/>
              <a:t> </a:t>
            </a:r>
            <a:r>
              <a:rPr lang="ru-RU" dirty="0" err="1" smtClean="0"/>
              <a:t>внутрішнього</a:t>
            </a:r>
            <a:r>
              <a:rPr lang="ru-RU" dirty="0" smtClean="0"/>
              <a:t> контролю </a:t>
            </a:r>
            <a:r>
              <a:rPr lang="ru-RU" dirty="0" err="1" smtClean="0"/>
              <a:t>якості</a:t>
            </a:r>
            <a:r>
              <a:rPr lang="ru-RU" dirty="0" smtClean="0"/>
              <a:t> </a:t>
            </a:r>
            <a:r>
              <a:rPr lang="ru-RU" dirty="0" err="1" smtClean="0"/>
              <a:t>виконаного</a:t>
            </a:r>
            <a:r>
              <a:rPr lang="ru-RU" dirty="0" smtClean="0"/>
              <a:t> </a:t>
            </a:r>
            <a:r>
              <a:rPr lang="ru-RU" dirty="0" err="1" smtClean="0"/>
              <a:t>завдання</a:t>
            </a:r>
            <a:r>
              <a:rPr lang="ru-RU" dirty="0" smtClean="0"/>
              <a:t> </a:t>
            </a:r>
            <a:r>
              <a:rPr lang="ru-RU" dirty="0" err="1" smtClean="0"/>
              <a:t>з</a:t>
            </a:r>
            <a:r>
              <a:rPr lang="ru-RU" dirty="0" smtClean="0"/>
              <a:t> аудиту </a:t>
            </a:r>
            <a:r>
              <a:rPr lang="ru-RU" dirty="0" err="1" smtClean="0"/>
              <a:t>фінансової</a:t>
            </a:r>
            <a:r>
              <a:rPr lang="ru-RU" dirty="0" smtClean="0"/>
              <a:t> </a:t>
            </a:r>
            <a:r>
              <a:rPr lang="ru-RU" dirty="0" err="1" smtClean="0"/>
              <a:t>звітності</a:t>
            </a:r>
            <a:endParaRPr lang="en-US" dirty="0" smtClean="0"/>
          </a:p>
          <a:p>
            <a:r>
              <a:rPr lang="uk-UA" dirty="0" smtClean="0"/>
              <a:t>1. Внутрішній контроль якості виконаного завдання з обов’язкового аудиту фінансової звітності підприємств, що становлять суспільний інтерес, проводиться до подання аудиторського звіту та додаткового звіту для аудиторського комітету підприємства, що становить суспільний інтерес.</a:t>
            </a:r>
          </a:p>
          <a:p>
            <a:r>
              <a:rPr lang="uk-UA" dirty="0" smtClean="0"/>
              <a:t>2. Внутрішній контроль якості виконаного завдання з аудиту фінансової звітності проводиться рецензентом, який призначається з числа аудиторів, не залучених до виконання завдання з обов’язкового аудиту фінансової звітності, огляд якого проводиться. Якщо у суб’єкта аудиторської діяльності відсутній аудитор, який не залучався до виконання завдання з обов’язкового аудиту, то для огляду виконаного завдання може бути залучений аудитор, який не пов’язаний трудовими відносинами з таким суб’єктом аудиторської діяльності. У такому разі розкриття робочих документів чи інформації рецензенту не є порушенням професійної таємниці. Робочі документи та інформація, розкриті рецензенту, є для нього професійною таємницею.</a:t>
            </a:r>
          </a:p>
          <a:p>
            <a:endParaRPr lang="uk-UA" dirty="0"/>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sz="quarter" idx="1"/>
          </p:nvPr>
        </p:nvSpPr>
        <p:spPr>
          <a:xfrm>
            <a:off x="152400" y="152400"/>
            <a:ext cx="8534400" cy="6004560"/>
          </a:xfrm>
        </p:spPr>
        <p:txBody>
          <a:bodyPr>
            <a:normAutofit lnSpcReduction="10000"/>
          </a:bodyPr>
          <a:lstStyle/>
          <a:p>
            <a:r>
              <a:rPr lang="uk-UA" b="1" dirty="0" smtClean="0"/>
              <a:t>Стаття 33. </a:t>
            </a:r>
            <a:r>
              <a:rPr lang="uk-UA" dirty="0" smtClean="0"/>
              <a:t>Вимоги, що мають виконуватися при припиненні надання послуг з обов’язкового аудиту фінансової звітності</a:t>
            </a:r>
          </a:p>
          <a:p>
            <a:r>
              <a:rPr lang="uk-UA" dirty="0" smtClean="0"/>
              <a:t>1. Якщо суб’єкт аудиторської діяльності припиняє надавати послуги з обов’язкового аудиту фінансової звітності підприємству, що становить суспільний інтерес, він зобов’язаний продовжувати дотримуватися вимог конфіденційності та професійної таємниці.</a:t>
            </a:r>
          </a:p>
          <a:p>
            <a:r>
              <a:rPr lang="uk-UA" dirty="0" smtClean="0"/>
              <a:t>2. Суб’єкт аудиторської діяльності, що припиняє надавати послуги з обов’язкового аудиту фінансової звітності підприємству, що становить суспільний інтерес, має надати призначеному суб’єкту аудиторської діяльності доступ до додаткових звітів для аудиторського комітету, звітів для наглядових органів підприємства, що становить суспільний інтерес, та звітів про прозорість за попередні роки.</a:t>
            </a:r>
          </a:p>
          <a:p>
            <a:endParaRPr lang="uk-UA" dirty="0"/>
          </a:p>
        </p:txBody>
      </p:sp>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152400" y="304800"/>
            <a:ext cx="8763000" cy="6324600"/>
          </a:xfrm>
        </p:spPr>
        <p:txBody>
          <a:bodyPr>
            <a:normAutofit fontScale="92500" lnSpcReduction="10000"/>
          </a:bodyPr>
          <a:lstStyle/>
          <a:p>
            <a:r>
              <a:rPr lang="uk-UA" b="1" dirty="0" smtClean="0"/>
              <a:t>Стаття 34. </a:t>
            </a:r>
            <a:r>
              <a:rPr lang="uk-UA" dirty="0" smtClean="0"/>
              <a:t>Аудиторський комітет</a:t>
            </a:r>
          </a:p>
          <a:p>
            <a:r>
              <a:rPr lang="uk-UA" dirty="0" smtClean="0"/>
              <a:t>1. Великі підприємства зобов’язані створити аудиторський комітет або покласти відповідні функції на ревізійну комісію або наглядову раду, що створюється відповідно до законодавства.</a:t>
            </a:r>
          </a:p>
          <a:p>
            <a:r>
              <a:rPr lang="uk-UA" dirty="0" smtClean="0"/>
              <a:t>2. Інші підприємства, які належать до підприємств, що становлять суспільний інтерес, можуть покласти функції аудиторського комітету на окремий підрозділ органу управління або на наглядовий орган.</a:t>
            </a:r>
          </a:p>
          <a:p>
            <a:r>
              <a:rPr lang="uk-UA" dirty="0" smtClean="0"/>
              <a:t>3. Більшість членів аудиторського комітету підприємств, що становлять суспільний інтерес (у разі його створення), не повинні бути пов’язані з такими підприємствами. З числа незалежних членів призначається Голова аудиторського комітету. До складу аудиторського комітету не можуть входити посадові особи органів управління таких підприємств.</a:t>
            </a:r>
          </a:p>
          <a:p>
            <a:r>
              <a:rPr lang="uk-UA" dirty="0" smtClean="0"/>
              <a:t>4. Щонайменше один член аудиторського комітету повинен бути компетентним у сфері бухгалтерського обліку та/або аудиту.</a:t>
            </a:r>
          </a:p>
          <a:p>
            <a:endParaRPr lang="uk-UA" dirty="0"/>
          </a:p>
        </p:txBody>
      </p:sp>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228600" y="304800"/>
            <a:ext cx="8686800" cy="6400800"/>
          </a:xfrm>
        </p:spPr>
        <p:txBody>
          <a:bodyPr>
            <a:normAutofit fontScale="85000" lnSpcReduction="20000"/>
          </a:bodyPr>
          <a:lstStyle/>
          <a:p>
            <a:r>
              <a:rPr lang="uk-UA" b="1" dirty="0" smtClean="0"/>
              <a:t>Стаття 35. </a:t>
            </a:r>
            <a:r>
              <a:rPr lang="uk-UA" dirty="0" smtClean="0"/>
              <a:t>Додатковий звіт для аудиторського комітету</a:t>
            </a:r>
          </a:p>
          <a:p>
            <a:r>
              <a:rPr lang="uk-UA" dirty="0" smtClean="0"/>
              <a:t>1. Суб’єкти аудиторської діяльності, які надають послуги з обов’язкового аудиту фінансової звітності підприємств, що становлять суспільний інтерес, подають до аудиторського комітету або органу (підрозділу), на який покладено відповідні функції, додатковий звіт не пізніше дати подання аудиторського звіту.</a:t>
            </a:r>
          </a:p>
          <a:p>
            <a:r>
              <a:rPr lang="uk-UA" dirty="0" smtClean="0"/>
              <a:t>2. Додатковий звіт для аудиторського комітету повинен розкривати результати виконання завдання з обов’язкового аудиту та щонайменше має містити:</a:t>
            </a:r>
          </a:p>
          <a:p>
            <a:r>
              <a:rPr lang="uk-UA" dirty="0" smtClean="0"/>
              <a:t>1) твердження про незалежність;</a:t>
            </a:r>
          </a:p>
          <a:p>
            <a:r>
              <a:rPr lang="uk-UA" dirty="0" smtClean="0"/>
              <a:t>2) прізвище, ім’я та по батькові ключового партнера (партнерів) з аудиту та аудиторів, які залучалися до виконання завдання (для аудиторської фірми);</a:t>
            </a:r>
          </a:p>
          <a:p>
            <a:r>
              <a:rPr lang="uk-UA" dirty="0" smtClean="0"/>
              <a:t>3) розкриття інформації про залучення зовнішніх експертів, інших суб’єктів аудиторської діяльності та підтвердження їх незалежності від юридичної особи, фінансова звітність якої перевіряється;</a:t>
            </a:r>
          </a:p>
          <a:p>
            <a:r>
              <a:rPr lang="uk-UA" dirty="0" smtClean="0"/>
              <a:t>4) дані про співробітництво та обмін інформацією з аудиторським комітетом або органом (підрозділом), на який покладено відповідні функції, з посадовими особами органу управління та наглядового органу юридичної особи, зокрема із зазначенням дат та переліку питань, що обговорювалися;</a:t>
            </a:r>
          </a:p>
          <a:p>
            <a:endParaRPr lang="uk-UA"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Начальная">
  <a:themeElements>
    <a:clrScheme name="Начальная">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Начальная">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Начальная">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96</TotalTime>
  <Words>12644</Words>
  <Application>Microsoft Office PowerPoint</Application>
  <PresentationFormat>Экран (4:3)</PresentationFormat>
  <Paragraphs>521</Paragraphs>
  <Slides>130</Slides>
  <Notes>0</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130</vt:i4>
      </vt:variant>
    </vt:vector>
  </HeadingPairs>
  <TitlesOfParts>
    <vt:vector size="137" baseType="lpstr">
      <vt:lpstr>Bookman Old Style</vt:lpstr>
      <vt:lpstr>Calibri</vt:lpstr>
      <vt:lpstr>Cambria</vt:lpstr>
      <vt:lpstr>Gill Sans MT</vt:lpstr>
      <vt:lpstr>Wingdings</vt:lpstr>
      <vt:lpstr>Wingdings 3</vt:lpstr>
      <vt:lpstr>Начальная</vt:lpstr>
      <vt:lpstr>ЗАКОН УКРАЇНИ Про аудит фінансової звітності та аудиторську діяльність </vt:lpstr>
      <vt:lpstr>Стаття 1. Визначення термінів</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Стаття 2. Сфера дії Закону</vt:lpstr>
      <vt:lpstr>Презентация PowerPoint</vt:lpstr>
      <vt:lpstr>Стаття 4. Аудитор</vt:lpstr>
      <vt:lpstr>Презентация PowerPoint</vt:lpstr>
      <vt:lpstr>Стаття 5. Аудиторська фірма</vt:lpstr>
      <vt:lpstr>Презентация PowerPoint</vt:lpstr>
      <vt:lpstr>Стаття 6. Аудиторська діяльність</vt:lpstr>
      <vt:lpstr>Презентация PowerPoint</vt:lpstr>
      <vt:lpstr>Презентация PowerPoint</vt:lpstr>
      <vt:lpstr>Презентация PowerPoint</vt:lpstr>
      <vt:lpstr>Стаття 7. Загальні умови надання аудиторських послуг</vt:lpstr>
      <vt:lpstr>Презентация PowerPoint</vt:lpstr>
      <vt:lpstr>Стаття 8. Професійна етика</vt:lpstr>
      <vt:lpstr>Стаття 9. Професійний скептицизм</vt:lpstr>
      <vt:lpstr>Стаття 10. Незалежність і об’єктивність аудитора та суб’єкта аудиторської діяльності</vt:lpstr>
      <vt:lpstr>Презентация PowerPoint</vt:lpstr>
      <vt:lpstr>Презентация PowerPoint</vt:lpstr>
      <vt:lpstr>Презентация PowerPoint</vt:lpstr>
      <vt:lpstr>Презентация PowerPoint</vt:lpstr>
      <vt:lpstr>Презентация PowerPoint</vt:lpstr>
      <vt:lpstr>Стаття 11. Конфіденційність та професійна таємниця</vt:lpstr>
      <vt:lpstr>Презентация PowerPoint</vt:lpstr>
      <vt:lpstr>Презентация PowerPoint</vt:lpstr>
      <vt:lpstr>Презентация PowerPoint</vt:lpstr>
      <vt:lpstr>Презентация PowerPoint</vt:lpstr>
      <vt:lpstr>Розділ II ПРОФЕСІЙНІ СТАНДАРТИ ТА АУДИТОРСЬКИЙ ЗВІТ</vt:lpstr>
      <vt:lpstr>Стаття 13. Міжнародні стандарти аудиту</vt:lpstr>
      <vt:lpstr>Стаття 14. Аудиторський звіт та інші офіційні документи</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Розділ III СУСПІЛЬНИЙ НАГЛЯД ЗА АУДИТОРСЬКОЮ ДІЯЛЬНІСТЮ</vt:lpstr>
      <vt:lpstr>Стаття 15. Організація суспільного нагляду за аудиторською діяльністю</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Стаття 17. Формування та функціонування Інспекції</vt:lpstr>
      <vt:lpstr>Стаття 18. Оприлюднення інформації про діяльність Органу суспільного нагляду за аудиторською діяльністю</vt:lpstr>
      <vt:lpstr>Розділ IV АТЕСТАЦІЯ АУДИТОРІВ</vt:lpstr>
      <vt:lpstr>Стаття 19. Атестація аудиторів</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Розділ V РЕЄСТРАЦІЯ АУДИТОРІВ ТА СУБ’ЄКТІВ АУДИТОРСЬКОЇ ДІЯЛЬНОСТІ</vt:lpstr>
      <vt:lpstr>Стаття 20. Ведення Реєстру</vt:lpstr>
      <vt:lpstr>Розділ VI ОСОБЛИВОСТІ ПРОВЕДЕННЯ ОБОВ’ЯЗКОВОГО АУДИТУ ТА АУДИТУ ПІДПРИЄМСТВ, ЩО СТАНОВЛЯТЬ СУСПІЛЬНИЙ ІНТЕРЕС</vt:lpstr>
      <vt:lpstr>Стаття 23. Вимоги до внутрішньої організації суб’єктів аудиторської діяльності, які мають право проводити обов’язковий аудит фінансової звітності</vt:lpstr>
      <vt:lpstr>Презентация PowerPoint</vt:lpstr>
      <vt:lpstr>Презентация PowerPoint</vt:lpstr>
      <vt:lpstr>Презентация PowerPoint</vt:lpstr>
      <vt:lpstr>Стаття 24. Організація роботи з виконання завдання з обов’язкового аудиту фінансової звітності</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Стаття 30. Тривалість завдання з обов’язкового аудиту фінансової звітності підприємств, що становлять суспільний інтерес</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Розділ VIII ПРОФЕСІЙНА ВІДПОВІДАЛЬНІСТЬ АУДИТОРІВ ТА СУБ’ЄКТІВ АУДИТОРСЬКОЇ ДІЯЛЬНОСТІ</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Розділ IX ПРОФЕСІЙНЕ САМОВРЯДУВАННЯ АУДИТОРІВ</vt:lpstr>
      <vt:lpstr>Стаття 46. Загальні принципи професійного самоврядування аудиторів</vt:lpstr>
      <vt:lpstr>Стаття 47. Аудиторська палата України</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Розділ X ПРИКІНЦЕВІ ТА ПЕРЕХІДНІ ПОЛОЖЕННЯ</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З 1 жовтня 2018 р. вводиться в дію Закон № 2258-VIII «Про аудит фінансової звітності та аудиторську діяльність». Таким чином, Закон «Про аудиторську діяльність» втратив чинність.</dc:title>
  <dc:creator>User</dc:creator>
  <cp:lastModifiedBy>Чижевська Л В</cp:lastModifiedBy>
  <cp:revision>21</cp:revision>
  <dcterms:created xsi:type="dcterms:W3CDTF">2020-02-25T13:59:39Z</dcterms:created>
  <dcterms:modified xsi:type="dcterms:W3CDTF">2020-03-16T09:31:04Z</dcterms:modified>
</cp:coreProperties>
</file>