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51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6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5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29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3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59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80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54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19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8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55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C3F72-951E-4C29-8C7A-9DCAC79C37DD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E030-B74F-4B23-8198-09FF294E92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11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1277" y="40251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МІКРОЕКОНОМІЧНА МОДЕЛЬ ПІДПРИЄМСТВА. ВИРОБНИЧА ФУНКЦІЯ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21277" y="329595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План:</a:t>
            </a:r>
          </a:p>
          <a:p>
            <a:pPr algn="l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 Підприємство як виробнича система.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 Фактори виробництва та їх класифікація.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Поняття i параметри виробничої функції.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Аналіз виробничої функції з одним змінним ресурсом.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Виробнича функція в довгостроковому періоді.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89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188" y="-21400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973306"/>
              </p:ext>
            </p:extLst>
          </p:nvPr>
        </p:nvGraphicFramePr>
        <p:xfrm>
          <a:off x="2107660" y="453101"/>
          <a:ext cx="8249055" cy="3698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Picture" r:id="rId3" imgW="5457825" imgH="2038350" progId="Word.Picture.8">
                  <p:embed/>
                </p:oleObj>
              </mc:Choice>
              <mc:Fallback>
                <p:oleObj name="Picture" r:id="rId3" imgW="5457825" imgH="203835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7660" y="453101"/>
                        <a:ext cx="8249055" cy="36983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4463" y="4151478"/>
            <a:ext cx="114495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Зміна бюджету виробника призводить до зміщення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ізокости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паралельно вліворуч або праворуч (рис. а). Зростання цін – змінює кут нахилу (рис. б).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84463" y="4881866"/>
            <a:ext cx="47984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 рівноваги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 представити у вигляді: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413062"/>
              </p:ext>
            </p:extLst>
          </p:nvPr>
        </p:nvGraphicFramePr>
        <p:xfrm>
          <a:off x="4925291" y="5438527"/>
          <a:ext cx="3472603" cy="951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Уравнение" r:id="rId5" imgW="1447172" imgH="393529" progId="Equation.3">
                  <p:embed/>
                </p:oleObj>
              </mc:Choice>
              <mc:Fallback>
                <p:oleObj name="Уравнение" r:id="rId5" imgW="1447172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5291" y="5438527"/>
                        <a:ext cx="3472603" cy="951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5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1285" y="401791"/>
            <a:ext cx="115953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Виробництво – 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 процес використання ресурсів для виготовлення товарів та надання послуг; процес перетворення вхідного потоку витрат ресурсів у вихідний потік випуску.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Ресурси, які реально застосовані у виробничому процесі, називаються </a:t>
            </a:r>
            <a:r>
              <a:rPr lang="uk-UA" b="1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факторами виробництва</a:t>
            </a:r>
            <a:r>
              <a:rPr lang="uk-UA" dirty="0" smtClean="0">
                <a:effectLst/>
                <a:latin typeface="Times New Roman CYR" panose="02020603050405020304" pitchFamily="18" charset="0"/>
                <a:ea typeface="Times New Roman" panose="02020603050405020304" pitchFamily="18" charset="0"/>
              </a:rPr>
              <a:t>. Ресурс може й не перетворитися у фактор виробництва, якщо буде постійно знаходитися у запасі.</a:t>
            </a:r>
            <a:endParaRPr lang="ru-RU" dirty="0">
              <a:effectLst/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1284" y="1768874"/>
            <a:ext cx="115953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Виробнича функція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 функція, яка показує максимальний обсяг випуску продукції (Q), який може виробити підприємство для конкретної специфічної комбінації вхідних ресурсів. 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загальному вигляді виробнича функція може бути представлена: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 = f (L, K, L</a:t>
            </a:r>
            <a:r>
              <a:rPr lang="uk-UA" b="1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M, I…),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де,      L – праця;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630555"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– капітал;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630555"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uk-UA" b="0" baseline="-25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земля;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630555"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 – матеріали;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630555"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 – інформація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1284" y="4913650"/>
            <a:ext cx="11278813" cy="1210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 = А, K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 А – коефіцієнт пропорційності або масштабності;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α, β – коефіцієнти еластичності виробництва, які характеризують приріст обсягів виробництва при прирості відповідних факторів на 1%.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54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5294" y="487680"/>
            <a:ext cx="11167352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Функція </a:t>
            </a:r>
            <a:r>
              <a:rPr lang="uk-UA" b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Кобба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-Дугласа має такий вигляд: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 = 1,01, K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1/4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3/4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5294" y="1448177"/>
            <a:ext cx="11167351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Динамічна модель, яка враховує фактор часу та якісні зміни в процесі виробництва: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 = А, K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α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L</a:t>
            </a:r>
            <a:r>
              <a:rPr lang="uk-UA" sz="2800" b="1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 </a:t>
            </a:r>
            <a:r>
              <a:rPr lang="uk-UA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uk-UA" sz="2800" b="1" baseline="30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rt</a:t>
            </a: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,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uk-UA" sz="2800" b="1" baseline="30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rt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фактор, що характеризує вплив технічного прогресу й інших якісних змін у виробництві протягом певного часу.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" name="Полотно 183"/>
          <p:cNvGrpSpPr>
            <a:grpSpLocks/>
          </p:cNvGrpSpPr>
          <p:nvPr/>
        </p:nvGrpSpPr>
        <p:grpSpPr bwMode="auto">
          <a:xfrm>
            <a:off x="2638760" y="2946601"/>
            <a:ext cx="6812879" cy="2852738"/>
            <a:chOff x="996" y="1134"/>
            <a:chExt cx="10730" cy="4492"/>
          </a:xfrm>
        </p:grpSpPr>
        <p:sp>
          <p:nvSpPr>
            <p:cNvPr id="8" name="AutoShape 5"/>
            <p:cNvSpPr>
              <a:spLocks noChangeAspect="1" noChangeArrowheads="1"/>
            </p:cNvSpPr>
            <p:nvPr/>
          </p:nvSpPr>
          <p:spPr bwMode="auto">
            <a:xfrm>
              <a:off x="996" y="1134"/>
              <a:ext cx="10156" cy="4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Прямоугольник 184"/>
            <p:cNvSpPr>
              <a:spLocks noChangeArrowheads="1"/>
            </p:cNvSpPr>
            <p:nvPr/>
          </p:nvSpPr>
          <p:spPr bwMode="auto">
            <a:xfrm>
              <a:off x="3112" y="1329"/>
              <a:ext cx="6015" cy="54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Властивості виробничої функції</a:t>
              </a:r>
              <a:endParaRPr kumimoji="0" 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Прямоугольник 185"/>
            <p:cNvSpPr>
              <a:spLocks noChangeArrowheads="1"/>
            </p:cNvSpPr>
            <p:nvPr/>
          </p:nvSpPr>
          <p:spPr bwMode="auto">
            <a:xfrm>
              <a:off x="1823" y="2513"/>
              <a:ext cx="9903" cy="3064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1. Існує межа для збільшення обсягу виробництва, що може бути досягнута шляхом збільшення витрат одного ресурсу при незмінності інших;</a:t>
              </a:r>
              <a:endPara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2. Існує певна компліментарність факторів виробництва, але без скорочення обсягів виробництва можлива певна взаємозамінність цих факторів;</a:t>
              </a:r>
              <a:endPara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3. Зміни у використанні факторів виробництва більш еластичні у довгостроковому періоді, ніж у короткостроковому;</a:t>
              </a:r>
              <a:endPara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4. Виробнича функція описує тільки певний технологічний взаємозв’язок між економічними ресурсами;</a:t>
              </a:r>
              <a:endParaRPr kumimoji="0" lang="uk-U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5. Виробнича функція відображає лише максимальні значення випуску продукції для кожного поєднання факторів виробництва.</a:t>
              </a:r>
              <a:endPara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AutoShape 2"/>
            <p:cNvSpPr>
              <a:spLocks noChangeArrowheads="1"/>
            </p:cNvSpPr>
            <p:nvPr/>
          </p:nvSpPr>
          <p:spPr bwMode="auto">
            <a:xfrm>
              <a:off x="3095" y="1937"/>
              <a:ext cx="6015" cy="358"/>
            </a:xfrm>
            <a:prstGeom prst="downArrow">
              <a:avLst>
                <a:gd name="adj1" fmla="val 49991"/>
                <a:gd name="adj2" fmla="val 7957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975852" y="5624564"/>
            <a:ext cx="42662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uk-UA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 ХХ. Властивості виробничої функції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923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11285" y="242901"/>
            <a:ext cx="1157591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Сукупний продукт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(ТР)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 кількість економічного блага, яка виготовлена з використанням деякої кількості змінного фактору. Сукупний продукт розглядається як потік продукції за певний період часу.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 = Q = f (K, L)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190919"/>
              </p:ext>
            </p:extLst>
          </p:nvPr>
        </p:nvGraphicFramePr>
        <p:xfrm>
          <a:off x="3780951" y="2090017"/>
          <a:ext cx="4636581" cy="3284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Picture" r:id="rId3" imgW="3493971" imgH="2059806" progId="Word.Picture.8">
                  <p:embed/>
                </p:oleObj>
              </mc:Choice>
              <mc:Fallback>
                <p:oleObj name="Picture" r:id="rId3" imgW="3493971" imgH="2059806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951" y="2090017"/>
                        <a:ext cx="4636581" cy="3284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405861" y="5697271"/>
            <a:ext cx="37488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uk-UA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Крива загального продукту</a:t>
            </a:r>
          </a:p>
        </p:txBody>
      </p:sp>
    </p:spTree>
    <p:extLst>
      <p:ext uri="{BB962C8B-B14F-4D97-AF65-F5344CB8AC3E}">
        <p14:creationId xmlns:p14="http://schemas.microsoft.com/office/powerpoint/2010/main" val="4070760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791738"/>
              </p:ext>
            </p:extLst>
          </p:nvPr>
        </p:nvGraphicFramePr>
        <p:xfrm>
          <a:off x="4587875" y="973221"/>
          <a:ext cx="2312969" cy="100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Уравнение" r:id="rId3" imgW="901309" imgH="393529" progId="Equation.3">
                  <p:embed/>
                </p:oleObj>
              </mc:Choice>
              <mc:Fallback>
                <p:oleObj name="Уравнение" r:id="rId3" imgW="901309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75" y="973221"/>
                        <a:ext cx="2312969" cy="1008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034083"/>
              </p:ext>
            </p:extLst>
          </p:nvPr>
        </p:nvGraphicFramePr>
        <p:xfrm>
          <a:off x="4783911" y="3456811"/>
          <a:ext cx="1920895" cy="11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Уравнение" r:id="rId5" imgW="660113" imgH="393529" progId="Equation.3">
                  <p:embed/>
                </p:oleObj>
              </mc:Choice>
              <mc:Fallback>
                <p:oleObj name="Уравнение" r:id="rId5" imgW="660113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3911" y="3456811"/>
                        <a:ext cx="1920895" cy="1152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4000" y="278110"/>
            <a:ext cx="11633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Середній продукт (АР)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можна розрахувати розділивши сукупний продукт на використану кількість змінного фактору: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3999" y="1809410"/>
            <a:ext cx="11633201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1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01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ТР=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сукупний продукт,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01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 змінного ресурсу.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01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01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Граничний продукт </a:t>
            </a:r>
            <a:r>
              <a:rPr kumimoji="0" lang="uk-U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фактора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виробництва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 це додатково виготовлений продукт (обсяг продукції), отриманий внаслідок залучення однієї додаткової одиниці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виробництва за умови сталої величини інших факторів.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016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700" y="5038663"/>
            <a:ext cx="11493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 спадної граничної продуктивності (спадної віддачі) – 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зі зростанням використання будь-якого виробничого фактору (при незмінності інших) буде досягнута точка, в якій додаткове використання змінного фактору веде до зниження відносного і далі абсолютного обсягу випуску продукції. Збільшення використання одного із факторів (при незмінності інших) призводить до поступового зниження віддачі від його використання. 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776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837587"/>
              </p:ext>
            </p:extLst>
          </p:nvPr>
        </p:nvGraphicFramePr>
        <p:xfrm>
          <a:off x="254000" y="152400"/>
          <a:ext cx="4521200" cy="651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icture" r:id="rId3" imgW="3806687" imgH="4572000" progId="Word.Picture.8">
                  <p:embed/>
                </p:oleObj>
              </mc:Choice>
              <mc:Fallback>
                <p:oleObj name="Picture" r:id="rId3" imgW="3806687" imgH="4572000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152400"/>
                        <a:ext cx="4521200" cy="6519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75200" y="3042828"/>
            <a:ext cx="73512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Рис. Взаємозв’язок функцій сукупного, середнього і граничного продукту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5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242789"/>
            <a:ext cx="11303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uk-UA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равило найменших витрат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це умова, відповідно до якої витрати мінімізуються в тому випадку, коли остання грошова одиниця, витрачена на кожен ресурс, дає однаковий граничний продукт. Правило найменших витрат забезпечує рівновагу для виробника.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 максимізації прибутку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конкурентних ринках означає, що граничні продукти всіх факторів виробництва у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вартістному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виразі рівні їх цінам, або що кожен ресурс буде використовуватися до того часу, поки його граничний продукт в грошовому виразі не стане рівний його ціні.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449344"/>
              </p:ext>
            </p:extLst>
          </p:nvPr>
        </p:nvGraphicFramePr>
        <p:xfrm>
          <a:off x="2590799" y="2551113"/>
          <a:ext cx="675037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Уравнение" r:id="rId3" imgW="2882880" imgH="431640" progId="Equation.3">
                  <p:embed/>
                </p:oleObj>
              </mc:Choice>
              <mc:Fallback>
                <p:oleObj name="Уравнение" r:id="rId3" imgW="288288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799" y="2551113"/>
                        <a:ext cx="6750373" cy="1016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200" y="3762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899" y="351135"/>
            <a:ext cx="1150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Ізокванта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 крива, яка показує всі комбінації виробничих факторів, використання яких забезпечує однаковий обсяг випуску продукції (рис. ??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" y="1171873"/>
            <a:ext cx="11505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Карта </a:t>
            </a:r>
            <a:r>
              <a:rPr lang="uk-UA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ізоквант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– сукупність </a:t>
            </a:r>
            <a:r>
              <a:rPr lang="uk-UA" b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ізоквант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що характеризують максимально можливий випуск продукції при будь-якому наборі виробничих факторів (рис. ?? </a:t>
            </a:r>
            <a:r>
              <a:rPr lang="ru-RU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91795"/>
              </p:ext>
            </p:extLst>
          </p:nvPr>
        </p:nvGraphicFramePr>
        <p:xfrm>
          <a:off x="1280401" y="1992611"/>
          <a:ext cx="9630384" cy="3973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Picture" r:id="rId3" imgW="5872899" imgH="2017336" progId="Word.Picture.8">
                  <p:embed/>
                </p:oleObj>
              </mc:Choice>
              <mc:Fallback>
                <p:oleObj name="Picture" r:id="rId3" imgW="5872899" imgH="2017336" progId="Word.Picture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401" y="1992611"/>
                        <a:ext cx="9630384" cy="3973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94552" y="61959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Рис. ХХ. Графічне відображення </a:t>
            </a:r>
            <a:r>
              <a:rPr kumimoji="0" lang="uk-UA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ізокванти</a:t>
            </a: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(а) та карти </a:t>
            </a:r>
            <a:r>
              <a:rPr kumimoji="0" lang="uk-UA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ізоквант</a:t>
            </a:r>
            <a:r>
              <a:rPr kumimoji="0" lang="uk-UA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(б)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72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8017" y="503435"/>
            <a:ext cx="1128408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581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Гранична норма технічного заміщення (MRTS)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 коефіцієнт, який характеризує технічне заміщення одного ресурсу іншим.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696202"/>
              </p:ext>
            </p:extLst>
          </p:nvPr>
        </p:nvGraphicFramePr>
        <p:xfrm>
          <a:off x="3093395" y="1429966"/>
          <a:ext cx="5992239" cy="1365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Уравнение" r:id="rId3" imgW="1905000" imgH="431800" progId="Equation.3">
                  <p:embed/>
                </p:oleObj>
              </mc:Choice>
              <mc:Fallback>
                <p:oleObj name="Уравнение" r:id="rId3" imgW="19050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3395" y="1429966"/>
                        <a:ext cx="5992239" cy="13650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9650" y="3367913"/>
            <a:ext cx="11439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581400" algn="l"/>
              </a:tabLst>
            </a:pPr>
            <a:r>
              <a:rPr lang="uk-UA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 зниження граничної норми технологічного заміщення – 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зі збільшенням застосування у виробництві будь-якого </a:t>
            </a:r>
            <a:r>
              <a:rPr lang="uk-UA" b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фактора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гранична норма технологічного заміщення одиниці цього </a:t>
            </a:r>
            <a:r>
              <a:rPr lang="uk-UA" b="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фактора</a:t>
            </a:r>
            <a:r>
              <a:rPr lang="uk-UA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іншим знижується.</a:t>
            </a:r>
            <a:endParaRPr lang="ru-RU" sz="1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6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356</Words>
  <Application>Microsoft Office PowerPoint</Application>
  <PresentationFormat>Широкоэкранный</PresentationFormat>
  <Paragraphs>56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Times New Roman CYR</vt:lpstr>
      <vt:lpstr>Тема Office</vt:lpstr>
      <vt:lpstr>Microsoft Word Picture</vt:lpstr>
      <vt:lpstr>Microsoft Equation 3.0</vt:lpstr>
      <vt:lpstr>МІКРОЕКОНОМІЧНА МОДЕЛЬ ПІДПРИЄМСТВА. ВИРОБНИЧА ФУНКЦІЯ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МІКРОЕКОНОМІЧНА МОДЕЛЬ ПІДПРИЄМСТВА. ВИРОБНИЧА ФУНКЦІЯ</dc:title>
  <dc:creator>Віталій Травін</dc:creator>
  <cp:lastModifiedBy>Віталій Травін</cp:lastModifiedBy>
  <cp:revision>7</cp:revision>
  <dcterms:created xsi:type="dcterms:W3CDTF">2020-03-15T12:49:07Z</dcterms:created>
  <dcterms:modified xsi:type="dcterms:W3CDTF">2020-03-15T13:32:42Z</dcterms:modified>
</cp:coreProperties>
</file>