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9" r:id="rId2"/>
    <p:sldId id="260" r:id="rId3"/>
    <p:sldId id="349" r:id="rId4"/>
    <p:sldId id="350" r:id="rId5"/>
    <p:sldId id="351" r:id="rId6"/>
    <p:sldId id="261" r:id="rId7"/>
    <p:sldId id="262" r:id="rId8"/>
    <p:sldId id="263" r:id="rId9"/>
    <p:sldId id="267" r:id="rId10"/>
    <p:sldId id="270" r:id="rId11"/>
    <p:sldId id="271" r:id="rId12"/>
    <p:sldId id="272" r:id="rId13"/>
    <p:sldId id="273" r:id="rId14"/>
    <p:sldId id="275" r:id="rId15"/>
    <p:sldId id="277" r:id="rId16"/>
    <p:sldId id="278" r:id="rId17"/>
    <p:sldId id="285" r:id="rId18"/>
    <p:sldId id="286" r:id="rId19"/>
    <p:sldId id="290" r:id="rId20"/>
    <p:sldId id="300" r:id="rId21"/>
    <p:sldId id="301" r:id="rId22"/>
    <p:sldId id="302" r:id="rId23"/>
    <p:sldId id="303" r:id="rId24"/>
    <p:sldId id="304" r:id="rId25"/>
    <p:sldId id="305" r:id="rId26"/>
    <p:sldId id="307" r:id="rId27"/>
    <p:sldId id="310" r:id="rId28"/>
    <p:sldId id="311" r:id="rId29"/>
    <p:sldId id="312" r:id="rId30"/>
    <p:sldId id="313" r:id="rId31"/>
    <p:sldId id="315" r:id="rId32"/>
    <p:sldId id="318" r:id="rId33"/>
    <p:sldId id="320" r:id="rId34"/>
    <p:sldId id="321" r:id="rId35"/>
    <p:sldId id="322" r:id="rId36"/>
    <p:sldId id="326" r:id="rId37"/>
    <p:sldId id="327" r:id="rId38"/>
    <p:sldId id="328" r:id="rId39"/>
    <p:sldId id="329" r:id="rId40"/>
    <p:sldId id="332" r:id="rId41"/>
    <p:sldId id="333" r:id="rId42"/>
    <p:sldId id="335" r:id="rId43"/>
    <p:sldId id="337" r:id="rId44"/>
    <p:sldId id="339" r:id="rId45"/>
    <p:sldId id="340" r:id="rId46"/>
    <p:sldId id="341" r:id="rId47"/>
    <p:sldId id="342" r:id="rId4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110" d="100"/>
          <a:sy n="110" d="100"/>
        </p:scale>
        <p:origin x="1644" y="108"/>
      </p:cViewPr>
      <p:guideLst>
        <p:guide orient="horz" pos="2160"/>
        <p:guide pos="2880"/>
      </p:guideLst>
    </p:cSldViewPr>
  </p:slideViewPr>
  <p:outlineViewPr>
    <p:cViewPr>
      <p:scale>
        <a:sx n="33" d="100"/>
        <a:sy n="33" d="100"/>
      </p:scale>
      <p:origin x="0" y="80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CE21EE-253D-47BC-A16C-481811F2E40D}" type="datetimeFigureOut">
              <a:rPr lang="ru-RU" smtClean="0"/>
              <a:t>18.09.2019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CD18E-8B74-41F3-8714-6EA4AB2C1DB8}" type="slidenum">
              <a:rPr lang="ru-RU" smtClean="0"/>
              <a:t>‹#›</a:t>
            </a:fld>
            <a:endParaRPr lang="ru-RU"/>
          </a:p>
        </p:txBody>
      </p:sp>
    </p:spTree>
    <p:extLst>
      <p:ext uri="{BB962C8B-B14F-4D97-AF65-F5344CB8AC3E}">
        <p14:creationId xmlns:p14="http://schemas.microsoft.com/office/powerpoint/2010/main" val="2939792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56CD18E-8B74-41F3-8714-6EA4AB2C1DB8}" type="slidenum">
              <a:rPr lang="ru-RU" smtClean="0"/>
              <a:t>24</a:t>
            </a:fld>
            <a:endParaRPr lang="ru-RU"/>
          </a:p>
        </p:txBody>
      </p:sp>
    </p:spTree>
    <p:extLst>
      <p:ext uri="{BB962C8B-B14F-4D97-AF65-F5344CB8AC3E}">
        <p14:creationId xmlns:p14="http://schemas.microsoft.com/office/powerpoint/2010/main" val="4140230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03843BA-EA0F-46A5-AF70-14F9AEE2B71C}" type="datetimeFigureOut">
              <a:rPr lang="ru-RU" smtClean="0"/>
              <a:t>18.09.2019</a:t>
            </a:fld>
            <a:endParaRPr lang="ru-RU"/>
          </a:p>
        </p:txBody>
      </p:sp>
      <p:sp>
        <p:nvSpPr>
          <p:cNvPr id="16" name="Номер слайда 15"/>
          <p:cNvSpPr>
            <a:spLocks noGrp="1"/>
          </p:cNvSpPr>
          <p:nvPr>
            <p:ph type="sldNum" sz="quarter" idx="11"/>
          </p:nvPr>
        </p:nvSpPr>
        <p:spPr/>
        <p:txBody>
          <a:bodyPr/>
          <a:lstStyle/>
          <a:p>
            <a:fld id="{403B62D0-456B-4D65-ADF9-E961497593C3}"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03843BA-EA0F-46A5-AF70-14F9AEE2B71C}" type="datetimeFigureOut">
              <a:rPr lang="ru-RU" smtClean="0"/>
              <a:t>18.09.2019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3B62D0-456B-4D65-ADF9-E961497593C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03843BA-EA0F-46A5-AF70-14F9AEE2B71C}" type="datetimeFigureOut">
              <a:rPr lang="ru-RU" smtClean="0"/>
              <a:t>18.09.2019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3B62D0-456B-4D65-ADF9-E961497593C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03843BA-EA0F-46A5-AF70-14F9AEE2B71C}" type="datetimeFigureOut">
              <a:rPr lang="ru-RU" smtClean="0"/>
              <a:t>18.09.2019</a:t>
            </a:fld>
            <a:endParaRPr lang="ru-RU"/>
          </a:p>
        </p:txBody>
      </p:sp>
      <p:sp>
        <p:nvSpPr>
          <p:cNvPr id="15" name="Номер слайда 14"/>
          <p:cNvSpPr>
            <a:spLocks noGrp="1"/>
          </p:cNvSpPr>
          <p:nvPr>
            <p:ph type="sldNum" sz="quarter" idx="15"/>
          </p:nvPr>
        </p:nvSpPr>
        <p:spPr/>
        <p:txBody>
          <a:bodyPr/>
          <a:lstStyle>
            <a:lvl1pPr algn="ctr">
              <a:defRPr/>
            </a:lvl1pPr>
          </a:lstStyle>
          <a:p>
            <a:fld id="{403B62D0-456B-4D65-ADF9-E961497593C3}"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03843BA-EA0F-46A5-AF70-14F9AEE2B71C}" type="datetimeFigureOut">
              <a:rPr lang="ru-RU" smtClean="0"/>
              <a:t>18.09.2019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3B62D0-456B-4D65-ADF9-E961497593C3}"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03843BA-EA0F-46A5-AF70-14F9AEE2B71C}" type="datetimeFigureOut">
              <a:rPr lang="ru-RU" smtClean="0"/>
              <a:t>18.09.2019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3B62D0-456B-4D65-ADF9-E961497593C3}"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403B62D0-456B-4D65-ADF9-E961497593C3}"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03843BA-EA0F-46A5-AF70-14F9AEE2B71C}" type="datetimeFigureOut">
              <a:rPr lang="ru-RU" smtClean="0"/>
              <a:t>18.09.2019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03843BA-EA0F-46A5-AF70-14F9AEE2B71C}" type="datetimeFigureOut">
              <a:rPr lang="ru-RU" smtClean="0"/>
              <a:t>18.09.2019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03B62D0-456B-4D65-ADF9-E961497593C3}"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03843BA-EA0F-46A5-AF70-14F9AEE2B71C}" type="datetimeFigureOut">
              <a:rPr lang="ru-RU" smtClean="0"/>
              <a:t>18.09.2019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03B62D0-456B-4D65-ADF9-E961497593C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03843BA-EA0F-46A5-AF70-14F9AEE2B71C}" type="datetimeFigureOut">
              <a:rPr lang="ru-RU" smtClean="0"/>
              <a:t>18.09.2019</a:t>
            </a:fld>
            <a:endParaRPr lang="ru-RU"/>
          </a:p>
        </p:txBody>
      </p:sp>
      <p:sp>
        <p:nvSpPr>
          <p:cNvPr id="9" name="Номер слайда 8"/>
          <p:cNvSpPr>
            <a:spLocks noGrp="1"/>
          </p:cNvSpPr>
          <p:nvPr>
            <p:ph type="sldNum" sz="quarter" idx="15"/>
          </p:nvPr>
        </p:nvSpPr>
        <p:spPr/>
        <p:txBody>
          <a:bodyPr/>
          <a:lstStyle/>
          <a:p>
            <a:fld id="{403B62D0-456B-4D65-ADF9-E961497593C3}"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03843BA-EA0F-46A5-AF70-14F9AEE2B71C}" type="datetimeFigureOut">
              <a:rPr lang="ru-RU" smtClean="0"/>
              <a:t>18.09.2019</a:t>
            </a:fld>
            <a:endParaRPr lang="ru-RU"/>
          </a:p>
        </p:txBody>
      </p:sp>
      <p:sp>
        <p:nvSpPr>
          <p:cNvPr id="9" name="Номер слайда 8"/>
          <p:cNvSpPr>
            <a:spLocks noGrp="1"/>
          </p:cNvSpPr>
          <p:nvPr>
            <p:ph type="sldNum" sz="quarter" idx="11"/>
          </p:nvPr>
        </p:nvSpPr>
        <p:spPr/>
        <p:txBody>
          <a:bodyPr/>
          <a:lstStyle/>
          <a:p>
            <a:fld id="{403B62D0-456B-4D65-ADF9-E961497593C3}"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03843BA-EA0F-46A5-AF70-14F9AEE2B71C}" type="datetimeFigureOut">
              <a:rPr lang="ru-RU" smtClean="0"/>
              <a:t>18.09.2019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03B62D0-456B-4D65-ADF9-E961497593C3}"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2636912"/>
            <a:ext cx="8003232" cy="3459088"/>
          </a:xfrm>
        </p:spPr>
        <p:txBody>
          <a:bodyPr>
            <a:normAutofit/>
          </a:bodyPr>
          <a:lstStyle/>
          <a:p>
            <a:pPr algn="just">
              <a:buFontTx/>
              <a:buChar char="-"/>
            </a:pPr>
            <a:r>
              <a:rPr lang="uk-UA" sz="3200" i="1" dirty="0" smtClean="0">
                <a:solidFill>
                  <a:schemeClr val="bg1"/>
                </a:solidFill>
              </a:rPr>
              <a:t>це </a:t>
            </a:r>
            <a:r>
              <a:rPr lang="uk-UA" sz="3200" i="1" dirty="0">
                <a:solidFill>
                  <a:schemeClr val="bg1"/>
                </a:solidFill>
              </a:rPr>
              <a:t>стандарти та роз'яснення, прийняті Радою з міжнародних стандартів фінансової звітності (РМСФЗ). </a:t>
            </a:r>
            <a:endParaRPr lang="uk-UA" sz="3200" i="1" dirty="0" smtClean="0">
              <a:solidFill>
                <a:schemeClr val="bg1"/>
              </a:solidFill>
            </a:endParaRPr>
          </a:p>
          <a:p>
            <a:pPr marL="0" indent="0" algn="just">
              <a:buNone/>
            </a:pPr>
            <a:r>
              <a:rPr lang="uk-UA" sz="3200" dirty="0">
                <a:solidFill>
                  <a:schemeClr val="bg1"/>
                </a:solidFill>
              </a:rPr>
              <a:t>Вони складаються з:</a:t>
            </a:r>
            <a:endParaRPr lang="ru-RU" sz="3200" dirty="0">
              <a:solidFill>
                <a:schemeClr val="bg1"/>
              </a:solidFill>
            </a:endParaRPr>
          </a:p>
          <a:p>
            <a:pPr algn="just">
              <a:buFontTx/>
              <a:buChar char="-"/>
            </a:pPr>
            <a:endParaRPr lang="ru-RU" sz="3200" i="1" dirty="0">
              <a:solidFill>
                <a:schemeClr val="bg1"/>
              </a:solidFill>
            </a:endParaRPr>
          </a:p>
        </p:txBody>
      </p:sp>
      <p:sp>
        <p:nvSpPr>
          <p:cNvPr id="3" name="Заголовок 2"/>
          <p:cNvSpPr>
            <a:spLocks noGrp="1"/>
          </p:cNvSpPr>
          <p:nvPr>
            <p:ph type="title"/>
          </p:nvPr>
        </p:nvSpPr>
        <p:spPr>
          <a:xfrm>
            <a:off x="457200" y="152400"/>
            <a:ext cx="8229600" cy="2484512"/>
          </a:xfrm>
        </p:spPr>
        <p:txBody>
          <a:bodyPr>
            <a:normAutofit/>
          </a:bodyPr>
          <a:lstStyle/>
          <a:p>
            <a:pPr algn="ctr"/>
            <a:r>
              <a:rPr lang="uk-UA" b="1" i="1" u="sng" dirty="0">
                <a:solidFill>
                  <a:schemeClr val="bg1"/>
                </a:solidFill>
                <a:effectLst/>
              </a:rPr>
              <a:t>Міжнародні стандарти фінансової звітності (МСФЗ (IFRS))</a:t>
            </a:r>
            <a:endParaRPr lang="ru-RU" i="1" u="sng" dirty="0">
              <a:solidFill>
                <a:schemeClr val="bg1"/>
              </a:solidFill>
            </a:endParaRPr>
          </a:p>
        </p:txBody>
      </p:sp>
    </p:spTree>
    <p:extLst>
      <p:ext uri="{BB962C8B-B14F-4D97-AF65-F5344CB8AC3E}">
        <p14:creationId xmlns:p14="http://schemas.microsoft.com/office/powerpoint/2010/main" val="1348592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51344"/>
            <a:ext cx="7920880" cy="5416868"/>
          </a:xfrm>
          <a:prstGeom prst="rect">
            <a:avLst/>
          </a:prstGeom>
        </p:spPr>
        <p:txBody>
          <a:bodyPr wrap="square">
            <a:spAutoFit/>
          </a:bodyPr>
          <a:lstStyle/>
          <a:p>
            <a:pPr algn="just"/>
            <a:r>
              <a:rPr lang="uk-UA" sz="2400" dirty="0">
                <a:solidFill>
                  <a:schemeClr val="bg1"/>
                </a:solidFill>
              </a:rPr>
              <a:t>	</a:t>
            </a:r>
            <a:r>
              <a:rPr lang="uk-UA" sz="2300" dirty="0" smtClean="0">
                <a:solidFill>
                  <a:schemeClr val="bg1"/>
                </a:solidFill>
              </a:rPr>
              <a:t>Фінансова </a:t>
            </a:r>
            <a:r>
              <a:rPr lang="uk-UA" sz="2300" dirty="0">
                <a:solidFill>
                  <a:schemeClr val="bg1"/>
                </a:solidFill>
              </a:rPr>
              <a:t>звітність повинна складатися на основі </a:t>
            </a:r>
            <a:r>
              <a:rPr lang="uk-UA" sz="2300" b="1" dirty="0">
                <a:solidFill>
                  <a:schemeClr val="bg1"/>
                </a:solidFill>
              </a:rPr>
              <a:t>припущення безперервності</a:t>
            </a:r>
            <a:r>
              <a:rPr lang="uk-UA" sz="2300" dirty="0">
                <a:solidFill>
                  <a:schemeClr val="bg1"/>
                </a:solidFill>
              </a:rPr>
              <a:t> діяльності, за винятком випадків, коли керівництво має намір ліквідувати підприємство, припинити його діяльність або примушено діяти подібним чином в силу відсутності реальних альтернатив.</a:t>
            </a:r>
            <a:endParaRPr lang="ru-RU" sz="2300" dirty="0">
              <a:solidFill>
                <a:schemeClr val="bg1"/>
              </a:solidFill>
            </a:endParaRPr>
          </a:p>
          <a:p>
            <a:pPr algn="just"/>
            <a:r>
              <a:rPr lang="ru-RU" sz="2300" b="1" dirty="0" smtClean="0">
                <a:solidFill>
                  <a:schemeClr val="bg1"/>
                </a:solidFill>
              </a:rPr>
              <a:t>	</a:t>
            </a:r>
            <a:r>
              <a:rPr lang="ru-RU" sz="2300" b="1" dirty="0" err="1" smtClean="0">
                <a:solidFill>
                  <a:schemeClr val="bg1"/>
                </a:solidFill>
              </a:rPr>
              <a:t>Підприємство</a:t>
            </a:r>
            <a:r>
              <a:rPr lang="ru-RU" sz="2300" b="1" dirty="0" smtClean="0">
                <a:solidFill>
                  <a:schemeClr val="bg1"/>
                </a:solidFill>
              </a:rPr>
              <a:t> </a:t>
            </a:r>
            <a:r>
              <a:rPr lang="ru-RU" sz="2300" b="1" dirty="0">
                <a:solidFill>
                  <a:schemeClr val="bg1"/>
                </a:solidFill>
              </a:rPr>
              <a:t>повинно </a:t>
            </a:r>
            <a:r>
              <a:rPr lang="ru-RU" sz="2300" b="1" dirty="0" err="1">
                <a:solidFill>
                  <a:schemeClr val="bg1"/>
                </a:solidFill>
              </a:rPr>
              <a:t>складати</a:t>
            </a:r>
            <a:r>
              <a:rPr lang="ru-RU" sz="2300" b="1" dirty="0">
                <a:solidFill>
                  <a:schemeClr val="bg1"/>
                </a:solidFill>
              </a:rPr>
              <a:t> свою </a:t>
            </a:r>
            <a:r>
              <a:rPr lang="ru-RU" sz="2300" b="1" dirty="0" err="1">
                <a:solidFill>
                  <a:schemeClr val="bg1"/>
                </a:solidFill>
              </a:rPr>
              <a:t>фінансову</a:t>
            </a:r>
            <a:r>
              <a:rPr lang="ru-RU" sz="2300" b="1" dirty="0">
                <a:solidFill>
                  <a:schemeClr val="bg1"/>
                </a:solidFill>
              </a:rPr>
              <a:t> </a:t>
            </a:r>
            <a:r>
              <a:rPr lang="ru-RU" sz="2300" b="1" dirty="0" err="1">
                <a:solidFill>
                  <a:schemeClr val="bg1"/>
                </a:solidFill>
              </a:rPr>
              <a:t>звітність</a:t>
            </a:r>
            <a:r>
              <a:rPr lang="ru-RU" sz="2300" b="1" dirty="0">
                <a:solidFill>
                  <a:schemeClr val="bg1"/>
                </a:solidFill>
              </a:rPr>
              <a:t> на</a:t>
            </a:r>
            <a:r>
              <a:rPr lang="ru-RU" sz="2300" dirty="0">
                <a:solidFill>
                  <a:schemeClr val="bg1"/>
                </a:solidFill>
              </a:rPr>
              <a:t> </a:t>
            </a:r>
            <a:r>
              <a:rPr lang="ru-RU" sz="2300" dirty="0" err="1">
                <a:solidFill>
                  <a:schemeClr val="bg1"/>
                </a:solidFill>
              </a:rPr>
              <a:t>основі</a:t>
            </a:r>
            <a:r>
              <a:rPr lang="ru-RU" sz="2300" dirty="0">
                <a:solidFill>
                  <a:schemeClr val="bg1"/>
                </a:solidFill>
              </a:rPr>
              <a:t> принципу </a:t>
            </a:r>
            <a:r>
              <a:rPr lang="ru-RU" sz="2300" dirty="0" err="1">
                <a:solidFill>
                  <a:schemeClr val="bg1"/>
                </a:solidFill>
              </a:rPr>
              <a:t>нарахування</a:t>
            </a:r>
            <a:r>
              <a:rPr lang="ru-RU" sz="2300" dirty="0">
                <a:solidFill>
                  <a:schemeClr val="bg1"/>
                </a:solidFill>
              </a:rPr>
              <a:t>, за </a:t>
            </a:r>
            <a:r>
              <a:rPr lang="ru-RU" sz="2300" dirty="0" err="1">
                <a:solidFill>
                  <a:schemeClr val="bg1"/>
                </a:solidFill>
              </a:rPr>
              <a:t>винятком</a:t>
            </a:r>
            <a:r>
              <a:rPr lang="ru-RU" sz="2300" dirty="0">
                <a:solidFill>
                  <a:schemeClr val="bg1"/>
                </a:solidFill>
              </a:rPr>
              <a:t> </a:t>
            </a:r>
            <a:r>
              <a:rPr lang="ru-RU" sz="2300" dirty="0" err="1">
                <a:solidFill>
                  <a:schemeClr val="bg1"/>
                </a:solidFill>
              </a:rPr>
              <a:t>інформації</a:t>
            </a:r>
            <a:r>
              <a:rPr lang="ru-RU" sz="2300" dirty="0">
                <a:solidFill>
                  <a:schemeClr val="bg1"/>
                </a:solidFill>
              </a:rPr>
              <a:t> про </a:t>
            </a:r>
            <a:r>
              <a:rPr lang="ru-RU" sz="2300" dirty="0" err="1">
                <a:solidFill>
                  <a:schemeClr val="bg1"/>
                </a:solidFill>
              </a:rPr>
              <a:t>рух</a:t>
            </a:r>
            <a:r>
              <a:rPr lang="ru-RU" sz="2300" dirty="0">
                <a:solidFill>
                  <a:schemeClr val="bg1"/>
                </a:solidFill>
              </a:rPr>
              <a:t> </a:t>
            </a:r>
            <a:r>
              <a:rPr lang="ru-RU" sz="2300" dirty="0" err="1">
                <a:solidFill>
                  <a:schemeClr val="bg1"/>
                </a:solidFill>
              </a:rPr>
              <a:t>грошових</a:t>
            </a:r>
            <a:r>
              <a:rPr lang="ru-RU" sz="2300" dirty="0">
                <a:solidFill>
                  <a:schemeClr val="bg1"/>
                </a:solidFill>
              </a:rPr>
              <a:t> </a:t>
            </a:r>
            <a:r>
              <a:rPr lang="ru-RU" sz="2300" dirty="0" err="1">
                <a:solidFill>
                  <a:schemeClr val="bg1"/>
                </a:solidFill>
              </a:rPr>
              <a:t>коштів</a:t>
            </a:r>
            <a:r>
              <a:rPr lang="ru-RU" sz="2300" dirty="0">
                <a:solidFill>
                  <a:schemeClr val="bg1"/>
                </a:solidFill>
              </a:rPr>
              <a:t>.</a:t>
            </a:r>
          </a:p>
          <a:p>
            <a:pPr algn="just"/>
            <a:r>
              <a:rPr lang="ru-RU" sz="2300" dirty="0" smtClean="0">
                <a:solidFill>
                  <a:schemeClr val="bg1"/>
                </a:solidFill>
              </a:rPr>
              <a:t>	</a:t>
            </a:r>
            <a:r>
              <a:rPr lang="ru-RU" sz="2300" dirty="0" err="1" smtClean="0">
                <a:solidFill>
                  <a:schemeClr val="bg1"/>
                </a:solidFill>
              </a:rPr>
              <a:t>Кожен</a:t>
            </a:r>
            <a:r>
              <a:rPr lang="ru-RU" sz="2300" dirty="0" smtClean="0">
                <a:solidFill>
                  <a:schemeClr val="bg1"/>
                </a:solidFill>
              </a:rPr>
              <a:t> </a:t>
            </a:r>
            <a:r>
              <a:rPr lang="ru-RU" sz="2300" b="1" dirty="0" err="1">
                <a:solidFill>
                  <a:schemeClr val="bg1"/>
                </a:solidFill>
              </a:rPr>
              <a:t>суттєвий</a:t>
            </a:r>
            <a:r>
              <a:rPr lang="ru-RU" sz="2300" dirty="0">
                <a:solidFill>
                  <a:schemeClr val="bg1"/>
                </a:solidFill>
              </a:rPr>
              <a:t> </a:t>
            </a:r>
            <a:r>
              <a:rPr lang="ru-RU" sz="2300" dirty="0" err="1">
                <a:solidFill>
                  <a:schemeClr val="bg1"/>
                </a:solidFill>
              </a:rPr>
              <a:t>клас</a:t>
            </a:r>
            <a:r>
              <a:rPr lang="ru-RU" sz="2300" dirty="0">
                <a:solidFill>
                  <a:schemeClr val="bg1"/>
                </a:solidFill>
              </a:rPr>
              <a:t> статей у </a:t>
            </a:r>
            <a:r>
              <a:rPr lang="ru-RU" sz="2300" dirty="0" err="1">
                <a:solidFill>
                  <a:schemeClr val="bg1"/>
                </a:solidFill>
              </a:rPr>
              <a:t>фінансовій</a:t>
            </a:r>
            <a:r>
              <a:rPr lang="ru-RU" sz="2300" dirty="0">
                <a:solidFill>
                  <a:schemeClr val="bg1"/>
                </a:solidFill>
              </a:rPr>
              <a:t> </a:t>
            </a:r>
            <a:r>
              <a:rPr lang="ru-RU" sz="2300" dirty="0" err="1">
                <a:solidFill>
                  <a:schemeClr val="bg1"/>
                </a:solidFill>
              </a:rPr>
              <a:t>звітності</a:t>
            </a:r>
            <a:r>
              <a:rPr lang="ru-RU" sz="2300" dirty="0">
                <a:solidFill>
                  <a:schemeClr val="bg1"/>
                </a:solidFill>
              </a:rPr>
              <a:t> повинен </a:t>
            </a:r>
            <a:r>
              <a:rPr lang="ru-RU" sz="2300" dirty="0" err="1">
                <a:solidFill>
                  <a:schemeClr val="bg1"/>
                </a:solidFill>
              </a:rPr>
              <a:t>представлятися</a:t>
            </a:r>
            <a:r>
              <a:rPr lang="ru-RU" sz="2300" dirty="0">
                <a:solidFill>
                  <a:schemeClr val="bg1"/>
                </a:solidFill>
              </a:rPr>
              <a:t> </a:t>
            </a:r>
            <a:r>
              <a:rPr lang="ru-RU" sz="2300" dirty="0" err="1">
                <a:solidFill>
                  <a:schemeClr val="bg1"/>
                </a:solidFill>
              </a:rPr>
              <a:t>окремо</a:t>
            </a:r>
            <a:r>
              <a:rPr lang="ru-RU" sz="2300" dirty="0">
                <a:solidFill>
                  <a:schemeClr val="bg1"/>
                </a:solidFill>
              </a:rPr>
              <a:t>. </a:t>
            </a:r>
            <a:r>
              <a:rPr lang="ru-RU" sz="2300" dirty="0" err="1">
                <a:solidFill>
                  <a:schemeClr val="bg1"/>
                </a:solidFill>
              </a:rPr>
              <a:t>Стаття</a:t>
            </a:r>
            <a:r>
              <a:rPr lang="ru-RU" sz="2300" dirty="0">
                <a:solidFill>
                  <a:schemeClr val="bg1"/>
                </a:solidFill>
              </a:rPr>
              <a:t>, яка </a:t>
            </a:r>
            <a:r>
              <a:rPr lang="ru-RU" sz="2300" dirty="0" err="1">
                <a:solidFill>
                  <a:schemeClr val="bg1"/>
                </a:solidFill>
              </a:rPr>
              <a:t>може</a:t>
            </a:r>
            <a:r>
              <a:rPr lang="ru-RU" sz="2300" dirty="0">
                <a:solidFill>
                  <a:schemeClr val="bg1"/>
                </a:solidFill>
              </a:rPr>
              <a:t> бути не </a:t>
            </a:r>
            <a:r>
              <a:rPr lang="ru-RU" sz="2300" dirty="0" err="1">
                <a:solidFill>
                  <a:schemeClr val="bg1"/>
                </a:solidFill>
              </a:rPr>
              <a:t>достатньо</a:t>
            </a:r>
            <a:r>
              <a:rPr lang="ru-RU" sz="2300" dirty="0">
                <a:solidFill>
                  <a:schemeClr val="bg1"/>
                </a:solidFill>
              </a:rPr>
              <a:t> </a:t>
            </a:r>
            <a:r>
              <a:rPr lang="ru-RU" sz="2300" dirty="0" err="1">
                <a:solidFill>
                  <a:schemeClr val="bg1"/>
                </a:solidFill>
              </a:rPr>
              <a:t>суттєвою</a:t>
            </a:r>
            <a:r>
              <a:rPr lang="ru-RU" sz="2300" dirty="0">
                <a:solidFill>
                  <a:schemeClr val="bg1"/>
                </a:solidFill>
              </a:rPr>
              <a:t> для </a:t>
            </a:r>
            <a:r>
              <a:rPr lang="ru-RU" sz="2300" dirty="0" err="1">
                <a:solidFill>
                  <a:schemeClr val="bg1"/>
                </a:solidFill>
              </a:rPr>
              <a:t>окремого</a:t>
            </a:r>
            <a:r>
              <a:rPr lang="ru-RU" sz="2300" dirty="0">
                <a:solidFill>
                  <a:schemeClr val="bg1"/>
                </a:solidFill>
              </a:rPr>
              <a:t> </a:t>
            </a:r>
            <a:r>
              <a:rPr lang="ru-RU" sz="2300" dirty="0" err="1">
                <a:solidFill>
                  <a:schemeClr val="bg1"/>
                </a:solidFill>
              </a:rPr>
              <a:t>подання</a:t>
            </a:r>
            <a:r>
              <a:rPr lang="ru-RU" sz="2300" dirty="0">
                <a:solidFill>
                  <a:schemeClr val="bg1"/>
                </a:solidFill>
              </a:rPr>
              <a:t> </a:t>
            </a:r>
            <a:r>
              <a:rPr lang="ru-RU" sz="2300" dirty="0" err="1">
                <a:solidFill>
                  <a:schemeClr val="bg1"/>
                </a:solidFill>
              </a:rPr>
              <a:t>безпосередньо</a:t>
            </a:r>
            <a:r>
              <a:rPr lang="ru-RU" sz="2300" dirty="0">
                <a:solidFill>
                  <a:schemeClr val="bg1"/>
                </a:solidFill>
              </a:rPr>
              <a:t> в формах </a:t>
            </a:r>
            <a:r>
              <a:rPr lang="ru-RU" sz="2300" dirty="0" err="1">
                <a:solidFill>
                  <a:schemeClr val="bg1"/>
                </a:solidFill>
              </a:rPr>
              <a:t>фінансової</a:t>
            </a:r>
            <a:r>
              <a:rPr lang="ru-RU" sz="2300" dirty="0">
                <a:solidFill>
                  <a:schemeClr val="bg1"/>
                </a:solidFill>
              </a:rPr>
              <a:t> </a:t>
            </a:r>
            <a:r>
              <a:rPr lang="ru-RU" sz="2300" dirty="0" err="1">
                <a:solidFill>
                  <a:schemeClr val="bg1"/>
                </a:solidFill>
              </a:rPr>
              <a:t>звітності</a:t>
            </a:r>
            <a:r>
              <a:rPr lang="ru-RU" sz="2300" dirty="0">
                <a:solidFill>
                  <a:schemeClr val="bg1"/>
                </a:solidFill>
              </a:rPr>
              <a:t>, </a:t>
            </a:r>
            <a:r>
              <a:rPr lang="ru-RU" sz="2300" dirty="0" err="1">
                <a:solidFill>
                  <a:schemeClr val="bg1"/>
                </a:solidFill>
              </a:rPr>
              <a:t>може</a:t>
            </a:r>
            <a:r>
              <a:rPr lang="ru-RU" sz="2300" dirty="0">
                <a:solidFill>
                  <a:schemeClr val="bg1"/>
                </a:solidFill>
              </a:rPr>
              <a:t> </a:t>
            </a:r>
            <a:r>
              <a:rPr lang="ru-RU" sz="2300" dirty="0" err="1">
                <a:solidFill>
                  <a:schemeClr val="bg1"/>
                </a:solidFill>
              </a:rPr>
              <a:t>виявитися</a:t>
            </a:r>
            <a:r>
              <a:rPr lang="ru-RU" sz="2300" dirty="0">
                <a:solidFill>
                  <a:schemeClr val="bg1"/>
                </a:solidFill>
              </a:rPr>
              <a:t> </a:t>
            </a:r>
            <a:r>
              <a:rPr lang="ru-RU" sz="2300" dirty="0" err="1">
                <a:solidFill>
                  <a:schemeClr val="bg1"/>
                </a:solidFill>
              </a:rPr>
              <a:t>досить</a:t>
            </a:r>
            <a:r>
              <a:rPr lang="ru-RU" sz="2300" dirty="0">
                <a:solidFill>
                  <a:schemeClr val="bg1"/>
                </a:solidFill>
              </a:rPr>
              <a:t> </a:t>
            </a:r>
            <a:r>
              <a:rPr lang="ru-RU" sz="2300" dirty="0" err="1">
                <a:solidFill>
                  <a:schemeClr val="bg1"/>
                </a:solidFill>
              </a:rPr>
              <a:t>суттєвою</a:t>
            </a:r>
            <a:r>
              <a:rPr lang="ru-RU" sz="2300" dirty="0">
                <a:solidFill>
                  <a:schemeClr val="bg1"/>
                </a:solidFill>
              </a:rPr>
              <a:t> для </a:t>
            </a:r>
            <a:r>
              <a:rPr lang="ru-RU" sz="2300" dirty="0" err="1">
                <a:solidFill>
                  <a:schemeClr val="bg1"/>
                </a:solidFill>
              </a:rPr>
              <a:t>окремого</a:t>
            </a:r>
            <a:r>
              <a:rPr lang="ru-RU" sz="2300" dirty="0">
                <a:solidFill>
                  <a:schemeClr val="bg1"/>
                </a:solidFill>
              </a:rPr>
              <a:t> </a:t>
            </a:r>
            <a:r>
              <a:rPr lang="ru-RU" sz="2300" dirty="0" err="1">
                <a:solidFill>
                  <a:schemeClr val="bg1"/>
                </a:solidFill>
              </a:rPr>
              <a:t>подання</a:t>
            </a:r>
            <a:r>
              <a:rPr lang="ru-RU" sz="2300" dirty="0">
                <a:solidFill>
                  <a:schemeClr val="bg1"/>
                </a:solidFill>
              </a:rPr>
              <a:t> в </a:t>
            </a:r>
            <a:r>
              <a:rPr lang="ru-RU" sz="2300" dirty="0" err="1">
                <a:solidFill>
                  <a:schemeClr val="bg1"/>
                </a:solidFill>
              </a:rPr>
              <a:t>примітках</a:t>
            </a:r>
            <a:r>
              <a:rPr lang="ru-RU" sz="2300" dirty="0">
                <a:solidFill>
                  <a:schemeClr val="bg1"/>
                </a:solidFill>
              </a:rPr>
              <a:t>.</a:t>
            </a:r>
          </a:p>
        </p:txBody>
      </p:sp>
    </p:spTree>
    <p:extLst>
      <p:ext uri="{BB962C8B-B14F-4D97-AF65-F5344CB8AC3E}">
        <p14:creationId xmlns:p14="http://schemas.microsoft.com/office/powerpoint/2010/main" val="567954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052736"/>
            <a:ext cx="8748464" cy="4985980"/>
          </a:xfrm>
          <a:prstGeom prst="rect">
            <a:avLst/>
          </a:prstGeom>
        </p:spPr>
        <p:txBody>
          <a:bodyPr wrap="square">
            <a:spAutoFit/>
          </a:bodyPr>
          <a:lstStyle/>
          <a:p>
            <a:pPr algn="just"/>
            <a:r>
              <a:rPr lang="uk-UA" sz="2000" dirty="0" smtClean="0">
                <a:solidFill>
                  <a:schemeClr val="bg1"/>
                </a:solidFill>
              </a:rPr>
              <a:t>	МСБО </a:t>
            </a:r>
            <a:r>
              <a:rPr lang="uk-UA" sz="2000" dirty="0">
                <a:solidFill>
                  <a:schemeClr val="bg1"/>
                </a:solidFill>
              </a:rPr>
              <a:t>(</a:t>
            </a:r>
            <a:r>
              <a:rPr lang="ru-RU" sz="2000" dirty="0">
                <a:solidFill>
                  <a:schemeClr val="bg1"/>
                </a:solidFill>
              </a:rPr>
              <a:t>IAS</a:t>
            </a:r>
            <a:r>
              <a:rPr lang="uk-UA" sz="2000" dirty="0">
                <a:solidFill>
                  <a:schemeClr val="bg1"/>
                </a:solidFill>
              </a:rPr>
              <a:t>) 1 забороняє згортання активів і зобов'язань, а також доходів і витрат, якщо тільки це не потрібно або не дозволене відповідно до </a:t>
            </a:r>
            <a:r>
              <a:rPr lang="uk-UA" sz="2000" dirty="0" err="1">
                <a:solidFill>
                  <a:schemeClr val="bg1"/>
                </a:solidFill>
              </a:rPr>
              <a:t>яких-</a:t>
            </a:r>
            <a:r>
              <a:rPr lang="uk-UA" sz="2000" dirty="0">
                <a:solidFill>
                  <a:schemeClr val="bg1"/>
                </a:solidFill>
              </a:rPr>
              <a:t> </a:t>
            </a:r>
            <a:r>
              <a:rPr lang="uk-UA" sz="2000" dirty="0" err="1">
                <a:solidFill>
                  <a:schemeClr val="bg1"/>
                </a:solidFill>
              </a:rPr>
              <a:t>небудь</a:t>
            </a:r>
            <a:r>
              <a:rPr lang="uk-UA" sz="2000" dirty="0">
                <a:solidFill>
                  <a:schemeClr val="bg1"/>
                </a:solidFill>
              </a:rPr>
              <a:t> МСФЗ. </a:t>
            </a:r>
            <a:r>
              <a:rPr lang="ru-RU" sz="2000" dirty="0" err="1">
                <a:solidFill>
                  <a:schemeClr val="bg1"/>
                </a:solidFill>
              </a:rPr>
              <a:t>Представлення</a:t>
            </a:r>
            <a:r>
              <a:rPr lang="ru-RU" sz="2000" dirty="0">
                <a:solidFill>
                  <a:schemeClr val="bg1"/>
                </a:solidFill>
              </a:rPr>
              <a:t> </a:t>
            </a:r>
            <a:r>
              <a:rPr lang="ru-RU" sz="2000" dirty="0" err="1">
                <a:solidFill>
                  <a:schemeClr val="bg1"/>
                </a:solidFill>
              </a:rPr>
              <a:t>активів</a:t>
            </a:r>
            <a:r>
              <a:rPr lang="ru-RU" sz="2000" dirty="0">
                <a:solidFill>
                  <a:schemeClr val="bg1"/>
                </a:solidFill>
              </a:rPr>
              <a:t> на нетто-</a:t>
            </a:r>
            <a:r>
              <a:rPr lang="ru-RU" sz="2000" dirty="0" err="1">
                <a:solidFill>
                  <a:schemeClr val="bg1"/>
                </a:solidFill>
              </a:rPr>
              <a:t>основі</a:t>
            </a:r>
            <a:r>
              <a:rPr lang="ru-RU" sz="2000" dirty="0">
                <a:solidFill>
                  <a:schemeClr val="bg1"/>
                </a:solidFill>
              </a:rPr>
              <a:t> (за </a:t>
            </a:r>
            <a:r>
              <a:rPr lang="ru-RU" sz="2000" dirty="0" err="1">
                <a:solidFill>
                  <a:schemeClr val="bg1"/>
                </a:solidFill>
              </a:rPr>
              <a:t>вирахуванням</a:t>
            </a:r>
            <a:r>
              <a:rPr lang="ru-RU" sz="2000" dirty="0">
                <a:solidFill>
                  <a:schemeClr val="bg1"/>
                </a:solidFill>
              </a:rPr>
              <a:t> </a:t>
            </a:r>
            <a:r>
              <a:rPr lang="ru-RU" sz="2000" dirty="0" err="1">
                <a:solidFill>
                  <a:schemeClr val="bg1"/>
                </a:solidFill>
              </a:rPr>
              <a:t>оціночних</a:t>
            </a:r>
            <a:r>
              <a:rPr lang="ru-RU" sz="2000" dirty="0">
                <a:solidFill>
                  <a:schemeClr val="bg1"/>
                </a:solidFill>
              </a:rPr>
              <a:t> </a:t>
            </a:r>
            <a:r>
              <a:rPr lang="ru-RU" sz="2000" dirty="0" err="1">
                <a:solidFill>
                  <a:schemeClr val="bg1"/>
                </a:solidFill>
              </a:rPr>
              <a:t>резервів</a:t>
            </a:r>
            <a:r>
              <a:rPr lang="ru-RU" sz="2000" dirty="0">
                <a:solidFill>
                  <a:schemeClr val="bg1"/>
                </a:solidFill>
              </a:rPr>
              <a:t>, </a:t>
            </a:r>
            <a:r>
              <a:rPr lang="ru-RU" sz="2000" dirty="0" err="1">
                <a:solidFill>
                  <a:schemeClr val="bg1"/>
                </a:solidFill>
              </a:rPr>
              <a:t>наприклад</a:t>
            </a:r>
            <a:r>
              <a:rPr lang="ru-RU" sz="2000" dirty="0">
                <a:solidFill>
                  <a:schemeClr val="bg1"/>
                </a:solidFill>
              </a:rPr>
              <a:t>, </a:t>
            </a:r>
            <a:r>
              <a:rPr lang="ru-RU" sz="2000" dirty="0" err="1">
                <a:solidFill>
                  <a:schemeClr val="bg1"/>
                </a:solidFill>
              </a:rPr>
              <a:t>резервів</a:t>
            </a:r>
            <a:r>
              <a:rPr lang="ru-RU" sz="2000" dirty="0">
                <a:solidFill>
                  <a:schemeClr val="bg1"/>
                </a:solidFill>
              </a:rPr>
              <a:t> на </a:t>
            </a:r>
            <a:r>
              <a:rPr lang="ru-RU" sz="2000" dirty="0" err="1">
                <a:solidFill>
                  <a:schemeClr val="bg1"/>
                </a:solidFill>
              </a:rPr>
              <a:t>старіння</a:t>
            </a:r>
            <a:r>
              <a:rPr lang="ru-RU" sz="2000" dirty="0">
                <a:solidFill>
                  <a:schemeClr val="bg1"/>
                </a:solidFill>
              </a:rPr>
              <a:t> </a:t>
            </a:r>
            <a:r>
              <a:rPr lang="ru-RU" sz="2000" dirty="0" err="1">
                <a:solidFill>
                  <a:schemeClr val="bg1"/>
                </a:solidFill>
              </a:rPr>
              <a:t>запасів</a:t>
            </a:r>
            <a:r>
              <a:rPr lang="ru-RU" sz="2000" dirty="0">
                <a:solidFill>
                  <a:schemeClr val="bg1"/>
                </a:solidFill>
              </a:rPr>
              <a:t> </a:t>
            </a:r>
            <a:r>
              <a:rPr lang="ru-RU" sz="2000" dirty="0" err="1">
                <a:solidFill>
                  <a:schemeClr val="bg1"/>
                </a:solidFill>
              </a:rPr>
              <a:t>або</a:t>
            </a:r>
            <a:r>
              <a:rPr lang="ru-RU" sz="2000" dirty="0">
                <a:solidFill>
                  <a:schemeClr val="bg1"/>
                </a:solidFill>
              </a:rPr>
              <a:t> </a:t>
            </a:r>
            <a:r>
              <a:rPr lang="ru-RU" sz="2000" dirty="0" err="1">
                <a:solidFill>
                  <a:schemeClr val="bg1"/>
                </a:solidFill>
              </a:rPr>
              <a:t>резервів</a:t>
            </a:r>
            <a:r>
              <a:rPr lang="ru-RU" sz="2000" dirty="0">
                <a:solidFill>
                  <a:schemeClr val="bg1"/>
                </a:solidFill>
              </a:rPr>
              <a:t> по </a:t>
            </a:r>
            <a:r>
              <a:rPr lang="ru-RU" sz="2000" dirty="0" err="1">
                <a:solidFill>
                  <a:schemeClr val="bg1"/>
                </a:solidFill>
              </a:rPr>
              <a:t>сумнівних</a:t>
            </a:r>
            <a:r>
              <a:rPr lang="ru-RU" sz="2000" dirty="0">
                <a:solidFill>
                  <a:schemeClr val="bg1"/>
                </a:solidFill>
              </a:rPr>
              <a:t> боргах) не </a:t>
            </a:r>
            <a:r>
              <a:rPr lang="ru-RU" sz="2000" dirty="0" err="1">
                <a:solidFill>
                  <a:schemeClr val="bg1"/>
                </a:solidFill>
              </a:rPr>
              <a:t>вважається</a:t>
            </a:r>
            <a:r>
              <a:rPr lang="ru-RU" sz="2000" dirty="0">
                <a:solidFill>
                  <a:schemeClr val="bg1"/>
                </a:solidFill>
              </a:rPr>
              <a:t> </a:t>
            </a:r>
            <a:r>
              <a:rPr lang="ru-RU" sz="2000" dirty="0" err="1">
                <a:solidFill>
                  <a:schemeClr val="bg1"/>
                </a:solidFill>
              </a:rPr>
              <a:t>згорнутим</a:t>
            </a:r>
            <a:r>
              <a:rPr lang="ru-RU" sz="2000" dirty="0">
                <a:solidFill>
                  <a:schemeClr val="bg1"/>
                </a:solidFill>
              </a:rPr>
              <a:t> </a:t>
            </a:r>
            <a:r>
              <a:rPr lang="ru-RU" sz="2000" dirty="0" err="1">
                <a:solidFill>
                  <a:schemeClr val="bg1"/>
                </a:solidFill>
              </a:rPr>
              <a:t>поданням</a:t>
            </a:r>
            <a:r>
              <a:rPr lang="ru-RU" sz="2000" dirty="0" smtClean="0">
                <a:solidFill>
                  <a:schemeClr val="bg1"/>
                </a:solidFill>
              </a:rPr>
              <a:t>.</a:t>
            </a:r>
          </a:p>
          <a:p>
            <a:pPr algn="just"/>
            <a:r>
              <a:rPr lang="uk-UA" sz="2000" dirty="0" smtClean="0">
                <a:solidFill>
                  <a:schemeClr val="bg1"/>
                </a:solidFill>
              </a:rPr>
              <a:t>	Підприємство </a:t>
            </a:r>
            <a:r>
              <a:rPr lang="uk-UA" sz="2000" dirty="0">
                <a:solidFill>
                  <a:schemeClr val="bg1"/>
                </a:solidFill>
              </a:rPr>
              <a:t>представляє повний комплект фінансової звітності (включаючи порівняльну інформацію), як мінімум, на щорічній основі. Якщо підприємство змінює дату закінчення звітного періоду і представляє фінансову звітність за період, більше або менше одного року, на додаток до періоду, охопленому фінансовою звітністю, підприємство повинно розкрити:</a:t>
            </a:r>
            <a:endParaRPr lang="ru-RU" sz="2000" dirty="0">
              <a:solidFill>
                <a:schemeClr val="bg1"/>
              </a:solidFill>
            </a:endParaRPr>
          </a:p>
          <a:p>
            <a:pPr lvl="0" algn="just"/>
            <a:r>
              <a:rPr lang="uk-UA" sz="2000" dirty="0" smtClean="0">
                <a:solidFill>
                  <a:schemeClr val="bg1"/>
                </a:solidFill>
              </a:rPr>
              <a:t>	- п</a:t>
            </a:r>
            <a:r>
              <a:rPr lang="ru-RU" sz="2000" dirty="0" err="1">
                <a:solidFill>
                  <a:schemeClr val="bg1"/>
                </a:solidFill>
              </a:rPr>
              <a:t>ричину</a:t>
            </a:r>
            <a:r>
              <a:rPr lang="ru-RU" sz="2000" dirty="0">
                <a:solidFill>
                  <a:schemeClr val="bg1"/>
                </a:solidFill>
              </a:rPr>
              <a:t> </a:t>
            </a:r>
            <a:r>
              <a:rPr lang="ru-RU" sz="2000" dirty="0" err="1">
                <a:solidFill>
                  <a:schemeClr val="bg1"/>
                </a:solidFill>
              </a:rPr>
              <a:t>використання</a:t>
            </a:r>
            <a:r>
              <a:rPr lang="ru-RU" sz="2000" dirty="0">
                <a:solidFill>
                  <a:schemeClr val="bg1"/>
                </a:solidFill>
              </a:rPr>
              <a:t> </a:t>
            </a:r>
            <a:r>
              <a:rPr lang="ru-RU" sz="2000" dirty="0" err="1">
                <a:solidFill>
                  <a:schemeClr val="bg1"/>
                </a:solidFill>
              </a:rPr>
              <a:t>більш</a:t>
            </a:r>
            <a:r>
              <a:rPr lang="ru-RU" sz="2000" dirty="0">
                <a:solidFill>
                  <a:schemeClr val="bg1"/>
                </a:solidFill>
              </a:rPr>
              <a:t> </a:t>
            </a:r>
            <a:r>
              <a:rPr lang="ru-RU" sz="2000" dirty="0" err="1">
                <a:solidFill>
                  <a:schemeClr val="bg1"/>
                </a:solidFill>
              </a:rPr>
              <a:t>тривалого</a:t>
            </a:r>
            <a:r>
              <a:rPr lang="ru-RU" sz="2000" dirty="0">
                <a:solidFill>
                  <a:schemeClr val="bg1"/>
                </a:solidFill>
              </a:rPr>
              <a:t> </a:t>
            </a:r>
            <a:r>
              <a:rPr lang="ru-RU" sz="2000" dirty="0" err="1">
                <a:solidFill>
                  <a:schemeClr val="bg1"/>
                </a:solidFill>
              </a:rPr>
              <a:t>або</a:t>
            </a:r>
            <a:r>
              <a:rPr lang="ru-RU" sz="2000" dirty="0">
                <a:solidFill>
                  <a:schemeClr val="bg1"/>
                </a:solidFill>
              </a:rPr>
              <a:t> короткого </a:t>
            </a:r>
            <a:r>
              <a:rPr lang="ru-RU" sz="2000" dirty="0" err="1">
                <a:solidFill>
                  <a:schemeClr val="bg1"/>
                </a:solidFill>
              </a:rPr>
              <a:t>періоду</a:t>
            </a:r>
            <a:r>
              <a:rPr lang="ru-RU" sz="2000" dirty="0">
                <a:solidFill>
                  <a:schemeClr val="bg1"/>
                </a:solidFill>
              </a:rPr>
              <a:t>, і</a:t>
            </a:r>
          </a:p>
          <a:p>
            <a:pPr lvl="0" algn="just"/>
            <a:r>
              <a:rPr lang="uk-UA" sz="2000" dirty="0" smtClean="0">
                <a:solidFill>
                  <a:schemeClr val="bg1"/>
                </a:solidFill>
              </a:rPr>
              <a:t>	- т</a:t>
            </a:r>
            <a:r>
              <a:rPr lang="ru-RU" sz="2000" dirty="0">
                <a:solidFill>
                  <a:schemeClr val="bg1"/>
                </a:solidFill>
              </a:rPr>
              <a:t>ой факт, </a:t>
            </a:r>
            <a:r>
              <a:rPr lang="ru-RU" sz="2000" dirty="0" err="1">
                <a:solidFill>
                  <a:schemeClr val="bg1"/>
                </a:solidFill>
              </a:rPr>
              <a:t>що</a:t>
            </a:r>
            <a:r>
              <a:rPr lang="ru-RU" sz="2000" dirty="0">
                <a:solidFill>
                  <a:schemeClr val="bg1"/>
                </a:solidFill>
              </a:rPr>
              <a:t> </a:t>
            </a:r>
            <a:r>
              <a:rPr lang="ru-RU" sz="2000" dirty="0" err="1">
                <a:solidFill>
                  <a:schemeClr val="bg1"/>
                </a:solidFill>
              </a:rPr>
              <a:t>суми</a:t>
            </a:r>
            <a:r>
              <a:rPr lang="ru-RU" sz="2000" dirty="0">
                <a:solidFill>
                  <a:schemeClr val="bg1"/>
                </a:solidFill>
              </a:rPr>
              <a:t>, </a:t>
            </a:r>
            <a:r>
              <a:rPr lang="ru-RU" sz="2000" dirty="0" err="1">
                <a:solidFill>
                  <a:schemeClr val="bg1"/>
                </a:solidFill>
              </a:rPr>
              <a:t>представлені</a:t>
            </a:r>
            <a:r>
              <a:rPr lang="ru-RU" sz="2000" dirty="0">
                <a:solidFill>
                  <a:schemeClr val="bg1"/>
                </a:solidFill>
              </a:rPr>
              <a:t> у </a:t>
            </a:r>
            <a:r>
              <a:rPr lang="ru-RU" sz="2000" dirty="0" err="1">
                <a:solidFill>
                  <a:schemeClr val="bg1"/>
                </a:solidFill>
              </a:rPr>
              <a:t>фінансовій</a:t>
            </a:r>
            <a:r>
              <a:rPr lang="ru-RU" sz="2000" dirty="0">
                <a:solidFill>
                  <a:schemeClr val="bg1"/>
                </a:solidFill>
              </a:rPr>
              <a:t> </a:t>
            </a:r>
            <a:r>
              <a:rPr lang="ru-RU" sz="2000" dirty="0" err="1">
                <a:solidFill>
                  <a:schemeClr val="bg1"/>
                </a:solidFill>
              </a:rPr>
              <a:t>звітності</a:t>
            </a:r>
            <a:r>
              <a:rPr lang="ru-RU" sz="2000" dirty="0">
                <a:solidFill>
                  <a:schemeClr val="bg1"/>
                </a:solidFill>
              </a:rPr>
              <a:t>, не є в </a:t>
            </a:r>
            <a:r>
              <a:rPr lang="ru-RU" sz="2000" dirty="0" err="1">
                <a:solidFill>
                  <a:schemeClr val="bg1"/>
                </a:solidFill>
              </a:rPr>
              <a:t>повній</a:t>
            </a:r>
            <a:r>
              <a:rPr lang="ru-RU" sz="2000" dirty="0">
                <a:solidFill>
                  <a:schemeClr val="bg1"/>
                </a:solidFill>
              </a:rPr>
              <a:t> </a:t>
            </a:r>
            <a:r>
              <a:rPr lang="ru-RU" sz="2000" dirty="0" err="1">
                <a:solidFill>
                  <a:schemeClr val="bg1"/>
                </a:solidFill>
              </a:rPr>
              <a:t>мірі</a:t>
            </a:r>
            <a:r>
              <a:rPr lang="ru-RU" sz="2000" dirty="0">
                <a:solidFill>
                  <a:schemeClr val="bg1"/>
                </a:solidFill>
              </a:rPr>
              <a:t> </a:t>
            </a:r>
            <a:r>
              <a:rPr lang="ru-RU" sz="2000" dirty="0" err="1">
                <a:solidFill>
                  <a:schemeClr val="bg1"/>
                </a:solidFill>
              </a:rPr>
              <a:t>порівнянними</a:t>
            </a:r>
            <a:r>
              <a:rPr lang="ru-RU" sz="2000" dirty="0">
                <a:solidFill>
                  <a:schemeClr val="bg1"/>
                </a:solidFill>
              </a:rPr>
              <a:t>.</a:t>
            </a:r>
          </a:p>
          <a:p>
            <a:endParaRPr lang="ru-RU" dirty="0"/>
          </a:p>
        </p:txBody>
      </p:sp>
    </p:spTree>
    <p:extLst>
      <p:ext uri="{BB962C8B-B14F-4D97-AF65-F5344CB8AC3E}">
        <p14:creationId xmlns:p14="http://schemas.microsoft.com/office/powerpoint/2010/main" val="2035561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476672"/>
            <a:ext cx="6336704" cy="5632311"/>
          </a:xfrm>
          <a:prstGeom prst="rect">
            <a:avLst/>
          </a:prstGeom>
        </p:spPr>
        <p:txBody>
          <a:bodyPr wrap="square">
            <a:spAutoFit/>
          </a:bodyPr>
          <a:lstStyle/>
          <a:p>
            <a:pPr algn="ctr"/>
            <a:r>
              <a:rPr lang="uk-UA" sz="4000" dirty="0">
                <a:solidFill>
                  <a:schemeClr val="bg1"/>
                </a:solidFill>
              </a:rPr>
              <a:t>Підприємство повинно залишати </a:t>
            </a:r>
            <a:r>
              <a:rPr lang="uk-UA" sz="4000" b="1" dirty="0">
                <a:solidFill>
                  <a:schemeClr val="bg1"/>
                </a:solidFill>
              </a:rPr>
              <a:t>незмінними подання і класифікацію </a:t>
            </a:r>
            <a:r>
              <a:rPr lang="uk-UA" sz="4000" dirty="0">
                <a:solidFill>
                  <a:schemeClr val="bg1"/>
                </a:solidFill>
              </a:rPr>
              <a:t>статей у фінансовій звітності від періоду до періоду, за винятком випадків, коли інші МСФЗ прямо цього не вимагають.</a:t>
            </a:r>
            <a:endParaRPr lang="ru-RU" sz="4000" dirty="0">
              <a:solidFill>
                <a:schemeClr val="bg1"/>
              </a:solidFill>
            </a:endParaRPr>
          </a:p>
        </p:txBody>
      </p:sp>
    </p:spTree>
    <p:extLst>
      <p:ext uri="{BB962C8B-B14F-4D97-AF65-F5344CB8AC3E}">
        <p14:creationId xmlns:p14="http://schemas.microsoft.com/office/powerpoint/2010/main" val="2596119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751344"/>
            <a:ext cx="8352928" cy="4893647"/>
          </a:xfrm>
          <a:prstGeom prst="rect">
            <a:avLst/>
          </a:prstGeom>
        </p:spPr>
        <p:txBody>
          <a:bodyPr wrap="square">
            <a:spAutoFit/>
          </a:bodyPr>
          <a:lstStyle/>
          <a:p>
            <a:pPr algn="just"/>
            <a:r>
              <a:rPr lang="uk-UA" sz="2400" dirty="0" smtClean="0">
                <a:solidFill>
                  <a:schemeClr val="bg1"/>
                </a:solidFill>
              </a:rPr>
              <a:t>	Формат </a:t>
            </a:r>
            <a:r>
              <a:rPr lang="uk-UA" sz="2400" dirty="0">
                <a:solidFill>
                  <a:schemeClr val="bg1"/>
                </a:solidFill>
              </a:rPr>
              <a:t>фінансової звітності МСБО (</a:t>
            </a:r>
            <a:r>
              <a:rPr lang="ru-RU" sz="2400" dirty="0">
                <a:solidFill>
                  <a:schemeClr val="bg1"/>
                </a:solidFill>
              </a:rPr>
              <a:t>IAS</a:t>
            </a:r>
            <a:r>
              <a:rPr lang="uk-UA" sz="2400" dirty="0">
                <a:solidFill>
                  <a:schemeClr val="bg1"/>
                </a:solidFill>
              </a:rPr>
              <a:t>) 1 строго не визначений, хоча стандарт висуває наступні вимоги щодо її реквізитів, які обов'язково включають:</a:t>
            </a:r>
            <a:endParaRPr lang="ru-RU" sz="2400" dirty="0">
              <a:solidFill>
                <a:schemeClr val="bg1"/>
              </a:solidFill>
            </a:endParaRPr>
          </a:p>
          <a:p>
            <a:pPr lvl="0" algn="just"/>
            <a:r>
              <a:rPr lang="uk-UA" sz="2400" dirty="0" smtClean="0">
                <a:solidFill>
                  <a:schemeClr val="bg1"/>
                </a:solidFill>
              </a:rPr>
              <a:t>- найменування </a:t>
            </a:r>
            <a:r>
              <a:rPr lang="uk-UA" sz="2400" dirty="0">
                <a:solidFill>
                  <a:schemeClr val="bg1"/>
                </a:solidFill>
              </a:rPr>
              <a:t>суб’єкта господарювання, що звітує чи інші способи його позначення, а також будь-які зміни в цих даних у порівнянні з попереднім звітним періодом;</a:t>
            </a:r>
            <a:endParaRPr lang="ru-RU" sz="2400" dirty="0">
              <a:solidFill>
                <a:schemeClr val="bg1"/>
              </a:solidFill>
            </a:endParaRPr>
          </a:p>
          <a:p>
            <a:pPr lvl="0" algn="just"/>
            <a:r>
              <a:rPr lang="ru-RU" sz="2400" dirty="0" smtClean="0">
                <a:solidFill>
                  <a:schemeClr val="bg1"/>
                </a:solidFill>
              </a:rPr>
              <a:t>	- </a:t>
            </a:r>
            <a:r>
              <a:rPr lang="ru-RU" sz="2400" dirty="0" err="1" smtClean="0">
                <a:solidFill>
                  <a:schemeClr val="bg1"/>
                </a:solidFill>
              </a:rPr>
              <a:t>чи</a:t>
            </a:r>
            <a:r>
              <a:rPr lang="ru-RU" sz="2400" dirty="0" smtClean="0">
                <a:solidFill>
                  <a:schemeClr val="bg1"/>
                </a:solidFill>
              </a:rPr>
              <a:t> </a:t>
            </a:r>
            <a:r>
              <a:rPr lang="ru-RU" sz="2400" dirty="0" err="1">
                <a:solidFill>
                  <a:schemeClr val="bg1"/>
                </a:solidFill>
              </a:rPr>
              <a:t>належить</a:t>
            </a:r>
            <a:r>
              <a:rPr lang="ru-RU" sz="2400" dirty="0">
                <a:solidFill>
                  <a:schemeClr val="bg1"/>
                </a:solidFill>
              </a:rPr>
              <a:t> </a:t>
            </a:r>
            <a:r>
              <a:rPr lang="ru-RU" sz="2400" dirty="0" err="1">
                <a:solidFill>
                  <a:schemeClr val="bg1"/>
                </a:solidFill>
              </a:rPr>
              <a:t>фінансова</a:t>
            </a:r>
            <a:r>
              <a:rPr lang="ru-RU" sz="2400" dirty="0">
                <a:solidFill>
                  <a:schemeClr val="bg1"/>
                </a:solidFill>
              </a:rPr>
              <a:t> </a:t>
            </a:r>
            <a:r>
              <a:rPr lang="ru-RU" sz="2400" dirty="0" err="1">
                <a:solidFill>
                  <a:schemeClr val="bg1"/>
                </a:solidFill>
              </a:rPr>
              <a:t>звітність</a:t>
            </a:r>
            <a:r>
              <a:rPr lang="ru-RU" sz="2400" dirty="0">
                <a:solidFill>
                  <a:schemeClr val="bg1"/>
                </a:solidFill>
              </a:rPr>
              <a:t> </a:t>
            </a:r>
            <a:r>
              <a:rPr lang="ru-RU" sz="2400" dirty="0" err="1">
                <a:solidFill>
                  <a:schemeClr val="bg1"/>
                </a:solidFill>
              </a:rPr>
              <a:t>окремому</a:t>
            </a:r>
            <a:r>
              <a:rPr lang="ru-RU" sz="2400" dirty="0">
                <a:solidFill>
                  <a:schemeClr val="bg1"/>
                </a:solidFill>
              </a:rPr>
              <a:t> </a:t>
            </a:r>
            <a:r>
              <a:rPr lang="ru-RU" sz="2400" dirty="0" err="1">
                <a:solidFill>
                  <a:schemeClr val="bg1"/>
                </a:solidFill>
              </a:rPr>
              <a:t>підприємству</a:t>
            </a:r>
            <a:r>
              <a:rPr lang="ru-RU" sz="2400" dirty="0">
                <a:solidFill>
                  <a:schemeClr val="bg1"/>
                </a:solidFill>
              </a:rPr>
              <a:t> </a:t>
            </a:r>
            <a:r>
              <a:rPr lang="ru-RU" sz="2400" dirty="0" err="1">
                <a:solidFill>
                  <a:schemeClr val="bg1"/>
                </a:solidFill>
              </a:rPr>
              <a:t>або</a:t>
            </a:r>
            <a:r>
              <a:rPr lang="ru-RU" sz="2400" dirty="0">
                <a:solidFill>
                  <a:schemeClr val="bg1"/>
                </a:solidFill>
              </a:rPr>
              <a:t> </a:t>
            </a:r>
            <a:r>
              <a:rPr lang="ru-RU" sz="2400" dirty="0" err="1">
                <a:solidFill>
                  <a:schemeClr val="bg1"/>
                </a:solidFill>
              </a:rPr>
              <a:t>групі</a:t>
            </a:r>
            <a:r>
              <a:rPr lang="ru-RU" sz="2400" dirty="0">
                <a:solidFill>
                  <a:schemeClr val="bg1"/>
                </a:solidFill>
              </a:rPr>
              <a:t> </a:t>
            </a:r>
            <a:r>
              <a:rPr lang="ru-RU" sz="2400" dirty="0" err="1">
                <a:solidFill>
                  <a:schemeClr val="bg1"/>
                </a:solidFill>
              </a:rPr>
              <a:t>підприємств</a:t>
            </a:r>
            <a:r>
              <a:rPr lang="ru-RU" sz="2400" dirty="0">
                <a:solidFill>
                  <a:schemeClr val="bg1"/>
                </a:solidFill>
              </a:rPr>
              <a:t>;</a:t>
            </a:r>
          </a:p>
          <a:p>
            <a:pPr lvl="0" algn="just"/>
            <a:r>
              <a:rPr lang="uk-UA" sz="2400" dirty="0" smtClean="0">
                <a:solidFill>
                  <a:schemeClr val="bg1"/>
                </a:solidFill>
              </a:rPr>
              <a:t>	- дата </a:t>
            </a:r>
            <a:r>
              <a:rPr lang="uk-UA" sz="2400" dirty="0">
                <a:solidFill>
                  <a:schemeClr val="bg1"/>
                </a:solidFill>
              </a:rPr>
              <a:t>закінчення звітного періоду або періоду, що охоплюється фінансовою звітністю або примітками;</a:t>
            </a:r>
            <a:endParaRPr lang="ru-RU" sz="2400" dirty="0">
              <a:solidFill>
                <a:schemeClr val="bg1"/>
              </a:solidFill>
            </a:endParaRPr>
          </a:p>
          <a:p>
            <a:pPr lvl="0" algn="just"/>
            <a:r>
              <a:rPr lang="ru-RU" sz="2400" dirty="0" smtClean="0">
                <a:solidFill>
                  <a:schemeClr val="bg1"/>
                </a:solidFill>
              </a:rPr>
              <a:t>	- валюта </a:t>
            </a:r>
            <a:r>
              <a:rPr lang="ru-RU" sz="2400" dirty="0" err="1">
                <a:solidFill>
                  <a:schemeClr val="bg1"/>
                </a:solidFill>
              </a:rPr>
              <a:t>подання</a:t>
            </a:r>
            <a:r>
              <a:rPr lang="ru-RU" sz="2400" dirty="0">
                <a:solidFill>
                  <a:schemeClr val="bg1"/>
                </a:solidFill>
              </a:rPr>
              <a:t> </a:t>
            </a:r>
            <a:r>
              <a:rPr lang="ru-RU" sz="2400" dirty="0" err="1">
                <a:solidFill>
                  <a:schemeClr val="bg1"/>
                </a:solidFill>
              </a:rPr>
              <a:t>звітності</a:t>
            </a:r>
            <a:r>
              <a:rPr lang="ru-RU" sz="2400" dirty="0">
                <a:solidFill>
                  <a:schemeClr val="bg1"/>
                </a:solidFill>
              </a:rPr>
              <a:t>;</a:t>
            </a:r>
          </a:p>
          <a:p>
            <a:pPr lvl="0" algn="just"/>
            <a:r>
              <a:rPr lang="ru-RU" sz="2400" dirty="0" smtClean="0">
                <a:solidFill>
                  <a:schemeClr val="bg1"/>
                </a:solidFill>
              </a:rPr>
              <a:t>	- </a:t>
            </a:r>
            <a:r>
              <a:rPr lang="ru-RU" sz="2400" dirty="0" err="1" smtClean="0">
                <a:solidFill>
                  <a:schemeClr val="bg1"/>
                </a:solidFill>
              </a:rPr>
              <a:t>ступінь</a:t>
            </a:r>
            <a:r>
              <a:rPr lang="ru-RU" sz="2400" dirty="0" smtClean="0">
                <a:solidFill>
                  <a:schemeClr val="bg1"/>
                </a:solidFill>
              </a:rPr>
              <a:t> </a:t>
            </a:r>
            <a:r>
              <a:rPr lang="ru-RU" sz="2400" dirty="0" err="1">
                <a:solidFill>
                  <a:schemeClr val="bg1"/>
                </a:solidFill>
              </a:rPr>
              <a:t>округлення</a:t>
            </a:r>
            <a:r>
              <a:rPr lang="ru-RU" sz="2400" dirty="0">
                <a:solidFill>
                  <a:schemeClr val="bg1"/>
                </a:solidFill>
              </a:rPr>
              <a:t>, яка </a:t>
            </a:r>
            <a:r>
              <a:rPr lang="ru-RU" sz="2400" dirty="0" err="1">
                <a:solidFill>
                  <a:schemeClr val="bg1"/>
                </a:solidFill>
              </a:rPr>
              <a:t>використовується</a:t>
            </a:r>
            <a:r>
              <a:rPr lang="ru-RU" sz="2400" dirty="0">
                <a:solidFill>
                  <a:schemeClr val="bg1"/>
                </a:solidFill>
              </a:rPr>
              <a:t> при </a:t>
            </a:r>
            <a:r>
              <a:rPr lang="ru-RU" sz="2400" dirty="0" err="1">
                <a:solidFill>
                  <a:schemeClr val="bg1"/>
                </a:solidFill>
              </a:rPr>
              <a:t>поданні</a:t>
            </a:r>
            <a:r>
              <a:rPr lang="ru-RU" sz="2400" dirty="0">
                <a:solidFill>
                  <a:schemeClr val="bg1"/>
                </a:solidFill>
              </a:rPr>
              <a:t> </a:t>
            </a:r>
            <a:r>
              <a:rPr lang="ru-RU" sz="2400" dirty="0" err="1">
                <a:solidFill>
                  <a:schemeClr val="bg1"/>
                </a:solidFill>
              </a:rPr>
              <a:t>сум</a:t>
            </a:r>
            <a:r>
              <a:rPr lang="ru-RU" sz="2400" dirty="0">
                <a:solidFill>
                  <a:schemeClr val="bg1"/>
                </a:solidFill>
              </a:rPr>
              <a:t> у </a:t>
            </a:r>
            <a:r>
              <a:rPr lang="ru-RU" sz="2400" dirty="0" err="1">
                <a:solidFill>
                  <a:schemeClr val="bg1"/>
                </a:solidFill>
              </a:rPr>
              <a:t>фінансовій</a:t>
            </a:r>
            <a:r>
              <a:rPr lang="ru-RU" sz="2400" dirty="0">
                <a:solidFill>
                  <a:schemeClr val="bg1"/>
                </a:solidFill>
              </a:rPr>
              <a:t> </a:t>
            </a:r>
            <a:r>
              <a:rPr lang="ru-RU" sz="2400" dirty="0" err="1">
                <a:solidFill>
                  <a:schemeClr val="bg1"/>
                </a:solidFill>
              </a:rPr>
              <a:t>звітності</a:t>
            </a:r>
            <a:r>
              <a:rPr lang="ru-RU" sz="2400" dirty="0" smtClean="0">
                <a:solidFill>
                  <a:schemeClr val="bg1"/>
                </a:solidFill>
              </a:rPr>
              <a:t>.</a:t>
            </a:r>
            <a:endParaRPr lang="ru-RU" sz="2400" dirty="0">
              <a:solidFill>
                <a:schemeClr val="bg1"/>
              </a:solidFill>
            </a:endParaRPr>
          </a:p>
        </p:txBody>
      </p:sp>
    </p:spTree>
    <p:extLst>
      <p:ext uri="{BB962C8B-B14F-4D97-AF65-F5344CB8AC3E}">
        <p14:creationId xmlns:p14="http://schemas.microsoft.com/office/powerpoint/2010/main" val="1113862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908720"/>
            <a:ext cx="8352928" cy="2677656"/>
          </a:xfrm>
          <a:prstGeom prst="rect">
            <a:avLst/>
          </a:prstGeom>
        </p:spPr>
        <p:txBody>
          <a:bodyPr wrap="square">
            <a:spAutoFit/>
          </a:bodyPr>
          <a:lstStyle/>
          <a:p>
            <a:pPr algn="just"/>
            <a:r>
              <a:rPr lang="ru-RU" sz="2800" dirty="0" smtClean="0">
                <a:solidFill>
                  <a:schemeClr val="bg1"/>
                </a:solidFill>
              </a:rPr>
              <a:t>	У МСФЗ </a:t>
            </a:r>
            <a:r>
              <a:rPr lang="ru-RU" sz="2800" dirty="0" err="1" smtClean="0">
                <a:solidFill>
                  <a:schemeClr val="bg1"/>
                </a:solidFill>
              </a:rPr>
              <a:t>суттєвість</a:t>
            </a:r>
            <a:r>
              <a:rPr lang="ru-RU" sz="2800" dirty="0" smtClean="0">
                <a:solidFill>
                  <a:schemeClr val="bg1"/>
                </a:solidFill>
              </a:rPr>
              <a:t> </a:t>
            </a:r>
            <a:r>
              <a:rPr lang="ru-RU" sz="2800" dirty="0" err="1" smtClean="0">
                <a:solidFill>
                  <a:schemeClr val="bg1"/>
                </a:solidFill>
              </a:rPr>
              <a:t>відіграє</a:t>
            </a:r>
            <a:r>
              <a:rPr lang="ru-RU" sz="2800" dirty="0" smtClean="0">
                <a:solidFill>
                  <a:schemeClr val="bg1"/>
                </a:solidFill>
              </a:rPr>
              <a:t> </a:t>
            </a:r>
            <a:r>
              <a:rPr lang="ru-RU" sz="2800" dirty="0" err="1" smtClean="0">
                <a:solidFill>
                  <a:schemeClr val="bg1"/>
                </a:solidFill>
              </a:rPr>
              <a:t>більш</a:t>
            </a:r>
            <a:r>
              <a:rPr lang="ru-RU" sz="2800" dirty="0" smtClean="0">
                <a:solidFill>
                  <a:schemeClr val="bg1"/>
                </a:solidFill>
              </a:rPr>
              <a:t> </a:t>
            </a:r>
            <a:r>
              <a:rPr lang="ru-RU" sz="2800" dirty="0" err="1" smtClean="0">
                <a:solidFill>
                  <a:schemeClr val="bg1"/>
                </a:solidFill>
              </a:rPr>
              <a:t>значну</a:t>
            </a:r>
            <a:r>
              <a:rPr lang="ru-RU" sz="2800" dirty="0" smtClean="0">
                <a:solidFill>
                  <a:schemeClr val="bg1"/>
                </a:solidFill>
              </a:rPr>
              <a:t> роль, </a:t>
            </a:r>
            <a:r>
              <a:rPr lang="ru-RU" sz="2800" dirty="0" err="1" smtClean="0">
                <a:solidFill>
                  <a:schemeClr val="bg1"/>
                </a:solidFill>
              </a:rPr>
              <a:t>ніж</a:t>
            </a:r>
            <a:r>
              <a:rPr lang="ru-RU" sz="2800" dirty="0" smtClean="0">
                <a:solidFill>
                  <a:schemeClr val="bg1"/>
                </a:solidFill>
              </a:rPr>
              <a:t> в П(С)БО. Так, </a:t>
            </a:r>
            <a:r>
              <a:rPr lang="ru-RU" sz="2800" dirty="0" err="1" smtClean="0">
                <a:solidFill>
                  <a:schemeClr val="bg1"/>
                </a:solidFill>
              </a:rPr>
              <a:t>винесення</a:t>
            </a:r>
            <a:r>
              <a:rPr lang="ru-RU" sz="2800" dirty="0" smtClean="0">
                <a:solidFill>
                  <a:schemeClr val="bg1"/>
                </a:solidFill>
              </a:rPr>
              <a:t> </a:t>
            </a:r>
            <a:r>
              <a:rPr lang="ru-RU" sz="2800" dirty="0" err="1" smtClean="0">
                <a:solidFill>
                  <a:schemeClr val="bg1"/>
                </a:solidFill>
              </a:rPr>
              <a:t>професійного</a:t>
            </a:r>
            <a:r>
              <a:rPr lang="ru-RU" sz="2800" dirty="0" smtClean="0">
                <a:solidFill>
                  <a:schemeClr val="bg1"/>
                </a:solidFill>
              </a:rPr>
              <a:t> </a:t>
            </a:r>
            <a:r>
              <a:rPr lang="ru-RU" sz="2800" dirty="0" err="1" smtClean="0">
                <a:solidFill>
                  <a:schemeClr val="bg1"/>
                </a:solidFill>
              </a:rPr>
              <a:t>судження</a:t>
            </a:r>
            <a:r>
              <a:rPr lang="ru-RU" sz="2800" dirty="0" smtClean="0">
                <a:solidFill>
                  <a:schemeClr val="bg1"/>
                </a:solidFill>
              </a:rPr>
              <a:t> </a:t>
            </a:r>
            <a:r>
              <a:rPr lang="ru-RU" sz="2800" dirty="0" err="1" smtClean="0">
                <a:solidFill>
                  <a:schemeClr val="bg1"/>
                </a:solidFill>
              </a:rPr>
              <a:t>щодо</a:t>
            </a:r>
            <a:r>
              <a:rPr lang="ru-RU" sz="2800" dirty="0" smtClean="0">
                <a:solidFill>
                  <a:schemeClr val="bg1"/>
                </a:solidFill>
              </a:rPr>
              <a:t> </a:t>
            </a:r>
            <a:r>
              <a:rPr lang="ru-RU" sz="2800" dirty="0" err="1" smtClean="0">
                <a:solidFill>
                  <a:schemeClr val="bg1"/>
                </a:solidFill>
              </a:rPr>
              <a:t>суттєвості</a:t>
            </a:r>
            <a:r>
              <a:rPr lang="ru-RU" sz="2800" dirty="0" smtClean="0">
                <a:solidFill>
                  <a:schemeClr val="bg1"/>
                </a:solidFill>
              </a:rPr>
              <a:t> </a:t>
            </a:r>
            <a:r>
              <a:rPr lang="ru-RU" sz="2800" dirty="0" err="1" smtClean="0">
                <a:solidFill>
                  <a:schemeClr val="bg1"/>
                </a:solidFill>
              </a:rPr>
              <a:t>вимагається</a:t>
            </a:r>
            <a:r>
              <a:rPr lang="ru-RU" sz="2800" dirty="0" smtClean="0">
                <a:solidFill>
                  <a:schemeClr val="bg1"/>
                </a:solidFill>
              </a:rPr>
              <a:t> 31 стандартом з 41 </a:t>
            </a:r>
            <a:r>
              <a:rPr lang="ru-RU" sz="2800" dirty="0" err="1" smtClean="0">
                <a:solidFill>
                  <a:schemeClr val="bg1"/>
                </a:solidFill>
              </a:rPr>
              <a:t>діючих</a:t>
            </a:r>
            <a:r>
              <a:rPr lang="ru-RU" sz="2800" dirty="0" smtClean="0">
                <a:solidFill>
                  <a:schemeClr val="bg1"/>
                </a:solidFill>
              </a:rPr>
              <a:t> МСФЗ та МСБО.</a:t>
            </a:r>
          </a:p>
          <a:p>
            <a:pPr algn="just"/>
            <a:r>
              <a:rPr lang="uk-UA" sz="2800" dirty="0" smtClean="0">
                <a:solidFill>
                  <a:schemeClr val="bg1"/>
                </a:solidFill>
              </a:rPr>
              <a:t>	</a:t>
            </a:r>
            <a:endParaRPr lang="ru-RU" sz="2800" dirty="0">
              <a:solidFill>
                <a:schemeClr val="bg1"/>
              </a:solidFill>
            </a:endParaRPr>
          </a:p>
        </p:txBody>
      </p:sp>
    </p:spTree>
    <p:extLst>
      <p:ext uri="{BB962C8B-B14F-4D97-AF65-F5344CB8AC3E}">
        <p14:creationId xmlns:p14="http://schemas.microsoft.com/office/powerpoint/2010/main" val="1014918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8696" y="764704"/>
            <a:ext cx="7704856" cy="3170099"/>
          </a:xfrm>
          <a:prstGeom prst="rect">
            <a:avLst/>
          </a:prstGeom>
        </p:spPr>
        <p:txBody>
          <a:bodyPr wrap="square">
            <a:spAutoFit/>
          </a:bodyPr>
          <a:lstStyle/>
          <a:p>
            <a:pPr algn="just"/>
            <a:r>
              <a:rPr lang="uk-UA" sz="2000" dirty="0" smtClean="0">
                <a:solidFill>
                  <a:schemeClr val="bg1"/>
                </a:solidFill>
              </a:rPr>
              <a:t>	Згідно </a:t>
            </a:r>
            <a:r>
              <a:rPr lang="uk-UA" sz="2000" dirty="0">
                <a:solidFill>
                  <a:schemeClr val="bg1"/>
                </a:solidFill>
              </a:rPr>
              <a:t>п. ЯХ11 Концептуальної основи фінансової звітності, </a:t>
            </a:r>
            <a:r>
              <a:rPr lang="uk-UA" sz="2000" b="1" dirty="0">
                <a:solidFill>
                  <a:schemeClr val="bg1"/>
                </a:solidFill>
              </a:rPr>
              <a:t>інформація є суттєвою, якщо її відсутність або неправильне подання може вплинути на рішення, що приймаються користувачами на основі фінансової інформації про конкретних </a:t>
            </a:r>
            <a:r>
              <a:rPr lang="uk-UA" sz="2000" b="1" dirty="0" err="1">
                <a:solidFill>
                  <a:schemeClr val="bg1"/>
                </a:solidFill>
              </a:rPr>
              <a:t>звітуючих</a:t>
            </a:r>
            <a:r>
              <a:rPr lang="uk-UA" sz="2000" b="1" dirty="0">
                <a:solidFill>
                  <a:schemeClr val="bg1"/>
                </a:solidFill>
              </a:rPr>
              <a:t> суб'єктів господарювання.</a:t>
            </a:r>
            <a:r>
              <a:rPr lang="uk-UA" sz="2000" dirty="0">
                <a:solidFill>
                  <a:schemeClr val="bg1"/>
                </a:solidFill>
              </a:rPr>
              <a:t> Дане визначення є повністю узгодженим з тлумаченням суттєвості в національній обліковій практиці. </a:t>
            </a:r>
            <a:endParaRPr lang="uk-UA" sz="2000" dirty="0" smtClean="0">
              <a:solidFill>
                <a:schemeClr val="bg1"/>
              </a:solidFill>
            </a:endParaRPr>
          </a:p>
          <a:p>
            <a:pPr algn="just"/>
            <a:endParaRPr lang="ru-RU" sz="2000" dirty="0" smtClean="0">
              <a:solidFill>
                <a:schemeClr val="bg1"/>
              </a:solidFill>
            </a:endParaRPr>
          </a:p>
          <a:p>
            <a:pPr algn="just"/>
            <a:endParaRPr lang="ru-RU" sz="2000" dirty="0">
              <a:solidFill>
                <a:schemeClr val="bg1"/>
              </a:solidFill>
            </a:endParaRPr>
          </a:p>
          <a:p>
            <a:pPr algn="just"/>
            <a:r>
              <a:rPr lang="ru-RU" sz="2000" i="1" dirty="0" smtClean="0">
                <a:solidFill>
                  <a:schemeClr val="bg1"/>
                </a:solidFill>
              </a:rPr>
              <a:t>Аспект </a:t>
            </a:r>
            <a:r>
              <a:rPr lang="ru-RU" sz="2000" i="1" dirty="0" err="1" smtClean="0">
                <a:solidFill>
                  <a:schemeClr val="bg1"/>
                </a:solidFill>
              </a:rPr>
              <a:t>доречност</a:t>
            </a:r>
            <a:r>
              <a:rPr lang="uk-UA" sz="2000" i="1" dirty="0" smtClean="0">
                <a:solidFill>
                  <a:schemeClr val="bg1"/>
                </a:solidFill>
              </a:rPr>
              <a:t>і</a:t>
            </a:r>
            <a:endParaRPr lang="ru-RU" sz="2000" i="1" dirty="0">
              <a:solidFill>
                <a:schemeClr val="bg1"/>
              </a:solidFill>
            </a:endParaRPr>
          </a:p>
        </p:txBody>
      </p:sp>
    </p:spTree>
    <p:extLst>
      <p:ext uri="{BB962C8B-B14F-4D97-AF65-F5344CB8AC3E}">
        <p14:creationId xmlns:p14="http://schemas.microsoft.com/office/powerpoint/2010/main" val="2498251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196752"/>
            <a:ext cx="7488832" cy="4401205"/>
          </a:xfrm>
          <a:prstGeom prst="rect">
            <a:avLst/>
          </a:prstGeom>
        </p:spPr>
        <p:txBody>
          <a:bodyPr wrap="square">
            <a:spAutoFit/>
          </a:bodyPr>
          <a:lstStyle/>
          <a:p>
            <a:pPr algn="just"/>
            <a:r>
              <a:rPr lang="uk-UA" sz="2800" dirty="0" smtClean="0">
                <a:solidFill>
                  <a:schemeClr val="bg1"/>
                </a:solidFill>
              </a:rPr>
              <a:t>	МСБО </a:t>
            </a:r>
            <a:r>
              <a:rPr lang="uk-UA" sz="2800" dirty="0">
                <a:solidFill>
                  <a:schemeClr val="bg1"/>
                </a:solidFill>
              </a:rPr>
              <a:t>1 "Подання фінансової звітності» розглядає суттєвість в контексті пропусків або викривлення статей, якщо вони можуть (окремо або в сукупності) впливати на економічні рішення, які приймають користувачі на основі фінансової звітності. </a:t>
            </a:r>
            <a:r>
              <a:rPr lang="ru-RU" sz="2800" dirty="0" err="1">
                <a:solidFill>
                  <a:schemeClr val="bg1"/>
                </a:solidFill>
              </a:rPr>
              <a:t>Суттєвість</a:t>
            </a:r>
            <a:r>
              <a:rPr lang="ru-RU" sz="2800" dirty="0">
                <a:solidFill>
                  <a:schemeClr val="bg1"/>
                </a:solidFill>
              </a:rPr>
              <a:t> </a:t>
            </a:r>
            <a:r>
              <a:rPr lang="ru-RU" sz="2800" dirty="0" err="1">
                <a:solidFill>
                  <a:schemeClr val="bg1"/>
                </a:solidFill>
              </a:rPr>
              <a:t>може</a:t>
            </a:r>
            <a:r>
              <a:rPr lang="ru-RU" sz="2800" dirty="0">
                <a:solidFill>
                  <a:schemeClr val="bg1"/>
                </a:solidFill>
              </a:rPr>
              <a:t> </a:t>
            </a:r>
            <a:r>
              <a:rPr lang="ru-RU" sz="2800" dirty="0" err="1">
                <a:solidFill>
                  <a:schemeClr val="bg1"/>
                </a:solidFill>
              </a:rPr>
              <a:t>залежати</a:t>
            </a:r>
            <a:r>
              <a:rPr lang="ru-RU" sz="2800" dirty="0">
                <a:solidFill>
                  <a:schemeClr val="bg1"/>
                </a:solidFill>
              </a:rPr>
              <a:t> </a:t>
            </a:r>
            <a:r>
              <a:rPr lang="ru-RU" sz="2800" dirty="0" err="1">
                <a:solidFill>
                  <a:schemeClr val="bg1"/>
                </a:solidFill>
              </a:rPr>
              <a:t>від</a:t>
            </a:r>
            <a:r>
              <a:rPr lang="ru-RU" sz="2800" dirty="0">
                <a:solidFill>
                  <a:schemeClr val="bg1"/>
                </a:solidFill>
              </a:rPr>
              <a:t> </a:t>
            </a:r>
            <a:r>
              <a:rPr lang="ru-RU" sz="2800" dirty="0" err="1">
                <a:solidFill>
                  <a:schemeClr val="bg1"/>
                </a:solidFill>
              </a:rPr>
              <a:t>розміру</a:t>
            </a:r>
            <a:r>
              <a:rPr lang="ru-RU" sz="2800" dirty="0">
                <a:solidFill>
                  <a:schemeClr val="bg1"/>
                </a:solidFill>
              </a:rPr>
              <a:t> і характеру пропуску </a:t>
            </a:r>
            <a:r>
              <a:rPr lang="ru-RU" sz="2800" dirty="0" err="1">
                <a:solidFill>
                  <a:schemeClr val="bg1"/>
                </a:solidFill>
              </a:rPr>
              <a:t>чи</a:t>
            </a:r>
            <a:r>
              <a:rPr lang="ru-RU" sz="2800" dirty="0">
                <a:solidFill>
                  <a:schemeClr val="bg1"/>
                </a:solidFill>
              </a:rPr>
              <a:t> </a:t>
            </a:r>
            <a:r>
              <a:rPr lang="ru-RU" sz="2800" dirty="0" err="1">
                <a:solidFill>
                  <a:schemeClr val="bg1"/>
                </a:solidFill>
              </a:rPr>
              <a:t>спотворень</a:t>
            </a:r>
            <a:r>
              <a:rPr lang="ru-RU" sz="2800" dirty="0">
                <a:solidFill>
                  <a:schemeClr val="bg1"/>
                </a:solidFill>
              </a:rPr>
              <a:t>, </a:t>
            </a:r>
            <a:r>
              <a:rPr lang="ru-RU" sz="2800" dirty="0" err="1">
                <a:solidFill>
                  <a:schemeClr val="bg1"/>
                </a:solidFill>
              </a:rPr>
              <a:t>які</a:t>
            </a:r>
            <a:r>
              <a:rPr lang="ru-RU" sz="2800" dirty="0">
                <a:solidFill>
                  <a:schemeClr val="bg1"/>
                </a:solidFill>
              </a:rPr>
              <a:t> </a:t>
            </a:r>
            <a:r>
              <a:rPr lang="ru-RU" sz="2800" dirty="0" err="1">
                <a:solidFill>
                  <a:schemeClr val="bg1"/>
                </a:solidFill>
              </a:rPr>
              <a:t>оцінюються</a:t>
            </a:r>
            <a:r>
              <a:rPr lang="ru-RU" sz="2800" dirty="0">
                <a:solidFill>
                  <a:schemeClr val="bg1"/>
                </a:solidFill>
              </a:rPr>
              <a:t> в </a:t>
            </a:r>
            <a:r>
              <a:rPr lang="ru-RU" sz="2800" dirty="0" err="1">
                <a:solidFill>
                  <a:schemeClr val="bg1"/>
                </a:solidFill>
              </a:rPr>
              <a:t>конкретних</a:t>
            </a:r>
            <a:r>
              <a:rPr lang="ru-RU" sz="2800" dirty="0">
                <a:solidFill>
                  <a:schemeClr val="bg1"/>
                </a:solidFill>
              </a:rPr>
              <a:t> </a:t>
            </a:r>
            <a:r>
              <a:rPr lang="ru-RU" sz="2800" dirty="0" err="1">
                <a:solidFill>
                  <a:schemeClr val="bg1"/>
                </a:solidFill>
              </a:rPr>
              <a:t>обставинах</a:t>
            </a:r>
            <a:r>
              <a:rPr lang="ru-RU" sz="2800" dirty="0"/>
              <a:t>.</a:t>
            </a:r>
          </a:p>
        </p:txBody>
      </p:sp>
    </p:spTree>
    <p:extLst>
      <p:ext uri="{BB962C8B-B14F-4D97-AF65-F5344CB8AC3E}">
        <p14:creationId xmlns:p14="http://schemas.microsoft.com/office/powerpoint/2010/main" val="94125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889844"/>
            <a:ext cx="7632848" cy="5262979"/>
          </a:xfrm>
          <a:prstGeom prst="rect">
            <a:avLst/>
          </a:prstGeom>
        </p:spPr>
        <p:txBody>
          <a:bodyPr wrap="square">
            <a:spAutoFit/>
          </a:bodyPr>
          <a:lstStyle/>
          <a:p>
            <a:pPr algn="just"/>
            <a:r>
              <a:rPr lang="uk-UA" sz="2400" dirty="0" smtClean="0">
                <a:solidFill>
                  <a:schemeClr val="bg1"/>
                </a:solidFill>
              </a:rPr>
              <a:t>	Встановлюючи </a:t>
            </a:r>
            <a:r>
              <a:rPr lang="uk-UA" sz="2400" dirty="0">
                <a:solidFill>
                  <a:schemeClr val="bg1"/>
                </a:solidFill>
              </a:rPr>
              <a:t>рівень суттєвості, слід пам'ятати про необхідну збалансованість якісних характеристик інформації, що розкривається у фінансовій звітності. Йдеться, насамперед, про баланс між суттєвістю (</a:t>
            </a:r>
            <a:r>
              <a:rPr lang="uk-UA" sz="2400" dirty="0" err="1">
                <a:solidFill>
                  <a:schemeClr val="bg1"/>
                </a:solidFill>
              </a:rPr>
              <a:t>несуттєвістю</a:t>
            </a:r>
            <a:r>
              <a:rPr lang="uk-UA" sz="2400" dirty="0">
                <a:solidFill>
                  <a:schemeClr val="bg1"/>
                </a:solidFill>
              </a:rPr>
              <a:t>) і повнотою розкриття інформації.</a:t>
            </a:r>
            <a:endParaRPr lang="ru-RU" sz="2400" dirty="0">
              <a:solidFill>
                <a:schemeClr val="bg1"/>
              </a:solidFill>
            </a:endParaRPr>
          </a:p>
          <a:p>
            <a:pPr algn="just"/>
            <a:r>
              <a:rPr lang="uk-UA" sz="2400" dirty="0" smtClean="0">
                <a:solidFill>
                  <a:schemeClr val="bg1"/>
                </a:solidFill>
              </a:rPr>
              <a:t>	Враховуючи </a:t>
            </a:r>
            <a:r>
              <a:rPr lang="uk-UA" sz="2400" dirty="0">
                <a:solidFill>
                  <a:schemeClr val="bg1"/>
                </a:solidFill>
              </a:rPr>
              <a:t>специфічність кожного конкретного підприємства, цілі, які стоять перед користувачами фінансової звітності, найчастіше якісний фактор суттєвості, Рада з МСФЗ безпосередньо заявила в тексті Концептуальної основи фінансової звітності про те, що не має можливості вказати або заздалегідь встановити єдину граничну величину для суттєвості.</a:t>
            </a:r>
            <a:endParaRPr lang="ru-RU" sz="2400" dirty="0">
              <a:solidFill>
                <a:schemeClr val="bg1"/>
              </a:solidFill>
            </a:endParaRPr>
          </a:p>
        </p:txBody>
      </p:sp>
    </p:spTree>
    <p:extLst>
      <p:ext uri="{BB962C8B-B14F-4D97-AF65-F5344CB8AC3E}">
        <p14:creationId xmlns:p14="http://schemas.microsoft.com/office/powerpoint/2010/main" val="3345261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544711" cy="4247317"/>
          </a:xfrm>
          <a:prstGeom prst="rect">
            <a:avLst/>
          </a:prstGeom>
        </p:spPr>
        <p:txBody>
          <a:bodyPr wrap="square">
            <a:spAutoFit/>
          </a:bodyPr>
          <a:lstStyle/>
          <a:p>
            <a:pPr algn="just"/>
            <a:r>
              <a:rPr lang="uk-UA" dirty="0" smtClean="0">
                <a:solidFill>
                  <a:schemeClr val="bg1"/>
                </a:solidFill>
              </a:rPr>
              <a:t>	Для </a:t>
            </a:r>
            <a:r>
              <a:rPr lang="uk-UA" dirty="0">
                <a:solidFill>
                  <a:schemeClr val="bg1"/>
                </a:solidFill>
              </a:rPr>
              <a:t>МСФЗ взагалі не характерне встановлення кількісних порогів ні для суттєвості, ні для ймовірності, ні для термінів, ні для інших облікових аспектів. </a:t>
            </a:r>
            <a:endParaRPr lang="uk-UA" dirty="0" smtClean="0">
              <a:solidFill>
                <a:schemeClr val="bg1"/>
              </a:solidFill>
            </a:endParaRPr>
          </a:p>
          <a:p>
            <a:pPr algn="just"/>
            <a:r>
              <a:rPr lang="ru-RU" dirty="0" smtClean="0">
                <a:solidFill>
                  <a:schemeClr val="bg1"/>
                </a:solidFill>
              </a:rPr>
              <a:t>	</a:t>
            </a:r>
            <a:r>
              <a:rPr lang="ru-RU" dirty="0" err="1" smtClean="0">
                <a:solidFill>
                  <a:schemeClr val="bg1"/>
                </a:solidFill>
              </a:rPr>
              <a:t>Можна</a:t>
            </a:r>
            <a:r>
              <a:rPr lang="ru-RU" dirty="0" smtClean="0">
                <a:solidFill>
                  <a:schemeClr val="bg1"/>
                </a:solidFill>
              </a:rPr>
              <a:t> </a:t>
            </a:r>
            <a:r>
              <a:rPr lang="ru-RU" dirty="0" err="1">
                <a:solidFill>
                  <a:schemeClr val="bg1"/>
                </a:solidFill>
              </a:rPr>
              <a:t>зустріти</a:t>
            </a:r>
            <a:r>
              <a:rPr lang="ru-RU" dirty="0">
                <a:solidFill>
                  <a:schemeClr val="bg1"/>
                </a:solidFill>
              </a:rPr>
              <a:t> </a:t>
            </a:r>
            <a:r>
              <a:rPr lang="ru-RU" dirty="0" err="1">
                <a:solidFill>
                  <a:schemeClr val="bg1"/>
                </a:solidFill>
              </a:rPr>
              <a:t>лише</a:t>
            </a:r>
            <a:r>
              <a:rPr lang="ru-RU" dirty="0">
                <a:solidFill>
                  <a:schemeClr val="bg1"/>
                </a:solidFill>
              </a:rPr>
              <a:t> </a:t>
            </a:r>
            <a:r>
              <a:rPr lang="ru-RU" dirty="0" err="1">
                <a:solidFill>
                  <a:schemeClr val="bg1"/>
                </a:solidFill>
              </a:rPr>
              <a:t>єдиний</a:t>
            </a:r>
            <a:r>
              <a:rPr lang="ru-RU" dirty="0">
                <a:solidFill>
                  <a:schemeClr val="bg1"/>
                </a:solidFill>
              </a:rPr>
              <a:t> </a:t>
            </a:r>
            <a:r>
              <a:rPr lang="ru-RU" dirty="0" err="1">
                <a:solidFill>
                  <a:schemeClr val="bg1"/>
                </a:solidFill>
              </a:rPr>
              <a:t>випадок</a:t>
            </a:r>
            <a:r>
              <a:rPr lang="ru-RU" dirty="0">
                <a:solidFill>
                  <a:schemeClr val="bg1"/>
                </a:solidFill>
              </a:rPr>
              <a:t>, коли </a:t>
            </a:r>
            <a:r>
              <a:rPr lang="ru-RU" dirty="0" err="1">
                <a:solidFill>
                  <a:schemeClr val="bg1"/>
                </a:solidFill>
              </a:rPr>
              <a:t>встановлений</a:t>
            </a:r>
            <a:r>
              <a:rPr lang="ru-RU" dirty="0">
                <a:solidFill>
                  <a:schemeClr val="bg1"/>
                </a:solidFill>
              </a:rPr>
              <a:t> </a:t>
            </a:r>
            <a:r>
              <a:rPr lang="ru-RU" dirty="0" err="1">
                <a:solidFill>
                  <a:schemeClr val="bg1"/>
                </a:solidFill>
              </a:rPr>
              <a:t>кількісний</a:t>
            </a:r>
            <a:r>
              <a:rPr lang="ru-RU" dirty="0">
                <a:solidFill>
                  <a:schemeClr val="bg1"/>
                </a:solidFill>
              </a:rPr>
              <a:t> </a:t>
            </a:r>
            <a:r>
              <a:rPr lang="ru-RU" dirty="0" err="1">
                <a:solidFill>
                  <a:schemeClr val="bg1"/>
                </a:solidFill>
              </a:rPr>
              <a:t>поріг</a:t>
            </a:r>
            <a:r>
              <a:rPr lang="ru-RU" dirty="0">
                <a:solidFill>
                  <a:schemeClr val="bg1"/>
                </a:solidFill>
              </a:rPr>
              <a:t> </a:t>
            </a:r>
            <a:r>
              <a:rPr lang="ru-RU" dirty="0" err="1">
                <a:solidFill>
                  <a:schemeClr val="bg1"/>
                </a:solidFill>
              </a:rPr>
              <a:t>суттєвості</a:t>
            </a:r>
            <a:r>
              <a:rPr lang="ru-RU" dirty="0">
                <a:solidFill>
                  <a:schemeClr val="bg1"/>
                </a:solidFill>
              </a:rPr>
              <a:t> - </a:t>
            </a:r>
            <a:r>
              <a:rPr lang="ru-RU" dirty="0" err="1">
                <a:solidFill>
                  <a:schemeClr val="bg1"/>
                </a:solidFill>
              </a:rPr>
              <a:t>це</a:t>
            </a:r>
            <a:r>
              <a:rPr lang="ru-RU" dirty="0">
                <a:solidFill>
                  <a:schemeClr val="bg1"/>
                </a:solidFill>
              </a:rPr>
              <a:t> МСФЗ 9 «</a:t>
            </a:r>
            <a:r>
              <a:rPr lang="ru-RU" dirty="0" err="1">
                <a:solidFill>
                  <a:schemeClr val="bg1"/>
                </a:solidFill>
              </a:rPr>
              <a:t>Фінансові</a:t>
            </a:r>
            <a:r>
              <a:rPr lang="ru-RU" dirty="0">
                <a:solidFill>
                  <a:schemeClr val="bg1"/>
                </a:solidFill>
              </a:rPr>
              <a:t> </a:t>
            </a:r>
            <a:r>
              <a:rPr lang="ru-RU" dirty="0" err="1">
                <a:solidFill>
                  <a:schemeClr val="bg1"/>
                </a:solidFill>
              </a:rPr>
              <a:t>інструменти</a:t>
            </a:r>
            <a:r>
              <a:rPr lang="ru-RU" dirty="0">
                <a:solidFill>
                  <a:schemeClr val="bg1"/>
                </a:solidFill>
              </a:rPr>
              <a:t>». </a:t>
            </a:r>
            <a:r>
              <a:rPr lang="ru-RU" dirty="0" err="1">
                <a:solidFill>
                  <a:schemeClr val="bg1"/>
                </a:solidFill>
              </a:rPr>
              <a:t>Йдеться</a:t>
            </a:r>
            <a:r>
              <a:rPr lang="ru-RU" dirty="0">
                <a:solidFill>
                  <a:schemeClr val="bg1"/>
                </a:solidFill>
              </a:rPr>
              <a:t> про </a:t>
            </a:r>
            <a:r>
              <a:rPr lang="ru-RU" dirty="0" err="1">
                <a:solidFill>
                  <a:schemeClr val="bg1"/>
                </a:solidFill>
              </a:rPr>
              <a:t>обмін</a:t>
            </a:r>
            <a:r>
              <a:rPr lang="ru-RU" dirty="0">
                <a:solidFill>
                  <a:schemeClr val="bg1"/>
                </a:solidFill>
              </a:rPr>
              <a:t> </a:t>
            </a:r>
            <a:r>
              <a:rPr lang="ru-RU" dirty="0" err="1">
                <a:solidFill>
                  <a:schemeClr val="bg1"/>
                </a:solidFill>
              </a:rPr>
              <a:t>борговими</a:t>
            </a:r>
            <a:r>
              <a:rPr lang="ru-RU" dirty="0">
                <a:solidFill>
                  <a:schemeClr val="bg1"/>
                </a:solidFill>
              </a:rPr>
              <a:t> </a:t>
            </a:r>
            <a:r>
              <a:rPr lang="ru-RU" dirty="0" err="1">
                <a:solidFill>
                  <a:schemeClr val="bg1"/>
                </a:solidFill>
              </a:rPr>
              <a:t>інструментами</a:t>
            </a:r>
            <a:r>
              <a:rPr lang="ru-RU" dirty="0">
                <a:solidFill>
                  <a:schemeClr val="bg1"/>
                </a:solidFill>
              </a:rPr>
              <a:t> </a:t>
            </a:r>
            <a:r>
              <a:rPr lang="ru-RU" dirty="0" err="1">
                <a:solidFill>
                  <a:schemeClr val="bg1"/>
                </a:solidFill>
              </a:rPr>
              <a:t>між</a:t>
            </a:r>
            <a:r>
              <a:rPr lang="ru-RU" dirty="0">
                <a:solidFill>
                  <a:schemeClr val="bg1"/>
                </a:solidFill>
              </a:rPr>
              <a:t> </a:t>
            </a:r>
            <a:r>
              <a:rPr lang="ru-RU" dirty="0" err="1">
                <a:solidFill>
                  <a:schemeClr val="bg1"/>
                </a:solidFill>
              </a:rPr>
              <a:t>існуючим</a:t>
            </a:r>
            <a:r>
              <a:rPr lang="ru-RU" dirty="0">
                <a:solidFill>
                  <a:schemeClr val="bg1"/>
                </a:solidFill>
              </a:rPr>
              <a:t> </a:t>
            </a:r>
            <a:r>
              <a:rPr lang="ru-RU" dirty="0" err="1">
                <a:solidFill>
                  <a:schemeClr val="bg1"/>
                </a:solidFill>
              </a:rPr>
              <a:t>позичальником</a:t>
            </a:r>
            <a:r>
              <a:rPr lang="ru-RU" dirty="0">
                <a:solidFill>
                  <a:schemeClr val="bg1"/>
                </a:solidFill>
              </a:rPr>
              <a:t> та </a:t>
            </a:r>
            <a:r>
              <a:rPr lang="ru-RU" dirty="0" err="1">
                <a:solidFill>
                  <a:schemeClr val="bg1"/>
                </a:solidFill>
              </a:rPr>
              <a:t>позикодавцем</a:t>
            </a:r>
            <a:r>
              <a:rPr lang="ru-RU" dirty="0">
                <a:solidFill>
                  <a:schemeClr val="bg1"/>
                </a:solidFill>
              </a:rPr>
              <a:t> на </a:t>
            </a:r>
            <a:r>
              <a:rPr lang="ru-RU" dirty="0" err="1">
                <a:solidFill>
                  <a:schemeClr val="bg1"/>
                </a:solidFill>
              </a:rPr>
              <a:t>суттєво</a:t>
            </a:r>
            <a:r>
              <a:rPr lang="ru-RU" dirty="0">
                <a:solidFill>
                  <a:schemeClr val="bg1"/>
                </a:solidFill>
              </a:rPr>
              <a:t> </a:t>
            </a:r>
            <a:r>
              <a:rPr lang="ru-RU" dirty="0" err="1">
                <a:solidFill>
                  <a:schemeClr val="bg1"/>
                </a:solidFill>
              </a:rPr>
              <a:t>відмінних</a:t>
            </a:r>
            <a:r>
              <a:rPr lang="ru-RU" dirty="0">
                <a:solidFill>
                  <a:schemeClr val="bg1"/>
                </a:solidFill>
              </a:rPr>
              <a:t> </a:t>
            </a:r>
            <a:r>
              <a:rPr lang="ru-RU" dirty="0" err="1">
                <a:solidFill>
                  <a:schemeClr val="bg1"/>
                </a:solidFill>
              </a:rPr>
              <a:t>умовах</a:t>
            </a:r>
            <a:r>
              <a:rPr lang="ru-RU" dirty="0">
                <a:solidFill>
                  <a:schemeClr val="bg1"/>
                </a:solidFill>
              </a:rPr>
              <a:t>. </a:t>
            </a:r>
            <a:endParaRPr lang="ru-RU" dirty="0" smtClean="0">
              <a:solidFill>
                <a:schemeClr val="bg1"/>
              </a:solidFill>
            </a:endParaRPr>
          </a:p>
          <a:p>
            <a:pPr algn="just"/>
            <a:r>
              <a:rPr lang="ru-RU" dirty="0">
                <a:solidFill>
                  <a:schemeClr val="bg1"/>
                </a:solidFill>
              </a:rPr>
              <a:t>	</a:t>
            </a:r>
            <a:r>
              <a:rPr lang="ru-RU" dirty="0" smtClean="0">
                <a:solidFill>
                  <a:schemeClr val="bg1"/>
                </a:solidFill>
              </a:rPr>
              <a:t>В </a:t>
            </a:r>
            <a:r>
              <a:rPr lang="ru-RU" dirty="0" err="1">
                <a:solidFill>
                  <a:schemeClr val="bg1"/>
                </a:solidFill>
              </a:rPr>
              <a:t>Керівництві</a:t>
            </a:r>
            <a:r>
              <a:rPr lang="ru-RU" dirty="0">
                <a:solidFill>
                  <a:schemeClr val="bg1"/>
                </a:solidFill>
              </a:rPr>
              <a:t> по </a:t>
            </a:r>
            <a:r>
              <a:rPr lang="ru-RU" dirty="0" err="1">
                <a:solidFill>
                  <a:schemeClr val="bg1"/>
                </a:solidFill>
              </a:rPr>
              <a:t>застосуванню</a:t>
            </a:r>
            <a:r>
              <a:rPr lang="ru-RU" dirty="0">
                <a:solidFill>
                  <a:schemeClr val="bg1"/>
                </a:solidFill>
              </a:rPr>
              <a:t> МСФЗ 9 «</a:t>
            </a:r>
            <a:r>
              <a:rPr lang="ru-RU" dirty="0" err="1">
                <a:solidFill>
                  <a:schemeClr val="bg1"/>
                </a:solidFill>
              </a:rPr>
              <a:t>Фінансові</a:t>
            </a:r>
            <a:r>
              <a:rPr lang="ru-RU" dirty="0">
                <a:solidFill>
                  <a:schemeClr val="bg1"/>
                </a:solidFill>
              </a:rPr>
              <a:t> </a:t>
            </a:r>
            <a:r>
              <a:rPr lang="ru-RU" dirty="0" err="1">
                <a:solidFill>
                  <a:schemeClr val="bg1"/>
                </a:solidFill>
              </a:rPr>
              <a:t>інструменти</a:t>
            </a:r>
            <a:r>
              <a:rPr lang="ru-RU" dirty="0">
                <a:solidFill>
                  <a:schemeClr val="bg1"/>
                </a:solidFill>
              </a:rPr>
              <a:t>», яке є </a:t>
            </a:r>
            <a:r>
              <a:rPr lang="ru-RU" dirty="0" err="1">
                <a:solidFill>
                  <a:schemeClr val="bg1"/>
                </a:solidFill>
              </a:rPr>
              <a:t>невід'ємною</a:t>
            </a:r>
            <a:r>
              <a:rPr lang="ru-RU" dirty="0">
                <a:solidFill>
                  <a:schemeClr val="bg1"/>
                </a:solidFill>
              </a:rPr>
              <a:t> </a:t>
            </a:r>
            <a:r>
              <a:rPr lang="ru-RU" dirty="0" err="1">
                <a:solidFill>
                  <a:schemeClr val="bg1"/>
                </a:solidFill>
              </a:rPr>
              <a:t>частиною</a:t>
            </a:r>
            <a:r>
              <a:rPr lang="ru-RU" dirty="0">
                <a:solidFill>
                  <a:schemeClr val="bg1"/>
                </a:solidFill>
              </a:rPr>
              <a:t> </a:t>
            </a:r>
            <a:r>
              <a:rPr lang="ru-RU" dirty="0" err="1">
                <a:solidFill>
                  <a:schemeClr val="bg1"/>
                </a:solidFill>
              </a:rPr>
              <a:t>зазначеного</a:t>
            </a:r>
            <a:r>
              <a:rPr lang="ru-RU" dirty="0">
                <a:solidFill>
                  <a:schemeClr val="bg1"/>
                </a:solidFill>
              </a:rPr>
              <a:t> стандарту, </a:t>
            </a:r>
            <a:r>
              <a:rPr lang="ru-RU" dirty="0" err="1">
                <a:solidFill>
                  <a:schemeClr val="bg1"/>
                </a:solidFill>
              </a:rPr>
              <a:t>умови</a:t>
            </a:r>
            <a:r>
              <a:rPr lang="ru-RU" dirty="0">
                <a:solidFill>
                  <a:schemeClr val="bg1"/>
                </a:solidFill>
              </a:rPr>
              <a:t> </a:t>
            </a:r>
            <a:r>
              <a:rPr lang="ru-RU" dirty="0" err="1">
                <a:solidFill>
                  <a:schemeClr val="bg1"/>
                </a:solidFill>
              </a:rPr>
              <a:t>вважаються</a:t>
            </a:r>
            <a:r>
              <a:rPr lang="ru-RU" dirty="0">
                <a:solidFill>
                  <a:schemeClr val="bg1"/>
                </a:solidFill>
              </a:rPr>
              <a:t> </a:t>
            </a:r>
            <a:r>
              <a:rPr lang="ru-RU" dirty="0" err="1">
                <a:solidFill>
                  <a:schemeClr val="bg1"/>
                </a:solidFill>
              </a:rPr>
              <a:t>істотно</a:t>
            </a:r>
            <a:r>
              <a:rPr lang="ru-RU" dirty="0">
                <a:solidFill>
                  <a:schemeClr val="bg1"/>
                </a:solidFill>
              </a:rPr>
              <a:t> </a:t>
            </a:r>
            <a:r>
              <a:rPr lang="ru-RU" dirty="0" err="1">
                <a:solidFill>
                  <a:schemeClr val="bg1"/>
                </a:solidFill>
              </a:rPr>
              <a:t>різними</a:t>
            </a:r>
            <a:r>
              <a:rPr lang="ru-RU" dirty="0">
                <a:solidFill>
                  <a:schemeClr val="bg1"/>
                </a:solidFill>
              </a:rPr>
              <a:t>, </a:t>
            </a:r>
            <a:r>
              <a:rPr lang="ru-RU" dirty="0" err="1">
                <a:solidFill>
                  <a:schemeClr val="bg1"/>
                </a:solidFill>
              </a:rPr>
              <a:t>якщо</a:t>
            </a:r>
            <a:r>
              <a:rPr lang="ru-RU" dirty="0">
                <a:solidFill>
                  <a:schemeClr val="bg1"/>
                </a:solidFill>
              </a:rPr>
              <a:t> </a:t>
            </a:r>
            <a:r>
              <a:rPr lang="ru-RU" dirty="0" err="1">
                <a:solidFill>
                  <a:schemeClr val="bg1"/>
                </a:solidFill>
              </a:rPr>
              <a:t>дисконтована</a:t>
            </a:r>
            <a:r>
              <a:rPr lang="ru-RU" dirty="0">
                <a:solidFill>
                  <a:schemeClr val="bg1"/>
                </a:solidFill>
              </a:rPr>
              <a:t> </a:t>
            </a:r>
            <a:r>
              <a:rPr lang="ru-RU" dirty="0" err="1">
                <a:solidFill>
                  <a:schemeClr val="bg1"/>
                </a:solidFill>
              </a:rPr>
              <a:t>теперішня</a:t>
            </a:r>
            <a:r>
              <a:rPr lang="ru-RU" dirty="0">
                <a:solidFill>
                  <a:schemeClr val="bg1"/>
                </a:solidFill>
              </a:rPr>
              <a:t> </a:t>
            </a:r>
            <a:r>
              <a:rPr lang="ru-RU" dirty="0" err="1">
                <a:solidFill>
                  <a:schemeClr val="bg1"/>
                </a:solidFill>
              </a:rPr>
              <a:t>вартість</a:t>
            </a:r>
            <a:r>
              <a:rPr lang="ru-RU" dirty="0">
                <a:solidFill>
                  <a:schemeClr val="bg1"/>
                </a:solidFill>
              </a:rPr>
              <a:t> </a:t>
            </a:r>
            <a:r>
              <a:rPr lang="ru-RU" dirty="0" err="1">
                <a:solidFill>
                  <a:schemeClr val="bg1"/>
                </a:solidFill>
              </a:rPr>
              <a:t>грошових</a:t>
            </a:r>
            <a:r>
              <a:rPr lang="ru-RU" dirty="0">
                <a:solidFill>
                  <a:schemeClr val="bg1"/>
                </a:solidFill>
              </a:rPr>
              <a:t> </a:t>
            </a:r>
            <a:r>
              <a:rPr lang="ru-RU" dirty="0" err="1">
                <a:solidFill>
                  <a:schemeClr val="bg1"/>
                </a:solidFill>
              </a:rPr>
              <a:t>потоків</a:t>
            </a:r>
            <a:r>
              <a:rPr lang="ru-RU" dirty="0">
                <a:solidFill>
                  <a:schemeClr val="bg1"/>
                </a:solidFill>
              </a:rPr>
              <a:t> в </a:t>
            </a:r>
            <a:r>
              <a:rPr lang="ru-RU" dirty="0" err="1">
                <a:solidFill>
                  <a:schemeClr val="bg1"/>
                </a:solidFill>
              </a:rPr>
              <a:t>нових</a:t>
            </a:r>
            <a:r>
              <a:rPr lang="ru-RU" dirty="0">
                <a:solidFill>
                  <a:schemeClr val="bg1"/>
                </a:solidFill>
              </a:rPr>
              <a:t> </a:t>
            </a:r>
            <a:r>
              <a:rPr lang="ru-RU" dirty="0" err="1">
                <a:solidFill>
                  <a:schemeClr val="bg1"/>
                </a:solidFill>
              </a:rPr>
              <a:t>умовах</a:t>
            </a:r>
            <a:r>
              <a:rPr lang="ru-RU" dirty="0">
                <a:solidFill>
                  <a:schemeClr val="bg1"/>
                </a:solidFill>
              </a:rPr>
              <a:t>, </a:t>
            </a:r>
            <a:r>
              <a:rPr lang="ru-RU" dirty="0" err="1">
                <a:solidFill>
                  <a:schemeClr val="bg1"/>
                </a:solidFill>
              </a:rPr>
              <a:t>включаючи</a:t>
            </a:r>
            <a:r>
              <a:rPr lang="ru-RU" dirty="0">
                <a:solidFill>
                  <a:schemeClr val="bg1"/>
                </a:solidFill>
              </a:rPr>
              <a:t> будь-</a:t>
            </a:r>
            <a:r>
              <a:rPr lang="ru-RU" dirty="0" err="1">
                <a:solidFill>
                  <a:schemeClr val="bg1"/>
                </a:solidFill>
              </a:rPr>
              <a:t>які</a:t>
            </a:r>
            <a:r>
              <a:rPr lang="ru-RU" dirty="0">
                <a:solidFill>
                  <a:schemeClr val="bg1"/>
                </a:solidFill>
              </a:rPr>
              <a:t> </a:t>
            </a:r>
            <a:r>
              <a:rPr lang="ru-RU" dirty="0" err="1">
                <a:solidFill>
                  <a:schemeClr val="bg1"/>
                </a:solidFill>
              </a:rPr>
              <a:t>гонорари</a:t>
            </a:r>
            <a:r>
              <a:rPr lang="ru-RU" dirty="0">
                <a:solidFill>
                  <a:schemeClr val="bg1"/>
                </a:solidFill>
              </a:rPr>
              <a:t> </a:t>
            </a:r>
            <a:r>
              <a:rPr lang="ru-RU" dirty="0" err="1">
                <a:solidFill>
                  <a:schemeClr val="bg1"/>
                </a:solidFill>
              </a:rPr>
              <a:t>сплачені</a:t>
            </a:r>
            <a:r>
              <a:rPr lang="ru-RU" dirty="0">
                <a:solidFill>
                  <a:schemeClr val="bg1"/>
                </a:solidFill>
              </a:rPr>
              <a:t> за </a:t>
            </a:r>
            <a:r>
              <a:rPr lang="ru-RU" dirty="0" err="1">
                <a:solidFill>
                  <a:schemeClr val="bg1"/>
                </a:solidFill>
              </a:rPr>
              <a:t>вирахуванням</a:t>
            </a:r>
            <a:r>
              <a:rPr lang="ru-RU" dirty="0">
                <a:solidFill>
                  <a:schemeClr val="bg1"/>
                </a:solidFill>
              </a:rPr>
              <a:t> </a:t>
            </a:r>
            <a:r>
              <a:rPr lang="ru-RU" dirty="0" err="1">
                <a:solidFill>
                  <a:schemeClr val="bg1"/>
                </a:solidFill>
              </a:rPr>
              <a:t>отриманих</a:t>
            </a:r>
            <a:r>
              <a:rPr lang="ru-RU" dirty="0">
                <a:solidFill>
                  <a:schemeClr val="bg1"/>
                </a:solidFill>
              </a:rPr>
              <a:t> </a:t>
            </a:r>
            <a:r>
              <a:rPr lang="ru-RU" dirty="0" err="1">
                <a:solidFill>
                  <a:schemeClr val="bg1"/>
                </a:solidFill>
              </a:rPr>
              <a:t>гонорарів</a:t>
            </a:r>
            <a:r>
              <a:rPr lang="ru-RU" dirty="0">
                <a:solidFill>
                  <a:schemeClr val="bg1"/>
                </a:solidFill>
              </a:rPr>
              <a:t> та </a:t>
            </a:r>
            <a:r>
              <a:rPr lang="ru-RU" dirty="0" err="1">
                <a:solidFill>
                  <a:schemeClr val="bg1"/>
                </a:solidFill>
              </a:rPr>
              <a:t>дисконтовані</a:t>
            </a:r>
            <a:r>
              <a:rPr lang="ru-RU" dirty="0">
                <a:solidFill>
                  <a:schemeClr val="bg1"/>
                </a:solidFill>
              </a:rPr>
              <a:t> за </a:t>
            </a:r>
            <a:r>
              <a:rPr lang="ru-RU" dirty="0" err="1">
                <a:solidFill>
                  <a:schemeClr val="bg1"/>
                </a:solidFill>
              </a:rPr>
              <a:t>первісною</a:t>
            </a:r>
            <a:r>
              <a:rPr lang="ru-RU" dirty="0">
                <a:solidFill>
                  <a:schemeClr val="bg1"/>
                </a:solidFill>
              </a:rPr>
              <a:t> </a:t>
            </a:r>
            <a:r>
              <a:rPr lang="ru-RU" dirty="0" err="1">
                <a:solidFill>
                  <a:schemeClr val="bg1"/>
                </a:solidFill>
              </a:rPr>
              <a:t>ефективною</a:t>
            </a:r>
            <a:r>
              <a:rPr lang="ru-RU" dirty="0">
                <a:solidFill>
                  <a:schemeClr val="bg1"/>
                </a:solidFill>
              </a:rPr>
              <a:t> </a:t>
            </a:r>
            <a:r>
              <a:rPr lang="ru-RU" dirty="0" err="1">
                <a:solidFill>
                  <a:schemeClr val="bg1"/>
                </a:solidFill>
              </a:rPr>
              <a:t>ставкою</a:t>
            </a:r>
            <a:r>
              <a:rPr lang="ru-RU" dirty="0">
                <a:solidFill>
                  <a:schemeClr val="bg1"/>
                </a:solidFill>
              </a:rPr>
              <a:t> </a:t>
            </a:r>
            <a:r>
              <a:rPr lang="ru-RU" dirty="0" err="1">
                <a:solidFill>
                  <a:schemeClr val="bg1"/>
                </a:solidFill>
              </a:rPr>
              <a:t>відсотка</a:t>
            </a:r>
            <a:r>
              <a:rPr lang="ru-RU" dirty="0">
                <a:solidFill>
                  <a:schemeClr val="bg1"/>
                </a:solidFill>
              </a:rPr>
              <a:t>, </a:t>
            </a:r>
            <a:r>
              <a:rPr lang="ru-RU" dirty="0" err="1">
                <a:solidFill>
                  <a:schemeClr val="bg1"/>
                </a:solidFill>
              </a:rPr>
              <a:t>відрізняються</a:t>
            </a:r>
            <a:r>
              <a:rPr lang="ru-RU" dirty="0">
                <a:solidFill>
                  <a:schemeClr val="bg1"/>
                </a:solidFill>
              </a:rPr>
              <a:t>, </a:t>
            </a:r>
            <a:r>
              <a:rPr lang="ru-RU" dirty="0" err="1">
                <a:solidFill>
                  <a:schemeClr val="bg1"/>
                </a:solidFill>
              </a:rPr>
              <a:t>щонайменше</a:t>
            </a:r>
            <a:r>
              <a:rPr lang="ru-RU" dirty="0">
                <a:solidFill>
                  <a:schemeClr val="bg1"/>
                </a:solidFill>
              </a:rPr>
              <a:t>, на 10% </a:t>
            </a:r>
            <a:r>
              <a:rPr lang="ru-RU" dirty="0" err="1">
                <a:solidFill>
                  <a:schemeClr val="bg1"/>
                </a:solidFill>
              </a:rPr>
              <a:t>від</a:t>
            </a:r>
            <a:r>
              <a:rPr lang="ru-RU" dirty="0">
                <a:solidFill>
                  <a:schemeClr val="bg1"/>
                </a:solidFill>
              </a:rPr>
              <a:t> </a:t>
            </a:r>
            <a:r>
              <a:rPr lang="ru-RU" dirty="0" err="1">
                <a:solidFill>
                  <a:schemeClr val="bg1"/>
                </a:solidFill>
              </a:rPr>
              <a:t>дисконтованої</a:t>
            </a:r>
            <a:r>
              <a:rPr lang="ru-RU" dirty="0">
                <a:solidFill>
                  <a:schemeClr val="bg1"/>
                </a:solidFill>
              </a:rPr>
              <a:t> </a:t>
            </a:r>
            <a:r>
              <a:rPr lang="ru-RU" dirty="0" err="1">
                <a:solidFill>
                  <a:schemeClr val="bg1"/>
                </a:solidFill>
              </a:rPr>
              <a:t>теперішньої</a:t>
            </a:r>
            <a:r>
              <a:rPr lang="ru-RU" dirty="0">
                <a:solidFill>
                  <a:schemeClr val="bg1"/>
                </a:solidFill>
              </a:rPr>
              <a:t> </a:t>
            </a:r>
            <a:r>
              <a:rPr lang="ru-RU" dirty="0" err="1">
                <a:solidFill>
                  <a:schemeClr val="bg1"/>
                </a:solidFill>
              </a:rPr>
              <a:t>вартості</a:t>
            </a:r>
            <a:r>
              <a:rPr lang="ru-RU" dirty="0">
                <a:solidFill>
                  <a:schemeClr val="bg1"/>
                </a:solidFill>
              </a:rPr>
              <a:t> </a:t>
            </a:r>
            <a:r>
              <a:rPr lang="ru-RU" dirty="0" err="1">
                <a:solidFill>
                  <a:schemeClr val="bg1"/>
                </a:solidFill>
              </a:rPr>
              <a:t>решти</a:t>
            </a:r>
            <a:r>
              <a:rPr lang="ru-RU" dirty="0">
                <a:solidFill>
                  <a:schemeClr val="bg1"/>
                </a:solidFill>
              </a:rPr>
              <a:t> </a:t>
            </a:r>
            <a:r>
              <a:rPr lang="ru-RU" dirty="0" err="1">
                <a:solidFill>
                  <a:schemeClr val="bg1"/>
                </a:solidFill>
              </a:rPr>
              <a:t>грошових</a:t>
            </a:r>
            <a:r>
              <a:rPr lang="ru-RU" dirty="0">
                <a:solidFill>
                  <a:schemeClr val="bg1"/>
                </a:solidFill>
              </a:rPr>
              <a:t> </a:t>
            </a:r>
            <a:r>
              <a:rPr lang="ru-RU" dirty="0" err="1">
                <a:solidFill>
                  <a:schemeClr val="bg1"/>
                </a:solidFill>
              </a:rPr>
              <a:t>потоків</a:t>
            </a:r>
            <a:r>
              <a:rPr lang="ru-RU" dirty="0">
                <a:solidFill>
                  <a:schemeClr val="bg1"/>
                </a:solidFill>
              </a:rPr>
              <a:t> за </a:t>
            </a:r>
            <a:r>
              <a:rPr lang="ru-RU" dirty="0" err="1">
                <a:solidFill>
                  <a:schemeClr val="bg1"/>
                </a:solidFill>
              </a:rPr>
              <a:t>первісним</a:t>
            </a:r>
            <a:r>
              <a:rPr lang="ru-RU" dirty="0">
                <a:solidFill>
                  <a:schemeClr val="bg1"/>
                </a:solidFill>
              </a:rPr>
              <a:t> </a:t>
            </a:r>
            <a:r>
              <a:rPr lang="ru-RU" dirty="0" err="1">
                <a:solidFill>
                  <a:schemeClr val="bg1"/>
                </a:solidFill>
              </a:rPr>
              <a:t>фінансовим</a:t>
            </a:r>
            <a:r>
              <a:rPr lang="ru-RU" dirty="0">
                <a:solidFill>
                  <a:schemeClr val="bg1"/>
                </a:solidFill>
              </a:rPr>
              <a:t> </a:t>
            </a:r>
            <a:r>
              <a:rPr lang="ru-RU" dirty="0" err="1">
                <a:solidFill>
                  <a:schemeClr val="bg1"/>
                </a:solidFill>
              </a:rPr>
              <a:t>зобов'язанням</a:t>
            </a:r>
            <a:r>
              <a:rPr lang="ru-RU" dirty="0">
                <a:solidFill>
                  <a:schemeClr val="bg1"/>
                </a:solidFill>
              </a:rPr>
              <a:t>. </a:t>
            </a:r>
            <a:r>
              <a:rPr lang="ru-RU" dirty="0" err="1">
                <a:solidFill>
                  <a:schemeClr val="bg1"/>
                </a:solidFill>
              </a:rPr>
              <a:t>Ніяким</a:t>
            </a:r>
            <a:r>
              <a:rPr lang="ru-RU" dirty="0">
                <a:solidFill>
                  <a:schemeClr val="bg1"/>
                </a:solidFill>
              </a:rPr>
              <a:t> </a:t>
            </a:r>
            <a:r>
              <a:rPr lang="ru-RU" dirty="0" err="1">
                <a:solidFill>
                  <a:schemeClr val="bg1"/>
                </a:solidFill>
              </a:rPr>
              <a:t>іншим</a:t>
            </a:r>
            <a:r>
              <a:rPr lang="ru-RU" dirty="0">
                <a:solidFill>
                  <a:schemeClr val="bg1"/>
                </a:solidFill>
              </a:rPr>
              <a:t> МСФЗ </a:t>
            </a:r>
            <a:r>
              <a:rPr lang="ru-RU" dirty="0" err="1">
                <a:solidFill>
                  <a:schemeClr val="bg1"/>
                </a:solidFill>
              </a:rPr>
              <a:t>або</a:t>
            </a:r>
            <a:r>
              <a:rPr lang="ru-RU" dirty="0">
                <a:solidFill>
                  <a:schemeClr val="bg1"/>
                </a:solidFill>
              </a:rPr>
              <a:t> МСБО </a:t>
            </a:r>
            <a:r>
              <a:rPr lang="ru-RU" dirty="0" err="1">
                <a:solidFill>
                  <a:schemeClr val="bg1"/>
                </a:solidFill>
              </a:rPr>
              <a:t>кількісні</a:t>
            </a:r>
            <a:r>
              <a:rPr lang="ru-RU" dirty="0">
                <a:solidFill>
                  <a:schemeClr val="bg1"/>
                </a:solidFill>
              </a:rPr>
              <a:t> пороги </a:t>
            </a:r>
            <a:r>
              <a:rPr lang="ru-RU" dirty="0" err="1">
                <a:solidFill>
                  <a:schemeClr val="bg1"/>
                </a:solidFill>
              </a:rPr>
              <a:t>суттєвості</a:t>
            </a:r>
            <a:r>
              <a:rPr lang="ru-RU" dirty="0">
                <a:solidFill>
                  <a:schemeClr val="bg1"/>
                </a:solidFill>
              </a:rPr>
              <a:t> не </a:t>
            </a:r>
            <a:r>
              <a:rPr lang="ru-RU" dirty="0" err="1">
                <a:solidFill>
                  <a:schemeClr val="bg1"/>
                </a:solidFill>
              </a:rPr>
              <a:t>встановлені</a:t>
            </a:r>
            <a:r>
              <a:rPr lang="ru-RU" dirty="0">
                <a:solidFill>
                  <a:schemeClr val="bg1"/>
                </a:solidFill>
              </a:rPr>
              <a:t>.</a:t>
            </a:r>
          </a:p>
        </p:txBody>
      </p:sp>
    </p:spTree>
    <p:extLst>
      <p:ext uri="{BB962C8B-B14F-4D97-AF65-F5344CB8AC3E}">
        <p14:creationId xmlns:p14="http://schemas.microsoft.com/office/powerpoint/2010/main" val="1107932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5846"/>
            <a:ext cx="7848872" cy="4524315"/>
          </a:xfrm>
          <a:prstGeom prst="rect">
            <a:avLst/>
          </a:prstGeom>
        </p:spPr>
        <p:txBody>
          <a:bodyPr wrap="square">
            <a:spAutoFit/>
          </a:bodyPr>
          <a:lstStyle/>
          <a:p>
            <a:pPr algn="just"/>
            <a:r>
              <a:rPr lang="ru-RU" sz="2400" dirty="0" smtClean="0">
                <a:solidFill>
                  <a:schemeClr val="bg1"/>
                </a:solidFill>
              </a:rPr>
              <a:t>	</a:t>
            </a:r>
            <a:r>
              <a:rPr lang="ru-RU" sz="2200" dirty="0" err="1" smtClean="0">
                <a:solidFill>
                  <a:schemeClr val="bg1"/>
                </a:solidFill>
              </a:rPr>
              <a:t>Рекомендується</a:t>
            </a:r>
            <a:r>
              <a:rPr lang="ru-RU" sz="2200" dirty="0" smtClean="0">
                <a:solidFill>
                  <a:schemeClr val="bg1"/>
                </a:solidFill>
              </a:rPr>
              <a:t> </a:t>
            </a:r>
            <a:r>
              <a:rPr lang="ru-RU" sz="2200" dirty="0" err="1">
                <a:solidFill>
                  <a:schemeClr val="bg1"/>
                </a:solidFill>
              </a:rPr>
              <a:t>враховувати</a:t>
            </a:r>
            <a:r>
              <a:rPr lang="ru-RU" sz="2200" dirty="0">
                <a:solidFill>
                  <a:schemeClr val="bg1"/>
                </a:solidFill>
              </a:rPr>
              <a:t> </a:t>
            </a:r>
            <a:r>
              <a:rPr lang="ru-RU" sz="2200" dirty="0" err="1">
                <a:solidFill>
                  <a:schemeClr val="bg1"/>
                </a:solidFill>
              </a:rPr>
              <a:t>можливі</a:t>
            </a:r>
            <a:r>
              <a:rPr lang="ru-RU" sz="2200" dirty="0">
                <a:solidFill>
                  <a:schemeClr val="bg1"/>
                </a:solidFill>
              </a:rPr>
              <a:t> </a:t>
            </a:r>
            <a:r>
              <a:rPr lang="ru-RU" sz="2200" dirty="0" err="1">
                <a:solidFill>
                  <a:schemeClr val="bg1"/>
                </a:solidFill>
              </a:rPr>
              <a:t>наслідки</a:t>
            </a:r>
            <a:r>
              <a:rPr lang="ru-RU" sz="2200" dirty="0">
                <a:solidFill>
                  <a:schemeClr val="bg1"/>
                </a:solidFill>
              </a:rPr>
              <a:t> </a:t>
            </a:r>
            <a:r>
              <a:rPr lang="ru-RU" sz="2200" dirty="0" err="1">
                <a:solidFill>
                  <a:schemeClr val="bg1"/>
                </a:solidFill>
              </a:rPr>
              <a:t>прийнятих</a:t>
            </a:r>
            <a:r>
              <a:rPr lang="ru-RU" sz="2200" dirty="0">
                <a:solidFill>
                  <a:schemeClr val="bg1"/>
                </a:solidFill>
              </a:rPr>
              <a:t> </a:t>
            </a:r>
            <a:r>
              <a:rPr lang="ru-RU" sz="2200" dirty="0" err="1">
                <a:solidFill>
                  <a:schemeClr val="bg1"/>
                </a:solidFill>
              </a:rPr>
              <a:t>рішень</a:t>
            </a:r>
            <a:r>
              <a:rPr lang="ru-RU" sz="2200" dirty="0">
                <a:solidFill>
                  <a:schemeClr val="bg1"/>
                </a:solidFill>
              </a:rPr>
              <a:t> про </a:t>
            </a:r>
            <a:r>
              <a:rPr lang="ru-RU" sz="2200" dirty="0" err="1">
                <a:solidFill>
                  <a:schemeClr val="bg1"/>
                </a:solidFill>
              </a:rPr>
              <a:t>несуттєвість</a:t>
            </a:r>
            <a:r>
              <a:rPr lang="ru-RU" sz="2200" dirty="0">
                <a:solidFill>
                  <a:schemeClr val="bg1"/>
                </a:solidFill>
              </a:rPr>
              <a:t>. Так, </a:t>
            </a:r>
            <a:r>
              <a:rPr lang="ru-RU" sz="2200" dirty="0" err="1">
                <a:solidFill>
                  <a:schemeClr val="bg1"/>
                </a:solidFill>
              </a:rPr>
              <a:t>незначна</a:t>
            </a:r>
            <a:r>
              <a:rPr lang="ru-RU" sz="2200" dirty="0">
                <a:solidFill>
                  <a:schemeClr val="bg1"/>
                </a:solidFill>
              </a:rPr>
              <a:t> за сумою величина </a:t>
            </a:r>
            <a:r>
              <a:rPr lang="ru-RU" sz="2200" dirty="0" err="1">
                <a:solidFill>
                  <a:schemeClr val="bg1"/>
                </a:solidFill>
              </a:rPr>
              <a:t>окремої</a:t>
            </a:r>
            <a:r>
              <a:rPr lang="ru-RU" sz="2200" dirty="0">
                <a:solidFill>
                  <a:schemeClr val="bg1"/>
                </a:solidFill>
              </a:rPr>
              <a:t> </a:t>
            </a:r>
            <a:r>
              <a:rPr lang="ru-RU" sz="2200" dirty="0" err="1">
                <a:solidFill>
                  <a:schemeClr val="bg1"/>
                </a:solidFill>
              </a:rPr>
              <a:t>статті</a:t>
            </a:r>
            <a:r>
              <a:rPr lang="ru-RU" sz="2200" dirty="0">
                <a:solidFill>
                  <a:schemeClr val="bg1"/>
                </a:solidFill>
              </a:rPr>
              <a:t> </a:t>
            </a:r>
            <a:r>
              <a:rPr lang="ru-RU" sz="2200" dirty="0" err="1">
                <a:solidFill>
                  <a:schemeClr val="bg1"/>
                </a:solidFill>
              </a:rPr>
              <a:t>може</a:t>
            </a:r>
            <a:r>
              <a:rPr lang="ru-RU" sz="2200" dirty="0">
                <a:solidFill>
                  <a:schemeClr val="bg1"/>
                </a:solidFill>
              </a:rPr>
              <a:t> привести до </a:t>
            </a:r>
            <a:r>
              <a:rPr lang="ru-RU" sz="2200" dirty="0" err="1">
                <a:solidFill>
                  <a:schemeClr val="bg1"/>
                </a:solidFill>
              </a:rPr>
              <a:t>серйозних</a:t>
            </a:r>
            <a:r>
              <a:rPr lang="ru-RU" sz="2200" dirty="0">
                <a:solidFill>
                  <a:schemeClr val="bg1"/>
                </a:solidFill>
              </a:rPr>
              <a:t> </a:t>
            </a:r>
            <a:r>
              <a:rPr lang="ru-RU" sz="2200" dirty="0" err="1">
                <a:solidFill>
                  <a:schemeClr val="bg1"/>
                </a:solidFill>
              </a:rPr>
              <a:t>якісних</a:t>
            </a:r>
            <a:r>
              <a:rPr lang="ru-RU" sz="2200" dirty="0">
                <a:solidFill>
                  <a:schemeClr val="bg1"/>
                </a:solidFill>
              </a:rPr>
              <a:t> </a:t>
            </a:r>
            <a:r>
              <a:rPr lang="ru-RU" sz="2200" dirty="0" err="1">
                <a:solidFill>
                  <a:schemeClr val="bg1"/>
                </a:solidFill>
              </a:rPr>
              <a:t>змін</a:t>
            </a:r>
            <a:r>
              <a:rPr lang="ru-RU" sz="2200" dirty="0">
                <a:solidFill>
                  <a:schemeClr val="bg1"/>
                </a:solidFill>
              </a:rPr>
              <a:t>. </a:t>
            </a:r>
            <a:r>
              <a:rPr lang="ru-RU" sz="2200" dirty="0" err="1">
                <a:solidFill>
                  <a:schemeClr val="bg1"/>
                </a:solidFill>
              </a:rPr>
              <a:t>Наприклад</a:t>
            </a:r>
            <a:r>
              <a:rPr lang="ru-RU" sz="2200" dirty="0">
                <a:solidFill>
                  <a:schemeClr val="bg1"/>
                </a:solidFill>
              </a:rPr>
              <a:t>:</a:t>
            </a:r>
          </a:p>
          <a:p>
            <a:pPr lvl="0" algn="just"/>
            <a:r>
              <a:rPr lang="ru-RU" sz="2200" dirty="0" smtClean="0">
                <a:solidFill>
                  <a:schemeClr val="bg1"/>
                </a:solidFill>
              </a:rPr>
              <a:t>	- </a:t>
            </a:r>
            <a:r>
              <a:rPr lang="ru-RU" sz="2200" dirty="0" err="1" smtClean="0">
                <a:solidFill>
                  <a:schemeClr val="bg1"/>
                </a:solidFill>
              </a:rPr>
              <a:t>підприємство</a:t>
            </a:r>
            <a:r>
              <a:rPr lang="ru-RU" sz="2200" dirty="0">
                <a:solidFill>
                  <a:schemeClr val="bg1"/>
                </a:solidFill>
              </a:rPr>
              <a:t>, </a:t>
            </a:r>
            <a:r>
              <a:rPr lang="ru-RU" sz="2200" dirty="0" err="1">
                <a:solidFill>
                  <a:schemeClr val="bg1"/>
                </a:solidFill>
              </a:rPr>
              <a:t>що</a:t>
            </a:r>
            <a:r>
              <a:rPr lang="ru-RU" sz="2200" dirty="0">
                <a:solidFill>
                  <a:schemeClr val="bg1"/>
                </a:solidFill>
              </a:rPr>
              <a:t> </a:t>
            </a:r>
            <a:r>
              <a:rPr lang="ru-RU" sz="2200" dirty="0" err="1">
                <a:solidFill>
                  <a:schemeClr val="bg1"/>
                </a:solidFill>
              </a:rPr>
              <a:t>отримало</a:t>
            </a:r>
            <a:r>
              <a:rPr lang="ru-RU" sz="2200" dirty="0">
                <a:solidFill>
                  <a:schemeClr val="bg1"/>
                </a:solidFill>
              </a:rPr>
              <a:t> </a:t>
            </a:r>
            <a:r>
              <a:rPr lang="ru-RU" sz="2200" dirty="0" err="1">
                <a:solidFill>
                  <a:schemeClr val="bg1"/>
                </a:solidFill>
              </a:rPr>
              <a:t>незначний</a:t>
            </a:r>
            <a:r>
              <a:rPr lang="ru-RU" sz="2200" dirty="0">
                <a:solidFill>
                  <a:schemeClr val="bg1"/>
                </a:solidFill>
              </a:rPr>
              <a:t> за величиною </a:t>
            </a:r>
            <a:r>
              <a:rPr lang="ru-RU" sz="2200" dirty="0" err="1">
                <a:solidFill>
                  <a:schemeClr val="bg1"/>
                </a:solidFill>
              </a:rPr>
              <a:t>прибуток</a:t>
            </a:r>
            <a:r>
              <a:rPr lang="ru-RU" sz="2200" dirty="0">
                <a:solidFill>
                  <a:schemeClr val="bg1"/>
                </a:solidFill>
              </a:rPr>
              <a:t>, </a:t>
            </a:r>
            <a:r>
              <a:rPr lang="ru-RU" sz="2200" dirty="0" err="1">
                <a:solidFill>
                  <a:schemeClr val="bg1"/>
                </a:solidFill>
              </a:rPr>
              <a:t>навіть</a:t>
            </a:r>
            <a:r>
              <a:rPr lang="ru-RU" sz="2200" dirty="0">
                <a:solidFill>
                  <a:schemeClr val="bg1"/>
                </a:solidFill>
              </a:rPr>
              <a:t> при </a:t>
            </a:r>
            <a:r>
              <a:rPr lang="ru-RU" sz="2200" dirty="0" err="1">
                <a:solidFill>
                  <a:schemeClr val="bg1"/>
                </a:solidFill>
              </a:rPr>
              <a:t>несуттєвому</a:t>
            </a:r>
            <a:r>
              <a:rPr lang="ru-RU" sz="2200" dirty="0">
                <a:solidFill>
                  <a:schemeClr val="bg1"/>
                </a:solidFill>
              </a:rPr>
              <a:t> (</a:t>
            </a:r>
            <a:r>
              <a:rPr lang="ru-RU" sz="2200" dirty="0" err="1">
                <a:solidFill>
                  <a:schemeClr val="bg1"/>
                </a:solidFill>
              </a:rPr>
              <a:t>виходячи</a:t>
            </a:r>
            <a:r>
              <a:rPr lang="ru-RU" sz="2200" dirty="0">
                <a:solidFill>
                  <a:schemeClr val="bg1"/>
                </a:solidFill>
              </a:rPr>
              <a:t> з </a:t>
            </a:r>
            <a:r>
              <a:rPr lang="ru-RU" sz="2200" dirty="0" err="1">
                <a:solidFill>
                  <a:schemeClr val="bg1"/>
                </a:solidFill>
              </a:rPr>
              <a:t>абсолютної</a:t>
            </a:r>
            <a:r>
              <a:rPr lang="ru-RU" sz="2200" dirty="0">
                <a:solidFill>
                  <a:schemeClr val="bg1"/>
                </a:solidFill>
              </a:rPr>
              <a:t> і </a:t>
            </a:r>
            <a:r>
              <a:rPr lang="ru-RU" sz="2200" dirty="0" err="1">
                <a:solidFill>
                  <a:schemeClr val="bg1"/>
                </a:solidFill>
              </a:rPr>
              <a:t>відносної</a:t>
            </a:r>
            <a:r>
              <a:rPr lang="ru-RU" sz="2200" dirty="0">
                <a:solidFill>
                  <a:schemeClr val="bg1"/>
                </a:solidFill>
              </a:rPr>
              <a:t> </a:t>
            </a:r>
            <a:r>
              <a:rPr lang="ru-RU" sz="2200" dirty="0" err="1">
                <a:solidFill>
                  <a:schemeClr val="bg1"/>
                </a:solidFill>
              </a:rPr>
              <a:t>величини</a:t>
            </a:r>
            <a:r>
              <a:rPr lang="ru-RU" sz="2200" dirty="0">
                <a:solidFill>
                  <a:schemeClr val="bg1"/>
                </a:solidFill>
              </a:rPr>
              <a:t>) </a:t>
            </a:r>
            <a:r>
              <a:rPr lang="ru-RU" sz="2200" dirty="0" err="1">
                <a:solidFill>
                  <a:schemeClr val="bg1"/>
                </a:solidFill>
              </a:rPr>
              <a:t>зміні</a:t>
            </a:r>
            <a:r>
              <a:rPr lang="ru-RU" sz="2200" dirty="0">
                <a:solidFill>
                  <a:schemeClr val="bg1"/>
                </a:solidFill>
              </a:rPr>
              <a:t> </a:t>
            </a:r>
            <a:r>
              <a:rPr lang="ru-RU" sz="2200" dirty="0" err="1">
                <a:solidFill>
                  <a:schemeClr val="bg1"/>
                </a:solidFill>
              </a:rPr>
              <a:t>доходів</a:t>
            </a:r>
            <a:r>
              <a:rPr lang="ru-RU" sz="2200" dirty="0">
                <a:solidFill>
                  <a:schemeClr val="bg1"/>
                </a:solidFill>
              </a:rPr>
              <a:t> </a:t>
            </a:r>
            <a:r>
              <a:rPr lang="ru-RU" sz="2200" dirty="0" err="1">
                <a:solidFill>
                  <a:schemeClr val="bg1"/>
                </a:solidFill>
              </a:rPr>
              <a:t>або</a:t>
            </a:r>
            <a:r>
              <a:rPr lang="ru-RU" sz="2200" dirty="0">
                <a:solidFill>
                  <a:schemeClr val="bg1"/>
                </a:solidFill>
              </a:rPr>
              <a:t> </a:t>
            </a:r>
            <a:r>
              <a:rPr lang="ru-RU" sz="2200" dirty="0" err="1">
                <a:solidFill>
                  <a:schemeClr val="bg1"/>
                </a:solidFill>
              </a:rPr>
              <a:t>витрат</a:t>
            </a:r>
            <a:r>
              <a:rPr lang="ru-RU" sz="2200" dirty="0">
                <a:solidFill>
                  <a:schemeClr val="bg1"/>
                </a:solidFill>
              </a:rPr>
              <a:t> </a:t>
            </a:r>
            <a:r>
              <a:rPr lang="ru-RU" sz="2200" dirty="0" err="1">
                <a:solidFill>
                  <a:schemeClr val="bg1"/>
                </a:solidFill>
              </a:rPr>
              <a:t>може</a:t>
            </a:r>
            <a:r>
              <a:rPr lang="ru-RU" sz="2200" dirty="0">
                <a:solidFill>
                  <a:schemeClr val="bg1"/>
                </a:solidFill>
              </a:rPr>
              <a:t> стати </a:t>
            </a:r>
            <a:r>
              <a:rPr lang="ru-RU" sz="2200" dirty="0" err="1">
                <a:solidFill>
                  <a:schemeClr val="bg1"/>
                </a:solidFill>
              </a:rPr>
              <a:t>збитковим</a:t>
            </a:r>
            <a:r>
              <a:rPr lang="ru-RU" sz="2200" dirty="0">
                <a:solidFill>
                  <a:schemeClr val="bg1"/>
                </a:solidFill>
              </a:rPr>
              <a:t> і </a:t>
            </a:r>
            <a:r>
              <a:rPr lang="ru-RU" sz="2200" dirty="0" err="1">
                <a:solidFill>
                  <a:schemeClr val="bg1"/>
                </a:solidFill>
              </a:rPr>
              <a:t>навпаки</a:t>
            </a:r>
            <a:r>
              <a:rPr lang="ru-RU" sz="2200" dirty="0">
                <a:solidFill>
                  <a:schemeClr val="bg1"/>
                </a:solidFill>
              </a:rPr>
              <a:t>;</a:t>
            </a:r>
          </a:p>
          <a:p>
            <a:pPr lvl="0" algn="just"/>
            <a:r>
              <a:rPr lang="ru-RU" sz="2200" dirty="0" smtClean="0">
                <a:solidFill>
                  <a:schemeClr val="bg1"/>
                </a:solidFill>
              </a:rPr>
              <a:t>	- </a:t>
            </a:r>
            <a:r>
              <a:rPr lang="ru-RU" sz="2200" dirty="0" err="1" smtClean="0">
                <a:solidFill>
                  <a:schemeClr val="bg1"/>
                </a:solidFill>
              </a:rPr>
              <a:t>незначне</a:t>
            </a:r>
            <a:r>
              <a:rPr lang="ru-RU" sz="2200" dirty="0" smtClean="0">
                <a:solidFill>
                  <a:schemeClr val="bg1"/>
                </a:solidFill>
              </a:rPr>
              <a:t> </a:t>
            </a:r>
            <a:r>
              <a:rPr lang="ru-RU" sz="2200" dirty="0" err="1">
                <a:solidFill>
                  <a:schemeClr val="bg1"/>
                </a:solidFill>
              </a:rPr>
              <a:t>зростання</a:t>
            </a:r>
            <a:r>
              <a:rPr lang="ru-RU" sz="2200" dirty="0">
                <a:solidFill>
                  <a:schemeClr val="bg1"/>
                </a:solidFill>
              </a:rPr>
              <a:t> </a:t>
            </a:r>
            <a:r>
              <a:rPr lang="ru-RU" sz="2200" dirty="0" err="1">
                <a:solidFill>
                  <a:schemeClr val="bg1"/>
                </a:solidFill>
              </a:rPr>
              <a:t>доходів</a:t>
            </a:r>
            <a:r>
              <a:rPr lang="ru-RU" sz="2200" dirty="0">
                <a:solidFill>
                  <a:schemeClr val="bg1"/>
                </a:solidFill>
              </a:rPr>
              <a:t>, </a:t>
            </a:r>
            <a:r>
              <a:rPr lang="ru-RU" sz="2200" dirty="0" err="1">
                <a:solidFill>
                  <a:schemeClr val="bg1"/>
                </a:solidFill>
              </a:rPr>
              <a:t>активів</a:t>
            </a:r>
            <a:r>
              <a:rPr lang="ru-RU" sz="2200" dirty="0">
                <a:solidFill>
                  <a:schemeClr val="bg1"/>
                </a:solidFill>
              </a:rPr>
              <a:t> </a:t>
            </a:r>
            <a:r>
              <a:rPr lang="ru-RU" sz="2200" dirty="0" err="1">
                <a:solidFill>
                  <a:schemeClr val="bg1"/>
                </a:solidFill>
              </a:rPr>
              <a:t>або</a:t>
            </a:r>
            <a:r>
              <a:rPr lang="ru-RU" sz="2200" dirty="0">
                <a:solidFill>
                  <a:schemeClr val="bg1"/>
                </a:solidFill>
              </a:rPr>
              <a:t> </a:t>
            </a:r>
            <a:r>
              <a:rPr lang="ru-RU" sz="2200" dirty="0" err="1">
                <a:solidFill>
                  <a:schemeClr val="bg1"/>
                </a:solidFill>
              </a:rPr>
              <a:t>прибутку</a:t>
            </a:r>
            <a:r>
              <a:rPr lang="ru-RU" sz="2200" dirty="0">
                <a:solidFill>
                  <a:schemeClr val="bg1"/>
                </a:solidFill>
              </a:rPr>
              <a:t> </a:t>
            </a:r>
            <a:r>
              <a:rPr lang="ru-RU" sz="2200" dirty="0" err="1">
                <a:solidFill>
                  <a:schemeClr val="bg1"/>
                </a:solidFill>
              </a:rPr>
              <a:t>окремого</a:t>
            </a:r>
            <a:r>
              <a:rPr lang="ru-RU" sz="2200" dirty="0">
                <a:solidFill>
                  <a:schemeClr val="bg1"/>
                </a:solidFill>
              </a:rPr>
              <a:t> структурного </a:t>
            </a:r>
            <a:r>
              <a:rPr lang="ru-RU" sz="2200" dirty="0" err="1">
                <a:solidFill>
                  <a:schemeClr val="bg1"/>
                </a:solidFill>
              </a:rPr>
              <a:t>підрозділу</a:t>
            </a:r>
            <a:r>
              <a:rPr lang="ru-RU" sz="2200" dirty="0">
                <a:solidFill>
                  <a:schemeClr val="bg1"/>
                </a:solidFill>
              </a:rPr>
              <a:t> (напрямки </a:t>
            </a:r>
            <a:r>
              <a:rPr lang="ru-RU" sz="2200" dirty="0" err="1">
                <a:solidFill>
                  <a:schemeClr val="bg1"/>
                </a:solidFill>
              </a:rPr>
              <a:t>діяльності</a:t>
            </a:r>
            <a:r>
              <a:rPr lang="ru-RU" sz="2200" dirty="0">
                <a:solidFill>
                  <a:schemeClr val="bg1"/>
                </a:solidFill>
              </a:rPr>
              <a:t>) </a:t>
            </a:r>
            <a:r>
              <a:rPr lang="ru-RU" sz="2200" dirty="0" err="1">
                <a:solidFill>
                  <a:schemeClr val="bg1"/>
                </a:solidFill>
              </a:rPr>
              <a:t>підприємства</a:t>
            </a:r>
            <a:r>
              <a:rPr lang="ru-RU" sz="2200" dirty="0">
                <a:solidFill>
                  <a:schemeClr val="bg1"/>
                </a:solidFill>
              </a:rPr>
              <a:t> </a:t>
            </a:r>
            <a:r>
              <a:rPr lang="ru-RU" sz="2200" dirty="0" err="1">
                <a:solidFill>
                  <a:schemeClr val="bg1"/>
                </a:solidFill>
              </a:rPr>
              <a:t>може</a:t>
            </a:r>
            <a:r>
              <a:rPr lang="ru-RU" sz="2200" dirty="0">
                <a:solidFill>
                  <a:schemeClr val="bg1"/>
                </a:solidFill>
              </a:rPr>
              <a:t> привести до </a:t>
            </a:r>
            <a:r>
              <a:rPr lang="ru-RU" sz="2200" dirty="0" err="1">
                <a:solidFill>
                  <a:schemeClr val="bg1"/>
                </a:solidFill>
              </a:rPr>
              <a:t>появи</a:t>
            </a:r>
            <a:r>
              <a:rPr lang="ru-RU" sz="2200" dirty="0">
                <a:solidFill>
                  <a:schemeClr val="bg1"/>
                </a:solidFill>
              </a:rPr>
              <a:t> нового </a:t>
            </a:r>
            <a:r>
              <a:rPr lang="ru-RU" sz="2200" dirty="0" err="1">
                <a:solidFill>
                  <a:schemeClr val="bg1"/>
                </a:solidFill>
              </a:rPr>
              <a:t>звітного</a:t>
            </a:r>
            <a:r>
              <a:rPr lang="ru-RU" sz="2200" dirty="0">
                <a:solidFill>
                  <a:schemeClr val="bg1"/>
                </a:solidFill>
              </a:rPr>
              <a:t> </a:t>
            </a:r>
            <a:r>
              <a:rPr lang="ru-RU" sz="2200" dirty="0" smtClean="0">
                <a:solidFill>
                  <a:schemeClr val="bg1"/>
                </a:solidFill>
              </a:rPr>
              <a:t>сегмента.</a:t>
            </a:r>
            <a:endParaRPr lang="ru-RU" sz="2200" dirty="0">
              <a:solidFill>
                <a:schemeClr val="bg1"/>
              </a:solidFill>
            </a:endParaRPr>
          </a:p>
          <a:p>
            <a:pPr lvl="0" algn="just"/>
            <a:r>
              <a:rPr lang="ru-RU" sz="2200" dirty="0" smtClean="0">
                <a:solidFill>
                  <a:schemeClr val="bg1"/>
                </a:solidFill>
              </a:rPr>
              <a:t>	</a:t>
            </a:r>
            <a:endParaRPr lang="ru-RU" sz="2200" dirty="0">
              <a:solidFill>
                <a:schemeClr val="bg1"/>
              </a:solidFill>
            </a:endParaRPr>
          </a:p>
        </p:txBody>
      </p:sp>
    </p:spTree>
    <p:extLst>
      <p:ext uri="{BB962C8B-B14F-4D97-AF65-F5344CB8AC3E}">
        <p14:creationId xmlns:p14="http://schemas.microsoft.com/office/powerpoint/2010/main" val="2964420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lvl="0"/>
            <a:r>
              <a:rPr lang="uk-UA" sz="2800" dirty="0">
                <a:solidFill>
                  <a:schemeClr val="bg1"/>
                </a:solidFill>
              </a:rPr>
              <a:t>Міжнародних стандартів фінансової звітності (IFRS);</a:t>
            </a:r>
            <a:endParaRPr lang="ru-RU" sz="2800" dirty="0">
              <a:solidFill>
                <a:schemeClr val="bg1"/>
              </a:solidFill>
            </a:endParaRPr>
          </a:p>
          <a:p>
            <a:pPr lvl="0"/>
            <a:r>
              <a:rPr lang="uk-UA" sz="2800" dirty="0">
                <a:solidFill>
                  <a:schemeClr val="bg1"/>
                </a:solidFill>
              </a:rPr>
              <a:t>Міжнародних стандартів бухгалтерського обліку (IAS); і</a:t>
            </a:r>
            <a:endParaRPr lang="ru-RU" sz="2800" dirty="0">
              <a:solidFill>
                <a:schemeClr val="bg1"/>
              </a:solidFill>
            </a:endParaRPr>
          </a:p>
          <a:p>
            <a:pPr lvl="0"/>
            <a:r>
              <a:rPr lang="uk-UA" sz="2800" dirty="0">
                <a:solidFill>
                  <a:schemeClr val="bg1"/>
                </a:solidFill>
              </a:rPr>
              <a:t>Тлумачення, розроблені Комітетом з тлумачень міжнародної фінансової звітності (КТМФЗ) або колишнім Постійним комітетом з тлумачень (ПКТ).</a:t>
            </a:r>
            <a:endParaRPr lang="ru-RU" sz="2800" dirty="0">
              <a:solidFill>
                <a:schemeClr val="bg1"/>
              </a:solidFill>
            </a:endParaRPr>
          </a:p>
          <a:p>
            <a:endParaRPr lang="ru-RU" dirty="0"/>
          </a:p>
        </p:txBody>
      </p:sp>
    </p:spTree>
    <p:extLst>
      <p:ext uri="{BB962C8B-B14F-4D97-AF65-F5344CB8AC3E}">
        <p14:creationId xmlns:p14="http://schemas.microsoft.com/office/powerpoint/2010/main" val="10393594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9593" y="260648"/>
            <a:ext cx="8928992" cy="400110"/>
          </a:xfrm>
          <a:prstGeom prst="rect">
            <a:avLst/>
          </a:prstGeom>
        </p:spPr>
        <p:txBody>
          <a:bodyPr wrap="square">
            <a:spAutoFit/>
          </a:bodyPr>
          <a:lstStyle/>
          <a:p>
            <a:pPr algn="ctr"/>
            <a:r>
              <a:rPr lang="ru-RU" sz="2000" dirty="0" err="1">
                <a:solidFill>
                  <a:schemeClr val="bg1"/>
                </a:solidFill>
              </a:rPr>
              <a:t>Порівняння</a:t>
            </a:r>
            <a:r>
              <a:rPr lang="ru-RU" sz="2000" dirty="0">
                <a:solidFill>
                  <a:schemeClr val="bg1"/>
                </a:solidFill>
              </a:rPr>
              <a:t> </a:t>
            </a:r>
            <a:r>
              <a:rPr lang="ru-RU" sz="2000" dirty="0" err="1">
                <a:solidFill>
                  <a:schemeClr val="bg1"/>
                </a:solidFill>
              </a:rPr>
              <a:t>вимог</a:t>
            </a:r>
            <a:r>
              <a:rPr lang="ru-RU" sz="2000" dirty="0">
                <a:solidFill>
                  <a:schemeClr val="bg1"/>
                </a:solidFill>
              </a:rPr>
              <a:t> П(С)БО і МСФЗ </a:t>
            </a:r>
            <a:r>
              <a:rPr lang="ru-RU" sz="2000" dirty="0" err="1">
                <a:solidFill>
                  <a:schemeClr val="bg1"/>
                </a:solidFill>
              </a:rPr>
              <a:t>щодо</a:t>
            </a:r>
            <a:r>
              <a:rPr lang="ru-RU" sz="2000" dirty="0">
                <a:solidFill>
                  <a:schemeClr val="bg1"/>
                </a:solidFill>
              </a:rPr>
              <a:t> </a:t>
            </a:r>
            <a:r>
              <a:rPr lang="ru-RU" sz="2000" dirty="0" err="1">
                <a:solidFill>
                  <a:schemeClr val="bg1"/>
                </a:solidFill>
              </a:rPr>
              <a:t>Звіту</a:t>
            </a:r>
            <a:r>
              <a:rPr lang="ru-RU" sz="2000" dirty="0">
                <a:solidFill>
                  <a:schemeClr val="bg1"/>
                </a:solidFill>
              </a:rPr>
              <a:t> про </a:t>
            </a:r>
            <a:r>
              <a:rPr lang="ru-RU" sz="2000" dirty="0" err="1">
                <a:solidFill>
                  <a:schemeClr val="bg1"/>
                </a:solidFill>
              </a:rPr>
              <a:t>фінансовий</a:t>
            </a:r>
            <a:r>
              <a:rPr lang="ru-RU" sz="2000" dirty="0">
                <a:solidFill>
                  <a:schemeClr val="bg1"/>
                </a:solidFill>
              </a:rPr>
              <a:t> стан </a:t>
            </a:r>
          </a:p>
        </p:txBody>
      </p:sp>
      <p:graphicFrame>
        <p:nvGraphicFramePr>
          <p:cNvPr id="4" name="Таблица 3"/>
          <p:cNvGraphicFramePr>
            <a:graphicFrameLocks noGrp="1"/>
          </p:cNvGraphicFramePr>
          <p:nvPr>
            <p:extLst>
              <p:ext uri="{D42A27DB-BD31-4B8C-83A1-F6EECF244321}">
                <p14:modId xmlns:p14="http://schemas.microsoft.com/office/powerpoint/2010/main" val="359127228"/>
              </p:ext>
            </p:extLst>
          </p:nvPr>
        </p:nvGraphicFramePr>
        <p:xfrm>
          <a:off x="899593" y="980728"/>
          <a:ext cx="7560838" cy="5400600"/>
        </p:xfrm>
        <a:graphic>
          <a:graphicData uri="http://schemas.openxmlformats.org/drawingml/2006/table">
            <a:tbl>
              <a:tblPr firstRow="1" firstCol="1" bandRow="1">
                <a:tableStyleId>{5C22544A-7EE6-4342-B048-85BDC9FD1C3A}</a:tableStyleId>
              </a:tblPr>
              <a:tblGrid>
                <a:gridCol w="1599276"/>
                <a:gridCol w="3037325"/>
                <a:gridCol w="2924237"/>
              </a:tblGrid>
              <a:tr h="234808">
                <a:tc gridSpan="3">
                  <a:txBody>
                    <a:bodyPr/>
                    <a:lstStyle/>
                    <a:p>
                      <a:pPr algn="ctr">
                        <a:spcAft>
                          <a:spcPts val="0"/>
                        </a:spcAft>
                      </a:pPr>
                      <a:r>
                        <a:rPr lang="uk-UA" sz="1500" dirty="0">
                          <a:effectLst/>
                        </a:rPr>
                        <a:t>Загальний формат</a:t>
                      </a:r>
                      <a:endParaRPr lang="ru-RU" sz="1500" dirty="0">
                        <a:effectLst/>
                        <a:latin typeface="Times New Roman"/>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234808">
                <a:tc>
                  <a:txBody>
                    <a:bodyPr/>
                    <a:lstStyle/>
                    <a:p>
                      <a:pPr algn="ctr">
                        <a:spcAft>
                          <a:spcPts val="0"/>
                        </a:spcAft>
                      </a:pPr>
                      <a:r>
                        <a:rPr lang="uk-UA" sz="1500" dirty="0">
                          <a:effectLst/>
                        </a:rPr>
                        <a:t>Питання</a:t>
                      </a:r>
                      <a:endParaRPr lang="ru-RU" sz="1500" dirty="0">
                        <a:effectLst/>
                        <a:latin typeface="Times New Roman"/>
                        <a:ea typeface="Times New Roman"/>
                        <a:cs typeface="Times New Roman"/>
                      </a:endParaRPr>
                    </a:p>
                  </a:txBody>
                  <a:tcPr marL="68580" marR="68580" marT="0" marB="0"/>
                </a:tc>
                <a:tc>
                  <a:txBody>
                    <a:bodyPr/>
                    <a:lstStyle/>
                    <a:p>
                      <a:pPr algn="ctr">
                        <a:spcAft>
                          <a:spcPts val="0"/>
                        </a:spcAft>
                      </a:pPr>
                      <a:r>
                        <a:rPr lang="uk-UA" sz="1500" dirty="0">
                          <a:effectLst/>
                        </a:rPr>
                        <a:t>П(С)БО</a:t>
                      </a:r>
                      <a:endParaRPr lang="ru-RU" sz="1500" dirty="0">
                        <a:effectLst/>
                        <a:latin typeface="Times New Roman"/>
                        <a:ea typeface="Times New Roman"/>
                        <a:cs typeface="Times New Roman"/>
                      </a:endParaRPr>
                    </a:p>
                  </a:txBody>
                  <a:tcPr marL="68580" marR="68580" marT="0" marB="0"/>
                </a:tc>
                <a:tc>
                  <a:txBody>
                    <a:bodyPr/>
                    <a:lstStyle/>
                    <a:p>
                      <a:pPr algn="ctr">
                        <a:spcAft>
                          <a:spcPts val="0"/>
                        </a:spcAft>
                      </a:pPr>
                      <a:r>
                        <a:rPr lang="uk-UA" sz="1500">
                          <a:effectLst/>
                        </a:rPr>
                        <a:t>МСФЗ</a:t>
                      </a:r>
                      <a:endParaRPr lang="ru-RU" sz="1500">
                        <a:effectLst/>
                        <a:latin typeface="Times New Roman"/>
                        <a:ea typeface="Times New Roman"/>
                        <a:cs typeface="Times New Roman"/>
                      </a:endParaRPr>
                    </a:p>
                  </a:txBody>
                  <a:tcPr marL="68580" marR="68580" marT="0" marB="0"/>
                </a:tc>
              </a:tr>
              <a:tr h="2582896">
                <a:tc>
                  <a:txBody>
                    <a:bodyPr/>
                    <a:lstStyle/>
                    <a:p>
                      <a:pPr>
                        <a:spcAft>
                          <a:spcPts val="0"/>
                        </a:spcAft>
                      </a:pPr>
                      <a:r>
                        <a:rPr lang="uk-UA" sz="1500" dirty="0">
                          <a:effectLst/>
                        </a:rPr>
                        <a:t>Класифікація активів і </a:t>
                      </a:r>
                      <a:r>
                        <a:rPr lang="uk-UA" sz="1500" dirty="0" err="1">
                          <a:effectLst/>
                        </a:rPr>
                        <a:t>зобо</a:t>
                      </a:r>
                      <a:r>
                        <a:rPr lang="ru-RU" sz="1500" dirty="0">
                          <a:effectLst/>
                        </a:rPr>
                        <a:t>в</a:t>
                      </a:r>
                      <a:r>
                        <a:rPr lang="en-US" sz="1500" dirty="0">
                          <a:effectLst/>
                        </a:rPr>
                        <a:t>’</a:t>
                      </a:r>
                      <a:r>
                        <a:rPr lang="uk-UA" sz="1500" dirty="0" err="1">
                          <a:effectLst/>
                        </a:rPr>
                        <a:t>язань</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Статті класифіковано за критерієм «оборотні/необоротні»</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Статті можуть бути класифіковані за критерієм оборотності/необоротності, а також виходячи з ліквідності статей (із виділенням сум, очікуваних до відшкодування чи погашення протягом не більше ніж 12 місяців і більше 12 місяців після звітного періоду). Допускається змішане наведення</a:t>
                      </a:r>
                      <a:endParaRPr lang="ru-RU" sz="1500" dirty="0">
                        <a:effectLst/>
                        <a:latin typeface="Times New Roman"/>
                        <a:ea typeface="Times New Roman"/>
                        <a:cs typeface="Times New Roman"/>
                      </a:endParaRPr>
                    </a:p>
                  </a:txBody>
                  <a:tcPr marL="68580" marR="68580" marT="0" marB="0"/>
                </a:tc>
              </a:tr>
              <a:tr h="704427">
                <a:tc>
                  <a:txBody>
                    <a:bodyPr/>
                    <a:lstStyle/>
                    <a:p>
                      <a:pPr>
                        <a:spcAft>
                          <a:spcPts val="0"/>
                        </a:spcAft>
                      </a:pPr>
                      <a:r>
                        <a:rPr lang="uk-UA" sz="1500">
                          <a:effectLst/>
                        </a:rPr>
                        <a:t>Витрати майбутніх періодів</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Виділено окремою статею</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Виділення окремою статтею не вимагається</a:t>
                      </a:r>
                      <a:endParaRPr lang="ru-RU" sz="1500" dirty="0">
                        <a:effectLst/>
                        <a:latin typeface="Times New Roman"/>
                        <a:ea typeface="Times New Roman"/>
                        <a:cs typeface="Times New Roman"/>
                      </a:endParaRPr>
                    </a:p>
                  </a:txBody>
                  <a:tcPr marL="68580" marR="68580" marT="0" marB="0"/>
                </a:tc>
              </a:tr>
              <a:tr h="1643661">
                <a:tc>
                  <a:txBody>
                    <a:bodyPr/>
                    <a:lstStyle/>
                    <a:p>
                      <a:pPr>
                        <a:spcAft>
                          <a:spcPts val="0"/>
                        </a:spcAft>
                      </a:pPr>
                      <a:r>
                        <a:rPr lang="uk-UA" sz="1500">
                          <a:effectLst/>
                        </a:rPr>
                        <a:t>Цільове фінансування</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Довгострокове цільове фінансування виділено окремою статтею</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Має бути наведено в складі </a:t>
                      </a:r>
                      <a:r>
                        <a:rPr lang="uk-UA" sz="1500" dirty="0" err="1">
                          <a:effectLst/>
                        </a:rPr>
                        <a:t>зобов</a:t>
                      </a:r>
                      <a:r>
                        <a:rPr lang="ru-RU" sz="1500" dirty="0">
                          <a:effectLst/>
                        </a:rPr>
                        <a:t>’</a:t>
                      </a:r>
                      <a:r>
                        <a:rPr lang="uk-UA" sz="1500" dirty="0" err="1">
                          <a:effectLst/>
                        </a:rPr>
                        <a:t>язань</a:t>
                      </a:r>
                      <a:r>
                        <a:rPr lang="uk-UA" sz="1500" dirty="0">
                          <a:effectLst/>
                        </a:rPr>
                        <a:t> (у деяких випадках найбільш </a:t>
                      </a:r>
                      <a:r>
                        <a:rPr lang="uk-UA" sz="1500" dirty="0" err="1">
                          <a:effectLst/>
                        </a:rPr>
                        <a:t>дочерно</a:t>
                      </a:r>
                      <a:r>
                        <a:rPr lang="uk-UA" sz="1500" dirty="0">
                          <a:effectLst/>
                        </a:rPr>
                        <a:t> – у складі доходів майбутніх періодів) та класифіковано за характером </a:t>
                      </a:r>
                      <a:r>
                        <a:rPr lang="uk-UA" sz="1500" dirty="0" err="1">
                          <a:effectLst/>
                        </a:rPr>
                        <a:t>зобов</a:t>
                      </a:r>
                      <a:r>
                        <a:rPr lang="ru-RU" sz="1500" dirty="0">
                          <a:effectLst/>
                        </a:rPr>
                        <a:t>’</a:t>
                      </a:r>
                      <a:r>
                        <a:rPr lang="uk-UA" sz="1500" dirty="0" err="1">
                          <a:effectLst/>
                        </a:rPr>
                        <a:t>язань</a:t>
                      </a:r>
                      <a:r>
                        <a:rPr lang="uk-UA" sz="1500" dirty="0">
                          <a:effectLst/>
                        </a:rPr>
                        <a:t> (оборотні/необоротні)</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934070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434224143"/>
              </p:ext>
            </p:extLst>
          </p:nvPr>
        </p:nvGraphicFramePr>
        <p:xfrm>
          <a:off x="251521" y="476672"/>
          <a:ext cx="8496943" cy="5904655"/>
        </p:xfrm>
        <a:graphic>
          <a:graphicData uri="http://schemas.openxmlformats.org/drawingml/2006/table">
            <a:tbl>
              <a:tblPr firstRow="1" firstCol="1" bandRow="1">
                <a:tableStyleId>{5C22544A-7EE6-4342-B048-85BDC9FD1C3A}</a:tableStyleId>
              </a:tblPr>
              <a:tblGrid>
                <a:gridCol w="1797282"/>
                <a:gridCol w="3413375"/>
                <a:gridCol w="3286286"/>
              </a:tblGrid>
              <a:tr h="1476164">
                <a:tc>
                  <a:txBody>
                    <a:bodyPr/>
                    <a:lstStyle/>
                    <a:p>
                      <a:pPr>
                        <a:spcAft>
                          <a:spcPts val="0"/>
                        </a:spcAft>
                      </a:pPr>
                      <a:r>
                        <a:rPr lang="uk-UA" sz="1500" dirty="0">
                          <a:effectLst/>
                        </a:rPr>
                        <a:t>Доходи майбутніх періодів</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Виділено в окрему статтю поточних </a:t>
                      </a:r>
                      <a:r>
                        <a:rPr lang="uk-UA" sz="1500" dirty="0" err="1">
                          <a:effectLst/>
                        </a:rPr>
                        <a:t>зобов</a:t>
                      </a:r>
                      <a:r>
                        <a:rPr lang="ru-RU" sz="1500" dirty="0">
                          <a:effectLst/>
                        </a:rPr>
                        <a:t>’</a:t>
                      </a:r>
                      <a:r>
                        <a:rPr lang="uk-UA" sz="1500" dirty="0" err="1">
                          <a:effectLst/>
                        </a:rPr>
                        <a:t>язань</a:t>
                      </a:r>
                      <a:r>
                        <a:rPr lang="uk-UA" sz="1500" dirty="0">
                          <a:effectLst/>
                        </a:rPr>
                        <a:t> </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Виділення окремою статтею не вимагається. У разі наведення в балансі необхідна класифікація характеру </a:t>
                      </a:r>
                      <a:r>
                        <a:rPr lang="uk-UA" sz="1500" dirty="0" err="1">
                          <a:effectLst/>
                        </a:rPr>
                        <a:t>зобов</a:t>
                      </a:r>
                      <a:r>
                        <a:rPr lang="ru-RU" sz="1500" dirty="0">
                          <a:effectLst/>
                        </a:rPr>
                        <a:t>’</a:t>
                      </a:r>
                      <a:r>
                        <a:rPr lang="uk-UA" sz="1500" dirty="0" err="1">
                          <a:effectLst/>
                        </a:rPr>
                        <a:t>язань</a:t>
                      </a:r>
                      <a:r>
                        <a:rPr lang="uk-UA" sz="1500" dirty="0">
                          <a:effectLst/>
                        </a:rPr>
                        <a:t> (оборотні/необоротні)</a:t>
                      </a:r>
                      <a:endParaRPr lang="ru-RU" sz="1500" dirty="0">
                        <a:effectLst/>
                        <a:latin typeface="Times New Roman"/>
                        <a:ea typeface="Times New Roman"/>
                        <a:cs typeface="Times New Roman"/>
                      </a:endParaRPr>
                    </a:p>
                  </a:txBody>
                  <a:tcPr marL="68580" marR="68580" marT="0" marB="0"/>
                </a:tc>
              </a:tr>
              <a:tr h="1230136">
                <a:tc>
                  <a:txBody>
                    <a:bodyPr/>
                    <a:lstStyle/>
                    <a:p>
                      <a:pPr>
                        <a:spcAft>
                          <a:spcPts val="0"/>
                        </a:spcAft>
                      </a:pPr>
                      <a:r>
                        <a:rPr lang="uk-UA" sz="1500">
                          <a:effectLst/>
                        </a:rPr>
                        <a:t>Гудвіл</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Наводится окремо від нематеріальних активів у описуваному у рядку 1050 або окремою статтею (рядок 105) у формі №1-к</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Може бути наведено в балансі в складі нематеріальних активів як не ідентифікований </a:t>
                      </a:r>
                      <a:r>
                        <a:rPr lang="uk-UA" sz="1500" dirty="0" err="1">
                          <a:effectLst/>
                        </a:rPr>
                        <a:t>нематактив</a:t>
                      </a:r>
                      <a:endParaRPr lang="ru-RU" sz="1500" dirty="0">
                        <a:effectLst/>
                        <a:latin typeface="Times New Roman"/>
                        <a:ea typeface="Times New Roman"/>
                        <a:cs typeface="Times New Roman"/>
                      </a:endParaRPr>
                    </a:p>
                  </a:txBody>
                  <a:tcPr marL="68580" marR="68580" marT="0" marB="0"/>
                </a:tc>
              </a:tr>
              <a:tr h="1722191">
                <a:tc>
                  <a:txBody>
                    <a:bodyPr/>
                    <a:lstStyle/>
                    <a:p>
                      <a:pPr>
                        <a:spcAft>
                          <a:spcPts val="0"/>
                        </a:spcAft>
                      </a:pPr>
                      <a:r>
                        <a:rPr lang="uk-UA" sz="1500">
                          <a:effectLst/>
                        </a:rPr>
                        <a:t>Довгострокові фінансові інфестиції</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Наведені окремими статтями: Довгострокові фінансові інвестиції, що обліковуються за методом участі в капіталі інших підприємств (рядок 10</a:t>
                      </a:r>
                      <a:endParaRPr lang="ru-RU" sz="1500" dirty="0">
                        <a:effectLst/>
                      </a:endParaRPr>
                    </a:p>
                    <a:p>
                      <a:pPr algn="just">
                        <a:spcAft>
                          <a:spcPts val="0"/>
                        </a:spcAft>
                      </a:pPr>
                      <a:r>
                        <a:rPr lang="uk-UA" sz="1500" dirty="0">
                          <a:effectLst/>
                        </a:rPr>
                        <a:t>30) та Інші фінансові інвестиції (рядок </a:t>
                      </a:r>
                      <a:r>
                        <a:rPr lang="uk-UA" sz="1500" dirty="0" smtClean="0">
                          <a:effectLst/>
                        </a:rPr>
                        <a:t>1035)</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Як окрему категорію «Фінансові інвестиції» в системі МСФЗ не визначено</a:t>
                      </a:r>
                      <a:endParaRPr lang="ru-RU" sz="1500" dirty="0">
                        <a:effectLst/>
                        <a:latin typeface="Times New Roman"/>
                        <a:ea typeface="Times New Roman"/>
                        <a:cs typeface="Times New Roman"/>
                      </a:endParaRPr>
                    </a:p>
                  </a:txBody>
                  <a:tcPr marL="68580" marR="68580" marT="0" marB="0"/>
                </a:tc>
              </a:tr>
              <a:tr h="738082">
                <a:tc>
                  <a:txBody>
                    <a:bodyPr/>
                    <a:lstStyle/>
                    <a:p>
                      <a:pPr>
                        <a:spcAft>
                          <a:spcPts val="0"/>
                        </a:spcAft>
                      </a:pPr>
                      <a:r>
                        <a:rPr lang="uk-UA" sz="1500">
                          <a:effectLst/>
                        </a:rPr>
                        <a:t>Поточні фінансові інфестиції</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Наведено статтею (рядок 1160)</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Як окрему категорію «Фінансові інвестиції» в системі МСФЗ не визначено</a:t>
                      </a:r>
                      <a:endParaRPr lang="ru-RU" sz="1500" dirty="0">
                        <a:effectLst/>
                        <a:latin typeface="Times New Roman"/>
                        <a:ea typeface="Times New Roman"/>
                        <a:cs typeface="Times New Roman"/>
                      </a:endParaRPr>
                    </a:p>
                  </a:txBody>
                  <a:tcPr marL="68580" marR="68580" marT="0" marB="0"/>
                </a:tc>
              </a:tr>
              <a:tr h="738082">
                <a:tc>
                  <a:txBody>
                    <a:bodyPr/>
                    <a:lstStyle/>
                    <a:p>
                      <a:pPr>
                        <a:spcAft>
                          <a:spcPts val="0"/>
                        </a:spcAft>
                      </a:pPr>
                      <a:r>
                        <a:rPr lang="uk-UA" sz="1500">
                          <a:effectLst/>
                        </a:rPr>
                        <a:t>Фінансові зобов</a:t>
                      </a:r>
                      <a:r>
                        <a:rPr lang="en-US" sz="1500">
                          <a:effectLst/>
                        </a:rPr>
                        <a:t>’</a:t>
                      </a:r>
                      <a:r>
                        <a:rPr lang="uk-UA" sz="1500">
                          <a:effectLst/>
                        </a:rPr>
                        <a:t>язання</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У деяких випадках можливе наведення з однією статтею з нефінасовими зобов</a:t>
                      </a:r>
                      <a:r>
                        <a:rPr lang="ru-RU" sz="1500">
                          <a:effectLst/>
                        </a:rPr>
                        <a:t>’</a:t>
                      </a:r>
                      <a:r>
                        <a:rPr lang="uk-UA" sz="1500">
                          <a:effectLst/>
                        </a:rPr>
                        <a:t>язаннями</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Мають бути ви</a:t>
                      </a:r>
                      <a:r>
                        <a:rPr lang="ru-RU" sz="1500" dirty="0">
                          <a:effectLst/>
                        </a:rPr>
                        <a:t>д</a:t>
                      </a:r>
                      <a:r>
                        <a:rPr lang="uk-UA" sz="1500" dirty="0" err="1">
                          <a:effectLst/>
                        </a:rPr>
                        <a:t>ілені</a:t>
                      </a:r>
                      <a:r>
                        <a:rPr lang="uk-UA" sz="1500" dirty="0">
                          <a:effectLst/>
                        </a:rPr>
                        <a:t> окремими статтями</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640384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219626988"/>
              </p:ext>
            </p:extLst>
          </p:nvPr>
        </p:nvGraphicFramePr>
        <p:xfrm>
          <a:off x="467544" y="116632"/>
          <a:ext cx="7717135" cy="6120680"/>
        </p:xfrm>
        <a:graphic>
          <a:graphicData uri="http://schemas.openxmlformats.org/drawingml/2006/table">
            <a:tbl>
              <a:tblPr firstRow="1" firstCol="1" bandRow="1">
                <a:tableStyleId>{5C22544A-7EE6-4342-B048-85BDC9FD1C3A}</a:tableStyleId>
              </a:tblPr>
              <a:tblGrid>
                <a:gridCol w="1632336"/>
                <a:gridCol w="3100112"/>
                <a:gridCol w="2984687"/>
              </a:tblGrid>
              <a:tr h="278213">
                <a:tc gridSpan="3">
                  <a:txBody>
                    <a:bodyPr/>
                    <a:lstStyle/>
                    <a:p>
                      <a:pPr algn="ctr">
                        <a:spcAft>
                          <a:spcPts val="0"/>
                        </a:spcAft>
                      </a:pPr>
                      <a:r>
                        <a:rPr lang="uk-UA" sz="1500" dirty="0">
                          <a:effectLst/>
                        </a:rPr>
                        <a:t>Зауваження щодо деяких статей</a:t>
                      </a:r>
                      <a:endParaRPr lang="ru-RU" sz="1500" dirty="0">
                        <a:effectLst/>
                        <a:latin typeface="Times New Roman"/>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1669276">
                <a:tc>
                  <a:txBody>
                    <a:bodyPr/>
                    <a:lstStyle/>
                    <a:p>
                      <a:pPr>
                        <a:spcAft>
                          <a:spcPts val="0"/>
                        </a:spcAft>
                      </a:pPr>
                      <a:r>
                        <a:rPr lang="ru-RU" sz="1500" dirty="0">
                          <a:effectLst/>
                        </a:rPr>
                        <a:t>Земля в </a:t>
                      </a:r>
                      <a:r>
                        <a:rPr lang="ru-RU" sz="1500" dirty="0" err="1">
                          <a:effectLst/>
                        </a:rPr>
                        <a:t>постыйному</a:t>
                      </a:r>
                      <a:r>
                        <a:rPr lang="ru-RU" sz="1500" dirty="0">
                          <a:effectLst/>
                        </a:rPr>
                        <a:t> </a:t>
                      </a:r>
                      <a:r>
                        <a:rPr lang="ru-RU" sz="1500" dirty="0" err="1">
                          <a:effectLst/>
                        </a:rPr>
                        <a:t>безоплатному</a:t>
                      </a:r>
                      <a:r>
                        <a:rPr lang="ru-RU" sz="1500" dirty="0">
                          <a:effectLst/>
                        </a:rPr>
                        <a:t> </a:t>
                      </a:r>
                      <a:r>
                        <a:rPr lang="ru-RU" sz="1500" dirty="0" err="1">
                          <a:effectLst/>
                        </a:rPr>
                        <a:t>користуванн</a:t>
                      </a:r>
                      <a:r>
                        <a:rPr lang="uk-UA" sz="1500" dirty="0">
                          <a:effectLst/>
                        </a:rPr>
                        <a:t>І</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Право на безстрокове безоплатне користування землею визнається як нематеріальний актив</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Відображення у звітності таких операцій не стандартизовано. Коли щодо такого ресурсу не дотримано критерію контролю, то його не може бути визнано активом</a:t>
                      </a:r>
                      <a:endParaRPr lang="ru-RU" sz="1500" dirty="0">
                        <a:effectLst/>
                        <a:latin typeface="Times New Roman"/>
                        <a:ea typeface="Times New Roman"/>
                        <a:cs typeface="Times New Roman"/>
                      </a:endParaRPr>
                    </a:p>
                  </a:txBody>
                  <a:tcPr marL="68580" marR="68580" marT="0" marB="0"/>
                </a:tc>
              </a:tr>
              <a:tr h="1391064">
                <a:tc>
                  <a:txBody>
                    <a:bodyPr/>
                    <a:lstStyle/>
                    <a:p>
                      <a:pPr>
                        <a:spcAft>
                          <a:spcPts val="0"/>
                        </a:spcAft>
                      </a:pPr>
                      <a:r>
                        <a:rPr lang="uk-UA" sz="1500" dirty="0">
                          <a:effectLst/>
                        </a:rPr>
                        <a:t>Внутрішньо-генерований гудвіл</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У поодиноких випадках може визнаватися активом у розрахунковій сумі як результат операцій, пов</a:t>
                      </a:r>
                      <a:r>
                        <a:rPr lang="ru-RU" sz="1500">
                          <a:effectLst/>
                        </a:rPr>
                        <a:t>’</a:t>
                      </a:r>
                      <a:r>
                        <a:rPr lang="uk-UA" sz="1500">
                          <a:effectLst/>
                        </a:rPr>
                        <a:t>язаних із минулою приватизацією</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Не може бути визнано як актив</a:t>
                      </a:r>
                      <a:endParaRPr lang="ru-RU" sz="1500" dirty="0">
                        <a:effectLst/>
                        <a:latin typeface="Times New Roman"/>
                        <a:ea typeface="Times New Roman"/>
                        <a:cs typeface="Times New Roman"/>
                      </a:endParaRPr>
                    </a:p>
                  </a:txBody>
                  <a:tcPr marL="68580" marR="68580" marT="0" marB="0"/>
                </a:tc>
              </a:tr>
              <a:tr h="1112851">
                <a:tc>
                  <a:txBody>
                    <a:bodyPr/>
                    <a:lstStyle/>
                    <a:p>
                      <a:pPr>
                        <a:spcAft>
                          <a:spcPts val="0"/>
                        </a:spcAft>
                      </a:pPr>
                      <a:r>
                        <a:rPr lang="uk-UA" sz="1500" dirty="0" err="1">
                          <a:effectLst/>
                        </a:rPr>
                        <a:t>Незаверщені</a:t>
                      </a:r>
                      <a:r>
                        <a:rPr lang="uk-UA" sz="1500" dirty="0">
                          <a:effectLst/>
                        </a:rPr>
                        <a:t> капітальні інвестиції</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Наводиться окремо від статті «Основні засоби»</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Окреме наведення статті не стандартизовано. Може бути включено до складу статті «Основні засоби»</a:t>
                      </a:r>
                      <a:endParaRPr lang="ru-RU" sz="1500" dirty="0">
                        <a:effectLst/>
                        <a:latin typeface="Times New Roman"/>
                        <a:ea typeface="Times New Roman"/>
                        <a:cs typeface="Times New Roman"/>
                      </a:endParaRPr>
                    </a:p>
                  </a:txBody>
                  <a:tcPr marL="68580" marR="68580" marT="0" marB="0"/>
                </a:tc>
              </a:tr>
              <a:tr h="1669276">
                <a:tc>
                  <a:txBody>
                    <a:bodyPr/>
                    <a:lstStyle/>
                    <a:p>
                      <a:pPr>
                        <a:spcAft>
                          <a:spcPts val="0"/>
                        </a:spcAft>
                      </a:pPr>
                      <a:r>
                        <a:rPr lang="uk-UA" sz="1500" dirty="0">
                          <a:effectLst/>
                        </a:rPr>
                        <a:t>Основні засоби в </a:t>
                      </a:r>
                      <a:r>
                        <a:rPr lang="uk-UA" sz="1500" dirty="0" err="1">
                          <a:effectLst/>
                        </a:rPr>
                        <a:t>балансоутримання</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Відповідно до національного законодавством деякі підприємства змушені, в адміністративному порядку прибуткувати на баланс активи як </a:t>
                      </a:r>
                      <a:r>
                        <a:rPr lang="uk-UA" sz="1500" dirty="0" err="1">
                          <a:effectLst/>
                        </a:rPr>
                        <a:t>балансоутримувачі</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Відображення у звітності таких операцій не стандартизовано . Часто щодо таких ресурсів не дотримано критерію контролю. У такому їх не може бути визнано активами.</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714277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039441026"/>
              </p:ext>
            </p:extLst>
          </p:nvPr>
        </p:nvGraphicFramePr>
        <p:xfrm>
          <a:off x="467544" y="404664"/>
          <a:ext cx="8136904" cy="5976664"/>
        </p:xfrm>
        <a:graphic>
          <a:graphicData uri="http://schemas.openxmlformats.org/drawingml/2006/table">
            <a:tbl>
              <a:tblPr firstRow="1" firstCol="1" bandRow="1">
                <a:tableStyleId>{5C22544A-7EE6-4342-B048-85BDC9FD1C3A}</a:tableStyleId>
              </a:tblPr>
              <a:tblGrid>
                <a:gridCol w="1721126"/>
                <a:gridCol w="3268741"/>
                <a:gridCol w="3147037"/>
              </a:tblGrid>
              <a:tr h="1992221">
                <a:tc>
                  <a:txBody>
                    <a:bodyPr/>
                    <a:lstStyle/>
                    <a:p>
                      <a:pPr algn="just">
                        <a:spcAft>
                          <a:spcPts val="0"/>
                        </a:spcAft>
                      </a:pPr>
                      <a:r>
                        <a:rPr lang="uk-UA" sz="1500" dirty="0">
                          <a:effectLst/>
                        </a:rPr>
                        <a:t>Основні засоби: оренда цілісних майнових комплексів</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Відповідно до національного законодавства орендарі таких комплеків визнають їх активами</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Відображення у звітності таких операцій не стандартизовано. Часто такі операції розглядають за аналогією з фінансовим лізингом і відповідним чином перебудовується схема обліку.</a:t>
                      </a:r>
                      <a:endParaRPr lang="ru-RU" sz="1500" dirty="0">
                        <a:effectLst/>
                        <a:latin typeface="Times New Roman"/>
                        <a:ea typeface="Times New Roman"/>
                        <a:cs typeface="Times New Roman"/>
                      </a:endParaRPr>
                    </a:p>
                  </a:txBody>
                  <a:tcPr marL="68580" marR="68580" marT="0" marB="0"/>
                </a:tc>
              </a:tr>
              <a:tr h="2241249">
                <a:tc>
                  <a:txBody>
                    <a:bodyPr/>
                    <a:lstStyle/>
                    <a:p>
                      <a:pPr algn="just">
                        <a:spcAft>
                          <a:spcPts val="0"/>
                        </a:spcAft>
                      </a:pPr>
                      <a:r>
                        <a:rPr lang="uk-UA" sz="1500">
                          <a:effectLst/>
                        </a:rPr>
                        <a:t>Незавершене будівництво, призначене для продажу</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Незважаючи на те, що відповідно до п(С)БО такий актив має розглядатися як оборотних, Інструкція №291 допускає відображення такого активу впродовж будівництва в складі необоротних актьивиів. Тому цим способом обліку користується багато.</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Зазвичай включається до складу оборотних активів. Але якщо продаж не вкладається в межі звичайного операційного циклу підприємства, то можлива класифікація як необоротного активу	</a:t>
                      </a:r>
                      <a:endParaRPr lang="ru-RU" sz="1500" dirty="0">
                        <a:effectLst/>
                        <a:latin typeface="Times New Roman"/>
                        <a:ea typeface="Times New Roman"/>
                        <a:cs typeface="Times New Roman"/>
                      </a:endParaRPr>
                    </a:p>
                  </a:txBody>
                  <a:tcPr marL="68580" marR="68580" marT="0" marB="0"/>
                </a:tc>
              </a:tr>
              <a:tr h="747083">
                <a:tc>
                  <a:txBody>
                    <a:bodyPr/>
                    <a:lstStyle/>
                    <a:p>
                      <a:pPr algn="just">
                        <a:spcAft>
                          <a:spcPts val="0"/>
                        </a:spcAft>
                      </a:pPr>
                      <a:r>
                        <a:rPr lang="uk-UA" sz="1500">
                          <a:effectLst/>
                        </a:rPr>
                        <a:t>Аванси пі капітальні вкладення</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Не включаються до складу необоротних активів</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Включаються до складу необоротних активів</a:t>
                      </a:r>
                      <a:endParaRPr lang="ru-RU" sz="1500" dirty="0">
                        <a:effectLst/>
                        <a:latin typeface="Times New Roman"/>
                        <a:ea typeface="Times New Roman"/>
                        <a:cs typeface="Times New Roman"/>
                      </a:endParaRPr>
                    </a:p>
                  </a:txBody>
                  <a:tcPr marL="68580" marR="68580" marT="0" marB="0"/>
                </a:tc>
              </a:tr>
              <a:tr h="996111">
                <a:tc>
                  <a:txBody>
                    <a:bodyPr/>
                    <a:lstStyle/>
                    <a:p>
                      <a:pPr algn="just">
                        <a:spcAft>
                          <a:spcPts val="0"/>
                        </a:spcAft>
                      </a:pPr>
                      <a:r>
                        <a:rPr lang="uk-UA" sz="1500">
                          <a:effectLst/>
                        </a:rPr>
                        <a:t>Бібліотечні фонди</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Включаються до складу інших необоротних матеріальних активів</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Допускається ідентифікація як нематеріальних активів (якщо нематеріальний компонент превалює)</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74032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003945130"/>
              </p:ext>
            </p:extLst>
          </p:nvPr>
        </p:nvGraphicFramePr>
        <p:xfrm>
          <a:off x="467542" y="332656"/>
          <a:ext cx="8280921" cy="6192688"/>
        </p:xfrm>
        <a:graphic>
          <a:graphicData uri="http://schemas.openxmlformats.org/drawingml/2006/table">
            <a:tbl>
              <a:tblPr firstRow="1" firstCol="1" bandRow="1">
                <a:tableStyleId>{5C22544A-7EE6-4342-B048-85BDC9FD1C3A}</a:tableStyleId>
              </a:tblPr>
              <a:tblGrid>
                <a:gridCol w="1751589"/>
                <a:gridCol w="3326595"/>
                <a:gridCol w="3202737"/>
              </a:tblGrid>
              <a:tr h="1346236">
                <a:tc>
                  <a:txBody>
                    <a:bodyPr/>
                    <a:lstStyle/>
                    <a:p>
                      <a:pPr algn="just">
                        <a:spcAft>
                          <a:spcPts val="0"/>
                        </a:spcAft>
                      </a:pPr>
                      <a:r>
                        <a:rPr lang="uk-UA" sz="1500" dirty="0">
                          <a:effectLst/>
                        </a:rPr>
                        <a:t>Вартість безоплатно </a:t>
                      </a:r>
                      <a:r>
                        <a:rPr lang="uk-UA" sz="1500" dirty="0" err="1">
                          <a:effectLst/>
                        </a:rPr>
                        <a:t>одержавних</a:t>
                      </a:r>
                      <a:r>
                        <a:rPr lang="uk-UA" sz="1500" dirty="0">
                          <a:effectLst/>
                        </a:rPr>
                        <a:t> необоротних активів</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Включається в додатковий капітал</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a:effectLst/>
                        </a:rPr>
                        <a:t>Облік не стандартизовано. Одним із варіантів є відображення в доходах без включення до додаткового капіталу.</a:t>
                      </a:r>
                      <a:endParaRPr lang="ru-RU" sz="1500">
                        <a:effectLst/>
                        <a:latin typeface="Times New Roman"/>
                        <a:ea typeface="Times New Roman"/>
                        <a:cs typeface="Times New Roman"/>
                      </a:endParaRPr>
                    </a:p>
                  </a:txBody>
                  <a:tcPr marL="68580" marR="68580" marT="0" marB="0"/>
                </a:tc>
              </a:tr>
              <a:tr h="807742">
                <a:tc>
                  <a:txBody>
                    <a:bodyPr/>
                    <a:lstStyle/>
                    <a:p>
                      <a:pPr algn="just">
                        <a:spcAft>
                          <a:spcPts val="0"/>
                        </a:spcAft>
                      </a:pPr>
                      <a:r>
                        <a:rPr lang="uk-UA" sz="1500">
                          <a:effectLst/>
                        </a:rPr>
                        <a:t>Аванси видані</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dirty="0">
                          <a:effectLst/>
                        </a:rPr>
                        <a:t>Виділяються окремою статтею як вид дебіторської заборгованості</a:t>
                      </a:r>
                      <a:endParaRPr lang="ru-RU" sz="1500" dirty="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Облік не стандартизовано. Допускається різні варіанти класифікації цієї статті в активі.</a:t>
                      </a:r>
                      <a:endParaRPr lang="ru-RU" sz="1500" dirty="0">
                        <a:effectLst/>
                        <a:latin typeface="Times New Roman"/>
                        <a:ea typeface="Times New Roman"/>
                        <a:cs typeface="Times New Roman"/>
                      </a:endParaRPr>
                    </a:p>
                  </a:txBody>
                  <a:tcPr marL="68580" marR="68580" marT="0" marB="0"/>
                </a:tc>
              </a:tr>
              <a:tr h="1076989">
                <a:tc>
                  <a:txBody>
                    <a:bodyPr/>
                    <a:lstStyle/>
                    <a:p>
                      <a:pPr algn="just">
                        <a:spcAft>
                          <a:spcPts val="0"/>
                        </a:spcAft>
                      </a:pPr>
                      <a:r>
                        <a:rPr lang="uk-UA" sz="1500">
                          <a:effectLst/>
                        </a:rPr>
                        <a:t>Відкладений ПДВ</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Відповідно дані відображаються у складі інших оборотних активів та інших поточних зобов</a:t>
                      </a:r>
                      <a:r>
                        <a:rPr lang="ru-RU" sz="1500">
                          <a:effectLst/>
                        </a:rPr>
                        <a:t>’</a:t>
                      </a:r>
                      <a:r>
                        <a:rPr lang="uk-UA" sz="1500">
                          <a:effectLst/>
                        </a:rPr>
                        <a:t>язань</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Обік не стандартизовано. Визнання таких сум як активи та </a:t>
                      </a:r>
                      <a:r>
                        <a:rPr lang="uk-UA" sz="1500" dirty="0" err="1">
                          <a:effectLst/>
                        </a:rPr>
                        <a:t>зобов</a:t>
                      </a:r>
                      <a:r>
                        <a:rPr lang="ru-RU" sz="1500" dirty="0">
                          <a:effectLst/>
                        </a:rPr>
                        <a:t>’</a:t>
                      </a:r>
                      <a:r>
                        <a:rPr lang="uk-UA" sz="1500" dirty="0" err="1">
                          <a:effectLst/>
                        </a:rPr>
                        <a:t>язання</a:t>
                      </a:r>
                      <a:r>
                        <a:rPr lang="uk-UA" sz="1500" dirty="0">
                          <a:effectLst/>
                        </a:rPr>
                        <a:t> в балансі часто є сумнівним</a:t>
                      </a:r>
                      <a:endParaRPr lang="ru-RU" sz="1500" dirty="0">
                        <a:effectLst/>
                        <a:latin typeface="Times New Roman"/>
                        <a:ea typeface="Times New Roman"/>
                        <a:cs typeface="Times New Roman"/>
                      </a:endParaRPr>
                    </a:p>
                  </a:txBody>
                  <a:tcPr marL="68580" marR="68580" marT="0" marB="0"/>
                </a:tc>
              </a:tr>
              <a:tr h="807742">
                <a:tc>
                  <a:txBody>
                    <a:bodyPr/>
                    <a:lstStyle/>
                    <a:p>
                      <a:pPr algn="just">
                        <a:spcAft>
                          <a:spcPts val="0"/>
                        </a:spcAft>
                      </a:pPr>
                      <a:r>
                        <a:rPr lang="uk-UA" sz="1500">
                          <a:effectLst/>
                        </a:rPr>
                        <a:t>Резерв уцінки запасів</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У звітності не відображають. Уцінка списується безпосередньо до витрат</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smtClean="0">
                          <a:effectLst/>
                        </a:rPr>
                        <a:t>Уцінка </a:t>
                      </a:r>
                      <a:r>
                        <a:rPr lang="uk-UA" sz="1500" dirty="0">
                          <a:effectLst/>
                        </a:rPr>
                        <a:t>запасів може проводитися шляхом резервування</a:t>
                      </a:r>
                      <a:endParaRPr lang="ru-RU" sz="1500" dirty="0">
                        <a:effectLst/>
                        <a:latin typeface="Times New Roman"/>
                        <a:ea typeface="Times New Roman"/>
                        <a:cs typeface="Times New Roman"/>
                      </a:endParaRPr>
                    </a:p>
                  </a:txBody>
                  <a:tcPr marL="68580" marR="68580" marT="0" marB="0"/>
                </a:tc>
              </a:tr>
              <a:tr h="2153979">
                <a:tc>
                  <a:txBody>
                    <a:bodyPr/>
                    <a:lstStyle/>
                    <a:p>
                      <a:pPr algn="just">
                        <a:spcAft>
                          <a:spcPts val="0"/>
                        </a:spcAft>
                      </a:pPr>
                      <a:r>
                        <a:rPr lang="uk-UA" sz="1500">
                          <a:effectLst/>
                        </a:rPr>
                        <a:t>Резерв знецінення (зменшення корисності</a:t>
                      </a:r>
                      <a:endParaRPr lang="ru-RU" sz="1500">
                        <a:effectLst/>
                        <a:latin typeface="Times New Roman"/>
                        <a:ea typeface="Times New Roman"/>
                        <a:cs typeface="Times New Roman"/>
                      </a:endParaRPr>
                    </a:p>
                  </a:txBody>
                  <a:tcPr marL="68580" marR="68580" marT="0" marB="0"/>
                </a:tc>
                <a:tc>
                  <a:txBody>
                    <a:bodyPr/>
                    <a:lstStyle/>
                    <a:p>
                      <a:pPr algn="just">
                        <a:spcAft>
                          <a:spcPts val="0"/>
                        </a:spcAft>
                      </a:pPr>
                      <a:r>
                        <a:rPr lang="uk-UA" sz="1500">
                          <a:effectLst/>
                        </a:rPr>
                        <a:t>У звітності не відображають. Знецінення списується безпосередньо до витрат  (крім знецінення переоцінінених раніше необоротних активів та знецінення сумнівних боргів, що відображається за допомогою нарахування резерву)</a:t>
                      </a:r>
                      <a:endParaRPr lang="ru-RU" sz="1500">
                        <a:effectLst/>
                        <a:latin typeface="Times New Roman"/>
                        <a:ea typeface="Times New Roman"/>
                        <a:cs typeface="Times New Roman"/>
                      </a:endParaRPr>
                    </a:p>
                  </a:txBody>
                  <a:tcPr marL="68580" marR="68580" marT="0" marB="0"/>
                </a:tc>
                <a:tc>
                  <a:txBody>
                    <a:bodyPr/>
                    <a:lstStyle/>
                    <a:p>
                      <a:pPr algn="just">
                        <a:spcAft>
                          <a:spcPts val="0"/>
                        </a:spcAft>
                        <a:tabLst>
                          <a:tab pos="1426210" algn="l"/>
                        </a:tabLst>
                      </a:pPr>
                      <a:r>
                        <a:rPr lang="uk-UA" sz="1500" dirty="0">
                          <a:effectLst/>
                        </a:rPr>
                        <a:t>Знецінення може проводитися шляхом резервування</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321425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lstStyle/>
          <a:p>
            <a:r>
              <a:rPr lang="uk-UA" i="1" dirty="0">
                <a:solidFill>
                  <a:schemeClr val="bg1"/>
                </a:solidFill>
                <a:effectLst/>
              </a:rPr>
              <a:t>1.4. Звіт про сукупні доходи.</a:t>
            </a:r>
            <a:r>
              <a:rPr lang="ru-RU" dirty="0">
                <a:solidFill>
                  <a:schemeClr val="bg1"/>
                </a:solidFill>
                <a:effectLst/>
              </a:rPr>
              <a:t/>
            </a:r>
            <a:br>
              <a:rPr lang="ru-RU" dirty="0">
                <a:solidFill>
                  <a:schemeClr val="bg1"/>
                </a:solidFill>
                <a:effectLst/>
              </a:rPr>
            </a:br>
            <a:endParaRPr lang="ru-RU" dirty="0">
              <a:solidFill>
                <a:schemeClr val="bg1"/>
              </a:solidFill>
            </a:endParaRPr>
          </a:p>
        </p:txBody>
      </p:sp>
    </p:spTree>
    <p:extLst>
      <p:ext uri="{BB962C8B-B14F-4D97-AF65-F5344CB8AC3E}">
        <p14:creationId xmlns:p14="http://schemas.microsoft.com/office/powerpoint/2010/main" val="1662540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5846"/>
            <a:ext cx="8064896" cy="6370975"/>
          </a:xfrm>
          <a:prstGeom prst="rect">
            <a:avLst/>
          </a:prstGeom>
        </p:spPr>
        <p:txBody>
          <a:bodyPr wrap="square">
            <a:spAutoFit/>
          </a:bodyPr>
          <a:lstStyle/>
          <a:p>
            <a:pPr algn="just"/>
            <a:r>
              <a:rPr lang="uk-UA" sz="2400" dirty="0" smtClean="0">
                <a:solidFill>
                  <a:schemeClr val="bg1"/>
                </a:solidFill>
              </a:rPr>
              <a:t>	Суб'єкт </a:t>
            </a:r>
            <a:r>
              <a:rPr lang="uk-UA" sz="2400" dirty="0">
                <a:solidFill>
                  <a:schemeClr val="bg1"/>
                </a:solidFill>
              </a:rPr>
              <a:t>господарювання має подавати, окрім розділу прибутків та збитків та розділу іншого сукупного доходу, інформацію про розподіл прибутків або збитків та іншого сукупного доходу за період:</a:t>
            </a:r>
            <a:endParaRPr lang="ru-RU" sz="2400" dirty="0">
              <a:solidFill>
                <a:schemeClr val="bg1"/>
              </a:solidFill>
            </a:endParaRPr>
          </a:p>
          <a:p>
            <a:pPr lvl="0" algn="just"/>
            <a:r>
              <a:rPr lang="uk-UA" sz="2400" dirty="0" smtClean="0">
                <a:solidFill>
                  <a:schemeClr val="bg1"/>
                </a:solidFill>
              </a:rPr>
              <a:t>	1) прибуток </a:t>
            </a:r>
            <a:r>
              <a:rPr lang="uk-UA" sz="2400" dirty="0">
                <a:solidFill>
                  <a:schemeClr val="bg1"/>
                </a:solidFill>
              </a:rPr>
              <a:t>або збиток за період, що відноситься </a:t>
            </a:r>
            <a:r>
              <a:rPr lang="uk-UA" sz="2400" dirty="0" smtClean="0">
                <a:solidFill>
                  <a:schemeClr val="bg1"/>
                </a:solidFill>
              </a:rPr>
              <a:t>до:</a:t>
            </a:r>
          </a:p>
          <a:p>
            <a:pPr lvl="0" algn="just"/>
            <a:r>
              <a:rPr lang="uk-UA" sz="2400" dirty="0">
                <a:solidFill>
                  <a:schemeClr val="bg1"/>
                </a:solidFill>
              </a:rPr>
              <a:t>	</a:t>
            </a:r>
            <a:r>
              <a:rPr lang="uk-UA" sz="2400" dirty="0" smtClean="0">
                <a:solidFill>
                  <a:schemeClr val="bg1"/>
                </a:solidFill>
              </a:rPr>
              <a:t>	- </a:t>
            </a:r>
            <a:r>
              <a:rPr lang="ru-RU" sz="2400" dirty="0" err="1" smtClean="0">
                <a:solidFill>
                  <a:schemeClr val="bg1"/>
                </a:solidFill>
              </a:rPr>
              <a:t>неконтрольованих</a:t>
            </a:r>
            <a:r>
              <a:rPr lang="ru-RU" sz="2400" dirty="0" smtClean="0">
                <a:solidFill>
                  <a:schemeClr val="bg1"/>
                </a:solidFill>
              </a:rPr>
              <a:t> </a:t>
            </a:r>
            <a:r>
              <a:rPr lang="ru-RU" sz="2400" dirty="0" err="1">
                <a:solidFill>
                  <a:schemeClr val="bg1"/>
                </a:solidFill>
              </a:rPr>
              <a:t>часток</a:t>
            </a:r>
            <a:r>
              <a:rPr lang="ru-RU" sz="2400" dirty="0">
                <a:solidFill>
                  <a:schemeClr val="bg1"/>
                </a:solidFill>
              </a:rPr>
              <a:t> </a:t>
            </a:r>
            <a:r>
              <a:rPr lang="ru-RU" sz="2400" dirty="0" err="1">
                <a:solidFill>
                  <a:schemeClr val="bg1"/>
                </a:solidFill>
              </a:rPr>
              <a:t>участі</a:t>
            </a:r>
            <a:r>
              <a:rPr lang="ru-RU" sz="2400" dirty="0">
                <a:solidFill>
                  <a:schemeClr val="bg1"/>
                </a:solidFill>
              </a:rPr>
              <a:t> та </a:t>
            </a:r>
          </a:p>
          <a:p>
            <a:pPr lvl="0" algn="just"/>
            <a:r>
              <a:rPr lang="ru-RU" sz="2400" dirty="0" smtClean="0">
                <a:solidFill>
                  <a:schemeClr val="bg1"/>
                </a:solidFill>
              </a:rPr>
              <a:t>		- </a:t>
            </a:r>
            <a:r>
              <a:rPr lang="ru-RU" sz="2400" dirty="0" err="1" smtClean="0">
                <a:solidFill>
                  <a:schemeClr val="bg1"/>
                </a:solidFill>
              </a:rPr>
              <a:t>власників</a:t>
            </a:r>
            <a:r>
              <a:rPr lang="ru-RU" sz="2400" dirty="0" smtClean="0">
                <a:solidFill>
                  <a:schemeClr val="bg1"/>
                </a:solidFill>
              </a:rPr>
              <a:t> </a:t>
            </a:r>
            <a:r>
              <a:rPr lang="ru-RU" sz="2400" dirty="0" err="1">
                <a:solidFill>
                  <a:schemeClr val="bg1"/>
                </a:solidFill>
              </a:rPr>
              <a:t>материнського</a:t>
            </a:r>
            <a:r>
              <a:rPr lang="ru-RU" sz="2400" dirty="0">
                <a:solidFill>
                  <a:schemeClr val="bg1"/>
                </a:solidFill>
              </a:rPr>
              <a:t> </a:t>
            </a:r>
            <a:r>
              <a:rPr lang="ru-RU" sz="2400" dirty="0" err="1">
                <a:solidFill>
                  <a:schemeClr val="bg1"/>
                </a:solidFill>
              </a:rPr>
              <a:t>підприємства</a:t>
            </a:r>
            <a:r>
              <a:rPr lang="ru-RU" sz="2400" dirty="0">
                <a:solidFill>
                  <a:schemeClr val="bg1"/>
                </a:solidFill>
              </a:rPr>
              <a:t>;</a:t>
            </a:r>
          </a:p>
          <a:p>
            <a:pPr lvl="0" algn="just"/>
            <a:r>
              <a:rPr lang="ru-RU" sz="2400" dirty="0" smtClean="0">
                <a:solidFill>
                  <a:schemeClr val="bg1"/>
                </a:solidFill>
              </a:rPr>
              <a:t>	2) </a:t>
            </a:r>
            <a:r>
              <a:rPr lang="ru-RU" sz="2400" dirty="0" err="1" smtClean="0">
                <a:solidFill>
                  <a:schemeClr val="bg1"/>
                </a:solidFill>
              </a:rPr>
              <a:t>сукупний</a:t>
            </a:r>
            <a:r>
              <a:rPr lang="ru-RU" sz="2400" dirty="0" smtClean="0">
                <a:solidFill>
                  <a:schemeClr val="bg1"/>
                </a:solidFill>
              </a:rPr>
              <a:t> </a:t>
            </a:r>
            <a:r>
              <a:rPr lang="ru-RU" sz="2400" dirty="0" err="1">
                <a:solidFill>
                  <a:schemeClr val="bg1"/>
                </a:solidFill>
              </a:rPr>
              <a:t>дохід</a:t>
            </a:r>
            <a:r>
              <a:rPr lang="ru-RU" sz="2400" dirty="0">
                <a:solidFill>
                  <a:schemeClr val="bg1"/>
                </a:solidFill>
              </a:rPr>
              <a:t> за </a:t>
            </a:r>
            <a:r>
              <a:rPr lang="ru-RU" sz="2400" dirty="0" err="1">
                <a:solidFill>
                  <a:schemeClr val="bg1"/>
                </a:solidFill>
              </a:rPr>
              <a:t>період</a:t>
            </a:r>
            <a:r>
              <a:rPr lang="ru-RU" sz="2400" dirty="0">
                <a:solidFill>
                  <a:schemeClr val="bg1"/>
                </a:solidFill>
              </a:rPr>
              <a:t>, </a:t>
            </a:r>
            <a:r>
              <a:rPr lang="ru-RU" sz="2400" dirty="0" err="1">
                <a:solidFill>
                  <a:schemeClr val="bg1"/>
                </a:solidFill>
              </a:rPr>
              <a:t>що</a:t>
            </a:r>
            <a:r>
              <a:rPr lang="ru-RU" sz="2400" dirty="0">
                <a:solidFill>
                  <a:schemeClr val="bg1"/>
                </a:solidFill>
              </a:rPr>
              <a:t> </a:t>
            </a:r>
            <a:r>
              <a:rPr lang="ru-RU" sz="2400" dirty="0" err="1">
                <a:solidFill>
                  <a:schemeClr val="bg1"/>
                </a:solidFill>
              </a:rPr>
              <a:t>відноситься</a:t>
            </a:r>
            <a:r>
              <a:rPr lang="ru-RU" sz="2400" dirty="0">
                <a:solidFill>
                  <a:schemeClr val="bg1"/>
                </a:solidFill>
              </a:rPr>
              <a:t> до:</a:t>
            </a:r>
          </a:p>
          <a:p>
            <a:pPr lvl="0" algn="just"/>
            <a:r>
              <a:rPr lang="ru-RU" sz="2400" dirty="0" smtClean="0">
                <a:solidFill>
                  <a:schemeClr val="bg1"/>
                </a:solidFill>
              </a:rPr>
              <a:t>		- </a:t>
            </a:r>
            <a:r>
              <a:rPr lang="ru-RU" sz="2400" dirty="0" err="1" smtClean="0">
                <a:solidFill>
                  <a:schemeClr val="bg1"/>
                </a:solidFill>
              </a:rPr>
              <a:t>неконтрольованих</a:t>
            </a:r>
            <a:r>
              <a:rPr lang="ru-RU" sz="2400" dirty="0" smtClean="0">
                <a:solidFill>
                  <a:schemeClr val="bg1"/>
                </a:solidFill>
              </a:rPr>
              <a:t> </a:t>
            </a:r>
            <a:r>
              <a:rPr lang="ru-RU" sz="2400" dirty="0" err="1">
                <a:solidFill>
                  <a:schemeClr val="bg1"/>
                </a:solidFill>
              </a:rPr>
              <a:t>часток</a:t>
            </a:r>
            <a:r>
              <a:rPr lang="ru-RU" sz="2400" dirty="0">
                <a:solidFill>
                  <a:schemeClr val="bg1"/>
                </a:solidFill>
              </a:rPr>
              <a:t> </a:t>
            </a:r>
            <a:r>
              <a:rPr lang="ru-RU" sz="2400" dirty="0" err="1">
                <a:solidFill>
                  <a:schemeClr val="bg1"/>
                </a:solidFill>
              </a:rPr>
              <a:t>участі</a:t>
            </a:r>
            <a:r>
              <a:rPr lang="ru-RU" sz="2400" dirty="0">
                <a:solidFill>
                  <a:schemeClr val="bg1"/>
                </a:solidFill>
              </a:rPr>
              <a:t> та</a:t>
            </a:r>
          </a:p>
          <a:p>
            <a:pPr lvl="0" algn="just"/>
            <a:r>
              <a:rPr lang="ru-RU" sz="2400" dirty="0" smtClean="0">
                <a:solidFill>
                  <a:schemeClr val="bg1"/>
                </a:solidFill>
              </a:rPr>
              <a:t>		- </a:t>
            </a:r>
            <a:r>
              <a:rPr lang="ru-RU" sz="2400" dirty="0" err="1" smtClean="0">
                <a:solidFill>
                  <a:schemeClr val="bg1"/>
                </a:solidFill>
              </a:rPr>
              <a:t>власників</a:t>
            </a:r>
            <a:r>
              <a:rPr lang="ru-RU" sz="2400" dirty="0" smtClean="0">
                <a:solidFill>
                  <a:schemeClr val="bg1"/>
                </a:solidFill>
              </a:rPr>
              <a:t> </a:t>
            </a:r>
            <a:r>
              <a:rPr lang="ru-RU" sz="2400" dirty="0" err="1">
                <a:solidFill>
                  <a:schemeClr val="bg1"/>
                </a:solidFill>
              </a:rPr>
              <a:t>материнського</a:t>
            </a:r>
            <a:r>
              <a:rPr lang="ru-RU" sz="2400" dirty="0">
                <a:solidFill>
                  <a:schemeClr val="bg1"/>
                </a:solidFill>
              </a:rPr>
              <a:t> </a:t>
            </a:r>
            <a:r>
              <a:rPr lang="ru-RU" sz="2400" dirty="0" err="1">
                <a:solidFill>
                  <a:schemeClr val="bg1"/>
                </a:solidFill>
              </a:rPr>
              <a:t>підприємства</a:t>
            </a:r>
            <a:r>
              <a:rPr lang="ru-RU" sz="2400" dirty="0">
                <a:solidFill>
                  <a:schemeClr val="bg1"/>
                </a:solidFill>
              </a:rPr>
              <a:t>.</a:t>
            </a:r>
          </a:p>
          <a:p>
            <a:pPr algn="just"/>
            <a:r>
              <a:rPr lang="ru-RU" sz="2400" dirty="0" smtClean="0">
                <a:solidFill>
                  <a:schemeClr val="bg1"/>
                </a:solidFill>
              </a:rPr>
              <a:t>	</a:t>
            </a:r>
            <a:r>
              <a:rPr lang="ru-RU" sz="2400" dirty="0" err="1" smtClean="0">
                <a:solidFill>
                  <a:schemeClr val="bg1"/>
                </a:solidFill>
              </a:rPr>
              <a:t>Якщо</a:t>
            </a:r>
            <a:r>
              <a:rPr lang="ru-RU" sz="2400" dirty="0" smtClean="0">
                <a:solidFill>
                  <a:schemeClr val="bg1"/>
                </a:solidFill>
              </a:rPr>
              <a:t> </a:t>
            </a:r>
            <a:r>
              <a:rPr lang="ru-RU" sz="2400" dirty="0" err="1">
                <a:solidFill>
                  <a:schemeClr val="bg1"/>
                </a:solidFill>
              </a:rPr>
              <a:t>суб'єкт</a:t>
            </a:r>
            <a:r>
              <a:rPr lang="ru-RU" sz="2400" dirty="0">
                <a:solidFill>
                  <a:schemeClr val="bg1"/>
                </a:solidFill>
              </a:rPr>
              <a:t> </a:t>
            </a:r>
            <a:r>
              <a:rPr lang="ru-RU" sz="2400" dirty="0" err="1">
                <a:solidFill>
                  <a:schemeClr val="bg1"/>
                </a:solidFill>
              </a:rPr>
              <a:t>господарювання</a:t>
            </a:r>
            <a:r>
              <a:rPr lang="ru-RU" sz="2400" dirty="0">
                <a:solidFill>
                  <a:schemeClr val="bg1"/>
                </a:solidFill>
              </a:rPr>
              <a:t> </a:t>
            </a:r>
            <a:r>
              <a:rPr lang="ru-RU" sz="2400" dirty="0" err="1">
                <a:solidFill>
                  <a:schemeClr val="bg1"/>
                </a:solidFill>
              </a:rPr>
              <a:t>подає</a:t>
            </a:r>
            <a:r>
              <a:rPr lang="ru-RU" sz="2400" dirty="0">
                <a:solidFill>
                  <a:schemeClr val="bg1"/>
                </a:solidFill>
              </a:rPr>
              <a:t> </a:t>
            </a:r>
            <a:r>
              <a:rPr lang="ru-RU" sz="2400" dirty="0" err="1">
                <a:solidFill>
                  <a:schemeClr val="bg1"/>
                </a:solidFill>
              </a:rPr>
              <a:t>прибуток</a:t>
            </a:r>
            <a:r>
              <a:rPr lang="ru-RU" sz="2400" dirty="0">
                <a:solidFill>
                  <a:schemeClr val="bg1"/>
                </a:solidFill>
              </a:rPr>
              <a:t> </a:t>
            </a:r>
            <a:r>
              <a:rPr lang="ru-RU" sz="2400" dirty="0" err="1">
                <a:solidFill>
                  <a:schemeClr val="bg1"/>
                </a:solidFill>
              </a:rPr>
              <a:t>або</a:t>
            </a:r>
            <a:r>
              <a:rPr lang="ru-RU" sz="2400" dirty="0">
                <a:solidFill>
                  <a:schemeClr val="bg1"/>
                </a:solidFill>
              </a:rPr>
              <a:t> </a:t>
            </a:r>
            <a:r>
              <a:rPr lang="ru-RU" sz="2400" dirty="0" err="1">
                <a:solidFill>
                  <a:schemeClr val="bg1"/>
                </a:solidFill>
              </a:rPr>
              <a:t>збиток</a:t>
            </a:r>
            <a:r>
              <a:rPr lang="ru-RU" sz="2400" dirty="0">
                <a:solidFill>
                  <a:schemeClr val="bg1"/>
                </a:solidFill>
              </a:rPr>
              <a:t> в </a:t>
            </a:r>
            <a:r>
              <a:rPr lang="ru-RU" sz="2400" dirty="0" err="1">
                <a:solidFill>
                  <a:schemeClr val="bg1"/>
                </a:solidFill>
              </a:rPr>
              <a:t>окремому</a:t>
            </a:r>
            <a:r>
              <a:rPr lang="ru-RU" sz="2400" dirty="0">
                <a:solidFill>
                  <a:schemeClr val="bg1"/>
                </a:solidFill>
              </a:rPr>
              <a:t> </a:t>
            </a:r>
            <a:r>
              <a:rPr lang="ru-RU" sz="2400" dirty="0" err="1">
                <a:solidFill>
                  <a:schemeClr val="bg1"/>
                </a:solidFill>
              </a:rPr>
              <a:t>звіті</a:t>
            </a:r>
            <a:r>
              <a:rPr lang="ru-RU" sz="2400" dirty="0">
                <a:solidFill>
                  <a:schemeClr val="bg1"/>
                </a:solidFill>
              </a:rPr>
              <a:t>, то </a:t>
            </a:r>
            <a:r>
              <a:rPr lang="ru-RU" sz="2400" dirty="0" err="1">
                <a:solidFill>
                  <a:schemeClr val="bg1"/>
                </a:solidFill>
              </a:rPr>
              <a:t>він</a:t>
            </a:r>
            <a:r>
              <a:rPr lang="ru-RU" sz="2400" dirty="0">
                <a:solidFill>
                  <a:schemeClr val="bg1"/>
                </a:solidFill>
              </a:rPr>
              <a:t> </a:t>
            </a:r>
            <a:r>
              <a:rPr lang="ru-RU" sz="2400" dirty="0" err="1">
                <a:solidFill>
                  <a:schemeClr val="bg1"/>
                </a:solidFill>
              </a:rPr>
              <a:t>подає</a:t>
            </a:r>
            <a:r>
              <a:rPr lang="ru-RU" sz="2400" dirty="0">
                <a:solidFill>
                  <a:schemeClr val="bg1"/>
                </a:solidFill>
              </a:rPr>
              <a:t> у такому </a:t>
            </a:r>
            <a:r>
              <a:rPr lang="ru-RU" sz="2400" dirty="0" err="1">
                <a:solidFill>
                  <a:schemeClr val="bg1"/>
                </a:solidFill>
              </a:rPr>
              <a:t>звіті</a:t>
            </a:r>
            <a:r>
              <a:rPr lang="ru-RU" sz="2400" dirty="0">
                <a:solidFill>
                  <a:schemeClr val="bg1"/>
                </a:solidFill>
              </a:rPr>
              <a:t> </a:t>
            </a:r>
            <a:r>
              <a:rPr lang="ru-RU" sz="2400" dirty="0" err="1">
                <a:solidFill>
                  <a:schemeClr val="bg1"/>
                </a:solidFill>
              </a:rPr>
              <a:t>інформацію</a:t>
            </a:r>
            <a:r>
              <a:rPr lang="ru-RU" sz="2400" dirty="0">
                <a:solidFill>
                  <a:schemeClr val="bg1"/>
                </a:solidFill>
              </a:rPr>
              <a:t> пункту а).</a:t>
            </a:r>
          </a:p>
          <a:p>
            <a:pPr algn="just"/>
            <a:r>
              <a:rPr lang="uk-UA" sz="2400" dirty="0" smtClean="0">
                <a:solidFill>
                  <a:schemeClr val="bg1"/>
                </a:solidFill>
              </a:rPr>
              <a:t>	Окрім </a:t>
            </a:r>
            <a:r>
              <a:rPr lang="uk-UA" sz="2400" dirty="0">
                <a:solidFill>
                  <a:schemeClr val="bg1"/>
                </a:solidFill>
              </a:rPr>
              <a:t>статей, що вимагаються іншими МСФЗ, розділ прибутків та збитків або звіт про прибутки та збитки має включати наступні статті.</a:t>
            </a:r>
            <a:endParaRPr lang="ru-RU" sz="2400" dirty="0">
              <a:solidFill>
                <a:schemeClr val="bg1"/>
              </a:solidFill>
            </a:endParaRPr>
          </a:p>
        </p:txBody>
      </p:sp>
    </p:spTree>
    <p:extLst>
      <p:ext uri="{BB962C8B-B14F-4D97-AF65-F5344CB8AC3E}">
        <p14:creationId xmlns:p14="http://schemas.microsoft.com/office/powerpoint/2010/main" val="7232234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81"/>
            <a:ext cx="7920880" cy="5293757"/>
          </a:xfrm>
          <a:prstGeom prst="rect">
            <a:avLst/>
          </a:prstGeom>
        </p:spPr>
        <p:txBody>
          <a:bodyPr wrap="square">
            <a:spAutoFit/>
          </a:bodyPr>
          <a:lstStyle/>
          <a:p>
            <a:pPr algn="just"/>
            <a:r>
              <a:rPr lang="ru-RU" sz="2600" dirty="0" smtClean="0">
                <a:solidFill>
                  <a:schemeClr val="bg1"/>
                </a:solidFill>
              </a:rPr>
              <a:t>У </a:t>
            </a:r>
            <a:r>
              <a:rPr lang="ru-RU" sz="2600" dirty="0" err="1">
                <a:solidFill>
                  <a:schemeClr val="bg1"/>
                </a:solidFill>
              </a:rPr>
              <a:t>розділі</a:t>
            </a:r>
            <a:r>
              <a:rPr lang="ru-RU" sz="2600" dirty="0">
                <a:solidFill>
                  <a:schemeClr val="bg1"/>
                </a:solidFill>
              </a:rPr>
              <a:t> </a:t>
            </a:r>
            <a:r>
              <a:rPr lang="ru-RU" sz="2600" dirty="0" err="1">
                <a:solidFill>
                  <a:schemeClr val="bg1"/>
                </a:solidFill>
              </a:rPr>
              <a:t>іншого</a:t>
            </a:r>
            <a:r>
              <a:rPr lang="ru-RU" sz="2600" dirty="0">
                <a:solidFill>
                  <a:schemeClr val="bg1"/>
                </a:solidFill>
              </a:rPr>
              <a:t> </a:t>
            </a:r>
            <a:r>
              <a:rPr lang="ru-RU" sz="2600" dirty="0" err="1">
                <a:solidFill>
                  <a:schemeClr val="bg1"/>
                </a:solidFill>
              </a:rPr>
              <a:t>сукупного</a:t>
            </a:r>
            <a:r>
              <a:rPr lang="ru-RU" sz="2600" dirty="0">
                <a:solidFill>
                  <a:schemeClr val="bg1"/>
                </a:solidFill>
              </a:rPr>
              <a:t> доходу </a:t>
            </a:r>
            <a:r>
              <a:rPr lang="ru-RU" sz="2600" dirty="0" err="1">
                <a:solidFill>
                  <a:schemeClr val="bg1"/>
                </a:solidFill>
              </a:rPr>
              <a:t>слід</a:t>
            </a:r>
            <a:r>
              <a:rPr lang="ru-RU" sz="2600" dirty="0">
                <a:solidFill>
                  <a:schemeClr val="bg1"/>
                </a:solidFill>
              </a:rPr>
              <a:t> </a:t>
            </a:r>
            <a:r>
              <a:rPr lang="ru-RU" sz="2600" dirty="0" err="1">
                <a:solidFill>
                  <a:schemeClr val="bg1"/>
                </a:solidFill>
              </a:rPr>
              <a:t>наводити</a:t>
            </a:r>
            <a:r>
              <a:rPr lang="ru-RU" sz="2600" dirty="0">
                <a:solidFill>
                  <a:schemeClr val="bg1"/>
                </a:solidFill>
              </a:rPr>
              <a:t> </a:t>
            </a:r>
            <a:r>
              <a:rPr lang="ru-RU" sz="2600" dirty="0" err="1">
                <a:solidFill>
                  <a:schemeClr val="bg1"/>
                </a:solidFill>
              </a:rPr>
              <a:t>окремими</a:t>
            </a:r>
            <a:r>
              <a:rPr lang="ru-RU" sz="2600" dirty="0">
                <a:solidFill>
                  <a:schemeClr val="bg1"/>
                </a:solidFill>
              </a:rPr>
              <a:t> рядками </a:t>
            </a:r>
            <a:r>
              <a:rPr lang="ru-RU" sz="2600" dirty="0" err="1">
                <a:solidFill>
                  <a:schemeClr val="bg1"/>
                </a:solidFill>
              </a:rPr>
              <a:t>суми</a:t>
            </a:r>
            <a:r>
              <a:rPr lang="ru-RU" sz="2600" dirty="0">
                <a:solidFill>
                  <a:schemeClr val="bg1"/>
                </a:solidFill>
              </a:rPr>
              <a:t> </a:t>
            </a:r>
            <a:r>
              <a:rPr lang="ru-RU" sz="2600" dirty="0" err="1">
                <a:solidFill>
                  <a:schemeClr val="bg1"/>
                </a:solidFill>
              </a:rPr>
              <a:t>іншого</a:t>
            </a:r>
            <a:r>
              <a:rPr lang="ru-RU" sz="2600" dirty="0">
                <a:solidFill>
                  <a:schemeClr val="bg1"/>
                </a:solidFill>
              </a:rPr>
              <a:t> </a:t>
            </a:r>
            <a:r>
              <a:rPr lang="ru-RU" sz="2600" dirty="0" err="1">
                <a:solidFill>
                  <a:schemeClr val="bg1"/>
                </a:solidFill>
              </a:rPr>
              <a:t>сукупного</a:t>
            </a:r>
            <a:r>
              <a:rPr lang="ru-RU" sz="2600" dirty="0">
                <a:solidFill>
                  <a:schemeClr val="bg1"/>
                </a:solidFill>
              </a:rPr>
              <a:t> доходу за </a:t>
            </a:r>
            <a:r>
              <a:rPr lang="ru-RU" sz="2600" dirty="0" err="1">
                <a:solidFill>
                  <a:schemeClr val="bg1"/>
                </a:solidFill>
              </a:rPr>
              <a:t>період</a:t>
            </a:r>
            <a:r>
              <a:rPr lang="ru-RU" sz="2600" dirty="0">
                <a:solidFill>
                  <a:schemeClr val="bg1"/>
                </a:solidFill>
              </a:rPr>
              <a:t>, </a:t>
            </a:r>
            <a:r>
              <a:rPr lang="ru-RU" sz="2600" dirty="0" err="1">
                <a:solidFill>
                  <a:schemeClr val="bg1"/>
                </a:solidFill>
              </a:rPr>
              <a:t>класифіковані</a:t>
            </a:r>
            <a:r>
              <a:rPr lang="ru-RU" sz="2600" dirty="0">
                <a:solidFill>
                  <a:schemeClr val="bg1"/>
                </a:solidFill>
              </a:rPr>
              <a:t> за </a:t>
            </a:r>
            <a:r>
              <a:rPr lang="ru-RU" sz="2600" dirty="0" err="1">
                <a:solidFill>
                  <a:schemeClr val="bg1"/>
                </a:solidFill>
              </a:rPr>
              <a:t>своєю</a:t>
            </a:r>
            <a:r>
              <a:rPr lang="ru-RU" sz="2600" dirty="0">
                <a:solidFill>
                  <a:schemeClr val="bg1"/>
                </a:solidFill>
              </a:rPr>
              <a:t> природою (</a:t>
            </a:r>
            <a:r>
              <a:rPr lang="ru-RU" sz="2600" dirty="0" err="1">
                <a:solidFill>
                  <a:schemeClr val="bg1"/>
                </a:solidFill>
              </a:rPr>
              <a:t>включаючи</a:t>
            </a:r>
            <a:r>
              <a:rPr lang="ru-RU" sz="2600" dirty="0">
                <a:solidFill>
                  <a:schemeClr val="bg1"/>
                </a:solidFill>
              </a:rPr>
              <a:t> </a:t>
            </a:r>
            <a:r>
              <a:rPr lang="ru-RU" sz="2600" dirty="0" err="1">
                <a:solidFill>
                  <a:schemeClr val="bg1"/>
                </a:solidFill>
              </a:rPr>
              <a:t>частку</a:t>
            </a:r>
            <a:r>
              <a:rPr lang="ru-RU" sz="2600" dirty="0">
                <a:solidFill>
                  <a:schemeClr val="bg1"/>
                </a:solidFill>
              </a:rPr>
              <a:t> </a:t>
            </a:r>
            <a:r>
              <a:rPr lang="ru-RU" sz="2600" dirty="0" err="1">
                <a:solidFill>
                  <a:schemeClr val="bg1"/>
                </a:solidFill>
              </a:rPr>
              <a:t>іншого</a:t>
            </a:r>
            <a:r>
              <a:rPr lang="ru-RU" sz="2600" dirty="0">
                <a:solidFill>
                  <a:schemeClr val="bg1"/>
                </a:solidFill>
              </a:rPr>
              <a:t> </a:t>
            </a:r>
            <a:r>
              <a:rPr lang="ru-RU" sz="2600" dirty="0" err="1">
                <a:solidFill>
                  <a:schemeClr val="bg1"/>
                </a:solidFill>
              </a:rPr>
              <a:t>сукупного</a:t>
            </a:r>
            <a:r>
              <a:rPr lang="ru-RU" sz="2600" dirty="0">
                <a:solidFill>
                  <a:schemeClr val="bg1"/>
                </a:solidFill>
              </a:rPr>
              <a:t> доходу в </a:t>
            </a:r>
            <a:r>
              <a:rPr lang="ru-RU" sz="2600" dirty="0" err="1">
                <a:solidFill>
                  <a:schemeClr val="bg1"/>
                </a:solidFill>
              </a:rPr>
              <a:t>асоційованих</a:t>
            </a:r>
            <a:r>
              <a:rPr lang="ru-RU" sz="2600" dirty="0">
                <a:solidFill>
                  <a:schemeClr val="bg1"/>
                </a:solidFill>
              </a:rPr>
              <a:t> </a:t>
            </a:r>
            <a:r>
              <a:rPr lang="ru-RU" sz="2600" dirty="0" err="1">
                <a:solidFill>
                  <a:schemeClr val="bg1"/>
                </a:solidFill>
              </a:rPr>
              <a:t>підприємствах</a:t>
            </a:r>
            <a:r>
              <a:rPr lang="ru-RU" sz="2600" dirty="0">
                <a:solidFill>
                  <a:schemeClr val="bg1"/>
                </a:solidFill>
              </a:rPr>
              <a:t> та </a:t>
            </a:r>
            <a:r>
              <a:rPr lang="ru-RU" sz="2600" dirty="0" err="1">
                <a:solidFill>
                  <a:schemeClr val="bg1"/>
                </a:solidFill>
              </a:rPr>
              <a:t>спільних</a:t>
            </a:r>
            <a:r>
              <a:rPr lang="ru-RU" sz="2600" dirty="0">
                <a:solidFill>
                  <a:schemeClr val="bg1"/>
                </a:solidFill>
              </a:rPr>
              <a:t> </a:t>
            </a:r>
            <a:r>
              <a:rPr lang="ru-RU" sz="2600" dirty="0" err="1">
                <a:solidFill>
                  <a:schemeClr val="bg1"/>
                </a:solidFill>
              </a:rPr>
              <a:t>підприємствах</a:t>
            </a:r>
            <a:r>
              <a:rPr lang="ru-RU" sz="2600" dirty="0">
                <a:solidFill>
                  <a:schemeClr val="bg1"/>
                </a:solidFill>
              </a:rPr>
              <a:t>, </a:t>
            </a:r>
            <a:r>
              <a:rPr lang="ru-RU" sz="2600" dirty="0" err="1">
                <a:solidFill>
                  <a:schemeClr val="bg1"/>
                </a:solidFill>
              </a:rPr>
              <a:t>що</a:t>
            </a:r>
            <a:r>
              <a:rPr lang="ru-RU" sz="2600" dirty="0">
                <a:solidFill>
                  <a:schemeClr val="bg1"/>
                </a:solidFill>
              </a:rPr>
              <a:t> </a:t>
            </a:r>
            <a:r>
              <a:rPr lang="ru-RU" sz="2600" dirty="0" err="1">
                <a:solidFill>
                  <a:schemeClr val="bg1"/>
                </a:solidFill>
              </a:rPr>
              <a:t>обліковується</a:t>
            </a:r>
            <a:r>
              <a:rPr lang="ru-RU" sz="2600" dirty="0">
                <a:solidFill>
                  <a:schemeClr val="bg1"/>
                </a:solidFill>
              </a:rPr>
              <a:t> за методом </a:t>
            </a:r>
            <a:r>
              <a:rPr lang="ru-RU" sz="2600" dirty="0" err="1">
                <a:solidFill>
                  <a:schemeClr val="bg1"/>
                </a:solidFill>
              </a:rPr>
              <a:t>участі</a:t>
            </a:r>
            <a:r>
              <a:rPr lang="ru-RU" sz="2600" dirty="0">
                <a:solidFill>
                  <a:schemeClr val="bg1"/>
                </a:solidFill>
              </a:rPr>
              <a:t> в </a:t>
            </a:r>
            <a:r>
              <a:rPr lang="ru-RU" sz="2600" dirty="0" err="1">
                <a:solidFill>
                  <a:schemeClr val="bg1"/>
                </a:solidFill>
              </a:rPr>
              <a:t>капіталі</a:t>
            </a:r>
            <a:r>
              <a:rPr lang="ru-RU" sz="2600" dirty="0">
                <a:solidFill>
                  <a:schemeClr val="bg1"/>
                </a:solidFill>
              </a:rPr>
              <a:t>) та </a:t>
            </a:r>
            <a:r>
              <a:rPr lang="ru-RU" sz="2600" dirty="0" err="1">
                <a:solidFill>
                  <a:schemeClr val="bg1"/>
                </a:solidFill>
              </a:rPr>
              <a:t>об'єднані</a:t>
            </a:r>
            <a:r>
              <a:rPr lang="ru-RU" sz="2600" dirty="0">
                <a:solidFill>
                  <a:schemeClr val="bg1"/>
                </a:solidFill>
              </a:rPr>
              <a:t> у </a:t>
            </a:r>
            <a:r>
              <a:rPr lang="ru-RU" sz="2600" dirty="0" err="1">
                <a:solidFill>
                  <a:schemeClr val="bg1"/>
                </a:solidFill>
              </a:rPr>
              <a:t>групи</a:t>
            </a:r>
            <a:r>
              <a:rPr lang="ru-RU" sz="2600" dirty="0">
                <a:solidFill>
                  <a:schemeClr val="bg1"/>
                </a:solidFill>
              </a:rPr>
              <a:t> так, </a:t>
            </a:r>
            <a:r>
              <a:rPr lang="ru-RU" sz="2600" dirty="0" err="1">
                <a:solidFill>
                  <a:schemeClr val="bg1"/>
                </a:solidFill>
              </a:rPr>
              <a:t>що</a:t>
            </a:r>
            <a:r>
              <a:rPr lang="ru-RU" sz="2600" dirty="0">
                <a:solidFill>
                  <a:schemeClr val="bg1"/>
                </a:solidFill>
              </a:rPr>
              <a:t> </a:t>
            </a:r>
            <a:r>
              <a:rPr lang="ru-RU" sz="2600" dirty="0" err="1">
                <a:solidFill>
                  <a:schemeClr val="bg1"/>
                </a:solidFill>
              </a:rPr>
              <a:t>згідно</a:t>
            </a:r>
            <a:r>
              <a:rPr lang="ru-RU" sz="2600" dirty="0">
                <a:solidFill>
                  <a:schemeClr val="bg1"/>
                </a:solidFill>
              </a:rPr>
              <a:t> з </a:t>
            </a:r>
            <a:r>
              <a:rPr lang="ru-RU" sz="2600" dirty="0" err="1">
                <a:solidFill>
                  <a:schemeClr val="bg1"/>
                </a:solidFill>
              </a:rPr>
              <a:t>іншими</a:t>
            </a:r>
            <a:r>
              <a:rPr lang="ru-RU" sz="2600" dirty="0">
                <a:solidFill>
                  <a:schemeClr val="bg1"/>
                </a:solidFill>
              </a:rPr>
              <a:t> МСФЗ вони:</a:t>
            </a:r>
          </a:p>
          <a:p>
            <a:pPr marL="914400" lvl="1" indent="-457200" algn="just">
              <a:buFontTx/>
              <a:buChar char="-"/>
            </a:pPr>
            <a:r>
              <a:rPr lang="ru-RU" sz="2600" dirty="0" smtClean="0">
                <a:solidFill>
                  <a:schemeClr val="bg1"/>
                </a:solidFill>
              </a:rPr>
              <a:t>у </a:t>
            </a:r>
            <a:r>
              <a:rPr lang="ru-RU" sz="2600" dirty="0" err="1">
                <a:solidFill>
                  <a:schemeClr val="bg1"/>
                </a:solidFill>
              </a:rPr>
              <a:t>подальшому</a:t>
            </a:r>
            <a:r>
              <a:rPr lang="ru-RU" sz="2600" dirty="0">
                <a:solidFill>
                  <a:schemeClr val="bg1"/>
                </a:solidFill>
              </a:rPr>
              <a:t> не </a:t>
            </a:r>
            <a:r>
              <a:rPr lang="ru-RU" sz="2600" dirty="0" err="1">
                <a:solidFill>
                  <a:schemeClr val="bg1"/>
                </a:solidFill>
              </a:rPr>
              <a:t>будуть</a:t>
            </a:r>
            <a:r>
              <a:rPr lang="ru-RU" sz="2600" dirty="0">
                <a:solidFill>
                  <a:schemeClr val="bg1"/>
                </a:solidFill>
              </a:rPr>
              <a:t> </a:t>
            </a:r>
            <a:r>
              <a:rPr lang="ru-RU" sz="2600" dirty="0" err="1">
                <a:solidFill>
                  <a:schemeClr val="bg1"/>
                </a:solidFill>
              </a:rPr>
              <a:t>перекласифіковані</a:t>
            </a:r>
            <a:r>
              <a:rPr lang="ru-RU" sz="2600" dirty="0">
                <a:solidFill>
                  <a:schemeClr val="bg1"/>
                </a:solidFill>
              </a:rPr>
              <a:t> у </a:t>
            </a:r>
            <a:r>
              <a:rPr lang="ru-RU" sz="2600" dirty="0" err="1">
                <a:solidFill>
                  <a:schemeClr val="bg1"/>
                </a:solidFill>
              </a:rPr>
              <a:t>прибуток</a:t>
            </a:r>
            <a:r>
              <a:rPr lang="ru-RU" sz="2600" dirty="0">
                <a:solidFill>
                  <a:schemeClr val="bg1"/>
                </a:solidFill>
              </a:rPr>
              <a:t> </a:t>
            </a:r>
            <a:r>
              <a:rPr lang="ru-RU" sz="2600" dirty="0" err="1">
                <a:solidFill>
                  <a:schemeClr val="bg1"/>
                </a:solidFill>
              </a:rPr>
              <a:t>або</a:t>
            </a:r>
            <a:r>
              <a:rPr lang="ru-RU" sz="2600" dirty="0">
                <a:solidFill>
                  <a:schemeClr val="bg1"/>
                </a:solidFill>
              </a:rPr>
              <a:t> </a:t>
            </a:r>
            <a:r>
              <a:rPr lang="ru-RU" sz="2600" dirty="0" err="1">
                <a:solidFill>
                  <a:schemeClr val="bg1"/>
                </a:solidFill>
              </a:rPr>
              <a:t>збиток</a:t>
            </a:r>
            <a:r>
              <a:rPr lang="ru-RU" sz="2600" dirty="0">
                <a:solidFill>
                  <a:schemeClr val="bg1"/>
                </a:solidFill>
              </a:rPr>
              <a:t>; </a:t>
            </a:r>
            <a:r>
              <a:rPr lang="ru-RU" sz="2600" dirty="0" smtClean="0">
                <a:solidFill>
                  <a:schemeClr val="bg1"/>
                </a:solidFill>
              </a:rPr>
              <a:t>та</a:t>
            </a:r>
          </a:p>
          <a:p>
            <a:pPr marL="914400" lvl="1" indent="-457200" algn="just">
              <a:buFontTx/>
              <a:buChar char="-"/>
            </a:pPr>
            <a:r>
              <a:rPr lang="ru-RU" sz="2600" dirty="0" smtClean="0">
                <a:solidFill>
                  <a:schemeClr val="bg1"/>
                </a:solidFill>
              </a:rPr>
              <a:t>у </a:t>
            </a:r>
            <a:r>
              <a:rPr lang="ru-RU" sz="2600" dirty="0" err="1">
                <a:solidFill>
                  <a:schemeClr val="bg1"/>
                </a:solidFill>
              </a:rPr>
              <a:t>подальшому</a:t>
            </a:r>
            <a:r>
              <a:rPr lang="ru-RU" sz="2600" dirty="0">
                <a:solidFill>
                  <a:schemeClr val="bg1"/>
                </a:solidFill>
              </a:rPr>
              <a:t> </a:t>
            </a:r>
            <a:r>
              <a:rPr lang="ru-RU" sz="2600" dirty="0" err="1">
                <a:solidFill>
                  <a:schemeClr val="bg1"/>
                </a:solidFill>
              </a:rPr>
              <a:t>будуть</a:t>
            </a:r>
            <a:r>
              <a:rPr lang="ru-RU" sz="2600" dirty="0">
                <a:solidFill>
                  <a:schemeClr val="bg1"/>
                </a:solidFill>
              </a:rPr>
              <a:t> </a:t>
            </a:r>
            <a:r>
              <a:rPr lang="ru-RU" sz="2600" dirty="0" err="1">
                <a:solidFill>
                  <a:schemeClr val="bg1"/>
                </a:solidFill>
              </a:rPr>
              <a:t>перекласифіковані</a:t>
            </a:r>
            <a:r>
              <a:rPr lang="ru-RU" sz="2600" dirty="0">
                <a:solidFill>
                  <a:schemeClr val="bg1"/>
                </a:solidFill>
              </a:rPr>
              <a:t> у </a:t>
            </a:r>
            <a:r>
              <a:rPr lang="ru-RU" sz="2600" dirty="0" err="1">
                <a:solidFill>
                  <a:schemeClr val="bg1"/>
                </a:solidFill>
              </a:rPr>
              <a:t>прибуток</a:t>
            </a:r>
            <a:r>
              <a:rPr lang="ru-RU" sz="2600" dirty="0">
                <a:solidFill>
                  <a:schemeClr val="bg1"/>
                </a:solidFill>
              </a:rPr>
              <a:t> </a:t>
            </a:r>
            <a:r>
              <a:rPr lang="ru-RU" sz="2600" dirty="0" err="1">
                <a:solidFill>
                  <a:schemeClr val="bg1"/>
                </a:solidFill>
              </a:rPr>
              <a:t>або</a:t>
            </a:r>
            <a:r>
              <a:rPr lang="ru-RU" sz="2600" dirty="0">
                <a:solidFill>
                  <a:schemeClr val="bg1"/>
                </a:solidFill>
              </a:rPr>
              <a:t> </a:t>
            </a:r>
            <a:r>
              <a:rPr lang="ru-RU" sz="2600" dirty="0" err="1">
                <a:solidFill>
                  <a:schemeClr val="bg1"/>
                </a:solidFill>
              </a:rPr>
              <a:t>збиток</a:t>
            </a:r>
            <a:r>
              <a:rPr lang="ru-RU" sz="2600" dirty="0">
                <a:solidFill>
                  <a:schemeClr val="bg1"/>
                </a:solidFill>
              </a:rPr>
              <a:t>, </a:t>
            </a:r>
            <a:r>
              <a:rPr lang="ru-RU" sz="2600" dirty="0" err="1">
                <a:solidFill>
                  <a:schemeClr val="bg1"/>
                </a:solidFill>
              </a:rPr>
              <a:t>якщо</a:t>
            </a:r>
            <a:r>
              <a:rPr lang="ru-RU" sz="2600" dirty="0">
                <a:solidFill>
                  <a:schemeClr val="bg1"/>
                </a:solidFill>
              </a:rPr>
              <a:t> </a:t>
            </a:r>
            <a:r>
              <a:rPr lang="ru-RU" sz="2600" dirty="0" err="1">
                <a:solidFill>
                  <a:schemeClr val="bg1"/>
                </a:solidFill>
              </a:rPr>
              <a:t>виконуватимуться</a:t>
            </a:r>
            <a:r>
              <a:rPr lang="ru-RU" sz="2600" dirty="0">
                <a:solidFill>
                  <a:schemeClr val="bg1"/>
                </a:solidFill>
              </a:rPr>
              <a:t> </a:t>
            </a:r>
            <a:r>
              <a:rPr lang="ru-RU" sz="2600" dirty="0" err="1">
                <a:solidFill>
                  <a:schemeClr val="bg1"/>
                </a:solidFill>
              </a:rPr>
              <a:t>певні</a:t>
            </a:r>
            <a:r>
              <a:rPr lang="ru-RU" sz="2600" dirty="0">
                <a:solidFill>
                  <a:schemeClr val="bg1"/>
                </a:solidFill>
              </a:rPr>
              <a:t> </a:t>
            </a:r>
            <a:r>
              <a:rPr lang="ru-RU" sz="2600" dirty="0" err="1">
                <a:solidFill>
                  <a:schemeClr val="bg1"/>
                </a:solidFill>
              </a:rPr>
              <a:t>умови</a:t>
            </a:r>
            <a:endParaRPr lang="ru-RU" sz="2600" dirty="0">
              <a:solidFill>
                <a:schemeClr val="bg1"/>
              </a:solidFill>
            </a:endParaRPr>
          </a:p>
        </p:txBody>
      </p:sp>
    </p:spTree>
    <p:extLst>
      <p:ext uri="{BB962C8B-B14F-4D97-AF65-F5344CB8AC3E}">
        <p14:creationId xmlns:p14="http://schemas.microsoft.com/office/powerpoint/2010/main" val="1921850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4345"/>
            <a:ext cx="8352928" cy="5632311"/>
          </a:xfrm>
          <a:prstGeom prst="rect">
            <a:avLst/>
          </a:prstGeom>
        </p:spPr>
        <p:txBody>
          <a:bodyPr wrap="square">
            <a:spAutoFit/>
          </a:bodyPr>
          <a:lstStyle/>
          <a:p>
            <a:pPr algn="just"/>
            <a:r>
              <a:rPr lang="uk-UA" sz="2400" dirty="0" smtClean="0">
                <a:solidFill>
                  <a:schemeClr val="bg1"/>
                </a:solidFill>
              </a:rPr>
              <a:t>	Суб'єкт </a:t>
            </a:r>
            <a:r>
              <a:rPr lang="uk-UA" sz="2400" dirty="0">
                <a:solidFill>
                  <a:schemeClr val="bg1"/>
                </a:solidFill>
              </a:rPr>
              <a:t>господарювання повинен подавати аналіз витрат, визнаних у прибутку чи збитку, із застосуванням класифікації, яка базується на характері витрат або на їхній функції у суб'єкта господарювання, залежно від того, який аналіз забезпечує обґрунтовану та більш доречну інформацію.</a:t>
            </a:r>
            <a:endParaRPr lang="ru-RU" sz="2400" dirty="0">
              <a:solidFill>
                <a:schemeClr val="bg1"/>
              </a:solidFill>
            </a:endParaRPr>
          </a:p>
          <a:p>
            <a:pPr algn="just"/>
            <a:r>
              <a:rPr lang="uk-UA" sz="2400" dirty="0" smtClean="0">
                <a:solidFill>
                  <a:schemeClr val="bg1"/>
                </a:solidFill>
              </a:rPr>
              <a:t>	Перша </a:t>
            </a:r>
            <a:r>
              <a:rPr lang="uk-UA" sz="2400" dirty="0">
                <a:solidFill>
                  <a:schemeClr val="bg1"/>
                </a:solidFill>
              </a:rPr>
              <a:t>форма аналізу - це метод "характеру витрат". Суб'єкт господарювання об'єднує витрати у прибутку або збитку згідно з їх характером (наприклад, амортизація, придбання матеріалів, транспортні витрати, виплати працівникам, витрати на рекламу) і не перерозподіляє їх за функціями в межах суб'єкта господарювання. Цей метод може бути простим у застосуванні, оскільки немає погреби розподіляти операційні витрати відповідно до класифікації функцій.</a:t>
            </a:r>
            <a:endParaRPr lang="ru-RU" sz="2400" dirty="0">
              <a:solidFill>
                <a:schemeClr val="bg1"/>
              </a:solidFill>
            </a:endParaRPr>
          </a:p>
        </p:txBody>
      </p:sp>
    </p:spTree>
    <p:extLst>
      <p:ext uri="{BB962C8B-B14F-4D97-AF65-F5344CB8AC3E}">
        <p14:creationId xmlns:p14="http://schemas.microsoft.com/office/powerpoint/2010/main" val="1465127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9"/>
            <a:ext cx="7920880" cy="5293757"/>
          </a:xfrm>
          <a:prstGeom prst="rect">
            <a:avLst/>
          </a:prstGeom>
        </p:spPr>
        <p:txBody>
          <a:bodyPr wrap="square">
            <a:spAutoFit/>
          </a:bodyPr>
          <a:lstStyle/>
          <a:p>
            <a:pPr algn="just"/>
            <a:r>
              <a:rPr lang="uk-UA" sz="2600" dirty="0" smtClean="0">
                <a:solidFill>
                  <a:schemeClr val="bg1"/>
                </a:solidFill>
              </a:rPr>
              <a:t>	Друга </a:t>
            </a:r>
            <a:r>
              <a:rPr lang="uk-UA" sz="2600" dirty="0">
                <a:solidFill>
                  <a:schemeClr val="bg1"/>
                </a:solidFill>
              </a:rPr>
              <a:t>форма аналізу - це метод "функції витрат" або "собівартості реалізації", згідно з яким витрати класифікують відповідно до їх функцій як частини собівартості чи, наприклад, витрат на збут або адміністративну діяльність. </a:t>
            </a:r>
            <a:r>
              <a:rPr lang="ru-RU" sz="2600" dirty="0" err="1">
                <a:solidFill>
                  <a:schemeClr val="bg1"/>
                </a:solidFill>
              </a:rPr>
              <a:t>Згідно</a:t>
            </a:r>
            <a:r>
              <a:rPr lang="ru-RU" sz="2600" dirty="0">
                <a:solidFill>
                  <a:schemeClr val="bg1"/>
                </a:solidFill>
              </a:rPr>
              <a:t> з </a:t>
            </a:r>
            <a:r>
              <a:rPr lang="ru-RU" sz="2600" dirty="0" err="1">
                <a:solidFill>
                  <a:schemeClr val="bg1"/>
                </a:solidFill>
              </a:rPr>
              <a:t>цим</a:t>
            </a:r>
            <a:r>
              <a:rPr lang="ru-RU" sz="2600" dirty="0">
                <a:solidFill>
                  <a:schemeClr val="bg1"/>
                </a:solidFill>
              </a:rPr>
              <a:t> методом, </a:t>
            </a:r>
            <a:r>
              <a:rPr lang="ru-RU" sz="2600" dirty="0" err="1">
                <a:solidFill>
                  <a:schemeClr val="bg1"/>
                </a:solidFill>
              </a:rPr>
              <a:t>суб'єкт</a:t>
            </a:r>
            <a:r>
              <a:rPr lang="ru-RU" sz="2600" dirty="0">
                <a:solidFill>
                  <a:schemeClr val="bg1"/>
                </a:solidFill>
              </a:rPr>
              <a:t> </a:t>
            </a:r>
            <a:r>
              <a:rPr lang="ru-RU" sz="2600" dirty="0" err="1">
                <a:solidFill>
                  <a:schemeClr val="bg1"/>
                </a:solidFill>
              </a:rPr>
              <a:t>господарювання</a:t>
            </a:r>
            <a:r>
              <a:rPr lang="ru-RU" sz="2600" dirty="0">
                <a:solidFill>
                  <a:schemeClr val="bg1"/>
                </a:solidFill>
              </a:rPr>
              <a:t> </a:t>
            </a:r>
            <a:r>
              <a:rPr lang="ru-RU" sz="2600" dirty="0" err="1">
                <a:solidFill>
                  <a:schemeClr val="bg1"/>
                </a:solidFill>
              </a:rPr>
              <a:t>розкриває</a:t>
            </a:r>
            <a:r>
              <a:rPr lang="ru-RU" sz="2600" dirty="0">
                <a:solidFill>
                  <a:schemeClr val="bg1"/>
                </a:solidFill>
              </a:rPr>
              <a:t>, як </a:t>
            </a:r>
            <a:r>
              <a:rPr lang="ru-RU" sz="2600" dirty="0" err="1">
                <a:solidFill>
                  <a:schemeClr val="bg1"/>
                </a:solidFill>
              </a:rPr>
              <a:t>мінімум</a:t>
            </a:r>
            <a:r>
              <a:rPr lang="ru-RU" sz="2600" dirty="0">
                <a:solidFill>
                  <a:schemeClr val="bg1"/>
                </a:solidFill>
              </a:rPr>
              <a:t>, </a:t>
            </a:r>
            <a:r>
              <a:rPr lang="ru-RU" sz="2600" dirty="0" err="1">
                <a:solidFill>
                  <a:schemeClr val="bg1"/>
                </a:solidFill>
              </a:rPr>
              <a:t>інформацію</a:t>
            </a:r>
            <a:r>
              <a:rPr lang="ru-RU" sz="2600" dirty="0">
                <a:solidFill>
                  <a:schemeClr val="bg1"/>
                </a:solidFill>
              </a:rPr>
              <a:t> про </a:t>
            </a:r>
            <a:r>
              <a:rPr lang="ru-RU" sz="2600" dirty="0" err="1">
                <a:solidFill>
                  <a:schemeClr val="bg1"/>
                </a:solidFill>
              </a:rPr>
              <a:t>собівартість</a:t>
            </a:r>
            <a:r>
              <a:rPr lang="ru-RU" sz="2600" dirty="0">
                <a:solidFill>
                  <a:schemeClr val="bg1"/>
                </a:solidFill>
              </a:rPr>
              <a:t> </a:t>
            </a:r>
            <a:r>
              <a:rPr lang="ru-RU" sz="2600" dirty="0" err="1">
                <a:solidFill>
                  <a:schemeClr val="bg1"/>
                </a:solidFill>
              </a:rPr>
              <a:t>реалізації</a:t>
            </a:r>
            <a:r>
              <a:rPr lang="ru-RU" sz="2600" dirty="0">
                <a:solidFill>
                  <a:schemeClr val="bg1"/>
                </a:solidFill>
              </a:rPr>
              <a:t> </a:t>
            </a:r>
            <a:r>
              <a:rPr lang="ru-RU" sz="2600" dirty="0" err="1">
                <a:solidFill>
                  <a:schemeClr val="bg1"/>
                </a:solidFill>
              </a:rPr>
              <a:t>окремо</a:t>
            </a:r>
            <a:r>
              <a:rPr lang="ru-RU" sz="2600" dirty="0">
                <a:solidFill>
                  <a:schemeClr val="bg1"/>
                </a:solidFill>
              </a:rPr>
              <a:t> </a:t>
            </a:r>
            <a:r>
              <a:rPr lang="ru-RU" sz="2600" dirty="0" err="1">
                <a:solidFill>
                  <a:schemeClr val="bg1"/>
                </a:solidFill>
              </a:rPr>
              <a:t>від</a:t>
            </a:r>
            <a:r>
              <a:rPr lang="ru-RU" sz="2600" dirty="0">
                <a:solidFill>
                  <a:schemeClr val="bg1"/>
                </a:solidFill>
              </a:rPr>
              <a:t> </a:t>
            </a:r>
            <a:r>
              <a:rPr lang="ru-RU" sz="2600" dirty="0" err="1">
                <a:solidFill>
                  <a:schemeClr val="bg1"/>
                </a:solidFill>
              </a:rPr>
              <a:t>інших</a:t>
            </a:r>
            <a:r>
              <a:rPr lang="ru-RU" sz="2600" dirty="0">
                <a:solidFill>
                  <a:schemeClr val="bg1"/>
                </a:solidFill>
              </a:rPr>
              <a:t> </a:t>
            </a:r>
            <a:r>
              <a:rPr lang="ru-RU" sz="2600" dirty="0" err="1">
                <a:solidFill>
                  <a:schemeClr val="bg1"/>
                </a:solidFill>
              </a:rPr>
              <a:t>витрат</a:t>
            </a:r>
            <a:r>
              <a:rPr lang="ru-RU" sz="2600" dirty="0">
                <a:solidFill>
                  <a:schemeClr val="bg1"/>
                </a:solidFill>
              </a:rPr>
              <a:t>. </a:t>
            </a:r>
            <a:r>
              <a:rPr lang="ru-RU" sz="2600" dirty="0" err="1">
                <a:solidFill>
                  <a:schemeClr val="bg1"/>
                </a:solidFill>
              </a:rPr>
              <a:t>Цей</a:t>
            </a:r>
            <a:r>
              <a:rPr lang="ru-RU" sz="2600" dirty="0">
                <a:solidFill>
                  <a:schemeClr val="bg1"/>
                </a:solidFill>
              </a:rPr>
              <a:t> метод </a:t>
            </a:r>
            <a:r>
              <a:rPr lang="ru-RU" sz="2600" dirty="0" err="1">
                <a:solidFill>
                  <a:schemeClr val="bg1"/>
                </a:solidFill>
              </a:rPr>
              <a:t>може</a:t>
            </a:r>
            <a:r>
              <a:rPr lang="ru-RU" sz="2600" dirty="0">
                <a:solidFill>
                  <a:schemeClr val="bg1"/>
                </a:solidFill>
              </a:rPr>
              <a:t> </a:t>
            </a:r>
            <a:r>
              <a:rPr lang="ru-RU" sz="2600" dirty="0" err="1">
                <a:solidFill>
                  <a:schemeClr val="bg1"/>
                </a:solidFill>
              </a:rPr>
              <a:t>надавати</a:t>
            </a:r>
            <a:r>
              <a:rPr lang="ru-RU" sz="2600" dirty="0">
                <a:solidFill>
                  <a:schemeClr val="bg1"/>
                </a:solidFill>
              </a:rPr>
              <a:t> </a:t>
            </a:r>
            <a:r>
              <a:rPr lang="ru-RU" sz="2600" dirty="0" err="1">
                <a:solidFill>
                  <a:schemeClr val="bg1"/>
                </a:solidFill>
              </a:rPr>
              <a:t>більш</a:t>
            </a:r>
            <a:r>
              <a:rPr lang="ru-RU" sz="2600" dirty="0">
                <a:solidFill>
                  <a:schemeClr val="bg1"/>
                </a:solidFill>
              </a:rPr>
              <a:t> </a:t>
            </a:r>
            <a:r>
              <a:rPr lang="ru-RU" sz="2600" dirty="0" err="1">
                <a:solidFill>
                  <a:schemeClr val="bg1"/>
                </a:solidFill>
              </a:rPr>
              <a:t>доречну</a:t>
            </a:r>
            <a:r>
              <a:rPr lang="ru-RU" sz="2600" dirty="0">
                <a:solidFill>
                  <a:schemeClr val="bg1"/>
                </a:solidFill>
              </a:rPr>
              <a:t> </a:t>
            </a:r>
            <a:r>
              <a:rPr lang="ru-RU" sz="2600" dirty="0" err="1">
                <a:solidFill>
                  <a:schemeClr val="bg1"/>
                </a:solidFill>
              </a:rPr>
              <a:t>інформацію</a:t>
            </a:r>
            <a:r>
              <a:rPr lang="ru-RU" sz="2600" dirty="0">
                <a:solidFill>
                  <a:schemeClr val="bg1"/>
                </a:solidFill>
              </a:rPr>
              <a:t> </a:t>
            </a:r>
            <a:r>
              <a:rPr lang="ru-RU" sz="2600" dirty="0" err="1">
                <a:solidFill>
                  <a:schemeClr val="bg1"/>
                </a:solidFill>
              </a:rPr>
              <a:t>користувачам</a:t>
            </a:r>
            <a:r>
              <a:rPr lang="ru-RU" sz="2600" dirty="0">
                <a:solidFill>
                  <a:schemeClr val="bg1"/>
                </a:solidFill>
              </a:rPr>
              <a:t>, </a:t>
            </a:r>
            <a:r>
              <a:rPr lang="ru-RU" sz="2600" dirty="0" err="1">
                <a:solidFill>
                  <a:schemeClr val="bg1"/>
                </a:solidFill>
              </a:rPr>
              <a:t>ніж</a:t>
            </a:r>
            <a:r>
              <a:rPr lang="ru-RU" sz="2600" dirty="0">
                <a:solidFill>
                  <a:schemeClr val="bg1"/>
                </a:solidFill>
              </a:rPr>
              <a:t> </a:t>
            </a:r>
            <a:r>
              <a:rPr lang="ru-RU" sz="2600" dirty="0" err="1">
                <a:solidFill>
                  <a:schemeClr val="bg1"/>
                </a:solidFill>
              </a:rPr>
              <a:t>класифікація</a:t>
            </a:r>
            <a:r>
              <a:rPr lang="ru-RU" sz="2600" dirty="0">
                <a:solidFill>
                  <a:schemeClr val="bg1"/>
                </a:solidFill>
              </a:rPr>
              <a:t> </a:t>
            </a:r>
            <a:r>
              <a:rPr lang="ru-RU" sz="2600" dirty="0" err="1">
                <a:solidFill>
                  <a:schemeClr val="bg1"/>
                </a:solidFill>
              </a:rPr>
              <a:t>витрат</a:t>
            </a:r>
            <a:r>
              <a:rPr lang="ru-RU" sz="2600" dirty="0">
                <a:solidFill>
                  <a:schemeClr val="bg1"/>
                </a:solidFill>
              </a:rPr>
              <a:t> за характером, але </a:t>
            </a:r>
            <a:r>
              <a:rPr lang="ru-RU" sz="2600" dirty="0" err="1">
                <a:solidFill>
                  <a:schemeClr val="bg1"/>
                </a:solidFill>
              </a:rPr>
              <a:t>розподіл</a:t>
            </a:r>
            <a:r>
              <a:rPr lang="ru-RU" sz="2600" dirty="0">
                <a:solidFill>
                  <a:schemeClr val="bg1"/>
                </a:solidFill>
              </a:rPr>
              <a:t> </a:t>
            </a:r>
            <a:r>
              <a:rPr lang="ru-RU" sz="2600" dirty="0" err="1">
                <a:solidFill>
                  <a:schemeClr val="bg1"/>
                </a:solidFill>
              </a:rPr>
              <a:t>витрат</a:t>
            </a:r>
            <a:r>
              <a:rPr lang="ru-RU" sz="2600" dirty="0">
                <a:solidFill>
                  <a:schemeClr val="bg1"/>
                </a:solidFill>
              </a:rPr>
              <a:t> на </a:t>
            </a:r>
            <a:r>
              <a:rPr lang="ru-RU" sz="2600" dirty="0" err="1">
                <a:solidFill>
                  <a:schemeClr val="bg1"/>
                </a:solidFill>
              </a:rPr>
              <a:t>функції</a:t>
            </a:r>
            <a:r>
              <a:rPr lang="ru-RU" sz="2600" dirty="0">
                <a:solidFill>
                  <a:schemeClr val="bg1"/>
                </a:solidFill>
              </a:rPr>
              <a:t> </a:t>
            </a:r>
            <a:r>
              <a:rPr lang="ru-RU" sz="2600" dirty="0" err="1">
                <a:solidFill>
                  <a:schemeClr val="bg1"/>
                </a:solidFill>
              </a:rPr>
              <a:t>може</a:t>
            </a:r>
            <a:r>
              <a:rPr lang="ru-RU" sz="2600" dirty="0">
                <a:solidFill>
                  <a:schemeClr val="bg1"/>
                </a:solidFill>
              </a:rPr>
              <a:t> </a:t>
            </a:r>
            <a:r>
              <a:rPr lang="ru-RU" sz="2600" dirty="0" err="1">
                <a:solidFill>
                  <a:schemeClr val="bg1"/>
                </a:solidFill>
              </a:rPr>
              <a:t>вимагати</a:t>
            </a:r>
            <a:r>
              <a:rPr lang="ru-RU" sz="2600" dirty="0">
                <a:solidFill>
                  <a:schemeClr val="bg1"/>
                </a:solidFill>
              </a:rPr>
              <a:t> </a:t>
            </a:r>
            <a:r>
              <a:rPr lang="ru-RU" sz="2600" dirty="0" err="1">
                <a:solidFill>
                  <a:schemeClr val="bg1"/>
                </a:solidFill>
              </a:rPr>
              <a:t>довільного</a:t>
            </a:r>
            <a:r>
              <a:rPr lang="ru-RU" sz="2600" dirty="0">
                <a:solidFill>
                  <a:schemeClr val="bg1"/>
                </a:solidFill>
              </a:rPr>
              <a:t> </a:t>
            </a:r>
            <a:r>
              <a:rPr lang="ru-RU" sz="2600" dirty="0" err="1">
                <a:solidFill>
                  <a:schemeClr val="bg1"/>
                </a:solidFill>
              </a:rPr>
              <a:t>розподілу</a:t>
            </a:r>
            <a:r>
              <a:rPr lang="ru-RU" sz="2600" dirty="0">
                <a:solidFill>
                  <a:schemeClr val="bg1"/>
                </a:solidFill>
              </a:rPr>
              <a:t> та </a:t>
            </a:r>
            <a:r>
              <a:rPr lang="ru-RU" sz="2600" dirty="0" err="1">
                <a:solidFill>
                  <a:schemeClr val="bg1"/>
                </a:solidFill>
              </a:rPr>
              <a:t>значного</a:t>
            </a:r>
            <a:r>
              <a:rPr lang="ru-RU" sz="2600" dirty="0">
                <a:solidFill>
                  <a:schemeClr val="bg1"/>
                </a:solidFill>
              </a:rPr>
              <a:t> </a:t>
            </a:r>
            <a:r>
              <a:rPr lang="ru-RU" sz="2600" dirty="0" err="1">
                <a:solidFill>
                  <a:schemeClr val="bg1"/>
                </a:solidFill>
              </a:rPr>
              <a:t>судження</a:t>
            </a:r>
            <a:r>
              <a:rPr lang="ru-RU" sz="2600" dirty="0">
                <a:solidFill>
                  <a:schemeClr val="bg1"/>
                </a:solidFill>
              </a:rPr>
              <a:t>.</a:t>
            </a:r>
          </a:p>
        </p:txBody>
      </p:sp>
    </p:spTree>
    <p:extLst>
      <p:ext uri="{BB962C8B-B14F-4D97-AF65-F5344CB8AC3E}">
        <p14:creationId xmlns:p14="http://schemas.microsoft.com/office/powerpoint/2010/main" val="1249238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3140968"/>
            <a:ext cx="8291264" cy="2955032"/>
          </a:xfrm>
        </p:spPr>
        <p:txBody>
          <a:bodyPr>
            <a:normAutofit fontScale="92500" lnSpcReduction="20000"/>
          </a:bodyPr>
          <a:lstStyle/>
          <a:p>
            <a:pPr marL="0" indent="0" algn="just">
              <a:buNone/>
            </a:pPr>
            <a:r>
              <a:rPr lang="uk-UA" dirty="0">
                <a:solidFill>
                  <a:schemeClr val="bg1"/>
                </a:solidFill>
              </a:rPr>
              <a:t>Фінансова звітність являє собою структуроване відображення фінансового стану та фінансових результатів підприємства. Метою фінансової звітності є надання інформації про фінансовий стан, фінансові результати та рух грошових коштів підприємства, яка буде корисна широкому колу користувачів при прийнятті ними економічних рішень. Для досягнення зазначеної мети фінансова звітність містить відомості про наступні показники діяльності підприємства:</a:t>
            </a:r>
            <a:endParaRPr lang="ru-RU" dirty="0">
              <a:solidFill>
                <a:schemeClr val="bg1"/>
              </a:solidFill>
            </a:endParaRPr>
          </a:p>
          <a:p>
            <a:endParaRPr lang="ru-RU" dirty="0"/>
          </a:p>
        </p:txBody>
      </p:sp>
      <p:sp>
        <p:nvSpPr>
          <p:cNvPr id="3" name="Заголовок 2"/>
          <p:cNvSpPr>
            <a:spLocks noGrp="1"/>
          </p:cNvSpPr>
          <p:nvPr>
            <p:ph type="title"/>
          </p:nvPr>
        </p:nvSpPr>
        <p:spPr>
          <a:xfrm>
            <a:off x="457200" y="152400"/>
            <a:ext cx="8229600" cy="2844552"/>
          </a:xfrm>
        </p:spPr>
        <p:txBody>
          <a:bodyPr>
            <a:normAutofit/>
          </a:bodyPr>
          <a:lstStyle/>
          <a:p>
            <a:pPr algn="just"/>
            <a:r>
              <a:rPr lang="uk-UA" sz="2200" dirty="0">
                <a:solidFill>
                  <a:schemeClr val="bg1"/>
                </a:solidFill>
                <a:effectLst/>
              </a:rPr>
              <a:t>МСБО (IAS) 1 встановлює основу для подання фінансової звітності загального призначення з тим, щоб забезпечити її порівнянність як з фінансової звітністю підприємства за попередні періоди, так і з фінансової звітністю інших підприємств. В МСБО (IAS) 1 викладаються загальні вимоги до подання фінансової звітності, рекомендації щодо її структури і мінімальні вимоги щодо її змісту.</a:t>
            </a:r>
            <a:r>
              <a:rPr lang="ru-RU" dirty="0">
                <a:effectLst/>
              </a:rPr>
              <a:t/>
            </a:r>
            <a:br>
              <a:rPr lang="ru-RU" dirty="0">
                <a:effectLst/>
              </a:rPr>
            </a:br>
            <a:endParaRPr lang="ru-RU" dirty="0"/>
          </a:p>
        </p:txBody>
      </p:sp>
    </p:spTree>
    <p:extLst>
      <p:ext uri="{BB962C8B-B14F-4D97-AF65-F5344CB8AC3E}">
        <p14:creationId xmlns:p14="http://schemas.microsoft.com/office/powerpoint/2010/main" val="1014696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3918" y="296822"/>
            <a:ext cx="8640960" cy="646331"/>
          </a:xfrm>
          <a:prstGeom prst="rect">
            <a:avLst/>
          </a:prstGeom>
        </p:spPr>
        <p:txBody>
          <a:bodyPr wrap="square">
            <a:spAutoFit/>
          </a:bodyPr>
          <a:lstStyle/>
          <a:p>
            <a:pPr algn="ctr"/>
            <a:r>
              <a:rPr lang="ru-RU" b="1" dirty="0" err="1" smtClean="0">
                <a:solidFill>
                  <a:schemeClr val="bg1"/>
                </a:solidFill>
              </a:rPr>
              <a:t>Порівняння</a:t>
            </a:r>
            <a:r>
              <a:rPr lang="ru-RU" b="1" dirty="0" smtClean="0">
                <a:solidFill>
                  <a:schemeClr val="bg1"/>
                </a:solidFill>
              </a:rPr>
              <a:t> </a:t>
            </a:r>
            <a:r>
              <a:rPr lang="ru-RU" b="1" dirty="0" err="1">
                <a:solidFill>
                  <a:schemeClr val="bg1"/>
                </a:solidFill>
              </a:rPr>
              <a:t>вимог</a:t>
            </a:r>
            <a:r>
              <a:rPr lang="ru-RU" b="1" dirty="0">
                <a:solidFill>
                  <a:schemeClr val="bg1"/>
                </a:solidFill>
              </a:rPr>
              <a:t> П(С)БО і МСФЗ </a:t>
            </a:r>
            <a:r>
              <a:rPr lang="ru-RU" b="1" dirty="0" err="1">
                <a:solidFill>
                  <a:schemeClr val="bg1"/>
                </a:solidFill>
              </a:rPr>
              <a:t>щодо</a:t>
            </a:r>
            <a:r>
              <a:rPr lang="ru-RU" b="1" dirty="0">
                <a:solidFill>
                  <a:schemeClr val="bg1"/>
                </a:solidFill>
              </a:rPr>
              <a:t> </a:t>
            </a:r>
            <a:r>
              <a:rPr lang="ru-RU" b="1" dirty="0" err="1">
                <a:solidFill>
                  <a:schemeClr val="bg1"/>
                </a:solidFill>
              </a:rPr>
              <a:t>Звіту</a:t>
            </a:r>
            <a:r>
              <a:rPr lang="ru-RU" b="1" dirty="0">
                <a:solidFill>
                  <a:schemeClr val="bg1"/>
                </a:solidFill>
              </a:rPr>
              <a:t> про </a:t>
            </a:r>
            <a:r>
              <a:rPr lang="ru-RU" b="1" dirty="0" err="1">
                <a:solidFill>
                  <a:schemeClr val="bg1"/>
                </a:solidFill>
              </a:rPr>
              <a:t>прибутки</a:t>
            </a:r>
            <a:r>
              <a:rPr lang="ru-RU" b="1" dirty="0">
                <a:solidFill>
                  <a:schemeClr val="bg1"/>
                </a:solidFill>
              </a:rPr>
              <a:t> та </a:t>
            </a:r>
            <a:r>
              <a:rPr lang="ru-RU" b="1" dirty="0" err="1">
                <a:solidFill>
                  <a:schemeClr val="bg1"/>
                </a:solidFill>
              </a:rPr>
              <a:t>збитки</a:t>
            </a:r>
            <a:r>
              <a:rPr lang="ru-RU" b="1" dirty="0">
                <a:solidFill>
                  <a:schemeClr val="bg1"/>
                </a:solidFill>
              </a:rPr>
              <a:t> та </a:t>
            </a:r>
            <a:r>
              <a:rPr lang="ru-RU" b="1" dirty="0" err="1">
                <a:solidFill>
                  <a:schemeClr val="bg1"/>
                </a:solidFill>
              </a:rPr>
              <a:t>інший</a:t>
            </a:r>
            <a:r>
              <a:rPr lang="ru-RU" b="1" dirty="0">
                <a:solidFill>
                  <a:schemeClr val="bg1"/>
                </a:solidFill>
              </a:rPr>
              <a:t> </a:t>
            </a:r>
            <a:r>
              <a:rPr lang="ru-RU" b="1" dirty="0" err="1">
                <a:solidFill>
                  <a:schemeClr val="bg1"/>
                </a:solidFill>
              </a:rPr>
              <a:t>сукупний</a:t>
            </a:r>
            <a:r>
              <a:rPr lang="ru-RU" b="1" dirty="0">
                <a:solidFill>
                  <a:schemeClr val="bg1"/>
                </a:solidFill>
              </a:rPr>
              <a:t> </a:t>
            </a:r>
            <a:r>
              <a:rPr lang="ru-RU" b="1" dirty="0" err="1">
                <a:solidFill>
                  <a:schemeClr val="bg1"/>
                </a:solidFill>
              </a:rPr>
              <a:t>дохід</a:t>
            </a:r>
            <a:r>
              <a:rPr lang="ru-RU" b="1" dirty="0">
                <a:solidFill>
                  <a:schemeClr val="bg1"/>
                </a:solidFill>
              </a:rPr>
              <a:t> (</a:t>
            </a:r>
            <a:r>
              <a:rPr lang="ru-RU" b="1" dirty="0" err="1">
                <a:solidFill>
                  <a:schemeClr val="bg1"/>
                </a:solidFill>
              </a:rPr>
              <a:t>звіт</a:t>
            </a:r>
            <a:r>
              <a:rPr lang="ru-RU" b="1" dirty="0">
                <a:solidFill>
                  <a:schemeClr val="bg1"/>
                </a:solidFill>
              </a:rPr>
              <a:t> про </a:t>
            </a:r>
            <a:r>
              <a:rPr lang="ru-RU" b="1" dirty="0" err="1">
                <a:solidFill>
                  <a:schemeClr val="bg1"/>
                </a:solidFill>
              </a:rPr>
              <a:t>сукупний</a:t>
            </a:r>
            <a:r>
              <a:rPr lang="ru-RU" b="1" dirty="0">
                <a:solidFill>
                  <a:schemeClr val="bg1"/>
                </a:solidFill>
              </a:rPr>
              <a:t> </a:t>
            </a:r>
            <a:r>
              <a:rPr lang="ru-RU" b="1" dirty="0" err="1">
                <a:solidFill>
                  <a:schemeClr val="bg1"/>
                </a:solidFill>
              </a:rPr>
              <a:t>дохід</a:t>
            </a:r>
            <a:r>
              <a:rPr lang="ru-RU" b="1" dirty="0">
                <a:solidFill>
                  <a:schemeClr val="bg1"/>
                </a:solidFill>
              </a:rPr>
              <a:t>) </a:t>
            </a:r>
          </a:p>
        </p:txBody>
      </p:sp>
      <p:graphicFrame>
        <p:nvGraphicFramePr>
          <p:cNvPr id="4" name="Таблица 3"/>
          <p:cNvGraphicFramePr>
            <a:graphicFrameLocks noGrp="1"/>
          </p:cNvGraphicFramePr>
          <p:nvPr>
            <p:extLst>
              <p:ext uri="{D42A27DB-BD31-4B8C-83A1-F6EECF244321}">
                <p14:modId xmlns:p14="http://schemas.microsoft.com/office/powerpoint/2010/main" val="677027580"/>
              </p:ext>
            </p:extLst>
          </p:nvPr>
        </p:nvGraphicFramePr>
        <p:xfrm>
          <a:off x="975072" y="943153"/>
          <a:ext cx="7318652" cy="5380172"/>
        </p:xfrm>
        <a:graphic>
          <a:graphicData uri="http://schemas.openxmlformats.org/drawingml/2006/table">
            <a:tbl>
              <a:tblPr firstRow="1" firstCol="1" bandRow="1">
                <a:tableStyleId>{5C22544A-7EE6-4342-B048-85BDC9FD1C3A}</a:tableStyleId>
              </a:tblPr>
              <a:tblGrid>
                <a:gridCol w="2413301"/>
                <a:gridCol w="2416980"/>
                <a:gridCol w="2488371"/>
              </a:tblGrid>
              <a:tr h="206930">
                <a:tc gridSpan="3">
                  <a:txBody>
                    <a:bodyPr/>
                    <a:lstStyle/>
                    <a:p>
                      <a:pPr algn="ctr">
                        <a:spcAft>
                          <a:spcPts val="0"/>
                        </a:spcAft>
                      </a:pPr>
                      <a:r>
                        <a:rPr lang="uk-UA" sz="1300" dirty="0">
                          <a:effectLst/>
                        </a:rPr>
                        <a:t>Загальний формат</a:t>
                      </a:r>
                      <a:endParaRPr lang="ru-RU" sz="1300" dirty="0">
                        <a:effectLst/>
                        <a:latin typeface="Times New Roman"/>
                        <a:ea typeface="Times New Roman"/>
                        <a:cs typeface="Times New Roman"/>
                      </a:endParaRPr>
                    </a:p>
                  </a:txBody>
                  <a:tcPr marL="67476" marR="67476" marT="0" marB="0"/>
                </a:tc>
                <a:tc hMerge="1">
                  <a:txBody>
                    <a:bodyPr/>
                    <a:lstStyle/>
                    <a:p>
                      <a:endParaRPr lang="ru-RU"/>
                    </a:p>
                  </a:txBody>
                  <a:tcPr/>
                </a:tc>
                <a:tc hMerge="1">
                  <a:txBody>
                    <a:bodyPr/>
                    <a:lstStyle/>
                    <a:p>
                      <a:endParaRPr lang="ru-RU"/>
                    </a:p>
                  </a:txBody>
                  <a:tcPr/>
                </a:tc>
              </a:tr>
              <a:tr h="206930">
                <a:tc>
                  <a:txBody>
                    <a:bodyPr/>
                    <a:lstStyle/>
                    <a:p>
                      <a:pPr algn="ctr">
                        <a:spcAft>
                          <a:spcPts val="0"/>
                        </a:spcAft>
                      </a:pPr>
                      <a:r>
                        <a:rPr lang="uk-UA" sz="1300" dirty="0">
                          <a:effectLst/>
                        </a:rPr>
                        <a:t>Питання</a:t>
                      </a:r>
                      <a:endParaRPr lang="ru-RU" sz="1300" dirty="0">
                        <a:effectLst/>
                        <a:latin typeface="Times New Roman"/>
                        <a:ea typeface="Times New Roman"/>
                        <a:cs typeface="Times New Roman"/>
                      </a:endParaRPr>
                    </a:p>
                  </a:txBody>
                  <a:tcPr marL="67476" marR="67476" marT="0" marB="0"/>
                </a:tc>
                <a:tc>
                  <a:txBody>
                    <a:bodyPr/>
                    <a:lstStyle/>
                    <a:p>
                      <a:pPr algn="ctr">
                        <a:spcAft>
                          <a:spcPts val="0"/>
                        </a:spcAft>
                      </a:pPr>
                      <a:r>
                        <a:rPr lang="uk-UA" sz="1300" dirty="0">
                          <a:effectLst/>
                        </a:rPr>
                        <a:t>П(С)БО</a:t>
                      </a:r>
                      <a:endParaRPr lang="ru-RU" sz="1300" dirty="0">
                        <a:effectLst/>
                        <a:latin typeface="Times New Roman"/>
                        <a:ea typeface="Times New Roman"/>
                        <a:cs typeface="Times New Roman"/>
                      </a:endParaRPr>
                    </a:p>
                  </a:txBody>
                  <a:tcPr marL="67476" marR="67476" marT="0" marB="0"/>
                </a:tc>
                <a:tc>
                  <a:txBody>
                    <a:bodyPr/>
                    <a:lstStyle/>
                    <a:p>
                      <a:pPr algn="ctr">
                        <a:spcAft>
                          <a:spcPts val="0"/>
                        </a:spcAft>
                      </a:pPr>
                      <a:r>
                        <a:rPr lang="uk-UA" sz="1300">
                          <a:effectLst/>
                        </a:rPr>
                        <a:t>МСФЗ</a:t>
                      </a:r>
                      <a:endParaRPr lang="ru-RU" sz="1300">
                        <a:effectLst/>
                        <a:latin typeface="Times New Roman"/>
                        <a:ea typeface="Times New Roman"/>
                        <a:cs typeface="Times New Roman"/>
                      </a:endParaRPr>
                    </a:p>
                  </a:txBody>
                  <a:tcPr marL="67476" marR="67476" marT="0" marB="0"/>
                </a:tc>
              </a:tr>
              <a:tr h="1034648">
                <a:tc>
                  <a:txBody>
                    <a:bodyPr/>
                    <a:lstStyle/>
                    <a:p>
                      <a:pPr>
                        <a:spcAft>
                          <a:spcPts val="0"/>
                        </a:spcAft>
                      </a:pPr>
                      <a:r>
                        <a:rPr lang="uk-UA" sz="1300" dirty="0">
                          <a:effectLst/>
                        </a:rPr>
                        <a:t>Формат подання</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Один Звіт про фінансові результати, у </a:t>
                      </a:r>
                      <a:r>
                        <a:rPr lang="uk-UA" sz="1300" dirty="0" err="1">
                          <a:effectLst/>
                        </a:rPr>
                        <a:t>якомуу</a:t>
                      </a:r>
                      <a:r>
                        <a:rPr lang="uk-UA" sz="1300" dirty="0">
                          <a:effectLst/>
                        </a:rPr>
                        <a:t> присутній розділ для показників іншого сукупного доходу</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Можливе окреме подання звіту про прибутки та збитки</a:t>
                      </a:r>
                      <a:endParaRPr lang="ru-RU" sz="1300" dirty="0">
                        <a:effectLst/>
                        <a:latin typeface="Times New Roman"/>
                        <a:ea typeface="Times New Roman"/>
                        <a:cs typeface="Times New Roman"/>
                      </a:endParaRPr>
                    </a:p>
                  </a:txBody>
                  <a:tcPr marL="67476" marR="67476" marT="0" marB="0"/>
                </a:tc>
              </a:tr>
              <a:tr h="1448508">
                <a:tc>
                  <a:txBody>
                    <a:bodyPr/>
                    <a:lstStyle/>
                    <a:p>
                      <a:pPr>
                        <a:spcAft>
                          <a:spcPts val="0"/>
                        </a:spcAft>
                      </a:pPr>
                      <a:r>
                        <a:rPr lang="uk-UA" sz="1300" dirty="0">
                          <a:effectLst/>
                        </a:rPr>
                        <a:t>Класифікація доходів і витрат</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Класифіковано постатейно за критерієм </a:t>
                      </a:r>
                      <a:r>
                        <a:rPr lang="uk-UA" sz="1300" dirty="0" err="1">
                          <a:effectLst/>
                        </a:rPr>
                        <a:t>операційності</a:t>
                      </a:r>
                      <a:r>
                        <a:rPr lang="uk-UA" sz="1300" dirty="0">
                          <a:effectLst/>
                        </a:rPr>
                        <a:t> / </a:t>
                      </a:r>
                      <a:r>
                        <a:rPr lang="uk-UA" sz="1300" dirty="0" err="1">
                          <a:effectLst/>
                        </a:rPr>
                        <a:t>неопераційності</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Класифікація доходів і витрат постатейно за критерієм їхньої </a:t>
                      </a:r>
                      <a:r>
                        <a:rPr lang="uk-UA" sz="1300" dirty="0" err="1">
                          <a:effectLst/>
                        </a:rPr>
                        <a:t>операційності</a:t>
                      </a:r>
                      <a:r>
                        <a:rPr lang="uk-UA" sz="1300" dirty="0">
                          <a:effectLst/>
                        </a:rPr>
                        <a:t>/</a:t>
                      </a:r>
                      <a:r>
                        <a:rPr lang="uk-UA" sz="1300" dirty="0" err="1">
                          <a:effectLst/>
                        </a:rPr>
                        <a:t>неопераційності</a:t>
                      </a:r>
                      <a:r>
                        <a:rPr lang="uk-UA" sz="1300" dirty="0">
                          <a:effectLst/>
                        </a:rPr>
                        <a:t> не </a:t>
                      </a:r>
                      <a:r>
                        <a:rPr lang="uk-UA" sz="1300" dirty="0" err="1">
                          <a:effectLst/>
                        </a:rPr>
                        <a:t>обов</a:t>
                      </a:r>
                      <a:r>
                        <a:rPr lang="ru-RU" sz="1300" dirty="0">
                          <a:effectLst/>
                        </a:rPr>
                        <a:t>’</a:t>
                      </a:r>
                      <a:r>
                        <a:rPr lang="uk-UA" sz="1300" dirty="0" err="1">
                          <a:effectLst/>
                        </a:rPr>
                        <a:t>язкова</a:t>
                      </a:r>
                      <a:r>
                        <a:rPr lang="uk-UA" sz="1300" dirty="0">
                          <a:effectLst/>
                        </a:rPr>
                        <a:t>. У системі МСФЗ не визначено поняття операційної діяльності</a:t>
                      </a:r>
                      <a:endParaRPr lang="ru-RU" sz="1300" dirty="0">
                        <a:effectLst/>
                        <a:latin typeface="Times New Roman"/>
                        <a:ea typeface="Times New Roman"/>
                        <a:cs typeface="Times New Roman"/>
                      </a:endParaRPr>
                    </a:p>
                  </a:txBody>
                  <a:tcPr marL="67476" marR="67476" marT="0" marB="0"/>
                </a:tc>
              </a:tr>
              <a:tr h="2483156">
                <a:tc>
                  <a:txBody>
                    <a:bodyPr/>
                    <a:lstStyle/>
                    <a:p>
                      <a:pPr>
                        <a:spcAft>
                          <a:spcPts val="0"/>
                        </a:spcAft>
                      </a:pPr>
                      <a:r>
                        <a:rPr lang="uk-UA" sz="1300" dirty="0">
                          <a:effectLst/>
                        </a:rPr>
                        <a:t>Систематизація витрат</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Систематизація постатейна та по елементна </a:t>
                      </a:r>
                      <a:endParaRPr lang="ru-RU" sz="1300" dirty="0">
                        <a:effectLst/>
                        <a:latin typeface="Times New Roman"/>
                        <a:ea typeface="Times New Roman"/>
                        <a:cs typeface="Times New Roman"/>
                      </a:endParaRPr>
                    </a:p>
                  </a:txBody>
                  <a:tcPr marL="67476" marR="67476" marT="0" marB="0"/>
                </a:tc>
                <a:tc>
                  <a:txBody>
                    <a:bodyPr/>
                    <a:lstStyle/>
                    <a:p>
                      <a:pPr>
                        <a:spcAft>
                          <a:spcPts val="0"/>
                        </a:spcAft>
                      </a:pPr>
                      <a:r>
                        <a:rPr lang="uk-UA" sz="1300" dirty="0">
                          <a:effectLst/>
                        </a:rPr>
                        <a:t>Є альтернативна: затрати можуть бути систематизовані постатейно (класифікація витрат за </a:t>
                      </a:r>
                      <a:r>
                        <a:rPr lang="uk-UA" sz="1300" dirty="0" err="1">
                          <a:effectLst/>
                        </a:rPr>
                        <a:t>фунцією</a:t>
                      </a:r>
                      <a:r>
                        <a:rPr lang="uk-UA" sz="1300" dirty="0">
                          <a:effectLst/>
                        </a:rPr>
                        <a:t>) або </a:t>
                      </a:r>
                      <a:r>
                        <a:rPr lang="uk-UA" sz="1300" dirty="0" err="1">
                          <a:effectLst/>
                        </a:rPr>
                        <a:t>поелементно</a:t>
                      </a:r>
                      <a:r>
                        <a:rPr lang="uk-UA" sz="1300" dirty="0">
                          <a:effectLst/>
                        </a:rPr>
                        <a:t> (класифікація витрать за їх характером). </a:t>
                      </a:r>
                      <a:endParaRPr lang="ru-RU" sz="1300" dirty="0">
                        <a:effectLst/>
                      </a:endParaRPr>
                    </a:p>
                    <a:p>
                      <a:pPr>
                        <a:spcAft>
                          <a:spcPts val="0"/>
                        </a:spcAft>
                      </a:pPr>
                      <a:r>
                        <a:rPr lang="uk-UA" sz="1300" dirty="0">
                          <a:effectLst/>
                        </a:rPr>
                        <a:t>У разі постатейного подання додатково в примітках мають бути розкриті дані про елементи (у т.ч. </a:t>
                      </a:r>
                      <a:r>
                        <a:rPr lang="uk-UA" sz="1300" dirty="0" err="1">
                          <a:effectLst/>
                        </a:rPr>
                        <a:t>обов</a:t>
                      </a:r>
                      <a:r>
                        <a:rPr lang="ru-RU" sz="1300" dirty="0">
                          <a:effectLst/>
                        </a:rPr>
                        <a:t>’</a:t>
                      </a:r>
                      <a:r>
                        <a:rPr lang="uk-UA" sz="1300" dirty="0" err="1">
                          <a:effectLst/>
                        </a:rPr>
                        <a:t>язково</a:t>
                      </a:r>
                      <a:r>
                        <a:rPr lang="uk-UA" sz="1300" dirty="0">
                          <a:effectLst/>
                        </a:rPr>
                        <a:t> про амортизацію та виплати працівникам)</a:t>
                      </a:r>
                      <a:endParaRPr lang="ru-RU" sz="1300" dirty="0">
                        <a:effectLst/>
                        <a:latin typeface="Times New Roman"/>
                        <a:ea typeface="Times New Roman"/>
                        <a:cs typeface="Times New Roman"/>
                      </a:endParaRPr>
                    </a:p>
                  </a:txBody>
                  <a:tcPr marL="67476" marR="67476" marT="0" marB="0"/>
                </a:tc>
              </a:tr>
            </a:tbl>
          </a:graphicData>
        </a:graphic>
      </p:graphicFrame>
    </p:spTree>
    <p:extLst>
      <p:ext uri="{BB962C8B-B14F-4D97-AF65-F5344CB8AC3E}">
        <p14:creationId xmlns:p14="http://schemas.microsoft.com/office/powerpoint/2010/main" val="1532687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68326905"/>
              </p:ext>
            </p:extLst>
          </p:nvPr>
        </p:nvGraphicFramePr>
        <p:xfrm>
          <a:off x="539552" y="404664"/>
          <a:ext cx="8316416" cy="5472609"/>
        </p:xfrm>
        <a:graphic>
          <a:graphicData uri="http://schemas.openxmlformats.org/drawingml/2006/table">
            <a:tbl>
              <a:tblPr firstRow="1" firstCol="1" bandRow="1">
                <a:tableStyleId>{5C22544A-7EE6-4342-B048-85BDC9FD1C3A}</a:tableStyleId>
              </a:tblPr>
              <a:tblGrid>
                <a:gridCol w="2742310"/>
                <a:gridCol w="2746491"/>
                <a:gridCol w="2827615"/>
              </a:tblGrid>
              <a:tr h="260601">
                <a:tc gridSpan="3">
                  <a:txBody>
                    <a:bodyPr/>
                    <a:lstStyle/>
                    <a:p>
                      <a:pPr algn="ctr">
                        <a:spcAft>
                          <a:spcPts val="0"/>
                        </a:spcAft>
                      </a:pPr>
                      <a:r>
                        <a:rPr lang="uk-UA" sz="1500" dirty="0">
                          <a:effectLst/>
                        </a:rPr>
                        <a:t>Зауваження щодо деяких статей звіту</a:t>
                      </a:r>
                      <a:endParaRPr lang="ru-RU" sz="1500" dirty="0">
                        <a:effectLst/>
                        <a:latin typeface="Times New Roman"/>
                        <a:ea typeface="Times New Roman"/>
                        <a:cs typeface="Times New Roman"/>
                      </a:endParaRPr>
                    </a:p>
                  </a:txBody>
                  <a:tcPr marL="68580" marR="68580" marT="0" marB="0"/>
                </a:tc>
                <a:tc hMerge="1">
                  <a:txBody>
                    <a:bodyPr/>
                    <a:lstStyle/>
                    <a:p>
                      <a:endParaRPr lang="ru-RU"/>
                    </a:p>
                  </a:txBody>
                  <a:tcPr/>
                </a:tc>
                <a:tc hMerge="1">
                  <a:txBody>
                    <a:bodyPr/>
                    <a:lstStyle/>
                    <a:p>
                      <a:endParaRPr lang="ru-RU"/>
                    </a:p>
                  </a:txBody>
                  <a:tcPr/>
                </a:tc>
              </a:tr>
              <a:tr h="3127205">
                <a:tc>
                  <a:txBody>
                    <a:bodyPr/>
                    <a:lstStyle/>
                    <a:p>
                      <a:pPr>
                        <a:spcAft>
                          <a:spcPts val="0"/>
                        </a:spcAft>
                      </a:pPr>
                      <a:r>
                        <a:rPr lang="uk-UA" sz="1500" dirty="0">
                          <a:effectLst/>
                        </a:rPr>
                        <a:t>Витрати й доходи щодо активів, одержаних у </a:t>
                      </a:r>
                      <a:r>
                        <a:rPr lang="uk-UA" sz="1500" dirty="0" err="1">
                          <a:effectLst/>
                        </a:rPr>
                        <a:t>балансоутримання</a:t>
                      </a:r>
                      <a:endParaRPr lang="ru-RU" sz="1500" dirty="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Відповідно до національного законодавства деякі підприємства змушені в адміністративному порядку оприбуткувати на баланс активи як </a:t>
                      </a:r>
                      <a:r>
                        <a:rPr lang="uk-UA" sz="1500" dirty="0" err="1">
                          <a:effectLst/>
                        </a:rPr>
                        <a:t>балансоутримувачі</a:t>
                      </a:r>
                      <a:r>
                        <a:rPr lang="uk-UA" sz="1500" dirty="0">
                          <a:effectLst/>
                        </a:rPr>
                        <a:t>. Амортизація таких визначається витратами, і на відповідну суму визнають доходи.</a:t>
                      </a:r>
                      <a:endParaRPr lang="ru-RU" sz="1500" dirty="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Відображення у звітності таких операцій не стандартизовано. Часто стосовно таких ресурсів не дотримуються критерії контролю. У такому разі вони не можуть бути визнані активами. Якщо такі ресурси не визнано активами, то щодо них не можуть бути визнані ані амортизація, ані доходи.</a:t>
                      </a:r>
                      <a:endParaRPr lang="ru-RU" sz="1500" dirty="0">
                        <a:effectLst/>
                        <a:latin typeface="Times New Roman"/>
                        <a:ea typeface="Times New Roman"/>
                        <a:cs typeface="Times New Roman"/>
                      </a:endParaRPr>
                    </a:p>
                  </a:txBody>
                  <a:tcPr marL="68580" marR="68580" marT="0" marB="0"/>
                </a:tc>
              </a:tr>
              <a:tr h="1303002">
                <a:tc>
                  <a:txBody>
                    <a:bodyPr/>
                    <a:lstStyle/>
                    <a:p>
                      <a:pPr>
                        <a:spcAft>
                          <a:spcPts val="0"/>
                        </a:spcAft>
                      </a:pPr>
                      <a:r>
                        <a:rPr lang="uk-UA" sz="1500">
                          <a:effectLst/>
                        </a:rPr>
                        <a:t>Витрати на створення резерву сумісних боргів</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a:effectLst/>
                        </a:rPr>
                        <a:t>Включаються до інших операційних витрат</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Класифікація суворо не регламентована. Однак найчастіше ці витрати відносяться до витрат на збут</a:t>
                      </a:r>
                      <a:endParaRPr lang="ru-RU" sz="1500" dirty="0">
                        <a:effectLst/>
                        <a:latin typeface="Times New Roman"/>
                        <a:ea typeface="Times New Roman"/>
                        <a:cs typeface="Times New Roman"/>
                      </a:endParaRPr>
                    </a:p>
                  </a:txBody>
                  <a:tcPr marL="68580" marR="68580" marT="0" marB="0"/>
                </a:tc>
              </a:tr>
              <a:tr h="781801">
                <a:tc>
                  <a:txBody>
                    <a:bodyPr/>
                    <a:lstStyle/>
                    <a:p>
                      <a:pPr>
                        <a:spcAft>
                          <a:spcPts val="0"/>
                        </a:spcAft>
                      </a:pPr>
                      <a:r>
                        <a:rPr lang="uk-UA" sz="1500">
                          <a:effectLst/>
                        </a:rPr>
                        <a:t>Витрати на збут</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a:effectLst/>
                        </a:rPr>
                        <a:t>Не включаються до собівартості реалізації</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В особливих випадках допускається включення до собівартості реалізації</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6745389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404664"/>
            <a:ext cx="8424936" cy="707886"/>
          </a:xfrm>
          <a:prstGeom prst="rect">
            <a:avLst/>
          </a:prstGeom>
        </p:spPr>
        <p:txBody>
          <a:bodyPr wrap="square">
            <a:spAutoFit/>
          </a:bodyPr>
          <a:lstStyle/>
          <a:p>
            <a:pPr algn="ctr"/>
            <a:r>
              <a:rPr lang="uk-UA" sz="2000" dirty="0">
                <a:solidFill>
                  <a:schemeClr val="bg1"/>
                </a:solidFill>
              </a:rPr>
              <a:t>Порівняння вимог П(С)БО і МСФЗ щодо Звіту про зміни у власному капіталі</a:t>
            </a:r>
            <a:endParaRPr lang="ru-RU" sz="2000" dirty="0">
              <a:solidFill>
                <a:schemeClr val="bg1"/>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494637979"/>
              </p:ext>
            </p:extLst>
          </p:nvPr>
        </p:nvGraphicFramePr>
        <p:xfrm>
          <a:off x="611560" y="1628798"/>
          <a:ext cx="8208911" cy="4176465"/>
        </p:xfrm>
        <a:graphic>
          <a:graphicData uri="http://schemas.openxmlformats.org/drawingml/2006/table">
            <a:tbl>
              <a:tblPr firstRow="1" firstCol="1" bandRow="1">
                <a:tableStyleId>{5C22544A-7EE6-4342-B048-85BDC9FD1C3A}</a:tableStyleId>
              </a:tblPr>
              <a:tblGrid>
                <a:gridCol w="2735753"/>
                <a:gridCol w="2736579"/>
                <a:gridCol w="2736579"/>
              </a:tblGrid>
              <a:tr h="464052">
                <a:tc>
                  <a:txBody>
                    <a:bodyPr/>
                    <a:lstStyle/>
                    <a:p>
                      <a:pPr algn="ctr">
                        <a:spcAft>
                          <a:spcPts val="0"/>
                        </a:spcAft>
                      </a:pPr>
                      <a:r>
                        <a:rPr lang="uk-UA" sz="2000" dirty="0">
                          <a:effectLst/>
                        </a:rPr>
                        <a:t>Питання</a:t>
                      </a:r>
                      <a:endParaRPr lang="ru-RU" sz="2000" dirty="0">
                        <a:effectLst/>
                        <a:latin typeface="Times New Roman"/>
                        <a:ea typeface="Times New Roman"/>
                        <a:cs typeface="Times New Roman"/>
                      </a:endParaRPr>
                    </a:p>
                  </a:txBody>
                  <a:tcPr marL="68580" marR="68580" marT="0" marB="0"/>
                </a:tc>
                <a:tc>
                  <a:txBody>
                    <a:bodyPr/>
                    <a:lstStyle/>
                    <a:p>
                      <a:pPr algn="ctr">
                        <a:spcAft>
                          <a:spcPts val="0"/>
                        </a:spcAft>
                      </a:pPr>
                      <a:r>
                        <a:rPr lang="uk-UA" sz="2000">
                          <a:effectLst/>
                        </a:rPr>
                        <a:t>П(С)БО</a:t>
                      </a:r>
                      <a:endParaRPr lang="ru-RU" sz="2000">
                        <a:effectLst/>
                        <a:latin typeface="Times New Roman"/>
                        <a:ea typeface="Times New Roman"/>
                        <a:cs typeface="Times New Roman"/>
                      </a:endParaRPr>
                    </a:p>
                  </a:txBody>
                  <a:tcPr marL="68580" marR="68580" marT="0" marB="0"/>
                </a:tc>
                <a:tc>
                  <a:txBody>
                    <a:bodyPr/>
                    <a:lstStyle/>
                    <a:p>
                      <a:pPr algn="ctr">
                        <a:spcAft>
                          <a:spcPts val="0"/>
                        </a:spcAft>
                      </a:pPr>
                      <a:r>
                        <a:rPr lang="uk-UA" sz="2000">
                          <a:effectLst/>
                        </a:rPr>
                        <a:t>МСФЗ</a:t>
                      </a:r>
                      <a:endParaRPr lang="ru-RU" sz="2000">
                        <a:effectLst/>
                        <a:latin typeface="Times New Roman"/>
                        <a:ea typeface="Times New Roman"/>
                        <a:cs typeface="Times New Roman"/>
                      </a:endParaRPr>
                    </a:p>
                  </a:txBody>
                  <a:tcPr marL="68580" marR="68580" marT="0" marB="0"/>
                </a:tc>
              </a:tr>
              <a:tr h="928103">
                <a:tc>
                  <a:txBody>
                    <a:bodyPr/>
                    <a:lstStyle/>
                    <a:p>
                      <a:pPr algn="ctr">
                        <a:spcAft>
                          <a:spcPts val="0"/>
                        </a:spcAft>
                      </a:pPr>
                      <a:r>
                        <a:rPr lang="uk-UA" sz="2000" dirty="0">
                          <a:effectLst/>
                        </a:rPr>
                        <a:t>Загальний сукупний прибуток</a:t>
                      </a:r>
                      <a:endParaRPr lang="ru-RU" sz="2000" dirty="0">
                        <a:effectLst/>
                        <a:latin typeface="Times New Roman"/>
                        <a:ea typeface="Times New Roman"/>
                        <a:cs typeface="Times New Roman"/>
                      </a:endParaRPr>
                    </a:p>
                  </a:txBody>
                  <a:tcPr marL="68580" marR="68580" marT="0" marB="0"/>
                </a:tc>
                <a:tc>
                  <a:txBody>
                    <a:bodyPr/>
                    <a:lstStyle/>
                    <a:p>
                      <a:pPr algn="ctr">
                        <a:spcAft>
                          <a:spcPts val="0"/>
                        </a:spcAft>
                      </a:pPr>
                      <a:r>
                        <a:rPr lang="uk-UA" sz="2000" dirty="0">
                          <a:effectLst/>
                        </a:rPr>
                        <a:t>Показник не </a:t>
                      </a:r>
                      <a:r>
                        <a:rPr lang="uk-UA" sz="2000" dirty="0" err="1">
                          <a:effectLst/>
                        </a:rPr>
                        <a:t>наводится</a:t>
                      </a:r>
                      <a:endParaRPr lang="ru-RU" sz="2000" dirty="0">
                        <a:effectLst/>
                        <a:latin typeface="Times New Roman"/>
                        <a:ea typeface="Times New Roman"/>
                        <a:cs typeface="Times New Roman"/>
                      </a:endParaRPr>
                    </a:p>
                  </a:txBody>
                  <a:tcPr marL="68580" marR="68580" marT="0" marB="0"/>
                </a:tc>
                <a:tc>
                  <a:txBody>
                    <a:bodyPr/>
                    <a:lstStyle/>
                    <a:p>
                      <a:pPr algn="ctr">
                        <a:spcAft>
                          <a:spcPts val="0"/>
                        </a:spcAft>
                      </a:pPr>
                      <a:r>
                        <a:rPr lang="uk-UA" sz="2000">
                          <a:effectLst/>
                        </a:rPr>
                        <a:t>Показник має бути наведений</a:t>
                      </a:r>
                      <a:endParaRPr lang="ru-RU" sz="2000">
                        <a:effectLst/>
                        <a:latin typeface="Times New Roman"/>
                        <a:ea typeface="Times New Roman"/>
                        <a:cs typeface="Times New Roman"/>
                      </a:endParaRPr>
                    </a:p>
                  </a:txBody>
                  <a:tcPr marL="68580" marR="68580" marT="0" marB="0"/>
                </a:tc>
              </a:tr>
              <a:tr h="1856207">
                <a:tc>
                  <a:txBody>
                    <a:bodyPr/>
                    <a:lstStyle/>
                    <a:p>
                      <a:pPr algn="ctr">
                        <a:spcAft>
                          <a:spcPts val="0"/>
                        </a:spcAft>
                      </a:pPr>
                      <a:r>
                        <a:rPr lang="uk-UA" sz="2000">
                          <a:effectLst/>
                        </a:rPr>
                        <a:t>Інший сукупний прибуток</a:t>
                      </a:r>
                      <a:endParaRPr lang="ru-RU" sz="2000">
                        <a:effectLst/>
                        <a:latin typeface="Times New Roman"/>
                        <a:ea typeface="Times New Roman"/>
                        <a:cs typeface="Times New Roman"/>
                      </a:endParaRPr>
                    </a:p>
                  </a:txBody>
                  <a:tcPr marL="68580" marR="68580" marT="0" marB="0"/>
                </a:tc>
                <a:tc>
                  <a:txBody>
                    <a:bodyPr/>
                    <a:lstStyle/>
                    <a:p>
                      <a:pPr algn="ctr">
                        <a:spcAft>
                          <a:spcPts val="0"/>
                        </a:spcAft>
                      </a:pPr>
                      <a:r>
                        <a:rPr lang="uk-UA" sz="2000">
                          <a:effectLst/>
                        </a:rPr>
                        <a:t>Показник наводится однією статтею</a:t>
                      </a:r>
                      <a:endParaRPr lang="ru-RU" sz="2000">
                        <a:effectLst/>
                        <a:latin typeface="Times New Roman"/>
                        <a:ea typeface="Times New Roman"/>
                        <a:cs typeface="Times New Roman"/>
                      </a:endParaRPr>
                    </a:p>
                  </a:txBody>
                  <a:tcPr marL="68580" marR="68580" marT="0" marB="0"/>
                </a:tc>
                <a:tc>
                  <a:txBody>
                    <a:bodyPr/>
                    <a:lstStyle/>
                    <a:p>
                      <a:pPr algn="ctr">
                        <a:spcAft>
                          <a:spcPts val="0"/>
                        </a:spcAft>
                      </a:pPr>
                      <a:r>
                        <a:rPr lang="uk-UA" sz="2000" dirty="0">
                          <a:effectLst/>
                        </a:rPr>
                        <a:t>Показник має бути розкритий за кожною статтею власного капіталу</a:t>
                      </a:r>
                      <a:endParaRPr lang="ru-RU" sz="2000" dirty="0">
                        <a:effectLst/>
                        <a:latin typeface="Times New Roman"/>
                        <a:ea typeface="Times New Roman"/>
                        <a:cs typeface="Times New Roman"/>
                      </a:endParaRPr>
                    </a:p>
                  </a:txBody>
                  <a:tcPr marL="68580" marR="68580" marT="0" marB="0"/>
                </a:tc>
              </a:tr>
              <a:tr h="928103">
                <a:tc>
                  <a:txBody>
                    <a:bodyPr/>
                    <a:lstStyle/>
                    <a:p>
                      <a:pPr algn="ctr">
                        <a:spcAft>
                          <a:spcPts val="0"/>
                        </a:spcAft>
                      </a:pPr>
                      <a:r>
                        <a:rPr lang="uk-UA" sz="2000">
                          <a:effectLst/>
                        </a:rPr>
                        <a:t>Показник дивідендів на акцію </a:t>
                      </a:r>
                      <a:endParaRPr lang="ru-RU" sz="2000">
                        <a:effectLst/>
                        <a:latin typeface="Times New Roman"/>
                        <a:ea typeface="Times New Roman"/>
                        <a:cs typeface="Times New Roman"/>
                      </a:endParaRPr>
                    </a:p>
                  </a:txBody>
                  <a:tcPr marL="68580" marR="68580" marT="0" marB="0"/>
                </a:tc>
                <a:tc>
                  <a:txBody>
                    <a:bodyPr/>
                    <a:lstStyle/>
                    <a:p>
                      <a:pPr algn="ctr">
                        <a:spcAft>
                          <a:spcPts val="0"/>
                        </a:spcAft>
                      </a:pPr>
                      <a:r>
                        <a:rPr lang="uk-UA" sz="2000">
                          <a:effectLst/>
                        </a:rPr>
                        <a:t>Не наводится</a:t>
                      </a:r>
                      <a:endParaRPr lang="ru-RU" sz="2000">
                        <a:effectLst/>
                        <a:latin typeface="Times New Roman"/>
                        <a:ea typeface="Times New Roman"/>
                        <a:cs typeface="Times New Roman"/>
                      </a:endParaRPr>
                    </a:p>
                  </a:txBody>
                  <a:tcPr marL="68580" marR="68580" marT="0" marB="0"/>
                </a:tc>
                <a:tc>
                  <a:txBody>
                    <a:bodyPr/>
                    <a:lstStyle/>
                    <a:p>
                      <a:pPr algn="ctr">
                        <a:spcAft>
                          <a:spcPts val="0"/>
                        </a:spcAft>
                      </a:pPr>
                      <a:r>
                        <a:rPr lang="uk-UA" sz="2000" dirty="0">
                          <a:effectLst/>
                        </a:rPr>
                        <a:t>Може наводитися в цій формі або в примітках</a:t>
                      </a:r>
                      <a:endParaRPr lang="ru-RU" sz="20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2709253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4089" y="260648"/>
            <a:ext cx="8352928" cy="6524863"/>
          </a:xfrm>
          <a:prstGeom prst="rect">
            <a:avLst/>
          </a:prstGeom>
        </p:spPr>
        <p:txBody>
          <a:bodyPr wrap="square">
            <a:spAutoFit/>
          </a:bodyPr>
          <a:lstStyle/>
          <a:p>
            <a:r>
              <a:rPr lang="ru-RU" sz="2200" b="1" dirty="0" smtClean="0">
                <a:solidFill>
                  <a:schemeClr val="bg1"/>
                </a:solidFill>
              </a:rPr>
              <a:t>	</a:t>
            </a:r>
            <a:r>
              <a:rPr lang="ru-RU" sz="2200" b="1" dirty="0" err="1" smtClean="0">
                <a:solidFill>
                  <a:schemeClr val="bg1"/>
                </a:solidFill>
              </a:rPr>
              <a:t>Терміни</a:t>
            </a:r>
            <a:r>
              <a:rPr lang="ru-RU" sz="2200" b="1" dirty="0" smtClean="0">
                <a:solidFill>
                  <a:schemeClr val="bg1"/>
                </a:solidFill>
              </a:rPr>
              <a:t> </a:t>
            </a:r>
            <a:r>
              <a:rPr lang="ru-RU" sz="2200" b="1" dirty="0">
                <a:solidFill>
                  <a:schemeClr val="bg1"/>
                </a:solidFill>
              </a:rPr>
              <a:t>та </a:t>
            </a:r>
            <a:r>
              <a:rPr lang="ru-RU" sz="2200" b="1" dirty="0" err="1">
                <a:solidFill>
                  <a:schemeClr val="bg1"/>
                </a:solidFill>
              </a:rPr>
              <a:t>визначення</a:t>
            </a:r>
            <a:endParaRPr lang="ru-RU" sz="2200" dirty="0">
              <a:solidFill>
                <a:schemeClr val="bg1"/>
              </a:solidFill>
            </a:endParaRPr>
          </a:p>
          <a:p>
            <a:r>
              <a:rPr lang="ru-RU" sz="2200" b="1" dirty="0" smtClean="0">
                <a:solidFill>
                  <a:schemeClr val="bg1"/>
                </a:solidFill>
              </a:rPr>
              <a:t>	</a:t>
            </a:r>
            <a:r>
              <a:rPr lang="ru-RU" sz="2200" b="1" dirty="0" err="1" smtClean="0">
                <a:solidFill>
                  <a:schemeClr val="bg1"/>
                </a:solidFill>
              </a:rPr>
              <a:t>Грошові</a:t>
            </a:r>
            <a:r>
              <a:rPr lang="ru-RU" sz="2200" b="1" dirty="0" smtClean="0">
                <a:solidFill>
                  <a:schemeClr val="bg1"/>
                </a:solidFill>
              </a:rPr>
              <a:t> </a:t>
            </a:r>
            <a:r>
              <a:rPr lang="ru-RU" sz="2200" b="1" dirty="0" err="1">
                <a:solidFill>
                  <a:schemeClr val="bg1"/>
                </a:solidFill>
              </a:rPr>
              <a:t>кошти</a:t>
            </a:r>
            <a:r>
              <a:rPr lang="ru-RU" sz="2200" dirty="0">
                <a:solidFill>
                  <a:schemeClr val="bg1"/>
                </a:solidFill>
              </a:rPr>
              <a:t> </a:t>
            </a:r>
            <a:r>
              <a:rPr lang="ru-RU" sz="2200" dirty="0" err="1">
                <a:solidFill>
                  <a:schemeClr val="bg1"/>
                </a:solidFill>
              </a:rPr>
              <a:t>складаються</a:t>
            </a:r>
            <a:r>
              <a:rPr lang="ru-RU" sz="2200" dirty="0">
                <a:solidFill>
                  <a:schemeClr val="bg1"/>
                </a:solidFill>
              </a:rPr>
              <a:t> з </a:t>
            </a:r>
            <a:r>
              <a:rPr lang="ru-RU" sz="2200" dirty="0" err="1">
                <a:solidFill>
                  <a:schemeClr val="bg1"/>
                </a:solidFill>
              </a:rPr>
              <a:t>готівки</a:t>
            </a:r>
            <a:r>
              <a:rPr lang="ru-RU" sz="2200" dirty="0">
                <a:solidFill>
                  <a:schemeClr val="bg1"/>
                </a:solidFill>
              </a:rPr>
              <a:t> в </a:t>
            </a:r>
            <a:r>
              <a:rPr lang="ru-RU" sz="2200" dirty="0" err="1">
                <a:solidFill>
                  <a:schemeClr val="bg1"/>
                </a:solidFill>
              </a:rPr>
              <a:t>касі</a:t>
            </a:r>
            <a:r>
              <a:rPr lang="ru-RU" sz="2200" dirty="0">
                <a:solidFill>
                  <a:schemeClr val="bg1"/>
                </a:solidFill>
              </a:rPr>
              <a:t> і </a:t>
            </a:r>
            <a:r>
              <a:rPr lang="ru-RU" sz="2200" dirty="0" err="1">
                <a:solidFill>
                  <a:schemeClr val="bg1"/>
                </a:solidFill>
              </a:rPr>
              <a:t>депозитів</a:t>
            </a:r>
            <a:r>
              <a:rPr lang="ru-RU" sz="2200" dirty="0">
                <a:solidFill>
                  <a:schemeClr val="bg1"/>
                </a:solidFill>
              </a:rPr>
              <a:t> до </a:t>
            </a:r>
            <a:r>
              <a:rPr lang="ru-RU" sz="2200" dirty="0" err="1">
                <a:solidFill>
                  <a:schemeClr val="bg1"/>
                </a:solidFill>
              </a:rPr>
              <a:t>запитання</a:t>
            </a:r>
            <a:r>
              <a:rPr lang="ru-RU" sz="2200" dirty="0">
                <a:solidFill>
                  <a:schemeClr val="bg1"/>
                </a:solidFill>
              </a:rPr>
              <a:t>.</a:t>
            </a:r>
          </a:p>
          <a:p>
            <a:r>
              <a:rPr lang="uk-UA" sz="2200" b="1" dirty="0" smtClean="0">
                <a:solidFill>
                  <a:schemeClr val="bg1"/>
                </a:solidFill>
              </a:rPr>
              <a:t>	Еквіваленти </a:t>
            </a:r>
            <a:r>
              <a:rPr lang="uk-UA" sz="2200" b="1" dirty="0">
                <a:solidFill>
                  <a:schemeClr val="bg1"/>
                </a:solidFill>
              </a:rPr>
              <a:t>грошових коштів</a:t>
            </a:r>
            <a:r>
              <a:rPr lang="uk-UA" sz="2200" dirty="0">
                <a:solidFill>
                  <a:schemeClr val="bg1"/>
                </a:solidFill>
              </a:rPr>
              <a:t> - це короткострокові, високоліквідні інвестиції, які вільно конвертуються у відомі суми грошових коштів і яким притаманний незначний ризик зміни вартості.</a:t>
            </a:r>
            <a:endParaRPr lang="ru-RU" sz="2200" dirty="0">
              <a:solidFill>
                <a:schemeClr val="bg1"/>
              </a:solidFill>
            </a:endParaRPr>
          </a:p>
          <a:p>
            <a:r>
              <a:rPr lang="uk-UA" sz="2200" b="1" dirty="0" smtClean="0">
                <a:solidFill>
                  <a:schemeClr val="bg1"/>
                </a:solidFill>
              </a:rPr>
              <a:t>	Грошові </a:t>
            </a:r>
            <a:r>
              <a:rPr lang="uk-UA" sz="2200" b="1" dirty="0">
                <a:solidFill>
                  <a:schemeClr val="bg1"/>
                </a:solidFill>
              </a:rPr>
              <a:t>потоки</a:t>
            </a:r>
            <a:r>
              <a:rPr lang="uk-UA" sz="2200" dirty="0">
                <a:solidFill>
                  <a:schemeClr val="bg1"/>
                </a:solidFill>
              </a:rPr>
              <a:t> - це надходження та вибуття грошових коштів та їх еквівалентів.</a:t>
            </a:r>
            <a:endParaRPr lang="ru-RU" sz="2200" dirty="0">
              <a:solidFill>
                <a:schemeClr val="bg1"/>
              </a:solidFill>
            </a:endParaRPr>
          </a:p>
          <a:p>
            <a:r>
              <a:rPr lang="uk-UA" sz="2200" b="1" dirty="0" smtClean="0">
                <a:solidFill>
                  <a:schemeClr val="bg1"/>
                </a:solidFill>
              </a:rPr>
              <a:t>	Операційна </a:t>
            </a:r>
            <a:r>
              <a:rPr lang="uk-UA" sz="2200" b="1" dirty="0">
                <a:solidFill>
                  <a:schemeClr val="bg1"/>
                </a:solidFill>
              </a:rPr>
              <a:t>діяльність</a:t>
            </a:r>
            <a:r>
              <a:rPr lang="uk-UA" sz="2200" dirty="0">
                <a:solidFill>
                  <a:schemeClr val="bg1"/>
                </a:solidFill>
              </a:rPr>
              <a:t> - це основна діяльність суб'єкта господарювання, яка приносить дохід, а також інші види діяльності, які не є інвестиційною або фінансовою діяльністю.</a:t>
            </a:r>
            <a:endParaRPr lang="ru-RU" sz="2200" dirty="0">
              <a:solidFill>
                <a:schemeClr val="bg1"/>
              </a:solidFill>
            </a:endParaRPr>
          </a:p>
          <a:p>
            <a:r>
              <a:rPr lang="uk-UA" sz="2200" b="1" dirty="0" smtClean="0">
                <a:solidFill>
                  <a:schemeClr val="bg1"/>
                </a:solidFill>
              </a:rPr>
              <a:t>	Інвестиційна </a:t>
            </a:r>
            <a:r>
              <a:rPr lang="uk-UA" sz="2200" b="1" dirty="0">
                <a:solidFill>
                  <a:schemeClr val="bg1"/>
                </a:solidFill>
              </a:rPr>
              <a:t>діяльність</a:t>
            </a:r>
            <a:r>
              <a:rPr lang="uk-UA" sz="2200" dirty="0">
                <a:solidFill>
                  <a:schemeClr val="bg1"/>
                </a:solidFill>
              </a:rPr>
              <a:t> - це придбання і продаж довгострокових активів, а також інших інвестицій, які не є еквівалентами грошових коштів.</a:t>
            </a:r>
            <a:endParaRPr lang="ru-RU" sz="2200" dirty="0">
              <a:solidFill>
                <a:schemeClr val="bg1"/>
              </a:solidFill>
            </a:endParaRPr>
          </a:p>
          <a:p>
            <a:r>
              <a:rPr lang="uk-UA" sz="2200" b="1" dirty="0" smtClean="0">
                <a:solidFill>
                  <a:schemeClr val="bg1"/>
                </a:solidFill>
              </a:rPr>
              <a:t>	Фінансова </a:t>
            </a:r>
            <a:r>
              <a:rPr lang="uk-UA" sz="2200" b="1" dirty="0">
                <a:solidFill>
                  <a:schemeClr val="bg1"/>
                </a:solidFill>
              </a:rPr>
              <a:t>діяльність</a:t>
            </a:r>
            <a:r>
              <a:rPr lang="uk-UA" sz="2200" dirty="0">
                <a:solidFill>
                  <a:schemeClr val="bg1"/>
                </a:solidFill>
              </a:rPr>
              <a:t> - </a:t>
            </a:r>
            <a:r>
              <a:rPr lang="uk-UA" sz="2200" dirty="0" err="1">
                <a:solidFill>
                  <a:schemeClr val="bg1"/>
                </a:solidFill>
              </a:rPr>
              <a:t>діяльність</a:t>
            </a:r>
            <a:r>
              <a:rPr lang="uk-UA" sz="2200" dirty="0">
                <a:solidFill>
                  <a:schemeClr val="bg1"/>
                </a:solidFill>
              </a:rPr>
              <a:t>, що спричиняє зміни розміру та складу вкладеного капіталу та запозичень суб'єкта господарювання.</a:t>
            </a:r>
            <a:endParaRPr lang="ru-RU" sz="2200" dirty="0">
              <a:solidFill>
                <a:schemeClr val="bg1"/>
              </a:solidFill>
            </a:endParaRPr>
          </a:p>
        </p:txBody>
      </p:sp>
    </p:spTree>
    <p:extLst>
      <p:ext uri="{BB962C8B-B14F-4D97-AF65-F5344CB8AC3E}">
        <p14:creationId xmlns:p14="http://schemas.microsoft.com/office/powerpoint/2010/main" val="17363252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2"/>
            <a:ext cx="8208912" cy="5693866"/>
          </a:xfrm>
          <a:prstGeom prst="rect">
            <a:avLst/>
          </a:prstGeom>
        </p:spPr>
        <p:txBody>
          <a:bodyPr wrap="square">
            <a:spAutoFit/>
          </a:bodyPr>
          <a:lstStyle/>
          <a:p>
            <a:r>
              <a:rPr lang="uk-UA" sz="2800" dirty="0" smtClean="0">
                <a:solidFill>
                  <a:schemeClr val="bg1"/>
                </a:solidFill>
              </a:rPr>
              <a:t>	МСБО </a:t>
            </a:r>
            <a:r>
              <a:rPr lang="uk-UA" sz="2800" dirty="0">
                <a:solidFill>
                  <a:schemeClr val="bg1"/>
                </a:solidFill>
              </a:rPr>
              <a:t>(</a:t>
            </a:r>
            <a:r>
              <a:rPr lang="ru-RU" sz="2800" dirty="0">
                <a:solidFill>
                  <a:schemeClr val="bg1"/>
                </a:solidFill>
              </a:rPr>
              <a:t>IAS</a:t>
            </a:r>
            <a:r>
              <a:rPr lang="uk-UA" sz="2800" dirty="0">
                <a:solidFill>
                  <a:schemeClr val="bg1"/>
                </a:solidFill>
              </a:rPr>
              <a:t>) 1 згадує про Звіт про рух грошових коштів як елемент повного комплексу фінансової звітності за МСФЗ, проте вимоги до його складання викладені в окремому стандарті МСБО (</a:t>
            </a:r>
            <a:r>
              <a:rPr lang="ru-RU" sz="2800" dirty="0">
                <a:solidFill>
                  <a:schemeClr val="bg1"/>
                </a:solidFill>
              </a:rPr>
              <a:t>IAS</a:t>
            </a:r>
            <a:r>
              <a:rPr lang="uk-UA" sz="2800" dirty="0">
                <a:solidFill>
                  <a:schemeClr val="bg1"/>
                </a:solidFill>
              </a:rPr>
              <a:t>) 7.</a:t>
            </a:r>
            <a:endParaRPr lang="ru-RU" sz="2800" dirty="0">
              <a:solidFill>
                <a:schemeClr val="bg1"/>
              </a:solidFill>
            </a:endParaRPr>
          </a:p>
          <a:p>
            <a:r>
              <a:rPr lang="uk-UA" sz="2800" dirty="0" smtClean="0">
                <a:solidFill>
                  <a:schemeClr val="bg1"/>
                </a:solidFill>
              </a:rPr>
              <a:t>	Метою </a:t>
            </a:r>
            <a:r>
              <a:rPr lang="uk-UA" sz="2800" dirty="0">
                <a:solidFill>
                  <a:schemeClr val="bg1"/>
                </a:solidFill>
              </a:rPr>
              <a:t>МСБО (</a:t>
            </a:r>
            <a:r>
              <a:rPr lang="ru-RU" sz="2800" dirty="0">
                <a:solidFill>
                  <a:schemeClr val="bg1"/>
                </a:solidFill>
              </a:rPr>
              <a:t>IAS</a:t>
            </a:r>
            <a:r>
              <a:rPr lang="uk-UA" sz="2800" dirty="0">
                <a:solidFill>
                  <a:schemeClr val="bg1"/>
                </a:solidFill>
              </a:rPr>
              <a:t>) 7 є регламентація вимог до надання інформації про історичні зміни в грошових коштах та еквівалентах грошових коштів підприємства у формі Звіту про рух грошових коштів, в якому проводиться класифікація руху грошових коштів від операційної, інвестиційної та фінансової діяльності за період.</a:t>
            </a:r>
            <a:endParaRPr lang="ru-RU" sz="2800" dirty="0">
              <a:solidFill>
                <a:schemeClr val="bg1"/>
              </a:solidFill>
            </a:endParaRPr>
          </a:p>
        </p:txBody>
      </p:sp>
    </p:spTree>
    <p:extLst>
      <p:ext uri="{BB962C8B-B14F-4D97-AF65-F5344CB8AC3E}">
        <p14:creationId xmlns:p14="http://schemas.microsoft.com/office/powerpoint/2010/main" val="240322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60649"/>
            <a:ext cx="7704856" cy="5755422"/>
          </a:xfrm>
          <a:prstGeom prst="rect">
            <a:avLst/>
          </a:prstGeom>
        </p:spPr>
        <p:txBody>
          <a:bodyPr wrap="square">
            <a:spAutoFit/>
          </a:bodyPr>
          <a:lstStyle/>
          <a:p>
            <a:pPr algn="just"/>
            <a:r>
              <a:rPr lang="uk-UA" sz="2300" dirty="0" smtClean="0">
                <a:solidFill>
                  <a:schemeClr val="bg1"/>
                </a:solidFill>
              </a:rPr>
              <a:t>	Звіт </a:t>
            </a:r>
            <a:r>
              <a:rPr lang="uk-UA" sz="2300" dirty="0">
                <a:solidFill>
                  <a:schemeClr val="bg1"/>
                </a:solidFill>
              </a:rPr>
              <a:t>про рух грошових коштів є невід'ємною частиною фінансової звітності за кожний період, щодо якого видається фінансова звітність. Даний звіт дозволяє побачити як підприємство генерує і використовує грошові кошти та еквіваленти грошових коштів, оцінити зміни в чистих активах підприємства, його фінансовій структурі (включаючи ліквідність і платоспроможність), а також її здатності впливати на величину і терміни потоків грошових коштів з метою адаптації до мінливих обставин і можливостей.</a:t>
            </a:r>
            <a:endParaRPr lang="ru-RU" sz="2300" dirty="0">
              <a:solidFill>
                <a:schemeClr val="bg1"/>
              </a:solidFill>
            </a:endParaRPr>
          </a:p>
          <a:p>
            <a:pPr algn="just"/>
            <a:r>
              <a:rPr lang="ru-RU" sz="2300" dirty="0" smtClean="0">
                <a:solidFill>
                  <a:schemeClr val="bg1"/>
                </a:solidFill>
              </a:rPr>
              <a:t>	У </a:t>
            </a:r>
            <a:r>
              <a:rPr lang="ru-RU" sz="2300" dirty="0" err="1">
                <a:solidFill>
                  <a:schemeClr val="bg1"/>
                </a:solidFill>
              </a:rPr>
              <a:t>Звіті</a:t>
            </a:r>
            <a:r>
              <a:rPr lang="ru-RU" sz="2300" dirty="0">
                <a:solidFill>
                  <a:schemeClr val="bg1"/>
                </a:solidFill>
              </a:rPr>
              <a:t> про </a:t>
            </a:r>
            <a:r>
              <a:rPr lang="ru-RU" sz="2300" dirty="0" err="1">
                <a:solidFill>
                  <a:schemeClr val="bg1"/>
                </a:solidFill>
              </a:rPr>
              <a:t>рух</a:t>
            </a:r>
            <a:r>
              <a:rPr lang="ru-RU" sz="2300" dirty="0">
                <a:solidFill>
                  <a:schemeClr val="bg1"/>
                </a:solidFill>
              </a:rPr>
              <a:t> </a:t>
            </a:r>
            <a:r>
              <a:rPr lang="ru-RU" sz="2300" dirty="0" err="1">
                <a:solidFill>
                  <a:schemeClr val="bg1"/>
                </a:solidFill>
              </a:rPr>
              <a:t>грошових</a:t>
            </a:r>
            <a:r>
              <a:rPr lang="ru-RU" sz="2300" dirty="0">
                <a:solidFill>
                  <a:schemeClr val="bg1"/>
                </a:solidFill>
              </a:rPr>
              <a:t> </a:t>
            </a:r>
            <a:r>
              <a:rPr lang="ru-RU" sz="2300" dirty="0" err="1">
                <a:solidFill>
                  <a:schemeClr val="bg1"/>
                </a:solidFill>
              </a:rPr>
              <a:t>коштів</a:t>
            </a:r>
            <a:r>
              <a:rPr lang="ru-RU" sz="2300" dirty="0">
                <a:solidFill>
                  <a:schemeClr val="bg1"/>
                </a:solidFill>
              </a:rPr>
              <a:t> </a:t>
            </a:r>
            <a:r>
              <a:rPr lang="ru-RU" sz="2300" dirty="0" err="1">
                <a:solidFill>
                  <a:schemeClr val="bg1"/>
                </a:solidFill>
              </a:rPr>
              <a:t>повинні</a:t>
            </a:r>
            <a:r>
              <a:rPr lang="ru-RU" sz="2300" dirty="0">
                <a:solidFill>
                  <a:schemeClr val="bg1"/>
                </a:solidFill>
              </a:rPr>
              <a:t> </a:t>
            </a:r>
            <a:r>
              <a:rPr lang="ru-RU" sz="2300" dirty="0" err="1">
                <a:solidFill>
                  <a:schemeClr val="bg1"/>
                </a:solidFill>
              </a:rPr>
              <a:t>відображатися</a:t>
            </a:r>
            <a:r>
              <a:rPr lang="ru-RU" sz="2300" dirty="0">
                <a:solidFill>
                  <a:schemeClr val="bg1"/>
                </a:solidFill>
              </a:rPr>
              <a:t> </a:t>
            </a:r>
            <a:r>
              <a:rPr lang="ru-RU" sz="2300" dirty="0" err="1">
                <a:solidFill>
                  <a:schemeClr val="bg1"/>
                </a:solidFill>
              </a:rPr>
              <a:t>грошові</a:t>
            </a:r>
            <a:r>
              <a:rPr lang="ru-RU" sz="2300" dirty="0">
                <a:solidFill>
                  <a:schemeClr val="bg1"/>
                </a:solidFill>
              </a:rPr>
              <a:t> потоки </a:t>
            </a:r>
            <a:r>
              <a:rPr lang="ru-RU" sz="2300" dirty="0" err="1">
                <a:solidFill>
                  <a:schemeClr val="bg1"/>
                </a:solidFill>
              </a:rPr>
              <a:t>звітного</a:t>
            </a:r>
            <a:r>
              <a:rPr lang="ru-RU" sz="2300" dirty="0">
                <a:solidFill>
                  <a:schemeClr val="bg1"/>
                </a:solidFill>
              </a:rPr>
              <a:t> </a:t>
            </a:r>
            <a:r>
              <a:rPr lang="ru-RU" sz="2300" dirty="0" err="1">
                <a:solidFill>
                  <a:schemeClr val="bg1"/>
                </a:solidFill>
              </a:rPr>
              <a:t>періоду</a:t>
            </a:r>
            <a:r>
              <a:rPr lang="ru-RU" sz="2300" dirty="0">
                <a:solidFill>
                  <a:schemeClr val="bg1"/>
                </a:solidFill>
              </a:rPr>
              <a:t> таким чином:</a:t>
            </a:r>
          </a:p>
          <a:p>
            <a:pPr marL="800100" lvl="1" indent="-342900" algn="just">
              <a:buFont typeface="Arial" pitchFamily="34" charset="0"/>
              <a:buChar char="•"/>
            </a:pPr>
            <a:r>
              <a:rPr lang="ru-RU" sz="2300" dirty="0" err="1">
                <a:solidFill>
                  <a:schemeClr val="bg1"/>
                </a:solidFill>
              </a:rPr>
              <a:t>операційна</a:t>
            </a:r>
            <a:r>
              <a:rPr lang="ru-RU" sz="2300" dirty="0">
                <a:solidFill>
                  <a:schemeClr val="bg1"/>
                </a:solidFill>
              </a:rPr>
              <a:t>,</a:t>
            </a:r>
          </a:p>
          <a:p>
            <a:pPr marL="800100" lvl="1" indent="-342900" algn="just">
              <a:buFont typeface="Arial" pitchFamily="34" charset="0"/>
              <a:buChar char="•"/>
            </a:pPr>
            <a:r>
              <a:rPr lang="ru-RU" sz="2300" dirty="0" err="1">
                <a:solidFill>
                  <a:schemeClr val="bg1"/>
                </a:solidFill>
              </a:rPr>
              <a:t>інвестиційна</a:t>
            </a:r>
            <a:r>
              <a:rPr lang="ru-RU" sz="2300" dirty="0">
                <a:solidFill>
                  <a:schemeClr val="bg1"/>
                </a:solidFill>
              </a:rPr>
              <a:t> та</a:t>
            </a:r>
          </a:p>
          <a:p>
            <a:pPr marL="800100" lvl="1" indent="-342900" algn="just">
              <a:buFont typeface="Arial" pitchFamily="34" charset="0"/>
              <a:buChar char="•"/>
            </a:pPr>
            <a:r>
              <a:rPr lang="ru-RU" sz="2300" dirty="0" err="1">
                <a:solidFill>
                  <a:schemeClr val="bg1"/>
                </a:solidFill>
              </a:rPr>
              <a:t>фінансова</a:t>
            </a:r>
            <a:r>
              <a:rPr lang="ru-RU" sz="2300" dirty="0">
                <a:solidFill>
                  <a:schemeClr val="bg1"/>
                </a:solidFill>
              </a:rPr>
              <a:t> </a:t>
            </a:r>
            <a:r>
              <a:rPr lang="ru-RU" sz="2300" dirty="0" err="1">
                <a:solidFill>
                  <a:schemeClr val="bg1"/>
                </a:solidFill>
              </a:rPr>
              <a:t>діяльність</a:t>
            </a:r>
            <a:endParaRPr lang="ru-RU" sz="2300" dirty="0">
              <a:solidFill>
                <a:schemeClr val="bg1"/>
              </a:solidFill>
            </a:endParaRPr>
          </a:p>
        </p:txBody>
      </p:sp>
    </p:spTree>
    <p:extLst>
      <p:ext uri="{BB962C8B-B14F-4D97-AF65-F5344CB8AC3E}">
        <p14:creationId xmlns:p14="http://schemas.microsoft.com/office/powerpoint/2010/main" val="3967419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0"/>
            <a:ext cx="7776864" cy="4893647"/>
          </a:xfrm>
          <a:prstGeom prst="rect">
            <a:avLst/>
          </a:prstGeom>
        </p:spPr>
        <p:txBody>
          <a:bodyPr wrap="square">
            <a:spAutoFit/>
          </a:bodyPr>
          <a:lstStyle/>
          <a:p>
            <a:pPr algn="just"/>
            <a:r>
              <a:rPr lang="uk-UA" sz="2400" dirty="0" smtClean="0">
                <a:solidFill>
                  <a:schemeClr val="bg1"/>
                </a:solidFill>
              </a:rPr>
              <a:t>	Компанія </a:t>
            </a:r>
            <a:r>
              <a:rPr lang="uk-UA" sz="2400" dirty="0">
                <a:solidFill>
                  <a:schemeClr val="bg1"/>
                </a:solidFill>
              </a:rPr>
              <a:t>представляє рух грошових коштів в результаті ведення операційної, інвестиційної та фінансової діяльності в такій формі, яка найбільш адекватна специфіці її господарської діяльності.</a:t>
            </a:r>
            <a:endParaRPr lang="ru-RU" sz="2400" dirty="0">
              <a:solidFill>
                <a:schemeClr val="bg1"/>
              </a:solidFill>
            </a:endParaRPr>
          </a:p>
          <a:p>
            <a:pPr algn="just"/>
            <a:r>
              <a:rPr lang="ru-RU" sz="2400" dirty="0" smtClean="0">
                <a:solidFill>
                  <a:schemeClr val="bg1"/>
                </a:solidFill>
              </a:rPr>
              <a:t>	Одна </a:t>
            </a:r>
            <a:r>
              <a:rPr lang="ru-RU" sz="2400" dirty="0">
                <a:solidFill>
                  <a:schemeClr val="bg1"/>
                </a:solidFill>
              </a:rPr>
              <a:t>і та ж </a:t>
            </a:r>
            <a:r>
              <a:rPr lang="ru-RU" sz="2400" dirty="0" err="1">
                <a:solidFill>
                  <a:schemeClr val="bg1"/>
                </a:solidFill>
              </a:rPr>
              <a:t>операція</a:t>
            </a:r>
            <a:r>
              <a:rPr lang="ru-RU" sz="2400" dirty="0">
                <a:solidFill>
                  <a:schemeClr val="bg1"/>
                </a:solidFill>
              </a:rPr>
              <a:t> </a:t>
            </a:r>
            <a:r>
              <a:rPr lang="ru-RU" sz="2400" dirty="0" err="1">
                <a:solidFill>
                  <a:schemeClr val="bg1"/>
                </a:solidFill>
              </a:rPr>
              <a:t>може</a:t>
            </a:r>
            <a:r>
              <a:rPr lang="ru-RU" sz="2400" dirty="0">
                <a:solidFill>
                  <a:schemeClr val="bg1"/>
                </a:solidFill>
              </a:rPr>
              <a:t> </a:t>
            </a:r>
            <a:r>
              <a:rPr lang="ru-RU" sz="2400" dirty="0" err="1">
                <a:solidFill>
                  <a:schemeClr val="bg1"/>
                </a:solidFill>
              </a:rPr>
              <a:t>призводити</a:t>
            </a:r>
            <a:r>
              <a:rPr lang="ru-RU" sz="2400" dirty="0">
                <a:solidFill>
                  <a:schemeClr val="bg1"/>
                </a:solidFill>
              </a:rPr>
              <a:t> до </a:t>
            </a:r>
            <a:r>
              <a:rPr lang="ru-RU" sz="2400" dirty="0" err="1">
                <a:solidFill>
                  <a:schemeClr val="bg1"/>
                </a:solidFill>
              </a:rPr>
              <a:t>утворення</a:t>
            </a:r>
            <a:r>
              <a:rPr lang="ru-RU" sz="2400" dirty="0">
                <a:solidFill>
                  <a:schemeClr val="bg1"/>
                </a:solidFill>
              </a:rPr>
              <a:t> </a:t>
            </a:r>
            <a:r>
              <a:rPr lang="ru-RU" sz="2400" dirty="0" err="1">
                <a:solidFill>
                  <a:schemeClr val="bg1"/>
                </a:solidFill>
              </a:rPr>
              <a:t>потоків</a:t>
            </a:r>
            <a:r>
              <a:rPr lang="ru-RU" sz="2400" dirty="0">
                <a:solidFill>
                  <a:schemeClr val="bg1"/>
                </a:solidFill>
              </a:rPr>
              <a:t> </a:t>
            </a:r>
            <a:r>
              <a:rPr lang="ru-RU" sz="2400" dirty="0" err="1">
                <a:solidFill>
                  <a:schemeClr val="bg1"/>
                </a:solidFill>
              </a:rPr>
              <a:t>грошових</a:t>
            </a:r>
            <a:r>
              <a:rPr lang="ru-RU" sz="2400" dirty="0">
                <a:solidFill>
                  <a:schemeClr val="bg1"/>
                </a:solidFill>
              </a:rPr>
              <a:t> </a:t>
            </a:r>
            <a:r>
              <a:rPr lang="ru-RU" sz="2400" dirty="0" err="1">
                <a:solidFill>
                  <a:schemeClr val="bg1"/>
                </a:solidFill>
              </a:rPr>
              <a:t>коштів</a:t>
            </a:r>
            <a:r>
              <a:rPr lang="ru-RU" sz="2400" dirty="0">
                <a:solidFill>
                  <a:schemeClr val="bg1"/>
                </a:solidFill>
              </a:rPr>
              <a:t>, </a:t>
            </a:r>
            <a:r>
              <a:rPr lang="ru-RU" sz="2400" dirty="0" err="1">
                <a:solidFill>
                  <a:schemeClr val="bg1"/>
                </a:solidFill>
              </a:rPr>
              <a:t>які</a:t>
            </a:r>
            <a:r>
              <a:rPr lang="ru-RU" sz="2400" dirty="0">
                <a:solidFill>
                  <a:schemeClr val="bg1"/>
                </a:solidFill>
              </a:rPr>
              <a:t> </a:t>
            </a:r>
            <a:r>
              <a:rPr lang="ru-RU" sz="2400" dirty="0" err="1">
                <a:solidFill>
                  <a:schemeClr val="bg1"/>
                </a:solidFill>
              </a:rPr>
              <a:t>будуть</a:t>
            </a:r>
            <a:r>
              <a:rPr lang="ru-RU" sz="2400" dirty="0">
                <a:solidFill>
                  <a:schemeClr val="bg1"/>
                </a:solidFill>
              </a:rPr>
              <a:t> </a:t>
            </a:r>
            <a:r>
              <a:rPr lang="ru-RU" sz="2400" dirty="0" err="1">
                <a:solidFill>
                  <a:schemeClr val="bg1"/>
                </a:solidFill>
              </a:rPr>
              <a:t>класифікуватися</a:t>
            </a:r>
            <a:r>
              <a:rPr lang="ru-RU" sz="2400" dirty="0">
                <a:solidFill>
                  <a:schemeClr val="bg1"/>
                </a:solidFill>
              </a:rPr>
              <a:t> </a:t>
            </a:r>
            <a:r>
              <a:rPr lang="ru-RU" sz="2400" dirty="0" err="1">
                <a:solidFill>
                  <a:schemeClr val="bg1"/>
                </a:solidFill>
              </a:rPr>
              <a:t>по-різному</a:t>
            </a:r>
            <a:r>
              <a:rPr lang="ru-RU" sz="2400" dirty="0">
                <a:solidFill>
                  <a:schemeClr val="bg1"/>
                </a:solidFill>
              </a:rPr>
              <a:t> (</a:t>
            </a:r>
            <a:r>
              <a:rPr lang="ru-RU" sz="2400" dirty="0" err="1">
                <a:solidFill>
                  <a:schemeClr val="bg1"/>
                </a:solidFill>
              </a:rPr>
              <a:t>наприклад</a:t>
            </a:r>
            <a:r>
              <a:rPr lang="ru-RU" sz="2400" dirty="0">
                <a:solidFill>
                  <a:schemeClr val="bg1"/>
                </a:solidFill>
              </a:rPr>
              <a:t>, </a:t>
            </a:r>
            <a:r>
              <a:rPr lang="ru-RU" sz="2400" dirty="0" err="1">
                <a:solidFill>
                  <a:schemeClr val="bg1"/>
                </a:solidFill>
              </a:rPr>
              <a:t>погашення</a:t>
            </a:r>
            <a:r>
              <a:rPr lang="ru-RU" sz="2400" dirty="0">
                <a:solidFill>
                  <a:schemeClr val="bg1"/>
                </a:solidFill>
              </a:rPr>
              <a:t> </a:t>
            </a:r>
            <a:r>
              <a:rPr lang="ru-RU" sz="2400" dirty="0" err="1">
                <a:solidFill>
                  <a:schemeClr val="bg1"/>
                </a:solidFill>
              </a:rPr>
              <a:t>позики</a:t>
            </a:r>
            <a:r>
              <a:rPr lang="ru-RU" sz="2400" dirty="0">
                <a:solidFill>
                  <a:schemeClr val="bg1"/>
                </a:solidFill>
              </a:rPr>
              <a:t> шляхом </a:t>
            </a:r>
            <a:r>
              <a:rPr lang="ru-RU" sz="2400" dirty="0" err="1">
                <a:solidFill>
                  <a:schemeClr val="bg1"/>
                </a:solidFill>
              </a:rPr>
              <a:t>перерахування</a:t>
            </a:r>
            <a:r>
              <a:rPr lang="ru-RU" sz="2400" dirty="0">
                <a:solidFill>
                  <a:schemeClr val="bg1"/>
                </a:solidFill>
              </a:rPr>
              <a:t> </a:t>
            </a:r>
            <a:r>
              <a:rPr lang="ru-RU" sz="2400" dirty="0" err="1">
                <a:solidFill>
                  <a:schemeClr val="bg1"/>
                </a:solidFill>
              </a:rPr>
              <a:t>грошових</a:t>
            </a:r>
            <a:r>
              <a:rPr lang="ru-RU" sz="2400" dirty="0">
                <a:solidFill>
                  <a:schemeClr val="bg1"/>
                </a:solidFill>
              </a:rPr>
              <a:t> </a:t>
            </a:r>
            <a:r>
              <a:rPr lang="ru-RU" sz="2400" dirty="0" err="1">
                <a:solidFill>
                  <a:schemeClr val="bg1"/>
                </a:solidFill>
              </a:rPr>
              <a:t>коштів</a:t>
            </a:r>
            <a:r>
              <a:rPr lang="ru-RU" sz="2400" dirty="0">
                <a:solidFill>
                  <a:schemeClr val="bg1"/>
                </a:solidFill>
              </a:rPr>
              <a:t> </a:t>
            </a:r>
            <a:r>
              <a:rPr lang="ru-RU" sz="2400" dirty="0" err="1">
                <a:solidFill>
                  <a:schemeClr val="bg1"/>
                </a:solidFill>
              </a:rPr>
              <a:t>передбачає</a:t>
            </a:r>
            <a:r>
              <a:rPr lang="ru-RU" sz="2400" dirty="0">
                <a:solidFill>
                  <a:schemeClr val="bg1"/>
                </a:solidFill>
              </a:rPr>
              <a:t> </a:t>
            </a:r>
            <a:r>
              <a:rPr lang="ru-RU" sz="2400" dirty="0" err="1">
                <a:solidFill>
                  <a:schemeClr val="bg1"/>
                </a:solidFill>
              </a:rPr>
              <a:t>виплату</a:t>
            </a:r>
            <a:r>
              <a:rPr lang="ru-RU" sz="2400" dirty="0">
                <a:solidFill>
                  <a:schemeClr val="bg1"/>
                </a:solidFill>
              </a:rPr>
              <a:t> як </a:t>
            </a:r>
            <a:r>
              <a:rPr lang="ru-RU" sz="2400" dirty="0" err="1">
                <a:solidFill>
                  <a:schemeClr val="bg1"/>
                </a:solidFill>
              </a:rPr>
              <a:t>відсотків</a:t>
            </a:r>
            <a:r>
              <a:rPr lang="ru-RU" sz="2400" dirty="0">
                <a:solidFill>
                  <a:schemeClr val="bg1"/>
                </a:solidFill>
              </a:rPr>
              <a:t>, так і </a:t>
            </a:r>
            <a:r>
              <a:rPr lang="ru-RU" sz="2400" dirty="0" err="1">
                <a:solidFill>
                  <a:schemeClr val="bg1"/>
                </a:solidFill>
              </a:rPr>
              <a:t>основної</a:t>
            </a:r>
            <a:r>
              <a:rPr lang="ru-RU" sz="2400" dirty="0">
                <a:solidFill>
                  <a:schemeClr val="bg1"/>
                </a:solidFill>
              </a:rPr>
              <a:t> </a:t>
            </a:r>
            <a:r>
              <a:rPr lang="ru-RU" sz="2400" dirty="0" err="1">
                <a:solidFill>
                  <a:schemeClr val="bg1"/>
                </a:solidFill>
              </a:rPr>
              <a:t>суми</a:t>
            </a:r>
            <a:r>
              <a:rPr lang="ru-RU" sz="2400" dirty="0">
                <a:solidFill>
                  <a:schemeClr val="bg1"/>
                </a:solidFill>
              </a:rPr>
              <a:t> боргу, при </a:t>
            </a:r>
            <a:r>
              <a:rPr lang="ru-RU" sz="2400" dirty="0" err="1">
                <a:solidFill>
                  <a:schemeClr val="bg1"/>
                </a:solidFill>
              </a:rPr>
              <a:t>цьому</a:t>
            </a:r>
            <a:r>
              <a:rPr lang="ru-RU" sz="2400" dirty="0">
                <a:solidFill>
                  <a:schemeClr val="bg1"/>
                </a:solidFill>
              </a:rPr>
              <a:t> </a:t>
            </a:r>
            <a:r>
              <a:rPr lang="ru-RU" sz="2400" dirty="0" err="1">
                <a:solidFill>
                  <a:schemeClr val="bg1"/>
                </a:solidFill>
              </a:rPr>
              <a:t>елемент</a:t>
            </a:r>
            <a:r>
              <a:rPr lang="ru-RU" sz="2400" dirty="0">
                <a:solidFill>
                  <a:schemeClr val="bg1"/>
                </a:solidFill>
              </a:rPr>
              <a:t> «</a:t>
            </a:r>
            <a:r>
              <a:rPr lang="ru-RU" sz="2400" dirty="0" err="1">
                <a:solidFill>
                  <a:schemeClr val="bg1"/>
                </a:solidFill>
              </a:rPr>
              <a:t>проценти</a:t>
            </a:r>
            <a:r>
              <a:rPr lang="ru-RU" sz="2400" dirty="0">
                <a:solidFill>
                  <a:schemeClr val="bg1"/>
                </a:solidFill>
              </a:rPr>
              <a:t>» </a:t>
            </a:r>
            <a:r>
              <a:rPr lang="ru-RU" sz="2400" dirty="0" err="1">
                <a:solidFill>
                  <a:schemeClr val="bg1"/>
                </a:solidFill>
              </a:rPr>
              <a:t>може</a:t>
            </a:r>
            <a:r>
              <a:rPr lang="ru-RU" sz="2400" dirty="0">
                <a:solidFill>
                  <a:schemeClr val="bg1"/>
                </a:solidFill>
              </a:rPr>
              <a:t> </a:t>
            </a:r>
            <a:r>
              <a:rPr lang="ru-RU" sz="2400" dirty="0" err="1">
                <a:solidFill>
                  <a:schemeClr val="bg1"/>
                </a:solidFill>
              </a:rPr>
              <a:t>класифікуватися</a:t>
            </a:r>
            <a:r>
              <a:rPr lang="ru-RU" sz="2400" dirty="0">
                <a:solidFill>
                  <a:schemeClr val="bg1"/>
                </a:solidFill>
              </a:rPr>
              <a:t> по </a:t>
            </a:r>
            <a:r>
              <a:rPr lang="ru-RU" sz="2400" dirty="0" err="1">
                <a:solidFill>
                  <a:schemeClr val="bg1"/>
                </a:solidFill>
              </a:rPr>
              <a:t>категорії</a:t>
            </a:r>
            <a:r>
              <a:rPr lang="ru-RU" sz="2400" dirty="0">
                <a:solidFill>
                  <a:schemeClr val="bg1"/>
                </a:solidFill>
              </a:rPr>
              <a:t> </a:t>
            </a:r>
            <a:r>
              <a:rPr lang="ru-RU" sz="2400" dirty="0" err="1">
                <a:solidFill>
                  <a:schemeClr val="bg1"/>
                </a:solidFill>
              </a:rPr>
              <a:t>операційна</a:t>
            </a:r>
            <a:r>
              <a:rPr lang="ru-RU" sz="2400" dirty="0">
                <a:solidFill>
                  <a:schemeClr val="bg1"/>
                </a:solidFill>
              </a:rPr>
              <a:t> </a:t>
            </a:r>
            <a:r>
              <a:rPr lang="ru-RU" sz="2400" dirty="0" err="1">
                <a:solidFill>
                  <a:schemeClr val="bg1"/>
                </a:solidFill>
              </a:rPr>
              <a:t>діяльність</a:t>
            </a:r>
            <a:r>
              <a:rPr lang="ru-RU" sz="2400" dirty="0">
                <a:solidFill>
                  <a:schemeClr val="bg1"/>
                </a:solidFill>
              </a:rPr>
              <a:t>, а </a:t>
            </a:r>
            <a:r>
              <a:rPr lang="ru-RU" sz="2400" dirty="0" err="1">
                <a:solidFill>
                  <a:schemeClr val="bg1"/>
                </a:solidFill>
              </a:rPr>
              <a:t>елемент</a:t>
            </a:r>
            <a:r>
              <a:rPr lang="ru-RU" sz="2400" dirty="0">
                <a:solidFill>
                  <a:schemeClr val="bg1"/>
                </a:solidFill>
              </a:rPr>
              <a:t> «</a:t>
            </a:r>
            <a:r>
              <a:rPr lang="ru-RU" sz="2400" dirty="0" err="1">
                <a:solidFill>
                  <a:schemeClr val="bg1"/>
                </a:solidFill>
              </a:rPr>
              <a:t>основна</a:t>
            </a:r>
            <a:r>
              <a:rPr lang="ru-RU" sz="2400" dirty="0">
                <a:solidFill>
                  <a:schemeClr val="bg1"/>
                </a:solidFill>
              </a:rPr>
              <a:t> сума боргу» - по </a:t>
            </a:r>
            <a:r>
              <a:rPr lang="ru-RU" sz="2400" dirty="0" err="1">
                <a:solidFill>
                  <a:schemeClr val="bg1"/>
                </a:solidFill>
              </a:rPr>
              <a:t>категорії</a:t>
            </a:r>
            <a:r>
              <a:rPr lang="ru-RU" sz="2400" dirty="0">
                <a:solidFill>
                  <a:schemeClr val="bg1"/>
                </a:solidFill>
              </a:rPr>
              <a:t> </a:t>
            </a:r>
            <a:r>
              <a:rPr lang="ru-RU" sz="2400" dirty="0" err="1">
                <a:solidFill>
                  <a:schemeClr val="bg1"/>
                </a:solidFill>
              </a:rPr>
              <a:t>фінансова</a:t>
            </a:r>
            <a:r>
              <a:rPr lang="ru-RU" sz="2400" dirty="0">
                <a:solidFill>
                  <a:schemeClr val="bg1"/>
                </a:solidFill>
              </a:rPr>
              <a:t> </a:t>
            </a:r>
            <a:r>
              <a:rPr lang="ru-RU" sz="2400" dirty="0" err="1">
                <a:solidFill>
                  <a:schemeClr val="bg1"/>
                </a:solidFill>
              </a:rPr>
              <a:t>діяльність</a:t>
            </a:r>
            <a:r>
              <a:rPr lang="ru-RU" sz="2400" dirty="0">
                <a:solidFill>
                  <a:schemeClr val="bg1"/>
                </a:solidFill>
              </a:rPr>
              <a:t>).</a:t>
            </a:r>
          </a:p>
        </p:txBody>
      </p:sp>
    </p:spTree>
    <p:extLst>
      <p:ext uri="{BB962C8B-B14F-4D97-AF65-F5344CB8AC3E}">
        <p14:creationId xmlns:p14="http://schemas.microsoft.com/office/powerpoint/2010/main" val="19943799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692696"/>
            <a:ext cx="8496944" cy="4154984"/>
          </a:xfrm>
          <a:prstGeom prst="rect">
            <a:avLst/>
          </a:prstGeom>
        </p:spPr>
        <p:txBody>
          <a:bodyPr wrap="square">
            <a:spAutoFit/>
          </a:bodyPr>
          <a:lstStyle/>
          <a:p>
            <a:pPr algn="just"/>
            <a:r>
              <a:rPr lang="uk-UA" sz="2400" dirty="0" smtClean="0">
                <a:solidFill>
                  <a:schemeClr val="bg1"/>
                </a:solidFill>
              </a:rPr>
              <a:t>	Потоки </a:t>
            </a:r>
            <a:r>
              <a:rPr lang="uk-UA" sz="2400" dirty="0">
                <a:solidFill>
                  <a:schemeClr val="bg1"/>
                </a:solidFill>
              </a:rPr>
              <a:t>грошових коштів не включають рух між статтями, що класифікуються як кошти або еквіваленти грошових коштів, оскільки вказані потоки в більшій мірі пов'язані з управлінням коштами, ніж з операційною, інвестиційною та фінансовою діяльністю.</a:t>
            </a:r>
            <a:endParaRPr lang="ru-RU" sz="2400" dirty="0">
              <a:solidFill>
                <a:schemeClr val="bg1"/>
              </a:solidFill>
            </a:endParaRPr>
          </a:p>
          <a:p>
            <a:pPr algn="just"/>
            <a:r>
              <a:rPr lang="ru-RU" sz="2400" dirty="0" smtClean="0">
                <a:solidFill>
                  <a:schemeClr val="bg1"/>
                </a:solidFill>
              </a:rPr>
              <a:t>	</a:t>
            </a:r>
            <a:r>
              <a:rPr lang="ru-RU" sz="2400" dirty="0" err="1" smtClean="0">
                <a:solidFill>
                  <a:schemeClr val="bg1"/>
                </a:solidFill>
              </a:rPr>
              <a:t>Конкретний</a:t>
            </a:r>
            <a:r>
              <a:rPr lang="ru-RU" sz="2400" dirty="0" smtClean="0">
                <a:solidFill>
                  <a:schemeClr val="bg1"/>
                </a:solidFill>
              </a:rPr>
              <a:t> </a:t>
            </a:r>
            <a:r>
              <a:rPr lang="ru-RU" sz="2400" dirty="0" err="1">
                <a:solidFill>
                  <a:schemeClr val="bg1"/>
                </a:solidFill>
              </a:rPr>
              <a:t>грошовий</a:t>
            </a:r>
            <a:r>
              <a:rPr lang="ru-RU" sz="2400" dirty="0">
                <a:solidFill>
                  <a:schemeClr val="bg1"/>
                </a:solidFill>
              </a:rPr>
              <a:t> </a:t>
            </a:r>
            <a:r>
              <a:rPr lang="ru-RU" sz="2400" dirty="0" err="1">
                <a:solidFill>
                  <a:schemeClr val="bg1"/>
                </a:solidFill>
              </a:rPr>
              <a:t>потік</a:t>
            </a:r>
            <a:r>
              <a:rPr lang="ru-RU" sz="2400" dirty="0">
                <a:solidFill>
                  <a:schemeClr val="bg1"/>
                </a:solidFill>
              </a:rPr>
              <a:t> </a:t>
            </a:r>
            <a:r>
              <a:rPr lang="ru-RU" sz="2400" dirty="0" err="1">
                <a:solidFill>
                  <a:schemeClr val="bg1"/>
                </a:solidFill>
              </a:rPr>
              <a:t>може</a:t>
            </a:r>
            <a:r>
              <a:rPr lang="ru-RU" sz="2400" dirty="0">
                <a:solidFill>
                  <a:schemeClr val="bg1"/>
                </a:solidFill>
              </a:rPr>
              <a:t> </a:t>
            </a:r>
            <a:r>
              <a:rPr lang="ru-RU" sz="2400" dirty="0" err="1">
                <a:solidFill>
                  <a:schemeClr val="bg1"/>
                </a:solidFill>
              </a:rPr>
              <a:t>містити</a:t>
            </a:r>
            <a:r>
              <a:rPr lang="ru-RU" sz="2400" dirty="0">
                <a:solidFill>
                  <a:schemeClr val="bg1"/>
                </a:solidFill>
              </a:rPr>
              <a:t> </a:t>
            </a:r>
            <a:r>
              <a:rPr lang="ru-RU" sz="2400" dirty="0" err="1">
                <a:solidFill>
                  <a:schemeClr val="bg1"/>
                </a:solidFill>
              </a:rPr>
              <a:t>грошові</a:t>
            </a:r>
            <a:r>
              <a:rPr lang="ru-RU" sz="2400" dirty="0">
                <a:solidFill>
                  <a:schemeClr val="bg1"/>
                </a:solidFill>
              </a:rPr>
              <a:t> потоки, </a:t>
            </a:r>
            <a:r>
              <a:rPr lang="ru-RU" sz="2400" dirty="0" err="1">
                <a:solidFill>
                  <a:schemeClr val="bg1"/>
                </a:solidFill>
              </a:rPr>
              <a:t>що</a:t>
            </a:r>
            <a:r>
              <a:rPr lang="ru-RU" sz="2400" dirty="0">
                <a:solidFill>
                  <a:schemeClr val="bg1"/>
                </a:solidFill>
              </a:rPr>
              <a:t> </a:t>
            </a:r>
            <a:r>
              <a:rPr lang="ru-RU" sz="2400" dirty="0" err="1">
                <a:solidFill>
                  <a:schemeClr val="bg1"/>
                </a:solidFill>
              </a:rPr>
              <a:t>відносяться</a:t>
            </a:r>
            <a:r>
              <a:rPr lang="ru-RU" sz="2400" dirty="0">
                <a:solidFill>
                  <a:schemeClr val="bg1"/>
                </a:solidFill>
              </a:rPr>
              <a:t> до </a:t>
            </a:r>
            <a:r>
              <a:rPr lang="ru-RU" sz="2400" dirty="0" err="1">
                <a:solidFill>
                  <a:schemeClr val="bg1"/>
                </a:solidFill>
              </a:rPr>
              <a:t>різних</a:t>
            </a:r>
            <a:r>
              <a:rPr lang="ru-RU" sz="2400" dirty="0">
                <a:solidFill>
                  <a:schemeClr val="bg1"/>
                </a:solidFill>
              </a:rPr>
              <a:t> </a:t>
            </a:r>
            <a:r>
              <a:rPr lang="ru-RU" sz="2400" dirty="0" err="1">
                <a:solidFill>
                  <a:schemeClr val="bg1"/>
                </a:solidFill>
              </a:rPr>
              <a:t>видів</a:t>
            </a:r>
            <a:r>
              <a:rPr lang="ru-RU" sz="2400" dirty="0">
                <a:solidFill>
                  <a:schemeClr val="bg1"/>
                </a:solidFill>
              </a:rPr>
              <a:t> </a:t>
            </a:r>
            <a:r>
              <a:rPr lang="ru-RU" sz="2400" dirty="0" err="1">
                <a:solidFill>
                  <a:schemeClr val="bg1"/>
                </a:solidFill>
              </a:rPr>
              <a:t>діяльності</a:t>
            </a:r>
            <a:r>
              <a:rPr lang="ru-RU" sz="2400" dirty="0">
                <a:solidFill>
                  <a:schemeClr val="bg1"/>
                </a:solidFill>
              </a:rPr>
              <a:t>. </a:t>
            </a:r>
            <a:r>
              <a:rPr lang="ru-RU" sz="2400" dirty="0" err="1">
                <a:solidFill>
                  <a:schemeClr val="bg1"/>
                </a:solidFill>
              </a:rPr>
              <a:t>Наприклад</a:t>
            </a:r>
            <a:r>
              <a:rPr lang="ru-RU" sz="2400" dirty="0">
                <a:solidFill>
                  <a:schemeClr val="bg1"/>
                </a:solidFill>
              </a:rPr>
              <a:t>, </a:t>
            </a:r>
            <a:r>
              <a:rPr lang="ru-RU" sz="2400" dirty="0" err="1">
                <a:solidFill>
                  <a:schemeClr val="bg1"/>
                </a:solidFill>
              </a:rPr>
              <a:t>погашення</a:t>
            </a:r>
            <a:r>
              <a:rPr lang="ru-RU" sz="2400" dirty="0">
                <a:solidFill>
                  <a:schemeClr val="bg1"/>
                </a:solidFill>
              </a:rPr>
              <a:t> </a:t>
            </a:r>
            <a:r>
              <a:rPr lang="ru-RU" sz="2400" dirty="0" err="1">
                <a:solidFill>
                  <a:schemeClr val="bg1"/>
                </a:solidFill>
              </a:rPr>
              <a:t>позики</a:t>
            </a:r>
            <a:r>
              <a:rPr lang="ru-RU" sz="2400" dirty="0">
                <a:solidFill>
                  <a:schemeClr val="bg1"/>
                </a:solidFill>
              </a:rPr>
              <a:t>, </a:t>
            </a:r>
            <a:r>
              <a:rPr lang="ru-RU" sz="2400" dirty="0" err="1">
                <a:solidFill>
                  <a:schemeClr val="bg1"/>
                </a:solidFill>
              </a:rPr>
              <a:t>раніше</a:t>
            </a:r>
            <a:r>
              <a:rPr lang="ru-RU" sz="2400" dirty="0">
                <a:solidFill>
                  <a:schemeClr val="bg1"/>
                </a:solidFill>
              </a:rPr>
              <a:t> взятого для </a:t>
            </a:r>
            <a:r>
              <a:rPr lang="ru-RU" sz="2400" dirty="0" err="1">
                <a:solidFill>
                  <a:schemeClr val="bg1"/>
                </a:solidFill>
              </a:rPr>
              <a:t>поповнення</a:t>
            </a:r>
            <a:r>
              <a:rPr lang="ru-RU" sz="2400" dirty="0">
                <a:solidFill>
                  <a:schemeClr val="bg1"/>
                </a:solidFill>
              </a:rPr>
              <a:t> </a:t>
            </a:r>
            <a:r>
              <a:rPr lang="ru-RU" sz="2400" dirty="0" err="1">
                <a:solidFill>
                  <a:schemeClr val="bg1"/>
                </a:solidFill>
              </a:rPr>
              <a:t>обігових</a:t>
            </a:r>
            <a:r>
              <a:rPr lang="ru-RU" sz="2400" dirty="0">
                <a:solidFill>
                  <a:schemeClr val="bg1"/>
                </a:solidFill>
              </a:rPr>
              <a:t> </a:t>
            </a:r>
            <a:r>
              <a:rPr lang="ru-RU" sz="2400" dirty="0" err="1">
                <a:solidFill>
                  <a:schemeClr val="bg1"/>
                </a:solidFill>
              </a:rPr>
              <a:t>коштів</a:t>
            </a:r>
            <a:r>
              <a:rPr lang="ru-RU" sz="2400" dirty="0">
                <a:solidFill>
                  <a:schemeClr val="bg1"/>
                </a:solidFill>
              </a:rPr>
              <a:t>, </a:t>
            </a:r>
            <a:r>
              <a:rPr lang="ru-RU" sz="2400" dirty="0" err="1">
                <a:solidFill>
                  <a:schemeClr val="bg1"/>
                </a:solidFill>
              </a:rPr>
              <a:t>містить</a:t>
            </a:r>
            <a:r>
              <a:rPr lang="ru-RU" sz="2400" dirty="0">
                <a:solidFill>
                  <a:schemeClr val="bg1"/>
                </a:solidFill>
              </a:rPr>
              <a:t> </a:t>
            </a:r>
            <a:r>
              <a:rPr lang="ru-RU" sz="2400" dirty="0" err="1">
                <a:solidFill>
                  <a:schemeClr val="bg1"/>
                </a:solidFill>
              </a:rPr>
              <a:t>операційний</a:t>
            </a:r>
            <a:r>
              <a:rPr lang="ru-RU" sz="2400" dirty="0">
                <a:solidFill>
                  <a:schemeClr val="bg1"/>
                </a:solidFill>
              </a:rPr>
              <a:t> </a:t>
            </a:r>
            <a:r>
              <a:rPr lang="ru-RU" sz="2400" dirty="0" err="1">
                <a:solidFill>
                  <a:schemeClr val="bg1"/>
                </a:solidFill>
              </a:rPr>
              <a:t>грошовий</a:t>
            </a:r>
            <a:r>
              <a:rPr lang="ru-RU" sz="2400" dirty="0">
                <a:solidFill>
                  <a:schemeClr val="bg1"/>
                </a:solidFill>
              </a:rPr>
              <a:t> </a:t>
            </a:r>
            <a:r>
              <a:rPr lang="ru-RU" sz="2400" dirty="0" err="1">
                <a:solidFill>
                  <a:schemeClr val="bg1"/>
                </a:solidFill>
              </a:rPr>
              <a:t>потік</a:t>
            </a:r>
            <a:r>
              <a:rPr lang="ru-RU" sz="2400" dirty="0">
                <a:solidFill>
                  <a:schemeClr val="bg1"/>
                </a:solidFill>
              </a:rPr>
              <a:t> у </a:t>
            </a:r>
            <a:r>
              <a:rPr lang="ru-RU" sz="2400" dirty="0" err="1">
                <a:solidFill>
                  <a:schemeClr val="bg1"/>
                </a:solidFill>
              </a:rPr>
              <a:t>вигляді</a:t>
            </a:r>
            <a:r>
              <a:rPr lang="ru-RU" sz="2400" dirty="0">
                <a:solidFill>
                  <a:schemeClr val="bg1"/>
                </a:solidFill>
              </a:rPr>
              <a:t> </a:t>
            </a:r>
            <a:r>
              <a:rPr lang="ru-RU" sz="2400" dirty="0" err="1">
                <a:solidFill>
                  <a:schemeClr val="bg1"/>
                </a:solidFill>
              </a:rPr>
              <a:t>відсотків</a:t>
            </a:r>
            <a:r>
              <a:rPr lang="ru-RU" sz="2400" dirty="0">
                <a:solidFill>
                  <a:schemeClr val="bg1"/>
                </a:solidFill>
              </a:rPr>
              <a:t> за </a:t>
            </a:r>
            <a:r>
              <a:rPr lang="ru-RU" sz="2400" dirty="0" err="1">
                <a:solidFill>
                  <a:schemeClr val="bg1"/>
                </a:solidFill>
              </a:rPr>
              <a:t>позикою</a:t>
            </a:r>
            <a:r>
              <a:rPr lang="ru-RU" sz="2400" dirty="0">
                <a:solidFill>
                  <a:schemeClr val="bg1"/>
                </a:solidFill>
              </a:rPr>
              <a:t> і </a:t>
            </a:r>
            <a:r>
              <a:rPr lang="ru-RU" sz="2400" dirty="0" err="1">
                <a:solidFill>
                  <a:schemeClr val="bg1"/>
                </a:solidFill>
              </a:rPr>
              <a:t>фінансовий</a:t>
            </a:r>
            <a:r>
              <a:rPr lang="ru-RU" sz="2400" dirty="0">
                <a:solidFill>
                  <a:schemeClr val="bg1"/>
                </a:solidFill>
              </a:rPr>
              <a:t> </a:t>
            </a:r>
            <a:r>
              <a:rPr lang="ru-RU" sz="2400" dirty="0" err="1">
                <a:solidFill>
                  <a:schemeClr val="bg1"/>
                </a:solidFill>
              </a:rPr>
              <a:t>потік</a:t>
            </a:r>
            <a:r>
              <a:rPr lang="ru-RU" sz="2400" dirty="0">
                <a:solidFill>
                  <a:schemeClr val="bg1"/>
                </a:solidFill>
              </a:rPr>
              <a:t> у </a:t>
            </a:r>
            <a:r>
              <a:rPr lang="ru-RU" sz="2400" dirty="0" err="1">
                <a:solidFill>
                  <a:schemeClr val="bg1"/>
                </a:solidFill>
              </a:rPr>
              <a:t>вигляді</a:t>
            </a:r>
            <a:r>
              <a:rPr lang="ru-RU" sz="2400" dirty="0">
                <a:solidFill>
                  <a:schemeClr val="bg1"/>
                </a:solidFill>
              </a:rPr>
              <a:t> </a:t>
            </a:r>
            <a:r>
              <a:rPr lang="ru-RU" sz="2400" dirty="0" err="1">
                <a:solidFill>
                  <a:schemeClr val="bg1"/>
                </a:solidFill>
              </a:rPr>
              <a:t>погашення</a:t>
            </a:r>
            <a:r>
              <a:rPr lang="ru-RU" sz="2400" dirty="0">
                <a:solidFill>
                  <a:schemeClr val="bg1"/>
                </a:solidFill>
              </a:rPr>
              <a:t> </a:t>
            </a:r>
            <a:r>
              <a:rPr lang="ru-RU" sz="2400" dirty="0" err="1">
                <a:solidFill>
                  <a:schemeClr val="bg1"/>
                </a:solidFill>
              </a:rPr>
              <a:t>тіла</a:t>
            </a:r>
            <a:r>
              <a:rPr lang="ru-RU" sz="2400" dirty="0">
                <a:solidFill>
                  <a:schemeClr val="bg1"/>
                </a:solidFill>
              </a:rPr>
              <a:t> кредиту.</a:t>
            </a:r>
          </a:p>
        </p:txBody>
      </p:sp>
    </p:spTree>
    <p:extLst>
      <p:ext uri="{BB962C8B-B14F-4D97-AF65-F5344CB8AC3E}">
        <p14:creationId xmlns:p14="http://schemas.microsoft.com/office/powerpoint/2010/main" val="9264081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3769" y="302359"/>
            <a:ext cx="8352928" cy="5693866"/>
          </a:xfrm>
          <a:prstGeom prst="rect">
            <a:avLst/>
          </a:prstGeom>
        </p:spPr>
        <p:txBody>
          <a:bodyPr wrap="square">
            <a:spAutoFit/>
          </a:bodyPr>
          <a:lstStyle/>
          <a:p>
            <a:pPr algn="just"/>
            <a:r>
              <a:rPr lang="ru-RU" sz="2600" dirty="0" smtClean="0">
                <a:solidFill>
                  <a:schemeClr val="bg1"/>
                </a:solidFill>
              </a:rPr>
              <a:t>	</a:t>
            </a:r>
            <a:r>
              <a:rPr lang="ru-RU" sz="2600" dirty="0" err="1" smtClean="0">
                <a:solidFill>
                  <a:schemeClr val="bg1"/>
                </a:solidFill>
              </a:rPr>
              <a:t>Компанія</a:t>
            </a:r>
            <a:r>
              <a:rPr lang="ru-RU" sz="2600" dirty="0" smtClean="0">
                <a:solidFill>
                  <a:schemeClr val="bg1"/>
                </a:solidFill>
              </a:rPr>
              <a:t> </a:t>
            </a:r>
            <a:r>
              <a:rPr lang="ru-RU" sz="2600" dirty="0">
                <a:solidFill>
                  <a:schemeClr val="bg1"/>
                </a:solidFill>
              </a:rPr>
              <a:t>повинна </a:t>
            </a:r>
            <a:r>
              <a:rPr lang="ru-RU" sz="2600" dirty="0" err="1">
                <a:solidFill>
                  <a:schemeClr val="bg1"/>
                </a:solidFill>
              </a:rPr>
              <a:t>складати</a:t>
            </a:r>
            <a:r>
              <a:rPr lang="ru-RU" sz="2600" dirty="0">
                <a:solidFill>
                  <a:schemeClr val="bg1"/>
                </a:solidFill>
              </a:rPr>
              <a:t> </a:t>
            </a:r>
            <a:r>
              <a:rPr lang="ru-RU" sz="2600" dirty="0" err="1">
                <a:solidFill>
                  <a:schemeClr val="bg1"/>
                </a:solidFill>
              </a:rPr>
              <a:t>Звіт</a:t>
            </a:r>
            <a:r>
              <a:rPr lang="ru-RU" sz="2600" dirty="0">
                <a:solidFill>
                  <a:schemeClr val="bg1"/>
                </a:solidFill>
              </a:rPr>
              <a:t> про </a:t>
            </a:r>
            <a:r>
              <a:rPr lang="ru-RU" sz="2600" dirty="0" err="1">
                <a:solidFill>
                  <a:schemeClr val="bg1"/>
                </a:solidFill>
              </a:rPr>
              <a:t>рух</a:t>
            </a:r>
            <a:r>
              <a:rPr lang="ru-RU" sz="2600" dirty="0">
                <a:solidFill>
                  <a:schemeClr val="bg1"/>
                </a:solidFill>
              </a:rPr>
              <a:t> </a:t>
            </a:r>
            <a:r>
              <a:rPr lang="ru-RU" sz="2600" dirty="0" err="1">
                <a:solidFill>
                  <a:schemeClr val="bg1"/>
                </a:solidFill>
              </a:rPr>
              <a:t>грошових</a:t>
            </a:r>
            <a:r>
              <a:rPr lang="ru-RU" sz="2600" dirty="0">
                <a:solidFill>
                  <a:schemeClr val="bg1"/>
                </a:solidFill>
              </a:rPr>
              <a:t> </a:t>
            </a:r>
            <a:r>
              <a:rPr lang="ru-RU" sz="2600" dirty="0" err="1">
                <a:solidFill>
                  <a:schemeClr val="bg1"/>
                </a:solidFill>
              </a:rPr>
              <a:t>коштів</a:t>
            </a:r>
            <a:r>
              <a:rPr lang="ru-RU" sz="2600" dirty="0">
                <a:solidFill>
                  <a:schemeClr val="bg1"/>
                </a:solidFill>
              </a:rPr>
              <a:t> в </a:t>
            </a:r>
            <a:r>
              <a:rPr lang="ru-RU" sz="2600" dirty="0" err="1">
                <a:solidFill>
                  <a:schemeClr val="bg1"/>
                </a:solidFill>
              </a:rPr>
              <a:t>частині</a:t>
            </a:r>
            <a:r>
              <a:rPr lang="ru-RU" sz="2600" dirty="0">
                <a:solidFill>
                  <a:schemeClr val="bg1"/>
                </a:solidFill>
              </a:rPr>
              <a:t> </a:t>
            </a:r>
            <a:r>
              <a:rPr lang="ru-RU" sz="2600" dirty="0" err="1">
                <a:solidFill>
                  <a:schemeClr val="bg1"/>
                </a:solidFill>
              </a:rPr>
              <a:t>подання</a:t>
            </a:r>
            <a:r>
              <a:rPr lang="ru-RU" sz="2600" dirty="0">
                <a:solidFill>
                  <a:schemeClr val="bg1"/>
                </a:solidFill>
              </a:rPr>
              <a:t> </a:t>
            </a:r>
            <a:r>
              <a:rPr lang="ru-RU" sz="2600" dirty="0" err="1">
                <a:solidFill>
                  <a:schemeClr val="bg1"/>
                </a:solidFill>
              </a:rPr>
              <a:t>грошових</a:t>
            </a:r>
            <a:r>
              <a:rPr lang="ru-RU" sz="2600" dirty="0">
                <a:solidFill>
                  <a:schemeClr val="bg1"/>
                </a:solidFill>
              </a:rPr>
              <a:t> </a:t>
            </a:r>
            <a:r>
              <a:rPr lang="ru-RU" sz="2600" dirty="0" err="1">
                <a:solidFill>
                  <a:schemeClr val="bg1"/>
                </a:solidFill>
              </a:rPr>
              <a:t>потоків</a:t>
            </a:r>
            <a:r>
              <a:rPr lang="ru-RU" sz="2600" dirty="0">
                <a:solidFill>
                  <a:schemeClr val="bg1"/>
                </a:solidFill>
              </a:rPr>
              <a:t> </a:t>
            </a:r>
            <a:r>
              <a:rPr lang="ru-RU" sz="2600" b="1" dirty="0">
                <a:solidFill>
                  <a:schemeClr val="bg1"/>
                </a:solidFill>
              </a:rPr>
              <a:t>з </a:t>
            </a:r>
            <a:r>
              <a:rPr lang="ru-RU" sz="2600" b="1" dirty="0" err="1">
                <a:solidFill>
                  <a:schemeClr val="bg1"/>
                </a:solidFill>
              </a:rPr>
              <a:t>операційної</a:t>
            </a:r>
            <a:r>
              <a:rPr lang="ru-RU" sz="2600" b="1" dirty="0">
                <a:solidFill>
                  <a:schemeClr val="bg1"/>
                </a:solidFill>
              </a:rPr>
              <a:t> </a:t>
            </a:r>
            <a:r>
              <a:rPr lang="ru-RU" sz="2600" b="1" dirty="0" err="1">
                <a:solidFill>
                  <a:schemeClr val="bg1"/>
                </a:solidFill>
              </a:rPr>
              <a:t>діяльності</a:t>
            </a:r>
            <a:r>
              <a:rPr lang="ru-RU" sz="2600" dirty="0">
                <a:solidFill>
                  <a:schemeClr val="bg1"/>
                </a:solidFill>
              </a:rPr>
              <a:t>, </a:t>
            </a:r>
            <a:r>
              <a:rPr lang="ru-RU" sz="2600" dirty="0" err="1">
                <a:solidFill>
                  <a:schemeClr val="bg1"/>
                </a:solidFill>
              </a:rPr>
              <a:t>використовуючи</a:t>
            </a:r>
            <a:r>
              <a:rPr lang="ru-RU" sz="2600" dirty="0">
                <a:solidFill>
                  <a:schemeClr val="bg1"/>
                </a:solidFill>
              </a:rPr>
              <a:t>:</a:t>
            </a:r>
          </a:p>
          <a:p>
            <a:pPr marL="457200" lvl="0" indent="-457200" algn="just">
              <a:buFont typeface="Arial" pitchFamily="34" charset="0"/>
              <a:buChar char="•"/>
            </a:pPr>
            <a:r>
              <a:rPr lang="ru-RU" sz="2600" b="1" dirty="0" smtClean="0">
                <a:solidFill>
                  <a:schemeClr val="bg1"/>
                </a:solidFill>
              </a:rPr>
              <a:t>	</a:t>
            </a:r>
            <a:r>
              <a:rPr lang="ru-RU" sz="2600" b="1" dirty="0" err="1" smtClean="0">
                <a:solidFill>
                  <a:schemeClr val="bg1"/>
                </a:solidFill>
              </a:rPr>
              <a:t>прямий</a:t>
            </a:r>
            <a:r>
              <a:rPr lang="ru-RU" sz="2600" b="1" dirty="0" smtClean="0">
                <a:solidFill>
                  <a:schemeClr val="bg1"/>
                </a:solidFill>
              </a:rPr>
              <a:t> </a:t>
            </a:r>
            <a:r>
              <a:rPr lang="ru-RU" sz="2600" b="1" dirty="0">
                <a:solidFill>
                  <a:schemeClr val="bg1"/>
                </a:solidFill>
              </a:rPr>
              <a:t>метод,</a:t>
            </a:r>
            <a:r>
              <a:rPr lang="ru-RU" sz="2600" dirty="0">
                <a:solidFill>
                  <a:schemeClr val="bg1"/>
                </a:solidFill>
              </a:rPr>
              <a:t> </a:t>
            </a:r>
            <a:r>
              <a:rPr lang="ru-RU" sz="2600" dirty="0" err="1">
                <a:solidFill>
                  <a:schemeClr val="bg1"/>
                </a:solidFill>
              </a:rPr>
              <a:t>відповідно</a:t>
            </a:r>
            <a:r>
              <a:rPr lang="ru-RU" sz="2600" dirty="0">
                <a:solidFill>
                  <a:schemeClr val="bg1"/>
                </a:solidFill>
              </a:rPr>
              <a:t> до </a:t>
            </a:r>
            <a:r>
              <a:rPr lang="ru-RU" sz="2600" dirty="0" err="1">
                <a:solidFill>
                  <a:schemeClr val="bg1"/>
                </a:solidFill>
              </a:rPr>
              <a:t>якого</a:t>
            </a:r>
            <a:r>
              <a:rPr lang="ru-RU" sz="2600" dirty="0">
                <a:solidFill>
                  <a:schemeClr val="bg1"/>
                </a:solidFill>
              </a:rPr>
              <a:t> </a:t>
            </a:r>
            <a:r>
              <a:rPr lang="ru-RU" sz="2600" dirty="0" err="1">
                <a:solidFill>
                  <a:schemeClr val="bg1"/>
                </a:solidFill>
              </a:rPr>
              <a:t>розкривається</a:t>
            </a:r>
            <a:r>
              <a:rPr lang="ru-RU" sz="2600" dirty="0">
                <a:solidFill>
                  <a:schemeClr val="bg1"/>
                </a:solidFill>
              </a:rPr>
              <a:t> </a:t>
            </a:r>
            <a:r>
              <a:rPr lang="ru-RU" sz="2600" dirty="0" err="1">
                <a:solidFill>
                  <a:schemeClr val="bg1"/>
                </a:solidFill>
              </a:rPr>
              <a:t>інформація</a:t>
            </a:r>
            <a:r>
              <a:rPr lang="ru-RU" sz="2600" dirty="0">
                <a:solidFill>
                  <a:schemeClr val="bg1"/>
                </a:solidFill>
              </a:rPr>
              <a:t> про </a:t>
            </a:r>
            <a:r>
              <a:rPr lang="ru-RU" sz="2600" dirty="0" err="1">
                <a:solidFill>
                  <a:schemeClr val="bg1"/>
                </a:solidFill>
              </a:rPr>
              <a:t>основні</a:t>
            </a:r>
            <a:r>
              <a:rPr lang="ru-RU" sz="2600" dirty="0">
                <a:solidFill>
                  <a:schemeClr val="bg1"/>
                </a:solidFill>
              </a:rPr>
              <a:t> </a:t>
            </a:r>
            <a:r>
              <a:rPr lang="ru-RU" sz="2600" dirty="0" err="1">
                <a:solidFill>
                  <a:schemeClr val="bg1"/>
                </a:solidFill>
              </a:rPr>
              <a:t>класи</a:t>
            </a:r>
            <a:r>
              <a:rPr lang="ru-RU" sz="2600" dirty="0">
                <a:solidFill>
                  <a:schemeClr val="bg1"/>
                </a:solidFill>
              </a:rPr>
              <a:t> </a:t>
            </a:r>
            <a:r>
              <a:rPr lang="ru-RU" sz="2600" dirty="0" err="1">
                <a:solidFill>
                  <a:schemeClr val="bg1"/>
                </a:solidFill>
              </a:rPr>
              <a:t>валових</a:t>
            </a:r>
            <a:r>
              <a:rPr lang="ru-RU" sz="2600" dirty="0">
                <a:solidFill>
                  <a:schemeClr val="bg1"/>
                </a:solidFill>
              </a:rPr>
              <a:t> </a:t>
            </a:r>
            <a:r>
              <a:rPr lang="ru-RU" sz="2600" dirty="0" err="1">
                <a:solidFill>
                  <a:schemeClr val="bg1"/>
                </a:solidFill>
              </a:rPr>
              <a:t>надходжень</a:t>
            </a:r>
            <a:r>
              <a:rPr lang="ru-RU" sz="2600" dirty="0">
                <a:solidFill>
                  <a:schemeClr val="bg1"/>
                </a:solidFill>
              </a:rPr>
              <a:t> та </a:t>
            </a:r>
            <a:r>
              <a:rPr lang="ru-RU" sz="2600" dirty="0" err="1">
                <a:solidFill>
                  <a:schemeClr val="bg1"/>
                </a:solidFill>
              </a:rPr>
              <a:t>валових</a:t>
            </a:r>
            <a:r>
              <a:rPr lang="ru-RU" sz="2600" dirty="0">
                <a:solidFill>
                  <a:schemeClr val="bg1"/>
                </a:solidFill>
              </a:rPr>
              <a:t> </a:t>
            </a:r>
            <a:r>
              <a:rPr lang="ru-RU" sz="2600" dirty="0" err="1">
                <a:solidFill>
                  <a:schemeClr val="bg1"/>
                </a:solidFill>
              </a:rPr>
              <a:t>виплат</a:t>
            </a:r>
            <a:r>
              <a:rPr lang="ru-RU" sz="2600" dirty="0">
                <a:solidFill>
                  <a:schemeClr val="bg1"/>
                </a:solidFill>
              </a:rPr>
              <a:t>;</a:t>
            </a:r>
          </a:p>
          <a:p>
            <a:pPr marL="457200" lvl="0" indent="-457200" algn="just">
              <a:buFont typeface="Arial" pitchFamily="34" charset="0"/>
              <a:buChar char="•"/>
            </a:pPr>
            <a:r>
              <a:rPr lang="uk-UA" sz="2600" b="1" dirty="0" smtClean="0">
                <a:solidFill>
                  <a:schemeClr val="bg1"/>
                </a:solidFill>
              </a:rPr>
              <a:t>	непрямий </a:t>
            </a:r>
            <a:r>
              <a:rPr lang="uk-UA" sz="2600" b="1" dirty="0">
                <a:solidFill>
                  <a:schemeClr val="bg1"/>
                </a:solidFill>
              </a:rPr>
              <a:t>метод</a:t>
            </a:r>
            <a:r>
              <a:rPr lang="uk-UA" sz="2600" dirty="0">
                <a:solidFill>
                  <a:schemeClr val="bg1"/>
                </a:solidFill>
              </a:rPr>
              <a:t>, відповідно до якого чистий прибуток коригується з урахуванням впливу </a:t>
            </a:r>
            <a:r>
              <a:rPr lang="uk-UA" sz="2600" dirty="0" err="1">
                <a:solidFill>
                  <a:schemeClr val="bg1"/>
                </a:solidFill>
              </a:rPr>
              <a:t>негрошових</a:t>
            </a:r>
            <a:r>
              <a:rPr lang="uk-UA" sz="2600" dirty="0">
                <a:solidFill>
                  <a:schemeClr val="bg1"/>
                </a:solidFill>
              </a:rPr>
              <a:t> операцій, відкладених (або нарахованих) сум по минулим (або майбутнім) надходженнями грошових коштів з операційної діяльності, а також статей доходу (або витрати), пов'язаних з потоками грошових коштів з інвестиційної або фінансової діяльності.</a:t>
            </a:r>
            <a:endParaRPr lang="ru-RU" sz="2600" dirty="0">
              <a:solidFill>
                <a:schemeClr val="bg1"/>
              </a:solidFill>
            </a:endParaRPr>
          </a:p>
        </p:txBody>
      </p:sp>
    </p:spTree>
    <p:extLst>
      <p:ext uri="{BB962C8B-B14F-4D97-AF65-F5344CB8AC3E}">
        <p14:creationId xmlns:p14="http://schemas.microsoft.com/office/powerpoint/2010/main" val="2826190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188640"/>
            <a:ext cx="8352679" cy="6186309"/>
          </a:xfrm>
          <a:prstGeom prst="rect">
            <a:avLst/>
          </a:prstGeom>
        </p:spPr>
        <p:txBody>
          <a:bodyPr wrap="square">
            <a:spAutoFit/>
          </a:bodyPr>
          <a:lstStyle/>
          <a:p>
            <a:pPr algn="just"/>
            <a:r>
              <a:rPr lang="ru-RU" sz="2200" dirty="0" smtClean="0">
                <a:solidFill>
                  <a:schemeClr val="bg1"/>
                </a:solidFill>
              </a:rPr>
              <a:t>	МСБО </a:t>
            </a:r>
            <a:r>
              <a:rPr lang="ru-RU" sz="2200" dirty="0">
                <a:solidFill>
                  <a:schemeClr val="bg1"/>
                </a:solidFill>
              </a:rPr>
              <a:t>(IAS) 7 </a:t>
            </a:r>
            <a:r>
              <a:rPr lang="ru-RU" sz="2200" dirty="0" err="1">
                <a:solidFill>
                  <a:schemeClr val="bg1"/>
                </a:solidFill>
              </a:rPr>
              <a:t>рекомендується</a:t>
            </a:r>
            <a:r>
              <a:rPr lang="ru-RU" sz="2200" dirty="0">
                <a:solidFill>
                  <a:schemeClr val="bg1"/>
                </a:solidFill>
              </a:rPr>
              <a:t> </a:t>
            </a:r>
            <a:r>
              <a:rPr lang="ru-RU" sz="2200" dirty="0" err="1">
                <a:solidFill>
                  <a:schemeClr val="bg1"/>
                </a:solidFill>
              </a:rPr>
              <a:t>використання</a:t>
            </a:r>
            <a:r>
              <a:rPr lang="ru-RU" sz="2200" dirty="0">
                <a:solidFill>
                  <a:schemeClr val="bg1"/>
                </a:solidFill>
              </a:rPr>
              <a:t> прямого методу.</a:t>
            </a:r>
          </a:p>
          <a:p>
            <a:pPr algn="just"/>
            <a:r>
              <a:rPr lang="uk-UA" sz="2200" dirty="0" smtClean="0">
                <a:solidFill>
                  <a:schemeClr val="bg1"/>
                </a:solidFill>
              </a:rPr>
              <a:t>	У </a:t>
            </a:r>
            <a:r>
              <a:rPr lang="uk-UA" sz="2200" dirty="0">
                <a:solidFill>
                  <a:schemeClr val="bg1"/>
                </a:solidFill>
              </a:rPr>
              <a:t>своїй звітності підприємство повинно відображати основні види валових грошових надходжень і валових грошових виплат, що виникають в ході інвестиційної та фінансової діяльності, окремо, за деякими винятками (наприклад, комісійні можуть представлятися в чистому вигляді, без відображення валових надходжень і виплат).</a:t>
            </a:r>
            <a:endParaRPr lang="ru-RU" sz="2200" dirty="0">
              <a:solidFill>
                <a:schemeClr val="bg1"/>
              </a:solidFill>
            </a:endParaRPr>
          </a:p>
          <a:p>
            <a:pPr algn="just"/>
            <a:r>
              <a:rPr lang="uk-UA" sz="2200" dirty="0" smtClean="0">
                <a:solidFill>
                  <a:schemeClr val="bg1"/>
                </a:solidFill>
              </a:rPr>
              <a:t>	Деякі </a:t>
            </a:r>
            <a:r>
              <a:rPr lang="uk-UA" sz="2200" dirty="0">
                <a:solidFill>
                  <a:schemeClr val="bg1"/>
                </a:solidFill>
              </a:rPr>
              <a:t>грошові потоки від операційної, інвестиційної або фінансової діяльності можна відображати в звітності на нетто-основі за умови, що грошові надходження і виплати від імені клієнтів відображають діяльність клієнта, а не діяльність підприємства, або грошові надходження і виплати за статтями, що характеризується швидким оборотом, великими сумами і короткими термінами погашення.</a:t>
            </a:r>
            <a:endParaRPr lang="ru-RU" sz="2200" dirty="0">
              <a:solidFill>
                <a:schemeClr val="bg1"/>
              </a:solidFill>
            </a:endParaRPr>
          </a:p>
          <a:p>
            <a:pPr algn="just"/>
            <a:r>
              <a:rPr lang="uk-UA" sz="2200" dirty="0" smtClean="0">
                <a:solidFill>
                  <a:schemeClr val="bg1"/>
                </a:solidFill>
              </a:rPr>
              <a:t>	Грошові </a:t>
            </a:r>
            <a:r>
              <a:rPr lang="uk-UA" sz="2200" dirty="0">
                <a:solidFill>
                  <a:schemeClr val="bg1"/>
                </a:solidFill>
              </a:rPr>
              <a:t>потоки </a:t>
            </a:r>
            <a:r>
              <a:rPr lang="uk-UA" sz="2200" b="1" dirty="0">
                <a:solidFill>
                  <a:schemeClr val="bg1"/>
                </a:solidFill>
              </a:rPr>
              <a:t>в іноземній валюті</a:t>
            </a:r>
            <a:r>
              <a:rPr lang="uk-UA" sz="2200" dirty="0">
                <a:solidFill>
                  <a:schemeClr val="bg1"/>
                </a:solidFill>
              </a:rPr>
              <a:t> відображаються за відповідним обмінним курсом обміну функціональної іноземної валюти на дату руху грошових коштів.</a:t>
            </a:r>
            <a:endParaRPr lang="ru-RU" sz="2200" dirty="0">
              <a:solidFill>
                <a:schemeClr val="bg1"/>
              </a:solidFill>
            </a:endParaRPr>
          </a:p>
        </p:txBody>
      </p:sp>
    </p:spTree>
    <p:extLst>
      <p:ext uri="{BB962C8B-B14F-4D97-AF65-F5344CB8AC3E}">
        <p14:creationId xmlns:p14="http://schemas.microsoft.com/office/powerpoint/2010/main" val="1402346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411760" y="404664"/>
            <a:ext cx="4572000" cy="5509200"/>
          </a:xfrm>
          <a:prstGeom prst="rect">
            <a:avLst/>
          </a:prstGeom>
        </p:spPr>
        <p:txBody>
          <a:bodyPr>
            <a:spAutoFit/>
          </a:bodyPr>
          <a:lstStyle/>
          <a:p>
            <a:pPr lvl="0"/>
            <a:r>
              <a:rPr lang="uk-UA" sz="3200" dirty="0" smtClean="0">
                <a:solidFill>
                  <a:schemeClr val="bg1"/>
                </a:solidFill>
              </a:rPr>
              <a:t>- активи</a:t>
            </a:r>
            <a:r>
              <a:rPr lang="uk-UA" sz="3200" dirty="0">
                <a:solidFill>
                  <a:schemeClr val="bg1"/>
                </a:solidFill>
              </a:rPr>
              <a:t>;</a:t>
            </a:r>
            <a:endParaRPr lang="ru-RU" sz="3200" dirty="0">
              <a:solidFill>
                <a:schemeClr val="bg1"/>
              </a:solidFill>
            </a:endParaRPr>
          </a:p>
          <a:p>
            <a:pPr lvl="0"/>
            <a:r>
              <a:rPr lang="uk-UA" sz="3200" dirty="0" smtClean="0">
                <a:solidFill>
                  <a:schemeClr val="bg1"/>
                </a:solidFill>
              </a:rPr>
              <a:t>- зобов'язання</a:t>
            </a:r>
            <a:r>
              <a:rPr lang="uk-UA" sz="3200" dirty="0">
                <a:solidFill>
                  <a:schemeClr val="bg1"/>
                </a:solidFill>
              </a:rPr>
              <a:t>;</a:t>
            </a:r>
            <a:endParaRPr lang="ru-RU" sz="3200" dirty="0">
              <a:solidFill>
                <a:schemeClr val="bg1"/>
              </a:solidFill>
            </a:endParaRPr>
          </a:p>
          <a:p>
            <a:pPr lvl="0"/>
            <a:r>
              <a:rPr lang="uk-UA" sz="3200" dirty="0" smtClean="0">
                <a:solidFill>
                  <a:schemeClr val="bg1"/>
                </a:solidFill>
              </a:rPr>
              <a:t>- капітал</a:t>
            </a:r>
            <a:r>
              <a:rPr lang="uk-UA" sz="3200" dirty="0">
                <a:solidFill>
                  <a:schemeClr val="bg1"/>
                </a:solidFill>
              </a:rPr>
              <a:t>;</a:t>
            </a:r>
            <a:endParaRPr lang="ru-RU" sz="3200" dirty="0">
              <a:solidFill>
                <a:schemeClr val="bg1"/>
              </a:solidFill>
            </a:endParaRPr>
          </a:p>
          <a:p>
            <a:pPr lvl="0"/>
            <a:r>
              <a:rPr lang="uk-UA" sz="3200" dirty="0" smtClean="0">
                <a:solidFill>
                  <a:schemeClr val="bg1"/>
                </a:solidFill>
              </a:rPr>
              <a:t>- доходи </a:t>
            </a:r>
            <a:r>
              <a:rPr lang="uk-UA" sz="3200" dirty="0">
                <a:solidFill>
                  <a:schemeClr val="bg1"/>
                </a:solidFill>
              </a:rPr>
              <a:t>і витрати, включаючи прибутки і збитки;</a:t>
            </a:r>
            <a:endParaRPr lang="ru-RU" sz="3200" dirty="0">
              <a:solidFill>
                <a:schemeClr val="bg1"/>
              </a:solidFill>
            </a:endParaRPr>
          </a:p>
          <a:p>
            <a:pPr lvl="0"/>
            <a:r>
              <a:rPr lang="uk-UA" sz="3200" dirty="0" smtClean="0">
                <a:solidFill>
                  <a:schemeClr val="bg1"/>
                </a:solidFill>
              </a:rPr>
              <a:t>- внески </a:t>
            </a:r>
            <a:r>
              <a:rPr lang="uk-UA" sz="3200" dirty="0">
                <a:solidFill>
                  <a:schemeClr val="bg1"/>
                </a:solidFill>
              </a:rPr>
              <a:t>та розподіл серед власників, що діють в якості їх власників;і</a:t>
            </a:r>
            <a:endParaRPr lang="ru-RU" sz="3200" dirty="0">
              <a:solidFill>
                <a:schemeClr val="bg1"/>
              </a:solidFill>
            </a:endParaRPr>
          </a:p>
          <a:p>
            <a:pPr lvl="0"/>
            <a:r>
              <a:rPr lang="uk-UA" sz="3200" dirty="0" smtClean="0">
                <a:solidFill>
                  <a:schemeClr val="bg1"/>
                </a:solidFill>
              </a:rPr>
              <a:t>- рух </a:t>
            </a:r>
            <a:r>
              <a:rPr lang="uk-UA" sz="3200" dirty="0">
                <a:solidFill>
                  <a:schemeClr val="bg1"/>
                </a:solidFill>
              </a:rPr>
              <a:t>грошових коштів.</a:t>
            </a:r>
            <a:endParaRPr lang="ru-RU" sz="3200" dirty="0">
              <a:solidFill>
                <a:schemeClr val="bg1"/>
              </a:solidFill>
            </a:endParaRPr>
          </a:p>
        </p:txBody>
      </p:sp>
    </p:spTree>
    <p:extLst>
      <p:ext uri="{BB962C8B-B14F-4D97-AF65-F5344CB8AC3E}">
        <p14:creationId xmlns:p14="http://schemas.microsoft.com/office/powerpoint/2010/main" val="17096706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3400" y="188640"/>
            <a:ext cx="8568952" cy="707886"/>
          </a:xfrm>
          <a:prstGeom prst="rect">
            <a:avLst/>
          </a:prstGeom>
        </p:spPr>
        <p:txBody>
          <a:bodyPr wrap="square">
            <a:spAutoFit/>
          </a:bodyPr>
          <a:lstStyle/>
          <a:p>
            <a:pPr algn="ctr"/>
            <a:r>
              <a:rPr lang="ru-RU" sz="2000" dirty="0" err="1">
                <a:solidFill>
                  <a:schemeClr val="bg1"/>
                </a:solidFill>
              </a:rPr>
              <a:t>Порівняння</a:t>
            </a:r>
            <a:r>
              <a:rPr lang="ru-RU" sz="2000" dirty="0">
                <a:solidFill>
                  <a:schemeClr val="bg1"/>
                </a:solidFill>
              </a:rPr>
              <a:t> </a:t>
            </a:r>
            <a:r>
              <a:rPr lang="ru-RU" sz="2000" dirty="0" err="1">
                <a:solidFill>
                  <a:schemeClr val="bg1"/>
                </a:solidFill>
              </a:rPr>
              <a:t>вимог</a:t>
            </a:r>
            <a:r>
              <a:rPr lang="ru-RU" sz="2000" dirty="0">
                <a:solidFill>
                  <a:schemeClr val="bg1"/>
                </a:solidFill>
              </a:rPr>
              <a:t> П(С)БО і МСФЗ </a:t>
            </a:r>
            <a:r>
              <a:rPr lang="ru-RU" sz="2000" dirty="0" err="1">
                <a:solidFill>
                  <a:schemeClr val="bg1"/>
                </a:solidFill>
              </a:rPr>
              <a:t>щодо</a:t>
            </a:r>
            <a:r>
              <a:rPr lang="ru-RU" sz="2000" dirty="0">
                <a:solidFill>
                  <a:schemeClr val="bg1"/>
                </a:solidFill>
              </a:rPr>
              <a:t> </a:t>
            </a:r>
            <a:r>
              <a:rPr lang="ru-RU" sz="2000" dirty="0" err="1">
                <a:solidFill>
                  <a:schemeClr val="bg1"/>
                </a:solidFill>
              </a:rPr>
              <a:t>Звіту</a:t>
            </a:r>
            <a:r>
              <a:rPr lang="ru-RU" sz="2000" dirty="0">
                <a:solidFill>
                  <a:schemeClr val="bg1"/>
                </a:solidFill>
              </a:rPr>
              <a:t> про </a:t>
            </a:r>
            <a:r>
              <a:rPr lang="ru-RU" sz="2000" dirty="0" err="1">
                <a:solidFill>
                  <a:schemeClr val="bg1"/>
                </a:solidFill>
              </a:rPr>
              <a:t>рух</a:t>
            </a:r>
            <a:r>
              <a:rPr lang="ru-RU" sz="2000" dirty="0">
                <a:solidFill>
                  <a:schemeClr val="bg1"/>
                </a:solidFill>
              </a:rPr>
              <a:t> </a:t>
            </a:r>
            <a:r>
              <a:rPr lang="ru-RU" sz="2000" dirty="0" err="1">
                <a:solidFill>
                  <a:schemeClr val="bg1"/>
                </a:solidFill>
              </a:rPr>
              <a:t>грошових</a:t>
            </a:r>
            <a:r>
              <a:rPr lang="ru-RU" sz="2000" dirty="0">
                <a:solidFill>
                  <a:schemeClr val="bg1"/>
                </a:solidFill>
              </a:rPr>
              <a:t> </a:t>
            </a:r>
            <a:r>
              <a:rPr lang="ru-RU" sz="2000" dirty="0" err="1">
                <a:solidFill>
                  <a:schemeClr val="bg1"/>
                </a:solidFill>
              </a:rPr>
              <a:t>коштів</a:t>
            </a:r>
            <a:r>
              <a:rPr lang="uk-UA" dirty="0"/>
              <a:t>.</a:t>
            </a: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49628095"/>
              </p:ext>
            </p:extLst>
          </p:nvPr>
        </p:nvGraphicFramePr>
        <p:xfrm>
          <a:off x="755576" y="1052736"/>
          <a:ext cx="7992889" cy="5400599"/>
        </p:xfrm>
        <a:graphic>
          <a:graphicData uri="http://schemas.openxmlformats.org/drawingml/2006/table">
            <a:tbl>
              <a:tblPr firstRow="1" firstCol="1" bandRow="1">
                <a:tableStyleId>{5C22544A-7EE6-4342-B048-85BDC9FD1C3A}</a:tableStyleId>
              </a:tblPr>
              <a:tblGrid>
                <a:gridCol w="1816566"/>
                <a:gridCol w="2995098"/>
                <a:gridCol w="3181225"/>
              </a:tblGrid>
              <a:tr h="257171">
                <a:tc>
                  <a:txBody>
                    <a:bodyPr/>
                    <a:lstStyle/>
                    <a:p>
                      <a:pPr algn="ctr">
                        <a:spcAft>
                          <a:spcPts val="0"/>
                        </a:spcAft>
                      </a:pPr>
                      <a:r>
                        <a:rPr lang="uk-UA" sz="1500" dirty="0">
                          <a:effectLst/>
                        </a:rPr>
                        <a:t>Питання</a:t>
                      </a:r>
                      <a:endParaRPr lang="ru-RU" sz="1500" dirty="0">
                        <a:effectLst/>
                        <a:latin typeface="Times New Roman"/>
                        <a:ea typeface="Times New Roman"/>
                        <a:cs typeface="Times New Roman"/>
                      </a:endParaRPr>
                    </a:p>
                  </a:txBody>
                  <a:tcPr marL="68580" marR="68580" marT="0" marB="0"/>
                </a:tc>
                <a:tc>
                  <a:txBody>
                    <a:bodyPr/>
                    <a:lstStyle/>
                    <a:p>
                      <a:pPr algn="ctr">
                        <a:spcAft>
                          <a:spcPts val="0"/>
                        </a:spcAft>
                      </a:pPr>
                      <a:r>
                        <a:rPr lang="uk-UA" sz="1500">
                          <a:effectLst/>
                        </a:rPr>
                        <a:t>П(С)БО</a:t>
                      </a:r>
                      <a:endParaRPr lang="ru-RU" sz="1500">
                        <a:effectLst/>
                        <a:latin typeface="Times New Roman"/>
                        <a:ea typeface="Times New Roman"/>
                        <a:cs typeface="Times New Roman"/>
                      </a:endParaRPr>
                    </a:p>
                  </a:txBody>
                  <a:tcPr marL="68580" marR="68580" marT="0" marB="0"/>
                </a:tc>
                <a:tc>
                  <a:txBody>
                    <a:bodyPr/>
                    <a:lstStyle/>
                    <a:p>
                      <a:pPr algn="ctr">
                        <a:spcAft>
                          <a:spcPts val="0"/>
                        </a:spcAft>
                      </a:pPr>
                      <a:r>
                        <a:rPr lang="uk-UA" sz="1500">
                          <a:effectLst/>
                        </a:rPr>
                        <a:t>МСФЗ</a:t>
                      </a:r>
                      <a:endParaRPr lang="ru-RU" sz="1500">
                        <a:effectLst/>
                        <a:latin typeface="Times New Roman"/>
                        <a:ea typeface="Times New Roman"/>
                        <a:cs typeface="Times New Roman"/>
                      </a:endParaRPr>
                    </a:p>
                  </a:txBody>
                  <a:tcPr marL="68580" marR="68580" marT="0" marB="0"/>
                </a:tc>
              </a:tr>
              <a:tr h="1285857">
                <a:tc>
                  <a:txBody>
                    <a:bodyPr/>
                    <a:lstStyle/>
                    <a:p>
                      <a:pPr>
                        <a:spcAft>
                          <a:spcPts val="0"/>
                        </a:spcAft>
                      </a:pPr>
                      <a:r>
                        <a:rPr lang="uk-UA" sz="1500" dirty="0">
                          <a:effectLst/>
                        </a:rPr>
                        <a:t>ПДВ у складі надходження </a:t>
                      </a:r>
                      <a:r>
                        <a:rPr lang="uk-UA" sz="1500" dirty="0" err="1">
                          <a:effectLst/>
                        </a:rPr>
                        <a:t>ві</a:t>
                      </a:r>
                      <a:r>
                        <a:rPr lang="uk-UA" sz="1500" dirty="0">
                          <a:effectLst/>
                        </a:rPr>
                        <a:t> реалізації</a:t>
                      </a:r>
                      <a:endParaRPr lang="ru-RU" sz="1500" dirty="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Не </a:t>
                      </a:r>
                      <a:r>
                        <a:rPr lang="uk-UA" sz="1500" dirty="0" err="1">
                          <a:effectLst/>
                        </a:rPr>
                        <a:t>вклячається</a:t>
                      </a:r>
                      <a:r>
                        <a:rPr lang="uk-UA" sz="1500" dirty="0">
                          <a:effectLst/>
                        </a:rPr>
                        <a:t> до показника надходжень</a:t>
                      </a:r>
                      <a:endParaRPr lang="ru-RU" sz="1500" dirty="0">
                        <a:effectLst/>
                        <a:latin typeface="Times New Roman"/>
                        <a:ea typeface="Times New Roman"/>
                        <a:cs typeface="Times New Roman"/>
                      </a:endParaRPr>
                    </a:p>
                  </a:txBody>
                  <a:tcPr marL="68580" marR="68580" marT="0" marB="0"/>
                </a:tc>
                <a:tc>
                  <a:txBody>
                    <a:bodyPr/>
                    <a:lstStyle/>
                    <a:p>
                      <a:pPr>
                        <a:spcAft>
                          <a:spcPts val="0"/>
                        </a:spcAft>
                      </a:pPr>
                      <a:r>
                        <a:rPr lang="uk-UA" sz="1500">
                          <a:effectLst/>
                        </a:rPr>
                        <a:t>Включання ПДВ до показника надходжень від реалізації не обов</a:t>
                      </a:r>
                      <a:r>
                        <a:rPr lang="ru-RU" sz="1500">
                          <a:effectLst/>
                        </a:rPr>
                        <a:t>’</a:t>
                      </a:r>
                      <a:r>
                        <a:rPr lang="uk-UA" sz="1500">
                          <a:effectLst/>
                        </a:rPr>
                        <a:t>язкове. Надходження ПДВ можуть бути відображені окремою статтею</a:t>
                      </a:r>
                      <a:endParaRPr lang="ru-RU" sz="1500">
                        <a:effectLst/>
                        <a:latin typeface="Times New Roman"/>
                        <a:ea typeface="Times New Roman"/>
                        <a:cs typeface="Times New Roman"/>
                      </a:endParaRPr>
                    </a:p>
                  </a:txBody>
                  <a:tcPr marL="68580" marR="68580" marT="0" marB="0"/>
                </a:tc>
              </a:tr>
              <a:tr h="2057371">
                <a:tc>
                  <a:txBody>
                    <a:bodyPr/>
                    <a:lstStyle/>
                    <a:p>
                      <a:pPr>
                        <a:spcAft>
                          <a:spcPts val="0"/>
                        </a:spcAft>
                      </a:pPr>
                      <a:r>
                        <a:rPr lang="uk-UA" sz="1500">
                          <a:effectLst/>
                        </a:rPr>
                        <a:t>Відсотки сплачені ( у сумі, що не капіталізована у вартості активів)</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Класифікують як грошовий потік від фінансової діяльності (така класифікація випливає з  Методичних рекомендацій по заповненню форм фінансової звітності, затверджених наказом Мінфіну України від 28.03.2013р.</a:t>
                      </a:r>
                      <a:endParaRPr lang="ru-RU" sz="1500" dirty="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Можуть бути класифіковані як потік від фінансової, операційної чи інвестиційної діяльності</a:t>
                      </a:r>
                      <a:endParaRPr lang="ru-RU" sz="1500" dirty="0">
                        <a:effectLst/>
                        <a:latin typeface="Times New Roman"/>
                        <a:ea typeface="Times New Roman"/>
                        <a:cs typeface="Times New Roman"/>
                      </a:endParaRPr>
                    </a:p>
                  </a:txBody>
                  <a:tcPr marL="68580" marR="68580" marT="0" marB="0"/>
                </a:tc>
              </a:tr>
              <a:tr h="1800200">
                <a:tc>
                  <a:txBody>
                    <a:bodyPr/>
                    <a:lstStyle/>
                    <a:p>
                      <a:pPr>
                        <a:spcAft>
                          <a:spcPts val="0"/>
                        </a:spcAft>
                      </a:pPr>
                      <a:r>
                        <a:rPr lang="uk-UA" sz="1500">
                          <a:effectLst/>
                        </a:rPr>
                        <a:t>Відсотки отриимані</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a:effectLst/>
                        </a:rPr>
                        <a:t>Відсотки, отримані за договором банківського рахунку, класифікуються як потік операційної діяльності. Відсотки, отримані за позиками, класифікуються як потік інвестиційної діяльності</a:t>
                      </a:r>
                      <a:endParaRPr lang="ru-RU" sz="1500">
                        <a:effectLst/>
                        <a:latin typeface="Times New Roman"/>
                        <a:ea typeface="Times New Roman"/>
                        <a:cs typeface="Times New Roman"/>
                      </a:endParaRPr>
                    </a:p>
                  </a:txBody>
                  <a:tcPr marL="68580" marR="68580" marT="0" marB="0"/>
                </a:tc>
                <a:tc>
                  <a:txBody>
                    <a:bodyPr/>
                    <a:lstStyle/>
                    <a:p>
                      <a:pPr>
                        <a:spcAft>
                          <a:spcPts val="0"/>
                        </a:spcAft>
                      </a:pPr>
                      <a:r>
                        <a:rPr lang="uk-UA" sz="1500" dirty="0">
                          <a:effectLst/>
                        </a:rPr>
                        <a:t>Можуть бути класифіковані як потік від фінансової, операційної чи інвестиційної діяльності</a:t>
                      </a:r>
                      <a:endParaRPr lang="ru-RU" sz="15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32282317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789529547"/>
              </p:ext>
            </p:extLst>
          </p:nvPr>
        </p:nvGraphicFramePr>
        <p:xfrm>
          <a:off x="899592" y="620688"/>
          <a:ext cx="7704857" cy="4464496"/>
        </p:xfrm>
        <a:graphic>
          <a:graphicData uri="http://schemas.openxmlformats.org/drawingml/2006/table">
            <a:tbl>
              <a:tblPr firstRow="1" firstCol="1" bandRow="1">
                <a:tableStyleId>{5C22544A-7EE6-4342-B048-85BDC9FD1C3A}</a:tableStyleId>
              </a:tblPr>
              <a:tblGrid>
                <a:gridCol w="1751104"/>
                <a:gridCol w="2887167"/>
                <a:gridCol w="3066586"/>
              </a:tblGrid>
              <a:tr h="1190532">
                <a:tc>
                  <a:txBody>
                    <a:bodyPr/>
                    <a:lstStyle/>
                    <a:p>
                      <a:pPr>
                        <a:spcAft>
                          <a:spcPts val="0"/>
                        </a:spcAft>
                      </a:pPr>
                      <a:r>
                        <a:rPr lang="uk-UA" sz="1600" dirty="0" err="1">
                          <a:effectLst/>
                        </a:rPr>
                        <a:t>Дивіденти</a:t>
                      </a:r>
                      <a:r>
                        <a:rPr lang="uk-UA" sz="1600" dirty="0">
                          <a:effectLst/>
                        </a:rPr>
                        <a:t> отримані</a:t>
                      </a:r>
                      <a:endParaRPr lang="ru-RU" sz="1600" dirty="0">
                        <a:effectLst/>
                        <a:latin typeface="Times New Roman"/>
                        <a:ea typeface="Times New Roman"/>
                        <a:cs typeface="Times New Roman"/>
                      </a:endParaRPr>
                    </a:p>
                  </a:txBody>
                  <a:tcPr marL="68580" marR="68580" marT="0" marB="0"/>
                </a:tc>
                <a:tc>
                  <a:txBody>
                    <a:bodyPr/>
                    <a:lstStyle/>
                    <a:p>
                      <a:pPr>
                        <a:spcAft>
                          <a:spcPts val="0"/>
                        </a:spcAft>
                      </a:pPr>
                      <a:r>
                        <a:rPr lang="uk-UA" sz="1600">
                          <a:effectLst/>
                        </a:rPr>
                        <a:t>Класифікують як потік від інвестиційної діяльності</a:t>
                      </a:r>
                      <a:endParaRPr lang="ru-RU" sz="1600">
                        <a:effectLst/>
                        <a:latin typeface="Times New Roman"/>
                        <a:ea typeface="Times New Roman"/>
                        <a:cs typeface="Times New Roman"/>
                      </a:endParaRPr>
                    </a:p>
                  </a:txBody>
                  <a:tcPr marL="68580" marR="68580" marT="0" marB="0"/>
                </a:tc>
                <a:tc>
                  <a:txBody>
                    <a:bodyPr/>
                    <a:lstStyle/>
                    <a:p>
                      <a:pPr>
                        <a:spcAft>
                          <a:spcPts val="0"/>
                        </a:spcAft>
                      </a:pPr>
                      <a:r>
                        <a:rPr lang="uk-UA" sz="1600">
                          <a:effectLst/>
                        </a:rPr>
                        <a:t>Можуть бути класифіковані як потік від фінансової, операційної чи інвестиційної діяльності</a:t>
                      </a:r>
                      <a:endParaRPr lang="ru-RU" sz="1600">
                        <a:effectLst/>
                        <a:latin typeface="Times New Roman"/>
                        <a:ea typeface="Times New Roman"/>
                        <a:cs typeface="Times New Roman"/>
                      </a:endParaRPr>
                    </a:p>
                  </a:txBody>
                  <a:tcPr marL="68580" marR="68580" marT="0" marB="0"/>
                </a:tc>
              </a:tr>
              <a:tr h="892899">
                <a:tc>
                  <a:txBody>
                    <a:bodyPr/>
                    <a:lstStyle/>
                    <a:p>
                      <a:pPr>
                        <a:spcAft>
                          <a:spcPts val="0"/>
                        </a:spcAft>
                      </a:pPr>
                      <a:r>
                        <a:rPr lang="uk-UA" sz="1600">
                          <a:effectLst/>
                        </a:rPr>
                        <a:t>Дивіденти сплачені</a:t>
                      </a:r>
                      <a:endParaRPr lang="ru-RU" sz="1600">
                        <a:effectLst/>
                        <a:latin typeface="Times New Roman"/>
                        <a:ea typeface="Times New Roman"/>
                        <a:cs typeface="Times New Roman"/>
                      </a:endParaRPr>
                    </a:p>
                  </a:txBody>
                  <a:tcPr marL="68580" marR="68580" marT="0" marB="0"/>
                </a:tc>
                <a:tc>
                  <a:txBody>
                    <a:bodyPr/>
                    <a:lstStyle/>
                    <a:p>
                      <a:pPr>
                        <a:spcAft>
                          <a:spcPts val="0"/>
                        </a:spcAft>
                      </a:pPr>
                      <a:r>
                        <a:rPr lang="uk-UA" sz="1600" dirty="0">
                          <a:effectLst/>
                        </a:rPr>
                        <a:t>Класифікуються як потік від фінансової діяльності</a:t>
                      </a:r>
                      <a:endParaRPr lang="ru-RU" sz="1600" dirty="0">
                        <a:effectLst/>
                        <a:latin typeface="Times New Roman"/>
                        <a:ea typeface="Times New Roman"/>
                        <a:cs typeface="Times New Roman"/>
                      </a:endParaRPr>
                    </a:p>
                  </a:txBody>
                  <a:tcPr marL="68580" marR="68580" marT="0" marB="0"/>
                </a:tc>
                <a:tc>
                  <a:txBody>
                    <a:bodyPr/>
                    <a:lstStyle/>
                    <a:p>
                      <a:pPr>
                        <a:spcAft>
                          <a:spcPts val="0"/>
                        </a:spcAft>
                      </a:pPr>
                      <a:r>
                        <a:rPr lang="uk-UA" sz="1600">
                          <a:effectLst/>
                        </a:rPr>
                        <a:t>Можуть класифікуватися як потік від фінансової чи операційної діяльності</a:t>
                      </a:r>
                      <a:endParaRPr lang="ru-RU" sz="1600">
                        <a:effectLst/>
                        <a:latin typeface="Times New Roman"/>
                        <a:ea typeface="Times New Roman"/>
                        <a:cs typeface="Times New Roman"/>
                      </a:endParaRPr>
                    </a:p>
                  </a:txBody>
                  <a:tcPr marL="68580" marR="68580" marT="0" marB="0"/>
                </a:tc>
              </a:tr>
              <a:tr h="2381065">
                <a:tc>
                  <a:txBody>
                    <a:bodyPr/>
                    <a:lstStyle/>
                    <a:p>
                      <a:pPr>
                        <a:spcAft>
                          <a:spcPts val="0"/>
                        </a:spcAft>
                      </a:pPr>
                      <a:r>
                        <a:rPr lang="uk-UA" sz="1600" dirty="0">
                          <a:effectLst/>
                        </a:rPr>
                        <a:t>Згортання грошових коштів</a:t>
                      </a:r>
                      <a:endParaRPr lang="ru-RU" sz="1600" dirty="0">
                        <a:effectLst/>
                        <a:latin typeface="Times New Roman"/>
                        <a:ea typeface="Times New Roman"/>
                        <a:cs typeface="Times New Roman"/>
                      </a:endParaRPr>
                    </a:p>
                  </a:txBody>
                  <a:tcPr marL="68580" marR="68580" marT="0" marB="0"/>
                </a:tc>
                <a:tc>
                  <a:txBody>
                    <a:bodyPr/>
                    <a:lstStyle/>
                    <a:p>
                      <a:pPr>
                        <a:spcAft>
                          <a:spcPts val="0"/>
                        </a:spcAft>
                      </a:pPr>
                      <a:r>
                        <a:rPr lang="uk-UA" sz="1600" dirty="0">
                          <a:effectLst/>
                        </a:rPr>
                        <a:t>Не допускається</a:t>
                      </a:r>
                      <a:endParaRPr lang="ru-RU" sz="1600" dirty="0">
                        <a:effectLst/>
                        <a:latin typeface="Times New Roman"/>
                        <a:ea typeface="Times New Roman"/>
                        <a:cs typeface="Times New Roman"/>
                      </a:endParaRPr>
                    </a:p>
                  </a:txBody>
                  <a:tcPr marL="68580" marR="68580" marT="0" marB="0"/>
                </a:tc>
                <a:tc>
                  <a:txBody>
                    <a:bodyPr/>
                    <a:lstStyle/>
                    <a:p>
                      <a:pPr>
                        <a:spcAft>
                          <a:spcPts val="0"/>
                        </a:spcAft>
                      </a:pPr>
                      <a:r>
                        <a:rPr lang="uk-UA" sz="1600" dirty="0">
                          <a:effectLst/>
                        </a:rPr>
                        <a:t>Допускається у двох ситуаціях:</a:t>
                      </a:r>
                      <a:endParaRPr lang="ru-RU" sz="1600" dirty="0">
                        <a:effectLst/>
                      </a:endParaRPr>
                    </a:p>
                    <a:p>
                      <a:pPr>
                        <a:spcAft>
                          <a:spcPts val="0"/>
                        </a:spcAft>
                      </a:pPr>
                      <a:r>
                        <a:rPr lang="uk-UA" sz="1600" dirty="0">
                          <a:effectLst/>
                        </a:rPr>
                        <a:t>- коли платежі проходять за дорученням </a:t>
                      </a:r>
                      <a:r>
                        <a:rPr lang="uk-UA" sz="1600" dirty="0" err="1">
                          <a:effectLst/>
                        </a:rPr>
                        <a:t>клієнтк</a:t>
                      </a:r>
                      <a:r>
                        <a:rPr lang="uk-UA" sz="1600" dirty="0">
                          <a:effectLst/>
                        </a:rPr>
                        <a:t>, тобто грошові потоки відображають діяльність клієнта, а не </a:t>
                      </a:r>
                      <a:r>
                        <a:rPr lang="uk-UA" sz="1600" dirty="0" err="1">
                          <a:effectLst/>
                        </a:rPr>
                        <a:t>суб</a:t>
                      </a:r>
                      <a:r>
                        <a:rPr lang="ru-RU" sz="1600" dirty="0">
                          <a:effectLst/>
                        </a:rPr>
                        <a:t>’</a:t>
                      </a:r>
                      <a:r>
                        <a:rPr lang="uk-UA" sz="1600" dirty="0" err="1">
                          <a:effectLst/>
                        </a:rPr>
                        <a:t>єкта</a:t>
                      </a:r>
                      <a:r>
                        <a:rPr lang="uk-UA" sz="1600" dirty="0">
                          <a:effectLst/>
                        </a:rPr>
                        <a:t>, який звітує;</a:t>
                      </a:r>
                      <a:endParaRPr lang="ru-RU" sz="1600" dirty="0">
                        <a:effectLst/>
                      </a:endParaRPr>
                    </a:p>
                    <a:p>
                      <a:pPr>
                        <a:spcAft>
                          <a:spcPts val="0"/>
                        </a:spcAft>
                      </a:pPr>
                      <a:r>
                        <a:rPr lang="uk-UA" sz="1600" dirty="0">
                          <a:effectLst/>
                        </a:rPr>
                        <a:t>- коли обіг великий, швидкий, а строки платежів стислі.</a:t>
                      </a:r>
                      <a:endParaRPr lang="ru-RU" sz="1600" dirty="0">
                        <a:effectLst/>
                        <a:latin typeface="Times New Roman"/>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19751539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6472" y="260648"/>
            <a:ext cx="8403999" cy="5632311"/>
          </a:xfrm>
          <a:prstGeom prst="rect">
            <a:avLst/>
          </a:prstGeom>
        </p:spPr>
        <p:txBody>
          <a:bodyPr wrap="square">
            <a:spAutoFit/>
          </a:bodyPr>
          <a:lstStyle/>
          <a:p>
            <a:pPr algn="just"/>
            <a:r>
              <a:rPr lang="uk-UA" sz="2000" dirty="0" smtClean="0">
                <a:solidFill>
                  <a:schemeClr val="bg1"/>
                </a:solidFill>
              </a:rPr>
              <a:t>	Метою </a:t>
            </a:r>
            <a:r>
              <a:rPr lang="uk-UA" sz="2000" dirty="0">
                <a:solidFill>
                  <a:schemeClr val="bg1"/>
                </a:solidFill>
              </a:rPr>
              <a:t>складання приміток є надання інформації про основу підготовки фінансової звітності та про використовувану облікову політику, розкриття інформації, необхідної за МСФЗ (</a:t>
            </a:r>
            <a:r>
              <a:rPr lang="ru-RU" sz="2000" dirty="0">
                <a:solidFill>
                  <a:schemeClr val="bg1"/>
                </a:solidFill>
              </a:rPr>
              <a:t>IFRS</a:t>
            </a:r>
            <a:r>
              <a:rPr lang="uk-UA" sz="2000" dirty="0">
                <a:solidFill>
                  <a:schemeClr val="bg1"/>
                </a:solidFill>
              </a:rPr>
              <a:t>), і забезпечення інформацією, яка не представляється ні в одному іншому фінансовому звіті, але доречна в цілях розуміння фінансової звітності.</a:t>
            </a:r>
            <a:endParaRPr lang="ru-RU" sz="2000" dirty="0">
              <a:solidFill>
                <a:schemeClr val="bg1"/>
              </a:solidFill>
            </a:endParaRPr>
          </a:p>
          <a:p>
            <a:pPr algn="just"/>
            <a:r>
              <a:rPr lang="uk-UA" sz="2000" dirty="0" smtClean="0">
                <a:solidFill>
                  <a:schemeClr val="bg1"/>
                </a:solidFill>
              </a:rPr>
              <a:t>	Примітки </a:t>
            </a:r>
            <a:r>
              <a:rPr lang="uk-UA" sz="2000" dirty="0">
                <a:solidFill>
                  <a:schemeClr val="bg1"/>
                </a:solidFill>
              </a:rPr>
              <a:t>надаються в упорядкованому вигляді. З цією метою в рядках (графах) Звіту про фінансовий стан і про сукупний прибуток, в окремому Звіті про прибутки і збитки (якщо представляється) і в Звіті про зміни в капіталі, Звіт про рух грошових коштів вказуються перехресні посилання на інформацію в</a:t>
            </a:r>
            <a:endParaRPr lang="ru-RU" sz="2000" dirty="0">
              <a:solidFill>
                <a:schemeClr val="bg1"/>
              </a:solidFill>
            </a:endParaRPr>
          </a:p>
          <a:p>
            <a:pPr algn="just"/>
            <a:r>
              <a:rPr lang="uk-UA" sz="2000" dirty="0" smtClean="0">
                <a:solidFill>
                  <a:schemeClr val="bg1"/>
                </a:solidFill>
              </a:rPr>
              <a:t>	У </a:t>
            </a:r>
            <a:r>
              <a:rPr lang="uk-UA" sz="2000" dirty="0">
                <a:solidFill>
                  <a:schemeClr val="bg1"/>
                </a:solidFill>
              </a:rPr>
              <a:t>примітках слід:</a:t>
            </a:r>
            <a:endParaRPr lang="ru-RU" sz="2000" dirty="0">
              <a:solidFill>
                <a:schemeClr val="bg1"/>
              </a:solidFill>
            </a:endParaRPr>
          </a:p>
          <a:p>
            <a:pPr marL="342900" lvl="0" indent="-342900" algn="just">
              <a:buFont typeface="Arial" pitchFamily="34" charset="0"/>
              <a:buChar char="•"/>
            </a:pPr>
            <a:r>
              <a:rPr lang="uk-UA" sz="2000" dirty="0" smtClean="0">
                <a:solidFill>
                  <a:schemeClr val="bg1"/>
                </a:solidFill>
              </a:rPr>
              <a:t>	подавати </a:t>
            </a:r>
            <a:r>
              <a:rPr lang="uk-UA" sz="2000" dirty="0">
                <a:solidFill>
                  <a:schemeClr val="bg1"/>
                </a:solidFill>
              </a:rPr>
              <a:t>інформацію про основу складання фінансової звітності і про конкретні облікові політики;</a:t>
            </a:r>
            <a:endParaRPr lang="ru-RU" sz="2000" dirty="0">
              <a:solidFill>
                <a:schemeClr val="bg1"/>
              </a:solidFill>
            </a:endParaRPr>
          </a:p>
          <a:p>
            <a:pPr marL="342900" lvl="0" indent="-342900" algn="just">
              <a:buFont typeface="Arial" pitchFamily="34" charset="0"/>
              <a:buChar char="•"/>
            </a:pPr>
            <a:r>
              <a:rPr lang="uk-UA" sz="2000" dirty="0" smtClean="0">
                <a:solidFill>
                  <a:schemeClr val="bg1"/>
                </a:solidFill>
              </a:rPr>
              <a:t>	розкривати </a:t>
            </a:r>
            <a:r>
              <a:rPr lang="uk-UA" sz="2000" dirty="0">
                <a:solidFill>
                  <a:schemeClr val="bg1"/>
                </a:solidFill>
              </a:rPr>
              <a:t>інформацію, що вимагається МСФЗ і яку не подано у фінансовій звітності;</a:t>
            </a:r>
            <a:endParaRPr lang="ru-RU" sz="2000" dirty="0">
              <a:solidFill>
                <a:schemeClr val="bg1"/>
              </a:solidFill>
            </a:endParaRPr>
          </a:p>
          <a:p>
            <a:pPr marL="342900" lvl="0" indent="-342900" algn="just">
              <a:buFont typeface="Arial" pitchFamily="34" charset="0"/>
              <a:buChar char="•"/>
            </a:pPr>
            <a:r>
              <a:rPr lang="uk-UA" sz="2000" dirty="0" smtClean="0">
                <a:solidFill>
                  <a:schemeClr val="bg1"/>
                </a:solidFill>
              </a:rPr>
              <a:t>	надавати </a:t>
            </a:r>
            <a:r>
              <a:rPr lang="uk-UA" sz="2000" dirty="0">
                <a:solidFill>
                  <a:schemeClr val="bg1"/>
                </a:solidFill>
              </a:rPr>
              <a:t>інформацію, яку не подано у фінансовій звітності, але яка є доречною для її розуміння.</a:t>
            </a:r>
            <a:endParaRPr lang="ru-RU" sz="2000" dirty="0">
              <a:solidFill>
                <a:schemeClr val="bg1"/>
              </a:solidFill>
            </a:endParaRPr>
          </a:p>
        </p:txBody>
      </p:sp>
    </p:spTree>
    <p:extLst>
      <p:ext uri="{BB962C8B-B14F-4D97-AF65-F5344CB8AC3E}">
        <p14:creationId xmlns:p14="http://schemas.microsoft.com/office/powerpoint/2010/main" val="22617076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136904" cy="400110"/>
          </a:xfrm>
          <a:prstGeom prst="rect">
            <a:avLst/>
          </a:prstGeom>
        </p:spPr>
        <p:txBody>
          <a:bodyPr wrap="square">
            <a:spAutoFit/>
          </a:bodyPr>
          <a:lstStyle/>
          <a:p>
            <a:pPr algn="ctr"/>
            <a:r>
              <a:rPr lang="uk-UA" sz="2000" dirty="0">
                <a:solidFill>
                  <a:schemeClr val="bg1"/>
                </a:solidFill>
              </a:rPr>
              <a:t>Порівняння вимог П(С)БО і МСФЗ щодо розкриття інформації</a:t>
            </a:r>
            <a:endParaRPr lang="ru-RU" sz="2000" dirty="0">
              <a:solidFill>
                <a:schemeClr val="bg1"/>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416726839"/>
              </p:ext>
            </p:extLst>
          </p:nvPr>
        </p:nvGraphicFramePr>
        <p:xfrm>
          <a:off x="611560" y="1124743"/>
          <a:ext cx="7992888" cy="3384377"/>
        </p:xfrm>
        <a:graphic>
          <a:graphicData uri="http://schemas.openxmlformats.org/drawingml/2006/table">
            <a:tbl>
              <a:tblPr firstRow="1" firstCol="1" bandRow="1">
                <a:tableStyleId>{5C22544A-7EE6-4342-B048-85BDC9FD1C3A}</a:tableStyleId>
              </a:tblPr>
              <a:tblGrid>
                <a:gridCol w="3163718"/>
                <a:gridCol w="2164606"/>
                <a:gridCol w="2664564"/>
              </a:tblGrid>
              <a:tr h="225625">
                <a:tc>
                  <a:txBody>
                    <a:bodyPr/>
                    <a:lstStyle/>
                    <a:p>
                      <a:pPr algn="ctr">
                        <a:spcAft>
                          <a:spcPts val="0"/>
                        </a:spcAft>
                      </a:pPr>
                      <a:r>
                        <a:rPr lang="uk-UA" sz="1200" dirty="0">
                          <a:effectLst/>
                        </a:rPr>
                        <a:t>Питання </a:t>
                      </a:r>
                      <a:endParaRPr lang="ru-RU" sz="1000" dirty="0">
                        <a:effectLst/>
                        <a:latin typeface="Times New Roman"/>
                        <a:ea typeface="Times New Roman"/>
                        <a:cs typeface="Times New Roman"/>
                      </a:endParaRPr>
                    </a:p>
                  </a:txBody>
                  <a:tcPr marL="68580" marR="68580" marT="0" marB="0"/>
                </a:tc>
                <a:tc>
                  <a:txBody>
                    <a:bodyPr/>
                    <a:lstStyle/>
                    <a:p>
                      <a:pPr algn="ctr">
                        <a:spcAft>
                          <a:spcPts val="0"/>
                        </a:spcAft>
                      </a:pPr>
                      <a:r>
                        <a:rPr lang="uk-UA" sz="1200">
                          <a:effectLst/>
                        </a:rPr>
                        <a:t>П(С)БО</a:t>
                      </a:r>
                      <a:endParaRPr lang="ru-RU" sz="1000">
                        <a:effectLst/>
                        <a:latin typeface="Times New Roman"/>
                        <a:ea typeface="Times New Roman"/>
                        <a:cs typeface="Times New Roman"/>
                      </a:endParaRPr>
                    </a:p>
                  </a:txBody>
                  <a:tcPr marL="68580" marR="68580" marT="0" marB="0"/>
                </a:tc>
                <a:tc>
                  <a:txBody>
                    <a:bodyPr/>
                    <a:lstStyle/>
                    <a:p>
                      <a:pPr algn="ctr">
                        <a:spcAft>
                          <a:spcPts val="0"/>
                        </a:spcAft>
                      </a:pPr>
                      <a:r>
                        <a:rPr lang="uk-UA" sz="1200">
                          <a:effectLst/>
                        </a:rPr>
                        <a:t>МСФЗ</a:t>
                      </a:r>
                      <a:endParaRPr lang="ru-RU" sz="1000">
                        <a:effectLst/>
                        <a:latin typeface="Times New Roman"/>
                        <a:ea typeface="Times New Roman"/>
                        <a:cs typeface="Times New Roman"/>
                      </a:endParaRPr>
                    </a:p>
                  </a:txBody>
                  <a:tcPr marL="68580" marR="68580" marT="0" marB="0"/>
                </a:tc>
              </a:tr>
              <a:tr h="902501">
                <a:tc>
                  <a:txBody>
                    <a:bodyPr/>
                    <a:lstStyle/>
                    <a:p>
                      <a:pPr>
                        <a:spcAft>
                          <a:spcPts val="0"/>
                        </a:spcAft>
                      </a:pPr>
                      <a:r>
                        <a:rPr lang="uk-UA" sz="1200" dirty="0">
                          <a:effectLst/>
                        </a:rPr>
                        <a:t>Використання амортизаційних відрахувань</a:t>
                      </a:r>
                      <a:endParaRPr lang="ru-RU" sz="1000" dirty="0">
                        <a:effectLst/>
                        <a:latin typeface="Times New Roman"/>
                        <a:ea typeface="Times New Roman"/>
                        <a:cs typeface="Times New Roman"/>
                      </a:endParaRPr>
                    </a:p>
                  </a:txBody>
                  <a:tcPr marL="68580" marR="68580" marT="0" marB="0"/>
                </a:tc>
                <a:tc>
                  <a:txBody>
                    <a:bodyPr/>
                    <a:lstStyle/>
                    <a:p>
                      <a:pPr>
                        <a:spcAft>
                          <a:spcPts val="0"/>
                        </a:spcAft>
                      </a:pPr>
                      <a:r>
                        <a:rPr lang="uk-UA" sz="1200" dirty="0">
                          <a:effectLst/>
                        </a:rPr>
                        <a:t>Потрібно висвітлювати в примітках</a:t>
                      </a:r>
                      <a:endParaRPr lang="ru-RU" sz="1000" dirty="0">
                        <a:effectLst/>
                        <a:latin typeface="Times New Roman"/>
                        <a:ea typeface="Times New Roman"/>
                        <a:cs typeface="Times New Roman"/>
                      </a:endParaRPr>
                    </a:p>
                  </a:txBody>
                  <a:tcPr marL="68580" marR="68580" marT="0" marB="0"/>
                </a:tc>
                <a:tc>
                  <a:txBody>
                    <a:bodyPr/>
                    <a:lstStyle/>
                    <a:p>
                      <a:pPr>
                        <a:spcAft>
                          <a:spcPts val="0"/>
                        </a:spcAft>
                      </a:pPr>
                      <a:r>
                        <a:rPr lang="uk-UA" sz="1200">
                          <a:effectLst/>
                        </a:rPr>
                        <a:t>Розкриття не потрібне. Категорія «використання амортизаційних відрувань» не визначена</a:t>
                      </a:r>
                      <a:endParaRPr lang="ru-RU" sz="1000">
                        <a:effectLst/>
                        <a:latin typeface="Times New Roman"/>
                        <a:ea typeface="Times New Roman"/>
                        <a:cs typeface="Times New Roman"/>
                      </a:endParaRPr>
                    </a:p>
                  </a:txBody>
                  <a:tcPr marL="68580" marR="68580" marT="0" marB="0"/>
                </a:tc>
              </a:tr>
              <a:tr h="676875">
                <a:tc>
                  <a:txBody>
                    <a:bodyPr/>
                    <a:lstStyle/>
                    <a:p>
                      <a:pPr>
                        <a:spcAft>
                          <a:spcPts val="0"/>
                        </a:spcAft>
                      </a:pPr>
                      <a:r>
                        <a:rPr lang="uk-UA" sz="1200">
                          <a:effectLst/>
                        </a:rPr>
                        <a:t>Вплив на облікову політику нових прийнятих стандартів, які ще не набрали чинності</a:t>
                      </a:r>
                      <a:endParaRPr lang="ru-RU" sz="1000">
                        <a:effectLst/>
                        <a:latin typeface="Times New Roman"/>
                        <a:ea typeface="Times New Roman"/>
                        <a:cs typeface="Times New Roman"/>
                      </a:endParaRPr>
                    </a:p>
                  </a:txBody>
                  <a:tcPr marL="68580" marR="68580" marT="0" marB="0"/>
                </a:tc>
                <a:tc>
                  <a:txBody>
                    <a:bodyPr/>
                    <a:lstStyle/>
                    <a:p>
                      <a:pPr marL="21590" indent="-21590">
                        <a:spcAft>
                          <a:spcPts val="0"/>
                        </a:spcAft>
                      </a:pPr>
                      <a:r>
                        <a:rPr lang="uk-UA" sz="1200" dirty="0" err="1">
                          <a:effectLst/>
                        </a:rPr>
                        <a:t>Розкритя</a:t>
                      </a:r>
                      <a:r>
                        <a:rPr lang="uk-UA" sz="1200" dirty="0">
                          <a:effectLst/>
                        </a:rPr>
                        <a:t> не потрібне</a:t>
                      </a:r>
                      <a:endParaRPr lang="ru-RU" sz="1000" dirty="0">
                        <a:effectLst/>
                        <a:latin typeface="Times New Roman"/>
                        <a:ea typeface="Times New Roman"/>
                        <a:cs typeface="Times New Roman"/>
                      </a:endParaRPr>
                    </a:p>
                  </a:txBody>
                  <a:tcPr marL="68580" marR="68580" marT="0" marB="0"/>
                </a:tc>
                <a:tc>
                  <a:txBody>
                    <a:bodyPr/>
                    <a:lstStyle/>
                    <a:p>
                      <a:pPr>
                        <a:spcAft>
                          <a:spcPts val="0"/>
                        </a:spcAft>
                      </a:pPr>
                      <a:r>
                        <a:rPr lang="uk-UA" sz="1200" dirty="0">
                          <a:effectLst/>
                        </a:rPr>
                        <a:t>Розкриття впливу потрібне</a:t>
                      </a:r>
                      <a:endParaRPr lang="ru-RU" sz="1000" dirty="0">
                        <a:effectLst/>
                        <a:latin typeface="Times New Roman"/>
                        <a:ea typeface="Times New Roman"/>
                        <a:cs typeface="Times New Roman"/>
                      </a:endParaRPr>
                    </a:p>
                  </a:txBody>
                  <a:tcPr marL="68580" marR="68580" marT="0" marB="0"/>
                </a:tc>
              </a:tr>
              <a:tr h="676875">
                <a:tc>
                  <a:txBody>
                    <a:bodyPr/>
                    <a:lstStyle/>
                    <a:p>
                      <a:pPr>
                        <a:spcAft>
                          <a:spcPts val="0"/>
                        </a:spcAft>
                      </a:pPr>
                      <a:r>
                        <a:rPr lang="uk-UA" sz="1200">
                          <a:effectLst/>
                        </a:rPr>
                        <a:t>Інформація про мету, політику і процеси управління капіталом</a:t>
                      </a:r>
                      <a:endParaRPr lang="ru-RU" sz="1000">
                        <a:effectLst/>
                        <a:latin typeface="Times New Roman"/>
                        <a:ea typeface="Times New Roman"/>
                        <a:cs typeface="Times New Roman"/>
                      </a:endParaRPr>
                    </a:p>
                  </a:txBody>
                  <a:tcPr marL="68580" marR="68580" marT="0" marB="0"/>
                </a:tc>
                <a:tc>
                  <a:txBody>
                    <a:bodyPr/>
                    <a:lstStyle/>
                    <a:p>
                      <a:pPr>
                        <a:spcAft>
                          <a:spcPts val="0"/>
                        </a:spcAft>
                      </a:pPr>
                      <a:r>
                        <a:rPr lang="uk-UA" sz="1200">
                          <a:effectLst/>
                        </a:rPr>
                        <a:t>Розкриття не потрібне</a:t>
                      </a:r>
                      <a:endParaRPr lang="ru-RU" sz="1000">
                        <a:effectLst/>
                        <a:latin typeface="Times New Roman"/>
                        <a:ea typeface="Times New Roman"/>
                        <a:cs typeface="Times New Roman"/>
                      </a:endParaRPr>
                    </a:p>
                  </a:txBody>
                  <a:tcPr marL="68580" marR="68580" marT="0" marB="0"/>
                </a:tc>
                <a:tc>
                  <a:txBody>
                    <a:bodyPr/>
                    <a:lstStyle/>
                    <a:p>
                      <a:pPr>
                        <a:spcAft>
                          <a:spcPts val="0"/>
                        </a:spcAft>
                      </a:pPr>
                      <a:r>
                        <a:rPr lang="uk-UA" sz="1200" dirty="0">
                          <a:effectLst/>
                        </a:rPr>
                        <a:t>Розкриття не потрібне</a:t>
                      </a:r>
                      <a:endParaRPr lang="ru-RU" sz="1000" dirty="0">
                        <a:effectLst/>
                        <a:latin typeface="Times New Roman"/>
                        <a:ea typeface="Times New Roman"/>
                        <a:cs typeface="Times New Roman"/>
                      </a:endParaRPr>
                    </a:p>
                  </a:txBody>
                  <a:tcPr marL="68580" marR="68580" marT="0" marB="0"/>
                </a:tc>
              </a:tr>
              <a:tr h="902501">
                <a:tc>
                  <a:txBody>
                    <a:bodyPr/>
                    <a:lstStyle/>
                    <a:p>
                      <a:pPr>
                        <a:spcAft>
                          <a:spcPts val="0"/>
                        </a:spcAft>
                      </a:pPr>
                      <a:r>
                        <a:rPr lang="uk-UA" sz="1200">
                          <a:effectLst/>
                        </a:rPr>
                        <a:t>Інформація про ключові рішення менеджменту, що пояснюють вибір облікової політики</a:t>
                      </a:r>
                      <a:endParaRPr lang="ru-RU" sz="1000">
                        <a:effectLst/>
                        <a:latin typeface="Times New Roman"/>
                        <a:ea typeface="Times New Roman"/>
                        <a:cs typeface="Times New Roman"/>
                      </a:endParaRPr>
                    </a:p>
                  </a:txBody>
                  <a:tcPr marL="68580" marR="68580" marT="0" marB="0"/>
                </a:tc>
                <a:tc>
                  <a:txBody>
                    <a:bodyPr/>
                    <a:lstStyle/>
                    <a:p>
                      <a:pPr>
                        <a:spcAft>
                          <a:spcPts val="0"/>
                        </a:spcAft>
                      </a:pPr>
                      <a:r>
                        <a:rPr lang="uk-UA" sz="1200">
                          <a:effectLst/>
                        </a:rPr>
                        <a:t>Розкриття не потрібне </a:t>
                      </a:r>
                      <a:endParaRPr lang="ru-RU" sz="1000">
                        <a:effectLst/>
                        <a:latin typeface="Times New Roman"/>
                        <a:ea typeface="Times New Roman"/>
                        <a:cs typeface="Times New Roman"/>
                      </a:endParaRPr>
                    </a:p>
                  </a:txBody>
                  <a:tcPr marL="68580" marR="68580" marT="0" marB="0"/>
                </a:tc>
                <a:tc>
                  <a:txBody>
                    <a:bodyPr/>
                    <a:lstStyle/>
                    <a:p>
                      <a:pPr>
                        <a:spcAft>
                          <a:spcPts val="0"/>
                        </a:spcAft>
                      </a:pPr>
                      <a:r>
                        <a:rPr lang="uk-UA" sz="1200" dirty="0">
                          <a:effectLst/>
                        </a:rPr>
                        <a:t>Розкриття не потрібне</a:t>
                      </a:r>
                      <a:endParaRPr lang="ru-RU" sz="1000" dirty="0">
                        <a:effectLst/>
                        <a:latin typeface="Times New Roman"/>
                        <a:ea typeface="Times New Roman"/>
                        <a:cs typeface="Times New Roman"/>
                      </a:endParaRPr>
                    </a:p>
                  </a:txBody>
                  <a:tcPr marL="68580" marR="68580" marT="0" marB="0"/>
                </a:tc>
              </a:tr>
            </a:tbl>
          </a:graphicData>
        </a:graphic>
      </p:graphicFrame>
      <p:sp>
        <p:nvSpPr>
          <p:cNvPr id="4" name="Прямоугольник 3"/>
          <p:cNvSpPr/>
          <p:nvPr/>
        </p:nvSpPr>
        <p:spPr>
          <a:xfrm>
            <a:off x="611560" y="4653136"/>
            <a:ext cx="8064896" cy="2031325"/>
          </a:xfrm>
          <a:prstGeom prst="rect">
            <a:avLst/>
          </a:prstGeom>
        </p:spPr>
        <p:txBody>
          <a:bodyPr wrap="square">
            <a:spAutoFit/>
          </a:bodyPr>
          <a:lstStyle/>
          <a:p>
            <a:pPr algn="just"/>
            <a:r>
              <a:rPr lang="ru-RU" dirty="0" smtClean="0">
                <a:solidFill>
                  <a:schemeClr val="bg1"/>
                </a:solidFill>
              </a:rPr>
              <a:t>	За </a:t>
            </a:r>
            <a:r>
              <a:rPr lang="ru-RU" dirty="0" err="1">
                <a:solidFill>
                  <a:schemeClr val="bg1"/>
                </a:solidFill>
              </a:rPr>
              <a:t>деяких</a:t>
            </a:r>
            <a:r>
              <a:rPr lang="ru-RU" dirty="0">
                <a:solidFill>
                  <a:schemeClr val="bg1"/>
                </a:solidFill>
              </a:rPr>
              <a:t> </a:t>
            </a:r>
            <a:r>
              <a:rPr lang="ru-RU" dirty="0" err="1">
                <a:solidFill>
                  <a:schemeClr val="bg1"/>
                </a:solidFill>
              </a:rPr>
              <a:t>обставин</a:t>
            </a:r>
            <a:r>
              <a:rPr lang="ru-RU" dirty="0">
                <a:solidFill>
                  <a:schemeClr val="bg1"/>
                </a:solidFill>
              </a:rPr>
              <a:t>, </a:t>
            </a:r>
            <a:r>
              <a:rPr lang="ru-RU" dirty="0" err="1">
                <a:solidFill>
                  <a:schemeClr val="bg1"/>
                </a:solidFill>
              </a:rPr>
              <a:t>можливо</a:t>
            </a:r>
            <a:r>
              <a:rPr lang="ru-RU" dirty="0">
                <a:solidFill>
                  <a:schemeClr val="bg1"/>
                </a:solidFill>
              </a:rPr>
              <a:t>, буде </a:t>
            </a:r>
            <a:r>
              <a:rPr lang="ru-RU" dirty="0" err="1">
                <a:solidFill>
                  <a:schemeClr val="bg1"/>
                </a:solidFill>
              </a:rPr>
              <a:t>необхідно</a:t>
            </a:r>
            <a:r>
              <a:rPr lang="ru-RU" dirty="0">
                <a:solidFill>
                  <a:schemeClr val="bg1"/>
                </a:solidFill>
              </a:rPr>
              <a:t> </a:t>
            </a:r>
            <a:r>
              <a:rPr lang="ru-RU" dirty="0" err="1">
                <a:solidFill>
                  <a:schemeClr val="bg1"/>
                </a:solidFill>
              </a:rPr>
              <a:t>або</a:t>
            </a:r>
            <a:r>
              <a:rPr lang="ru-RU" dirty="0">
                <a:solidFill>
                  <a:schemeClr val="bg1"/>
                </a:solidFill>
              </a:rPr>
              <a:t> </a:t>
            </a:r>
            <a:r>
              <a:rPr lang="ru-RU" dirty="0" err="1">
                <a:solidFill>
                  <a:schemeClr val="bg1"/>
                </a:solidFill>
              </a:rPr>
              <a:t>бажано</a:t>
            </a:r>
            <a:r>
              <a:rPr lang="ru-RU" dirty="0">
                <a:solidFill>
                  <a:schemeClr val="bg1"/>
                </a:solidFill>
              </a:rPr>
              <a:t> </a:t>
            </a:r>
            <a:r>
              <a:rPr lang="ru-RU" dirty="0" err="1">
                <a:solidFill>
                  <a:schemeClr val="bg1"/>
                </a:solidFill>
              </a:rPr>
              <a:t>змінити</a:t>
            </a:r>
            <a:r>
              <a:rPr lang="ru-RU" dirty="0">
                <a:solidFill>
                  <a:schemeClr val="bg1"/>
                </a:solidFill>
              </a:rPr>
              <a:t> порядок </a:t>
            </a:r>
            <a:r>
              <a:rPr lang="ru-RU" dirty="0" err="1">
                <a:solidFill>
                  <a:schemeClr val="bg1"/>
                </a:solidFill>
              </a:rPr>
              <a:t>конкретних</a:t>
            </a:r>
            <a:r>
              <a:rPr lang="ru-RU" dirty="0">
                <a:solidFill>
                  <a:schemeClr val="bg1"/>
                </a:solidFill>
              </a:rPr>
              <a:t> статей у </a:t>
            </a:r>
            <a:r>
              <a:rPr lang="ru-RU" dirty="0" err="1">
                <a:solidFill>
                  <a:schemeClr val="bg1"/>
                </a:solidFill>
              </a:rPr>
              <a:t>примітках</a:t>
            </a:r>
            <a:r>
              <a:rPr lang="ru-RU" dirty="0">
                <a:solidFill>
                  <a:schemeClr val="bg1"/>
                </a:solidFill>
              </a:rPr>
              <a:t>. </a:t>
            </a:r>
            <a:r>
              <a:rPr lang="ru-RU" dirty="0" err="1">
                <a:solidFill>
                  <a:schemeClr val="bg1"/>
                </a:solidFill>
              </a:rPr>
              <a:t>Проте</a:t>
            </a:r>
            <a:r>
              <a:rPr lang="ru-RU" dirty="0">
                <a:solidFill>
                  <a:schemeClr val="bg1"/>
                </a:solidFill>
              </a:rPr>
              <a:t> </a:t>
            </a:r>
            <a:r>
              <a:rPr lang="ru-RU" dirty="0" err="1">
                <a:solidFill>
                  <a:schemeClr val="bg1"/>
                </a:solidFill>
              </a:rPr>
              <a:t>суб'єкт</a:t>
            </a:r>
            <a:r>
              <a:rPr lang="ru-RU" dirty="0">
                <a:solidFill>
                  <a:schemeClr val="bg1"/>
                </a:solidFill>
              </a:rPr>
              <a:t> </a:t>
            </a:r>
            <a:r>
              <a:rPr lang="ru-RU" dirty="0" err="1">
                <a:solidFill>
                  <a:schemeClr val="bg1"/>
                </a:solidFill>
              </a:rPr>
              <a:t>господарювання</a:t>
            </a:r>
            <a:r>
              <a:rPr lang="ru-RU" dirty="0">
                <a:solidFill>
                  <a:schemeClr val="bg1"/>
                </a:solidFill>
              </a:rPr>
              <a:t> </a:t>
            </a:r>
            <a:r>
              <a:rPr lang="ru-RU" dirty="0" err="1">
                <a:solidFill>
                  <a:schemeClr val="bg1"/>
                </a:solidFill>
              </a:rPr>
              <a:t>зберігає</a:t>
            </a:r>
            <a:r>
              <a:rPr lang="ru-RU" dirty="0">
                <a:solidFill>
                  <a:schemeClr val="bg1"/>
                </a:solidFill>
              </a:rPr>
              <a:t> </a:t>
            </a:r>
            <a:r>
              <a:rPr lang="ru-RU" dirty="0" err="1">
                <a:solidFill>
                  <a:schemeClr val="bg1"/>
                </a:solidFill>
              </a:rPr>
              <a:t>впорядковану</a:t>
            </a:r>
            <a:r>
              <a:rPr lang="ru-RU" dirty="0">
                <a:solidFill>
                  <a:schemeClr val="bg1"/>
                </a:solidFill>
              </a:rPr>
              <a:t> структура </a:t>
            </a:r>
            <a:r>
              <a:rPr lang="ru-RU" dirty="0" err="1">
                <a:solidFill>
                  <a:schemeClr val="bg1"/>
                </a:solidFill>
              </a:rPr>
              <a:t>приміток</a:t>
            </a:r>
            <a:r>
              <a:rPr lang="ru-RU" dirty="0">
                <a:solidFill>
                  <a:schemeClr val="bg1"/>
                </a:solidFill>
              </a:rPr>
              <a:t>, </a:t>
            </a:r>
            <a:r>
              <a:rPr lang="ru-RU" dirty="0" err="1">
                <a:solidFill>
                  <a:schemeClr val="bg1"/>
                </a:solidFill>
              </a:rPr>
              <a:t>наскільки</a:t>
            </a:r>
            <a:r>
              <a:rPr lang="ru-RU" dirty="0">
                <a:solidFill>
                  <a:schemeClr val="bg1"/>
                </a:solidFill>
              </a:rPr>
              <a:t> </a:t>
            </a:r>
            <a:r>
              <a:rPr lang="ru-RU" dirty="0" err="1">
                <a:solidFill>
                  <a:schemeClr val="bg1"/>
                </a:solidFill>
              </a:rPr>
              <a:t>це</a:t>
            </a:r>
            <a:r>
              <a:rPr lang="ru-RU" dirty="0">
                <a:solidFill>
                  <a:schemeClr val="bg1"/>
                </a:solidFill>
              </a:rPr>
              <a:t> </a:t>
            </a:r>
            <a:r>
              <a:rPr lang="ru-RU" dirty="0" err="1">
                <a:solidFill>
                  <a:schemeClr val="bg1"/>
                </a:solidFill>
              </a:rPr>
              <a:t>можливо</a:t>
            </a:r>
            <a:r>
              <a:rPr lang="ru-RU" dirty="0">
                <a:solidFill>
                  <a:schemeClr val="bg1"/>
                </a:solidFill>
              </a:rPr>
              <a:t>.</a:t>
            </a:r>
          </a:p>
          <a:p>
            <a:pPr algn="just"/>
            <a:r>
              <a:rPr lang="uk-UA" dirty="0" smtClean="0">
                <a:solidFill>
                  <a:schemeClr val="bg1"/>
                </a:solidFill>
              </a:rPr>
              <a:t>	Суб'єкт </a:t>
            </a:r>
            <a:r>
              <a:rPr lang="uk-UA" dirty="0">
                <a:solidFill>
                  <a:schemeClr val="bg1"/>
                </a:solidFill>
              </a:rPr>
              <a:t>господарювання може подавати примітки, що надають інформацію про основу складання фінансової звітності та конкретні облікові політики як окремий розділ фінансової звітності</a:t>
            </a:r>
            <a:r>
              <a:rPr lang="uk-UA"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2813788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920880" cy="6001643"/>
          </a:xfrm>
          <a:prstGeom prst="rect">
            <a:avLst/>
          </a:prstGeom>
        </p:spPr>
        <p:txBody>
          <a:bodyPr wrap="square">
            <a:spAutoFit/>
          </a:bodyPr>
          <a:lstStyle/>
          <a:p>
            <a:pPr algn="just"/>
            <a:r>
              <a:rPr lang="ru-RU" sz="3200" b="1" dirty="0" smtClean="0">
                <a:solidFill>
                  <a:schemeClr val="bg1"/>
                </a:solidFill>
              </a:rPr>
              <a:t>	</a:t>
            </a:r>
            <a:r>
              <a:rPr lang="ru-RU" sz="3200" b="1" dirty="0" err="1" smtClean="0">
                <a:solidFill>
                  <a:schemeClr val="bg1"/>
                </a:solidFill>
              </a:rPr>
              <a:t>Терміни</a:t>
            </a:r>
            <a:r>
              <a:rPr lang="ru-RU" sz="3200" b="1" dirty="0" smtClean="0">
                <a:solidFill>
                  <a:schemeClr val="bg1"/>
                </a:solidFill>
              </a:rPr>
              <a:t> </a:t>
            </a:r>
            <a:r>
              <a:rPr lang="ru-RU" sz="3200" b="1" dirty="0">
                <a:solidFill>
                  <a:schemeClr val="bg1"/>
                </a:solidFill>
              </a:rPr>
              <a:t>та </a:t>
            </a:r>
            <a:r>
              <a:rPr lang="ru-RU" sz="3200" b="1" dirty="0" err="1">
                <a:solidFill>
                  <a:schemeClr val="bg1"/>
                </a:solidFill>
              </a:rPr>
              <a:t>визначення</a:t>
            </a:r>
            <a:endParaRPr lang="ru-RU" sz="3200" dirty="0">
              <a:solidFill>
                <a:schemeClr val="bg1"/>
              </a:solidFill>
            </a:endParaRPr>
          </a:p>
          <a:p>
            <a:pPr algn="just"/>
            <a:r>
              <a:rPr lang="ru-RU" sz="3200" b="1" dirty="0" smtClean="0">
                <a:solidFill>
                  <a:schemeClr val="bg1"/>
                </a:solidFill>
              </a:rPr>
              <a:t>	</a:t>
            </a:r>
            <a:r>
              <a:rPr lang="ru-RU" sz="3200" b="1" dirty="0" err="1" smtClean="0">
                <a:solidFill>
                  <a:schemeClr val="bg1"/>
                </a:solidFill>
              </a:rPr>
              <a:t>Проміжний</a:t>
            </a:r>
            <a:r>
              <a:rPr lang="ru-RU" sz="3200" b="1" dirty="0" smtClean="0">
                <a:solidFill>
                  <a:schemeClr val="bg1"/>
                </a:solidFill>
              </a:rPr>
              <a:t> </a:t>
            </a:r>
            <a:r>
              <a:rPr lang="ru-RU" sz="3200" b="1" dirty="0" err="1">
                <a:solidFill>
                  <a:schemeClr val="bg1"/>
                </a:solidFill>
              </a:rPr>
              <a:t>період</a:t>
            </a:r>
            <a:r>
              <a:rPr lang="ru-RU" sz="3200" dirty="0">
                <a:solidFill>
                  <a:schemeClr val="bg1"/>
                </a:solidFill>
              </a:rPr>
              <a:t> - </a:t>
            </a:r>
            <a:r>
              <a:rPr lang="ru-RU" sz="3200" dirty="0" err="1">
                <a:solidFill>
                  <a:schemeClr val="bg1"/>
                </a:solidFill>
              </a:rPr>
              <a:t>період</a:t>
            </a:r>
            <a:r>
              <a:rPr lang="ru-RU" sz="3200" dirty="0">
                <a:solidFill>
                  <a:schemeClr val="bg1"/>
                </a:solidFill>
              </a:rPr>
              <a:t> </a:t>
            </a:r>
            <a:r>
              <a:rPr lang="ru-RU" sz="3200" dirty="0" err="1">
                <a:solidFill>
                  <a:schemeClr val="bg1"/>
                </a:solidFill>
              </a:rPr>
              <a:t>фінансової</a:t>
            </a:r>
            <a:r>
              <a:rPr lang="ru-RU" sz="3200" dirty="0">
                <a:solidFill>
                  <a:schemeClr val="bg1"/>
                </a:solidFill>
              </a:rPr>
              <a:t> </a:t>
            </a:r>
            <a:r>
              <a:rPr lang="ru-RU" sz="3200" dirty="0" err="1">
                <a:solidFill>
                  <a:schemeClr val="bg1"/>
                </a:solidFill>
              </a:rPr>
              <a:t>звітності</a:t>
            </a:r>
            <a:r>
              <a:rPr lang="ru-RU" sz="3200" dirty="0">
                <a:solidFill>
                  <a:schemeClr val="bg1"/>
                </a:solidFill>
              </a:rPr>
              <a:t>, </a:t>
            </a:r>
            <a:r>
              <a:rPr lang="ru-RU" sz="3200" dirty="0" err="1">
                <a:solidFill>
                  <a:schemeClr val="bg1"/>
                </a:solidFill>
              </a:rPr>
              <a:t>коротший</a:t>
            </a:r>
            <a:r>
              <a:rPr lang="ru-RU" sz="3200" dirty="0">
                <a:solidFill>
                  <a:schemeClr val="bg1"/>
                </a:solidFill>
              </a:rPr>
              <a:t> за </a:t>
            </a:r>
            <a:r>
              <a:rPr lang="ru-RU" sz="3200" dirty="0" err="1">
                <a:solidFill>
                  <a:schemeClr val="bg1"/>
                </a:solidFill>
              </a:rPr>
              <a:t>повний</a:t>
            </a:r>
            <a:r>
              <a:rPr lang="ru-RU" sz="3200" dirty="0">
                <a:solidFill>
                  <a:schemeClr val="bg1"/>
                </a:solidFill>
              </a:rPr>
              <a:t> </a:t>
            </a:r>
            <a:r>
              <a:rPr lang="ru-RU" sz="3200" dirty="0" err="1">
                <a:solidFill>
                  <a:schemeClr val="bg1"/>
                </a:solidFill>
              </a:rPr>
              <a:t>фінансовий</a:t>
            </a:r>
            <a:r>
              <a:rPr lang="ru-RU" sz="3200" dirty="0">
                <a:solidFill>
                  <a:schemeClr val="bg1"/>
                </a:solidFill>
              </a:rPr>
              <a:t> </a:t>
            </a:r>
            <a:r>
              <a:rPr lang="ru-RU" sz="3200" dirty="0" err="1">
                <a:solidFill>
                  <a:schemeClr val="bg1"/>
                </a:solidFill>
              </a:rPr>
              <a:t>рік</a:t>
            </a:r>
            <a:r>
              <a:rPr lang="ru-RU" sz="3200" dirty="0">
                <a:solidFill>
                  <a:schemeClr val="bg1"/>
                </a:solidFill>
              </a:rPr>
              <a:t>.</a:t>
            </a:r>
          </a:p>
          <a:p>
            <a:pPr algn="just"/>
            <a:r>
              <a:rPr lang="uk-UA" sz="3200" b="1" dirty="0" smtClean="0">
                <a:solidFill>
                  <a:schemeClr val="bg1"/>
                </a:solidFill>
              </a:rPr>
              <a:t>	Проміжна </a:t>
            </a:r>
            <a:r>
              <a:rPr lang="uk-UA" sz="3200" b="1" dirty="0">
                <a:solidFill>
                  <a:schemeClr val="bg1"/>
                </a:solidFill>
              </a:rPr>
              <a:t>фінансова звітність</a:t>
            </a:r>
            <a:r>
              <a:rPr lang="uk-UA" sz="3200" dirty="0">
                <a:solidFill>
                  <a:schemeClr val="bg1"/>
                </a:solidFill>
              </a:rPr>
              <a:t> - фінансовий звіт, що складається або з повного комплекту фінансової звітності (визначеного в МСБО 1 "Подання фінансової звітності" (переглянутому у 2007 р.), або з комплекту стислої фінансової звітності (визначеної у цьому Стандарті) за проміжний період.</a:t>
            </a:r>
            <a:endParaRPr lang="ru-RU" sz="3200" dirty="0">
              <a:solidFill>
                <a:schemeClr val="bg1"/>
              </a:solidFill>
            </a:endParaRPr>
          </a:p>
        </p:txBody>
      </p:sp>
    </p:spTree>
    <p:extLst>
      <p:ext uri="{BB962C8B-B14F-4D97-AF65-F5344CB8AC3E}">
        <p14:creationId xmlns:p14="http://schemas.microsoft.com/office/powerpoint/2010/main" val="37131657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064896" cy="5940088"/>
          </a:xfrm>
          <a:prstGeom prst="rect">
            <a:avLst/>
          </a:prstGeom>
        </p:spPr>
        <p:txBody>
          <a:bodyPr wrap="square">
            <a:spAutoFit/>
          </a:bodyPr>
          <a:lstStyle/>
          <a:p>
            <a:pPr algn="just"/>
            <a:r>
              <a:rPr lang="uk-UA" sz="2000" dirty="0" smtClean="0">
                <a:solidFill>
                  <a:schemeClr val="bg1"/>
                </a:solidFill>
              </a:rPr>
              <a:t>	Мета </a:t>
            </a:r>
            <a:r>
              <a:rPr lang="uk-UA" sz="2000" dirty="0">
                <a:solidFill>
                  <a:schemeClr val="bg1"/>
                </a:solidFill>
              </a:rPr>
              <a:t>МСБО (</a:t>
            </a:r>
            <a:r>
              <a:rPr lang="ru-RU" sz="2000" dirty="0">
                <a:solidFill>
                  <a:schemeClr val="bg1"/>
                </a:solidFill>
              </a:rPr>
              <a:t>IAS</a:t>
            </a:r>
            <a:r>
              <a:rPr lang="uk-UA" sz="2000" dirty="0">
                <a:solidFill>
                  <a:schemeClr val="bg1"/>
                </a:solidFill>
              </a:rPr>
              <a:t>) 34 - визначити мінімальний вміст проміжного фінансового звіту та встановити принципи визнання та вимірювання в повній або скороченій версії фінансової звітності за проміжний період.</a:t>
            </a:r>
            <a:endParaRPr lang="ru-RU" sz="2000" dirty="0">
              <a:solidFill>
                <a:schemeClr val="bg1"/>
              </a:solidFill>
            </a:endParaRPr>
          </a:p>
          <a:p>
            <a:pPr algn="just"/>
            <a:r>
              <a:rPr lang="uk-UA" sz="2000" dirty="0" smtClean="0">
                <a:solidFill>
                  <a:schemeClr val="bg1"/>
                </a:solidFill>
              </a:rPr>
              <a:t>	МСБО </a:t>
            </a:r>
            <a:r>
              <a:rPr lang="uk-UA" sz="2000" dirty="0">
                <a:solidFill>
                  <a:schemeClr val="bg1"/>
                </a:solidFill>
              </a:rPr>
              <a:t>(</a:t>
            </a:r>
            <a:r>
              <a:rPr lang="ru-RU" sz="2000" dirty="0">
                <a:solidFill>
                  <a:schemeClr val="bg1"/>
                </a:solidFill>
              </a:rPr>
              <a:t>IAS</a:t>
            </a:r>
            <a:r>
              <a:rPr lang="uk-UA" sz="2000" dirty="0">
                <a:solidFill>
                  <a:schemeClr val="bg1"/>
                </a:solidFill>
              </a:rPr>
              <a:t>) 34 застосовується, якщо компанія в добровільному або обов'язковому порядку оприлюднює проміжну фінансову звітність відповідно до МСФЗ.</a:t>
            </a:r>
            <a:endParaRPr lang="ru-RU" sz="2000" dirty="0">
              <a:solidFill>
                <a:schemeClr val="bg1"/>
              </a:solidFill>
            </a:endParaRPr>
          </a:p>
          <a:p>
            <a:pPr algn="just"/>
            <a:r>
              <a:rPr lang="uk-UA" sz="2000" dirty="0" smtClean="0">
                <a:solidFill>
                  <a:schemeClr val="bg1"/>
                </a:solidFill>
              </a:rPr>
              <a:t>	МСБО </a:t>
            </a:r>
            <a:r>
              <a:rPr lang="uk-UA" sz="2000" dirty="0">
                <a:solidFill>
                  <a:schemeClr val="bg1"/>
                </a:solidFill>
              </a:rPr>
              <a:t>(</a:t>
            </a:r>
            <a:r>
              <a:rPr lang="ru-RU" sz="2000" dirty="0">
                <a:solidFill>
                  <a:schemeClr val="bg1"/>
                </a:solidFill>
              </a:rPr>
              <a:t>IAS</a:t>
            </a:r>
            <a:r>
              <a:rPr lang="uk-UA" sz="2000" dirty="0">
                <a:solidFill>
                  <a:schemeClr val="bg1"/>
                </a:solidFill>
              </a:rPr>
              <a:t>) 34 не встановлює, які компанії повинні публікувати проміжну фінансову звітність, частоту публікації такої звітності або як скоро після закінчення проміжного періоду звітність повинна бути опублікована.</a:t>
            </a:r>
            <a:endParaRPr lang="ru-RU" sz="2000" dirty="0">
              <a:solidFill>
                <a:schemeClr val="bg1"/>
              </a:solidFill>
            </a:endParaRPr>
          </a:p>
          <a:p>
            <a:pPr algn="just"/>
            <a:r>
              <a:rPr lang="uk-UA" sz="2000" dirty="0" smtClean="0">
                <a:solidFill>
                  <a:schemeClr val="bg1"/>
                </a:solidFill>
              </a:rPr>
              <a:t>	Компанії </a:t>
            </a:r>
            <a:r>
              <a:rPr lang="uk-UA" sz="2000" dirty="0">
                <a:solidFill>
                  <a:schemeClr val="bg1"/>
                </a:solidFill>
              </a:rPr>
              <a:t>можуть бути зобов'язані публікувати проміжну фінансову звітність на вимогу уряду, органів регулювання ринків цінних паперів, фондових бірж та організації бухгалтерського обліку.</a:t>
            </a:r>
            <a:endParaRPr lang="ru-RU" sz="2000" dirty="0">
              <a:solidFill>
                <a:schemeClr val="bg1"/>
              </a:solidFill>
            </a:endParaRPr>
          </a:p>
          <a:p>
            <a:pPr algn="just"/>
            <a:r>
              <a:rPr lang="uk-UA" sz="2000" dirty="0" smtClean="0">
                <a:solidFill>
                  <a:schemeClr val="bg1"/>
                </a:solidFill>
              </a:rPr>
              <a:t>	Якщо </a:t>
            </a:r>
            <a:r>
              <a:rPr lang="uk-UA" sz="2000" dirty="0">
                <a:solidFill>
                  <a:schemeClr val="bg1"/>
                </a:solidFill>
              </a:rPr>
              <a:t>проміжна фінансова звітність компанії представляється відповідно до МСФЗ, така звітність повинна відповідати всім вимогам МСБО (</a:t>
            </a:r>
            <a:r>
              <a:rPr lang="ru-RU" sz="2000" dirty="0">
                <a:solidFill>
                  <a:schemeClr val="bg1"/>
                </a:solidFill>
              </a:rPr>
              <a:t>IAS</a:t>
            </a:r>
            <a:r>
              <a:rPr lang="uk-UA" sz="2000" dirty="0">
                <a:solidFill>
                  <a:schemeClr val="bg1"/>
                </a:solidFill>
              </a:rPr>
              <a:t>) 34. Цей факт підлягає розкриттю.</a:t>
            </a:r>
            <a:endParaRPr lang="ru-RU" sz="2000" dirty="0">
              <a:solidFill>
                <a:schemeClr val="bg1"/>
              </a:solidFill>
            </a:endParaRPr>
          </a:p>
        </p:txBody>
      </p:sp>
    </p:spTree>
    <p:extLst>
      <p:ext uri="{BB962C8B-B14F-4D97-AF65-F5344CB8AC3E}">
        <p14:creationId xmlns:p14="http://schemas.microsoft.com/office/powerpoint/2010/main" val="709145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064896" cy="4708981"/>
          </a:xfrm>
          <a:prstGeom prst="rect">
            <a:avLst/>
          </a:prstGeom>
        </p:spPr>
        <p:txBody>
          <a:bodyPr wrap="square">
            <a:spAutoFit/>
          </a:bodyPr>
          <a:lstStyle/>
          <a:p>
            <a:pPr algn="just"/>
            <a:r>
              <a:rPr lang="uk-UA" sz="2000" dirty="0" smtClean="0">
                <a:solidFill>
                  <a:schemeClr val="bg1"/>
                </a:solidFill>
              </a:rPr>
              <a:t>	МСБО </a:t>
            </a:r>
            <a:r>
              <a:rPr lang="uk-UA" sz="2000" dirty="0">
                <a:solidFill>
                  <a:schemeClr val="bg1"/>
                </a:solidFill>
              </a:rPr>
              <a:t>(</a:t>
            </a:r>
            <a:r>
              <a:rPr lang="ru-RU" sz="2000" dirty="0">
                <a:solidFill>
                  <a:schemeClr val="bg1"/>
                </a:solidFill>
              </a:rPr>
              <a:t>IAS</a:t>
            </a:r>
            <a:r>
              <a:rPr lang="uk-UA" sz="2000" dirty="0">
                <a:solidFill>
                  <a:schemeClr val="bg1"/>
                </a:solidFill>
              </a:rPr>
              <a:t>) 34 заохочує компанії, цінні папери яких перебувають у вільному обігу, до подання проміжної фінансової звітності відповідно до принципів визнання, оцінки та розкриття інформації, продиктованих МСФЗ 34.</a:t>
            </a:r>
            <a:endParaRPr lang="ru-RU" sz="2000" dirty="0">
              <a:solidFill>
                <a:schemeClr val="bg1"/>
              </a:solidFill>
            </a:endParaRPr>
          </a:p>
          <a:p>
            <a:pPr algn="just"/>
            <a:r>
              <a:rPr lang="ru-RU" sz="2000" dirty="0" smtClean="0">
                <a:solidFill>
                  <a:schemeClr val="bg1"/>
                </a:solidFill>
              </a:rPr>
              <a:t>	З </a:t>
            </a:r>
            <a:r>
              <a:rPr lang="ru-RU" sz="2000" dirty="0" err="1">
                <a:solidFill>
                  <a:schemeClr val="bg1"/>
                </a:solidFill>
              </a:rPr>
              <a:t>визначення</a:t>
            </a:r>
            <a:r>
              <a:rPr lang="ru-RU" sz="2000" dirty="0">
                <a:solidFill>
                  <a:schemeClr val="bg1"/>
                </a:solidFill>
              </a:rPr>
              <a:t> </a:t>
            </a:r>
            <a:r>
              <a:rPr lang="ru-RU" sz="2000" dirty="0" err="1">
                <a:solidFill>
                  <a:schemeClr val="bg1"/>
                </a:solidFill>
              </a:rPr>
              <a:t>випливає</a:t>
            </a:r>
            <a:r>
              <a:rPr lang="ru-RU" sz="2000" dirty="0">
                <a:solidFill>
                  <a:schemeClr val="bg1"/>
                </a:solidFill>
              </a:rPr>
              <a:t>, </a:t>
            </a:r>
            <a:r>
              <a:rPr lang="ru-RU" sz="2000" dirty="0" err="1">
                <a:solidFill>
                  <a:schemeClr val="bg1"/>
                </a:solidFill>
              </a:rPr>
              <a:t>що</a:t>
            </a:r>
            <a:r>
              <a:rPr lang="ru-RU" sz="2000" dirty="0">
                <a:solidFill>
                  <a:schemeClr val="bg1"/>
                </a:solidFill>
              </a:rPr>
              <a:t> </a:t>
            </a:r>
            <a:r>
              <a:rPr lang="ru-RU" sz="2000" dirty="0" err="1">
                <a:solidFill>
                  <a:schemeClr val="bg1"/>
                </a:solidFill>
              </a:rPr>
              <a:t>проміжна</a:t>
            </a:r>
            <a:r>
              <a:rPr lang="ru-RU" sz="2000" dirty="0">
                <a:solidFill>
                  <a:schemeClr val="bg1"/>
                </a:solidFill>
              </a:rPr>
              <a:t> </a:t>
            </a:r>
            <a:r>
              <a:rPr lang="ru-RU" sz="2000" dirty="0" err="1">
                <a:solidFill>
                  <a:schemeClr val="bg1"/>
                </a:solidFill>
              </a:rPr>
              <a:t>фінансова</a:t>
            </a:r>
            <a:r>
              <a:rPr lang="ru-RU" sz="2000" dirty="0">
                <a:solidFill>
                  <a:schemeClr val="bg1"/>
                </a:solidFill>
              </a:rPr>
              <a:t> </a:t>
            </a:r>
            <a:r>
              <a:rPr lang="ru-RU" sz="2000" dirty="0" err="1">
                <a:solidFill>
                  <a:schemeClr val="bg1"/>
                </a:solidFill>
              </a:rPr>
              <a:t>звітність</a:t>
            </a:r>
            <a:r>
              <a:rPr lang="ru-RU" sz="2000" dirty="0">
                <a:solidFill>
                  <a:schemeClr val="bg1"/>
                </a:solidFill>
              </a:rPr>
              <a:t> </a:t>
            </a:r>
            <a:r>
              <a:rPr lang="ru-RU" sz="2000" dirty="0" err="1">
                <a:solidFill>
                  <a:schemeClr val="bg1"/>
                </a:solidFill>
              </a:rPr>
              <a:t>може</a:t>
            </a:r>
            <a:r>
              <a:rPr lang="ru-RU" sz="2000" dirty="0">
                <a:solidFill>
                  <a:schemeClr val="bg1"/>
                </a:solidFill>
              </a:rPr>
              <a:t> бути представлена як у </a:t>
            </a:r>
            <a:r>
              <a:rPr lang="ru-RU" sz="2000" dirty="0" err="1">
                <a:solidFill>
                  <a:schemeClr val="bg1"/>
                </a:solidFill>
              </a:rPr>
              <a:t>повній</a:t>
            </a:r>
            <a:r>
              <a:rPr lang="ru-RU" sz="2000" dirty="0">
                <a:solidFill>
                  <a:schemeClr val="bg1"/>
                </a:solidFill>
              </a:rPr>
              <a:t>, так і в </a:t>
            </a:r>
            <a:r>
              <a:rPr lang="ru-RU" sz="2000" dirty="0" err="1">
                <a:solidFill>
                  <a:schemeClr val="bg1"/>
                </a:solidFill>
              </a:rPr>
              <a:t>скороченій</a:t>
            </a:r>
            <a:r>
              <a:rPr lang="ru-RU" sz="2000" dirty="0">
                <a:solidFill>
                  <a:schemeClr val="bg1"/>
                </a:solidFill>
              </a:rPr>
              <a:t> </a:t>
            </a:r>
            <a:r>
              <a:rPr lang="ru-RU" sz="2000" dirty="0" err="1">
                <a:solidFill>
                  <a:schemeClr val="bg1"/>
                </a:solidFill>
              </a:rPr>
              <a:t>формі</a:t>
            </a:r>
            <a:r>
              <a:rPr lang="ru-RU" sz="2000" dirty="0">
                <a:solidFill>
                  <a:schemeClr val="bg1"/>
                </a:solidFill>
              </a:rPr>
              <a:t>. </a:t>
            </a:r>
            <a:r>
              <a:rPr lang="ru-RU" sz="2000" dirty="0" err="1">
                <a:solidFill>
                  <a:schemeClr val="bg1"/>
                </a:solidFill>
              </a:rPr>
              <a:t>Якщо</a:t>
            </a:r>
            <a:r>
              <a:rPr lang="ru-RU" sz="2000" dirty="0">
                <a:solidFill>
                  <a:schemeClr val="bg1"/>
                </a:solidFill>
              </a:rPr>
              <a:t> </a:t>
            </a:r>
            <a:r>
              <a:rPr lang="ru-RU" sz="2000" dirty="0" err="1">
                <a:solidFill>
                  <a:schemeClr val="bg1"/>
                </a:solidFill>
              </a:rPr>
              <a:t>підприємство</a:t>
            </a:r>
            <a:r>
              <a:rPr lang="ru-RU" sz="2000" dirty="0">
                <a:solidFill>
                  <a:schemeClr val="bg1"/>
                </a:solidFill>
              </a:rPr>
              <a:t> </a:t>
            </a:r>
            <a:r>
              <a:rPr lang="ru-RU" sz="2000" dirty="0" err="1">
                <a:solidFill>
                  <a:schemeClr val="bg1"/>
                </a:solidFill>
              </a:rPr>
              <a:t>публікує</a:t>
            </a:r>
            <a:r>
              <a:rPr lang="ru-RU" sz="2000" dirty="0">
                <a:solidFill>
                  <a:schemeClr val="bg1"/>
                </a:solidFill>
              </a:rPr>
              <a:t> у </a:t>
            </a:r>
            <a:r>
              <a:rPr lang="ru-RU" sz="2000" dirty="0" err="1">
                <a:solidFill>
                  <a:schemeClr val="bg1"/>
                </a:solidFill>
              </a:rPr>
              <a:t>своїй</a:t>
            </a:r>
            <a:r>
              <a:rPr lang="ru-RU" sz="2000" dirty="0">
                <a:solidFill>
                  <a:schemeClr val="bg1"/>
                </a:solidFill>
              </a:rPr>
              <a:t> </a:t>
            </a:r>
            <a:r>
              <a:rPr lang="ru-RU" sz="2000" dirty="0" err="1">
                <a:solidFill>
                  <a:schemeClr val="bg1"/>
                </a:solidFill>
              </a:rPr>
              <a:t>проміжній</a:t>
            </a:r>
            <a:r>
              <a:rPr lang="ru-RU" sz="2000" dirty="0">
                <a:solidFill>
                  <a:schemeClr val="bg1"/>
                </a:solidFill>
              </a:rPr>
              <a:t> </a:t>
            </a:r>
            <a:r>
              <a:rPr lang="ru-RU" sz="2000" dirty="0" err="1">
                <a:solidFill>
                  <a:schemeClr val="bg1"/>
                </a:solidFill>
              </a:rPr>
              <a:t>фінансовій</a:t>
            </a:r>
            <a:r>
              <a:rPr lang="ru-RU" sz="2000" dirty="0">
                <a:solidFill>
                  <a:schemeClr val="bg1"/>
                </a:solidFill>
              </a:rPr>
              <a:t> </a:t>
            </a:r>
            <a:r>
              <a:rPr lang="ru-RU" sz="2000" dirty="0" err="1">
                <a:solidFill>
                  <a:schemeClr val="bg1"/>
                </a:solidFill>
              </a:rPr>
              <a:t>звітності</a:t>
            </a:r>
            <a:r>
              <a:rPr lang="ru-RU" sz="2000" dirty="0">
                <a:solidFill>
                  <a:schemeClr val="bg1"/>
                </a:solidFill>
              </a:rPr>
              <a:t> комплект </a:t>
            </a:r>
            <a:r>
              <a:rPr lang="ru-RU" sz="2000" dirty="0" err="1">
                <a:solidFill>
                  <a:schemeClr val="bg1"/>
                </a:solidFill>
              </a:rPr>
              <a:t>скороченої</a:t>
            </a:r>
            <a:r>
              <a:rPr lang="ru-RU" sz="2000" dirty="0">
                <a:solidFill>
                  <a:schemeClr val="bg1"/>
                </a:solidFill>
              </a:rPr>
              <a:t> </a:t>
            </a:r>
            <a:r>
              <a:rPr lang="ru-RU" sz="2000" dirty="0" err="1">
                <a:solidFill>
                  <a:schemeClr val="bg1"/>
                </a:solidFill>
              </a:rPr>
              <a:t>фінансової</a:t>
            </a:r>
            <a:r>
              <a:rPr lang="ru-RU" sz="2000" dirty="0">
                <a:solidFill>
                  <a:schemeClr val="bg1"/>
                </a:solidFill>
              </a:rPr>
              <a:t> </a:t>
            </a:r>
            <a:r>
              <a:rPr lang="ru-RU" sz="2000" dirty="0" err="1">
                <a:solidFill>
                  <a:schemeClr val="bg1"/>
                </a:solidFill>
              </a:rPr>
              <a:t>звітності</a:t>
            </a:r>
            <a:r>
              <a:rPr lang="ru-RU" sz="2000" dirty="0">
                <a:solidFill>
                  <a:schemeClr val="bg1"/>
                </a:solidFill>
              </a:rPr>
              <a:t>, то </a:t>
            </a:r>
            <a:r>
              <a:rPr lang="ru-RU" sz="2000" dirty="0" err="1">
                <a:solidFill>
                  <a:schemeClr val="bg1"/>
                </a:solidFill>
              </a:rPr>
              <a:t>така</a:t>
            </a:r>
            <a:r>
              <a:rPr lang="ru-RU" sz="2000" dirty="0">
                <a:solidFill>
                  <a:schemeClr val="bg1"/>
                </a:solidFill>
              </a:rPr>
              <a:t> </a:t>
            </a:r>
            <a:r>
              <a:rPr lang="ru-RU" sz="2000" dirty="0" err="1">
                <a:solidFill>
                  <a:schemeClr val="bg1"/>
                </a:solidFill>
              </a:rPr>
              <a:t>скорочена</a:t>
            </a:r>
            <a:r>
              <a:rPr lang="ru-RU" sz="2000" dirty="0">
                <a:solidFill>
                  <a:schemeClr val="bg1"/>
                </a:solidFill>
              </a:rPr>
              <a:t> </a:t>
            </a:r>
            <a:r>
              <a:rPr lang="ru-RU" sz="2000" dirty="0" err="1">
                <a:solidFill>
                  <a:schemeClr val="bg1"/>
                </a:solidFill>
              </a:rPr>
              <a:t>звітність</a:t>
            </a:r>
            <a:r>
              <a:rPr lang="ru-RU" sz="2000" dirty="0">
                <a:solidFill>
                  <a:schemeClr val="bg1"/>
                </a:solidFill>
              </a:rPr>
              <a:t> повинна як </a:t>
            </a:r>
            <a:r>
              <a:rPr lang="ru-RU" sz="2000" dirty="0" err="1">
                <a:solidFill>
                  <a:schemeClr val="bg1"/>
                </a:solidFill>
              </a:rPr>
              <a:t>мінімум</a:t>
            </a:r>
            <a:r>
              <a:rPr lang="ru-RU" sz="2000" dirty="0">
                <a:solidFill>
                  <a:schemeClr val="bg1"/>
                </a:solidFill>
              </a:rPr>
              <a:t> </a:t>
            </a:r>
            <a:r>
              <a:rPr lang="ru-RU" sz="2000" dirty="0" err="1">
                <a:solidFill>
                  <a:schemeClr val="bg1"/>
                </a:solidFill>
              </a:rPr>
              <a:t>включати</a:t>
            </a:r>
            <a:r>
              <a:rPr lang="ru-RU" sz="2000" dirty="0">
                <a:solidFill>
                  <a:schemeClr val="bg1"/>
                </a:solidFill>
              </a:rPr>
              <a:t> </a:t>
            </a:r>
            <a:r>
              <a:rPr lang="ru-RU" sz="2000" dirty="0" err="1">
                <a:solidFill>
                  <a:schemeClr val="bg1"/>
                </a:solidFill>
              </a:rPr>
              <a:t>кожен</a:t>
            </a:r>
            <a:r>
              <a:rPr lang="ru-RU" sz="2000" dirty="0">
                <a:solidFill>
                  <a:schemeClr val="bg1"/>
                </a:solidFill>
              </a:rPr>
              <a:t> заголовок і </a:t>
            </a:r>
            <a:r>
              <a:rPr lang="ru-RU" sz="2000" dirty="0" err="1">
                <a:solidFill>
                  <a:schemeClr val="bg1"/>
                </a:solidFill>
              </a:rPr>
              <a:t>проміжний</a:t>
            </a:r>
            <a:r>
              <a:rPr lang="ru-RU" sz="2000" dirty="0">
                <a:solidFill>
                  <a:schemeClr val="bg1"/>
                </a:solidFill>
              </a:rPr>
              <a:t> </a:t>
            </a:r>
            <a:r>
              <a:rPr lang="ru-RU" sz="2000" dirty="0" err="1">
                <a:solidFill>
                  <a:schemeClr val="bg1"/>
                </a:solidFill>
              </a:rPr>
              <a:t>підсумок</a:t>
            </a:r>
            <a:r>
              <a:rPr lang="ru-RU" sz="2000" dirty="0">
                <a:solidFill>
                  <a:schemeClr val="bg1"/>
                </a:solidFill>
              </a:rPr>
              <a:t>, </a:t>
            </a:r>
            <a:r>
              <a:rPr lang="ru-RU" sz="2000" dirty="0" err="1">
                <a:solidFill>
                  <a:schemeClr val="bg1"/>
                </a:solidFill>
              </a:rPr>
              <a:t>які</a:t>
            </a:r>
            <a:r>
              <a:rPr lang="ru-RU" sz="2000" dirty="0">
                <a:solidFill>
                  <a:schemeClr val="bg1"/>
                </a:solidFill>
              </a:rPr>
              <a:t> </a:t>
            </a:r>
            <a:r>
              <a:rPr lang="ru-RU" sz="2000" dirty="0" err="1">
                <a:solidFill>
                  <a:schemeClr val="bg1"/>
                </a:solidFill>
              </a:rPr>
              <a:t>були</a:t>
            </a:r>
            <a:r>
              <a:rPr lang="ru-RU" sz="2000" dirty="0">
                <a:solidFill>
                  <a:schemeClr val="bg1"/>
                </a:solidFill>
              </a:rPr>
              <a:t> </a:t>
            </a:r>
            <a:r>
              <a:rPr lang="ru-RU" sz="2000" dirty="0" err="1">
                <a:solidFill>
                  <a:schemeClr val="bg1"/>
                </a:solidFill>
              </a:rPr>
              <a:t>включені</a:t>
            </a:r>
            <a:r>
              <a:rPr lang="ru-RU" sz="2000" dirty="0">
                <a:solidFill>
                  <a:schemeClr val="bg1"/>
                </a:solidFill>
              </a:rPr>
              <a:t> в </a:t>
            </a:r>
            <a:r>
              <a:rPr lang="ru-RU" sz="2000" dirty="0" err="1">
                <a:solidFill>
                  <a:schemeClr val="bg1"/>
                </a:solidFill>
              </a:rPr>
              <a:t>його</a:t>
            </a:r>
            <a:r>
              <a:rPr lang="ru-RU" sz="2000" dirty="0">
                <a:solidFill>
                  <a:schemeClr val="bg1"/>
                </a:solidFill>
              </a:rPr>
              <a:t> </a:t>
            </a:r>
            <a:r>
              <a:rPr lang="ru-RU" sz="2000" dirty="0" err="1">
                <a:solidFill>
                  <a:schemeClr val="bg1"/>
                </a:solidFill>
              </a:rPr>
              <a:t>останню</a:t>
            </a:r>
            <a:r>
              <a:rPr lang="ru-RU" sz="2000" dirty="0">
                <a:solidFill>
                  <a:schemeClr val="bg1"/>
                </a:solidFill>
              </a:rPr>
              <a:t> </a:t>
            </a:r>
            <a:r>
              <a:rPr lang="ru-RU" sz="2000" dirty="0" err="1">
                <a:solidFill>
                  <a:schemeClr val="bg1"/>
                </a:solidFill>
              </a:rPr>
              <a:t>повну</a:t>
            </a:r>
            <a:r>
              <a:rPr lang="ru-RU" sz="2000" dirty="0">
                <a:solidFill>
                  <a:schemeClr val="bg1"/>
                </a:solidFill>
              </a:rPr>
              <a:t> </a:t>
            </a:r>
            <a:r>
              <a:rPr lang="ru-RU" sz="2000" dirty="0" err="1">
                <a:solidFill>
                  <a:schemeClr val="bg1"/>
                </a:solidFill>
              </a:rPr>
              <a:t>річну</a:t>
            </a:r>
            <a:r>
              <a:rPr lang="ru-RU" sz="2000" dirty="0">
                <a:solidFill>
                  <a:schemeClr val="bg1"/>
                </a:solidFill>
              </a:rPr>
              <a:t> </a:t>
            </a:r>
            <a:r>
              <a:rPr lang="ru-RU" sz="2000" dirty="0" err="1">
                <a:solidFill>
                  <a:schemeClr val="bg1"/>
                </a:solidFill>
              </a:rPr>
              <a:t>фінансову</a:t>
            </a:r>
            <a:r>
              <a:rPr lang="ru-RU" sz="2000" dirty="0">
                <a:solidFill>
                  <a:schemeClr val="bg1"/>
                </a:solidFill>
              </a:rPr>
              <a:t> </a:t>
            </a:r>
            <a:r>
              <a:rPr lang="ru-RU" sz="2000" dirty="0" err="1">
                <a:solidFill>
                  <a:schemeClr val="bg1"/>
                </a:solidFill>
              </a:rPr>
              <a:t>звітність</a:t>
            </a:r>
            <a:r>
              <a:rPr lang="ru-RU" sz="2000" dirty="0">
                <a:solidFill>
                  <a:schemeClr val="bg1"/>
                </a:solidFill>
              </a:rPr>
              <a:t>, а </a:t>
            </a:r>
            <a:r>
              <a:rPr lang="ru-RU" sz="2000" dirty="0" err="1">
                <a:solidFill>
                  <a:schemeClr val="bg1"/>
                </a:solidFill>
              </a:rPr>
              <a:t>також</a:t>
            </a:r>
            <a:r>
              <a:rPr lang="ru-RU" sz="2000" dirty="0">
                <a:solidFill>
                  <a:schemeClr val="bg1"/>
                </a:solidFill>
              </a:rPr>
              <a:t> </a:t>
            </a:r>
            <a:r>
              <a:rPr lang="ru-RU" sz="2000" dirty="0" err="1">
                <a:solidFill>
                  <a:schemeClr val="bg1"/>
                </a:solidFill>
              </a:rPr>
              <a:t>обрані</a:t>
            </a:r>
            <a:r>
              <a:rPr lang="ru-RU" sz="2000" dirty="0">
                <a:solidFill>
                  <a:schemeClr val="bg1"/>
                </a:solidFill>
              </a:rPr>
              <a:t> </a:t>
            </a:r>
            <a:r>
              <a:rPr lang="ru-RU" sz="2000" dirty="0" err="1">
                <a:solidFill>
                  <a:schemeClr val="bg1"/>
                </a:solidFill>
              </a:rPr>
              <a:t>примітки</a:t>
            </a:r>
            <a:r>
              <a:rPr lang="ru-RU" sz="2000" dirty="0">
                <a:solidFill>
                  <a:schemeClr val="bg1"/>
                </a:solidFill>
              </a:rPr>
              <a:t> до </a:t>
            </a:r>
            <a:r>
              <a:rPr lang="ru-RU" sz="2000" dirty="0" err="1">
                <a:solidFill>
                  <a:schemeClr val="bg1"/>
                </a:solidFill>
              </a:rPr>
              <a:t>звітності</a:t>
            </a:r>
            <a:r>
              <a:rPr lang="ru-RU" sz="2000" dirty="0">
                <a:solidFill>
                  <a:schemeClr val="bg1"/>
                </a:solidFill>
              </a:rPr>
              <a:t>. </a:t>
            </a:r>
            <a:r>
              <a:rPr lang="ru-RU" sz="2000" dirty="0" err="1">
                <a:solidFill>
                  <a:schemeClr val="bg1"/>
                </a:solidFill>
              </a:rPr>
              <a:t>Додаткові</a:t>
            </a:r>
            <a:r>
              <a:rPr lang="ru-RU" sz="2000" dirty="0">
                <a:solidFill>
                  <a:schemeClr val="bg1"/>
                </a:solidFill>
              </a:rPr>
              <a:t> </a:t>
            </a:r>
            <a:r>
              <a:rPr lang="ru-RU" sz="2000" dirty="0" err="1">
                <a:solidFill>
                  <a:schemeClr val="bg1"/>
                </a:solidFill>
              </a:rPr>
              <a:t>статті</a:t>
            </a:r>
            <a:r>
              <a:rPr lang="ru-RU" sz="2000" dirty="0">
                <a:solidFill>
                  <a:schemeClr val="bg1"/>
                </a:solidFill>
              </a:rPr>
              <a:t> </a:t>
            </a:r>
            <a:r>
              <a:rPr lang="ru-RU" sz="2000" dirty="0" err="1">
                <a:solidFill>
                  <a:schemeClr val="bg1"/>
                </a:solidFill>
              </a:rPr>
              <a:t>або</a:t>
            </a:r>
            <a:r>
              <a:rPr lang="ru-RU" sz="2000" dirty="0">
                <a:solidFill>
                  <a:schemeClr val="bg1"/>
                </a:solidFill>
              </a:rPr>
              <a:t> </a:t>
            </a:r>
            <a:r>
              <a:rPr lang="ru-RU" sz="2000" dirty="0" err="1">
                <a:solidFill>
                  <a:schemeClr val="bg1"/>
                </a:solidFill>
              </a:rPr>
              <a:t>примітки</a:t>
            </a:r>
            <a:r>
              <a:rPr lang="ru-RU" sz="2000" dirty="0">
                <a:solidFill>
                  <a:schemeClr val="bg1"/>
                </a:solidFill>
              </a:rPr>
              <a:t> </a:t>
            </a:r>
            <a:r>
              <a:rPr lang="ru-RU" sz="2000" dirty="0" err="1">
                <a:solidFill>
                  <a:schemeClr val="bg1"/>
                </a:solidFill>
              </a:rPr>
              <a:t>можуть</a:t>
            </a:r>
            <a:r>
              <a:rPr lang="ru-RU" sz="2000" dirty="0">
                <a:solidFill>
                  <a:schemeClr val="bg1"/>
                </a:solidFill>
              </a:rPr>
              <a:t> </a:t>
            </a:r>
            <a:r>
              <a:rPr lang="ru-RU" sz="2000" dirty="0" err="1">
                <a:solidFill>
                  <a:schemeClr val="bg1"/>
                </a:solidFill>
              </a:rPr>
              <a:t>включатися</a:t>
            </a:r>
            <a:r>
              <a:rPr lang="ru-RU" sz="2000" dirty="0">
                <a:solidFill>
                  <a:schemeClr val="bg1"/>
                </a:solidFill>
              </a:rPr>
              <a:t>, </a:t>
            </a:r>
            <a:r>
              <a:rPr lang="ru-RU" sz="2000" dirty="0" err="1">
                <a:solidFill>
                  <a:schemeClr val="bg1"/>
                </a:solidFill>
              </a:rPr>
              <a:t>якщо</a:t>
            </a:r>
            <a:r>
              <a:rPr lang="ru-RU" sz="2000" dirty="0">
                <a:solidFill>
                  <a:schemeClr val="bg1"/>
                </a:solidFill>
              </a:rPr>
              <a:t> при </a:t>
            </a:r>
            <a:r>
              <a:rPr lang="ru-RU" sz="2000" dirty="0" err="1">
                <a:solidFill>
                  <a:schemeClr val="bg1"/>
                </a:solidFill>
              </a:rPr>
              <a:t>їх</a:t>
            </a:r>
            <a:r>
              <a:rPr lang="ru-RU" sz="2000" dirty="0">
                <a:solidFill>
                  <a:schemeClr val="bg1"/>
                </a:solidFill>
              </a:rPr>
              <a:t> </a:t>
            </a:r>
            <a:r>
              <a:rPr lang="ru-RU" sz="2000" dirty="0" err="1">
                <a:solidFill>
                  <a:schemeClr val="bg1"/>
                </a:solidFill>
              </a:rPr>
              <a:t>відсутності</a:t>
            </a:r>
            <a:r>
              <a:rPr lang="ru-RU" sz="2000" dirty="0">
                <a:solidFill>
                  <a:schemeClr val="bg1"/>
                </a:solidFill>
              </a:rPr>
              <a:t> </a:t>
            </a:r>
            <a:r>
              <a:rPr lang="ru-RU" sz="2000" dirty="0" err="1">
                <a:solidFill>
                  <a:schemeClr val="bg1"/>
                </a:solidFill>
              </a:rPr>
              <a:t>скорочена</a:t>
            </a:r>
            <a:r>
              <a:rPr lang="ru-RU" sz="2000" dirty="0">
                <a:solidFill>
                  <a:schemeClr val="bg1"/>
                </a:solidFill>
              </a:rPr>
              <a:t> </a:t>
            </a:r>
            <a:r>
              <a:rPr lang="ru-RU" sz="2000" dirty="0" err="1">
                <a:solidFill>
                  <a:schemeClr val="bg1"/>
                </a:solidFill>
              </a:rPr>
              <a:t>проміжна</a:t>
            </a:r>
            <a:r>
              <a:rPr lang="ru-RU" sz="2000" dirty="0">
                <a:solidFill>
                  <a:schemeClr val="bg1"/>
                </a:solidFill>
              </a:rPr>
              <a:t> </a:t>
            </a:r>
            <a:r>
              <a:rPr lang="ru-RU" sz="2000" dirty="0" err="1">
                <a:solidFill>
                  <a:schemeClr val="bg1"/>
                </a:solidFill>
              </a:rPr>
              <a:t>фінансова</a:t>
            </a:r>
            <a:r>
              <a:rPr lang="ru-RU" sz="2000" dirty="0">
                <a:solidFill>
                  <a:schemeClr val="bg1"/>
                </a:solidFill>
              </a:rPr>
              <a:t> </a:t>
            </a:r>
            <a:r>
              <a:rPr lang="ru-RU" sz="2000" dirty="0" err="1">
                <a:solidFill>
                  <a:schemeClr val="bg1"/>
                </a:solidFill>
              </a:rPr>
              <a:t>звітність</a:t>
            </a:r>
            <a:r>
              <a:rPr lang="ru-RU" sz="2000" dirty="0">
                <a:solidFill>
                  <a:schemeClr val="bg1"/>
                </a:solidFill>
              </a:rPr>
              <a:t> буде </a:t>
            </a:r>
            <a:r>
              <a:rPr lang="ru-RU" sz="2000" dirty="0" err="1">
                <a:solidFill>
                  <a:schemeClr val="bg1"/>
                </a:solidFill>
              </a:rPr>
              <a:t>вводити</a:t>
            </a:r>
            <a:r>
              <a:rPr lang="ru-RU" sz="2000" dirty="0">
                <a:solidFill>
                  <a:schemeClr val="bg1"/>
                </a:solidFill>
              </a:rPr>
              <a:t> </a:t>
            </a:r>
            <a:r>
              <a:rPr lang="ru-RU" sz="2000" dirty="0" err="1">
                <a:solidFill>
                  <a:schemeClr val="bg1"/>
                </a:solidFill>
              </a:rPr>
              <a:t>користувачів</a:t>
            </a:r>
            <a:r>
              <a:rPr lang="ru-RU" sz="2000" dirty="0">
                <a:solidFill>
                  <a:schemeClr val="bg1"/>
                </a:solidFill>
              </a:rPr>
              <a:t> в </a:t>
            </a:r>
            <a:r>
              <a:rPr lang="ru-RU" sz="2000" dirty="0" err="1">
                <a:solidFill>
                  <a:schemeClr val="bg1"/>
                </a:solidFill>
              </a:rPr>
              <a:t>оману</a:t>
            </a:r>
            <a:r>
              <a:rPr lang="ru-RU" sz="2000" dirty="0">
                <a:solidFill>
                  <a:schemeClr val="bg1"/>
                </a:solidFill>
              </a:rPr>
              <a:t>.</a:t>
            </a:r>
          </a:p>
          <a:p>
            <a:pPr algn="just"/>
            <a:r>
              <a:rPr lang="ru-RU" sz="2000" dirty="0" smtClean="0">
                <a:solidFill>
                  <a:schemeClr val="bg1"/>
                </a:solidFill>
              </a:rPr>
              <a:t>	</a:t>
            </a:r>
            <a:endParaRPr lang="ru-RU" sz="2000" dirty="0">
              <a:solidFill>
                <a:schemeClr val="bg1"/>
              </a:solidFill>
            </a:endParaRPr>
          </a:p>
        </p:txBody>
      </p:sp>
    </p:spTree>
    <p:extLst>
      <p:ext uri="{BB962C8B-B14F-4D97-AF65-F5344CB8AC3E}">
        <p14:creationId xmlns:p14="http://schemas.microsoft.com/office/powerpoint/2010/main" val="11811605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0104" y="1720840"/>
            <a:ext cx="8198319" cy="3554819"/>
          </a:xfrm>
          <a:prstGeom prst="rect">
            <a:avLst/>
          </a:prstGeom>
        </p:spPr>
        <p:txBody>
          <a:bodyPr wrap="square">
            <a:spAutoFit/>
          </a:bodyPr>
          <a:lstStyle/>
          <a:p>
            <a:pPr algn="just"/>
            <a:r>
              <a:rPr lang="ru-RU" sz="2500" dirty="0" smtClean="0">
                <a:solidFill>
                  <a:schemeClr val="bg1"/>
                </a:solidFill>
              </a:rPr>
              <a:t>	</a:t>
            </a:r>
            <a:r>
              <a:rPr lang="ru-RU" sz="2500" dirty="0" err="1" smtClean="0">
                <a:solidFill>
                  <a:schemeClr val="bg1"/>
                </a:solidFill>
              </a:rPr>
              <a:t>Проміжна</a:t>
            </a:r>
            <a:r>
              <a:rPr lang="ru-RU" sz="2500" dirty="0" smtClean="0">
                <a:solidFill>
                  <a:schemeClr val="bg1"/>
                </a:solidFill>
              </a:rPr>
              <a:t> </a:t>
            </a:r>
            <a:r>
              <a:rPr lang="ru-RU" sz="2500" dirty="0" err="1">
                <a:solidFill>
                  <a:schemeClr val="bg1"/>
                </a:solidFill>
              </a:rPr>
              <a:t>фінансова</a:t>
            </a:r>
            <a:r>
              <a:rPr lang="ru-RU" sz="2500" dirty="0">
                <a:solidFill>
                  <a:schemeClr val="bg1"/>
                </a:solidFill>
              </a:rPr>
              <a:t> </a:t>
            </a:r>
            <a:r>
              <a:rPr lang="ru-RU" sz="2500" dirty="0" err="1">
                <a:solidFill>
                  <a:schemeClr val="bg1"/>
                </a:solidFill>
              </a:rPr>
              <a:t>звітність</a:t>
            </a:r>
            <a:r>
              <a:rPr lang="ru-RU" sz="2500" dirty="0">
                <a:solidFill>
                  <a:schemeClr val="bg1"/>
                </a:solidFill>
              </a:rPr>
              <a:t> </a:t>
            </a:r>
            <a:r>
              <a:rPr lang="ru-RU" sz="2500" dirty="0" err="1">
                <a:solidFill>
                  <a:schemeClr val="bg1"/>
                </a:solidFill>
              </a:rPr>
              <a:t>включає</a:t>
            </a:r>
            <a:r>
              <a:rPr lang="ru-RU" sz="2500" dirty="0">
                <a:solidFill>
                  <a:schemeClr val="bg1"/>
                </a:solidFill>
              </a:rPr>
              <a:t> як </a:t>
            </a:r>
            <a:r>
              <a:rPr lang="ru-RU" sz="2500" dirty="0" err="1">
                <a:solidFill>
                  <a:schemeClr val="bg1"/>
                </a:solidFill>
              </a:rPr>
              <a:t>мінімум</a:t>
            </a:r>
            <a:r>
              <a:rPr lang="ru-RU" sz="2500" dirty="0">
                <a:solidFill>
                  <a:schemeClr val="bg1"/>
                </a:solidFill>
              </a:rPr>
              <a:t> </a:t>
            </a:r>
            <a:r>
              <a:rPr lang="ru-RU" sz="2500" dirty="0" err="1">
                <a:solidFill>
                  <a:schemeClr val="bg1"/>
                </a:solidFill>
              </a:rPr>
              <a:t>наступні</a:t>
            </a:r>
            <a:r>
              <a:rPr lang="ru-RU" sz="2500" dirty="0">
                <a:solidFill>
                  <a:schemeClr val="bg1"/>
                </a:solidFill>
              </a:rPr>
              <a:t> </a:t>
            </a:r>
            <a:r>
              <a:rPr lang="ru-RU" sz="2500" dirty="0" err="1">
                <a:solidFill>
                  <a:schemeClr val="bg1"/>
                </a:solidFill>
              </a:rPr>
              <a:t>компоненти</a:t>
            </a:r>
            <a:r>
              <a:rPr lang="ru-RU" sz="2500" dirty="0">
                <a:solidFill>
                  <a:schemeClr val="bg1"/>
                </a:solidFill>
              </a:rPr>
              <a:t>:</a:t>
            </a:r>
          </a:p>
          <a:p>
            <a:pPr marL="342900" lvl="0" indent="-342900" algn="just">
              <a:buFont typeface="Arial" pitchFamily="34" charset="0"/>
              <a:buChar char="•"/>
            </a:pPr>
            <a:r>
              <a:rPr lang="ru-RU" sz="2500" dirty="0" smtClean="0">
                <a:solidFill>
                  <a:schemeClr val="bg1"/>
                </a:solidFill>
              </a:rPr>
              <a:t>	</a:t>
            </a:r>
            <a:r>
              <a:rPr lang="ru-RU" sz="2500" dirty="0" err="1" smtClean="0">
                <a:solidFill>
                  <a:schemeClr val="bg1"/>
                </a:solidFill>
              </a:rPr>
              <a:t>Скорочений</a:t>
            </a:r>
            <a:r>
              <a:rPr lang="ru-RU" sz="2500" dirty="0" smtClean="0">
                <a:solidFill>
                  <a:schemeClr val="bg1"/>
                </a:solidFill>
              </a:rPr>
              <a:t> </a:t>
            </a:r>
            <a:r>
              <a:rPr lang="ru-RU" sz="2500" dirty="0" err="1">
                <a:solidFill>
                  <a:schemeClr val="bg1"/>
                </a:solidFill>
              </a:rPr>
              <a:t>звіт</a:t>
            </a:r>
            <a:r>
              <a:rPr lang="ru-RU" sz="2500" dirty="0">
                <a:solidFill>
                  <a:schemeClr val="bg1"/>
                </a:solidFill>
              </a:rPr>
              <a:t> про </a:t>
            </a:r>
            <a:r>
              <a:rPr lang="ru-RU" sz="2500" dirty="0" err="1">
                <a:solidFill>
                  <a:schemeClr val="bg1"/>
                </a:solidFill>
              </a:rPr>
              <a:t>фінансовий</a:t>
            </a:r>
            <a:r>
              <a:rPr lang="ru-RU" sz="2500" dirty="0">
                <a:solidFill>
                  <a:schemeClr val="bg1"/>
                </a:solidFill>
              </a:rPr>
              <a:t> стан;</a:t>
            </a:r>
          </a:p>
          <a:p>
            <a:pPr marL="342900" lvl="0" indent="-342900" algn="just">
              <a:buFont typeface="Arial" pitchFamily="34" charset="0"/>
              <a:buChar char="•"/>
            </a:pPr>
            <a:r>
              <a:rPr lang="ru-RU" sz="2500" dirty="0" smtClean="0">
                <a:solidFill>
                  <a:schemeClr val="bg1"/>
                </a:solidFill>
              </a:rPr>
              <a:t>	</a:t>
            </a:r>
            <a:r>
              <a:rPr lang="ru-RU" sz="2500" dirty="0" err="1" smtClean="0">
                <a:solidFill>
                  <a:schemeClr val="bg1"/>
                </a:solidFill>
              </a:rPr>
              <a:t>Скорочений</a:t>
            </a:r>
            <a:r>
              <a:rPr lang="ru-RU" sz="2500" dirty="0" smtClean="0">
                <a:solidFill>
                  <a:schemeClr val="bg1"/>
                </a:solidFill>
              </a:rPr>
              <a:t> </a:t>
            </a:r>
            <a:r>
              <a:rPr lang="ru-RU" sz="2500" dirty="0" err="1">
                <a:solidFill>
                  <a:schemeClr val="bg1"/>
                </a:solidFill>
              </a:rPr>
              <a:t>звіт</a:t>
            </a:r>
            <a:r>
              <a:rPr lang="ru-RU" sz="2500" dirty="0">
                <a:solidFill>
                  <a:schemeClr val="bg1"/>
                </a:solidFill>
              </a:rPr>
              <a:t> про </a:t>
            </a:r>
            <a:r>
              <a:rPr lang="ru-RU" sz="2500" dirty="0" err="1">
                <a:solidFill>
                  <a:schemeClr val="bg1"/>
                </a:solidFill>
              </a:rPr>
              <a:t>сукупні</a:t>
            </a:r>
            <a:r>
              <a:rPr lang="ru-RU" sz="2500" dirty="0">
                <a:solidFill>
                  <a:schemeClr val="bg1"/>
                </a:solidFill>
              </a:rPr>
              <a:t> доходи;</a:t>
            </a:r>
          </a:p>
          <a:p>
            <a:pPr marL="342900" lvl="0" indent="-342900" algn="just">
              <a:buFont typeface="Arial" pitchFamily="34" charset="0"/>
              <a:buChar char="•"/>
            </a:pPr>
            <a:r>
              <a:rPr lang="ru-RU" sz="2500" dirty="0" smtClean="0">
                <a:solidFill>
                  <a:schemeClr val="bg1"/>
                </a:solidFill>
              </a:rPr>
              <a:t>	</a:t>
            </a:r>
            <a:r>
              <a:rPr lang="ru-RU" sz="2500" dirty="0" err="1" smtClean="0">
                <a:solidFill>
                  <a:schemeClr val="bg1"/>
                </a:solidFill>
              </a:rPr>
              <a:t>Скорочений</a:t>
            </a:r>
            <a:r>
              <a:rPr lang="ru-RU" sz="2500" dirty="0" smtClean="0">
                <a:solidFill>
                  <a:schemeClr val="bg1"/>
                </a:solidFill>
              </a:rPr>
              <a:t> </a:t>
            </a:r>
            <a:r>
              <a:rPr lang="ru-RU" sz="2500" dirty="0" err="1">
                <a:solidFill>
                  <a:schemeClr val="bg1"/>
                </a:solidFill>
              </a:rPr>
              <a:t>звіт</a:t>
            </a:r>
            <a:r>
              <a:rPr lang="ru-RU" sz="2500" dirty="0">
                <a:solidFill>
                  <a:schemeClr val="bg1"/>
                </a:solidFill>
              </a:rPr>
              <a:t> про </a:t>
            </a:r>
            <a:r>
              <a:rPr lang="ru-RU" sz="2500" dirty="0" err="1">
                <a:solidFill>
                  <a:schemeClr val="bg1"/>
                </a:solidFill>
              </a:rPr>
              <a:t>зміни</a:t>
            </a:r>
            <a:r>
              <a:rPr lang="ru-RU" sz="2500" dirty="0">
                <a:solidFill>
                  <a:schemeClr val="bg1"/>
                </a:solidFill>
              </a:rPr>
              <a:t> у </a:t>
            </a:r>
            <a:r>
              <a:rPr lang="ru-RU" sz="2500" dirty="0" err="1">
                <a:solidFill>
                  <a:schemeClr val="bg1"/>
                </a:solidFill>
              </a:rPr>
              <a:t>власному</a:t>
            </a:r>
            <a:r>
              <a:rPr lang="ru-RU" sz="2500" dirty="0">
                <a:solidFill>
                  <a:schemeClr val="bg1"/>
                </a:solidFill>
              </a:rPr>
              <a:t> </a:t>
            </a:r>
            <a:r>
              <a:rPr lang="ru-RU" sz="2500" dirty="0" err="1">
                <a:solidFill>
                  <a:schemeClr val="bg1"/>
                </a:solidFill>
              </a:rPr>
              <a:t>капіталі</a:t>
            </a:r>
            <a:r>
              <a:rPr lang="ru-RU" sz="2500" dirty="0">
                <a:solidFill>
                  <a:schemeClr val="bg1"/>
                </a:solidFill>
              </a:rPr>
              <a:t>;</a:t>
            </a:r>
          </a:p>
          <a:p>
            <a:pPr marL="342900" lvl="0" indent="-342900" algn="just">
              <a:buFont typeface="Arial" pitchFamily="34" charset="0"/>
              <a:buChar char="•"/>
            </a:pPr>
            <a:r>
              <a:rPr lang="ru-RU" sz="2500" dirty="0" smtClean="0">
                <a:solidFill>
                  <a:schemeClr val="bg1"/>
                </a:solidFill>
              </a:rPr>
              <a:t>	</a:t>
            </a:r>
            <a:r>
              <a:rPr lang="ru-RU" sz="2500" dirty="0" err="1" smtClean="0">
                <a:solidFill>
                  <a:schemeClr val="bg1"/>
                </a:solidFill>
              </a:rPr>
              <a:t>Скорочений</a:t>
            </a:r>
            <a:r>
              <a:rPr lang="ru-RU" sz="2500" dirty="0" smtClean="0">
                <a:solidFill>
                  <a:schemeClr val="bg1"/>
                </a:solidFill>
              </a:rPr>
              <a:t> </a:t>
            </a:r>
            <a:r>
              <a:rPr lang="ru-RU" sz="2500" dirty="0" err="1">
                <a:solidFill>
                  <a:schemeClr val="bg1"/>
                </a:solidFill>
              </a:rPr>
              <a:t>звіт</a:t>
            </a:r>
            <a:r>
              <a:rPr lang="ru-RU" sz="2500" dirty="0">
                <a:solidFill>
                  <a:schemeClr val="bg1"/>
                </a:solidFill>
              </a:rPr>
              <a:t> про </a:t>
            </a:r>
            <a:r>
              <a:rPr lang="ru-RU" sz="2500" dirty="0" err="1">
                <a:solidFill>
                  <a:schemeClr val="bg1"/>
                </a:solidFill>
              </a:rPr>
              <a:t>рух</a:t>
            </a:r>
            <a:r>
              <a:rPr lang="ru-RU" sz="2500" dirty="0">
                <a:solidFill>
                  <a:schemeClr val="bg1"/>
                </a:solidFill>
              </a:rPr>
              <a:t> </a:t>
            </a:r>
            <a:r>
              <a:rPr lang="ru-RU" sz="2500" dirty="0" err="1">
                <a:solidFill>
                  <a:schemeClr val="bg1"/>
                </a:solidFill>
              </a:rPr>
              <a:t>грошових</a:t>
            </a:r>
            <a:r>
              <a:rPr lang="ru-RU" sz="2500" dirty="0">
                <a:solidFill>
                  <a:schemeClr val="bg1"/>
                </a:solidFill>
              </a:rPr>
              <a:t> </a:t>
            </a:r>
            <a:r>
              <a:rPr lang="ru-RU" sz="2500" dirty="0" err="1">
                <a:solidFill>
                  <a:schemeClr val="bg1"/>
                </a:solidFill>
              </a:rPr>
              <a:t>коштів</a:t>
            </a:r>
            <a:r>
              <a:rPr lang="ru-RU" sz="2500" dirty="0">
                <a:solidFill>
                  <a:schemeClr val="bg1"/>
                </a:solidFill>
              </a:rPr>
              <a:t>; і</a:t>
            </a:r>
          </a:p>
          <a:p>
            <a:pPr marL="342900" lvl="0" indent="-342900" algn="just">
              <a:buFont typeface="Arial" pitchFamily="34" charset="0"/>
              <a:buChar char="•"/>
            </a:pPr>
            <a:r>
              <a:rPr lang="ru-RU" sz="2500" dirty="0" smtClean="0">
                <a:solidFill>
                  <a:schemeClr val="bg1"/>
                </a:solidFill>
              </a:rPr>
              <a:t>	</a:t>
            </a:r>
            <a:r>
              <a:rPr lang="ru-RU" sz="2500" dirty="0" err="1" smtClean="0">
                <a:solidFill>
                  <a:schemeClr val="bg1"/>
                </a:solidFill>
              </a:rPr>
              <a:t>Деякі</a:t>
            </a:r>
            <a:r>
              <a:rPr lang="ru-RU" sz="2500" dirty="0" smtClean="0">
                <a:solidFill>
                  <a:schemeClr val="bg1"/>
                </a:solidFill>
              </a:rPr>
              <a:t> </a:t>
            </a:r>
            <a:r>
              <a:rPr lang="ru-RU" sz="2500" dirty="0" err="1">
                <a:solidFill>
                  <a:schemeClr val="bg1"/>
                </a:solidFill>
              </a:rPr>
              <a:t>пояснювальні</a:t>
            </a:r>
            <a:r>
              <a:rPr lang="ru-RU" sz="2500" dirty="0">
                <a:solidFill>
                  <a:schemeClr val="bg1"/>
                </a:solidFill>
              </a:rPr>
              <a:t> </a:t>
            </a:r>
            <a:r>
              <a:rPr lang="ru-RU" sz="2500" dirty="0" err="1">
                <a:solidFill>
                  <a:schemeClr val="bg1"/>
                </a:solidFill>
              </a:rPr>
              <a:t>примітки</a:t>
            </a:r>
            <a:r>
              <a:rPr lang="ru-RU" sz="2500" dirty="0">
                <a:solidFill>
                  <a:schemeClr val="bg1"/>
                </a:solidFill>
              </a:rPr>
              <a:t>.</a:t>
            </a:r>
          </a:p>
          <a:p>
            <a:pPr algn="just"/>
            <a:r>
              <a:rPr lang="ru-RU" sz="2500" dirty="0" smtClean="0">
                <a:solidFill>
                  <a:schemeClr val="bg1"/>
                </a:solidFill>
              </a:rPr>
              <a:t>	</a:t>
            </a:r>
            <a:r>
              <a:rPr lang="ru-RU" sz="2500" dirty="0" err="1" smtClean="0">
                <a:solidFill>
                  <a:schemeClr val="bg1"/>
                </a:solidFill>
              </a:rPr>
              <a:t>Проміжні</a:t>
            </a:r>
            <a:r>
              <a:rPr lang="ru-RU" sz="2500" dirty="0" smtClean="0">
                <a:solidFill>
                  <a:schemeClr val="bg1"/>
                </a:solidFill>
              </a:rPr>
              <a:t> </a:t>
            </a:r>
            <a:r>
              <a:rPr lang="ru-RU" sz="2500" dirty="0" err="1">
                <a:solidFill>
                  <a:schemeClr val="bg1"/>
                </a:solidFill>
              </a:rPr>
              <a:t>звіти</a:t>
            </a:r>
            <a:r>
              <a:rPr lang="ru-RU" sz="2500" dirty="0">
                <a:solidFill>
                  <a:schemeClr val="bg1"/>
                </a:solidFill>
              </a:rPr>
              <a:t> </a:t>
            </a:r>
            <a:r>
              <a:rPr lang="ru-RU" sz="2500" dirty="0" err="1">
                <a:solidFill>
                  <a:schemeClr val="bg1"/>
                </a:solidFill>
              </a:rPr>
              <a:t>включають</a:t>
            </a:r>
            <a:r>
              <a:rPr lang="ru-RU" sz="2500" dirty="0">
                <a:solidFill>
                  <a:schemeClr val="bg1"/>
                </a:solidFill>
              </a:rPr>
              <a:t> </a:t>
            </a:r>
            <a:r>
              <a:rPr lang="ru-RU" sz="2500" dirty="0" err="1">
                <a:solidFill>
                  <a:schemeClr val="bg1"/>
                </a:solidFill>
              </a:rPr>
              <a:t>проміжну</a:t>
            </a:r>
            <a:r>
              <a:rPr lang="ru-RU" sz="2500" dirty="0">
                <a:solidFill>
                  <a:schemeClr val="bg1"/>
                </a:solidFill>
              </a:rPr>
              <a:t> </a:t>
            </a:r>
            <a:r>
              <a:rPr lang="ru-RU" sz="2500" dirty="0" err="1">
                <a:solidFill>
                  <a:schemeClr val="bg1"/>
                </a:solidFill>
              </a:rPr>
              <a:t>фінансову</a:t>
            </a:r>
            <a:r>
              <a:rPr lang="ru-RU" sz="2500" dirty="0">
                <a:solidFill>
                  <a:schemeClr val="bg1"/>
                </a:solidFill>
              </a:rPr>
              <a:t> </a:t>
            </a:r>
            <a:r>
              <a:rPr lang="ru-RU" sz="2500" dirty="0" err="1">
                <a:solidFill>
                  <a:schemeClr val="bg1"/>
                </a:solidFill>
              </a:rPr>
              <a:t>звітність</a:t>
            </a:r>
            <a:r>
              <a:rPr lang="ru-RU" sz="2500" dirty="0">
                <a:solidFill>
                  <a:schemeClr val="bg1"/>
                </a:solidFill>
              </a:rPr>
              <a:t> (</a:t>
            </a:r>
            <a:r>
              <a:rPr lang="ru-RU" sz="2500" dirty="0" err="1">
                <a:solidFill>
                  <a:schemeClr val="bg1"/>
                </a:solidFill>
              </a:rPr>
              <a:t>скорочену</a:t>
            </a:r>
            <a:r>
              <a:rPr lang="ru-RU" sz="2500" dirty="0">
                <a:solidFill>
                  <a:schemeClr val="bg1"/>
                </a:solidFill>
              </a:rPr>
              <a:t> </a:t>
            </a:r>
            <a:r>
              <a:rPr lang="ru-RU" sz="2500" dirty="0" err="1">
                <a:solidFill>
                  <a:schemeClr val="bg1"/>
                </a:solidFill>
              </a:rPr>
              <a:t>або</a:t>
            </a:r>
            <a:r>
              <a:rPr lang="ru-RU" sz="2500" dirty="0">
                <a:solidFill>
                  <a:schemeClr val="bg1"/>
                </a:solidFill>
              </a:rPr>
              <a:t> </a:t>
            </a:r>
            <a:r>
              <a:rPr lang="ru-RU" sz="2500" dirty="0" err="1">
                <a:solidFill>
                  <a:schemeClr val="bg1"/>
                </a:solidFill>
              </a:rPr>
              <a:t>повну</a:t>
            </a:r>
            <a:r>
              <a:rPr lang="ru-RU" sz="2500" dirty="0">
                <a:solidFill>
                  <a:schemeClr val="bg1"/>
                </a:solidFill>
              </a:rPr>
              <a:t>) за </a:t>
            </a:r>
            <a:r>
              <a:rPr lang="ru-RU" sz="2500" dirty="0" err="1">
                <a:solidFill>
                  <a:schemeClr val="bg1"/>
                </a:solidFill>
              </a:rPr>
              <a:t>наступні</a:t>
            </a:r>
            <a:r>
              <a:rPr lang="ru-RU" sz="2500" dirty="0">
                <a:solidFill>
                  <a:schemeClr val="bg1"/>
                </a:solidFill>
              </a:rPr>
              <a:t> </a:t>
            </a:r>
            <a:r>
              <a:rPr lang="ru-RU" sz="2500" dirty="0" err="1">
                <a:solidFill>
                  <a:schemeClr val="bg1"/>
                </a:solidFill>
              </a:rPr>
              <a:t>періоди</a:t>
            </a:r>
            <a:r>
              <a:rPr lang="ru-RU" dirty="0"/>
              <a:t>:</a:t>
            </a:r>
          </a:p>
        </p:txBody>
      </p:sp>
    </p:spTree>
    <p:extLst>
      <p:ext uri="{BB962C8B-B14F-4D97-AF65-F5344CB8AC3E}">
        <p14:creationId xmlns:p14="http://schemas.microsoft.com/office/powerpoint/2010/main" val="3860848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lvl="0"/>
            <a:r>
              <a:rPr lang="uk-UA" dirty="0">
                <a:solidFill>
                  <a:schemeClr val="bg1"/>
                </a:solidFill>
              </a:rPr>
              <a:t>звіт про фінансовий стан на кінець періоду;</a:t>
            </a:r>
            <a:endParaRPr lang="ru-RU" dirty="0">
              <a:solidFill>
                <a:schemeClr val="bg1"/>
              </a:solidFill>
            </a:endParaRPr>
          </a:p>
          <a:p>
            <a:pPr lvl="0"/>
            <a:r>
              <a:rPr lang="uk-UA" dirty="0">
                <a:solidFill>
                  <a:schemeClr val="bg1"/>
                </a:solidFill>
              </a:rPr>
              <a:t>звіт про прибутки та збитки та інший сукупний дохід за період; </a:t>
            </a:r>
            <a:endParaRPr lang="ru-RU" dirty="0">
              <a:solidFill>
                <a:schemeClr val="bg1"/>
              </a:solidFill>
            </a:endParaRPr>
          </a:p>
          <a:p>
            <a:pPr lvl="0"/>
            <a:r>
              <a:rPr lang="uk-UA" dirty="0">
                <a:solidFill>
                  <a:schemeClr val="bg1"/>
                </a:solidFill>
              </a:rPr>
              <a:t>звіт про зміни у власному капіталі за період;</a:t>
            </a:r>
            <a:endParaRPr lang="ru-RU" dirty="0">
              <a:solidFill>
                <a:schemeClr val="bg1"/>
              </a:solidFill>
            </a:endParaRPr>
          </a:p>
          <a:p>
            <a:pPr lvl="0"/>
            <a:r>
              <a:rPr lang="uk-UA" dirty="0">
                <a:solidFill>
                  <a:schemeClr val="bg1"/>
                </a:solidFill>
              </a:rPr>
              <a:t>звіт про рух грошових коштів за період;</a:t>
            </a:r>
            <a:endParaRPr lang="ru-RU" dirty="0">
              <a:solidFill>
                <a:schemeClr val="bg1"/>
              </a:solidFill>
            </a:endParaRPr>
          </a:p>
          <a:p>
            <a:pPr lvl="0"/>
            <a:r>
              <a:rPr lang="uk-UA" dirty="0">
                <a:solidFill>
                  <a:schemeClr val="bg1"/>
                </a:solidFill>
              </a:rPr>
              <a:t>примітки, що містять стислий виклад суттєвих облікових політик та інші </a:t>
            </a:r>
            <a:r>
              <a:rPr lang="uk-UA" dirty="0" smtClean="0">
                <a:solidFill>
                  <a:schemeClr val="bg1"/>
                </a:solidFill>
              </a:rPr>
              <a:t>пояснення</a:t>
            </a:r>
            <a:endParaRPr lang="ru-RU" dirty="0">
              <a:solidFill>
                <a:schemeClr val="bg1"/>
              </a:solidFill>
            </a:endParaRPr>
          </a:p>
        </p:txBody>
      </p:sp>
      <p:sp>
        <p:nvSpPr>
          <p:cNvPr id="3" name="Заголовок 2"/>
          <p:cNvSpPr>
            <a:spLocks noGrp="1"/>
          </p:cNvSpPr>
          <p:nvPr>
            <p:ph type="title"/>
          </p:nvPr>
        </p:nvSpPr>
        <p:spPr/>
        <p:txBody>
          <a:bodyPr>
            <a:normAutofit/>
          </a:bodyPr>
          <a:lstStyle/>
          <a:p>
            <a:pPr algn="ctr"/>
            <a:r>
              <a:rPr lang="uk-UA" sz="2800" dirty="0">
                <a:solidFill>
                  <a:schemeClr val="bg1"/>
                </a:solidFill>
                <a:effectLst/>
              </a:rPr>
              <a:t>Повний комплект фінансової звітності включає:</a:t>
            </a:r>
            <a:r>
              <a:rPr lang="ru-RU" sz="2800" dirty="0">
                <a:solidFill>
                  <a:schemeClr val="bg1"/>
                </a:solidFill>
                <a:effectLst/>
              </a:rPr>
              <a:t/>
            </a:r>
            <a:br>
              <a:rPr lang="ru-RU" sz="2800" dirty="0">
                <a:solidFill>
                  <a:schemeClr val="bg1"/>
                </a:solidFill>
                <a:effectLst/>
              </a:rPr>
            </a:br>
            <a:endParaRPr lang="ru-RU" sz="2800" dirty="0">
              <a:solidFill>
                <a:schemeClr val="bg1"/>
              </a:solidFill>
            </a:endParaRPr>
          </a:p>
        </p:txBody>
      </p:sp>
    </p:spTree>
    <p:extLst>
      <p:ext uri="{BB962C8B-B14F-4D97-AF65-F5344CB8AC3E}">
        <p14:creationId xmlns:p14="http://schemas.microsoft.com/office/powerpoint/2010/main" val="2126354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4293096"/>
            <a:ext cx="8147248" cy="1802904"/>
          </a:xfrm>
        </p:spPr>
        <p:txBody>
          <a:bodyPr/>
          <a:lstStyle/>
          <a:p>
            <a:pPr marL="0" indent="0">
              <a:buNone/>
            </a:pPr>
            <a:r>
              <a:rPr lang="uk-UA" sz="3200" b="1" dirty="0">
                <a:solidFill>
                  <a:schemeClr val="bg1"/>
                </a:solidFill>
              </a:rPr>
              <a:t>Власники </a:t>
            </a:r>
            <a:r>
              <a:rPr lang="uk-UA" sz="3200" dirty="0">
                <a:solidFill>
                  <a:schemeClr val="bg1"/>
                </a:solidFill>
              </a:rPr>
              <a:t>- це утримувачі інструментів, що класифікуються як пайові.</a:t>
            </a:r>
            <a:endParaRPr lang="ru-RU" sz="3200" dirty="0">
              <a:solidFill>
                <a:schemeClr val="bg1"/>
              </a:solidFill>
            </a:endParaRPr>
          </a:p>
          <a:p>
            <a:endParaRPr lang="ru-RU" dirty="0"/>
          </a:p>
        </p:txBody>
      </p:sp>
      <p:sp>
        <p:nvSpPr>
          <p:cNvPr id="3" name="Заголовок 2"/>
          <p:cNvSpPr>
            <a:spLocks noGrp="1"/>
          </p:cNvSpPr>
          <p:nvPr>
            <p:ph type="title"/>
          </p:nvPr>
        </p:nvSpPr>
        <p:spPr>
          <a:xfrm>
            <a:off x="323528" y="152400"/>
            <a:ext cx="8363272" cy="3852664"/>
          </a:xfrm>
        </p:spPr>
        <p:txBody>
          <a:bodyPr>
            <a:normAutofit/>
          </a:bodyPr>
          <a:lstStyle/>
          <a:p>
            <a:r>
              <a:rPr lang="uk-UA" sz="3100" b="1" dirty="0">
                <a:solidFill>
                  <a:schemeClr val="bg1"/>
                </a:solidFill>
                <a:effectLst/>
              </a:rPr>
              <a:t>Примітки</a:t>
            </a:r>
            <a:r>
              <a:rPr lang="uk-UA" sz="3100" dirty="0">
                <a:solidFill>
                  <a:schemeClr val="bg1"/>
                </a:solidFill>
                <a:effectLst/>
              </a:rPr>
              <a:t> - це додатки, які містять інформацію, що доповнює дані Звіту про фінансовий стан, Звіту про інший сукупний прибуток, окремого Звіту про прибутки і збитки, Звіту про зміни в капіталі та Звіту про рух грошових коштів.</a:t>
            </a:r>
            <a:r>
              <a:rPr lang="ru-RU" dirty="0">
                <a:effectLst/>
              </a:rPr>
              <a:t/>
            </a:r>
            <a:br>
              <a:rPr lang="ru-RU" dirty="0">
                <a:effectLst/>
              </a:rPr>
            </a:br>
            <a:endParaRPr lang="ru-RU" dirty="0"/>
          </a:p>
        </p:txBody>
      </p:sp>
    </p:spTree>
    <p:extLst>
      <p:ext uri="{BB962C8B-B14F-4D97-AF65-F5344CB8AC3E}">
        <p14:creationId xmlns:p14="http://schemas.microsoft.com/office/powerpoint/2010/main" val="2318446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57200" y="3699804"/>
            <a:ext cx="8305800" cy="1889436"/>
          </a:xfrm>
        </p:spPr>
        <p:txBody>
          <a:bodyPr/>
          <a:lstStyle/>
          <a:p>
            <a:pPr algn="just"/>
            <a:r>
              <a:rPr lang="uk-UA" sz="2400" b="1" dirty="0">
                <a:solidFill>
                  <a:schemeClr val="bg1"/>
                </a:solidFill>
              </a:rPr>
              <a:t>Загальний сукупний дохід</a:t>
            </a:r>
            <a:r>
              <a:rPr lang="uk-UA" sz="2400" dirty="0">
                <a:solidFill>
                  <a:schemeClr val="bg1"/>
                </a:solidFill>
              </a:rPr>
              <a:t> - це зміна у власному капіталі протягом періоду внаслідок операцій та інших подій, окрім тих змін, що виникли внаслідок операцій з власниками, які діють згідно з їх повноваженнями власників.</a:t>
            </a:r>
            <a:endParaRPr lang="ru-RU" sz="2400" dirty="0">
              <a:solidFill>
                <a:schemeClr val="bg1"/>
              </a:solidFill>
            </a:endParaRPr>
          </a:p>
          <a:p>
            <a:endParaRPr lang="ru-RU" dirty="0"/>
          </a:p>
        </p:txBody>
      </p:sp>
      <p:sp>
        <p:nvSpPr>
          <p:cNvPr id="3" name="Заголовок 2"/>
          <p:cNvSpPr>
            <a:spLocks noGrp="1"/>
          </p:cNvSpPr>
          <p:nvPr>
            <p:ph type="ctrTitle"/>
          </p:nvPr>
        </p:nvSpPr>
        <p:spPr/>
        <p:txBody>
          <a:bodyPr/>
          <a:lstStyle/>
          <a:p>
            <a:pPr algn="just"/>
            <a:r>
              <a:rPr lang="uk-UA" sz="3200" b="1" dirty="0">
                <a:solidFill>
                  <a:schemeClr val="bg1"/>
                </a:solidFill>
                <a:effectLst/>
              </a:rPr>
              <a:t>Прибуток або збиток</a:t>
            </a:r>
            <a:r>
              <a:rPr lang="uk-UA" sz="3200" dirty="0">
                <a:solidFill>
                  <a:schemeClr val="bg1"/>
                </a:solidFill>
                <a:effectLst/>
              </a:rPr>
              <a:t> - загальна сума доходу за вирахуванням витрат, за винятком компонентів іншого сукупного прибутку.</a:t>
            </a:r>
            <a:r>
              <a:rPr lang="ru-RU" sz="3200" dirty="0">
                <a:solidFill>
                  <a:schemeClr val="bg1"/>
                </a:solidFill>
                <a:effectLst/>
              </a:rPr>
              <a:t/>
            </a:r>
            <a:br>
              <a:rPr lang="ru-RU" sz="3200" dirty="0">
                <a:solidFill>
                  <a:schemeClr val="bg1"/>
                </a:solidFill>
                <a:effectLst/>
              </a:rPr>
            </a:br>
            <a:endParaRPr lang="ru-RU" sz="3200" dirty="0">
              <a:solidFill>
                <a:schemeClr val="bg1"/>
              </a:solidFill>
            </a:endParaRPr>
          </a:p>
        </p:txBody>
      </p:sp>
    </p:spTree>
    <p:extLst>
      <p:ext uri="{BB962C8B-B14F-4D97-AF65-F5344CB8AC3E}">
        <p14:creationId xmlns:p14="http://schemas.microsoft.com/office/powerpoint/2010/main" val="4240714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152400"/>
            <a:ext cx="8291264" cy="3564632"/>
          </a:xfrm>
        </p:spPr>
        <p:txBody>
          <a:bodyPr>
            <a:normAutofit/>
          </a:bodyPr>
          <a:lstStyle/>
          <a:p>
            <a:pPr algn="just"/>
            <a:r>
              <a:rPr lang="uk-UA" sz="3200" b="1" dirty="0">
                <a:solidFill>
                  <a:schemeClr val="bg1"/>
                </a:solidFill>
                <a:effectLst/>
              </a:rPr>
              <a:t>Інший сукупний дохід</a:t>
            </a:r>
            <a:r>
              <a:rPr lang="uk-UA" sz="3200" dirty="0">
                <a:solidFill>
                  <a:schemeClr val="bg1"/>
                </a:solidFill>
                <a:effectLst/>
              </a:rPr>
              <a:t> - містить статті доходів або витрат (включаючи коригування перекласифікацїї), які не визнані у прибутку або збитку, як вимагають або дозволяють інші МСФЗ.</a:t>
            </a:r>
            <a:r>
              <a:rPr lang="ru-RU" dirty="0">
                <a:effectLst/>
              </a:rPr>
              <a:t/>
            </a:r>
            <a:br>
              <a:rPr lang="ru-RU" dirty="0">
                <a:effectLst/>
              </a:rPr>
            </a:br>
            <a:endParaRPr lang="ru-RU" dirty="0"/>
          </a:p>
        </p:txBody>
      </p:sp>
    </p:spTree>
    <p:extLst>
      <p:ext uri="{BB962C8B-B14F-4D97-AF65-F5344CB8AC3E}">
        <p14:creationId xmlns:p14="http://schemas.microsoft.com/office/powerpoint/2010/main" val="29582345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620688"/>
            <a:ext cx="7560840" cy="2677656"/>
          </a:xfrm>
          <a:prstGeom prst="rect">
            <a:avLst/>
          </a:prstGeom>
        </p:spPr>
        <p:txBody>
          <a:bodyPr wrap="square">
            <a:spAutoFit/>
          </a:bodyPr>
          <a:lstStyle/>
          <a:p>
            <a:pPr algn="just"/>
            <a:r>
              <a:rPr lang="ru-RU" sz="2400" dirty="0">
                <a:solidFill>
                  <a:schemeClr val="bg1"/>
                </a:solidFill>
              </a:rPr>
              <a:t>Суб'єкт </a:t>
            </a:r>
            <a:r>
              <a:rPr lang="ru-RU" sz="2400" dirty="0" err="1">
                <a:solidFill>
                  <a:schemeClr val="bg1"/>
                </a:solidFill>
              </a:rPr>
              <a:t>господарювання</a:t>
            </a:r>
            <a:r>
              <a:rPr lang="ru-RU" sz="2400" dirty="0">
                <a:solidFill>
                  <a:schemeClr val="bg1"/>
                </a:solidFill>
              </a:rPr>
              <a:t> </a:t>
            </a:r>
            <a:r>
              <a:rPr lang="ru-RU" sz="2400" dirty="0" err="1">
                <a:solidFill>
                  <a:schemeClr val="bg1"/>
                </a:solidFill>
              </a:rPr>
              <a:t>може</a:t>
            </a:r>
            <a:r>
              <a:rPr lang="ru-RU" sz="2400" dirty="0">
                <a:solidFill>
                  <a:schemeClr val="bg1"/>
                </a:solidFill>
              </a:rPr>
              <a:t> </a:t>
            </a:r>
            <a:r>
              <a:rPr lang="ru-RU" sz="2400" dirty="0" err="1">
                <a:solidFill>
                  <a:schemeClr val="bg1"/>
                </a:solidFill>
              </a:rPr>
              <a:t>подавати</a:t>
            </a:r>
            <a:r>
              <a:rPr lang="ru-RU" sz="2400" dirty="0">
                <a:solidFill>
                  <a:schemeClr val="bg1"/>
                </a:solidFill>
              </a:rPr>
              <a:t> </a:t>
            </a:r>
            <a:r>
              <a:rPr lang="ru-RU" sz="2400" dirty="0" err="1">
                <a:solidFill>
                  <a:schemeClr val="bg1"/>
                </a:solidFill>
              </a:rPr>
              <a:t>єдиний</a:t>
            </a:r>
            <a:r>
              <a:rPr lang="ru-RU" sz="2400" dirty="0">
                <a:solidFill>
                  <a:schemeClr val="bg1"/>
                </a:solidFill>
              </a:rPr>
              <a:t> </a:t>
            </a:r>
            <a:r>
              <a:rPr lang="ru-RU" sz="2400" dirty="0" err="1">
                <a:solidFill>
                  <a:schemeClr val="bg1"/>
                </a:solidFill>
              </a:rPr>
              <a:t>звіт</a:t>
            </a:r>
            <a:r>
              <a:rPr lang="ru-RU" sz="2400" dirty="0">
                <a:solidFill>
                  <a:schemeClr val="bg1"/>
                </a:solidFill>
              </a:rPr>
              <a:t> про </a:t>
            </a:r>
            <a:r>
              <a:rPr lang="ru-RU" sz="2400" dirty="0" err="1">
                <a:solidFill>
                  <a:schemeClr val="bg1"/>
                </a:solidFill>
              </a:rPr>
              <a:t>прибутки</a:t>
            </a:r>
            <a:r>
              <a:rPr lang="ru-RU" sz="2400" dirty="0">
                <a:solidFill>
                  <a:schemeClr val="bg1"/>
                </a:solidFill>
              </a:rPr>
              <a:t> та </a:t>
            </a:r>
            <a:r>
              <a:rPr lang="ru-RU" sz="2400" dirty="0" err="1">
                <a:solidFill>
                  <a:schemeClr val="bg1"/>
                </a:solidFill>
              </a:rPr>
              <a:t>збитки</a:t>
            </a:r>
            <a:r>
              <a:rPr lang="ru-RU" sz="2400" dirty="0">
                <a:solidFill>
                  <a:schemeClr val="bg1"/>
                </a:solidFill>
              </a:rPr>
              <a:t> та </a:t>
            </a:r>
            <a:r>
              <a:rPr lang="ru-RU" sz="2400" dirty="0" err="1">
                <a:solidFill>
                  <a:schemeClr val="bg1"/>
                </a:solidFill>
              </a:rPr>
              <a:t>інший</a:t>
            </a:r>
            <a:r>
              <a:rPr lang="ru-RU" sz="2400" dirty="0">
                <a:solidFill>
                  <a:schemeClr val="bg1"/>
                </a:solidFill>
              </a:rPr>
              <a:t> </a:t>
            </a:r>
            <a:r>
              <a:rPr lang="ru-RU" sz="2400" dirty="0" err="1">
                <a:solidFill>
                  <a:schemeClr val="bg1"/>
                </a:solidFill>
              </a:rPr>
              <a:t>сукупний</a:t>
            </a:r>
            <a:r>
              <a:rPr lang="ru-RU" sz="2400" dirty="0">
                <a:solidFill>
                  <a:schemeClr val="bg1"/>
                </a:solidFill>
              </a:rPr>
              <a:t> </a:t>
            </a:r>
            <a:r>
              <a:rPr lang="ru-RU" sz="2400" dirty="0" err="1">
                <a:solidFill>
                  <a:schemeClr val="bg1"/>
                </a:solidFill>
              </a:rPr>
              <a:t>дохід</a:t>
            </a:r>
            <a:r>
              <a:rPr lang="ru-RU" sz="2400" dirty="0">
                <a:solidFill>
                  <a:schemeClr val="bg1"/>
                </a:solidFill>
              </a:rPr>
              <a:t>, у </a:t>
            </a:r>
            <a:r>
              <a:rPr lang="ru-RU" sz="2400" dirty="0" err="1">
                <a:solidFill>
                  <a:schemeClr val="bg1"/>
                </a:solidFill>
              </a:rPr>
              <a:t>якому</a:t>
            </a:r>
            <a:r>
              <a:rPr lang="ru-RU" sz="2400" dirty="0">
                <a:solidFill>
                  <a:schemeClr val="bg1"/>
                </a:solidFill>
              </a:rPr>
              <a:t> </a:t>
            </a:r>
            <a:r>
              <a:rPr lang="ru-RU" sz="2400" dirty="0" err="1">
                <a:solidFill>
                  <a:schemeClr val="bg1"/>
                </a:solidFill>
              </a:rPr>
              <a:t>прибутки</a:t>
            </a:r>
            <a:r>
              <a:rPr lang="ru-RU" sz="2400" dirty="0">
                <a:solidFill>
                  <a:schemeClr val="bg1"/>
                </a:solidFill>
              </a:rPr>
              <a:t> </a:t>
            </a:r>
            <a:r>
              <a:rPr lang="ru-RU" sz="2400" dirty="0" err="1">
                <a:solidFill>
                  <a:schemeClr val="bg1"/>
                </a:solidFill>
              </a:rPr>
              <a:t>або</a:t>
            </a:r>
            <a:r>
              <a:rPr lang="ru-RU" sz="2400" dirty="0">
                <a:solidFill>
                  <a:schemeClr val="bg1"/>
                </a:solidFill>
              </a:rPr>
              <a:t> </a:t>
            </a:r>
            <a:r>
              <a:rPr lang="ru-RU" sz="2400" dirty="0" err="1">
                <a:solidFill>
                  <a:schemeClr val="bg1"/>
                </a:solidFill>
              </a:rPr>
              <a:t>збитки</a:t>
            </a:r>
            <a:r>
              <a:rPr lang="ru-RU" sz="2400" dirty="0">
                <a:solidFill>
                  <a:schemeClr val="bg1"/>
                </a:solidFill>
              </a:rPr>
              <a:t> та </a:t>
            </a:r>
            <a:r>
              <a:rPr lang="ru-RU" sz="2400" dirty="0" err="1">
                <a:solidFill>
                  <a:schemeClr val="bg1"/>
                </a:solidFill>
              </a:rPr>
              <a:t>інший</a:t>
            </a:r>
            <a:r>
              <a:rPr lang="ru-RU" sz="2400" dirty="0">
                <a:solidFill>
                  <a:schemeClr val="bg1"/>
                </a:solidFill>
              </a:rPr>
              <a:t> </a:t>
            </a:r>
            <a:r>
              <a:rPr lang="ru-RU" sz="2400" dirty="0" err="1">
                <a:solidFill>
                  <a:schemeClr val="bg1"/>
                </a:solidFill>
              </a:rPr>
              <a:t>сукупний</a:t>
            </a:r>
            <a:r>
              <a:rPr lang="ru-RU" sz="2400" dirty="0">
                <a:solidFill>
                  <a:schemeClr val="bg1"/>
                </a:solidFill>
              </a:rPr>
              <a:t> </a:t>
            </a:r>
            <a:r>
              <a:rPr lang="ru-RU" sz="2400" dirty="0" err="1">
                <a:solidFill>
                  <a:schemeClr val="bg1"/>
                </a:solidFill>
              </a:rPr>
              <a:t>дохід</a:t>
            </a:r>
            <a:r>
              <a:rPr lang="ru-RU" sz="2400" dirty="0">
                <a:solidFill>
                  <a:schemeClr val="bg1"/>
                </a:solidFill>
              </a:rPr>
              <a:t> </a:t>
            </a:r>
            <a:r>
              <a:rPr lang="ru-RU" sz="2400" dirty="0" err="1">
                <a:solidFill>
                  <a:schemeClr val="bg1"/>
                </a:solidFill>
              </a:rPr>
              <a:t>подаються</a:t>
            </a:r>
            <a:r>
              <a:rPr lang="ru-RU" sz="2400" dirty="0">
                <a:solidFill>
                  <a:schemeClr val="bg1"/>
                </a:solidFill>
              </a:rPr>
              <a:t> у </a:t>
            </a:r>
            <a:r>
              <a:rPr lang="ru-RU" sz="2400" dirty="0" err="1">
                <a:solidFill>
                  <a:schemeClr val="bg1"/>
                </a:solidFill>
              </a:rPr>
              <a:t>двох</a:t>
            </a:r>
            <a:r>
              <a:rPr lang="ru-RU" sz="2400" dirty="0">
                <a:solidFill>
                  <a:schemeClr val="bg1"/>
                </a:solidFill>
              </a:rPr>
              <a:t> </a:t>
            </a:r>
            <a:r>
              <a:rPr lang="ru-RU" sz="2400" dirty="0" err="1">
                <a:solidFill>
                  <a:schemeClr val="bg1"/>
                </a:solidFill>
              </a:rPr>
              <a:t>розділах</a:t>
            </a:r>
            <a:r>
              <a:rPr lang="ru-RU" sz="2400" dirty="0">
                <a:solidFill>
                  <a:schemeClr val="bg1"/>
                </a:solidFill>
              </a:rPr>
              <a:t>. </a:t>
            </a:r>
            <a:r>
              <a:rPr lang="ru-RU" sz="2400" dirty="0" err="1">
                <a:solidFill>
                  <a:schemeClr val="bg1"/>
                </a:solidFill>
              </a:rPr>
              <a:t>Розділи</a:t>
            </a:r>
            <a:r>
              <a:rPr lang="ru-RU" sz="2400" dirty="0">
                <a:solidFill>
                  <a:schemeClr val="bg1"/>
                </a:solidFill>
              </a:rPr>
              <a:t> </a:t>
            </a:r>
            <a:r>
              <a:rPr lang="ru-RU" sz="2400" dirty="0" err="1">
                <a:solidFill>
                  <a:schemeClr val="bg1"/>
                </a:solidFill>
              </a:rPr>
              <a:t>слід</a:t>
            </a:r>
            <a:r>
              <a:rPr lang="ru-RU" sz="2400" dirty="0">
                <a:solidFill>
                  <a:schemeClr val="bg1"/>
                </a:solidFill>
              </a:rPr>
              <a:t> </a:t>
            </a:r>
            <a:r>
              <a:rPr lang="ru-RU" sz="2400" dirty="0" err="1">
                <a:solidFill>
                  <a:schemeClr val="bg1"/>
                </a:solidFill>
              </a:rPr>
              <a:t>подавати</a:t>
            </a:r>
            <a:r>
              <a:rPr lang="ru-RU" sz="2400" dirty="0">
                <a:solidFill>
                  <a:schemeClr val="bg1"/>
                </a:solidFill>
              </a:rPr>
              <a:t> разом, </a:t>
            </a:r>
            <a:r>
              <a:rPr lang="ru-RU" sz="2400" dirty="0" err="1">
                <a:solidFill>
                  <a:schemeClr val="bg1"/>
                </a:solidFill>
              </a:rPr>
              <a:t>причому</a:t>
            </a:r>
            <a:r>
              <a:rPr lang="ru-RU" sz="2400" dirty="0">
                <a:solidFill>
                  <a:schemeClr val="bg1"/>
                </a:solidFill>
              </a:rPr>
              <a:t> першим </a:t>
            </a:r>
            <a:r>
              <a:rPr lang="ru-RU" sz="2400" dirty="0" err="1">
                <a:solidFill>
                  <a:schemeClr val="bg1"/>
                </a:solidFill>
              </a:rPr>
              <a:t>має</a:t>
            </a:r>
            <a:r>
              <a:rPr lang="ru-RU" sz="2400" dirty="0">
                <a:solidFill>
                  <a:schemeClr val="bg1"/>
                </a:solidFill>
              </a:rPr>
              <a:t> бути </a:t>
            </a:r>
            <a:r>
              <a:rPr lang="ru-RU" sz="2400" dirty="0" err="1">
                <a:solidFill>
                  <a:schemeClr val="bg1"/>
                </a:solidFill>
              </a:rPr>
              <a:t>розділ</a:t>
            </a:r>
            <a:r>
              <a:rPr lang="ru-RU" sz="2400" dirty="0">
                <a:solidFill>
                  <a:schemeClr val="bg1"/>
                </a:solidFill>
              </a:rPr>
              <a:t> </a:t>
            </a:r>
            <a:r>
              <a:rPr lang="ru-RU" sz="2400" dirty="0" err="1">
                <a:solidFill>
                  <a:schemeClr val="bg1"/>
                </a:solidFill>
              </a:rPr>
              <a:t>прибутків</a:t>
            </a:r>
            <a:r>
              <a:rPr lang="ru-RU" sz="2400" dirty="0">
                <a:solidFill>
                  <a:schemeClr val="bg1"/>
                </a:solidFill>
              </a:rPr>
              <a:t> </a:t>
            </a:r>
            <a:r>
              <a:rPr lang="ru-RU" sz="2400" dirty="0" err="1">
                <a:solidFill>
                  <a:schemeClr val="bg1"/>
                </a:solidFill>
              </a:rPr>
              <a:t>або</a:t>
            </a:r>
            <a:r>
              <a:rPr lang="ru-RU" sz="2400" dirty="0">
                <a:solidFill>
                  <a:schemeClr val="bg1"/>
                </a:solidFill>
              </a:rPr>
              <a:t> </a:t>
            </a:r>
            <a:r>
              <a:rPr lang="ru-RU" sz="2400" dirty="0" err="1">
                <a:solidFill>
                  <a:schemeClr val="bg1"/>
                </a:solidFill>
              </a:rPr>
              <a:t>збитків</a:t>
            </a:r>
            <a:r>
              <a:rPr lang="ru-RU" sz="2400" dirty="0">
                <a:solidFill>
                  <a:schemeClr val="bg1"/>
                </a:solidFill>
              </a:rPr>
              <a:t>, а </a:t>
            </a:r>
            <a:r>
              <a:rPr lang="ru-RU" sz="2400" dirty="0" err="1">
                <a:solidFill>
                  <a:schemeClr val="bg1"/>
                </a:solidFill>
              </a:rPr>
              <a:t>відразу</a:t>
            </a:r>
            <a:r>
              <a:rPr lang="ru-RU" sz="2400" dirty="0">
                <a:solidFill>
                  <a:schemeClr val="bg1"/>
                </a:solidFill>
              </a:rPr>
              <a:t> </a:t>
            </a:r>
            <a:r>
              <a:rPr lang="ru-RU" sz="2400" dirty="0" err="1">
                <a:solidFill>
                  <a:schemeClr val="bg1"/>
                </a:solidFill>
              </a:rPr>
              <a:t>після</a:t>
            </a:r>
            <a:r>
              <a:rPr lang="ru-RU" sz="2400" dirty="0">
                <a:solidFill>
                  <a:schemeClr val="bg1"/>
                </a:solidFill>
              </a:rPr>
              <a:t> </a:t>
            </a:r>
            <a:r>
              <a:rPr lang="ru-RU" sz="2400" dirty="0" err="1">
                <a:solidFill>
                  <a:schemeClr val="bg1"/>
                </a:solidFill>
              </a:rPr>
              <a:t>нього</a:t>
            </a:r>
            <a:r>
              <a:rPr lang="ru-RU" sz="2400" dirty="0">
                <a:solidFill>
                  <a:schemeClr val="bg1"/>
                </a:solidFill>
              </a:rPr>
              <a:t> - </a:t>
            </a:r>
            <a:r>
              <a:rPr lang="ru-RU" sz="2400" dirty="0" err="1">
                <a:solidFill>
                  <a:schemeClr val="bg1"/>
                </a:solidFill>
              </a:rPr>
              <a:t>розділ</a:t>
            </a:r>
            <a:r>
              <a:rPr lang="ru-RU" sz="2400" dirty="0">
                <a:solidFill>
                  <a:schemeClr val="bg1"/>
                </a:solidFill>
              </a:rPr>
              <a:t> </a:t>
            </a:r>
            <a:r>
              <a:rPr lang="ru-RU" sz="2400" dirty="0" err="1">
                <a:solidFill>
                  <a:schemeClr val="bg1"/>
                </a:solidFill>
              </a:rPr>
              <a:t>іншого</a:t>
            </a:r>
            <a:r>
              <a:rPr lang="ru-RU" sz="2400" dirty="0">
                <a:solidFill>
                  <a:schemeClr val="bg1"/>
                </a:solidFill>
              </a:rPr>
              <a:t> </a:t>
            </a:r>
            <a:r>
              <a:rPr lang="ru-RU" sz="2400" dirty="0" err="1">
                <a:solidFill>
                  <a:schemeClr val="bg1"/>
                </a:solidFill>
              </a:rPr>
              <a:t>сукупного</a:t>
            </a:r>
            <a:r>
              <a:rPr lang="ru-RU" sz="2400" dirty="0">
                <a:solidFill>
                  <a:schemeClr val="bg1"/>
                </a:solidFill>
              </a:rPr>
              <a:t> доходу. </a:t>
            </a:r>
          </a:p>
        </p:txBody>
      </p:sp>
    </p:spTree>
    <p:extLst>
      <p:ext uri="{BB962C8B-B14F-4D97-AF65-F5344CB8AC3E}">
        <p14:creationId xmlns:p14="http://schemas.microsoft.com/office/powerpoint/2010/main" val="7342051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521</TotalTime>
  <Words>1908</Words>
  <Application>Microsoft Office PowerPoint</Application>
  <PresentationFormat>Экран (4:3)</PresentationFormat>
  <Paragraphs>272</Paragraphs>
  <Slides>47</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47</vt:i4>
      </vt:variant>
    </vt:vector>
  </HeadingPairs>
  <TitlesOfParts>
    <vt:vector size="54" baseType="lpstr">
      <vt:lpstr>Arial</vt:lpstr>
      <vt:lpstr>Calibri</vt:lpstr>
      <vt:lpstr>Constantia</vt:lpstr>
      <vt:lpstr>Franklin Gothic Book</vt:lpstr>
      <vt:lpstr>Times New Roman</vt:lpstr>
      <vt:lpstr>Wingdings 2</vt:lpstr>
      <vt:lpstr>Бумажная</vt:lpstr>
      <vt:lpstr>Міжнародні стандарти фінансової звітності (МСФЗ (IFRS))</vt:lpstr>
      <vt:lpstr>Презентация PowerPoint</vt:lpstr>
      <vt:lpstr>МСБО (IAS) 1 встановлює основу для подання фінансової звітності загального призначення з тим, щоб забезпечити її порівнянність як з фінансової звітністю підприємства за попередні періоди, так і з фінансової звітністю інших підприємств. В МСБО (IAS) 1 викладаються загальні вимоги до подання фінансової звітності, рекомендації щодо її структури і мінімальні вимоги щодо її змісту. </vt:lpstr>
      <vt:lpstr>Презентация PowerPoint</vt:lpstr>
      <vt:lpstr>Повний комплект фінансової звітності включає: </vt:lpstr>
      <vt:lpstr>Примітки - це додатки, які містять інформацію, що доповнює дані Звіту про фінансовий стан, Звіту про інший сукупний прибуток, окремого Звіту про прибутки і збитки, Звіту про зміни в капіталі та Звіту про рух грошових коштів. </vt:lpstr>
      <vt:lpstr>Прибуток або збиток - загальна сума доходу за вирахуванням витрат, за винятком компонентів іншого сукупного прибутку. </vt:lpstr>
      <vt:lpstr>Інший сукупний дохід - містить статті доходів або витрат (включаючи коригування перекласифікацїї), які не визнані у прибутку або збитку, як вимагають або дозволяють інші МСФЗ.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1.4. Звіт про сукупні доходи.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1. Подання фінансової звітності</dc:title>
  <dc:creator>Пользователь Windows</dc:creator>
  <cp:lastModifiedBy>Чижевська Л В</cp:lastModifiedBy>
  <cp:revision>35</cp:revision>
  <dcterms:created xsi:type="dcterms:W3CDTF">2017-10-26T13:48:28Z</dcterms:created>
  <dcterms:modified xsi:type="dcterms:W3CDTF">2019-09-18T15:30:29Z</dcterms:modified>
</cp:coreProperties>
</file>