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  <p:sldMasterId id="2147483779" r:id="rId2"/>
    <p:sldMasterId id="2147483791" r:id="rId3"/>
  </p:sldMasterIdLst>
  <p:sldIdLst>
    <p:sldId id="256" r:id="rId4"/>
    <p:sldId id="294" r:id="rId5"/>
    <p:sldId id="295" r:id="rId6"/>
    <p:sldId id="303" r:id="rId7"/>
    <p:sldId id="304" r:id="rId8"/>
    <p:sldId id="296" r:id="rId9"/>
    <p:sldId id="305" r:id="rId10"/>
    <p:sldId id="306" r:id="rId11"/>
    <p:sldId id="314" r:id="rId12"/>
    <p:sldId id="307" r:id="rId13"/>
    <p:sldId id="308" r:id="rId14"/>
    <p:sldId id="297" r:id="rId15"/>
    <p:sldId id="302" r:id="rId16"/>
    <p:sldId id="309" r:id="rId17"/>
    <p:sldId id="310" r:id="rId18"/>
    <p:sldId id="311" r:id="rId19"/>
    <p:sldId id="312" r:id="rId20"/>
    <p:sldId id="313" r:id="rId21"/>
    <p:sldId id="26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7DADE25A-16AE-4FDF-A9F8-FC25FA259C87}">
          <p14:sldIdLst>
            <p14:sldId id="256"/>
            <p14:sldId id="294"/>
            <p14:sldId id="295"/>
            <p14:sldId id="303"/>
            <p14:sldId id="304"/>
            <p14:sldId id="296"/>
            <p14:sldId id="305"/>
            <p14:sldId id="306"/>
            <p14:sldId id="314"/>
            <p14:sldId id="307"/>
            <p14:sldId id="308"/>
            <p14:sldId id="297"/>
            <p14:sldId id="302"/>
            <p14:sldId id="309"/>
            <p14:sldId id="310"/>
            <p14:sldId id="311"/>
            <p14:sldId id="312"/>
            <p14:sldId id="313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US" initials="A" lastIdx="1" clrIdx="0">
    <p:extLst>
      <p:ext uri="{19B8F6BF-5375-455C-9EA6-DF929625EA0E}">
        <p15:presenceInfo xmlns:p15="http://schemas.microsoft.com/office/powerpoint/2012/main" userId="AS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71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2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12192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altLang="ko-KR"/>
              <a:t>Образец текста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23392" y="2276872"/>
            <a:ext cx="109728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altLang="ko-KR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3" y="0"/>
            <a:ext cx="10032437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831637" y="1268760"/>
            <a:ext cx="8750763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altLang="ko-KR"/>
              <a:t>Образец текста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845429" y="1844825"/>
            <a:ext cx="8750763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altLang="ko-KR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022FF0-9036-4B8B-A30D-9F179D837511}" type="datetimeFigureOut">
              <a:rPr lang="uk-UA" smtClean="0"/>
              <a:pPr/>
              <a:t>21.10.2026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5823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022FF0-9036-4B8B-A30D-9F179D837511}" type="datetimeFigureOut">
              <a:rPr lang="uk-UA" smtClean="0"/>
              <a:pPr/>
              <a:t>21.10.2026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732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1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1" y="1825625"/>
            <a:ext cx="3867151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626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64"/>
          <a:stretch/>
        </p:blipFill>
        <p:spPr>
          <a:xfrm flipH="1">
            <a:off x="1" y="0"/>
            <a:ext cx="7862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254%D0%BA/96-%D0%B2%D1%80#Text" TargetMode="Externa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9A4B5-570B-4916-A158-B02CFF6D4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827" y="1806504"/>
            <a:ext cx="10435472" cy="182252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4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БЮДЖЕТНИЙ УСТРІЙ</a:t>
            </a:r>
            <a:br>
              <a:rPr lang="ru-RU" sz="4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 ПОБУДОВА БЮДЖЕТНОЇ СИСТЕМИ</a:t>
            </a:r>
            <a:endParaRPr lang="uk-UA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97E028-2991-4CA9-A31C-A9E328238D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6282" y="4621789"/>
            <a:ext cx="10363200" cy="1199704"/>
          </a:xfrm>
        </p:spPr>
        <p:txBody>
          <a:bodyPr>
            <a:normAutofit/>
          </a:bodyPr>
          <a:lstStyle/>
          <a:p>
            <a:r>
              <a:rPr lang="uk-UA" altLang="ru-RU" dirty="0"/>
              <a:t>Литвинчук Ірина Вікторівна, </a:t>
            </a:r>
            <a:r>
              <a:rPr lang="en-US" altLang="ru-RU" dirty="0"/>
              <a:t> </a:t>
            </a:r>
            <a:r>
              <a:rPr lang="uk-UA" altLang="ru-RU" dirty="0" err="1"/>
              <a:t>к.е.н</a:t>
            </a:r>
            <a:r>
              <a:rPr lang="uk-UA" altLang="ru-RU" dirty="0"/>
              <a:t>., доцент</a:t>
            </a:r>
            <a:endParaRPr lang="uk-UA" altLang="ru-RU" b="1" i="1" dirty="0">
              <a:latin typeface="Arial Black" panose="020B0A04020102020204" pitchFamily="34" charset="0"/>
            </a:endParaRPr>
          </a:p>
          <a:p>
            <a:endParaRPr lang="uk-UA" altLang="ru-RU" sz="2000" b="1" i="1" dirty="0">
              <a:latin typeface="Arial Black" panose="020B0A04020102020204" pitchFamily="34" charset="0"/>
            </a:endParaRPr>
          </a:p>
          <a:p>
            <a:r>
              <a:rPr lang="uk-UA" altLang="ru-RU" sz="1600" dirty="0"/>
              <a:t>Житомир – 2026</a:t>
            </a:r>
          </a:p>
          <a:p>
            <a:endParaRPr lang="uk-UA" alt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82125" y="821619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altLang="ru-RU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ТЕМА-2</a:t>
            </a:r>
            <a:br>
              <a:rPr lang="uk-UA" alt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521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B0C042-19AD-475F-B928-28E35D618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000" b="1" dirty="0"/>
              <a:t>ПЛАН</a:t>
            </a:r>
          </a:p>
        </p:txBody>
      </p: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81398169-D49D-4D22-9D16-337A81C40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5924" y="1366887"/>
            <a:ext cx="10258425" cy="3959257"/>
          </a:xfrm>
        </p:spPr>
        <p:txBody>
          <a:bodyPr>
            <a:normAutofit/>
          </a:bodyPr>
          <a:lstStyle/>
          <a:p>
            <a:pPr marL="0" indent="360000" algn="just">
              <a:lnSpc>
                <a:spcPct val="150000"/>
              </a:lnSpc>
              <a:spcBef>
                <a:spcPts val="0"/>
              </a:spcBef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устрою.</a:t>
            </a:r>
          </a:p>
          <a:p>
            <a:pPr marL="0" indent="360000" algn="just">
              <a:lnSpc>
                <a:spcPct val="150000"/>
              </a:lnSpc>
              <a:spcBef>
                <a:spcPts val="0"/>
              </a:spcBef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360000" algn="just">
              <a:lnSpc>
                <a:spcPct val="150000"/>
              </a:lnSpc>
              <a:spcBef>
                <a:spcPts val="0"/>
              </a:spcBef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81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EB04A-904B-4BC4-BCEC-B0B589506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536" y="681037"/>
            <a:ext cx="8915400" cy="51911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устрою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b="1" dirty="0"/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D5A99B82-74E6-4C02-A66D-2008ADDBF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9373" y="876300"/>
            <a:ext cx="9753501" cy="5300663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IX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ТЕРИТОРІАЛЬНИЙ УСТРІЙ УКРАЇНИ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https://zakon.rada.gov.ua/laws/show/254%D0%BA/96-%D0%B2%D1%80#Text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Стаття 132. Територіальний устрій України ґрунтується на засадах єдності та цілісності державної території, поєднання централізації і децентралізації у здійсненні державної влади, збалансованості і соціально-економічного розвитку регіонів, з урахуванням їх історичних, економічних, екологічних, географічних і демографічних особливостей, етнічних і культурних традицій.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Стаття 133. Систему адміністративно-територіального устрою України складають: Автономна Республіка Крим, області, райони, міста, райони в містах, селища і села.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складу України входять: Автономна Республіка Крим, Вінницька, Волинська, Дніпропетровська, Донецька, Житомирська, Закарпатська, Запорізька, Івано-Франківська, Київська, Кіровоградська, Луганська, Львівська, Миколаївська, Одеська, Полтавська, Рівненська, Сумська, Тернопільська, Харківська, Херсонська, Хмельницька, Черкаська, Чернівецька, Чернігівська області, міста Київ та Севастополь.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Міста Київ та Севастополь мають спеціальний статус, який визначається законами України.</a:t>
            </a:r>
          </a:p>
        </p:txBody>
      </p:sp>
    </p:spTree>
    <p:extLst>
      <p:ext uri="{BB962C8B-B14F-4D97-AF65-F5344CB8AC3E}">
        <p14:creationId xmlns:p14="http://schemas.microsoft.com/office/powerpoint/2010/main" val="2650029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D244D9-FBC3-8C96-FE78-3C0A4D94F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832" y="207390"/>
            <a:ext cx="8342335" cy="632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131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DE11B0-5788-EBC0-AB3F-B8ED63E02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624" y="0"/>
            <a:ext cx="67947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23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EB04A-904B-4BC4-BCEC-B0B589506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33351"/>
            <a:ext cx="8915400" cy="894172"/>
          </a:xfrm>
        </p:spPr>
        <p:txBody>
          <a:bodyPr>
            <a:noAutofit/>
          </a:bodyPr>
          <a:lstStyle/>
          <a:p>
            <a:pPr indent="360000" algn="ctr">
              <a:lnSpc>
                <a:spcPct val="100000"/>
              </a:lnSpc>
              <a:spcBef>
                <a:spcPts val="0"/>
              </a:spcBef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бюджетної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528F50-E0B2-6BFF-1BEE-51249CD02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147" y="1517717"/>
            <a:ext cx="7049484" cy="252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76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68A115-2BAB-4B7B-E6FE-3BA71A3DE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598" y="471074"/>
            <a:ext cx="9154803" cy="591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885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581636-0C88-D565-E9A2-72D1CDEF1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118" y="476804"/>
            <a:ext cx="8964276" cy="120984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B8D024-E9F6-A2B2-F6A5-AC46C2107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072" y="1686648"/>
            <a:ext cx="8811855" cy="413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490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75CFC-26CE-3560-7472-E765D8E1C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D119E0-F3D6-F17D-B343-997FF4A89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6328" y="0"/>
            <a:ext cx="6179344" cy="674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766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A71A88-B946-6845-1F01-D7E46C950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967" y="66205"/>
            <a:ext cx="8526065" cy="672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139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7EE720-A5B9-3A36-BBA7-5F0C5B9F33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07"/>
          <a:stretch>
            <a:fillRect/>
          </a:stretch>
        </p:blipFill>
        <p:spPr>
          <a:xfrm>
            <a:off x="1813915" y="424206"/>
            <a:ext cx="8564170" cy="606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253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EB04A-904B-4BC4-BCEC-B0B589506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33350"/>
            <a:ext cx="8915400" cy="54768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A42CA0E-8F61-31DC-EBFB-51DC225A7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022" y="681037"/>
            <a:ext cx="8697539" cy="12098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76FC49-7B73-21A1-6C10-F0C909557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496" y="1951959"/>
            <a:ext cx="8526065" cy="477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619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BA2F91-9AE7-6AD4-E8CD-88679859C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515" y="103694"/>
            <a:ext cx="7772970" cy="675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320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98BF92-A0F4-A022-7CEE-459762481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925" y="207525"/>
            <a:ext cx="8545118" cy="397118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6C3FDC8-B174-8FD8-CD53-C2E03C15A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654" y="4444182"/>
            <a:ext cx="7792537" cy="234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068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286D7-5288-A1E4-6E2F-EB4BC3E73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DA01FD-6BF3-0D10-9F9A-A395B009F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1626" y="23337"/>
            <a:ext cx="7868748" cy="681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029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6456F-04CD-02FC-11F2-1C65A163D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FEA4F0-F66E-0A81-F4E0-8E790601D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442" y="537759"/>
            <a:ext cx="7821116" cy="578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264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4D509-7D59-A63D-72FE-8F9BE4F8B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38BB05-7451-2607-5BAF-8D3F1EB9E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205" y="1328444"/>
            <a:ext cx="7811590" cy="420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583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93A76-0A62-4CDF-A12F-6D76247B7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CF7CE4-A4DB-DE66-1401-3F5923218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257" y="1790471"/>
            <a:ext cx="7773485" cy="327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89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298" y="360947"/>
            <a:ext cx="10881360" cy="456189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6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uk-UA" sz="6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3724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9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581</Template>
  <TotalTime>1150</TotalTime>
  <Words>259</Words>
  <Application>Microsoft Office PowerPoint</Application>
  <PresentationFormat>Широкий екран</PresentationFormat>
  <Paragraphs>21</Paragraphs>
  <Slides>19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слайдів</vt:lpstr>
      </vt:variant>
      <vt:variant>
        <vt:i4>19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Tahoma</vt:lpstr>
      <vt:lpstr>Times New Roman</vt:lpstr>
      <vt:lpstr>Тема Office</vt:lpstr>
      <vt:lpstr>Custom Design</vt:lpstr>
      <vt:lpstr>493</vt:lpstr>
      <vt:lpstr>БЮДЖЕТНИЙ УСТРІЙ І ПОБУДОВА БЮДЖЕТНОЇ СИСТЕМИ</vt:lpstr>
      <vt:lpstr>ПЛАН</vt:lpstr>
      <vt:lpstr>2.1. Основи побудови бюджетного устрою.  </vt:lpstr>
      <vt:lpstr>Презентація PowerPoint</vt:lpstr>
      <vt:lpstr>Презентація PowerPoint</vt:lpstr>
      <vt:lpstr> 2.2. Структура бюджетної системи України.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 2.3. Бюджетна класифікація.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Розвиток банківського сектору у забезпеченні економічного зростання</dc:title>
  <dc:creator>Zhytomir Andrey</dc:creator>
  <cp:lastModifiedBy>ASUS</cp:lastModifiedBy>
  <cp:revision>195</cp:revision>
  <dcterms:created xsi:type="dcterms:W3CDTF">2020-11-16T08:41:00Z</dcterms:created>
  <dcterms:modified xsi:type="dcterms:W3CDTF">2026-10-21T11:02:24Z</dcterms:modified>
</cp:coreProperties>
</file>