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335" r:id="rId6"/>
    <p:sldId id="260" r:id="rId7"/>
    <p:sldId id="327" r:id="rId8"/>
    <p:sldId id="334" r:id="rId9"/>
    <p:sldId id="329" r:id="rId10"/>
    <p:sldId id="262" r:id="rId11"/>
    <p:sldId id="330" r:id="rId12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Помірний стиль 2 –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Помір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83" d="100"/>
          <a:sy n="83" d="100"/>
        </p:scale>
        <p:origin x="-552" y="29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AB7543-1D55-43A0-8535-E8D5F2582330}" type="datetimeFigureOut">
              <a:rPr lang="uk-UA" smtClean="0"/>
              <a:t>30.10.2026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76D7BD-234A-410C-961B-2D8276DAF53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60848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597182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334962" y="1992473"/>
            <a:ext cx="11522075" cy="31905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5400">
                <a:solidFill>
                  <a:schemeClr val="bg1"/>
                </a:solidFill>
              </a:defRPr>
            </a:lvl1pPr>
          </a:lstStyle>
          <a:p>
            <a:r>
              <a:rPr lang="uk-UA" dirty="0"/>
              <a:t>Зразок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7759047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снов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707"/>
            <a:ext cx="12192000" cy="6858000"/>
          </a:xfrm>
          <a:prstGeom prst="rect">
            <a:avLst/>
          </a:prstGeom>
        </p:spPr>
      </p:pic>
      <p:sp>
        <p:nvSpPr>
          <p:cNvPr id="7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334961" y="188914"/>
            <a:ext cx="11522075" cy="140510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uk-UA" dirty="0"/>
              <a:t>Зразок заголовка</a:t>
            </a:r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10"/>
          </p:nvPr>
        </p:nvSpPr>
        <p:spPr>
          <a:xfrm>
            <a:off x="334963" y="1593850"/>
            <a:ext cx="11522075" cy="4176713"/>
          </a:xfrm>
          <a:prstGeom prst="rect">
            <a:avLst/>
          </a:prstGeom>
        </p:spPr>
        <p:txBody>
          <a:bodyPr/>
          <a:lstStyle>
            <a:lvl1pPr>
              <a:defRPr sz="3600" b="1"/>
            </a:lvl1pPr>
          </a:lstStyle>
          <a:p>
            <a:pPr lvl="0"/>
            <a:r>
              <a:rPr lang="uk-UA" dirty="0"/>
              <a:t>Зразок тексту</a:t>
            </a:r>
          </a:p>
          <a:p>
            <a:pPr lvl="1"/>
            <a:r>
              <a:rPr lang="uk-UA" dirty="0"/>
              <a:t>Другий рівень</a:t>
            </a:r>
          </a:p>
        </p:txBody>
      </p:sp>
    </p:spTree>
    <p:extLst>
      <p:ext uri="{BB962C8B-B14F-4D97-AF65-F5344CB8AC3E}">
        <p14:creationId xmlns:p14="http://schemas.microsoft.com/office/powerpoint/2010/main" val="25639521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сновний слайд з вмі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707"/>
            <a:ext cx="12192000" cy="6858000"/>
          </a:xfrm>
          <a:prstGeom prst="rect">
            <a:avLst/>
          </a:prstGeom>
        </p:spPr>
      </p:pic>
      <p:sp>
        <p:nvSpPr>
          <p:cNvPr id="4" name="Місце для вмісту 3"/>
          <p:cNvSpPr>
            <a:spLocks noGrp="1"/>
          </p:cNvSpPr>
          <p:nvPr>
            <p:ph sz="quarter" idx="10"/>
          </p:nvPr>
        </p:nvSpPr>
        <p:spPr>
          <a:xfrm>
            <a:off x="334963" y="188913"/>
            <a:ext cx="11522075" cy="5578475"/>
          </a:xfrm>
          <a:prstGeom prst="rect">
            <a:avLst/>
          </a:prstGeom>
        </p:spPr>
        <p:txBody>
          <a:bodyPr/>
          <a:lstStyle>
            <a:lvl1pPr>
              <a:defRPr sz="3200" b="1"/>
            </a:lvl1pPr>
          </a:lstStyle>
          <a:p>
            <a:pPr lvl="0"/>
            <a:r>
              <a:rPr lang="uk-UA" dirty="0"/>
              <a:t>Зразок тексту</a:t>
            </a:r>
          </a:p>
          <a:p>
            <a:pPr lvl="1"/>
            <a:r>
              <a:rPr lang="uk-UA" dirty="0"/>
              <a:t>Другий рівень</a:t>
            </a:r>
          </a:p>
        </p:txBody>
      </p:sp>
    </p:spTree>
    <p:extLst>
      <p:ext uri="{BB962C8B-B14F-4D97-AF65-F5344CB8AC3E}">
        <p14:creationId xmlns:p14="http://schemas.microsoft.com/office/powerpoint/2010/main" val="31929274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ФІна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2219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764465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47899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3" r:id="rId3"/>
    <p:sldLayoutId id="2147483661" r:id="rId4"/>
    <p:sldLayoutId id="2147483664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orient="horz" pos="119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211" userDrawn="1">
          <p15:clr>
            <a:srgbClr val="F26B43"/>
          </p15:clr>
        </p15:guide>
        <p15:guide id="4" pos="7469" userDrawn="1">
          <p15:clr>
            <a:srgbClr val="F26B43"/>
          </p15:clr>
        </p15:guide>
        <p15:guide id="5" orient="horz" pos="2260" userDrawn="1">
          <p15:clr>
            <a:srgbClr val="F26B43"/>
          </p15:clr>
        </p15:guide>
        <p15:guide id="6" orient="horz" pos="374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ztu.edu.ua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1737708-4CD2-E8A0-C42F-869EA4892C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2" y="1507731"/>
            <a:ext cx="11522075" cy="3190553"/>
          </a:xfrm>
        </p:spPr>
        <p:txBody>
          <a:bodyPr/>
          <a:lstStyle/>
          <a:p>
            <a:pPr>
              <a:defRPr sz="3900" b="1">
                <a:solidFill>
                  <a:srgbClr val="FFFFFF"/>
                </a:solidFill>
              </a:defRPr>
            </a:pPr>
            <a:r>
              <a:rPr lang="uk-UA" sz="54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ПАМ’ЯТКА</a:t>
            </a:r>
            <a:br>
              <a:rPr lang="uk-UA" sz="54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54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 АКАДЕМІЧНУ</a:t>
            </a:r>
            <a:br>
              <a:rPr lang="uk-UA" sz="54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54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ДОБРОЧЕСНІСТЬ</a:t>
            </a:r>
            <a:br>
              <a:rPr lang="uk-UA" sz="54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3928706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5BBA333-9AFF-2F36-6CD2-DB5AFFF660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1" y="188914"/>
            <a:ext cx="11522075" cy="780570"/>
          </a:xfrm>
        </p:spPr>
        <p:txBody>
          <a:bodyPr>
            <a:normAutofit fontScale="90000"/>
          </a:bodyPr>
          <a:lstStyle/>
          <a:p>
            <a:pPr algn="ctr"/>
            <a:r>
              <a:rPr lang="uk-UA" sz="2800" dirty="0">
                <a:solidFill>
                  <a:schemeClr val="accent5">
                    <a:lumMod val="75000"/>
                  </a:schemeClr>
                </a:solidFill>
              </a:rPr>
              <a:t>Законодавство, що регулює питання забезпечення академічної доброчесності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3A620758-A010-CDBC-2F2E-D501692A479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4961" y="1189822"/>
            <a:ext cx="11522075" cy="4450814"/>
          </a:xfrm>
        </p:spPr>
        <p:txBody>
          <a:bodyPr/>
          <a:lstStyle/>
          <a:p>
            <a:pPr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uk-UA" sz="2300" b="0" dirty="0">
                <a:solidFill>
                  <a:schemeClr val="accent5">
                    <a:lumMod val="75000"/>
                  </a:schemeClr>
                </a:solidFill>
              </a:rPr>
              <a:t>Конституція України;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uk-UA" sz="2300" b="0" dirty="0">
                <a:solidFill>
                  <a:schemeClr val="accent5">
                    <a:lumMod val="75000"/>
                  </a:schemeClr>
                </a:solidFill>
              </a:rPr>
              <a:t>Закон України «Про академічну доброчесність»;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uk-UA" sz="2300" b="0" i="0" dirty="0">
                <a:solidFill>
                  <a:schemeClr val="accent5">
                    <a:lumMod val="75000"/>
                  </a:schemeClr>
                </a:solidFill>
                <a:effectLst/>
              </a:rPr>
              <a:t>Закон України </a:t>
            </a:r>
            <a:r>
              <a:rPr lang="uk-UA" sz="2300" b="0" dirty="0">
                <a:solidFill>
                  <a:schemeClr val="accent5">
                    <a:lumMod val="75000"/>
                  </a:schemeClr>
                </a:solidFill>
              </a:rPr>
              <a:t>«Про освіту»;</a:t>
            </a:r>
            <a:endParaRPr lang="uk-UA" sz="2300" b="0" i="0" dirty="0">
              <a:solidFill>
                <a:schemeClr val="accent5">
                  <a:lumMod val="75000"/>
                </a:schemeClr>
              </a:solidFill>
              <a:effectLst/>
            </a:endParaRPr>
          </a:p>
          <a:p>
            <a:pPr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uk-UA" sz="2300" b="0" i="0" dirty="0">
                <a:solidFill>
                  <a:schemeClr val="accent5">
                    <a:lumMod val="75000"/>
                  </a:schemeClr>
                </a:solidFill>
                <a:effectLst/>
              </a:rPr>
              <a:t>Закон України </a:t>
            </a:r>
            <a:r>
              <a:rPr lang="uk-UA" sz="2300" b="0" dirty="0">
                <a:solidFill>
                  <a:schemeClr val="accent5">
                    <a:lumMod val="75000"/>
                  </a:schemeClr>
                </a:solidFill>
              </a:rPr>
              <a:t>«Про вищу освіту»;</a:t>
            </a:r>
            <a:endParaRPr lang="uk-UA" sz="2300" b="0" i="0" dirty="0">
              <a:solidFill>
                <a:schemeClr val="accent5">
                  <a:lumMod val="75000"/>
                </a:schemeClr>
              </a:solidFill>
              <a:effectLst/>
            </a:endParaRPr>
          </a:p>
          <a:p>
            <a:pPr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uk-UA" sz="2300" b="0" i="0" dirty="0">
                <a:solidFill>
                  <a:schemeClr val="accent5">
                    <a:lumMod val="75000"/>
                  </a:schemeClr>
                </a:solidFill>
                <a:effectLst/>
              </a:rPr>
              <a:t>Закон України </a:t>
            </a:r>
            <a:r>
              <a:rPr lang="uk-UA" sz="2300" b="0" dirty="0">
                <a:solidFill>
                  <a:schemeClr val="accent5">
                    <a:lumMod val="75000"/>
                  </a:schemeClr>
                </a:solidFill>
              </a:rPr>
              <a:t>«Про наукову і науково-технічну діяльність»;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uk-UA" sz="2300" b="0" dirty="0">
                <a:solidFill>
                  <a:schemeClr val="accent5">
                    <a:lumMod val="75000"/>
                  </a:schemeClr>
                </a:solidFill>
              </a:rPr>
              <a:t>Внутрішні положення Державного університету «Житомирська політехніка»: </a:t>
            </a:r>
          </a:p>
          <a:p>
            <a:pPr marL="363538" indent="265113" algn="just">
              <a:spcBef>
                <a:spcPts val="0"/>
              </a:spcBef>
            </a:pPr>
            <a:r>
              <a:rPr lang="uk-UA" sz="2300" b="0" dirty="0">
                <a:solidFill>
                  <a:schemeClr val="accent5">
                    <a:lumMod val="75000"/>
                  </a:schemeClr>
                </a:solidFill>
              </a:rPr>
              <a:t>Кодекс академічної доброчесності (</a:t>
            </a:r>
            <a:r>
              <a:rPr lang="en-GB" sz="2300" b="0" dirty="0">
                <a:solidFill>
                  <a:schemeClr val="accent5">
                    <a:lumMod val="75000"/>
                  </a:schemeClr>
                </a:solidFill>
              </a:rPr>
              <a:t>https://docs.ztu.edu.ua/?mdocs-file=1197</a:t>
            </a:r>
            <a:r>
              <a:rPr lang="uk-UA" sz="2300" b="0" dirty="0">
                <a:solidFill>
                  <a:schemeClr val="accent5">
                    <a:lumMod val="75000"/>
                  </a:schemeClr>
                </a:solidFill>
              </a:rPr>
              <a:t> ); </a:t>
            </a:r>
          </a:p>
          <a:p>
            <a:pPr marL="363538" indent="265113" algn="just">
              <a:spcBef>
                <a:spcPts val="0"/>
              </a:spcBef>
            </a:pPr>
            <a:r>
              <a:rPr lang="uk-UA" sz="2300" b="0" dirty="0">
                <a:solidFill>
                  <a:schemeClr val="accent5">
                    <a:lumMod val="75000"/>
                  </a:schemeClr>
                </a:solidFill>
              </a:rPr>
              <a:t>Положення про Комісію з академічної доброчесності, етики та управління конфліктами </a:t>
            </a:r>
            <a:r>
              <a:rPr lang="uk-UA" sz="2300" b="0" dirty="0">
                <a:solidFill>
                  <a:schemeClr val="accent5">
                    <a:lumMod val="75000"/>
                  </a:schemeClr>
                </a:solidFill>
                <a:hlinkClick r:id="rId2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(</a:t>
            </a:r>
            <a:r>
              <a:rPr lang="en-GB" sz="2300" b="0" dirty="0">
                <a:solidFill>
                  <a:schemeClr val="accent5">
                    <a:lumMod val="75000"/>
                  </a:schemeClr>
                </a:solidFill>
              </a:rPr>
              <a:t>https://docs.ztu.edu.ua/?mdocs-file=1201</a:t>
            </a:r>
            <a:r>
              <a:rPr lang="uk-UA" sz="2300" b="0" dirty="0">
                <a:solidFill>
                  <a:schemeClr val="accent5">
                    <a:lumMod val="75000"/>
                  </a:schemeClr>
                </a:solidFill>
                <a:hlinkClick r:id="rId2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 );</a:t>
            </a:r>
          </a:p>
          <a:p>
            <a:pPr marL="363538" indent="265113" algn="just">
              <a:spcBef>
                <a:spcPts val="0"/>
              </a:spcBef>
            </a:pPr>
            <a:r>
              <a:rPr lang="uk-UA" sz="2300" b="0" dirty="0">
                <a:solidFill>
                  <a:schemeClr val="accent5">
                    <a:lumMod val="75000"/>
                  </a:schemeClr>
                </a:solidFill>
              </a:rPr>
              <a:t>Положення про академічну доброчесність та етику академічних взаємовідносин (</a:t>
            </a:r>
            <a:r>
              <a:rPr lang="en-GB" sz="2300" b="0" dirty="0">
                <a:solidFill>
                  <a:schemeClr val="accent5">
                    <a:lumMod val="75000"/>
                  </a:schemeClr>
                </a:solidFill>
              </a:rPr>
              <a:t>https://docs.ztu.edu.ua/?mdocs-file=2816</a:t>
            </a:r>
            <a:r>
              <a:rPr lang="uk-UA" sz="2300" b="0" dirty="0">
                <a:solidFill>
                  <a:schemeClr val="accent5">
                    <a:lumMod val="75000"/>
                  </a:schemeClr>
                </a:solidFill>
              </a:rPr>
              <a:t> ).</a:t>
            </a:r>
          </a:p>
        </p:txBody>
      </p:sp>
    </p:spTree>
    <p:extLst>
      <p:ext uri="{BB962C8B-B14F-4D97-AF65-F5344CB8AC3E}">
        <p14:creationId xmlns:p14="http://schemas.microsoft.com/office/powerpoint/2010/main" val="13631381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E7ABC36-6AC5-A12D-405C-AFD06A549A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1" y="188914"/>
            <a:ext cx="11522075" cy="898523"/>
          </a:xfrm>
        </p:spPr>
        <p:txBody>
          <a:bodyPr>
            <a:noAutofit/>
          </a:bodyPr>
          <a:lstStyle/>
          <a:p>
            <a:pPr algn="ctr"/>
            <a:r>
              <a:rPr lang="uk-UA" sz="2800" dirty="0"/>
              <a:t>Як працює система академічної доброчесності в університеті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="" xmlns:a16="http://schemas.microsoft.com/office/drawing/2014/main" id="{B4C6BF8E-3834-8E42-2344-F065C3C8C2F3}"/>
              </a:ext>
            </a:extLst>
          </p:cNvPr>
          <p:cNvSpPr/>
          <p:nvPr/>
        </p:nvSpPr>
        <p:spPr>
          <a:xfrm>
            <a:off x="258768" y="1487275"/>
            <a:ext cx="3609080" cy="337116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="" xmlns:a16="http://schemas.microsoft.com/office/drawing/2014/main" id="{47E09363-A114-EEBE-6DEA-B9853E65B2BE}"/>
              </a:ext>
            </a:extLst>
          </p:cNvPr>
          <p:cNvSpPr/>
          <p:nvPr/>
        </p:nvSpPr>
        <p:spPr>
          <a:xfrm>
            <a:off x="4305998" y="1545902"/>
            <a:ext cx="3483853" cy="337116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="" xmlns:a16="http://schemas.microsoft.com/office/drawing/2014/main" id="{A4628F68-7F58-DA01-CBE1-2C2BAB53EE32}"/>
              </a:ext>
            </a:extLst>
          </p:cNvPr>
          <p:cNvSpPr/>
          <p:nvPr/>
        </p:nvSpPr>
        <p:spPr>
          <a:xfrm>
            <a:off x="8197430" y="1487276"/>
            <a:ext cx="3719248" cy="3371161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9" name="badge-0">
            <a:extLst>
              <a:ext uri="{FF2B5EF4-FFF2-40B4-BE49-F238E27FC236}">
                <a16:creationId xmlns="" xmlns:a16="http://schemas.microsoft.com/office/drawing/2014/main" id="{AAEC62E7-AC96-2F90-B6A1-66EEBE50978D}"/>
              </a:ext>
            </a:extLst>
          </p:cNvPr>
          <p:cNvSpPr>
            <a:spLocks noGrp="1"/>
          </p:cNvSpPr>
          <p:nvPr/>
        </p:nvSpPr>
        <p:spPr>
          <a:xfrm>
            <a:off x="635701" y="1857928"/>
            <a:ext cx="438150" cy="438150"/>
          </a:xfrm>
          <a:prstGeom prst="ellipse">
            <a:avLst/>
          </a:prstGeom>
          <a:solidFill>
            <a:srgbClr val="2456A6"/>
          </a:solidFill>
          <a:ln w="0">
            <a:noFill/>
          </a:ln>
        </p:spPr>
      </p:sp>
      <p:sp>
        <p:nvSpPr>
          <p:cNvPr id="10" name="label-0">
            <a:extLst>
              <a:ext uri="{FF2B5EF4-FFF2-40B4-BE49-F238E27FC236}">
                <a16:creationId xmlns="" xmlns:a16="http://schemas.microsoft.com/office/drawing/2014/main" id="{F36ED7A5-7E0F-1B80-0198-B0312500029C}"/>
              </a:ext>
            </a:extLst>
          </p:cNvPr>
          <p:cNvSpPr>
            <a:spLocks noGrp="1"/>
          </p:cNvSpPr>
          <p:nvPr/>
        </p:nvSpPr>
        <p:spPr>
          <a:xfrm>
            <a:off x="1073851" y="1907733"/>
            <a:ext cx="2059518" cy="38834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050" b="1">
                <a:solidFill>
                  <a:srgbClr val="2456A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200" b="1" dirty="0">
                <a:solidFill>
                  <a:srgbClr val="2456A6"/>
                </a:solidFill>
                <a:latin typeface="+mj-lt"/>
                <a:ea typeface="Bitstream Charter"/>
                <a:cs typeface="Bitstream Charter"/>
              </a:rPr>
              <a:t>ПРАВИЛА</a:t>
            </a:r>
          </a:p>
        </p:txBody>
      </p:sp>
      <p:sp>
        <p:nvSpPr>
          <p:cNvPr id="11" name="heading-0">
            <a:extLst>
              <a:ext uri="{FF2B5EF4-FFF2-40B4-BE49-F238E27FC236}">
                <a16:creationId xmlns="" xmlns:a16="http://schemas.microsoft.com/office/drawing/2014/main" id="{1AD6149E-344D-B0B8-811C-F658EED2495E}"/>
              </a:ext>
            </a:extLst>
          </p:cNvPr>
          <p:cNvSpPr>
            <a:spLocks noGrp="1"/>
          </p:cNvSpPr>
          <p:nvPr/>
        </p:nvSpPr>
        <p:spPr>
          <a:xfrm>
            <a:off x="224792" y="2429962"/>
            <a:ext cx="3719248" cy="53191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650" b="1">
                <a:solidFill>
                  <a:srgbClr val="1723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lang="uk-UA" b="1" dirty="0">
                <a:solidFill>
                  <a:schemeClr val="accent5">
                    <a:lumMod val="75000"/>
                  </a:schemeClr>
                </a:solidFill>
                <a:latin typeface="+mj-lt"/>
                <a:ea typeface="Bitstream Charter"/>
                <a:cs typeface="Bitstream Charter"/>
              </a:rPr>
              <a:t>Кодекс академічної доброчесності</a:t>
            </a:r>
          </a:p>
        </p:txBody>
      </p:sp>
      <p:sp>
        <p:nvSpPr>
          <p:cNvPr id="12" name="heading-0">
            <a:extLst>
              <a:ext uri="{FF2B5EF4-FFF2-40B4-BE49-F238E27FC236}">
                <a16:creationId xmlns="" xmlns:a16="http://schemas.microsoft.com/office/drawing/2014/main" id="{607823D9-0A34-08DA-C760-D78F0224F494}"/>
              </a:ext>
            </a:extLst>
          </p:cNvPr>
          <p:cNvSpPr>
            <a:spLocks noGrp="1"/>
          </p:cNvSpPr>
          <p:nvPr/>
        </p:nvSpPr>
        <p:spPr>
          <a:xfrm>
            <a:off x="491683" y="3117995"/>
            <a:ext cx="3143250" cy="1556268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650" b="1">
                <a:solidFill>
                  <a:srgbClr val="1723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lang="uk-UA" sz="1650" dirty="0">
                <a:solidFill>
                  <a:schemeClr val="accent5">
                    <a:lumMod val="75000"/>
                  </a:schemeClr>
                </a:solidFill>
                <a:ea typeface="Bitstream Charter"/>
                <a:cs typeface="Bitstream Charter"/>
              </a:rPr>
              <a:t>Цінності, принципи, правила поведінки, </a:t>
            </a:r>
          </a:p>
          <a:p>
            <a:pPr algn="ctr">
              <a:defRPr sz="1650" b="1">
                <a:solidFill>
                  <a:srgbClr val="1723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lang="uk-UA" sz="1650" dirty="0">
                <a:solidFill>
                  <a:schemeClr val="accent5">
                    <a:lumMod val="75000"/>
                  </a:schemeClr>
                </a:solidFill>
                <a:ea typeface="Bitstream Charter"/>
                <a:cs typeface="Bitstream Charter"/>
              </a:rPr>
              <a:t>види порушень і загальні засади відповідальності</a:t>
            </a:r>
            <a:endParaRPr sz="1650" dirty="0">
              <a:solidFill>
                <a:schemeClr val="accent5">
                  <a:lumMod val="75000"/>
                </a:schemeClr>
              </a:solidFill>
              <a:ea typeface="Bitstream Charter"/>
              <a:cs typeface="Bitstream Charter"/>
            </a:endParaRPr>
          </a:p>
        </p:txBody>
      </p:sp>
      <p:sp>
        <p:nvSpPr>
          <p:cNvPr id="13" name="badge-1">
            <a:extLst>
              <a:ext uri="{FF2B5EF4-FFF2-40B4-BE49-F238E27FC236}">
                <a16:creationId xmlns="" xmlns:a16="http://schemas.microsoft.com/office/drawing/2014/main" id="{26AE5C93-A2E9-E3FB-02EE-F01877A9EFD9}"/>
              </a:ext>
            </a:extLst>
          </p:cNvPr>
          <p:cNvSpPr>
            <a:spLocks noGrp="1"/>
          </p:cNvSpPr>
          <p:nvPr/>
        </p:nvSpPr>
        <p:spPr>
          <a:xfrm>
            <a:off x="4535649" y="1857928"/>
            <a:ext cx="438150" cy="438150"/>
          </a:xfrm>
          <a:prstGeom prst="ellipse">
            <a:avLst/>
          </a:prstGeom>
          <a:solidFill>
            <a:srgbClr val="F57C25"/>
          </a:solidFill>
          <a:ln w="0">
            <a:noFill/>
          </a:ln>
        </p:spPr>
      </p:sp>
      <p:sp>
        <p:nvSpPr>
          <p:cNvPr id="14" name="label-0">
            <a:extLst>
              <a:ext uri="{FF2B5EF4-FFF2-40B4-BE49-F238E27FC236}">
                <a16:creationId xmlns="" xmlns:a16="http://schemas.microsoft.com/office/drawing/2014/main" id="{E2348CA8-44B8-712E-BC59-2A06B2C02986}"/>
              </a:ext>
            </a:extLst>
          </p:cNvPr>
          <p:cNvSpPr>
            <a:spLocks noGrp="1"/>
          </p:cNvSpPr>
          <p:nvPr/>
        </p:nvSpPr>
        <p:spPr>
          <a:xfrm>
            <a:off x="4973799" y="1835950"/>
            <a:ext cx="2472341" cy="460128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050" b="1">
                <a:solidFill>
                  <a:srgbClr val="2456A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200" b="1" dirty="0">
                <a:solidFill>
                  <a:srgbClr val="2456A6"/>
                </a:solidFill>
                <a:latin typeface="+mj-lt"/>
                <a:ea typeface="Bitstream Charter"/>
                <a:cs typeface="Bitstream Charter"/>
              </a:rPr>
              <a:t>ПР</a:t>
            </a:r>
            <a:r>
              <a:rPr lang="uk-UA" sz="2200" b="1" dirty="0">
                <a:solidFill>
                  <a:srgbClr val="2456A6"/>
                </a:solidFill>
                <a:latin typeface="+mj-lt"/>
                <a:ea typeface="Bitstream Charter"/>
                <a:cs typeface="Bitstream Charter"/>
              </a:rPr>
              <a:t>ОЦЕДУРИ</a:t>
            </a:r>
            <a:endParaRPr sz="2200" b="1" dirty="0">
              <a:solidFill>
                <a:srgbClr val="2456A6"/>
              </a:solidFill>
              <a:latin typeface="+mj-lt"/>
              <a:ea typeface="Bitstream Charter"/>
              <a:cs typeface="Bitstream Charter"/>
            </a:endParaRPr>
          </a:p>
        </p:txBody>
      </p:sp>
      <p:sp>
        <p:nvSpPr>
          <p:cNvPr id="16" name="heading-0">
            <a:extLst>
              <a:ext uri="{FF2B5EF4-FFF2-40B4-BE49-F238E27FC236}">
                <a16:creationId xmlns="" xmlns:a16="http://schemas.microsoft.com/office/drawing/2014/main" id="{91CF1E8C-4CD4-324E-1B36-E99D3037C897}"/>
              </a:ext>
            </a:extLst>
          </p:cNvPr>
          <p:cNvSpPr>
            <a:spLocks noGrp="1"/>
          </p:cNvSpPr>
          <p:nvPr/>
        </p:nvSpPr>
        <p:spPr>
          <a:xfrm>
            <a:off x="4274393" y="2355526"/>
            <a:ext cx="3515458" cy="1073473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650" b="1">
                <a:solidFill>
                  <a:srgbClr val="1723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lang="uk-UA" b="1" dirty="0">
                <a:solidFill>
                  <a:schemeClr val="accent5">
                    <a:lumMod val="75000"/>
                  </a:schemeClr>
                </a:solidFill>
                <a:latin typeface="+mj-lt"/>
                <a:ea typeface="Bitstream Charter"/>
                <a:cs typeface="Bitstream Charter"/>
              </a:rPr>
              <a:t>Положення про академічну доброчесність та етику академічних взаємовідносин</a:t>
            </a:r>
          </a:p>
        </p:txBody>
      </p:sp>
      <p:sp>
        <p:nvSpPr>
          <p:cNvPr id="17" name="heading-0">
            <a:extLst>
              <a:ext uri="{FF2B5EF4-FFF2-40B4-BE49-F238E27FC236}">
                <a16:creationId xmlns="" xmlns:a16="http://schemas.microsoft.com/office/drawing/2014/main" id="{9D377627-7277-A5FE-33B5-DFE38B4F8CF8}"/>
              </a:ext>
            </a:extLst>
          </p:cNvPr>
          <p:cNvSpPr>
            <a:spLocks noGrp="1"/>
          </p:cNvSpPr>
          <p:nvPr/>
        </p:nvSpPr>
        <p:spPr>
          <a:xfrm>
            <a:off x="4535649" y="3285540"/>
            <a:ext cx="3143250" cy="1556268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650" b="1">
                <a:solidFill>
                  <a:srgbClr val="1723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lang="uk-UA" sz="1650" dirty="0">
                <a:solidFill>
                  <a:schemeClr val="accent5">
                    <a:lumMod val="75000"/>
                  </a:schemeClr>
                </a:solidFill>
                <a:ea typeface="Bitstream Charter"/>
                <a:cs typeface="Bitstream Charter"/>
              </a:rPr>
              <a:t>Організація системи, повноваження, санкції, перевірка робіт і спеціальні процедури</a:t>
            </a:r>
            <a:endParaRPr sz="1650" dirty="0">
              <a:solidFill>
                <a:schemeClr val="accent5">
                  <a:lumMod val="75000"/>
                </a:schemeClr>
              </a:solidFill>
              <a:ea typeface="Bitstream Charter"/>
              <a:cs typeface="Bitstream Charter"/>
            </a:endParaRPr>
          </a:p>
        </p:txBody>
      </p:sp>
      <p:sp>
        <p:nvSpPr>
          <p:cNvPr id="18" name="badge-2">
            <a:extLst>
              <a:ext uri="{FF2B5EF4-FFF2-40B4-BE49-F238E27FC236}">
                <a16:creationId xmlns="" xmlns:a16="http://schemas.microsoft.com/office/drawing/2014/main" id="{D6B2F942-316E-449B-95A8-C395AE04F399}"/>
              </a:ext>
            </a:extLst>
          </p:cNvPr>
          <p:cNvSpPr>
            <a:spLocks noGrp="1"/>
          </p:cNvSpPr>
          <p:nvPr/>
        </p:nvSpPr>
        <p:spPr>
          <a:xfrm>
            <a:off x="8315939" y="1846939"/>
            <a:ext cx="438150" cy="438150"/>
          </a:xfrm>
          <a:prstGeom prst="ellipse">
            <a:avLst/>
          </a:prstGeom>
          <a:solidFill>
            <a:srgbClr val="43A63B"/>
          </a:solidFill>
          <a:ln w="0">
            <a:noFill/>
          </a:ln>
        </p:spPr>
      </p:sp>
      <p:sp>
        <p:nvSpPr>
          <p:cNvPr id="19" name="label-0">
            <a:extLst>
              <a:ext uri="{FF2B5EF4-FFF2-40B4-BE49-F238E27FC236}">
                <a16:creationId xmlns="" xmlns:a16="http://schemas.microsoft.com/office/drawing/2014/main" id="{46408AE1-E82A-1A2C-8C51-E6B541247CDB}"/>
              </a:ext>
            </a:extLst>
          </p:cNvPr>
          <p:cNvSpPr>
            <a:spLocks noGrp="1"/>
          </p:cNvSpPr>
          <p:nvPr/>
        </p:nvSpPr>
        <p:spPr>
          <a:xfrm>
            <a:off x="8584367" y="1786308"/>
            <a:ext cx="3332311" cy="1287308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050" b="1">
                <a:solidFill>
                  <a:srgbClr val="2456A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lang="uk-UA" sz="2200" b="1" dirty="0">
                <a:solidFill>
                  <a:srgbClr val="2456A6"/>
                </a:solidFill>
                <a:latin typeface="+mj-lt"/>
                <a:ea typeface="Bitstream Charter"/>
                <a:cs typeface="Bitstream Charter"/>
              </a:rPr>
              <a:t>ПОЛОЖЕННЯ ПРО КОМІСІЮ </a:t>
            </a:r>
          </a:p>
          <a:p>
            <a:pPr algn="ctr">
              <a:defRPr sz="1050" b="1">
                <a:solidFill>
                  <a:srgbClr val="2456A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lang="uk-UA" sz="1400" b="1" dirty="0">
                <a:solidFill>
                  <a:srgbClr val="2456A6"/>
                </a:solidFill>
                <a:latin typeface="+mj-lt"/>
                <a:ea typeface="Bitstream Charter"/>
                <a:cs typeface="Bitstream Charter"/>
              </a:rPr>
              <a:t>з академічної доброчесності, етики та управління конфліктами</a:t>
            </a:r>
            <a:endParaRPr sz="1400" b="1" dirty="0">
              <a:solidFill>
                <a:srgbClr val="2456A6"/>
              </a:solidFill>
              <a:latin typeface="+mj-lt"/>
              <a:ea typeface="Bitstream Charter"/>
              <a:cs typeface="Bitstream Charter"/>
            </a:endParaRPr>
          </a:p>
        </p:txBody>
      </p:sp>
      <p:sp>
        <p:nvSpPr>
          <p:cNvPr id="20" name="heading-0">
            <a:extLst>
              <a:ext uri="{FF2B5EF4-FFF2-40B4-BE49-F238E27FC236}">
                <a16:creationId xmlns="" xmlns:a16="http://schemas.microsoft.com/office/drawing/2014/main" id="{4E990CB8-ADBF-F431-3194-27E5D3F4766F}"/>
              </a:ext>
            </a:extLst>
          </p:cNvPr>
          <p:cNvSpPr>
            <a:spLocks noGrp="1"/>
          </p:cNvSpPr>
          <p:nvPr/>
        </p:nvSpPr>
        <p:spPr>
          <a:xfrm>
            <a:off x="8390899" y="3276006"/>
            <a:ext cx="3332310" cy="1287308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650" b="1">
                <a:solidFill>
                  <a:srgbClr val="1723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lang="uk-UA" sz="1650" dirty="0">
                <a:solidFill>
                  <a:schemeClr val="accent5">
                    <a:lumMod val="75000"/>
                  </a:schemeClr>
                </a:solidFill>
                <a:ea typeface="Bitstream Charter"/>
                <a:cs typeface="Bitstream Charter"/>
              </a:rPr>
              <a:t>Статус, склад, компетенція, розгляд справ, конфлікт інтересів, рішення та оскарження</a:t>
            </a:r>
            <a:endParaRPr sz="1650" dirty="0">
              <a:solidFill>
                <a:schemeClr val="accent5">
                  <a:lumMod val="75000"/>
                </a:schemeClr>
              </a:solidFill>
              <a:ea typeface="Bitstream Charter"/>
              <a:cs typeface="Bitstream Charter"/>
            </a:endParaRPr>
          </a:p>
        </p:txBody>
      </p:sp>
    </p:spTree>
    <p:extLst>
      <p:ext uri="{BB962C8B-B14F-4D97-AF65-F5344CB8AC3E}">
        <p14:creationId xmlns:p14="http://schemas.microsoft.com/office/powerpoint/2010/main" val="8785880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94FBBB4-A49F-D8F9-4DC8-F0BE6E3767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161" y="133625"/>
            <a:ext cx="11522075" cy="452407"/>
          </a:xfrm>
        </p:spPr>
        <p:txBody>
          <a:bodyPr>
            <a:normAutofit fontScale="90000"/>
          </a:bodyPr>
          <a:lstStyle/>
          <a:p>
            <a:pPr algn="ctr"/>
            <a:r>
              <a:rPr lang="uk-UA" sz="2800" b="0" i="0" dirty="0">
                <a:solidFill>
                  <a:schemeClr val="accent5">
                    <a:lumMod val="75000"/>
                  </a:schemeClr>
                </a:solidFill>
                <a:effectLst/>
              </a:rPr>
              <a:t>Базові цінності академічної доброчесності</a:t>
            </a:r>
            <a:endParaRPr lang="uk-UA" sz="28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5" name="badge-01">
            <a:extLst>
              <a:ext uri="{FF2B5EF4-FFF2-40B4-BE49-F238E27FC236}">
                <a16:creationId xmlns="" xmlns:a16="http://schemas.microsoft.com/office/drawing/2014/main" id="{458881D7-0A89-8452-14E0-F448F98AE1AE}"/>
              </a:ext>
            </a:extLst>
          </p:cNvPr>
          <p:cNvSpPr>
            <a:spLocks noGrp="1"/>
          </p:cNvSpPr>
          <p:nvPr/>
        </p:nvSpPr>
        <p:spPr>
          <a:xfrm>
            <a:off x="270561" y="955586"/>
            <a:ext cx="457200" cy="457200"/>
          </a:xfrm>
          <a:prstGeom prst="ellipse">
            <a:avLst/>
          </a:prstGeom>
          <a:solidFill>
            <a:srgbClr val="183F82"/>
          </a:solidFill>
          <a:ln w="0">
            <a:noFill/>
            <a:prstDash val="solid"/>
          </a:ln>
        </p:spPr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D3BAFDAF-1D49-3B4C-BD77-A04D7F07BFBB}"/>
              </a:ext>
            </a:extLst>
          </p:cNvPr>
          <p:cNvSpPr/>
          <p:nvPr/>
        </p:nvSpPr>
        <p:spPr>
          <a:xfrm>
            <a:off x="924376" y="748861"/>
            <a:ext cx="4390696" cy="87064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>
                <a:latin typeface="+mj-lt"/>
              </a:rPr>
              <a:t>Чесність</a:t>
            </a:r>
          </a:p>
          <a:p>
            <a:pPr algn="ctr"/>
            <a:r>
              <a:rPr lang="uk-UA" dirty="0"/>
              <a:t>Правдивість перед собою та іншими особами</a:t>
            </a:r>
          </a:p>
        </p:txBody>
      </p:sp>
      <p:sp>
        <p:nvSpPr>
          <p:cNvPr id="7" name="badge-02">
            <a:extLst>
              <a:ext uri="{FF2B5EF4-FFF2-40B4-BE49-F238E27FC236}">
                <a16:creationId xmlns="" xmlns:a16="http://schemas.microsoft.com/office/drawing/2014/main" id="{E42DD189-0C8B-482A-E9EB-77E5B728D895}"/>
              </a:ext>
            </a:extLst>
          </p:cNvPr>
          <p:cNvSpPr>
            <a:spLocks noGrp="1"/>
          </p:cNvSpPr>
          <p:nvPr/>
        </p:nvSpPr>
        <p:spPr>
          <a:xfrm>
            <a:off x="270561" y="2223995"/>
            <a:ext cx="457200" cy="457200"/>
          </a:xfrm>
          <a:prstGeom prst="ellipse">
            <a:avLst/>
          </a:prstGeom>
          <a:solidFill>
            <a:srgbClr val="F57C25"/>
          </a:solidFill>
          <a:ln w="0">
            <a:noFill/>
            <a:prstDash val="solid"/>
          </a:ln>
        </p:spPr>
      </p:sp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40192FCF-56D6-61F9-1C21-BD6CBEEDE44F}"/>
              </a:ext>
            </a:extLst>
          </p:cNvPr>
          <p:cNvSpPr/>
          <p:nvPr/>
        </p:nvSpPr>
        <p:spPr>
          <a:xfrm>
            <a:off x="924376" y="1910080"/>
            <a:ext cx="4376278" cy="136762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>
                <a:solidFill>
                  <a:schemeClr val="accent5">
                    <a:lumMod val="75000"/>
                  </a:schemeClr>
                </a:solidFill>
                <a:latin typeface="+mj-lt"/>
              </a:rPr>
              <a:t>Довіра</a:t>
            </a:r>
          </a:p>
          <a:p>
            <a:pPr algn="ctr"/>
            <a:r>
              <a:rPr lang="uk-UA" b="0" i="0" dirty="0">
                <a:solidFill>
                  <a:schemeClr val="accent5">
                    <a:lumMod val="75000"/>
                  </a:schemeClr>
                </a:solidFill>
                <a:effectLst/>
              </a:rPr>
              <a:t>Упевненість, що результати академічної діяльності здобуті чесно та з дотриманням відповідних правил і стандартів</a:t>
            </a:r>
            <a:endParaRPr lang="uk-UA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9" name="badge-03">
            <a:extLst>
              <a:ext uri="{FF2B5EF4-FFF2-40B4-BE49-F238E27FC236}">
                <a16:creationId xmlns="" xmlns:a16="http://schemas.microsoft.com/office/drawing/2014/main" id="{B0B4F541-26EE-5B08-3B4B-2896A9FA67B4}"/>
              </a:ext>
            </a:extLst>
          </p:cNvPr>
          <p:cNvSpPr>
            <a:spLocks noGrp="1"/>
          </p:cNvSpPr>
          <p:nvPr/>
        </p:nvSpPr>
        <p:spPr>
          <a:xfrm>
            <a:off x="270561" y="3860578"/>
            <a:ext cx="457200" cy="457200"/>
          </a:xfrm>
          <a:prstGeom prst="ellipse">
            <a:avLst/>
          </a:prstGeom>
          <a:solidFill>
            <a:srgbClr val="43A63B"/>
          </a:solidFill>
          <a:ln w="0">
            <a:noFill/>
            <a:prstDash val="solid"/>
          </a:ln>
        </p:spPr>
      </p: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FCC54B1E-AE8B-86BA-2D23-3D3A11E36C7F}"/>
              </a:ext>
            </a:extLst>
          </p:cNvPr>
          <p:cNvSpPr/>
          <p:nvPr/>
        </p:nvSpPr>
        <p:spPr>
          <a:xfrm>
            <a:off x="924376" y="3568273"/>
            <a:ext cx="4390696" cy="129243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>
                <a:latin typeface="+mj-lt"/>
              </a:rPr>
              <a:t>Повага</a:t>
            </a:r>
          </a:p>
          <a:p>
            <a:pPr algn="ctr"/>
            <a:r>
              <a:rPr lang="uk-UA" dirty="0"/>
              <a:t>Повага до гідності, різноманіття думок та інтелектуальної власності</a:t>
            </a:r>
          </a:p>
        </p:txBody>
      </p:sp>
      <p:sp>
        <p:nvSpPr>
          <p:cNvPr id="12" name="badge-04">
            <a:extLst>
              <a:ext uri="{FF2B5EF4-FFF2-40B4-BE49-F238E27FC236}">
                <a16:creationId xmlns="" xmlns:a16="http://schemas.microsoft.com/office/drawing/2014/main" id="{07934A8E-98B1-1FA9-18A4-20D906A3792B}"/>
              </a:ext>
            </a:extLst>
          </p:cNvPr>
          <p:cNvSpPr>
            <a:spLocks noGrp="1"/>
          </p:cNvSpPr>
          <p:nvPr/>
        </p:nvSpPr>
        <p:spPr>
          <a:xfrm>
            <a:off x="5664504" y="919298"/>
            <a:ext cx="457200" cy="457200"/>
          </a:xfrm>
          <a:prstGeom prst="ellipse">
            <a:avLst/>
          </a:prstGeom>
          <a:solidFill>
            <a:srgbClr val="183F82"/>
          </a:solidFill>
          <a:ln w="0">
            <a:noFill/>
            <a:prstDash val="solid"/>
          </a:ln>
        </p:spPr>
      </p:sp>
      <p:sp>
        <p:nvSpPr>
          <p:cNvPr id="13" name="Прямоугольник 12">
            <a:extLst>
              <a:ext uri="{FF2B5EF4-FFF2-40B4-BE49-F238E27FC236}">
                <a16:creationId xmlns="" xmlns:a16="http://schemas.microsoft.com/office/drawing/2014/main" id="{9C89847C-3D22-7569-5280-38253A3340C4}"/>
              </a:ext>
            </a:extLst>
          </p:cNvPr>
          <p:cNvSpPr/>
          <p:nvPr/>
        </p:nvSpPr>
        <p:spPr>
          <a:xfrm>
            <a:off x="6351707" y="664981"/>
            <a:ext cx="5181601" cy="115988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>
                <a:latin typeface="+mj-lt"/>
              </a:rPr>
              <a:t>Справедливість</a:t>
            </a:r>
          </a:p>
          <a:p>
            <a:pPr algn="ctr"/>
            <a:r>
              <a:rPr lang="uk-UA" dirty="0"/>
              <a:t>Неупереджене оцінювання та послідовне реагування на порушення</a:t>
            </a:r>
          </a:p>
        </p:txBody>
      </p:sp>
      <p:sp>
        <p:nvSpPr>
          <p:cNvPr id="14" name="badge-02">
            <a:extLst>
              <a:ext uri="{FF2B5EF4-FFF2-40B4-BE49-F238E27FC236}">
                <a16:creationId xmlns="" xmlns:a16="http://schemas.microsoft.com/office/drawing/2014/main" id="{36AA25BC-539C-8F3B-6D42-895814F6141B}"/>
              </a:ext>
            </a:extLst>
          </p:cNvPr>
          <p:cNvSpPr>
            <a:spLocks noGrp="1"/>
          </p:cNvSpPr>
          <p:nvPr/>
        </p:nvSpPr>
        <p:spPr>
          <a:xfrm>
            <a:off x="5671847" y="2452595"/>
            <a:ext cx="457200" cy="457200"/>
          </a:xfrm>
          <a:prstGeom prst="ellipse">
            <a:avLst/>
          </a:prstGeom>
          <a:solidFill>
            <a:srgbClr val="F57C25"/>
          </a:solidFill>
          <a:ln w="0">
            <a:noFill/>
            <a:prstDash val="solid"/>
          </a:ln>
        </p:spPr>
      </p:sp>
      <p:sp>
        <p:nvSpPr>
          <p:cNvPr id="15" name="Прямоугольник 14">
            <a:extLst>
              <a:ext uri="{FF2B5EF4-FFF2-40B4-BE49-F238E27FC236}">
                <a16:creationId xmlns="" xmlns:a16="http://schemas.microsoft.com/office/drawing/2014/main" id="{9BBB72E4-EF9A-54AA-E92E-B1F5F9F56FFB}"/>
              </a:ext>
            </a:extLst>
          </p:cNvPr>
          <p:cNvSpPr/>
          <p:nvPr/>
        </p:nvSpPr>
        <p:spPr>
          <a:xfrm>
            <a:off x="6364076" y="1987692"/>
            <a:ext cx="5169232" cy="129243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>
                <a:latin typeface="+mj-lt"/>
              </a:rPr>
              <a:t>Відповідальність</a:t>
            </a:r>
          </a:p>
          <a:p>
            <a:pPr algn="ctr"/>
            <a:r>
              <a:rPr lang="uk-UA" dirty="0"/>
              <a:t>Відповідальність за результати перед собою, академічною спільнотою і суспільством</a:t>
            </a:r>
          </a:p>
        </p:txBody>
      </p:sp>
      <p:sp>
        <p:nvSpPr>
          <p:cNvPr id="16" name="badge-03">
            <a:extLst>
              <a:ext uri="{FF2B5EF4-FFF2-40B4-BE49-F238E27FC236}">
                <a16:creationId xmlns="" xmlns:a16="http://schemas.microsoft.com/office/drawing/2014/main" id="{F324636A-B266-A213-4BB3-44934645D6DE}"/>
              </a:ext>
            </a:extLst>
          </p:cNvPr>
          <p:cNvSpPr>
            <a:spLocks noGrp="1"/>
          </p:cNvSpPr>
          <p:nvPr/>
        </p:nvSpPr>
        <p:spPr>
          <a:xfrm>
            <a:off x="5671847" y="3757292"/>
            <a:ext cx="457200" cy="457200"/>
          </a:xfrm>
          <a:prstGeom prst="ellipse">
            <a:avLst/>
          </a:prstGeom>
          <a:solidFill>
            <a:srgbClr val="43A63B"/>
          </a:solidFill>
          <a:ln w="0">
            <a:noFill/>
            <a:prstDash val="solid"/>
          </a:ln>
        </p:spPr>
      </p:sp>
      <p:sp>
        <p:nvSpPr>
          <p:cNvPr id="17" name="Прямоугольник 16">
            <a:extLst>
              <a:ext uri="{FF2B5EF4-FFF2-40B4-BE49-F238E27FC236}">
                <a16:creationId xmlns="" xmlns:a16="http://schemas.microsoft.com/office/drawing/2014/main" id="{040E3EBA-1AC6-1F94-C490-6617D4E5F68D}"/>
              </a:ext>
            </a:extLst>
          </p:cNvPr>
          <p:cNvSpPr/>
          <p:nvPr/>
        </p:nvSpPr>
        <p:spPr>
          <a:xfrm>
            <a:off x="6364076" y="3442959"/>
            <a:ext cx="5181601" cy="129243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>
                <a:latin typeface="+mj-lt"/>
              </a:rPr>
              <a:t>Стійкість</a:t>
            </a:r>
          </a:p>
          <a:p>
            <a:pPr algn="ctr"/>
            <a:r>
              <a:rPr lang="uk-UA" dirty="0"/>
              <a:t>Доброчесна поведінка за будь-яких обставин, незалежно від зовнішнього контролю</a:t>
            </a:r>
          </a:p>
        </p:txBody>
      </p:sp>
      <p:sp>
        <p:nvSpPr>
          <p:cNvPr id="18" name="badge-01">
            <a:extLst>
              <a:ext uri="{FF2B5EF4-FFF2-40B4-BE49-F238E27FC236}">
                <a16:creationId xmlns="" xmlns:a16="http://schemas.microsoft.com/office/drawing/2014/main" id="{7AF2252C-E364-5A11-601E-9E518574AB63}"/>
              </a:ext>
            </a:extLst>
          </p:cNvPr>
          <p:cNvSpPr>
            <a:spLocks noGrp="1"/>
          </p:cNvSpPr>
          <p:nvPr/>
        </p:nvSpPr>
        <p:spPr>
          <a:xfrm>
            <a:off x="5671847" y="5061989"/>
            <a:ext cx="457200" cy="457200"/>
          </a:xfrm>
          <a:prstGeom prst="ellipse">
            <a:avLst/>
          </a:prstGeom>
          <a:solidFill>
            <a:srgbClr val="183F82"/>
          </a:solidFill>
          <a:ln w="0">
            <a:noFill/>
            <a:prstDash val="solid"/>
          </a:ln>
        </p:spPr>
        <p:txBody>
          <a:bodyPr/>
          <a:lstStyle/>
          <a:p>
            <a:endParaRPr lang="uk-UA" dirty="0"/>
          </a:p>
        </p:txBody>
      </p:sp>
      <p:sp>
        <p:nvSpPr>
          <p:cNvPr id="20" name="Прямоугольник 19">
            <a:extLst>
              <a:ext uri="{FF2B5EF4-FFF2-40B4-BE49-F238E27FC236}">
                <a16:creationId xmlns="" xmlns:a16="http://schemas.microsoft.com/office/drawing/2014/main" id="{D593FA81-88C2-2B4A-BA9E-BB645DA62FC7}"/>
              </a:ext>
            </a:extLst>
          </p:cNvPr>
          <p:cNvSpPr/>
          <p:nvPr/>
        </p:nvSpPr>
        <p:spPr>
          <a:xfrm>
            <a:off x="6364076" y="4898226"/>
            <a:ext cx="5181602" cy="85236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>
                <a:latin typeface="+mj-lt"/>
              </a:rPr>
              <a:t>Рішучість</a:t>
            </a:r>
          </a:p>
          <a:p>
            <a:pPr algn="ctr"/>
            <a:r>
              <a:rPr lang="uk-UA" dirty="0"/>
              <a:t>Готовність утверджувати й захищати культуру академічної доброчесності</a:t>
            </a:r>
          </a:p>
        </p:txBody>
      </p:sp>
    </p:spTree>
    <p:extLst>
      <p:ext uri="{BB962C8B-B14F-4D97-AF65-F5344CB8AC3E}">
        <p14:creationId xmlns:p14="http://schemas.microsoft.com/office/powerpoint/2010/main" val="2236210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88669CE-1386-1C0E-3DAE-BD39DF9EB7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1" y="188914"/>
            <a:ext cx="11522075" cy="560233"/>
          </a:xfrm>
        </p:spPr>
        <p:txBody>
          <a:bodyPr>
            <a:normAutofit/>
          </a:bodyPr>
          <a:lstStyle/>
          <a:p>
            <a:pPr algn="ctr"/>
            <a:r>
              <a:rPr lang="uk-UA" sz="2800" dirty="0"/>
              <a:t>Правила та обов’язки здобувача вищої освіти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705C0A0B-8F74-8E24-324E-31770E7E9E4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4961" y="749147"/>
            <a:ext cx="11522075" cy="4704202"/>
          </a:xfrm>
        </p:spPr>
        <p:txBody>
          <a:bodyPr/>
          <a:lstStyle/>
          <a:p>
            <a:pPr marL="0" indent="263525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2000" b="1" dirty="0">
                <a:solidFill>
                  <a:schemeClr val="bg2"/>
                </a:solidFill>
              </a:rPr>
              <a:t>1. </a:t>
            </a:r>
            <a:r>
              <a:rPr lang="uk-UA" sz="2200" b="1" dirty="0">
                <a:solidFill>
                  <a:schemeClr val="bg2"/>
                </a:solidFill>
              </a:rPr>
              <a:t>Підписати декларацію</a:t>
            </a:r>
            <a:r>
              <a:rPr lang="uk-UA" sz="2200" b="0" dirty="0">
                <a:solidFill>
                  <a:schemeClr val="bg2"/>
                </a:solidFill>
              </a:rPr>
              <a:t> - протягом двох місяців із дня зарахування.</a:t>
            </a:r>
          </a:p>
          <a:p>
            <a:pPr marL="0" indent="263525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2200" b="1" dirty="0">
                <a:solidFill>
                  <a:schemeClr val="bg2"/>
                </a:solidFill>
              </a:rPr>
              <a:t>2. Пройти навчання </a:t>
            </a:r>
            <a:r>
              <a:rPr lang="uk-UA" sz="2200" b="0" dirty="0">
                <a:solidFill>
                  <a:schemeClr val="bg2"/>
                </a:solidFill>
              </a:rPr>
              <a:t>- з академічної доброчесності та академічного письма.</a:t>
            </a:r>
          </a:p>
          <a:p>
            <a:pPr marL="0" indent="263525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2200" b="1" dirty="0">
                <a:solidFill>
                  <a:schemeClr val="bg2"/>
                </a:solidFill>
              </a:rPr>
              <a:t>3. Працювати самостійно</a:t>
            </a:r>
            <a:r>
              <a:rPr lang="uk-UA" sz="2200" b="0" dirty="0">
                <a:solidFill>
                  <a:schemeClr val="bg2"/>
                </a:solidFill>
              </a:rPr>
              <a:t> - лише з дозволеними джерелами й допомогою, не списувати й не підказувати.</a:t>
            </a:r>
          </a:p>
          <a:p>
            <a:pPr marL="0" indent="263525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2200" b="1" dirty="0">
                <a:solidFill>
                  <a:schemeClr val="bg2"/>
                </a:solidFill>
              </a:rPr>
              <a:t>4. Посилатися на джерела</a:t>
            </a:r>
            <a:r>
              <a:rPr lang="uk-UA" sz="2200" b="0" dirty="0">
                <a:solidFill>
                  <a:schemeClr val="bg2"/>
                </a:solidFill>
              </a:rPr>
              <a:t> - на чужі тексти, ідеї, дані, зображення й переклади.</a:t>
            </a:r>
          </a:p>
          <a:p>
            <a:pPr marL="0" indent="263525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2200" b="1" dirty="0">
                <a:solidFill>
                  <a:schemeClr val="bg2"/>
                </a:solidFill>
              </a:rPr>
              <a:t>5. Подавати правдиві дані</a:t>
            </a:r>
            <a:r>
              <a:rPr lang="uk-UA" sz="2200" b="0" dirty="0">
                <a:solidFill>
                  <a:schemeClr val="bg2"/>
                </a:solidFill>
              </a:rPr>
              <a:t> - не вигадувати й не змінювати результати.</a:t>
            </a:r>
          </a:p>
          <a:p>
            <a:pPr marL="0" indent="263525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2200" b="1" dirty="0">
                <a:solidFill>
                  <a:schemeClr val="bg2"/>
                </a:solidFill>
              </a:rPr>
              <a:t>6. Зазначати ШІ</a:t>
            </a:r>
            <a:r>
              <a:rPr lang="uk-UA" sz="2200" b="0" dirty="0">
                <a:solidFill>
                  <a:schemeClr val="bg2"/>
                </a:solidFill>
              </a:rPr>
              <a:t> - у межах дозволеного рівня; вказувати програму або методику генерування.</a:t>
            </a:r>
          </a:p>
          <a:p>
            <a:pPr marL="0" indent="263525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2200" b="1" dirty="0">
                <a:solidFill>
                  <a:schemeClr val="bg2"/>
                </a:solidFill>
              </a:rPr>
              <a:t>7. Берегти чужі дані</a:t>
            </a:r>
            <a:r>
              <a:rPr lang="uk-UA" sz="2200" b="0" dirty="0">
                <a:solidFill>
                  <a:schemeClr val="bg2"/>
                </a:solidFill>
              </a:rPr>
              <a:t> - не вводити в публічні ШІ чужі роботи й персональні дані без дозволу.</a:t>
            </a:r>
          </a:p>
          <a:p>
            <a:pPr marL="0" indent="263525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2200" b="1" dirty="0">
                <a:solidFill>
                  <a:schemeClr val="bg2"/>
                </a:solidFill>
              </a:rPr>
              <a:t>8. Відмовитися від схиляння</a:t>
            </a:r>
            <a:r>
              <a:rPr lang="uk-UA" sz="2200" b="0" dirty="0">
                <a:solidFill>
                  <a:schemeClr val="bg2"/>
                </a:solidFill>
              </a:rPr>
              <a:t> і повідомити уповноважену особу не пізніше наступного робочого дня.</a:t>
            </a:r>
            <a:endParaRPr lang="uk-UA" sz="2200" dirty="0"/>
          </a:p>
        </p:txBody>
      </p:sp>
    </p:spTree>
    <p:extLst>
      <p:ext uri="{BB962C8B-B14F-4D97-AF65-F5344CB8AC3E}">
        <p14:creationId xmlns:p14="http://schemas.microsoft.com/office/powerpoint/2010/main" val="400312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DE130A2-4F7D-D500-568E-0AD10D3D40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1" y="188914"/>
            <a:ext cx="11522075" cy="615317"/>
          </a:xfrm>
        </p:spPr>
        <p:txBody>
          <a:bodyPr>
            <a:normAutofit/>
          </a:bodyPr>
          <a:lstStyle/>
          <a:p>
            <a:pPr algn="ctr"/>
            <a:r>
              <a:rPr lang="uk-UA" sz="2800" b="0" i="0" dirty="0">
                <a:solidFill>
                  <a:schemeClr val="accent5">
                    <a:lumMod val="75000"/>
                  </a:schemeClr>
                </a:solidFill>
                <a:effectLst/>
              </a:rPr>
              <a:t>Види порушень академічної доброчесності</a:t>
            </a:r>
            <a:endParaRPr lang="uk-UA" sz="28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006C6F68-83BD-A26F-C552-CE0D643EAF5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56149" y="804231"/>
            <a:ext cx="11522075" cy="4814371"/>
          </a:xfrm>
        </p:spPr>
        <p:txBody>
          <a:bodyPr/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2400" b="0" i="0" dirty="0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</a:rPr>
              <a:t>1) </a:t>
            </a:r>
            <a:r>
              <a:rPr lang="uk-UA" sz="2400" b="0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</a:rPr>
              <a:t>в</a:t>
            </a:r>
            <a:r>
              <a:rPr lang="uk-UA" sz="2400" b="0" i="0" dirty="0" smtClean="0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</a:rPr>
              <a:t>ідчуження </a:t>
            </a:r>
            <a:r>
              <a:rPr lang="uk-UA" sz="2400" b="0" i="0" dirty="0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</a:rPr>
              <a:t>авторства;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2400" b="0" i="0" dirty="0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</a:rPr>
              <a:t>2) академічний плагіат;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2400" b="0" i="0" dirty="0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</a:rPr>
              <a:t>3) приписування авторства;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2400" b="0" i="0" dirty="0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</a:rPr>
              <a:t>4) </a:t>
            </a:r>
            <a:r>
              <a:rPr lang="uk-UA" sz="2400" b="0" i="0" dirty="0" err="1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</a:rPr>
              <a:t>самоплагіат</a:t>
            </a:r>
            <a:r>
              <a:rPr lang="uk-UA" sz="2400" b="0" i="0" dirty="0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</a:rPr>
              <a:t>;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2400" b="0" i="0" dirty="0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</a:rPr>
              <a:t>5) фабрикація;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2400" b="0" i="0" dirty="0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</a:rPr>
              <a:t>6) фальсифікація;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2400" b="0" i="0" dirty="0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</a:rPr>
              <a:t>7) недоброчесне використання результатів, згенерованих штучним інтелектом;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2400" b="0" i="0" dirty="0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</a:rPr>
              <a:t>8) несамостійне виконання завдання;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2400" b="0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</a:rPr>
              <a:t>9</a:t>
            </a:r>
            <a:r>
              <a:rPr lang="uk-UA" sz="2400" b="0" i="0" dirty="0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</a:rPr>
              <a:t>) недозволена допомога;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2400" b="0" i="0" dirty="0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</a:rPr>
              <a:t>10) академічний саботаж;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2400" b="0" i="0" dirty="0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</a:rPr>
              <a:t>11) схиляння до порушення академічної доброчесності</a:t>
            </a:r>
            <a:r>
              <a:rPr lang="uk-UA" sz="2400" b="0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</a:rPr>
              <a:t>.</a:t>
            </a:r>
            <a:endParaRPr lang="uk-UA" sz="2400" b="0" i="0" dirty="0">
              <a:solidFill>
                <a:schemeClr val="accent5">
                  <a:lumMod val="75000"/>
                </a:schemeClr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01823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E1F1C0E-7698-E82B-73C0-5127056AF1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1" y="188914"/>
            <a:ext cx="11522075" cy="89852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b="1" dirty="0">
                <a:solidFill>
                  <a:srgbClr val="224A98"/>
                </a:solidFill>
              </a:rPr>
              <a:t>СИСТЕМА РОЗГЛЯДУ ПОРУШЕНЬ АКАДЕМІЧНОЇ ДОБРОЧЕСНОСТІ</a:t>
            </a:r>
            <a:r>
              <a:rPr lang="ru-RU" sz="4800" b="1" dirty="0">
                <a:solidFill>
                  <a:srgbClr val="224A98"/>
                </a:solidFill>
              </a:rPr>
              <a:t/>
            </a:r>
            <a:br>
              <a:rPr lang="ru-RU" sz="4800" b="1" dirty="0">
                <a:solidFill>
                  <a:srgbClr val="224A98"/>
                </a:solidFill>
              </a:rPr>
            </a:br>
            <a:endParaRPr lang="uk-UA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Прямоугольник: скругленные углы 6">
                <a:extLst>
                  <a:ext uri="{FF2B5EF4-FFF2-40B4-BE49-F238E27FC236}">
                    <a16:creationId xmlns="" xmlns:a16="http://schemas.microsoft.com/office/drawing/2014/main" id="{229B8D21-0469-CE46-247E-D1D49F754A98}"/>
                  </a:ext>
                </a:extLst>
              </p:cNvPr>
              <p:cNvSpPr/>
              <p:nvPr/>
            </p:nvSpPr>
            <p:spPr>
              <a:xfrm>
                <a:off x="504149" y="1195329"/>
                <a:ext cx="4717846" cy="4104426"/>
              </a:xfrm>
              <a:prstGeom prst="round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uk-UA" b="1" dirty="0"/>
              </a:p>
              <a:p>
                <a:pPr algn="ctr"/>
                <a:r>
                  <a:rPr lang="uk-UA" b="1" dirty="0"/>
                  <a:t>УПОВНОВАЖЕНА ОСОБА</a:t>
                </a:r>
              </a:p>
              <a:p>
                <a:pPr algn="ctr"/>
                <a:r>
                  <a:rPr lang="uk-UA" dirty="0"/>
                  <a:t>Одноосібний організаційно-процедурний рівень</a:t>
                </a:r>
              </a:p>
              <a:p>
                <a:pPr marL="285750" indent="-285750">
                  <a:buFont typeface="Wingdings" panose="05000000000000000000" pitchFamily="2" charset="2"/>
                  <a:buChar char="ü"/>
                </a:pPr>
                <a:r>
                  <a:rPr lang="uk-UA" dirty="0"/>
                  <a:t>Приймає та реєструє повідомлення;</a:t>
                </a:r>
              </a:p>
              <a:p>
                <a:pPr marL="285750" indent="-285750">
                  <a:buFont typeface="Wingdings" panose="05000000000000000000" pitchFamily="2" charset="2"/>
                  <a:buChar char="ü"/>
                </a:pPr>
                <a:r>
                  <a:rPr lang="uk-UA" dirty="0"/>
                  <a:t>проводить попередній розгляд;</a:t>
                </a:r>
              </a:p>
              <a:p>
                <a:pPr marL="285750" indent="-285750">
                  <a:buFont typeface="Wingdings" panose="05000000000000000000" pitchFamily="2" charset="2"/>
                  <a:buChar char="ü"/>
                </a:pPr>
                <a:r>
                  <a:rPr lang="uk-UA" dirty="0"/>
                  <a:t>інформує заявника та особу, якої стосується справа;</a:t>
                </a:r>
              </a:p>
              <a:p>
                <a:pPr marL="285750" indent="-285750">
                  <a:buFont typeface="Wingdings" panose="05000000000000000000" pitchFamily="2" charset="2"/>
                  <a:buChar char="ü"/>
                </a:pPr>
                <a:r>
                  <a:rPr lang="uk-UA" dirty="0"/>
                  <a:t>приймає рішення у простому визнаному  випадку</a:t>
                </a:r>
                <a14:m>
                  <m:oMath xmlns:m="http://schemas.openxmlformats.org/officeDocument/2006/math">
                    <m:r>
                      <a:rPr lang="uk-UA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∗</m:t>
                    </m:r>
                  </m:oMath>
                </a14:m>
                <a:r>
                  <a:rPr lang="uk-UA" dirty="0"/>
                  <a:t>;</a:t>
                </a:r>
              </a:p>
              <a:p>
                <a:pPr marL="285750" indent="-285750">
                  <a:buFont typeface="Wingdings" panose="05000000000000000000" pitchFamily="2" charset="2"/>
                  <a:buChar char="ü"/>
                </a:pPr>
                <a:r>
                  <a:rPr lang="uk-UA" dirty="0"/>
                  <a:t>готує засідання, веде облік і контролює виконання</a:t>
                </a:r>
              </a:p>
              <a:p>
                <a:pPr marL="285750" indent="-285750" algn="ctr">
                  <a:buFont typeface="Wingdings" panose="05000000000000000000" pitchFamily="2" charset="2"/>
                  <a:buChar char="ü"/>
                </a:pPr>
                <a:endParaRPr lang="uk-UA" dirty="0">
                  <a:latin typeface="+mj-lt"/>
                </a:endParaRPr>
              </a:p>
              <a:p>
                <a:pPr algn="ctr"/>
                <a:endParaRPr lang="uk-UA" dirty="0">
                  <a:latin typeface="+mj-lt"/>
                </a:endParaRPr>
              </a:p>
            </p:txBody>
          </p:sp>
        </mc:Choice>
        <mc:Fallback xmlns="">
          <p:sp>
            <p:nvSpPr>
              <p:cNvPr id="7" name="Прямоугольник: скругленные углы 6">
                <a:extLst>
                  <a:ext uri="{FF2B5EF4-FFF2-40B4-BE49-F238E27FC236}">
                    <a16:creationId xmlns:a16="http://schemas.microsoft.com/office/drawing/2014/main" id="{229B8D21-0469-CE46-247E-D1D49F754A9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4149" y="1195329"/>
                <a:ext cx="4717846" cy="4104426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="" xmlns:a16="http://schemas.microsoft.com/office/drawing/2014/main" id="{41F2E1F3-E310-70C7-E863-8702F6C3FAB3}"/>
                  </a:ext>
                </a:extLst>
              </p:cNvPr>
              <p:cNvSpPr txBox="1"/>
              <p:nvPr/>
            </p:nvSpPr>
            <p:spPr>
              <a:xfrm flipH="1" flipV="1">
                <a:off x="335750" y="5311415"/>
                <a:ext cx="336797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uk-UA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∗</m:t>
                      </m:r>
                    </m:oMath>
                  </m:oMathPara>
                </a14:m>
                <a:endParaRPr lang="uk-UA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1F2E1F3-E310-70C7-E863-8702F6C3FA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 flipV="1">
                <a:off x="335750" y="5311415"/>
                <a:ext cx="336797" cy="27699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4F893046-C56F-C307-81E0-D8C75C500FCD}"/>
              </a:ext>
            </a:extLst>
          </p:cNvPr>
          <p:cNvSpPr/>
          <p:nvPr/>
        </p:nvSpPr>
        <p:spPr>
          <a:xfrm>
            <a:off x="646578" y="5311415"/>
            <a:ext cx="11306722" cy="36291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1400" dirty="0"/>
              <a:t>Здобувач визнав порушення і погодився з базовим заходом реагування. Рішення може бути оскаржене до Комісії</a:t>
            </a: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="" xmlns:a16="http://schemas.microsoft.com/office/drawing/2014/main" id="{93ABEC17-B708-BF3F-A164-B95A11EFBCE9}"/>
              </a:ext>
            </a:extLst>
          </p:cNvPr>
          <p:cNvSpPr/>
          <p:nvPr/>
        </p:nvSpPr>
        <p:spPr>
          <a:xfrm>
            <a:off x="6299939" y="1206989"/>
            <a:ext cx="5036417" cy="410442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b="1" dirty="0"/>
              <a:t>Комісія з академічної доброчесності, етики та управління конфліктами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uk-UA" dirty="0"/>
              <a:t>Розглядає передані справи та скарги;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uk-UA" dirty="0"/>
              <a:t>встановлює наявність або відсутність порушення;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uk-UA" dirty="0"/>
              <a:t>визначає санкцію або вносить обґрунтоване подання;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uk-UA" dirty="0"/>
              <a:t>розглядає скарги на рішення уповноваженої особи;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uk-UA" dirty="0"/>
              <a:t>розглядає етичні конфлікти та надає рекомендації</a:t>
            </a:r>
          </a:p>
          <a:p>
            <a:pPr algn="ctr"/>
            <a:endParaRPr lang="uk-UA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9042906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1"/>
          <p:cNvSpPr/>
          <p:nvPr/>
        </p:nvSpPr>
        <p:spPr>
          <a:xfrm>
            <a:off x="3721608" y="868680"/>
            <a:ext cx="4754880" cy="594360"/>
          </a:xfrm>
          <a:prstGeom prst="roundRect">
            <a:avLst>
              <a:gd name="adj" fmla="val 12308"/>
            </a:avLst>
          </a:prstGeom>
          <a:solidFill>
            <a:srgbClr val="E8F0FB"/>
          </a:solidFill>
          <a:ln w="15875">
            <a:solidFill>
              <a:srgbClr val="2E4BA8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3831336" y="868680"/>
            <a:ext cx="4535424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2E4B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Щодо вас надійшло повідомлення</a:t>
            </a:r>
            <a:endParaRPr lang="en-US" sz="13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1E24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реєстрація — в день надходження або наступного робочого дня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6099048" y="1463040"/>
            <a:ext cx="0" cy="182880"/>
          </a:xfrm>
          <a:prstGeom prst="line">
            <a:avLst/>
          </a:prstGeom>
          <a:noFill/>
          <a:ln w="19050">
            <a:solidFill>
              <a:srgbClr val="4A5468"/>
            </a:solidFill>
            <a:prstDash val="solid"/>
            <a:tailEnd type="triangle"/>
          </a:ln>
        </p:spPr>
      </p:sp>
      <p:sp>
        <p:nvSpPr>
          <p:cNvPr id="6" name="Shape 4"/>
          <p:cNvSpPr/>
          <p:nvPr/>
        </p:nvSpPr>
        <p:spPr>
          <a:xfrm>
            <a:off x="4453128" y="1645920"/>
            <a:ext cx="3291840" cy="868680"/>
          </a:xfrm>
          <a:prstGeom prst="diamond">
            <a:avLst/>
          </a:prstGeom>
          <a:solidFill>
            <a:srgbClr val="FFF1C9"/>
          </a:solidFill>
          <a:ln w="15875">
            <a:solidFill>
              <a:srgbClr val="D99A12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956048" y="1645920"/>
            <a:ext cx="22860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1E24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 факти, які можна перевірити?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548640" y="1783080"/>
            <a:ext cx="3017520" cy="594360"/>
          </a:xfrm>
          <a:prstGeom prst="roundRect">
            <a:avLst>
              <a:gd name="adj" fmla="val 12308"/>
            </a:avLst>
          </a:prstGeom>
          <a:solidFill>
            <a:srgbClr val="F1F2F5"/>
          </a:solidFill>
          <a:ln w="15875">
            <a:solidFill>
              <a:srgbClr val="8A94A8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658368" y="1783080"/>
            <a:ext cx="2798064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3A42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Залишено без розгляду</a:t>
            </a:r>
            <a:endParaRPr lang="en-US" sz="13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1E24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заявнику повідомляють підстави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 flipH="1">
            <a:off x="3566160" y="2080260"/>
            <a:ext cx="886968" cy="0"/>
          </a:xfrm>
          <a:prstGeom prst="line">
            <a:avLst/>
          </a:prstGeom>
          <a:noFill/>
          <a:ln w="19050">
            <a:solidFill>
              <a:srgbClr val="4A5468"/>
            </a:solidFill>
            <a:prstDash val="solid"/>
            <a:tailEnd type="triangle"/>
          </a:ln>
        </p:spPr>
      </p:sp>
      <p:sp>
        <p:nvSpPr>
          <p:cNvPr id="11" name="Text 9"/>
          <p:cNvSpPr txBox="1"/>
          <p:nvPr/>
        </p:nvSpPr>
        <p:spPr>
          <a:xfrm>
            <a:off x="3657600" y="1828800"/>
            <a:ext cx="731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4A54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НІ</a:t>
            </a:r>
            <a:endParaRPr lang="en-US" sz="1050" dirty="0"/>
          </a:p>
        </p:txBody>
      </p:sp>
      <p:sp>
        <p:nvSpPr>
          <p:cNvPr id="12" name="Text 10"/>
          <p:cNvSpPr txBox="1"/>
          <p:nvPr/>
        </p:nvSpPr>
        <p:spPr>
          <a:xfrm>
            <a:off x="8001000" y="193852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5A62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попередній розгляд — до 10 робочих днів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6099048" y="2514600"/>
            <a:ext cx="0" cy="182880"/>
          </a:xfrm>
          <a:prstGeom prst="line">
            <a:avLst/>
          </a:prstGeom>
          <a:noFill/>
          <a:ln w="19050">
            <a:solidFill>
              <a:srgbClr val="4A5468"/>
            </a:solidFill>
            <a:prstDash val="solid"/>
            <a:tailEnd type="triangle"/>
          </a:ln>
        </p:spPr>
      </p:sp>
      <p:sp>
        <p:nvSpPr>
          <p:cNvPr id="14" name="Text 12"/>
          <p:cNvSpPr txBox="1"/>
          <p:nvPr/>
        </p:nvSpPr>
        <p:spPr>
          <a:xfrm>
            <a:off x="6144768" y="2487168"/>
            <a:ext cx="731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4A54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ТАК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3721608" y="2697480"/>
            <a:ext cx="4754880" cy="594360"/>
          </a:xfrm>
          <a:prstGeom prst="roundRect">
            <a:avLst>
              <a:gd name="adj" fmla="val 12308"/>
            </a:avLst>
          </a:prstGeom>
          <a:solidFill>
            <a:srgbClr val="E8F0FB"/>
          </a:solidFill>
          <a:ln w="15875">
            <a:solidFill>
              <a:srgbClr val="2E4BA8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3749040" y="2743199"/>
            <a:ext cx="4535424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2E4B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Розгляд розпочато</a:t>
            </a:r>
            <a:endParaRPr lang="en-US" sz="13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1E24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 отримуєте копію матеріалів, надаєте пояснення й докази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6099048" y="3291840"/>
            <a:ext cx="0" cy="182880"/>
          </a:xfrm>
          <a:prstGeom prst="line">
            <a:avLst/>
          </a:prstGeom>
          <a:noFill/>
          <a:ln w="19050">
            <a:solidFill>
              <a:srgbClr val="4A5468"/>
            </a:solidFill>
            <a:prstDash val="solid"/>
            <a:tailEnd type="triangle"/>
          </a:ln>
        </p:spPr>
      </p:sp>
      <p:sp>
        <p:nvSpPr>
          <p:cNvPr id="18" name="Shape 16"/>
          <p:cNvSpPr/>
          <p:nvPr/>
        </p:nvSpPr>
        <p:spPr>
          <a:xfrm>
            <a:off x="4361688" y="3474720"/>
            <a:ext cx="3474720" cy="868680"/>
          </a:xfrm>
          <a:prstGeom prst="diamond">
            <a:avLst/>
          </a:prstGeom>
          <a:solidFill>
            <a:srgbClr val="FFF1C9"/>
          </a:solidFill>
          <a:ln w="15875">
            <a:solidFill>
              <a:srgbClr val="D99A12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4864608" y="3474720"/>
            <a:ext cx="24688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1E24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Визнаєте порушення й згодні з базовим заходом?</a:t>
            </a:r>
            <a:endParaRPr lang="en-US" sz="1150" dirty="0"/>
          </a:p>
        </p:txBody>
      </p:sp>
      <p:sp>
        <p:nvSpPr>
          <p:cNvPr id="20" name="Shape 18"/>
          <p:cNvSpPr/>
          <p:nvPr/>
        </p:nvSpPr>
        <p:spPr>
          <a:xfrm>
            <a:off x="548640" y="3566160"/>
            <a:ext cx="3291840" cy="685800"/>
          </a:xfrm>
          <a:prstGeom prst="roundRect">
            <a:avLst>
              <a:gd name="adj" fmla="val 10667"/>
            </a:avLst>
          </a:prstGeom>
          <a:solidFill>
            <a:srgbClr val="E8F0FB"/>
          </a:solidFill>
          <a:ln w="15875">
            <a:solidFill>
              <a:srgbClr val="2E4BA8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658368" y="3566160"/>
            <a:ext cx="307238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2E4B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Повна процедура в Комісії</a:t>
            </a:r>
            <a:endParaRPr lang="en-US" sz="13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1E24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 представником студентського самоврядування; про засідання — за 3 роб. дні</a:t>
            </a:r>
            <a:endParaRPr lang="en-US" sz="1300" dirty="0"/>
          </a:p>
        </p:txBody>
      </p:sp>
      <p:sp>
        <p:nvSpPr>
          <p:cNvPr id="22" name="Shape 20"/>
          <p:cNvSpPr/>
          <p:nvPr/>
        </p:nvSpPr>
        <p:spPr>
          <a:xfrm flipH="1">
            <a:off x="3840480" y="3909060"/>
            <a:ext cx="521208" cy="0"/>
          </a:xfrm>
          <a:prstGeom prst="line">
            <a:avLst/>
          </a:prstGeom>
          <a:noFill/>
          <a:ln w="19050">
            <a:solidFill>
              <a:srgbClr val="4A5468"/>
            </a:solidFill>
            <a:prstDash val="solid"/>
            <a:tailEnd type="triangle"/>
          </a:ln>
        </p:spPr>
      </p:sp>
      <p:sp>
        <p:nvSpPr>
          <p:cNvPr id="23" name="Text 21"/>
          <p:cNvSpPr txBox="1"/>
          <p:nvPr/>
        </p:nvSpPr>
        <p:spPr>
          <a:xfrm>
            <a:off x="3749040" y="3657600"/>
            <a:ext cx="731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4A54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НІ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8348472" y="3566160"/>
            <a:ext cx="3291840" cy="685800"/>
          </a:xfrm>
          <a:prstGeom prst="roundRect">
            <a:avLst>
              <a:gd name="adj" fmla="val 10667"/>
            </a:avLst>
          </a:prstGeom>
          <a:solidFill>
            <a:srgbClr val="E8F0FB"/>
          </a:solidFill>
          <a:ln w="15875">
            <a:solidFill>
              <a:srgbClr val="2E4BA8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8458200" y="3589019"/>
            <a:ext cx="307238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2E4B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Спрощена процедура</a:t>
            </a:r>
            <a:endParaRPr lang="en-US" sz="13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1E24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рішення ухвалює уповноважена особа без засідання Комісії</a:t>
            </a:r>
            <a:endParaRPr lang="en-US" sz="1300" dirty="0"/>
          </a:p>
        </p:txBody>
      </p:sp>
      <p:sp>
        <p:nvSpPr>
          <p:cNvPr id="26" name="Shape 24"/>
          <p:cNvSpPr/>
          <p:nvPr/>
        </p:nvSpPr>
        <p:spPr>
          <a:xfrm>
            <a:off x="7836408" y="3909060"/>
            <a:ext cx="512064" cy="0"/>
          </a:xfrm>
          <a:prstGeom prst="line">
            <a:avLst/>
          </a:prstGeom>
          <a:noFill/>
          <a:ln w="19050">
            <a:solidFill>
              <a:srgbClr val="4A5468"/>
            </a:solidFill>
            <a:prstDash val="solid"/>
            <a:tailEnd type="triangle"/>
          </a:ln>
        </p:spPr>
      </p:sp>
      <p:sp>
        <p:nvSpPr>
          <p:cNvPr id="27" name="Text 25"/>
          <p:cNvSpPr txBox="1"/>
          <p:nvPr/>
        </p:nvSpPr>
        <p:spPr>
          <a:xfrm>
            <a:off x="7726680" y="3657600"/>
            <a:ext cx="731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4A54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ТАК</a:t>
            </a:r>
            <a:endParaRPr lang="en-US" sz="1050" dirty="0"/>
          </a:p>
        </p:txBody>
      </p:sp>
      <p:sp>
        <p:nvSpPr>
          <p:cNvPr id="28" name="Text 26"/>
          <p:cNvSpPr txBox="1"/>
          <p:nvPr/>
        </p:nvSpPr>
        <p:spPr>
          <a:xfrm>
            <a:off x="10104120" y="4315968"/>
            <a:ext cx="1600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i="1" dirty="0">
                <a:solidFill>
                  <a:srgbClr val="5A62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визнання можна відкликати до рішення — тоді повна процедура</a:t>
            </a:r>
            <a:endParaRPr lang="en-US" sz="950" dirty="0"/>
          </a:p>
        </p:txBody>
      </p:sp>
      <p:sp>
        <p:nvSpPr>
          <p:cNvPr id="29" name="Shape 27"/>
          <p:cNvSpPr/>
          <p:nvPr/>
        </p:nvSpPr>
        <p:spPr>
          <a:xfrm>
            <a:off x="4178808" y="4617720"/>
            <a:ext cx="3840480" cy="548640"/>
          </a:xfrm>
          <a:prstGeom prst="roundRect">
            <a:avLst>
              <a:gd name="adj" fmla="val 13333"/>
            </a:avLst>
          </a:prstGeom>
          <a:solidFill>
            <a:srgbClr val="E8F0FB"/>
          </a:solidFill>
          <a:ln w="15875">
            <a:solidFill>
              <a:srgbClr val="2E4BA8"/>
            </a:solidFill>
            <a:prstDash val="solid"/>
          </a:ln>
        </p:spPr>
      </p:sp>
      <p:sp>
        <p:nvSpPr>
          <p:cNvPr id="30" name="Text 28"/>
          <p:cNvSpPr txBox="1"/>
          <p:nvPr/>
        </p:nvSpPr>
        <p:spPr>
          <a:xfrm>
            <a:off x="4288536" y="4617720"/>
            <a:ext cx="362102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2E4B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Рішення</a:t>
            </a:r>
            <a:endParaRPr lang="en-US" sz="13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1E24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копію надсилають до 3 робочих днів</a:t>
            </a:r>
            <a:endParaRPr lang="en-US" sz="1300" dirty="0"/>
          </a:p>
        </p:txBody>
      </p:sp>
      <p:sp>
        <p:nvSpPr>
          <p:cNvPr id="31" name="Shape 29"/>
          <p:cNvSpPr/>
          <p:nvPr/>
        </p:nvSpPr>
        <p:spPr>
          <a:xfrm>
            <a:off x="2194560" y="4251960"/>
            <a:ext cx="0" cy="640080"/>
          </a:xfrm>
          <a:prstGeom prst="line">
            <a:avLst/>
          </a:prstGeom>
          <a:noFill/>
          <a:ln w="19050">
            <a:solidFill>
              <a:srgbClr val="4A5468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2194560" y="4892040"/>
            <a:ext cx="1984248" cy="0"/>
          </a:xfrm>
          <a:prstGeom prst="line">
            <a:avLst/>
          </a:prstGeom>
          <a:noFill/>
          <a:ln w="19050">
            <a:solidFill>
              <a:srgbClr val="4A5468"/>
            </a:solidFill>
            <a:prstDash val="solid"/>
            <a:tailEnd type="triangle"/>
          </a:ln>
        </p:spPr>
      </p:sp>
      <p:sp>
        <p:nvSpPr>
          <p:cNvPr id="33" name="Shape 31"/>
          <p:cNvSpPr/>
          <p:nvPr/>
        </p:nvSpPr>
        <p:spPr>
          <a:xfrm>
            <a:off x="9994392" y="4251960"/>
            <a:ext cx="0" cy="640080"/>
          </a:xfrm>
          <a:prstGeom prst="line">
            <a:avLst/>
          </a:prstGeom>
          <a:noFill/>
          <a:ln w="19050">
            <a:solidFill>
              <a:srgbClr val="4A5468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 flipH="1">
            <a:off x="8019288" y="4892040"/>
            <a:ext cx="1975104" cy="0"/>
          </a:xfrm>
          <a:prstGeom prst="line">
            <a:avLst/>
          </a:prstGeom>
          <a:noFill/>
          <a:ln w="19050">
            <a:solidFill>
              <a:srgbClr val="4A5468"/>
            </a:solidFill>
            <a:prstDash val="solid"/>
            <a:tailEnd type="triangle"/>
          </a:ln>
        </p:spPr>
      </p:sp>
      <p:sp>
        <p:nvSpPr>
          <p:cNvPr id="35" name="Shape 33"/>
          <p:cNvSpPr/>
          <p:nvPr/>
        </p:nvSpPr>
        <p:spPr>
          <a:xfrm>
            <a:off x="6099048" y="5166360"/>
            <a:ext cx="0" cy="137160"/>
          </a:xfrm>
          <a:prstGeom prst="line">
            <a:avLst/>
          </a:prstGeom>
          <a:noFill/>
          <a:ln w="19050">
            <a:solidFill>
              <a:srgbClr val="4A5468"/>
            </a:solidFill>
            <a:prstDash val="solid"/>
            <a:tailEnd type="triangle"/>
          </a:ln>
        </p:spPr>
      </p:sp>
      <p:sp>
        <p:nvSpPr>
          <p:cNvPr id="36" name="Shape 34"/>
          <p:cNvSpPr/>
          <p:nvPr/>
        </p:nvSpPr>
        <p:spPr>
          <a:xfrm>
            <a:off x="4636008" y="5303520"/>
            <a:ext cx="2926080" cy="777240"/>
          </a:xfrm>
          <a:prstGeom prst="diamond">
            <a:avLst/>
          </a:prstGeom>
          <a:solidFill>
            <a:srgbClr val="FFF1C9"/>
          </a:solidFill>
          <a:ln w="15875">
            <a:solidFill>
              <a:srgbClr val="D99A12"/>
            </a:solidFill>
            <a:prstDash val="solid"/>
          </a:ln>
        </p:spPr>
      </p:sp>
      <p:sp>
        <p:nvSpPr>
          <p:cNvPr id="37" name="Text 35"/>
          <p:cNvSpPr txBox="1"/>
          <p:nvPr/>
        </p:nvSpPr>
        <p:spPr>
          <a:xfrm>
            <a:off x="5138928" y="5303520"/>
            <a:ext cx="1920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1E24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Згодні з рішенням?</a:t>
            </a:r>
            <a:endParaRPr lang="en-US" sz="1150" dirty="0"/>
          </a:p>
        </p:txBody>
      </p:sp>
      <p:sp>
        <p:nvSpPr>
          <p:cNvPr id="38" name="Shape 36"/>
          <p:cNvSpPr/>
          <p:nvPr/>
        </p:nvSpPr>
        <p:spPr>
          <a:xfrm>
            <a:off x="548640" y="5349240"/>
            <a:ext cx="3657600" cy="685800"/>
          </a:xfrm>
          <a:prstGeom prst="roundRect">
            <a:avLst>
              <a:gd name="adj" fmla="val 10667"/>
            </a:avLst>
          </a:prstGeom>
          <a:solidFill>
            <a:srgbClr val="FBECEA"/>
          </a:solidFill>
          <a:ln w="15875">
            <a:solidFill>
              <a:srgbClr val="C8261C"/>
            </a:solidFill>
            <a:prstDash val="solid"/>
          </a:ln>
        </p:spPr>
      </p:sp>
      <p:sp>
        <p:nvSpPr>
          <p:cNvPr id="39" name="Text 37"/>
          <p:cNvSpPr txBox="1"/>
          <p:nvPr/>
        </p:nvSpPr>
        <p:spPr>
          <a:xfrm>
            <a:off x="658368" y="5349240"/>
            <a:ext cx="343814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C826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Оскарження — до 10 робочих днів</a:t>
            </a:r>
            <a:endParaRPr lang="en-US" sz="13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1E24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уповноважена особа → Комісія; Комісія → Вчена рада</a:t>
            </a:r>
            <a:endParaRPr lang="en-US" sz="1300" dirty="0"/>
          </a:p>
        </p:txBody>
      </p:sp>
      <p:sp>
        <p:nvSpPr>
          <p:cNvPr id="40" name="Shape 38"/>
          <p:cNvSpPr/>
          <p:nvPr/>
        </p:nvSpPr>
        <p:spPr>
          <a:xfrm flipH="1">
            <a:off x="4206240" y="5692140"/>
            <a:ext cx="429768" cy="0"/>
          </a:xfrm>
          <a:prstGeom prst="line">
            <a:avLst/>
          </a:prstGeom>
          <a:noFill/>
          <a:ln w="19050">
            <a:solidFill>
              <a:srgbClr val="4A5468"/>
            </a:solidFill>
            <a:prstDash val="solid"/>
            <a:tailEnd type="triangle"/>
          </a:ln>
        </p:spPr>
      </p:sp>
      <p:sp>
        <p:nvSpPr>
          <p:cNvPr id="41" name="Text 39"/>
          <p:cNvSpPr txBox="1"/>
          <p:nvPr/>
        </p:nvSpPr>
        <p:spPr>
          <a:xfrm>
            <a:off x="4069080" y="5440680"/>
            <a:ext cx="731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4A54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НІ</a:t>
            </a:r>
            <a:endParaRPr lang="en-US" sz="1050" dirty="0"/>
          </a:p>
        </p:txBody>
      </p:sp>
      <p:sp>
        <p:nvSpPr>
          <p:cNvPr id="42" name="Shape 40"/>
          <p:cNvSpPr/>
          <p:nvPr/>
        </p:nvSpPr>
        <p:spPr>
          <a:xfrm>
            <a:off x="8074152" y="5349240"/>
            <a:ext cx="3566160" cy="685800"/>
          </a:xfrm>
          <a:prstGeom prst="roundRect">
            <a:avLst>
              <a:gd name="adj" fmla="val 10667"/>
            </a:avLst>
          </a:prstGeom>
          <a:solidFill>
            <a:srgbClr val="E6F4E0"/>
          </a:solidFill>
          <a:ln w="15875">
            <a:solidFill>
              <a:srgbClr val="3F8A22"/>
            </a:solidFill>
            <a:prstDash val="solid"/>
          </a:ln>
        </p:spPr>
      </p:sp>
      <p:sp>
        <p:nvSpPr>
          <p:cNvPr id="43" name="Text 41"/>
          <p:cNvSpPr txBox="1"/>
          <p:nvPr/>
        </p:nvSpPr>
        <p:spPr>
          <a:xfrm>
            <a:off x="8183880" y="5349240"/>
            <a:ext cx="33467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3F8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Рішення набирає чинності</a:t>
            </a:r>
            <a:endParaRPr lang="en-US" sz="13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1E24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 дня оприлюднення; виконується у визначений строк</a:t>
            </a:r>
            <a:endParaRPr lang="en-US" sz="1300" dirty="0"/>
          </a:p>
        </p:txBody>
      </p:sp>
      <p:sp>
        <p:nvSpPr>
          <p:cNvPr id="44" name="Shape 42"/>
          <p:cNvSpPr/>
          <p:nvPr/>
        </p:nvSpPr>
        <p:spPr>
          <a:xfrm>
            <a:off x="7562088" y="5692140"/>
            <a:ext cx="512064" cy="0"/>
          </a:xfrm>
          <a:prstGeom prst="line">
            <a:avLst/>
          </a:prstGeom>
          <a:noFill/>
          <a:ln w="19050">
            <a:solidFill>
              <a:srgbClr val="4A5468"/>
            </a:solidFill>
            <a:prstDash val="solid"/>
            <a:tailEnd type="triangle"/>
          </a:ln>
        </p:spPr>
      </p:sp>
      <p:sp>
        <p:nvSpPr>
          <p:cNvPr id="45" name="Text 43"/>
          <p:cNvSpPr txBox="1"/>
          <p:nvPr/>
        </p:nvSpPr>
        <p:spPr>
          <a:xfrm>
            <a:off x="7452360" y="5440680"/>
            <a:ext cx="731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4A54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ТАК</a:t>
            </a:r>
            <a:endParaRPr lang="en-US" sz="1050" dirty="0"/>
          </a:p>
        </p:txBody>
      </p:sp>
      <p:sp>
        <p:nvSpPr>
          <p:cNvPr id="47" name="Заголовок 1">
            <a:extLst>
              <a:ext uri="{FF2B5EF4-FFF2-40B4-BE49-F238E27FC236}">
                <a16:creationId xmlns="" xmlns:a16="http://schemas.microsoft.com/office/drawing/2014/main" id="{6293D0E0-5114-3542-502B-8850311526F5}"/>
              </a:ext>
            </a:extLst>
          </p:cNvPr>
          <p:cNvSpPr txBox="1">
            <a:spLocks/>
          </p:cNvSpPr>
          <p:nvPr/>
        </p:nvSpPr>
        <p:spPr>
          <a:xfrm>
            <a:off x="334961" y="188914"/>
            <a:ext cx="11522075" cy="336867"/>
          </a:xfrm>
          <a:prstGeom prst="rect">
            <a:avLst/>
          </a:prstGeom>
        </p:spPr>
        <p:txBody>
          <a:bodyPr>
            <a:normAutofit fontScale="2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11200" dirty="0"/>
              <a:t>Розгляд повідомлення про порушення доброчесності</a:t>
            </a:r>
            <a:r>
              <a:rPr lang="en-US" sz="4800" dirty="0"/>
              <a:t/>
            </a:r>
            <a:br>
              <a:rPr lang="en-US" sz="4800" dirty="0"/>
            </a:br>
            <a:endParaRPr lang="uk-UA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B1CEAD1C-3D62-5CD0-8A27-AFCC0EDBF155}"/>
              </a:ext>
            </a:extLst>
          </p:cNvPr>
          <p:cNvSpPr txBox="1"/>
          <p:nvPr/>
        </p:nvSpPr>
        <p:spPr>
          <a:xfrm>
            <a:off x="4591279" y="785750"/>
            <a:ext cx="717473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dirty="0">
                <a:latin typeface="+mj-lt"/>
              </a:rPr>
              <a:t>Приймає повідомлення про можливі порушення та організовує їх попередній розгляд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93814FF2-ED46-BF35-0AFF-CA3E7E254150}"/>
              </a:ext>
            </a:extLst>
          </p:cNvPr>
          <p:cNvSpPr txBox="1"/>
          <p:nvPr/>
        </p:nvSpPr>
        <p:spPr>
          <a:xfrm>
            <a:off x="219420" y="5040919"/>
            <a:ext cx="491535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dirty="0">
                <a:latin typeface="+mj-lt"/>
              </a:rPr>
              <a:t>Лукашук Оксана Миколаївна</a:t>
            </a:r>
          </a:p>
          <a:p>
            <a:r>
              <a:rPr lang="en-US" dirty="0"/>
              <a:t>Email</a:t>
            </a:r>
            <a:r>
              <a:rPr lang="uk-UA" dirty="0"/>
              <a:t>: </a:t>
            </a:r>
            <a:r>
              <a:rPr lang="en-GB" dirty="0"/>
              <a:t>dobrochesnist@ztu.edu.ua</a:t>
            </a:r>
            <a:endParaRPr lang="uk-UA" dirty="0"/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E9D69A2B-1637-4FAE-5CB5-EEE6DC4BDC49}"/>
              </a:ext>
            </a:extLst>
          </p:cNvPr>
          <p:cNvSpPr txBox="1"/>
          <p:nvPr/>
        </p:nvSpPr>
        <p:spPr>
          <a:xfrm>
            <a:off x="5394595" y="1473258"/>
            <a:ext cx="612537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2400" dirty="0">
                <a:latin typeface="+mj-lt"/>
              </a:rPr>
              <a:t>Завдання уповноваженої особи: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8628A0B2-27DA-F630-82B5-F1CF15973ADC}"/>
              </a:ext>
            </a:extLst>
          </p:cNvPr>
          <p:cNvSpPr txBox="1"/>
          <p:nvPr/>
        </p:nvSpPr>
        <p:spPr>
          <a:xfrm>
            <a:off x="4722354" y="1997839"/>
            <a:ext cx="7160964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uk-UA" dirty="0"/>
              <a:t>Приймає та реєструє повідомлення;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uk-UA" dirty="0"/>
              <a:t>Проводить попередній розгляд і повідомляє учасників про процедурні рішення;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uk-UA" dirty="0"/>
              <a:t>Якщо здобувач добровільно визнав порушення і погодився з базовим заходом, може ухвалити вмотивоване рішення за спрощеною процедурою;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uk-UA" dirty="0"/>
              <a:t>Передає Комісії спірні, повторні, систематичні та істотні справи;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uk-UA" dirty="0"/>
              <a:t>Веде захищений реєстр рішень і контролює їх виконання.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="" xmlns:a16="http://schemas.microsoft.com/office/drawing/2014/main" id="{64E64B22-FE8D-7828-4F95-F685888DE9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457" y="811955"/>
            <a:ext cx="3171261" cy="4229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Заголовок 1">
            <a:extLst>
              <a:ext uri="{FF2B5EF4-FFF2-40B4-BE49-F238E27FC236}">
                <a16:creationId xmlns="" xmlns:a16="http://schemas.microsoft.com/office/drawing/2014/main" id="{13411FFD-60AB-63C6-0BE2-F432BA2C31DE}"/>
              </a:ext>
            </a:extLst>
          </p:cNvPr>
          <p:cNvSpPr txBox="1">
            <a:spLocks/>
          </p:cNvSpPr>
          <p:nvPr/>
        </p:nvSpPr>
        <p:spPr>
          <a:xfrm>
            <a:off x="219420" y="-8081"/>
            <a:ext cx="11956974" cy="48180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2800" dirty="0">
                <a:ea typeface="+mn-ea"/>
                <a:cs typeface="+mn-cs"/>
              </a:rPr>
              <a:t>Уповноважена</a:t>
            </a:r>
            <a:r>
              <a:rPr lang="uk-UA" sz="2800" b="1" dirty="0">
                <a:solidFill>
                  <a:srgbClr val="000000"/>
                </a:solidFill>
              </a:rPr>
              <a:t> </a:t>
            </a:r>
            <a:r>
              <a:rPr lang="ru-RU" sz="2800" dirty="0">
                <a:ea typeface="+mn-ea"/>
                <a:cs typeface="+mn-cs"/>
              </a:rPr>
              <a:t>особа з </a:t>
            </a:r>
            <a:r>
              <a:rPr lang="uk-UA" sz="2800" dirty="0">
                <a:ea typeface="+mn-ea"/>
                <a:cs typeface="+mn-cs"/>
              </a:rPr>
              <a:t>питань академічної доброчесності</a:t>
            </a:r>
          </a:p>
        </p:txBody>
      </p:sp>
    </p:spTree>
    <p:extLst>
      <p:ext uri="{BB962C8B-B14F-4D97-AF65-F5344CB8AC3E}">
        <p14:creationId xmlns:p14="http://schemas.microsoft.com/office/powerpoint/2010/main" val="5800900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>
            <a:extLst>
              <a:ext uri="{FF2B5EF4-FFF2-40B4-BE49-F238E27FC236}">
                <a16:creationId xmlns="" xmlns:a16="http://schemas.microsoft.com/office/drawing/2014/main" id="{74620812-E0D1-EF3A-E47E-E61D338BAF7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4" b="36571"/>
          <a:stretch/>
        </p:blipFill>
        <p:spPr bwMode="auto">
          <a:xfrm>
            <a:off x="117513" y="734469"/>
            <a:ext cx="4572000" cy="4197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B1CEAD1C-3D62-5CD0-8A27-AFCC0EDBF155}"/>
              </a:ext>
            </a:extLst>
          </p:cNvPr>
          <p:cNvSpPr txBox="1"/>
          <p:nvPr/>
        </p:nvSpPr>
        <p:spPr>
          <a:xfrm>
            <a:off x="4899752" y="648773"/>
            <a:ext cx="717473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dirty="0">
                <a:latin typeface="+mj-lt"/>
              </a:rPr>
              <a:t>Інтегрує та впроваджує інструменти запобігання корупції в усі процеси ЗВО, як це визначають національні та міжнародні антикорупційні стандарти.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93814FF2-ED46-BF35-0AFF-CA3E7E254150}"/>
              </a:ext>
            </a:extLst>
          </p:cNvPr>
          <p:cNvSpPr txBox="1"/>
          <p:nvPr/>
        </p:nvSpPr>
        <p:spPr>
          <a:xfrm>
            <a:off x="0" y="4935091"/>
            <a:ext cx="491535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b="1" dirty="0"/>
              <a:t>КАРПУНЕЦЬ Володимир Дмитрович </a:t>
            </a:r>
          </a:p>
          <a:p>
            <a:r>
              <a:rPr lang="uk-UA" dirty="0" err="1"/>
              <a:t>Email</a:t>
            </a:r>
            <a:r>
              <a:rPr lang="uk-UA" dirty="0"/>
              <a:t>: kppd_kvd@ztu.edu.ua </a:t>
            </a:r>
          </a:p>
          <a:p>
            <a:r>
              <a:rPr lang="uk-UA" dirty="0"/>
              <a:t>Кабінет: 231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E9D69A2B-1637-4FAE-5CB5-EEE6DC4BDC49}"/>
              </a:ext>
            </a:extLst>
          </p:cNvPr>
          <p:cNvSpPr txBox="1"/>
          <p:nvPr/>
        </p:nvSpPr>
        <p:spPr>
          <a:xfrm>
            <a:off x="5329409" y="1721689"/>
            <a:ext cx="612537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2400" dirty="0">
                <a:latin typeface="+mj-lt"/>
              </a:rPr>
              <a:t>Завдання уповноваженого: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8628A0B2-27DA-F630-82B5-F1CF15973ADC}"/>
              </a:ext>
            </a:extLst>
          </p:cNvPr>
          <p:cNvSpPr txBox="1"/>
          <p:nvPr/>
        </p:nvSpPr>
        <p:spPr>
          <a:xfrm>
            <a:off x="4811616" y="2223898"/>
            <a:ext cx="7160964" cy="30162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uk-UA" sz="1600" dirty="0"/>
              <a:t>Оцінює корупційні ризики та розроблює заходи з їх мінімізації;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uk-UA" sz="1600" dirty="0"/>
              <a:t>Проводить внутрішні перевірки повідомлень викривачів та захист викривачів корупції;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uk-UA" sz="1600" dirty="0"/>
              <a:t>Надає консультаційно-методичну допомогу щодо дотримання антикорупційного законодавства (навчання/роз'яснення);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uk-UA" sz="1600" dirty="0"/>
              <a:t>Здійснює контроль та координацію підвідомчих юридичних осіб;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uk-UA" sz="1600" dirty="0"/>
              <a:t> Інформує керівника університету, НАЗК або інших спеціально уповноважених суб'єктів у сфері протидії корупції про факти порушення антикорупційного законодавства.</a:t>
            </a:r>
          </a:p>
          <a:p>
            <a:endParaRPr lang="uk-UA" sz="1400" dirty="0"/>
          </a:p>
        </p:txBody>
      </p:sp>
      <p:sp>
        <p:nvSpPr>
          <p:cNvPr id="10" name="Заголовок 1">
            <a:extLst>
              <a:ext uri="{FF2B5EF4-FFF2-40B4-BE49-F238E27FC236}">
                <a16:creationId xmlns="" xmlns:a16="http://schemas.microsoft.com/office/drawing/2014/main" id="{153C6012-5210-F993-FE72-D05CA0F88496}"/>
              </a:ext>
            </a:extLst>
          </p:cNvPr>
          <p:cNvSpPr txBox="1">
            <a:spLocks/>
          </p:cNvSpPr>
          <p:nvPr/>
        </p:nvSpPr>
        <p:spPr>
          <a:xfrm>
            <a:off x="226237" y="37522"/>
            <a:ext cx="11739526" cy="70345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2800" dirty="0"/>
              <a:t>Антикорупційний уповноважений </a:t>
            </a:r>
          </a:p>
        </p:txBody>
      </p:sp>
    </p:spTree>
    <p:extLst>
      <p:ext uri="{BB962C8B-B14F-4D97-AF65-F5344CB8AC3E}">
        <p14:creationId xmlns:p14="http://schemas.microsoft.com/office/powerpoint/2010/main" val="3119118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780CCB2-C3C6-F8C0-467D-524BE15406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0000" y="180000"/>
            <a:ext cx="11700000" cy="7000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sz="2800"/>
              <a:t>Доброчесна робота і повідомлення про порушення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B1CEAD1C-3D62-5CD0-8A27-AFCC0EDBF155}"/>
              </a:ext>
            </a:extLst>
          </p:cNvPr>
          <p:cNvSpPr>
            <a:spLocks noGrp="1"/>
          </p:cNvSpPr>
          <p:nvPr/>
        </p:nvSpPr>
        <p:spPr>
          <a:xfrm>
            <a:off x="550000" y="950000"/>
            <a:ext cx="11100000" cy="15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800">
                <a:latin typeface="+mj-lt"/>
                <a:ea typeface="+mj-lt"/>
                <a:cs typeface="+mj-lt"/>
              </a:rPr>
              <a:t>Виконуйте завдання самостійно в межах дозволених викладачем форм співпраці. Посилайтеся на чужі тексти, ідеї та зображення. У творі зазначайте використання результатів, згенерованих ШІ, із методикою або посиланням на програму.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93814FF2-ED46-BF35-0AFF-CA3E7E254150}"/>
              </a:ext>
            </a:extLst>
          </p:cNvPr>
          <p:cNvSpPr>
            <a:spLocks noGrp="1"/>
          </p:cNvSpPr>
          <p:nvPr/>
        </p:nvSpPr>
        <p:spPr>
          <a:xfrm>
            <a:off x="550000" y="2600000"/>
            <a:ext cx="11100000" cy="85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50" b="1" dirty="0"/>
              <a:t>ПОВІДОМЛЕННЯ ПРО МОЖЛИВЕ ПОРУШЕННЯ</a:t>
            </a:r>
          </a:p>
          <a:p>
            <a:r>
              <a:rPr dirty="0" err="1"/>
              <a:t>Пошта</a:t>
            </a:r>
            <a:r>
              <a:rPr dirty="0"/>
              <a:t>: dobrochesnist@ztu.edu.ua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E9D69A2B-1637-4FAE-5CB5-EEE6DC4BDC49}"/>
              </a:ext>
            </a:extLst>
          </p:cNvPr>
          <p:cNvSpPr>
            <a:spLocks noGrp="1"/>
          </p:cNvSpPr>
          <p:nvPr/>
        </p:nvSpPr>
        <p:spPr>
          <a:xfrm>
            <a:off x="550000" y="3600000"/>
            <a:ext cx="11100000" cy="55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sz="2100">
                <a:latin typeface="+mj-lt"/>
                <a:ea typeface="+mj-lt"/>
                <a:cs typeface="+mj-lt"/>
              </a:rPr>
              <a:t>Що важливо знати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8628A0B2-27DA-F630-82B5-F1CF15973ADC}"/>
              </a:ext>
            </a:extLst>
          </p:cNvPr>
          <p:cNvSpPr>
            <a:spLocks noGrp="1"/>
          </p:cNvSpPr>
          <p:nvPr/>
        </p:nvSpPr>
        <p:spPr>
          <a:xfrm>
            <a:off x="550000" y="4150000"/>
            <a:ext cx="11100000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363538" algn="just"/>
            <a:r>
              <a:rPr lang="uk-UA" sz="1750" dirty="0"/>
              <a:t>Показник текстових збігів сам по собі не доводить порушення. Особа має право ознайомитися з матеріалами, надати пояснення, отримати вмотивоване рішення та оскаржити його.</a:t>
            </a:r>
          </a:p>
        </p:txBody>
      </p:sp>
    </p:spTree>
    <p:extLst>
      <p:ext uri="{BB962C8B-B14F-4D97-AF65-F5344CB8AC3E}">
        <p14:creationId xmlns:p14="http://schemas.microsoft.com/office/powerpoint/2010/main" val="338591218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Житомирська політехніка">
      <a:dk1>
        <a:srgbClr val="224D83"/>
      </a:dk1>
      <a:lt1>
        <a:sysClr val="window" lastClr="FFFFFF"/>
      </a:lt1>
      <a:dk2>
        <a:srgbClr val="FFFFFF"/>
      </a:dk2>
      <a:lt2>
        <a:srgbClr val="224D8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Житомирська політехніка">
      <a:majorFont>
        <a:latin typeface="Montserrat ExtraBold"/>
        <a:ea typeface=""/>
        <a:cs typeface=""/>
      </a:majorFont>
      <a:minorFont>
        <a:latin typeface="Montserra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2691</TotalTime>
  <Words>851</Words>
  <Application>Microsoft Office PowerPoint</Application>
  <PresentationFormat>Произвольный</PresentationFormat>
  <Paragraphs>131</Paragraphs>
  <Slides>11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ПАМ’ЯТКА ПРО АКАДЕМІЧНУ ДОБРОЧЕСНІСТЬ </vt:lpstr>
      <vt:lpstr>Законодавство, що регулює питання забезпечення академічної доброчесності</vt:lpstr>
      <vt:lpstr>Як працює система академічної доброчесності в університеті</vt:lpstr>
      <vt:lpstr>Базові цінності академічної доброчесності</vt:lpstr>
      <vt:lpstr>Правила та обов’язки здобувача вищої освіти</vt:lpstr>
      <vt:lpstr>Види порушень академічної доброчесності</vt:lpstr>
      <vt:lpstr>СИСТЕМА РОЗГЛЯДУ ПОРУШЕНЬ АКАДЕМІЧНОЇ ДОБРОЧЕСНОСТІ </vt:lpstr>
      <vt:lpstr>Презентация PowerPoint</vt:lpstr>
      <vt:lpstr>Презентация PowerPoint</vt:lpstr>
      <vt:lpstr>Презентация PowerPoint</vt:lpstr>
      <vt:lpstr>Доброчесна робота і повідомлення про порушення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Новосьолов Іван Володимирович</dc:creator>
  <cp:lastModifiedBy>suvor</cp:lastModifiedBy>
  <cp:revision>51</cp:revision>
  <dcterms:created xsi:type="dcterms:W3CDTF">2023-01-12T09:20:21Z</dcterms:created>
  <dcterms:modified xsi:type="dcterms:W3CDTF">2026-10-30T17:36:24Z</dcterms:modified>
</cp:coreProperties>
</file>