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<Relationship Id="rId23" Type="http://schemas.openxmlformats.org/officeDocument/2006/relationships/slide" Target="slides/slide11.xml"/><Relationship Id="rId24" Type="http://schemas.openxmlformats.org/officeDocument/2006/relationships/slide" Target="slides/slide12.xml"/><Relationship Id="rId25" Type="http://schemas.openxmlformats.org/officeDocument/2006/relationships/slide" Target="slides/slide13.xml"/><Relationship Id="rId26" Type="http://schemas.openxmlformats.org/officeDocument/2006/relationships/slide" Target="slides/slide14.xml"/><Relationship Id="rId27" Type="http://schemas.openxmlformats.org/officeDocument/2006/relationships/slide" Target="slides/slide15.xml"/><Relationship Id="rId2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2797FFB-8950-441A-B1A1-10FC4230AAB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E41C7C17-3E98-4F40-B785-ED038B737B1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1B103119-F548-4F74-8B76-B6EEDBAFCDC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9F86F1E5-6E6C-47BB-B8FF-2FBAD1A588D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4F3E1C7B-1DD6-45F8-84FB-C2701D076A4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9EACF757-97D8-4A46-B48C-6334226FA36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7092875E-B488-45C9-96B8-2BA041C7556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3022E0F8-F9A3-4184-82C8-EE387BEDAD9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F5D2F07C-2FF7-47D8-8CE2-18D95A5D0FE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0AE5767C-64DC-43A6-929A-F58105035AE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F0185F21-3408-4E3C-9A4C-105A706C6E1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&lt;дата/час&gt;</a:t>
            </a:r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&lt;нижній колонтитул&gt;</a:t>
            </a:r>
            <a:endParaRPr b="0" lang="uk-UA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C9061D0-4FDB-41B6-8B49-FFC13F87051F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&lt;дата/час&gt;</a:t>
            </a:r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&lt;нижній колонтитул&gt;</a:t>
            </a:r>
            <a:endParaRPr b="0" lang="uk-UA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021DEC3-2BAF-466B-A18A-CA67110EF16E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&lt;дата/час&gt;</a:t>
            </a:r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&lt;нижній колонтитул&gt;</a:t>
            </a:r>
            <a:endParaRPr b="0" lang="uk-UA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56D9FF7-E9F2-4DD3-A7F3-5C9DAA72E609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&lt;дата/час&gt;</a:t>
            </a:r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&lt;нижній колонтитул&gt;</a:t>
            </a:r>
            <a:endParaRPr b="0" lang="uk-UA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D68F09C-8538-44F2-930F-A05D73E339CB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4000" strike="noStrike" u="none" cap="all">
                <a:solidFill>
                  <a:schemeClr val="dk1"/>
                </a:solidFill>
                <a:uFillTx/>
                <a:latin typeface="Calibri"/>
              </a:rPr>
              <a:t>Click to edit Master title style</a:t>
            </a:r>
            <a:endParaRPr b="0" lang="en-US" sz="4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Click to edit Master text styles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&lt;дата/час&gt;</a:t>
            </a:r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&lt;нижній колонтитул&gt;</a:t>
            </a:r>
            <a:endParaRPr b="0" lang="uk-UA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253766FB-1C8A-42DE-870D-4F8B45D1D559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&lt;дата/час&gt;</a:t>
            </a:r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&lt;нижній колонтитул&gt;</a:t>
            </a:r>
            <a:endParaRPr b="0" lang="uk-UA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3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F071B26-C816-44F0-863D-879FAF25CB1D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&lt;дата/час&gt;</a:t>
            </a:r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3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&lt;нижній колонтитул&gt;</a:t>
            </a:r>
            <a:endParaRPr b="0" lang="uk-UA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4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7709396-B7CB-42F9-B2D8-6BEDACD6F433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&lt;дата/час&gt;</a:t>
            </a:r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&lt;нижній колонтитул&gt;</a:t>
            </a:r>
            <a:endParaRPr b="0" lang="uk-UA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5137BCF-2994-49A2-8420-6414A51AA359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&lt;дата/час&gt;</a:t>
            </a:r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&lt;нижній колонтитул&gt;</a:t>
            </a:r>
            <a:endParaRPr b="0" lang="uk-UA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BA30AC4-ACDC-45FE-81D9-63054E287816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Для правки тексту заголовка клацніть мишею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Для редагування структури клацніть мишею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</a:rPr>
              <a:t>Другий рівень структури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Третій рівень структури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Четвертий рівень структури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П'ятий рівень структури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Шостий рівень структури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Сьомий рівень структури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uFillTx/>
                <a:latin typeface="Calibri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&lt;дата/час&gt;</a:t>
            </a:r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&lt;нижній колонтитул&gt;</a:t>
            </a:r>
            <a:endParaRPr b="0" lang="uk-UA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FAA9E0A-4765-4453-8769-7AB6FC462D80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uFillTx/>
                <a:latin typeface="Calibri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Для редагування структури клацніть мишею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Другий рівень структури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Третій рівень структури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Четвертий рівень структури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П'ятий рівень структури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Шостий рівень структури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Сьомий рівень структури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&lt;дата/час&gt;</a:t>
            </a:r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5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&lt;нижній колонтитул&gt;</a:t>
            </a:r>
            <a:endParaRPr b="0" lang="uk-UA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6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7341DAA-A12D-4C93-8165-AEAEDBE120C1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1426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68" name="Oval 2"/>
          <p:cNvSpPr/>
          <p:nvPr/>
        </p:nvSpPr>
        <p:spPr>
          <a:xfrm>
            <a:off x="8778240" y="731520"/>
            <a:ext cx="2194200" cy="2194200"/>
          </a:xfrm>
          <a:prstGeom prst="ellipse">
            <a:avLst/>
          </a:prstGeom>
          <a:solidFill>
            <a:srgbClr val="235d9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69" name="Oval 3"/>
          <p:cNvSpPr/>
          <p:nvPr/>
        </p:nvSpPr>
        <p:spPr>
          <a:xfrm>
            <a:off x="9966960" y="2743200"/>
            <a:ext cx="1371240" cy="1371240"/>
          </a:xfrm>
          <a:prstGeom prst="ellipse">
            <a:avLst/>
          </a:prstGeom>
          <a:solidFill>
            <a:srgbClr val="20919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70" name="Oval 4"/>
          <p:cNvSpPr/>
          <p:nvPr/>
        </p:nvSpPr>
        <p:spPr>
          <a:xfrm>
            <a:off x="8046720" y="4114800"/>
            <a:ext cx="914040" cy="914040"/>
          </a:xfrm>
          <a:prstGeom prst="ellipse">
            <a:avLst/>
          </a:prstGeom>
          <a:solidFill>
            <a:srgbClr val="e8b14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71" name="TextBox 5"/>
          <p:cNvSpPr/>
          <p:nvPr/>
        </p:nvSpPr>
        <p:spPr>
          <a:xfrm>
            <a:off x="777240" y="1143000"/>
            <a:ext cx="7314840" cy="114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3400" strike="noStrike" u="none">
                <a:solidFill>
                  <a:srgbClr val="ffffff"/>
                </a:solidFill>
                <a:uFillTx/>
                <a:latin typeface="Aptos"/>
              </a:rPr>
              <a:t>ТРЕЙДИНГ ТА</a:t>
            </a:r>
            <a:br>
              <a:rPr sz="3400"/>
            </a:br>
            <a:r>
              <a:rPr b="1" lang="en-US" sz="3400" strike="noStrike" u="none">
                <a:solidFill>
                  <a:srgbClr val="ffffff"/>
                </a:solidFill>
                <a:uFillTx/>
                <a:latin typeface="Aptos"/>
              </a:rPr>
              <a:t>ІНВЕСТУВАННЯ</a:t>
            </a:r>
            <a:endParaRPr b="0" lang="uk-UA" sz="3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2" name="TextBox 6"/>
          <p:cNvSpPr/>
          <p:nvPr/>
        </p:nvSpPr>
        <p:spPr>
          <a:xfrm>
            <a:off x="822960" y="3154680"/>
            <a:ext cx="7131960" cy="48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500" strike="noStrike" u="none">
                <a:solidFill>
                  <a:srgbClr val="e8b14b"/>
                </a:solidFill>
                <a:uFillTx/>
                <a:latin typeface="Aptos"/>
              </a:rPr>
              <a:t>В УКРАЇНІ У 2026 РОЦІ</a:t>
            </a:r>
            <a:endParaRPr b="0" lang="uk-UA" sz="25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3" name="TextBox 8"/>
          <p:cNvSpPr/>
          <p:nvPr/>
        </p:nvSpPr>
        <p:spPr>
          <a:xfrm>
            <a:off x="822960" y="6080760"/>
            <a:ext cx="41144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300" strike="noStrike" u="none">
                <a:solidFill>
                  <a:srgbClr val="b4c6d7"/>
                </a:solidFill>
                <a:uFillTx/>
                <a:latin typeface="Aptos"/>
              </a:rPr>
              <a:t>Інструменти • Податки • Ризики</a:t>
            </a:r>
            <a:endParaRPr b="0" lang="uk-UA" sz="13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2f6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75" name="TextBox 2"/>
          <p:cNvSpPr/>
          <p:nvPr/>
        </p:nvSpPr>
        <p:spPr>
          <a:xfrm>
            <a:off x="594360" y="320040"/>
            <a:ext cx="1097244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700" strike="noStrike" u="none">
                <a:solidFill>
                  <a:srgbClr val="142642"/>
                </a:solidFill>
                <a:uFillTx/>
                <a:latin typeface="Aptos"/>
              </a:rPr>
              <a:t>Трейдинг та інвестування: основні поняття</a:t>
            </a:r>
            <a:endParaRPr b="0" lang="uk-UA" sz="2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6" name="Rectangle 3"/>
          <p:cNvSpPr/>
          <p:nvPr/>
        </p:nvSpPr>
        <p:spPr>
          <a:xfrm>
            <a:off x="621720" y="1005840"/>
            <a:ext cx="1142640" cy="50040"/>
          </a:xfrm>
          <a:prstGeom prst="rect">
            <a:avLst/>
          </a:prstGeom>
          <a:solidFill>
            <a:srgbClr val="20919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77" name="TextBox 4"/>
          <p:cNvSpPr/>
          <p:nvPr/>
        </p:nvSpPr>
        <p:spPr>
          <a:xfrm>
            <a:off x="11201400" y="6446520"/>
            <a:ext cx="456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000" strike="noStrike" u="none">
                <a:solidFill>
                  <a:srgbClr val="5f6c7a"/>
                </a:solidFill>
                <a:uFillTx/>
                <a:latin typeface="Aptos"/>
              </a:rPr>
              <a:t>3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8" name="TextBox 5"/>
          <p:cNvSpPr/>
          <p:nvPr/>
        </p:nvSpPr>
        <p:spPr>
          <a:xfrm>
            <a:off x="777240" y="1353240"/>
            <a:ext cx="10652400" cy="270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3080" rIns="7308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b="0" lang="en-US" sz="2000" strike="noStrike" u="none">
                <a:solidFill>
                  <a:srgbClr val="232d3a"/>
                </a:solidFill>
                <a:uFillTx/>
                <a:latin typeface="Aptos"/>
              </a:rPr>
              <a:t>Трейдинг — купівля та продаж активів для отримання прибутку від зміни ринкової ціни.</a:t>
            </a:r>
            <a:endParaRPr b="0" lang="uk-UA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b="0" lang="en-US" sz="2000" strike="noStrike" u="none">
                <a:solidFill>
                  <a:srgbClr val="232d3a"/>
                </a:solidFill>
                <a:uFillTx/>
                <a:latin typeface="Aptos"/>
              </a:rPr>
              <a:t>Інвестування — вкладення капіталу для отримання доходу або зростання вартості активів у майбутньому.</a:t>
            </a:r>
            <a:endParaRPr b="0" lang="uk-UA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b="0" lang="en-US" sz="2000" strike="noStrike" u="none">
                <a:solidFill>
                  <a:srgbClr val="232d3a"/>
                </a:solidFill>
                <a:uFillTx/>
                <a:latin typeface="Aptos"/>
              </a:rPr>
              <a:t>Трейдинг зазвичай передбачає частіші операції; інвестування — довший горизонт.</a:t>
            </a:r>
            <a:endParaRPr b="0" lang="uk-UA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b="0" lang="en-US" sz="2000" strike="noStrike" u="none">
                <a:solidFill>
                  <a:srgbClr val="232d3a"/>
                </a:solidFill>
                <a:uFillTx/>
                <a:latin typeface="Aptos"/>
              </a:rPr>
              <a:t>Обидва підходи несуть ризик втрати капіталу.</a:t>
            </a:r>
            <a:endParaRPr b="0" lang="uk-UA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9" name="TextBox 6"/>
          <p:cNvSpPr/>
          <p:nvPr/>
        </p:nvSpPr>
        <p:spPr>
          <a:xfrm>
            <a:off x="658440" y="6428160"/>
            <a:ext cx="1005804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00" strike="noStrike" u="none">
                <a:solidFill>
                  <a:srgbClr val="5f6c7a"/>
                </a:solidFill>
                <a:uFillTx/>
                <a:latin typeface="Aptos"/>
              </a:rPr>
              <a:t>Навчальний матеріал. Перевіряйте актуальні умови та податкові правила за офіційними джерелами.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2f6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81" name="TextBox 2"/>
          <p:cNvSpPr/>
          <p:nvPr/>
        </p:nvSpPr>
        <p:spPr>
          <a:xfrm>
            <a:off x="594360" y="320040"/>
            <a:ext cx="1097244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700" strike="noStrike" u="none">
                <a:solidFill>
                  <a:srgbClr val="142642"/>
                </a:solidFill>
                <a:uFillTx/>
                <a:latin typeface="Aptos"/>
              </a:rPr>
              <a:t>Інвестиційне середовище України у 2026 році</a:t>
            </a:r>
            <a:endParaRPr b="0" lang="uk-UA" sz="2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2" name="Rectangle 3"/>
          <p:cNvSpPr/>
          <p:nvPr/>
        </p:nvSpPr>
        <p:spPr>
          <a:xfrm>
            <a:off x="621720" y="1005840"/>
            <a:ext cx="1142640" cy="50040"/>
          </a:xfrm>
          <a:prstGeom prst="rect">
            <a:avLst/>
          </a:prstGeom>
          <a:solidFill>
            <a:srgbClr val="20919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83" name="TextBox 4"/>
          <p:cNvSpPr/>
          <p:nvPr/>
        </p:nvSpPr>
        <p:spPr>
          <a:xfrm>
            <a:off x="11201400" y="6446520"/>
            <a:ext cx="456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000" strike="noStrike" u="none">
                <a:solidFill>
                  <a:srgbClr val="5f6c7a"/>
                </a:solidFill>
                <a:uFillTx/>
                <a:latin typeface="Aptos"/>
              </a:rPr>
              <a:t>4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4" name="TextBox 5"/>
          <p:cNvSpPr/>
          <p:nvPr/>
        </p:nvSpPr>
        <p:spPr>
          <a:xfrm>
            <a:off x="777240" y="1353240"/>
            <a:ext cx="10652400" cy="198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3080" rIns="7308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Воєнні та геополітичні ризики.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Інфляція й коливання валютних курсів.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Потреби державного фінансування та розвиток ринку ОВДП.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Цифрові платформи, криптоактиви й нові фінансові сервіси.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Валютні обмеження та податкові вимоги.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5" name="TextBox 6"/>
          <p:cNvSpPr/>
          <p:nvPr/>
        </p:nvSpPr>
        <p:spPr>
          <a:xfrm>
            <a:off x="658440" y="6428160"/>
            <a:ext cx="1005804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00" strike="noStrike" u="none">
                <a:solidFill>
                  <a:srgbClr val="5f6c7a"/>
                </a:solidFill>
                <a:uFillTx/>
                <a:latin typeface="Aptos"/>
              </a:rPr>
              <a:t>Навчальний матеріал. Перевіряйте актуальні умови та податкові правила за офіційними джерелами.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2f6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87" name="TextBox 2"/>
          <p:cNvSpPr/>
          <p:nvPr/>
        </p:nvSpPr>
        <p:spPr>
          <a:xfrm>
            <a:off x="594360" y="320040"/>
            <a:ext cx="1097244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700" strike="noStrike" u="none">
                <a:solidFill>
                  <a:srgbClr val="142642"/>
                </a:solidFill>
                <a:uFillTx/>
                <a:latin typeface="Aptos"/>
              </a:rPr>
              <a:t>Основні інструменти інвестування</a:t>
            </a:r>
            <a:endParaRPr b="0" lang="uk-UA" sz="2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8" name="Rectangle 3"/>
          <p:cNvSpPr/>
          <p:nvPr/>
        </p:nvSpPr>
        <p:spPr>
          <a:xfrm>
            <a:off x="621720" y="1005840"/>
            <a:ext cx="1142640" cy="50040"/>
          </a:xfrm>
          <a:prstGeom prst="rect">
            <a:avLst/>
          </a:prstGeom>
          <a:solidFill>
            <a:srgbClr val="20919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89" name="TextBox 4"/>
          <p:cNvSpPr/>
          <p:nvPr/>
        </p:nvSpPr>
        <p:spPr>
          <a:xfrm>
            <a:off x="11201400" y="6446520"/>
            <a:ext cx="456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000" strike="noStrike" u="none">
                <a:solidFill>
                  <a:srgbClr val="5f6c7a"/>
                </a:solidFill>
                <a:uFillTx/>
                <a:latin typeface="Aptos"/>
              </a:rPr>
              <a:t>5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0" name="Rounded Rectangle 5"/>
          <p:cNvSpPr/>
          <p:nvPr/>
        </p:nvSpPr>
        <p:spPr>
          <a:xfrm>
            <a:off x="731520" y="1417320"/>
            <a:ext cx="3062880" cy="16912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91" name="Rectangle 6"/>
          <p:cNvSpPr/>
          <p:nvPr/>
        </p:nvSpPr>
        <p:spPr>
          <a:xfrm>
            <a:off x="731520" y="1417320"/>
            <a:ext cx="82080" cy="1691280"/>
          </a:xfrm>
          <a:prstGeom prst="rect">
            <a:avLst/>
          </a:prstGeom>
          <a:solidFill>
            <a:srgbClr val="20919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92" name="TextBox 7"/>
          <p:cNvSpPr/>
          <p:nvPr/>
        </p:nvSpPr>
        <p:spPr>
          <a:xfrm>
            <a:off x="932760" y="1554480"/>
            <a:ext cx="27428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800" strike="noStrike" u="none">
                <a:solidFill>
                  <a:srgbClr val="142642"/>
                </a:solidFill>
                <a:uFillTx/>
                <a:latin typeface="Aptos"/>
              </a:rPr>
              <a:t>ОВДП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" name="TextBox 8"/>
          <p:cNvSpPr/>
          <p:nvPr/>
        </p:nvSpPr>
        <p:spPr>
          <a:xfrm>
            <a:off x="932760" y="2039040"/>
            <a:ext cx="2715480" cy="32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400" strike="noStrike" u="none">
                <a:solidFill>
                  <a:srgbClr val="232d3a"/>
                </a:solidFill>
                <a:uFillTx/>
                <a:latin typeface="Aptos"/>
              </a:rPr>
              <a:t>Державні цінні папери</a:t>
            </a:r>
            <a:endParaRPr b="0" lang="uk-UA" sz="1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4" name="Rounded Rectangle 9"/>
          <p:cNvSpPr/>
          <p:nvPr/>
        </p:nvSpPr>
        <p:spPr>
          <a:xfrm>
            <a:off x="4160520" y="1417320"/>
            <a:ext cx="3062880" cy="16912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95" name="Rectangle 10"/>
          <p:cNvSpPr/>
          <p:nvPr/>
        </p:nvSpPr>
        <p:spPr>
          <a:xfrm>
            <a:off x="4160520" y="1417320"/>
            <a:ext cx="82080" cy="1691280"/>
          </a:xfrm>
          <a:prstGeom prst="rect">
            <a:avLst/>
          </a:prstGeom>
          <a:solidFill>
            <a:srgbClr val="235d9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96" name="TextBox 11"/>
          <p:cNvSpPr/>
          <p:nvPr/>
        </p:nvSpPr>
        <p:spPr>
          <a:xfrm>
            <a:off x="4361760" y="1554480"/>
            <a:ext cx="27428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800" strike="noStrike" u="none">
                <a:solidFill>
                  <a:srgbClr val="142642"/>
                </a:solidFill>
                <a:uFillTx/>
                <a:latin typeface="Aptos"/>
              </a:rPr>
              <a:t>Депозити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7" name="TextBox 12"/>
          <p:cNvSpPr/>
          <p:nvPr/>
        </p:nvSpPr>
        <p:spPr>
          <a:xfrm>
            <a:off x="4361760" y="2039040"/>
            <a:ext cx="2715480" cy="5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400" strike="noStrike" u="none">
                <a:solidFill>
                  <a:srgbClr val="232d3a"/>
                </a:solidFill>
                <a:uFillTx/>
                <a:latin typeface="Aptos"/>
              </a:rPr>
              <a:t>Процентний дохід за договором</a:t>
            </a:r>
            <a:endParaRPr b="0" lang="uk-UA" sz="1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8" name="Rounded Rectangle 13"/>
          <p:cNvSpPr/>
          <p:nvPr/>
        </p:nvSpPr>
        <p:spPr>
          <a:xfrm>
            <a:off x="7589520" y="1417320"/>
            <a:ext cx="3062880" cy="16912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99" name="Rectangle 14"/>
          <p:cNvSpPr/>
          <p:nvPr/>
        </p:nvSpPr>
        <p:spPr>
          <a:xfrm>
            <a:off x="7589520" y="1417320"/>
            <a:ext cx="82080" cy="1691280"/>
          </a:xfrm>
          <a:prstGeom prst="rect">
            <a:avLst/>
          </a:prstGeom>
          <a:solidFill>
            <a:srgbClr val="e8b14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00" name="TextBox 15"/>
          <p:cNvSpPr/>
          <p:nvPr/>
        </p:nvSpPr>
        <p:spPr>
          <a:xfrm>
            <a:off x="7790760" y="1554480"/>
            <a:ext cx="27428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800" strike="noStrike" u="none">
                <a:solidFill>
                  <a:srgbClr val="142642"/>
                </a:solidFill>
                <a:uFillTx/>
                <a:latin typeface="Aptos"/>
              </a:rPr>
              <a:t>Акції та ETF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1" name="TextBox 16"/>
          <p:cNvSpPr/>
          <p:nvPr/>
        </p:nvSpPr>
        <p:spPr>
          <a:xfrm>
            <a:off x="7790760" y="2039040"/>
            <a:ext cx="2715480" cy="5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400" strike="noStrike" u="none">
                <a:solidFill>
                  <a:srgbClr val="232d3a"/>
                </a:solidFill>
                <a:uFillTx/>
                <a:latin typeface="Aptos"/>
              </a:rPr>
              <a:t>Компанії та кошики активів</a:t>
            </a:r>
            <a:endParaRPr b="0" lang="uk-UA" sz="1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2" name="Rounded Rectangle 17"/>
          <p:cNvSpPr/>
          <p:nvPr/>
        </p:nvSpPr>
        <p:spPr>
          <a:xfrm>
            <a:off x="2423160" y="3703320"/>
            <a:ext cx="3062880" cy="16912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03" name="Rectangle 18"/>
          <p:cNvSpPr/>
          <p:nvPr/>
        </p:nvSpPr>
        <p:spPr>
          <a:xfrm>
            <a:off x="2423160" y="3703320"/>
            <a:ext cx="82080" cy="1691280"/>
          </a:xfrm>
          <a:prstGeom prst="rect">
            <a:avLst/>
          </a:prstGeom>
          <a:solidFill>
            <a:srgbClr val="8b5fb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04" name="TextBox 19"/>
          <p:cNvSpPr/>
          <p:nvPr/>
        </p:nvSpPr>
        <p:spPr>
          <a:xfrm>
            <a:off x="2624400" y="3840480"/>
            <a:ext cx="27428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800" strike="noStrike" u="none">
                <a:solidFill>
                  <a:srgbClr val="142642"/>
                </a:solidFill>
                <a:uFillTx/>
                <a:latin typeface="Aptos"/>
              </a:rPr>
              <a:t>Криптоактиви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5" name="TextBox 20"/>
          <p:cNvSpPr/>
          <p:nvPr/>
        </p:nvSpPr>
        <p:spPr>
          <a:xfrm>
            <a:off x="2624400" y="4325040"/>
            <a:ext cx="2715480" cy="5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400" strike="noStrike" u="none">
                <a:solidFill>
                  <a:srgbClr val="232d3a"/>
                </a:solidFill>
                <a:uFillTx/>
                <a:latin typeface="Aptos"/>
              </a:rPr>
              <a:t>Цифрові активи з високою мінливістю</a:t>
            </a:r>
            <a:endParaRPr b="0" lang="uk-UA" sz="1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6" name="Rounded Rectangle 21"/>
          <p:cNvSpPr/>
          <p:nvPr/>
        </p:nvSpPr>
        <p:spPr>
          <a:xfrm>
            <a:off x="5852160" y="3703320"/>
            <a:ext cx="3062880" cy="16912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07" name="Rectangle 22"/>
          <p:cNvSpPr/>
          <p:nvPr/>
        </p:nvSpPr>
        <p:spPr>
          <a:xfrm>
            <a:off x="5852160" y="3703320"/>
            <a:ext cx="82080" cy="1691280"/>
          </a:xfrm>
          <a:prstGeom prst="rect">
            <a:avLst/>
          </a:prstGeom>
          <a:solidFill>
            <a:srgbClr val="b9893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08" name="TextBox 23"/>
          <p:cNvSpPr/>
          <p:nvPr/>
        </p:nvSpPr>
        <p:spPr>
          <a:xfrm>
            <a:off x="6053400" y="3840480"/>
            <a:ext cx="2742840" cy="657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800" strike="noStrike" u="none">
                <a:solidFill>
                  <a:srgbClr val="142642"/>
                </a:solidFill>
                <a:uFillTx/>
                <a:latin typeface="Aptos"/>
              </a:rPr>
              <a:t>Золото й інші активи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9" name="TextBox 24"/>
          <p:cNvSpPr/>
          <p:nvPr/>
        </p:nvSpPr>
        <p:spPr>
          <a:xfrm>
            <a:off x="6053400" y="4325040"/>
            <a:ext cx="2715480" cy="5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400" strike="noStrike" u="none">
                <a:solidFill>
                  <a:srgbClr val="232d3a"/>
                </a:solidFill>
                <a:uFillTx/>
                <a:latin typeface="Aptos"/>
              </a:rPr>
              <a:t>Додаткові можливості диверсифікації</a:t>
            </a:r>
            <a:endParaRPr b="0" lang="uk-UA" sz="1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0" name="TextBox 25"/>
          <p:cNvSpPr/>
          <p:nvPr/>
        </p:nvSpPr>
        <p:spPr>
          <a:xfrm>
            <a:off x="658440" y="6428160"/>
            <a:ext cx="1005804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00" strike="noStrike" u="none">
                <a:solidFill>
                  <a:srgbClr val="5f6c7a"/>
                </a:solidFill>
                <a:uFillTx/>
                <a:latin typeface="Aptos"/>
              </a:rPr>
              <a:t>Навчальний матеріал. Перевіряйте актуальні умови та податкові правила за офіційними джерелами.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2f6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12" name="TextBox 2"/>
          <p:cNvSpPr/>
          <p:nvPr/>
        </p:nvSpPr>
        <p:spPr>
          <a:xfrm>
            <a:off x="594360" y="320040"/>
            <a:ext cx="1097244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700" strike="noStrike" u="none">
                <a:solidFill>
                  <a:srgbClr val="142642"/>
                </a:solidFill>
                <a:uFillTx/>
                <a:latin typeface="Aptos"/>
              </a:rPr>
              <a:t>Криптовалюти та криптотрейдинг</a:t>
            </a:r>
            <a:endParaRPr b="0" lang="uk-UA" sz="2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3" name="Rectangle 3"/>
          <p:cNvSpPr/>
          <p:nvPr/>
        </p:nvSpPr>
        <p:spPr>
          <a:xfrm>
            <a:off x="621720" y="1005840"/>
            <a:ext cx="1142640" cy="50040"/>
          </a:xfrm>
          <a:prstGeom prst="rect">
            <a:avLst/>
          </a:prstGeom>
          <a:solidFill>
            <a:srgbClr val="20919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14" name="TextBox 4"/>
          <p:cNvSpPr/>
          <p:nvPr/>
        </p:nvSpPr>
        <p:spPr>
          <a:xfrm>
            <a:off x="11201400" y="6446520"/>
            <a:ext cx="456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000" strike="noStrike" u="none">
                <a:solidFill>
                  <a:srgbClr val="5f6c7a"/>
                </a:solidFill>
                <a:uFillTx/>
                <a:latin typeface="Aptos"/>
              </a:rPr>
              <a:t>6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5" name="TextBox 5"/>
          <p:cNvSpPr/>
          <p:nvPr/>
        </p:nvSpPr>
        <p:spPr>
          <a:xfrm>
            <a:off x="777240" y="1353240"/>
            <a:ext cx="10652400" cy="226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3080" rIns="7308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Спотова торгівля: купівля й продаж активу за поточною ринковою ціною.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Ф’ючерсний трейдинг: торгівля контрактами, пов’язаними з майбутньою ціною.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Стейблкоїни прагнуть підтримувати вартість відносно базового активу, часто долара США.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Дохідні програми можуть мати ризики платформи, контрагента й втрати капіталу.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Висока волатильність, шахрайство та кіберризики потребують обережності.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6" name="TextBox 6"/>
          <p:cNvSpPr/>
          <p:nvPr/>
        </p:nvSpPr>
        <p:spPr>
          <a:xfrm>
            <a:off x="658440" y="6428160"/>
            <a:ext cx="1005804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00" strike="noStrike" u="none">
                <a:solidFill>
                  <a:srgbClr val="5f6c7a"/>
                </a:solidFill>
                <a:uFillTx/>
                <a:latin typeface="Aptos"/>
              </a:rPr>
              <a:t>Навчальний матеріал. Перевіряйте актуальні умови та податкові правила за офіційними джерелами.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2f6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18" name="TextBox 2"/>
          <p:cNvSpPr/>
          <p:nvPr/>
        </p:nvSpPr>
        <p:spPr>
          <a:xfrm>
            <a:off x="594360" y="320040"/>
            <a:ext cx="1097244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700" strike="noStrike" u="none">
                <a:solidFill>
                  <a:srgbClr val="142642"/>
                </a:solidFill>
                <a:uFillTx/>
                <a:latin typeface="Aptos"/>
              </a:rPr>
              <a:t>ОВДП як інструмент інвестування</a:t>
            </a:r>
            <a:endParaRPr b="0" lang="uk-UA" sz="2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9" name="Rectangle 3"/>
          <p:cNvSpPr/>
          <p:nvPr/>
        </p:nvSpPr>
        <p:spPr>
          <a:xfrm>
            <a:off x="621720" y="1005840"/>
            <a:ext cx="1142640" cy="50040"/>
          </a:xfrm>
          <a:prstGeom prst="rect">
            <a:avLst/>
          </a:prstGeom>
          <a:solidFill>
            <a:srgbClr val="20919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20" name="TextBox 4"/>
          <p:cNvSpPr/>
          <p:nvPr/>
        </p:nvSpPr>
        <p:spPr>
          <a:xfrm>
            <a:off x="11201400" y="6446520"/>
            <a:ext cx="456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000" strike="noStrike" u="none">
                <a:solidFill>
                  <a:srgbClr val="5f6c7a"/>
                </a:solidFill>
                <a:uFillTx/>
                <a:latin typeface="Aptos"/>
              </a:rPr>
              <a:t>7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1" name="TextBox 5"/>
          <p:cNvSpPr/>
          <p:nvPr/>
        </p:nvSpPr>
        <p:spPr>
          <a:xfrm>
            <a:off x="777240" y="1353240"/>
            <a:ext cx="10652400" cy="253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3080" rIns="7308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ОВДП — державні облігації, за допомогою яких держава залучає кошти.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Існують гривневі та валютні випуски з різними строками й умовами доходу.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Дохід може формуватися купонними виплатами або різницею між ціною придбання та погашення.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Визначені законом доходи фізичних осіб за ОВДП мають пільговий податковий режим.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Ризики: інфляція, зміна ринкової ціни, валютний і суверенний ризики.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2" name="TextBox 6"/>
          <p:cNvSpPr/>
          <p:nvPr/>
        </p:nvSpPr>
        <p:spPr>
          <a:xfrm>
            <a:off x="658440" y="6428160"/>
            <a:ext cx="1005804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00" strike="noStrike" u="none">
                <a:solidFill>
                  <a:srgbClr val="5f6c7a"/>
                </a:solidFill>
                <a:uFillTx/>
                <a:latin typeface="Aptos"/>
              </a:rPr>
              <a:t>Навчальний матеріал. Перевіряйте актуальні умови та податкові правила за офіційними джерелами.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2f6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24" name="TextBox 2"/>
          <p:cNvSpPr/>
          <p:nvPr/>
        </p:nvSpPr>
        <p:spPr>
          <a:xfrm>
            <a:off x="594360" y="320040"/>
            <a:ext cx="1097244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700" strike="noStrike" u="none">
                <a:solidFill>
                  <a:srgbClr val="142642"/>
                </a:solidFill>
                <a:uFillTx/>
                <a:latin typeface="Aptos"/>
              </a:rPr>
              <a:t>Банківські депозити</a:t>
            </a:r>
            <a:endParaRPr b="0" lang="uk-UA" sz="2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5" name="Rectangle 3"/>
          <p:cNvSpPr/>
          <p:nvPr/>
        </p:nvSpPr>
        <p:spPr>
          <a:xfrm>
            <a:off x="621720" y="1005840"/>
            <a:ext cx="1142640" cy="50040"/>
          </a:xfrm>
          <a:prstGeom prst="rect">
            <a:avLst/>
          </a:prstGeom>
          <a:solidFill>
            <a:srgbClr val="20919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26" name="TextBox 4"/>
          <p:cNvSpPr/>
          <p:nvPr/>
        </p:nvSpPr>
        <p:spPr>
          <a:xfrm>
            <a:off x="11201400" y="6446520"/>
            <a:ext cx="456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000" strike="noStrike" u="none">
                <a:solidFill>
                  <a:srgbClr val="5f6c7a"/>
                </a:solidFill>
                <a:uFillTx/>
                <a:latin typeface="Aptos"/>
              </a:rPr>
              <a:t>8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7" name="TextBox 5"/>
          <p:cNvSpPr/>
          <p:nvPr/>
        </p:nvSpPr>
        <p:spPr>
          <a:xfrm>
            <a:off x="777240" y="1353240"/>
            <a:ext cx="10652400" cy="239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3080" rIns="7308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b="0" lang="en-US" sz="2000" strike="noStrike" u="none">
                <a:solidFill>
                  <a:srgbClr val="232d3a"/>
                </a:solidFill>
                <a:uFillTx/>
                <a:latin typeface="Aptos"/>
              </a:rPr>
              <a:t>Депозит — розміщення коштів у банку на умовах договору.</a:t>
            </a:r>
            <a:endParaRPr b="0" lang="uk-UA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b="0" lang="en-US" sz="2000" strike="noStrike" u="none">
                <a:solidFill>
                  <a:srgbClr val="232d3a"/>
                </a:solidFill>
                <a:uFillTx/>
                <a:latin typeface="Aptos"/>
              </a:rPr>
              <a:t>Переваги: простота, відома ставка, вибір строку та валюти.</a:t>
            </a:r>
            <a:endParaRPr b="0" lang="uk-UA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b="0" lang="en-US" sz="2000" strike="noStrike" u="none">
                <a:solidFill>
                  <a:srgbClr val="232d3a"/>
                </a:solidFill>
                <a:uFillTx/>
                <a:latin typeface="Aptos"/>
              </a:rPr>
              <a:t>Недоліки: оподаткування процентів, інфляційний ризик і можливі обмеження дострокового повернення.</a:t>
            </a:r>
            <a:endParaRPr b="0" lang="uk-UA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b="0" lang="en-US" sz="2000" strike="noStrike" u="none">
                <a:solidFill>
                  <a:srgbClr val="232d3a"/>
                </a:solidFill>
                <a:uFillTx/>
                <a:latin typeface="Aptos"/>
              </a:rPr>
              <a:t>Приклад: 100 000 грн під 12% річних дають 12 000 грн процентів до податків за повний рік.</a:t>
            </a:r>
            <a:endParaRPr b="0" lang="uk-UA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8" name="TextBox 6"/>
          <p:cNvSpPr/>
          <p:nvPr/>
        </p:nvSpPr>
        <p:spPr>
          <a:xfrm>
            <a:off x="658440" y="6428160"/>
            <a:ext cx="1005804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00" strike="noStrike" u="none">
                <a:solidFill>
                  <a:srgbClr val="5f6c7a"/>
                </a:solidFill>
                <a:uFillTx/>
                <a:latin typeface="Aptos"/>
              </a:rPr>
              <a:t>Навчальний матеріал. Перевіряйте актуальні умови та податкові правила за офіційними джерелами.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2f6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30" name="TextBox 2"/>
          <p:cNvSpPr/>
          <p:nvPr/>
        </p:nvSpPr>
        <p:spPr>
          <a:xfrm>
            <a:off x="594360" y="320040"/>
            <a:ext cx="1097244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700" strike="noStrike" u="none">
                <a:solidFill>
                  <a:srgbClr val="142642"/>
                </a:solidFill>
                <a:uFillTx/>
                <a:latin typeface="Aptos"/>
              </a:rPr>
              <a:t>Акції та міжнародний фондовий ринок</a:t>
            </a:r>
            <a:endParaRPr b="0" lang="uk-UA" sz="2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1" name="Rectangle 3"/>
          <p:cNvSpPr/>
          <p:nvPr/>
        </p:nvSpPr>
        <p:spPr>
          <a:xfrm>
            <a:off x="621720" y="1005840"/>
            <a:ext cx="1142640" cy="50040"/>
          </a:xfrm>
          <a:prstGeom prst="rect">
            <a:avLst/>
          </a:prstGeom>
          <a:solidFill>
            <a:srgbClr val="20919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32" name="TextBox 4"/>
          <p:cNvSpPr/>
          <p:nvPr/>
        </p:nvSpPr>
        <p:spPr>
          <a:xfrm>
            <a:off x="11201400" y="6446520"/>
            <a:ext cx="456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000" strike="noStrike" u="none">
                <a:solidFill>
                  <a:srgbClr val="5f6c7a"/>
                </a:solidFill>
                <a:uFillTx/>
                <a:latin typeface="Aptos"/>
              </a:rPr>
              <a:t>9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3" name="TextBox 5"/>
          <p:cNvSpPr/>
          <p:nvPr/>
        </p:nvSpPr>
        <p:spPr>
          <a:xfrm>
            <a:off x="777240" y="1353240"/>
            <a:ext cx="10652400" cy="198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3080" rIns="7308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Акції засвідчують частку участі в компанії.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Облігації є борговими цінними паперами.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ETF дають змогу інвестувати в індекс або кошик активів.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Дохід може формуватися зростанням ціни та дивідендами, але не гарантується.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Слід враховувати валютні правила, комісії брокера, податки та валютний курс.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4" name="TextBox 6"/>
          <p:cNvSpPr/>
          <p:nvPr/>
        </p:nvSpPr>
        <p:spPr>
          <a:xfrm>
            <a:off x="658440" y="6428160"/>
            <a:ext cx="1005804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00" strike="noStrike" u="none">
                <a:solidFill>
                  <a:srgbClr val="5f6c7a"/>
                </a:solidFill>
                <a:uFillTx/>
                <a:latin typeface="Aptos"/>
              </a:rPr>
              <a:t>Навчальний матеріал. Перевіряйте актуальні умови та податкові правила за офіційними джерелами.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2f6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36" name="TextBox 2"/>
          <p:cNvSpPr/>
          <p:nvPr/>
        </p:nvSpPr>
        <p:spPr>
          <a:xfrm>
            <a:off x="594360" y="320040"/>
            <a:ext cx="1097244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700" strike="noStrike" u="none">
                <a:solidFill>
                  <a:srgbClr val="142642"/>
                </a:solidFill>
                <a:uFillTx/>
                <a:latin typeface="Aptos"/>
              </a:rPr>
              <a:t>Порівняння інструментів інвестування</a:t>
            </a:r>
            <a:endParaRPr b="0" lang="uk-UA" sz="2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7" name="Rectangle 3"/>
          <p:cNvSpPr/>
          <p:nvPr/>
        </p:nvSpPr>
        <p:spPr>
          <a:xfrm>
            <a:off x="621720" y="1005840"/>
            <a:ext cx="1142640" cy="50040"/>
          </a:xfrm>
          <a:prstGeom prst="rect">
            <a:avLst/>
          </a:prstGeom>
          <a:solidFill>
            <a:srgbClr val="20919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38" name="TextBox 4"/>
          <p:cNvSpPr/>
          <p:nvPr/>
        </p:nvSpPr>
        <p:spPr>
          <a:xfrm>
            <a:off x="11201400" y="6446520"/>
            <a:ext cx="456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000" strike="noStrike" u="none">
                <a:solidFill>
                  <a:srgbClr val="5f6c7a"/>
                </a:solidFill>
                <a:uFillTx/>
                <a:latin typeface="Aptos"/>
              </a:rPr>
              <a:t>10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9" name="Rounded Rectangle 5"/>
          <p:cNvSpPr/>
          <p:nvPr/>
        </p:nvSpPr>
        <p:spPr>
          <a:xfrm>
            <a:off x="731520" y="1417320"/>
            <a:ext cx="3062880" cy="16912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40" name="Rectangle 6"/>
          <p:cNvSpPr/>
          <p:nvPr/>
        </p:nvSpPr>
        <p:spPr>
          <a:xfrm>
            <a:off x="731520" y="1417320"/>
            <a:ext cx="82080" cy="1691280"/>
          </a:xfrm>
          <a:prstGeom prst="rect">
            <a:avLst/>
          </a:prstGeom>
          <a:solidFill>
            <a:srgbClr val="20919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41" name="TextBox 7"/>
          <p:cNvSpPr/>
          <p:nvPr/>
        </p:nvSpPr>
        <p:spPr>
          <a:xfrm>
            <a:off x="932760" y="1554480"/>
            <a:ext cx="27428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800" strike="noStrike" u="none">
                <a:solidFill>
                  <a:srgbClr val="142642"/>
                </a:solidFill>
                <a:uFillTx/>
                <a:latin typeface="Aptos"/>
              </a:rPr>
              <a:t>ОВДП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2" name="TextBox 8"/>
          <p:cNvSpPr/>
          <p:nvPr/>
        </p:nvSpPr>
        <p:spPr>
          <a:xfrm>
            <a:off x="932760" y="2039040"/>
            <a:ext cx="271548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400" strike="noStrike" u="none">
                <a:solidFill>
                  <a:srgbClr val="232d3a"/>
                </a:solidFill>
                <a:uFillTx/>
                <a:latin typeface="Aptos"/>
              </a:rPr>
              <a:t>Купон або дисконт</a:t>
            </a:r>
            <a:br>
              <a:rPr sz="1400"/>
            </a:br>
            <a:r>
              <a:rPr b="0" lang="en-US" sz="1400" strike="noStrike" u="none">
                <a:solidFill>
                  <a:srgbClr val="232d3a"/>
                </a:solidFill>
                <a:uFillTx/>
                <a:latin typeface="Aptos"/>
              </a:rPr>
              <a:t>Ризики: державний, інфляційний</a:t>
            </a:r>
            <a:endParaRPr b="0" lang="uk-UA" sz="1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3" name="Rounded Rectangle 9"/>
          <p:cNvSpPr/>
          <p:nvPr/>
        </p:nvSpPr>
        <p:spPr>
          <a:xfrm>
            <a:off x="4160520" y="1417320"/>
            <a:ext cx="3062880" cy="16912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44" name="Rectangle 10"/>
          <p:cNvSpPr/>
          <p:nvPr/>
        </p:nvSpPr>
        <p:spPr>
          <a:xfrm>
            <a:off x="4160520" y="1417320"/>
            <a:ext cx="82080" cy="1691280"/>
          </a:xfrm>
          <a:prstGeom prst="rect">
            <a:avLst/>
          </a:prstGeom>
          <a:solidFill>
            <a:srgbClr val="235d9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45" name="TextBox 11"/>
          <p:cNvSpPr/>
          <p:nvPr/>
        </p:nvSpPr>
        <p:spPr>
          <a:xfrm>
            <a:off x="4361760" y="1554480"/>
            <a:ext cx="27428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800" strike="noStrike" u="none">
                <a:solidFill>
                  <a:srgbClr val="142642"/>
                </a:solidFill>
                <a:uFillTx/>
                <a:latin typeface="Aptos"/>
              </a:rPr>
              <a:t>Депозит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6" name="TextBox 12"/>
          <p:cNvSpPr/>
          <p:nvPr/>
        </p:nvSpPr>
        <p:spPr>
          <a:xfrm>
            <a:off x="4361760" y="2039040"/>
            <a:ext cx="271548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400" strike="noStrike" u="none">
                <a:solidFill>
                  <a:srgbClr val="232d3a"/>
                </a:solidFill>
                <a:uFillTx/>
                <a:latin typeface="Aptos"/>
              </a:rPr>
              <a:t>Проценти за договором</a:t>
            </a:r>
            <a:br>
              <a:rPr sz="1400"/>
            </a:br>
            <a:r>
              <a:rPr b="0" lang="en-US" sz="1400" strike="noStrike" u="none">
                <a:solidFill>
                  <a:srgbClr val="232d3a"/>
                </a:solidFill>
                <a:uFillTx/>
                <a:latin typeface="Aptos"/>
              </a:rPr>
              <a:t>Ризики: інфляція, доступ до коштів</a:t>
            </a:r>
            <a:endParaRPr b="0" lang="uk-UA" sz="1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7" name="Rounded Rectangle 13"/>
          <p:cNvSpPr/>
          <p:nvPr/>
        </p:nvSpPr>
        <p:spPr>
          <a:xfrm>
            <a:off x="7589520" y="1417320"/>
            <a:ext cx="3062880" cy="16912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48" name="Rectangle 14"/>
          <p:cNvSpPr/>
          <p:nvPr/>
        </p:nvSpPr>
        <p:spPr>
          <a:xfrm>
            <a:off x="7589520" y="1417320"/>
            <a:ext cx="82080" cy="1691280"/>
          </a:xfrm>
          <a:prstGeom prst="rect">
            <a:avLst/>
          </a:prstGeom>
          <a:solidFill>
            <a:srgbClr val="e8b14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49" name="TextBox 15"/>
          <p:cNvSpPr/>
          <p:nvPr/>
        </p:nvSpPr>
        <p:spPr>
          <a:xfrm>
            <a:off x="7790760" y="1554480"/>
            <a:ext cx="27428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800" strike="noStrike" u="none">
                <a:solidFill>
                  <a:srgbClr val="142642"/>
                </a:solidFill>
                <a:uFillTx/>
                <a:latin typeface="Aptos"/>
              </a:rPr>
              <a:t>Акції / ETF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0" name="TextBox 16"/>
          <p:cNvSpPr/>
          <p:nvPr/>
        </p:nvSpPr>
        <p:spPr>
          <a:xfrm>
            <a:off x="7790760" y="2039040"/>
            <a:ext cx="271548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400" strike="noStrike" u="none">
                <a:solidFill>
                  <a:srgbClr val="232d3a"/>
                </a:solidFill>
                <a:uFillTx/>
                <a:latin typeface="Aptos"/>
              </a:rPr>
              <a:t>Приріст ціни й можливі дивіденди</a:t>
            </a:r>
            <a:br>
              <a:rPr sz="1400"/>
            </a:br>
            <a:r>
              <a:rPr b="0" lang="en-US" sz="1400" strike="noStrike" u="none">
                <a:solidFill>
                  <a:srgbClr val="232d3a"/>
                </a:solidFill>
                <a:uFillTx/>
                <a:latin typeface="Aptos"/>
              </a:rPr>
              <a:t>Ризик: ринкові коливання</a:t>
            </a:r>
            <a:endParaRPr b="0" lang="uk-UA" sz="1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1" name="Rounded Rectangle 17"/>
          <p:cNvSpPr/>
          <p:nvPr/>
        </p:nvSpPr>
        <p:spPr>
          <a:xfrm>
            <a:off x="2423160" y="3703320"/>
            <a:ext cx="3062880" cy="16912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52" name="Rectangle 18"/>
          <p:cNvSpPr/>
          <p:nvPr/>
        </p:nvSpPr>
        <p:spPr>
          <a:xfrm>
            <a:off x="2423160" y="3703320"/>
            <a:ext cx="82080" cy="1691280"/>
          </a:xfrm>
          <a:prstGeom prst="rect">
            <a:avLst/>
          </a:prstGeom>
          <a:solidFill>
            <a:srgbClr val="8b5fb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53" name="TextBox 19"/>
          <p:cNvSpPr/>
          <p:nvPr/>
        </p:nvSpPr>
        <p:spPr>
          <a:xfrm>
            <a:off x="2624400" y="3840480"/>
            <a:ext cx="27428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800" strike="noStrike" u="none">
                <a:solidFill>
                  <a:srgbClr val="142642"/>
                </a:solidFill>
                <a:uFillTx/>
                <a:latin typeface="Aptos"/>
              </a:rPr>
              <a:t>Криптоактиви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4" name="TextBox 20"/>
          <p:cNvSpPr/>
          <p:nvPr/>
        </p:nvSpPr>
        <p:spPr>
          <a:xfrm>
            <a:off x="2624400" y="4325040"/>
            <a:ext cx="271548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400" strike="noStrike" u="none">
                <a:solidFill>
                  <a:srgbClr val="232d3a"/>
                </a:solidFill>
                <a:uFillTx/>
                <a:latin typeface="Aptos"/>
              </a:rPr>
              <a:t>Висока мінливість</a:t>
            </a:r>
            <a:br>
              <a:rPr sz="1400"/>
            </a:br>
            <a:r>
              <a:rPr b="0" lang="en-US" sz="1400" strike="noStrike" u="none">
                <a:solidFill>
                  <a:srgbClr val="232d3a"/>
                </a:solidFill>
                <a:uFillTx/>
                <a:latin typeface="Aptos"/>
              </a:rPr>
              <a:t>Ризики: платформа, зберігання, ціна</a:t>
            </a:r>
            <a:endParaRPr b="0" lang="uk-UA" sz="1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5" name="Rounded Rectangle 21"/>
          <p:cNvSpPr/>
          <p:nvPr/>
        </p:nvSpPr>
        <p:spPr>
          <a:xfrm>
            <a:off x="5852160" y="3703320"/>
            <a:ext cx="3062880" cy="16912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56" name="Rectangle 22"/>
          <p:cNvSpPr/>
          <p:nvPr/>
        </p:nvSpPr>
        <p:spPr>
          <a:xfrm>
            <a:off x="5852160" y="3703320"/>
            <a:ext cx="82080" cy="1691280"/>
          </a:xfrm>
          <a:prstGeom prst="rect">
            <a:avLst/>
          </a:prstGeom>
          <a:solidFill>
            <a:srgbClr val="b9893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57" name="TextBox 23"/>
          <p:cNvSpPr/>
          <p:nvPr/>
        </p:nvSpPr>
        <p:spPr>
          <a:xfrm>
            <a:off x="6053400" y="3840480"/>
            <a:ext cx="27428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800" strike="noStrike" u="none">
                <a:solidFill>
                  <a:srgbClr val="142642"/>
                </a:solidFill>
                <a:uFillTx/>
                <a:latin typeface="Aptos"/>
              </a:rPr>
              <a:t>Золото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8" name="TextBox 24"/>
          <p:cNvSpPr/>
          <p:nvPr/>
        </p:nvSpPr>
        <p:spPr>
          <a:xfrm>
            <a:off x="6053400" y="4325040"/>
            <a:ext cx="2715480" cy="5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400" strike="noStrike" u="none">
                <a:solidFill>
                  <a:srgbClr val="232d3a"/>
                </a:solidFill>
                <a:uFillTx/>
                <a:latin typeface="Aptos"/>
              </a:rPr>
              <a:t>Можлива диверсифікація</a:t>
            </a:r>
            <a:br>
              <a:rPr sz="1400"/>
            </a:br>
            <a:r>
              <a:rPr b="0" lang="en-US" sz="1400" strike="noStrike" u="none">
                <a:solidFill>
                  <a:srgbClr val="232d3a"/>
                </a:solidFill>
                <a:uFillTx/>
                <a:latin typeface="Aptos"/>
              </a:rPr>
              <a:t>Ризик: коливання ціни</a:t>
            </a:r>
            <a:endParaRPr b="0" lang="uk-UA" sz="1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9" name="TextBox 25"/>
          <p:cNvSpPr/>
          <p:nvPr/>
        </p:nvSpPr>
        <p:spPr>
          <a:xfrm>
            <a:off x="658440" y="6428160"/>
            <a:ext cx="1005804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00" strike="noStrike" u="none">
                <a:solidFill>
                  <a:srgbClr val="5f6c7a"/>
                </a:solidFill>
                <a:uFillTx/>
                <a:latin typeface="Aptos"/>
              </a:rPr>
              <a:t>Навчальний матеріал. Перевіряйте актуальні умови та податкові правила за офіційними джерелами.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2f6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61" name="TextBox 2"/>
          <p:cNvSpPr/>
          <p:nvPr/>
        </p:nvSpPr>
        <p:spPr>
          <a:xfrm>
            <a:off x="594360" y="320040"/>
            <a:ext cx="1097244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700" strike="noStrike" u="none">
                <a:solidFill>
                  <a:srgbClr val="142642"/>
                </a:solidFill>
                <a:uFillTx/>
                <a:latin typeface="Aptos"/>
              </a:rPr>
              <a:t>Оподаткування інвестиційних доходів</a:t>
            </a:r>
            <a:endParaRPr b="0" lang="uk-UA" sz="2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2" name="Rectangle 3"/>
          <p:cNvSpPr/>
          <p:nvPr/>
        </p:nvSpPr>
        <p:spPr>
          <a:xfrm>
            <a:off x="621720" y="1005840"/>
            <a:ext cx="1142640" cy="50040"/>
          </a:xfrm>
          <a:prstGeom prst="rect">
            <a:avLst/>
          </a:prstGeom>
          <a:solidFill>
            <a:srgbClr val="20919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63" name="TextBox 4"/>
          <p:cNvSpPr/>
          <p:nvPr/>
        </p:nvSpPr>
        <p:spPr>
          <a:xfrm>
            <a:off x="11201400" y="6446520"/>
            <a:ext cx="456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000" strike="noStrike" u="none">
                <a:solidFill>
                  <a:srgbClr val="5f6c7a"/>
                </a:solidFill>
                <a:uFillTx/>
                <a:latin typeface="Aptos"/>
              </a:rPr>
              <a:t>11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4" name="TextBox 5"/>
          <p:cNvSpPr/>
          <p:nvPr/>
        </p:nvSpPr>
        <p:spPr>
          <a:xfrm>
            <a:off x="777240" y="1353240"/>
            <a:ext cx="10652400" cy="308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3080" rIns="7308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Податковий режим залежить від виду доходу, статусу платника й обставин операції.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Проценти за банківськими депозитами фізичних осіб зазвичай оподатковуються ПДФО та військовим збором.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Визначені законом доходи фізичних осіб за ОВДП звільняються від ПДФО та військового збору.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Інвестиційний прибуток від цінних паперів зазвичай оподатковується, якщо не застосовується спеціальний режим.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Ставки та правила слід перевіряти за чинним Податковим кодексом і роз’ясненнями ДПС.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5" name="TextBox 6"/>
          <p:cNvSpPr/>
          <p:nvPr/>
        </p:nvSpPr>
        <p:spPr>
          <a:xfrm>
            <a:off x="658440" y="6428160"/>
            <a:ext cx="1005804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00" strike="noStrike" u="none">
                <a:solidFill>
                  <a:srgbClr val="5f6c7a"/>
                </a:solidFill>
                <a:uFillTx/>
                <a:latin typeface="Aptos"/>
              </a:rPr>
              <a:t>Навчальний матеріал. Перевіряйте актуальні умови та податкові правила за офіційними джерелами.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2f6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67" name="TextBox 2"/>
          <p:cNvSpPr/>
          <p:nvPr/>
        </p:nvSpPr>
        <p:spPr>
          <a:xfrm>
            <a:off x="594360" y="320040"/>
            <a:ext cx="1097244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700" strike="noStrike" u="none">
                <a:solidFill>
                  <a:srgbClr val="142642"/>
                </a:solidFill>
                <a:uFillTx/>
                <a:latin typeface="Aptos"/>
              </a:rPr>
              <a:t>Криптоактиви й діяльність трейдера: податкові питання</a:t>
            </a:r>
            <a:endParaRPr b="0" lang="uk-UA" sz="2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8" name="Rectangle 3"/>
          <p:cNvSpPr/>
          <p:nvPr/>
        </p:nvSpPr>
        <p:spPr>
          <a:xfrm>
            <a:off x="621720" y="1005840"/>
            <a:ext cx="1142640" cy="50040"/>
          </a:xfrm>
          <a:prstGeom prst="rect">
            <a:avLst/>
          </a:prstGeom>
          <a:solidFill>
            <a:srgbClr val="20919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69" name="TextBox 4"/>
          <p:cNvSpPr/>
          <p:nvPr/>
        </p:nvSpPr>
        <p:spPr>
          <a:xfrm>
            <a:off x="11201400" y="6446520"/>
            <a:ext cx="456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000" strike="noStrike" u="none">
                <a:solidFill>
                  <a:srgbClr val="5f6c7a"/>
                </a:solidFill>
                <a:uFillTx/>
                <a:latin typeface="Aptos"/>
              </a:rPr>
              <a:t>12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0" name="TextBox 5"/>
          <p:cNvSpPr/>
          <p:nvPr/>
        </p:nvSpPr>
        <p:spPr>
          <a:xfrm>
            <a:off x="777240" y="1353240"/>
            <a:ext cx="10652400" cy="281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3080" rIns="7308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Розмежовуйте особисті операції з активами, інвестиційний прибуток і підприємницьку діяльність.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Зберігайте історію купівлі, продажу, переказів і комісій.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Документуйте вартість придбання та фактично отримані доходи.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КВЕД сам по собі не визначає право застосовувати спрощену систему оподаткування.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Для кожного виду доходу перевіряйте чинний порядок декларування й сплати податків.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1" name="TextBox 6"/>
          <p:cNvSpPr/>
          <p:nvPr/>
        </p:nvSpPr>
        <p:spPr>
          <a:xfrm>
            <a:off x="658440" y="6428160"/>
            <a:ext cx="1005804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00" strike="noStrike" u="none">
                <a:solidFill>
                  <a:srgbClr val="5f6c7a"/>
                </a:solidFill>
                <a:uFillTx/>
                <a:latin typeface="Aptos"/>
              </a:rPr>
              <a:t>Навчальний матеріал. Перевіряйте актуальні умови та податкові правила за офіційними джерелами.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2f6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73" name="TextBox 2"/>
          <p:cNvSpPr/>
          <p:nvPr/>
        </p:nvSpPr>
        <p:spPr>
          <a:xfrm>
            <a:off x="594360" y="320040"/>
            <a:ext cx="1097244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700" strike="noStrike" u="none">
                <a:solidFill>
                  <a:srgbClr val="142642"/>
                </a:solidFill>
                <a:uFillTx/>
                <a:latin typeface="Aptos"/>
              </a:rPr>
              <a:t>Управління інвестиційними ризиками</a:t>
            </a:r>
            <a:endParaRPr b="0" lang="uk-UA" sz="2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4" name="Rectangle 3"/>
          <p:cNvSpPr/>
          <p:nvPr/>
        </p:nvSpPr>
        <p:spPr>
          <a:xfrm>
            <a:off x="621720" y="1005840"/>
            <a:ext cx="1142640" cy="50040"/>
          </a:xfrm>
          <a:prstGeom prst="rect">
            <a:avLst/>
          </a:prstGeom>
          <a:solidFill>
            <a:srgbClr val="20919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75" name="TextBox 4"/>
          <p:cNvSpPr/>
          <p:nvPr/>
        </p:nvSpPr>
        <p:spPr>
          <a:xfrm>
            <a:off x="11201400" y="6446520"/>
            <a:ext cx="456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000" strike="noStrike" u="none">
                <a:solidFill>
                  <a:srgbClr val="5f6c7a"/>
                </a:solidFill>
                <a:uFillTx/>
                <a:latin typeface="Aptos"/>
              </a:rPr>
              <a:t>13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6" name="TextBox 5"/>
          <p:cNvSpPr/>
          <p:nvPr/>
        </p:nvSpPr>
        <p:spPr>
          <a:xfrm>
            <a:off x="777240" y="1353240"/>
            <a:ext cx="10652400" cy="253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3080" rIns="7308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Диверсифікуйте кошти між активами й класами інструментів.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Зберігайте резерв ліквідності для непередбачених витрат.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Обережно використовуйте кредитне плече: воно збільшує як прибутки, так і збитки.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Перевіряйте посередників, комісії, правила зберігання активів і можливість виведення коштів.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Захищайте акаунти багатофакторною автентифікацією та надійним зберіганням ключів.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7" name="TextBox 6"/>
          <p:cNvSpPr/>
          <p:nvPr/>
        </p:nvSpPr>
        <p:spPr>
          <a:xfrm>
            <a:off x="658440" y="6428160"/>
            <a:ext cx="1005804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00" strike="noStrike" u="none">
                <a:solidFill>
                  <a:srgbClr val="5f6c7a"/>
                </a:solidFill>
                <a:uFillTx/>
                <a:latin typeface="Aptos"/>
              </a:rPr>
              <a:t>Навчальний матеріал. Перевіряйте актуальні умови та податкові правила за офіційними джерелами.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2f6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79" name="TextBox 2"/>
          <p:cNvSpPr/>
          <p:nvPr/>
        </p:nvSpPr>
        <p:spPr>
          <a:xfrm>
            <a:off x="594360" y="320040"/>
            <a:ext cx="1097244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700" strike="noStrike" u="none">
                <a:solidFill>
                  <a:srgbClr val="142642"/>
                </a:solidFill>
                <a:uFillTx/>
                <a:latin typeface="Aptos"/>
              </a:rPr>
              <a:t>Практичний розрахунок: 100 000 грн</a:t>
            </a:r>
            <a:endParaRPr b="0" lang="uk-UA" sz="2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0" name="Rectangle 3"/>
          <p:cNvSpPr/>
          <p:nvPr/>
        </p:nvSpPr>
        <p:spPr>
          <a:xfrm>
            <a:off x="621720" y="1005840"/>
            <a:ext cx="1142640" cy="50040"/>
          </a:xfrm>
          <a:prstGeom prst="rect">
            <a:avLst/>
          </a:prstGeom>
          <a:solidFill>
            <a:srgbClr val="20919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81" name="TextBox 4"/>
          <p:cNvSpPr/>
          <p:nvPr/>
        </p:nvSpPr>
        <p:spPr>
          <a:xfrm>
            <a:off x="11201400" y="6446520"/>
            <a:ext cx="456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000" strike="noStrike" u="none">
                <a:solidFill>
                  <a:srgbClr val="5f6c7a"/>
                </a:solidFill>
                <a:uFillTx/>
                <a:latin typeface="Aptos"/>
              </a:rPr>
              <a:t>14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2" name="TextBox 5"/>
          <p:cNvSpPr/>
          <p:nvPr/>
        </p:nvSpPr>
        <p:spPr>
          <a:xfrm>
            <a:off x="777240" y="1353240"/>
            <a:ext cx="10652400" cy="243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3080" rIns="7308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b="0" lang="en-US" sz="1700" strike="noStrike" u="none">
                <a:solidFill>
                  <a:srgbClr val="232d3a"/>
                </a:solidFill>
                <a:uFillTx/>
                <a:latin typeface="Aptos"/>
              </a:rPr>
              <a:t>Навчальні припущення: депозит — 40 000 грн під 12% річних; ОВДП — 40 000 грн під 16%; акції — 20 000 грн із умовним результатом 7%.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b="0" lang="en-US" sz="1700" strike="noStrike" u="none">
                <a:solidFill>
                  <a:srgbClr val="232d3a"/>
                </a:solidFill>
                <a:uFillTx/>
                <a:latin typeface="Aptos"/>
              </a:rPr>
              <a:t>Депозит: 40 000 × 12% = 4 800 грн до податків.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b="0" lang="en-US" sz="1700" strike="noStrike" u="none">
                <a:solidFill>
                  <a:srgbClr val="232d3a"/>
                </a:solidFill>
                <a:uFillTx/>
                <a:latin typeface="Aptos"/>
              </a:rPr>
              <a:t>ОВДП: 40 000 × 16% = 6 400 грн умовного доходу.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b="0" lang="en-US" sz="1700" strike="noStrike" u="none">
                <a:solidFill>
                  <a:srgbClr val="232d3a"/>
                </a:solidFill>
                <a:uFillTx/>
                <a:latin typeface="Aptos"/>
              </a:rPr>
              <a:t>Акції: 20 000 × 7% = 1 400 грн умовного результату, який не гарантований.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b="0" lang="en-US" sz="1700" strike="noStrike" u="none">
                <a:solidFill>
                  <a:srgbClr val="232d3a"/>
                </a:solidFill>
                <a:uFillTx/>
                <a:latin typeface="Aptos"/>
              </a:rPr>
              <a:t>Сумарний умовний дохід до витрат і податків — 12 600 грн.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b="0" lang="en-US" sz="1700" strike="noStrike" u="none">
                <a:solidFill>
                  <a:srgbClr val="232d3a"/>
                </a:solidFill>
                <a:uFillTx/>
                <a:latin typeface="Aptos"/>
              </a:rPr>
              <a:t>Завдання: порівняти ризики й запропонувати власний розподіл капіталу.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3" name="TextBox 6"/>
          <p:cNvSpPr/>
          <p:nvPr/>
        </p:nvSpPr>
        <p:spPr>
          <a:xfrm>
            <a:off x="658440" y="6428160"/>
            <a:ext cx="1005804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00" strike="noStrike" u="none">
                <a:solidFill>
                  <a:srgbClr val="5f6c7a"/>
                </a:solidFill>
                <a:uFillTx/>
                <a:latin typeface="Aptos"/>
              </a:rPr>
              <a:t>Навчальний матеріал. Перевіряйте актуальні умови та податкові правила за офіційними джерелами.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2f6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85" name="TextBox 2"/>
          <p:cNvSpPr/>
          <p:nvPr/>
        </p:nvSpPr>
        <p:spPr>
          <a:xfrm>
            <a:off x="594360" y="320040"/>
            <a:ext cx="1097244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700" strike="noStrike" u="none">
                <a:solidFill>
                  <a:srgbClr val="142642"/>
                </a:solidFill>
                <a:uFillTx/>
                <a:latin typeface="Aptos"/>
              </a:rPr>
              <a:t>Практичні завдання для студентів</a:t>
            </a:r>
            <a:endParaRPr b="0" lang="uk-UA" sz="2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6" name="Rectangle 3"/>
          <p:cNvSpPr/>
          <p:nvPr/>
        </p:nvSpPr>
        <p:spPr>
          <a:xfrm>
            <a:off x="621720" y="1005840"/>
            <a:ext cx="1142640" cy="50040"/>
          </a:xfrm>
          <a:prstGeom prst="rect">
            <a:avLst/>
          </a:prstGeom>
          <a:solidFill>
            <a:srgbClr val="20919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87" name="TextBox 4"/>
          <p:cNvSpPr/>
          <p:nvPr/>
        </p:nvSpPr>
        <p:spPr>
          <a:xfrm>
            <a:off x="11201400" y="6446520"/>
            <a:ext cx="456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000" strike="noStrike" u="none">
                <a:solidFill>
                  <a:srgbClr val="5f6c7a"/>
                </a:solidFill>
                <a:uFillTx/>
                <a:latin typeface="Aptos"/>
              </a:rPr>
              <a:t>15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8" name="TextBox 5"/>
          <p:cNvSpPr/>
          <p:nvPr/>
        </p:nvSpPr>
        <p:spPr>
          <a:xfrm>
            <a:off x="777240" y="1353240"/>
            <a:ext cx="10652400" cy="268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3080" rIns="7308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Завдання 1. Порівняйте депозит та ОВДП для суми 50 000 грн: дохідність, податки, ліквідність і ризики.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Завдання 2. Криптоактив купили за 20 000 грн і продали за 25 000 грн. Визначте результат до витрат і перелічіть дані для податкового розрахунку.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Завдання 3. Запропонуйте диверсифіковану альтернативу вкладенню всіх заощаджень в одну криптовалюту.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Завдання 4. З’ясуйте податкові та деклараційні вимоги щодо депозитів, ОВДП і продажу цінних паперів.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9" name="TextBox 6"/>
          <p:cNvSpPr/>
          <p:nvPr/>
        </p:nvSpPr>
        <p:spPr>
          <a:xfrm>
            <a:off x="658440" y="6428160"/>
            <a:ext cx="1005804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00" strike="noStrike" u="none">
                <a:solidFill>
                  <a:srgbClr val="5f6c7a"/>
                </a:solidFill>
                <a:uFillTx/>
                <a:latin typeface="Aptos"/>
              </a:rPr>
              <a:t>Навчальний матеріал. Перевіряйте актуальні умови та податкові правила за офіційними джерелами.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2f6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91" name="TextBox 2"/>
          <p:cNvSpPr/>
          <p:nvPr/>
        </p:nvSpPr>
        <p:spPr>
          <a:xfrm>
            <a:off x="594360" y="320040"/>
            <a:ext cx="1097244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700" strike="noStrike" u="none">
                <a:solidFill>
                  <a:srgbClr val="142642"/>
                </a:solidFill>
                <a:uFillTx/>
                <a:latin typeface="Aptos"/>
              </a:rPr>
              <a:t>Висновки та джерела інформації</a:t>
            </a:r>
            <a:endParaRPr b="0" lang="uk-UA" sz="2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2" name="Rectangle 3"/>
          <p:cNvSpPr/>
          <p:nvPr/>
        </p:nvSpPr>
        <p:spPr>
          <a:xfrm>
            <a:off x="621720" y="1005840"/>
            <a:ext cx="1142640" cy="50040"/>
          </a:xfrm>
          <a:prstGeom prst="rect">
            <a:avLst/>
          </a:prstGeom>
          <a:solidFill>
            <a:srgbClr val="20919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93" name="TextBox 4"/>
          <p:cNvSpPr/>
          <p:nvPr/>
        </p:nvSpPr>
        <p:spPr>
          <a:xfrm>
            <a:off x="11201400" y="6446520"/>
            <a:ext cx="456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000" strike="noStrike" u="none">
                <a:solidFill>
                  <a:srgbClr val="5f6c7a"/>
                </a:solidFill>
                <a:uFillTx/>
                <a:latin typeface="Aptos"/>
              </a:rPr>
              <a:t>16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4" name="TextBox 5"/>
          <p:cNvSpPr/>
          <p:nvPr/>
        </p:nvSpPr>
        <p:spPr>
          <a:xfrm>
            <a:off x="777240" y="1353240"/>
            <a:ext cx="10652400" cy="281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3080" rIns="7308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Інструменти відрізняються за дохідністю, ризиком, ліквідністю та податковим режимом.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Податки й комісії необхідно враховувати під час розрахунку реального фінансового результату.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Диверсифікація та фінансова грамотність допомагають керувати ризиками, але не усувають їх.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Джерела: bank.gov.ua; mof.gov.ua; tax.gov.ua; zakon.rada.gov.ua.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32d3a"/>
                </a:solidFill>
                <a:uFillTx/>
                <a:latin typeface="Aptos"/>
              </a:rPr>
              <a:t>Аналітика: epravda.com.ua та delo.ua.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5" name="TextBox 6"/>
          <p:cNvSpPr/>
          <p:nvPr/>
        </p:nvSpPr>
        <p:spPr>
          <a:xfrm>
            <a:off x="658440" y="6428160"/>
            <a:ext cx="1005804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00" strike="noStrike" u="none">
                <a:solidFill>
                  <a:srgbClr val="5f6c7a"/>
                </a:solidFill>
                <a:uFillTx/>
                <a:latin typeface="Aptos"/>
              </a:rPr>
              <a:t>Навчальний матеріал. Перевіряйте актуальні умови та податкові правила за офіційними джерелами.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LibreOffice/24.8.0.3$Windows_X86_64 LibreOffice_project/0bdf1299c94fe897b119f97f3c613e9dca6be583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/>
  <dc:description>generated using python-pptx</dc:description>
  <dc:language>uk-UA</dc:language>
  <cp:lastModifiedBy/>
  <dcterms:modified xsi:type="dcterms:W3CDTF">2026-10-28T08:27:03Z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