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5" d="100"/>
          <a:sy n="55" d="100"/>
        </p:scale>
        <p:origin x="108" y="1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uk-U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Аркуш1!$B$1</c:f>
              <c:strCache>
                <c:ptCount val="1"/>
                <c:pt idx="0">
                  <c:v>Єдиний податок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uk-UA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Аркуш1!$A$2:$A$5</c:f>
              <c:strCache>
                <c:ptCount val="4"/>
                <c:pt idx="0">
                  <c:v>Державний бюджет України</c:v>
                </c:pt>
                <c:pt idx="1">
                  <c:v>місцевий бюджет</c:v>
                </c:pt>
                <c:pt idx="2">
                  <c:v>Пенсійний фонд України</c:v>
                </c:pt>
                <c:pt idx="3">
                  <c:v>Обов'язкове соціальне страхування</c:v>
                </c:pt>
              </c:strCache>
            </c:strRef>
          </c:cat>
          <c:val>
            <c:numRef>
              <c:f>Аркуш1!$B$2:$B$5</c:f>
              <c:numCache>
                <c:formatCode>0%</c:formatCode>
                <c:ptCount val="4"/>
                <c:pt idx="0">
                  <c:v>0.2</c:v>
                </c:pt>
                <c:pt idx="1">
                  <c:v>0.35</c:v>
                </c:pt>
                <c:pt idx="2">
                  <c:v>0.4</c:v>
                </c:pt>
                <c:pt idx="3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CF-4442-B3B0-A01DF95762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uk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uk-UA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5FC5C-75E6-40C4-B9D6-A4E6F3E24F94}" type="datetimeFigureOut">
              <a:rPr lang="uk-UA" smtClean="0"/>
              <a:t>16.04.2026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341CF-AFBA-4A6C-B8D4-D22F3CD6C5A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5165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5FC5C-75E6-40C4-B9D6-A4E6F3E24F94}" type="datetimeFigureOut">
              <a:rPr lang="uk-UA" smtClean="0"/>
              <a:t>16.04.2026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341CF-AFBA-4A6C-B8D4-D22F3CD6C5A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7158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5FC5C-75E6-40C4-B9D6-A4E6F3E24F94}" type="datetimeFigureOut">
              <a:rPr lang="uk-UA" smtClean="0"/>
              <a:t>16.04.2026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341CF-AFBA-4A6C-B8D4-D22F3CD6C5A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7844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5FC5C-75E6-40C4-B9D6-A4E6F3E24F94}" type="datetimeFigureOut">
              <a:rPr lang="uk-UA" smtClean="0"/>
              <a:t>16.04.2026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341CF-AFBA-4A6C-B8D4-D22F3CD6C5A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47039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5FC5C-75E6-40C4-B9D6-A4E6F3E24F94}" type="datetimeFigureOut">
              <a:rPr lang="uk-UA" smtClean="0"/>
              <a:t>16.04.2026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341CF-AFBA-4A6C-B8D4-D22F3CD6C5A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68703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5FC5C-75E6-40C4-B9D6-A4E6F3E24F94}" type="datetimeFigureOut">
              <a:rPr lang="uk-UA" smtClean="0"/>
              <a:t>16.04.2026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341CF-AFBA-4A6C-B8D4-D22F3CD6C5A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99360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5FC5C-75E6-40C4-B9D6-A4E6F3E24F94}" type="datetimeFigureOut">
              <a:rPr lang="uk-UA" smtClean="0"/>
              <a:t>16.04.2026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341CF-AFBA-4A6C-B8D4-D22F3CD6C5A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4900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5FC5C-75E6-40C4-B9D6-A4E6F3E24F94}" type="datetimeFigureOut">
              <a:rPr lang="uk-UA" smtClean="0"/>
              <a:t>16.04.2026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341CF-AFBA-4A6C-B8D4-D22F3CD6C5A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0639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5FC5C-75E6-40C4-B9D6-A4E6F3E24F94}" type="datetimeFigureOut">
              <a:rPr lang="uk-UA" smtClean="0"/>
              <a:t>16.04.2026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341CF-AFBA-4A6C-B8D4-D22F3CD6C5A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34166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5FC5C-75E6-40C4-B9D6-A4E6F3E24F94}" type="datetimeFigureOut">
              <a:rPr lang="uk-UA" smtClean="0"/>
              <a:t>16.04.2026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341CF-AFBA-4A6C-B8D4-D22F3CD6C5A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8426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95FC5C-75E6-40C4-B9D6-A4E6F3E24F94}" type="datetimeFigureOut">
              <a:rPr lang="uk-UA" smtClean="0"/>
              <a:t>16.04.2026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341CF-AFBA-4A6C-B8D4-D22F3CD6C5A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7180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5FC5C-75E6-40C4-B9D6-A4E6F3E24F94}" type="datetimeFigureOut">
              <a:rPr lang="uk-UA" smtClean="0"/>
              <a:t>16.04.2026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341CF-AFBA-4A6C-B8D4-D22F3CD6C5A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59390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362857"/>
            <a:ext cx="9144000" cy="3526972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Спрощена</a:t>
            </a:r>
            <a:r>
              <a:rPr lang="ru-RU" b="1" dirty="0" smtClean="0"/>
              <a:t> система </a:t>
            </a:r>
            <a:r>
              <a:rPr lang="ru-RU" b="1" dirty="0" err="1" smtClean="0"/>
              <a:t>оподаткування</a:t>
            </a:r>
            <a:r>
              <a:rPr lang="ru-RU" b="1" dirty="0" smtClean="0"/>
              <a:t> в </a:t>
            </a:r>
            <a:r>
              <a:rPr lang="ru-RU" b="1" dirty="0" err="1" smtClean="0"/>
              <a:t>Україні</a:t>
            </a:r>
            <a:r>
              <a:rPr lang="ru-RU" b="1" dirty="0" smtClean="0"/>
              <a:t>: </a:t>
            </a:r>
            <a:r>
              <a:rPr lang="ru-RU" b="1" dirty="0" err="1" smtClean="0"/>
              <a:t>Історія</a:t>
            </a:r>
            <a:r>
              <a:rPr lang="ru-RU" b="1" dirty="0" smtClean="0"/>
              <a:t>, </a:t>
            </a:r>
            <a:r>
              <a:rPr lang="ru-RU" b="1" dirty="0" err="1" smtClean="0"/>
              <a:t>сучасні</a:t>
            </a:r>
            <a:r>
              <a:rPr lang="ru-RU" b="1" dirty="0" smtClean="0"/>
              <a:t> </a:t>
            </a:r>
            <a:r>
              <a:rPr lang="ru-RU" b="1" dirty="0" err="1" smtClean="0"/>
              <a:t>реалії</a:t>
            </a:r>
            <a:r>
              <a:rPr lang="ru-RU" b="1" dirty="0" smtClean="0"/>
              <a:t> та </a:t>
            </a:r>
            <a:r>
              <a:rPr lang="ru-RU" b="1" dirty="0" err="1" smtClean="0"/>
              <a:t>європейський</a:t>
            </a:r>
            <a:r>
              <a:rPr lang="ru-RU" b="1" dirty="0" smtClean="0"/>
              <a:t> вектор</a:t>
            </a:r>
            <a:endParaRPr lang="uk-UA" b="1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383314"/>
            <a:ext cx="9144000" cy="874486"/>
          </a:xfrm>
        </p:spPr>
        <p:txBody>
          <a:bodyPr/>
          <a:lstStyle/>
          <a:p>
            <a:r>
              <a:rPr lang="ru-RU" dirty="0" err="1" smtClean="0">
                <a:solidFill>
                  <a:schemeClr val="accent1"/>
                </a:solidFill>
              </a:rPr>
              <a:t>Аналіз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err="1" smtClean="0">
                <a:solidFill>
                  <a:schemeClr val="accent1"/>
                </a:solidFill>
              </a:rPr>
              <a:t>змін</a:t>
            </a:r>
            <a:r>
              <a:rPr lang="ru-RU" dirty="0" smtClean="0">
                <a:solidFill>
                  <a:schemeClr val="accent1"/>
                </a:solidFill>
              </a:rPr>
              <a:t>, </a:t>
            </a:r>
            <a:r>
              <a:rPr lang="ru-RU" dirty="0" err="1" smtClean="0">
                <a:solidFill>
                  <a:schemeClr val="accent1"/>
                </a:solidFill>
              </a:rPr>
              <a:t>спроб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err="1" smtClean="0">
                <a:solidFill>
                  <a:schemeClr val="accent1"/>
                </a:solidFill>
              </a:rPr>
              <a:t>реформування</a:t>
            </a:r>
            <a:r>
              <a:rPr lang="ru-RU" dirty="0" smtClean="0">
                <a:solidFill>
                  <a:schemeClr val="accent1"/>
                </a:solidFill>
              </a:rPr>
              <a:t> та </a:t>
            </a:r>
            <a:r>
              <a:rPr lang="ru-RU" dirty="0" err="1" smtClean="0">
                <a:solidFill>
                  <a:schemeClr val="accent1"/>
                </a:solidFill>
              </a:rPr>
              <a:t>порівняння</a:t>
            </a:r>
            <a:r>
              <a:rPr lang="ru-RU" dirty="0" smtClean="0">
                <a:solidFill>
                  <a:schemeClr val="accent1"/>
                </a:solidFill>
              </a:rPr>
              <a:t> з практикою ЄС</a:t>
            </a:r>
            <a:endParaRPr lang="uk-UA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891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>
                <a:solidFill>
                  <a:schemeClr val="accent1"/>
                </a:solidFill>
              </a:rPr>
              <a:t>Запровадження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err="1" smtClean="0">
                <a:solidFill>
                  <a:schemeClr val="accent1"/>
                </a:solidFill>
              </a:rPr>
              <a:t>системи</a:t>
            </a:r>
            <a:r>
              <a:rPr lang="ru-RU" dirty="0" smtClean="0">
                <a:solidFill>
                  <a:schemeClr val="accent1"/>
                </a:solidFill>
              </a:rPr>
              <a:t>: </a:t>
            </a:r>
            <a:br>
              <a:rPr lang="ru-RU" dirty="0" smtClean="0">
                <a:solidFill>
                  <a:schemeClr val="accent1"/>
                </a:solidFill>
              </a:rPr>
            </a:br>
            <a:r>
              <a:rPr lang="ru-RU" dirty="0" smtClean="0">
                <a:solidFill>
                  <a:schemeClr val="accent1"/>
                </a:solidFill>
              </a:rPr>
              <a:t>Ставка на простоту та </a:t>
            </a:r>
            <a:r>
              <a:rPr lang="ru-RU" dirty="0" err="1" smtClean="0">
                <a:solidFill>
                  <a:schemeClr val="accent1"/>
                </a:solidFill>
              </a:rPr>
              <a:t>легалізацію</a:t>
            </a:r>
            <a:endParaRPr lang="uk-UA" dirty="0">
              <a:solidFill>
                <a:schemeClr val="accent1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733868"/>
            <a:ext cx="10943492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Спрощена система була запроваджена в Україні у 1999 році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Головна мета:</a:t>
            </a:r>
            <a:r>
              <a: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Легалізувати сімейну працю та підтримати малий бізнес без складних процедур обліку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Ключова перевага:</a:t>
            </a:r>
            <a:r>
              <a: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Простота адміністрування завдяки заміні низки податків одним платежем — єдиним податком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Система була простою, зрозумілою та не вимагала спеціальних знань у юриспруденції чи </a:t>
            </a:r>
            <a:r>
              <a:rPr kumimoji="0" lang="uk-UA" altLang="uk-UA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бухобліку</a:t>
            </a:r>
            <a:r>
              <a:rPr kumimoji="0" lang="uk-UA" alt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0684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>
                <a:solidFill>
                  <a:schemeClr val="accent1"/>
                </a:solidFill>
              </a:rPr>
              <a:t>Механізм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err="1" smtClean="0">
                <a:solidFill>
                  <a:schemeClr val="accent1"/>
                </a:solidFill>
              </a:rPr>
              <a:t>розподілу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err="1" smtClean="0">
                <a:solidFill>
                  <a:schemeClr val="accent1"/>
                </a:solidFill>
              </a:rPr>
              <a:t>єдиного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err="1" smtClean="0">
                <a:solidFill>
                  <a:schemeClr val="accent1"/>
                </a:solidFill>
              </a:rPr>
              <a:t>податку</a:t>
            </a:r>
            <a:r>
              <a:rPr lang="ru-RU" dirty="0" smtClean="0">
                <a:solidFill>
                  <a:schemeClr val="accent1"/>
                </a:solidFill>
              </a:rPr>
              <a:t> (Модель 1999 р.)</a:t>
            </a:r>
            <a:endParaRPr lang="uk-UA" dirty="0">
              <a:solidFill>
                <a:schemeClr val="accent1"/>
              </a:solidFill>
            </a:endParaRPr>
          </a:p>
        </p:txBody>
      </p:sp>
      <p:graphicFrame>
        <p:nvGraphicFramePr>
          <p:cNvPr id="6" name="Місце для вмісту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7573233"/>
              </p:ext>
            </p:extLst>
          </p:nvPr>
        </p:nvGraphicFramePr>
        <p:xfrm>
          <a:off x="838199" y="1825625"/>
          <a:ext cx="10802815" cy="4838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07306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>
                <a:solidFill>
                  <a:schemeClr val="accent1"/>
                </a:solidFill>
              </a:rPr>
              <a:t>Поступове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err="1" smtClean="0">
                <a:solidFill>
                  <a:schemeClr val="accent1"/>
                </a:solidFill>
              </a:rPr>
              <a:t>посилення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err="1" smtClean="0">
                <a:solidFill>
                  <a:schemeClr val="accent1"/>
                </a:solidFill>
              </a:rPr>
              <a:t>фіскального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err="1" smtClean="0">
                <a:solidFill>
                  <a:schemeClr val="accent1"/>
                </a:solidFill>
              </a:rPr>
              <a:t>навантаження</a:t>
            </a:r>
            <a:r>
              <a:rPr lang="ru-RU" dirty="0" smtClean="0">
                <a:solidFill>
                  <a:schemeClr val="accent1"/>
                </a:solidFill>
              </a:rPr>
              <a:t> та контролю</a:t>
            </a:r>
            <a:endParaRPr lang="uk-UA" dirty="0">
              <a:solidFill>
                <a:schemeClr val="accent1"/>
              </a:solidFill>
            </a:endParaRPr>
          </a:p>
        </p:txBody>
      </p:sp>
      <p:sp>
        <p:nvSpPr>
          <p:cNvPr id="10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97877" y="2113881"/>
            <a:ext cx="11007969" cy="4324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 1 січня 2011:</a:t>
            </a: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Запроваджено обов'язкову сплату єдиного соціального внеску (ЄСВ)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Впровадження РРО:</a:t>
            </a: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Спочатку для 2–3 груп при перевищенні ліміту доходу або в окремих видах діяльності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 1 січня 2022:</a:t>
            </a: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РРО/ПРРО стало обов'язковим для 2–3 груп незалежно від доходу та виду діяльності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 1 січня 2025:</a:t>
            </a: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Запроваджено обов'язкову сплату військового збору для підприємців на спрощеній системі </a:t>
            </a:r>
          </a:p>
        </p:txBody>
      </p:sp>
    </p:spTree>
    <p:extLst>
      <p:ext uri="{BB962C8B-B14F-4D97-AF65-F5344CB8AC3E}">
        <p14:creationId xmlns:p14="http://schemas.microsoft.com/office/powerpoint/2010/main" val="1860334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solidFill>
                  <a:schemeClr val="accent1"/>
                </a:solidFill>
              </a:rPr>
              <a:t>Єдиний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err="1" smtClean="0">
                <a:solidFill>
                  <a:schemeClr val="accent1"/>
                </a:solidFill>
              </a:rPr>
              <a:t>рахунок</a:t>
            </a:r>
            <a:r>
              <a:rPr lang="ru-RU" dirty="0" smtClean="0">
                <a:solidFill>
                  <a:schemeClr val="accent1"/>
                </a:solidFill>
              </a:rPr>
              <a:t> для </a:t>
            </a:r>
            <a:r>
              <a:rPr lang="ru-RU" dirty="0" err="1" smtClean="0">
                <a:solidFill>
                  <a:schemeClr val="accent1"/>
                </a:solidFill>
              </a:rPr>
              <a:t>сплати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err="1" smtClean="0">
                <a:solidFill>
                  <a:schemeClr val="accent1"/>
                </a:solidFill>
              </a:rPr>
              <a:t>податків</a:t>
            </a:r>
            <a:r>
              <a:rPr lang="ru-RU" dirty="0" smtClean="0">
                <a:solidFill>
                  <a:schemeClr val="accent1"/>
                </a:solidFill>
              </a:rPr>
              <a:t>: </a:t>
            </a:r>
            <a:r>
              <a:rPr lang="ru-RU" dirty="0" err="1" smtClean="0">
                <a:solidFill>
                  <a:schemeClr val="accent1"/>
                </a:solidFill>
              </a:rPr>
              <a:t>Декларативне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err="1" smtClean="0">
                <a:solidFill>
                  <a:schemeClr val="accent1"/>
                </a:solidFill>
              </a:rPr>
              <a:t>спрощення</a:t>
            </a:r>
            <a:r>
              <a:rPr lang="ru-RU" dirty="0" smtClean="0">
                <a:solidFill>
                  <a:schemeClr val="accent1"/>
                </a:solidFill>
              </a:rPr>
              <a:t>, </a:t>
            </a:r>
            <a:r>
              <a:rPr lang="ru-RU" dirty="0" err="1" smtClean="0">
                <a:solidFill>
                  <a:schemeClr val="accent1"/>
                </a:solidFill>
              </a:rPr>
              <a:t>нікчемний</a:t>
            </a:r>
            <a:r>
              <a:rPr lang="ru-RU" dirty="0" smtClean="0">
                <a:solidFill>
                  <a:schemeClr val="accent1"/>
                </a:solidFill>
              </a:rPr>
              <a:t> результат</a:t>
            </a:r>
            <a:endParaRPr lang="uk-UA" dirty="0">
              <a:solidFill>
                <a:schemeClr val="accent1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2201289"/>
            <a:ext cx="10697308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Проєкт</a:t>
            </a:r>
            <a:r>
              <a:rPr kumimoji="0" lang="uk-UA" altLang="uk-UA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впроваджений у 2021 році з добрими намірами, але реалізація виявилася невдалою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3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Проблеми реалізації:</a:t>
            </a:r>
            <a:endParaRPr kumimoji="0" lang="uk-UA" altLang="uk-UA" sz="3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незручність та низка обмежень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неповний перелік платежів (виключено ПДВ та акциз)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втрата права самостійно визначати пріоритет зарахування платежу (ризик штрафів та пені)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alt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516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395660"/>
          </a:xfrm>
        </p:spPr>
        <p:txBody>
          <a:bodyPr>
            <a:normAutofit/>
          </a:bodyPr>
          <a:lstStyle/>
          <a:p>
            <a:pPr algn="ctr"/>
            <a:r>
              <a:rPr lang="ru-RU" sz="2400" dirty="0" err="1" smtClean="0"/>
              <a:t>Ініціатива</a:t>
            </a:r>
            <a:r>
              <a:rPr lang="ru-RU" sz="2400" dirty="0" smtClean="0"/>
              <a:t> </a:t>
            </a:r>
            <a:r>
              <a:rPr lang="ru-RU" sz="2400" dirty="0" err="1" smtClean="0"/>
              <a:t>Мінфіну</a:t>
            </a:r>
            <a:r>
              <a:rPr lang="ru-RU" sz="2400" dirty="0" smtClean="0"/>
              <a:t> </a:t>
            </a:r>
            <a:r>
              <a:rPr lang="ru-RU" sz="2400" dirty="0" err="1" smtClean="0"/>
              <a:t>щодо</a:t>
            </a:r>
            <a:r>
              <a:rPr lang="ru-RU" sz="2400" dirty="0" smtClean="0"/>
              <a:t> ПДВ: </a:t>
            </a:r>
            <a:r>
              <a:rPr lang="ru-RU" sz="2400" dirty="0" err="1" smtClean="0"/>
              <a:t>Ризики</a:t>
            </a:r>
            <a:r>
              <a:rPr lang="ru-RU" sz="2400" dirty="0" smtClean="0"/>
              <a:t> та Критика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3300" dirty="0" err="1" smtClean="0">
                <a:solidFill>
                  <a:schemeClr val="accent1"/>
                </a:solidFill>
              </a:rPr>
              <a:t>Законопроєкт</a:t>
            </a:r>
            <a:r>
              <a:rPr lang="ru-RU" sz="3300" dirty="0" smtClean="0">
                <a:solidFill>
                  <a:schemeClr val="accent1"/>
                </a:solidFill>
              </a:rPr>
              <a:t> про ПДВ для «</a:t>
            </a:r>
            <a:r>
              <a:rPr lang="ru-RU" sz="3300" dirty="0" err="1" smtClean="0">
                <a:solidFill>
                  <a:schemeClr val="accent1"/>
                </a:solidFill>
              </a:rPr>
              <a:t>спрощенців</a:t>
            </a:r>
            <a:r>
              <a:rPr lang="ru-RU" sz="3300" dirty="0" smtClean="0">
                <a:solidFill>
                  <a:schemeClr val="accent1"/>
                </a:solidFill>
              </a:rPr>
              <a:t>»: </a:t>
            </a:r>
            <a:r>
              <a:rPr lang="ru-RU" sz="3300" dirty="0" err="1" smtClean="0">
                <a:solidFill>
                  <a:schemeClr val="accent1"/>
                </a:solidFill>
              </a:rPr>
              <a:t>Ризики</a:t>
            </a:r>
            <a:r>
              <a:rPr lang="ru-RU" sz="3300" dirty="0" smtClean="0">
                <a:solidFill>
                  <a:schemeClr val="accent1"/>
                </a:solidFill>
              </a:rPr>
              <a:t> для </a:t>
            </a:r>
            <a:r>
              <a:rPr lang="ru-RU" sz="3300" dirty="0" err="1" smtClean="0">
                <a:solidFill>
                  <a:schemeClr val="accent1"/>
                </a:solidFill>
              </a:rPr>
              <a:t>мікробізнесу</a:t>
            </a:r>
            <a:r>
              <a:rPr lang="ru-RU" sz="3300" dirty="0">
                <a:solidFill>
                  <a:schemeClr val="accent1"/>
                </a:solidFill>
              </a:rPr>
              <a:t/>
            </a:r>
            <a:br>
              <a:rPr lang="ru-RU" sz="3300" dirty="0">
                <a:solidFill>
                  <a:schemeClr val="accent1"/>
                </a:solidFill>
              </a:rPr>
            </a:br>
            <a:endParaRPr lang="uk-UA" sz="3300" dirty="0">
              <a:solidFill>
                <a:schemeClr val="accent1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392723" y="2808579"/>
            <a:ext cx="11406553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Пропозиція:</a:t>
            </a: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Обов’язкова реєстрація платниками ПДВ усіх платників єдиного податку з річним оборотом понад 1 млн грн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2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Реакція:</a:t>
            </a: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Консолідована критика з боку провідних аналітичних центрів та </a:t>
            </a:r>
            <a:r>
              <a:rPr kumimoji="0" lang="uk-UA" altLang="uk-UA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бізнесоб’єднань</a:t>
            </a: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(CASE Україна, ІСЕТ, Спілка українських підприємців)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Спілка українських підприємців назвала підхід передчасним та економічно необґрунтованим, особливо в умовах воєнного часу </a:t>
            </a:r>
          </a:p>
        </p:txBody>
      </p:sp>
    </p:spTree>
    <p:extLst>
      <p:ext uri="{BB962C8B-B14F-4D97-AF65-F5344CB8AC3E}">
        <p14:creationId xmlns:p14="http://schemas.microsoft.com/office/powerpoint/2010/main" val="1647307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200" dirty="0" smtClean="0"/>
              <a:t>Економічне обґрунтування критики ПДВ-ініціативи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ru-RU" sz="3300" dirty="0" err="1" smtClean="0">
                <a:solidFill>
                  <a:schemeClr val="accent1"/>
                </a:solidFill>
              </a:rPr>
              <a:t>Аналіз</a:t>
            </a:r>
            <a:r>
              <a:rPr lang="ru-RU" sz="3300" dirty="0" smtClean="0">
                <a:solidFill>
                  <a:schemeClr val="accent1"/>
                </a:solidFill>
              </a:rPr>
              <a:t> регуляторного </a:t>
            </a:r>
            <a:r>
              <a:rPr lang="ru-RU" sz="3300" dirty="0" err="1" smtClean="0">
                <a:solidFill>
                  <a:schemeClr val="accent1"/>
                </a:solidFill>
              </a:rPr>
              <a:t>впливу</a:t>
            </a:r>
            <a:r>
              <a:rPr lang="ru-RU" sz="3300" dirty="0" smtClean="0">
                <a:solidFill>
                  <a:schemeClr val="accent1"/>
                </a:solidFill>
              </a:rPr>
              <a:t>: </a:t>
            </a:r>
            <a:r>
              <a:rPr lang="ru-RU" sz="3300" dirty="0" err="1" smtClean="0">
                <a:solidFill>
                  <a:schemeClr val="accent1"/>
                </a:solidFill>
              </a:rPr>
              <a:t>Мінфін</a:t>
            </a:r>
            <a:r>
              <a:rPr lang="ru-RU" sz="3300" dirty="0" smtClean="0">
                <a:solidFill>
                  <a:schemeClr val="accent1"/>
                </a:solidFill>
              </a:rPr>
              <a:t> </a:t>
            </a:r>
            <a:r>
              <a:rPr lang="ru-RU" sz="3300" dirty="0" err="1" smtClean="0">
                <a:solidFill>
                  <a:schemeClr val="accent1"/>
                </a:solidFill>
              </a:rPr>
              <a:t>проти</a:t>
            </a:r>
            <a:r>
              <a:rPr lang="ru-RU" sz="3300" dirty="0" smtClean="0">
                <a:solidFill>
                  <a:schemeClr val="accent1"/>
                </a:solidFill>
              </a:rPr>
              <a:t> </a:t>
            </a:r>
            <a:r>
              <a:rPr lang="ru-RU" sz="3300" dirty="0" err="1" smtClean="0">
                <a:solidFill>
                  <a:schemeClr val="accent1"/>
                </a:solidFill>
              </a:rPr>
              <a:t>Реальності</a:t>
            </a:r>
            <a:endParaRPr lang="uk-UA" sz="3300" dirty="0">
              <a:solidFill>
                <a:schemeClr val="accent1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74786" y="1415972"/>
            <a:ext cx="11254152" cy="5170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Мінфін занижує адміністративні витрати: закладено додаткові 56 </a:t>
            </a:r>
            <a:r>
              <a:rPr kumimoji="0" lang="uk-UA" altLang="uk-UA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людиногодин</a:t>
            </a:r>
            <a:r>
              <a:rPr kumimoji="0" lang="uk-UA" altLang="uk-UA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/рік на ПДВ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3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Дані Світового банку:</a:t>
            </a:r>
            <a:r>
              <a:rPr kumimoji="0" lang="uk-UA" altLang="uk-UA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Український бізнес </a:t>
            </a:r>
            <a:r>
              <a:rPr kumimoji="0" lang="uk-UA" altLang="uk-UA" sz="3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уже</a:t>
            </a:r>
            <a:r>
              <a:rPr kumimoji="0" lang="uk-UA" altLang="uk-UA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витрачає в середньому понад 595 </a:t>
            </a:r>
            <a:r>
              <a:rPr kumimoji="0" lang="uk-UA" altLang="uk-UA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людиногодин</a:t>
            </a:r>
            <a:r>
              <a:rPr kumimoji="0" lang="uk-UA" altLang="uk-UA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/рік на податкове адміністрування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3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Оцінка експертів:</a:t>
            </a:r>
            <a:r>
              <a:rPr kumimoji="0" lang="uk-UA" altLang="uk-UA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Реальні витрати підприємців можуть становити 61–116 млрд грн щорічно, що значно перевищує очікувані бюджетні надходження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3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Наслідок:</a:t>
            </a:r>
            <a:r>
              <a:rPr kumimoji="0" lang="uk-UA" altLang="uk-UA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Низький поріг (1 млн грн) стимулюватиме згортання діяльності та </a:t>
            </a:r>
            <a:r>
              <a:rPr kumimoji="0" lang="uk-UA" altLang="uk-UA" sz="3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тінізацію</a:t>
            </a:r>
            <a:r>
              <a:rPr kumimoji="0" lang="uk-UA" altLang="uk-UA" sz="3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економіки</a:t>
            </a:r>
          </a:p>
        </p:txBody>
      </p:sp>
    </p:spTree>
    <p:extLst>
      <p:ext uri="{BB962C8B-B14F-4D97-AF65-F5344CB8AC3E}">
        <p14:creationId xmlns:p14="http://schemas.microsoft.com/office/powerpoint/2010/main" val="2082153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2200" dirty="0" smtClean="0"/>
              <a:t>Досвід Європейського Союзу (</a:t>
            </a:r>
            <a:r>
              <a:rPr lang="ro-RO" sz="2200" dirty="0" smtClean="0"/>
              <a:t>I)</a:t>
            </a:r>
            <a:r>
              <a:rPr lang="uk-UA" sz="2200" dirty="0" smtClean="0"/>
              <a:t/>
            </a:r>
            <a:br>
              <a:rPr lang="uk-UA" sz="2200" dirty="0" smtClean="0"/>
            </a:br>
            <a:r>
              <a:rPr lang="ru-RU" dirty="0" err="1" smtClean="0">
                <a:solidFill>
                  <a:schemeClr val="accent1"/>
                </a:solidFill>
              </a:rPr>
              <a:t>Європейська</a:t>
            </a:r>
            <a:r>
              <a:rPr lang="ru-RU" dirty="0" smtClean="0">
                <a:solidFill>
                  <a:schemeClr val="accent1"/>
                </a:solidFill>
              </a:rPr>
              <a:t> практика: </a:t>
            </a:r>
            <a:r>
              <a:rPr lang="ru-RU" dirty="0" err="1" smtClean="0">
                <a:solidFill>
                  <a:schemeClr val="accent1"/>
                </a:solidFill>
              </a:rPr>
              <a:t>Системний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err="1" smtClean="0">
                <a:solidFill>
                  <a:schemeClr val="accent1"/>
                </a:solidFill>
              </a:rPr>
              <a:t>захист</a:t>
            </a:r>
            <a:r>
              <a:rPr lang="ru-RU" dirty="0" smtClean="0">
                <a:solidFill>
                  <a:schemeClr val="accent1"/>
                </a:solidFill>
              </a:rPr>
              <a:t> малого та </a:t>
            </a:r>
            <a:r>
              <a:rPr lang="ru-RU" dirty="0" err="1" smtClean="0">
                <a:solidFill>
                  <a:schemeClr val="accent1"/>
                </a:solidFill>
              </a:rPr>
              <a:t>мікробізнесу</a:t>
            </a:r>
            <a:endParaRPr lang="uk-UA" dirty="0">
              <a:solidFill>
                <a:schemeClr val="accent1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51338" y="1875402"/>
            <a:ext cx="11289323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У ЄС діє SME VAT </a:t>
            </a:r>
            <a:r>
              <a:rPr kumimoji="0" lang="uk-UA" altLang="uk-UA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Scheme</a:t>
            </a: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яка захищає малі підприємства від надмірного податкового й адміністративного навантаження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uk-UA" altLang="uk-UA" sz="25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Пороги звільнення від ПДВ сягають 85 000 євро річного обороту</a:t>
            </a:r>
            <a:endParaRPr kumimoji="0" lang="uk-UA" altLang="uk-UA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uk-UA" altLang="uk-UA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Фактичні пороги в країнах ЄС: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Франція, Італія, Ірландія — до 85 000 євро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Чехія — ~82 500 євро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Польща — еквівалент 56 000 євро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Приймаються рішення про підвищення порогів з урахуванням інфляції та економічного зростання</a:t>
            </a:r>
          </a:p>
        </p:txBody>
      </p:sp>
    </p:spTree>
    <p:extLst>
      <p:ext uri="{BB962C8B-B14F-4D97-AF65-F5344CB8AC3E}">
        <p14:creationId xmlns:p14="http://schemas.microsoft.com/office/powerpoint/2010/main" val="781040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2200" dirty="0" smtClean="0"/>
              <a:t>Досвід Європейського Союзу (</a:t>
            </a:r>
            <a:r>
              <a:rPr lang="ro-RO" sz="2200" dirty="0" smtClean="0"/>
              <a:t>II)</a:t>
            </a:r>
            <a:r>
              <a:rPr lang="uk-UA" sz="2200" dirty="0" smtClean="0"/>
              <a:t/>
            </a:r>
            <a:br>
              <a:rPr lang="uk-UA" sz="2200" dirty="0" smtClean="0"/>
            </a:br>
            <a:r>
              <a:rPr lang="ru-RU" dirty="0" smtClean="0">
                <a:solidFill>
                  <a:schemeClr val="accent1"/>
                </a:solidFill>
              </a:rPr>
              <a:t>Реальна </a:t>
            </a:r>
            <a:r>
              <a:rPr lang="ru-RU" dirty="0" err="1" smtClean="0">
                <a:solidFill>
                  <a:schemeClr val="accent1"/>
                </a:solidFill>
              </a:rPr>
              <a:t>підтримка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err="1" smtClean="0">
                <a:solidFill>
                  <a:schemeClr val="accent1"/>
                </a:solidFill>
              </a:rPr>
              <a:t>замість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err="1" smtClean="0">
                <a:solidFill>
                  <a:schemeClr val="accent1"/>
                </a:solidFill>
              </a:rPr>
              <a:t>фіскального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err="1" smtClean="0">
                <a:solidFill>
                  <a:schemeClr val="accent1"/>
                </a:solidFill>
              </a:rPr>
              <a:t>тиску</a:t>
            </a:r>
            <a:r>
              <a:rPr lang="ru-RU" dirty="0" smtClean="0">
                <a:solidFill>
                  <a:schemeClr val="accent1"/>
                </a:solidFill>
              </a:rPr>
              <a:t>: </a:t>
            </a:r>
            <a:r>
              <a:rPr lang="ru-RU" dirty="0" err="1" smtClean="0">
                <a:solidFill>
                  <a:schemeClr val="accent1"/>
                </a:solidFill>
              </a:rPr>
              <a:t>Спрощене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err="1" smtClean="0">
                <a:solidFill>
                  <a:schemeClr val="accent1"/>
                </a:solidFill>
              </a:rPr>
              <a:t>адміністрування</a:t>
            </a:r>
            <a:endParaRPr lang="uk-UA" dirty="0">
              <a:solidFill>
                <a:schemeClr val="accent1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514521" y="2113881"/>
            <a:ext cx="10839279" cy="4324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Діють </a:t>
            </a:r>
            <a:r>
              <a:rPr kumimoji="0" lang="uk-UA" altLang="uk-UA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спеціальні спрощені режими адміністрування </a:t>
            </a: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ПДВ: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Квартальне або річне декларування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Касовий метод обліку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Фіксовані коефіцієнти сплати ПДВ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Повна </a:t>
            </a:r>
            <a:r>
              <a:rPr kumimoji="0" lang="uk-UA" altLang="uk-UA" sz="25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цифровізація</a:t>
            </a: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подання звітності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Це дозволяє малому бізнесу виконувати зобов’язання самостійно, без залучення додаткових бухгалтерських ресурсів.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5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Рекомендації ООН:</a:t>
            </a: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Підвищення порогів і спрощення процедур сприяють добровільній сплаті податків та розвитку підприємництва</a:t>
            </a:r>
          </a:p>
        </p:txBody>
      </p:sp>
    </p:spTree>
    <p:extLst>
      <p:ext uri="{BB962C8B-B14F-4D97-AF65-F5344CB8AC3E}">
        <p14:creationId xmlns:p14="http://schemas.microsoft.com/office/powerpoint/2010/main" val="3599502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solidFill>
                  <a:schemeClr val="accent1"/>
                </a:solidFill>
              </a:rPr>
              <a:t>Майбутнє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err="1" smtClean="0">
                <a:solidFill>
                  <a:schemeClr val="accent1"/>
                </a:solidFill>
              </a:rPr>
              <a:t>спрощеної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err="1" smtClean="0">
                <a:solidFill>
                  <a:schemeClr val="accent1"/>
                </a:solidFill>
              </a:rPr>
              <a:t>системи</a:t>
            </a:r>
            <a:r>
              <a:rPr lang="ru-RU" dirty="0" smtClean="0">
                <a:solidFill>
                  <a:schemeClr val="accent1"/>
                </a:solidFill>
              </a:rPr>
              <a:t>: </a:t>
            </a:r>
            <a:br>
              <a:rPr lang="ru-RU" dirty="0" smtClean="0">
                <a:solidFill>
                  <a:schemeClr val="accent1"/>
                </a:solidFill>
              </a:rPr>
            </a:br>
            <a:r>
              <a:rPr lang="ru-RU" dirty="0" smtClean="0">
                <a:solidFill>
                  <a:schemeClr val="accent1"/>
                </a:solidFill>
              </a:rPr>
              <a:t>Шлях до </a:t>
            </a:r>
            <a:r>
              <a:rPr lang="ru-RU" dirty="0" err="1" smtClean="0">
                <a:solidFill>
                  <a:schemeClr val="accent1"/>
                </a:solidFill>
              </a:rPr>
              <a:t>ефективності</a:t>
            </a:r>
            <a:r>
              <a:rPr lang="ru-RU" dirty="0" smtClean="0">
                <a:solidFill>
                  <a:schemeClr val="accent1"/>
                </a:solidFill>
              </a:rPr>
              <a:t>, а не </a:t>
            </a:r>
            <a:r>
              <a:rPr lang="ru-RU" dirty="0" err="1" smtClean="0">
                <a:solidFill>
                  <a:schemeClr val="accent1"/>
                </a:solidFill>
              </a:rPr>
              <a:t>фіскального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err="1" smtClean="0">
                <a:solidFill>
                  <a:schemeClr val="accent1"/>
                </a:solidFill>
              </a:rPr>
              <a:t>тиску</a:t>
            </a:r>
            <a:endParaRPr lang="uk-UA" dirty="0">
              <a:solidFill>
                <a:schemeClr val="accent1"/>
              </a:solidFill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334107" y="2033766"/>
            <a:ext cx="11289323" cy="4324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Постійне ускладнення системи призводить до безробіття, міграції та тіньової економіки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Ефективна фіскальна політика у країнах ЄС ґрунтується не на розширенні податкової бази, а на захисті мікро та малих підприємств від непропорційного адміністративного навантаження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Високі пороги ПДВ та спрощене адміністрування — це інструменти підтримки, а не податкові пільги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uk-UA" altLang="uk-UA" sz="25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Питання ПДВ-порогів слід переглядати лише після завершення війни та перед вступом до ЄС</a:t>
            </a: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, зосередившись на боротьбі з ухиленням у великому бізнесі</a:t>
            </a:r>
            <a:r>
              <a:rPr kumimoji="0" lang="uk-UA" altLang="uk-UA" sz="2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.</a:t>
            </a:r>
            <a:endParaRPr kumimoji="0" lang="uk-UA" altLang="uk-UA" sz="25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0565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498</Words>
  <Application>Microsoft Office PowerPoint</Application>
  <PresentationFormat>Широкий екран</PresentationFormat>
  <Paragraphs>67</Paragraphs>
  <Slides>10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5" baseType="lpstr">
      <vt:lpstr>Arial</vt:lpstr>
      <vt:lpstr>Arial Unicode MS</vt:lpstr>
      <vt:lpstr>Calibri</vt:lpstr>
      <vt:lpstr>Calibri Light</vt:lpstr>
      <vt:lpstr>Тема Office</vt:lpstr>
      <vt:lpstr>Спрощена система оподаткування в Україні: Історія, сучасні реалії та європейський вектор</vt:lpstr>
      <vt:lpstr>Запровадження системи:  Ставка на простоту та легалізацію</vt:lpstr>
      <vt:lpstr>Механізм розподілу єдиного податку (Модель 1999 р.)</vt:lpstr>
      <vt:lpstr>Поступове посилення фіскального навантаження та контролю</vt:lpstr>
      <vt:lpstr>Єдиний рахунок для сплати податків: Декларативне спрощення, нікчемний результат</vt:lpstr>
      <vt:lpstr>Ініціатива Мінфіну щодо ПДВ: Ризики та Критика  Законопроєкт про ПДВ для «спрощенців»: Ризики для мікробізнесу </vt:lpstr>
      <vt:lpstr>Економічне обґрунтування критики ПДВ-ініціативи Аналіз регуляторного впливу: Мінфін проти Реальності</vt:lpstr>
      <vt:lpstr>Досвід Європейського Союзу (I) Європейська практика: Системний захист малого та мікробізнесу</vt:lpstr>
      <vt:lpstr>Досвід Європейського Союзу (II) Реальна підтримка замість фіскального тиску: Спрощене адміністрування</vt:lpstr>
      <vt:lpstr>Майбутнє спрощеної системи:  Шлях до ефективності, а не фіскального тиску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Спрощена система оподаткування в Україні: Історія, сучасні реалії та європейський вектор</dc:title>
  <dc:creator>Довгалюк Віта Валентинівна</dc:creator>
  <cp:lastModifiedBy>Довгалюк Віта Валентинівна</cp:lastModifiedBy>
  <cp:revision>4</cp:revision>
  <dcterms:created xsi:type="dcterms:W3CDTF">2026-04-16T11:01:52Z</dcterms:created>
  <dcterms:modified xsi:type="dcterms:W3CDTF">2026-04-16T11:33:42Z</dcterms:modified>
</cp:coreProperties>
</file>