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64" r:id="rId4"/>
    <p:sldId id="258" r:id="rId5"/>
    <p:sldId id="259" r:id="rId6"/>
    <p:sldId id="260" r:id="rId7"/>
    <p:sldId id="261" r:id="rId8"/>
    <p:sldId id="262" r:id="rId9"/>
    <p:sldId id="263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100" d="100"/>
          <a:sy n="100" d="100"/>
        </p:scale>
        <p:origin x="-14" y="-44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uk-UA"/>
              <a:t>Клацніть, щоб редагувати стиль зразка підзаголовка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CF008A-3CB7-4A9C-A320-70356DDD48D9}" type="datetimeFigureOut">
              <a:rPr lang="uk-UA" smtClean="0"/>
              <a:t>28.10.2025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62DEBA-66B4-4970-9D2C-9FCF354B7FA4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7680307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Назва та вмі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CF008A-3CB7-4A9C-A320-70356DDD48D9}" type="datetimeFigureOut">
              <a:rPr lang="uk-UA" smtClean="0"/>
              <a:t>28.10.2025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62DEBA-66B4-4970-9D2C-9FCF354B7FA4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0013215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Назва розділ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CF008A-3CB7-4A9C-A320-70356DDD48D9}" type="datetimeFigureOut">
              <a:rPr lang="uk-UA" smtClean="0"/>
              <a:t>28.10.2025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62DEBA-66B4-4970-9D2C-9FCF354B7FA4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9225657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’єкт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CF008A-3CB7-4A9C-A320-70356DDD48D9}" type="datetimeFigureOut">
              <a:rPr lang="uk-UA" smtClean="0"/>
              <a:t>28.10.2025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62DEBA-66B4-4970-9D2C-9FCF354B7FA4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8655398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Порівнянн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CF008A-3CB7-4A9C-A320-70356DDD48D9}" type="datetimeFigureOut">
              <a:rPr lang="uk-UA" smtClean="0"/>
              <a:t>28.10.2025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62DEBA-66B4-4970-9D2C-9FCF354B7FA4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6799548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Лише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CF008A-3CB7-4A9C-A320-70356DDD48D9}" type="datetimeFigureOut">
              <a:rPr lang="uk-UA" smtClean="0"/>
              <a:t>28.10.2025</a:t>
            </a:fld>
            <a:endParaRPr lang="uk-UA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62DEBA-66B4-4970-9D2C-9FCF354B7FA4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8846485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CF008A-3CB7-4A9C-A320-70356DDD48D9}" type="datetimeFigureOut">
              <a:rPr lang="uk-UA" smtClean="0"/>
              <a:t>28.10.2025</a:t>
            </a:fld>
            <a:endParaRPr lang="uk-UA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62DEBA-66B4-4970-9D2C-9FCF354B7FA4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2588168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Вміст і пі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CF008A-3CB7-4A9C-A320-70356DDD48D9}" type="datetimeFigureOut">
              <a:rPr lang="uk-UA" smtClean="0"/>
              <a:t>28.10.2025</a:t>
            </a:fld>
            <a:endParaRPr lang="uk-UA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62DEBA-66B4-4970-9D2C-9FCF354B7FA4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4955493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і пі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uk-UA"/>
              <a:t>Клацніть піктограму, щоб додати зображення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CF008A-3CB7-4A9C-A320-70356DDD48D9}" type="datetimeFigureOut">
              <a:rPr lang="uk-UA" smtClean="0"/>
              <a:t>28.10.2025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62DEBA-66B4-4970-9D2C-9FCF354B7FA4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1308009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 фотографія 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uk-UA"/>
              <a:t>Клацніть піктограму, щоб додати зображення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CF008A-3CB7-4A9C-A320-70356DDD48D9}" type="datetimeFigureOut">
              <a:rPr lang="uk-UA" smtClean="0"/>
              <a:t>28.10.2025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62DEBA-66B4-4970-9D2C-9FCF354B7FA4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519520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Назва та пі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CF008A-3CB7-4A9C-A320-70356DDD48D9}" type="datetimeFigureOut">
              <a:rPr lang="uk-UA" smtClean="0"/>
              <a:t>28.10.2025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62DEBA-66B4-4970-9D2C-9FCF354B7FA4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58706664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CF008A-3CB7-4A9C-A320-70356DDD48D9}" type="datetimeFigureOut">
              <a:rPr lang="uk-UA" smtClean="0"/>
              <a:t>28.10.2025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62DEBA-66B4-4970-9D2C-9FCF354B7FA4}" type="slidenum">
              <a:rPr lang="uk-UA" smtClean="0"/>
              <a:t>‹№›</a:t>
            </a:fld>
            <a:endParaRPr lang="uk-UA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4340119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ка назв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CF008A-3CB7-4A9C-A320-70356DDD48D9}" type="datetimeFigureOut">
              <a:rPr lang="uk-UA" smtClean="0"/>
              <a:t>28.10.2025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62DEBA-66B4-4970-9D2C-9FCF354B7FA4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26528070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CF008A-3CB7-4A9C-A320-70356DDD48D9}" type="datetimeFigureOut">
              <a:rPr lang="uk-UA" smtClean="0"/>
              <a:t>28.10.2025</a:t>
            </a:fld>
            <a:endParaRPr lang="uk-UA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62DEBA-66B4-4970-9D2C-9FCF354B7FA4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57371458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колонки з малю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uk-UA"/>
              <a:t>Клацніть піктограму, щоб додати зображення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uk-UA"/>
              <a:t>Клацніть піктограму, щоб додати зображення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uk-UA"/>
              <a:t>Клацніть піктограму, щоб додати зображення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CF008A-3CB7-4A9C-A320-70356DDD48D9}" type="datetimeFigureOut">
              <a:rPr lang="uk-UA" smtClean="0"/>
              <a:t>28.10.2025</a:t>
            </a:fld>
            <a:endParaRPr lang="uk-UA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62DEBA-66B4-4970-9D2C-9FCF354B7FA4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21964651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і вертикальни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CF008A-3CB7-4A9C-A320-70356DDD48D9}" type="datetimeFigureOut">
              <a:rPr lang="uk-UA" smtClean="0"/>
              <a:t>28.10.2025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62DEBA-66B4-4970-9D2C-9FCF354B7FA4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38479221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ий заголовок і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CF008A-3CB7-4A9C-A320-70356DDD48D9}" type="datetimeFigureOut">
              <a:rPr lang="uk-UA" smtClean="0"/>
              <a:t>28.10.2025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62DEBA-66B4-4970-9D2C-9FCF354B7FA4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2668803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16CF008A-3CB7-4A9C-A320-70356DDD48D9}" type="datetimeFigureOut">
              <a:rPr lang="uk-UA" smtClean="0"/>
              <a:t>28.10.2025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762DEBA-66B4-4970-9D2C-9FCF354B7FA4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43969152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F919E04-2FF9-425D-AD8D-5711AFA4986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uk-UA" dirty="0">
                <a:solidFill>
                  <a:schemeClr val="tx1"/>
                </a:solidFill>
              </a:rPr>
              <a:t>Ризик-менеджмент банку</a:t>
            </a:r>
          </a:p>
        </p:txBody>
      </p:sp>
    </p:spTree>
    <p:extLst>
      <p:ext uri="{BB962C8B-B14F-4D97-AF65-F5344CB8AC3E}">
        <p14:creationId xmlns:p14="http://schemas.microsoft.com/office/powerpoint/2010/main" val="8886422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Місце для вмісту 3">
            <a:extLst>
              <a:ext uri="{FF2B5EF4-FFF2-40B4-BE49-F238E27FC236}">
                <a16:creationId xmlns:a16="http://schemas.microsoft.com/office/drawing/2014/main" id="{556F25B2-4D5E-4C23-9F35-8DA9F81CAA8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32911" y="962025"/>
            <a:ext cx="9525613" cy="4712768"/>
          </a:xfrm>
          <a:prstGeom prst="rect">
            <a:avLst/>
          </a:prstGeom>
        </p:spPr>
      </p:pic>
      <p:sp>
        <p:nvSpPr>
          <p:cNvPr id="5" name="Прямокутник 4">
            <a:extLst>
              <a:ext uri="{FF2B5EF4-FFF2-40B4-BE49-F238E27FC236}">
                <a16:creationId xmlns:a16="http://schemas.microsoft.com/office/drawing/2014/main" id="{E7A18E71-DF67-42C0-8291-5235C6DCFC02}"/>
              </a:ext>
            </a:extLst>
          </p:cNvPr>
          <p:cNvSpPr/>
          <p:nvPr/>
        </p:nvSpPr>
        <p:spPr>
          <a:xfrm>
            <a:off x="1819274" y="6050755"/>
            <a:ext cx="948690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60000" algn="ctr"/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Рис. 1.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ризик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-менеджменту</a:t>
            </a:r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916479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DDEEA530-5CC9-4D20-9C6E-5FE1BEB0A9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03312" y="1819274"/>
            <a:ext cx="10117138" cy="4429125"/>
          </a:xfrm>
        </p:spPr>
        <p:txBody>
          <a:bodyPr>
            <a:normAutofit/>
          </a:bodyPr>
          <a:lstStyle/>
          <a:p>
            <a:pPr marL="0" indent="360000" algn="just">
              <a:spcBef>
                <a:spcPts val="0"/>
              </a:spcBef>
            </a:pPr>
            <a: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економічній літературі поняття системи управління ризиками (ризик-менеджменту) використовується як особливий вид діяльності, спрямований на розробку і реалізацію заходів щодо пом’якшення впливу ризиків на кінцеві результати діяльності банку, визначення прийнятного рівня ризиків і пошук способів уникнення небажаних наслідків настання ризиків.</a:t>
            </a:r>
          </a:p>
        </p:txBody>
      </p:sp>
    </p:spTree>
    <p:extLst>
      <p:ext uri="{BB962C8B-B14F-4D97-AF65-F5344CB8AC3E}">
        <p14:creationId xmlns:p14="http://schemas.microsoft.com/office/powerpoint/2010/main" val="11293539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Місце для вмісту 3">
            <a:extLst>
              <a:ext uri="{FF2B5EF4-FFF2-40B4-BE49-F238E27FC236}">
                <a16:creationId xmlns:a16="http://schemas.microsoft.com/office/drawing/2014/main" id="{1883CD63-7145-45B8-9474-F88545C8F1A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50987" y="914400"/>
            <a:ext cx="9259887" cy="4724400"/>
          </a:xfrm>
          <a:prstGeom prst="rect">
            <a:avLst/>
          </a:prstGeom>
        </p:spPr>
      </p:pic>
      <p:sp>
        <p:nvSpPr>
          <p:cNvPr id="5" name="Прямокутник 4">
            <a:extLst>
              <a:ext uri="{FF2B5EF4-FFF2-40B4-BE49-F238E27FC236}">
                <a16:creationId xmlns:a16="http://schemas.microsoft.com/office/drawing/2014/main" id="{E73D596D-055C-4067-8F08-DA35F2A908E8}"/>
              </a:ext>
            </a:extLst>
          </p:cNvPr>
          <p:cNvSpPr/>
          <p:nvPr/>
        </p:nvSpPr>
        <p:spPr>
          <a:xfrm>
            <a:off x="1819274" y="6050755"/>
            <a:ext cx="948690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60000" algn="ctr"/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Рис. 2.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управління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банківськими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ризиками</a:t>
            </a:r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205273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Місце для вмісту 3">
            <a:extLst>
              <a:ext uri="{FF2B5EF4-FFF2-40B4-BE49-F238E27FC236}">
                <a16:creationId xmlns:a16="http://schemas.microsoft.com/office/drawing/2014/main" id="{C114BBC2-8B08-4E40-8774-62895294085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162175" y="766763"/>
            <a:ext cx="7743825" cy="4652962"/>
          </a:xfrm>
          <a:prstGeom prst="rect">
            <a:avLst/>
          </a:prstGeom>
        </p:spPr>
      </p:pic>
      <p:sp>
        <p:nvSpPr>
          <p:cNvPr id="5" name="Прямокутник 4">
            <a:extLst>
              <a:ext uri="{FF2B5EF4-FFF2-40B4-BE49-F238E27FC236}">
                <a16:creationId xmlns:a16="http://schemas.microsoft.com/office/drawing/2014/main" id="{35C32F71-222A-46D3-848C-4CD265702656}"/>
              </a:ext>
            </a:extLst>
          </p:cNvPr>
          <p:cNvSpPr/>
          <p:nvPr/>
        </p:nvSpPr>
        <p:spPr>
          <a:xfrm>
            <a:off x="1819274" y="6050755"/>
            <a:ext cx="948690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60000" algn="ctr"/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Рис. 3.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Організаційне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забезпечення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управління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банківськими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ризиками</a:t>
            </a:r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8617905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Місце для вмісту 3">
            <a:extLst>
              <a:ext uri="{FF2B5EF4-FFF2-40B4-BE49-F238E27FC236}">
                <a16:creationId xmlns:a16="http://schemas.microsoft.com/office/drawing/2014/main" id="{D308F99C-6844-41ED-9143-9636A3093D5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828925" y="690563"/>
            <a:ext cx="6305549" cy="4824412"/>
          </a:xfrm>
          <a:prstGeom prst="rect">
            <a:avLst/>
          </a:prstGeom>
        </p:spPr>
      </p:pic>
      <p:sp>
        <p:nvSpPr>
          <p:cNvPr id="5" name="Прямокутник 4">
            <a:extLst>
              <a:ext uri="{FF2B5EF4-FFF2-40B4-BE49-F238E27FC236}">
                <a16:creationId xmlns:a16="http://schemas.microsoft.com/office/drawing/2014/main" id="{CC38FFA1-CDBF-4E6C-9F1D-1B4EF5EF1ED2}"/>
              </a:ext>
            </a:extLst>
          </p:cNvPr>
          <p:cNvSpPr/>
          <p:nvPr/>
        </p:nvSpPr>
        <p:spPr>
          <a:xfrm>
            <a:off x="1819274" y="6050755"/>
            <a:ext cx="815340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60000" algn="ctr"/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Рис. 4. Система управління банківськими ризиками</a:t>
            </a:r>
          </a:p>
        </p:txBody>
      </p:sp>
    </p:spTree>
    <p:extLst>
      <p:ext uri="{BB962C8B-B14F-4D97-AF65-F5344CB8AC3E}">
        <p14:creationId xmlns:p14="http://schemas.microsoft.com/office/powerpoint/2010/main" val="289713575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Місце для вмісту 3">
            <a:extLst>
              <a:ext uri="{FF2B5EF4-FFF2-40B4-BE49-F238E27FC236}">
                <a16:creationId xmlns:a16="http://schemas.microsoft.com/office/drawing/2014/main" id="{F2C96F02-10BC-4093-8D03-6CF58B66E48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076576" y="331679"/>
            <a:ext cx="5391150" cy="5243512"/>
          </a:xfrm>
          <a:prstGeom prst="rect">
            <a:avLst/>
          </a:prstGeom>
        </p:spPr>
      </p:pic>
      <p:sp>
        <p:nvSpPr>
          <p:cNvPr id="5" name="Прямокутник 4">
            <a:extLst>
              <a:ext uri="{FF2B5EF4-FFF2-40B4-BE49-F238E27FC236}">
                <a16:creationId xmlns:a16="http://schemas.microsoft.com/office/drawing/2014/main" id="{50D0E2AE-F358-4ECC-B389-417D995EAE60}"/>
              </a:ext>
            </a:extLst>
          </p:cNvPr>
          <p:cNvSpPr/>
          <p:nvPr/>
        </p:nvSpPr>
        <p:spPr>
          <a:xfrm>
            <a:off x="1819274" y="6050755"/>
            <a:ext cx="815340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60000" algn="ctr"/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Рис. 5. Інформаційно-логічна модель управління банківськими ризиками</a:t>
            </a:r>
          </a:p>
        </p:txBody>
      </p:sp>
    </p:spTree>
    <p:extLst>
      <p:ext uri="{BB962C8B-B14F-4D97-AF65-F5344CB8AC3E}">
        <p14:creationId xmlns:p14="http://schemas.microsoft.com/office/powerpoint/2010/main" val="11471077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6BBBCC7E-911B-4AB1-942B-BE45A2F92F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03312" y="790575"/>
            <a:ext cx="9793288" cy="5457824"/>
          </a:xfrm>
        </p:spPr>
        <p:txBody>
          <a:bodyPr>
            <a:normAutofit/>
          </a:bodyPr>
          <a:lstStyle/>
          <a:p>
            <a:pPr marL="0" indent="360000" algn="just">
              <a:spcBef>
                <a:spcPts val="0"/>
              </a:spcBef>
            </a:pPr>
            <a:r>
              <a:rPr lang="uk-UA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етапі планування ризик-менеджменту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визначаються стратегічні цілі відповідно до стратегії розвитку банку;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формулюються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задачі аналізу ризику; здійснюється аналіз зовнішнього та внутрішнього середовищ банку, поточної ринкової ситуації;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уточнюються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сподівання; визначається прогнозний бюджет ризик-менеджменту (сума, яку банк потенційно готовий витратити на подолання ризиків); формується група експертів, які можуть бути залучені до процесу управління ризиками; фіксується часовий горизонт процесу управління ризиком.</a:t>
            </a:r>
          </a:p>
          <a:p>
            <a:pPr marL="0" indent="360000" algn="just">
              <a:spcBef>
                <a:spcPts val="0"/>
              </a:spcBef>
            </a:pPr>
            <a:r>
              <a:rPr lang="uk-UA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етапі ідентифікації ризику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відбувається збір та обробка інформації з офіційних і неофіційних джерел, даних фінансової звітності, бізнес-планів, засобів масової інформації, необхідних для аналізу ризику; виявлення джерел, факторів ризику.</a:t>
            </a:r>
          </a:p>
          <a:p>
            <a:pPr marL="0" indent="360000" algn="just">
              <a:spcBef>
                <a:spcPts val="0"/>
              </a:spcBef>
            </a:pPr>
            <a:r>
              <a:rPr lang="uk-UA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етапі якісного аналізу ризику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здійснюється фіксація факторів ризику; виявлення ключових точок генерації цих факторів; визначення кількісної структури ризику; розгляд сценаріїв наслідків появи ризику за кожним із факторів ризику окремо та внаслідок їх сукупного впливу; кількісна та якісна оцінка масштабу наслідків; експертна оцінка імовірності здійснення сценарію</a:t>
            </a:r>
            <a:r>
              <a:rPr lang="uk-UA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76279360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05A99759-147F-4615-A172-9E8968E8419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03312" y="200026"/>
            <a:ext cx="9355138" cy="6048374"/>
          </a:xfrm>
        </p:spPr>
        <p:txBody>
          <a:bodyPr>
            <a:normAutofit fontScale="92500" lnSpcReduction="20000"/>
          </a:bodyPr>
          <a:lstStyle/>
          <a:p>
            <a:pPr marL="0" indent="360000" algn="just">
              <a:lnSpc>
                <a:spcPct val="120000"/>
              </a:lnSpc>
              <a:spcBef>
                <a:spcPts val="0"/>
              </a:spcBef>
            </a:pPr>
            <a:r>
              <a:rPr lang="uk-UA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етапі кількісного аналізу ризику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здійснюється визначення кількісних характеристик, якими можна описати ризик; формалізація невизначеності; оцінка поточного рівня ризику; кількісна </a:t>
            </a:r>
            <a:r>
              <a:rPr lang="uk-UA">
                <a:latin typeface="Times New Roman" panose="02020603050405020304" pitchFamily="18" charset="0"/>
                <a:cs typeface="Times New Roman" panose="02020603050405020304" pitchFamily="18" charset="0"/>
              </a:rPr>
              <a:t>оцінка допустимого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рівня ризику; кількісне визначення затрат, пов’язаних з факторами ризику, аналіз критичних значень; оцінка можливих збитків, пов’язаних з несприятливим розвитком подій; попереднє прийняття рішення на основі отриманих кількісних оцінок ризику.</a:t>
            </a:r>
          </a:p>
          <a:p>
            <a:pPr marL="0" indent="360000" algn="just">
              <a:lnSpc>
                <a:spcPct val="120000"/>
              </a:lnSpc>
              <a:spcBef>
                <a:spcPts val="0"/>
              </a:spcBef>
            </a:pPr>
            <a:r>
              <a:rPr lang="uk-UA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етапі планування реагування на ризик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здійснюється прогнозування розвитку ситуації; проектування стратегій реагування на ризик; визначення обсягів фінансових ресурсів, необхідних для реалізації кожної стратегії; вибір оптимальної стратегії; аналіз потенційних наслідків реалізації обраної стратегії; вибір необхідних для даної стратегії інструментів регулювання ризику; оцінка доцільності та можливості зниження ризику; розробка варіантів контролю за ризиками; остаточне прийняття рішення.</a:t>
            </a:r>
          </a:p>
          <a:p>
            <a:pPr marL="0" indent="360000" algn="just">
              <a:lnSpc>
                <a:spcPct val="120000"/>
              </a:lnSpc>
              <a:spcBef>
                <a:spcPts val="0"/>
              </a:spcBef>
            </a:pPr>
            <a:r>
              <a:rPr lang="uk-UA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етапі прийняття управлінського рішення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здійснюється реалізація заходів щодо виконання прийнятого рішення та їх фінансування.</a:t>
            </a:r>
          </a:p>
          <a:p>
            <a:pPr marL="0" indent="360000" algn="just">
              <a:lnSpc>
                <a:spcPct val="120000"/>
              </a:lnSpc>
              <a:spcBef>
                <a:spcPts val="0"/>
              </a:spcBef>
            </a:pPr>
            <a:r>
              <a:rPr lang="uk-UA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етапі оцінки ефективності реалізованих заходів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аналізуються результати обраної стратегії ризик-менеджменту і наслідки впливу на ризик, оцінюється їх ефективність, формується висновок про необхідність заходів коригування.</a:t>
            </a:r>
          </a:p>
          <a:p>
            <a:pPr marL="0" indent="360000" algn="just">
              <a:lnSpc>
                <a:spcPct val="120000"/>
              </a:lnSpc>
              <a:spcBef>
                <a:spcPts val="0"/>
              </a:spcBef>
            </a:pPr>
            <a:r>
              <a:rPr lang="uk-UA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етапі моніторингу та контролю ризику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здійснюється розробка та реалізація процедур контролю за ризиками поточних позицій, моніторинг ризиків та ризик-менеджменту, відбувається переоцінка ризиків та коригування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антиризикових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заходів.</a:t>
            </a:r>
          </a:p>
        </p:txBody>
      </p:sp>
    </p:spTree>
    <p:extLst>
      <p:ext uri="{BB962C8B-B14F-4D97-AF65-F5344CB8AC3E}">
        <p14:creationId xmlns:p14="http://schemas.microsoft.com/office/powerpoint/2010/main" val="194070409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Іон">
  <a:themeElements>
    <a:clrScheme name="Іон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Іон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Іон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32</TotalTime>
  <Words>445</Words>
  <Application>Microsoft Office PowerPoint</Application>
  <PresentationFormat>Широкий екран</PresentationFormat>
  <Paragraphs>15</Paragraphs>
  <Slides>9</Slides>
  <Notes>0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9</vt:i4>
      </vt:variant>
    </vt:vector>
  </HeadingPairs>
  <TitlesOfParts>
    <vt:vector size="14" baseType="lpstr">
      <vt:lpstr>Arial</vt:lpstr>
      <vt:lpstr>Century Gothic</vt:lpstr>
      <vt:lpstr>Times New Roman</vt:lpstr>
      <vt:lpstr>Wingdings 3</vt:lpstr>
      <vt:lpstr>Іон</vt:lpstr>
      <vt:lpstr>Ризик-менеджмент банку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Ризик-менеджмент банку</dc:title>
  <dc:creator>ASUS</dc:creator>
  <cp:lastModifiedBy>ASUS</cp:lastModifiedBy>
  <cp:revision>6</cp:revision>
  <dcterms:created xsi:type="dcterms:W3CDTF">2025-10-28T07:53:31Z</dcterms:created>
  <dcterms:modified xsi:type="dcterms:W3CDTF">2025-10-28T08:56:55Z</dcterms:modified>
</cp:coreProperties>
</file>