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  <p:sldMasterId id="2147483779" r:id="rId2"/>
    <p:sldMasterId id="2147483791" r:id="rId3"/>
  </p:sldMasterIdLst>
  <p:sldIdLst>
    <p:sldId id="256" r:id="rId4"/>
    <p:sldId id="294" r:id="rId5"/>
    <p:sldId id="295" r:id="rId6"/>
    <p:sldId id="299" r:id="rId7"/>
    <p:sldId id="300" r:id="rId8"/>
    <p:sldId id="301" r:id="rId9"/>
    <p:sldId id="311" r:id="rId10"/>
    <p:sldId id="296" r:id="rId11"/>
    <p:sldId id="310" r:id="rId12"/>
    <p:sldId id="312" r:id="rId13"/>
    <p:sldId id="297" r:id="rId14"/>
    <p:sldId id="302" r:id="rId15"/>
    <p:sldId id="303" r:id="rId16"/>
    <p:sldId id="304" r:id="rId17"/>
    <p:sldId id="313" r:id="rId18"/>
    <p:sldId id="314" r:id="rId19"/>
    <p:sldId id="305" r:id="rId20"/>
    <p:sldId id="26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7DADE25A-16AE-4FDF-A9F8-FC25FA259C87}">
          <p14:sldIdLst>
            <p14:sldId id="256"/>
            <p14:sldId id="294"/>
            <p14:sldId id="295"/>
            <p14:sldId id="299"/>
            <p14:sldId id="300"/>
            <p14:sldId id="301"/>
            <p14:sldId id="311"/>
            <p14:sldId id="296"/>
            <p14:sldId id="310"/>
            <p14:sldId id="312"/>
            <p14:sldId id="297"/>
            <p14:sldId id="302"/>
            <p14:sldId id="303"/>
            <p14:sldId id="304"/>
            <p14:sldId id="313"/>
            <p14:sldId id="314"/>
            <p14:sldId id="305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US" initials="A" lastIdx="1" clrIdx="0">
    <p:extLst>
      <p:ext uri="{19B8F6BF-5375-455C-9EA6-DF929625EA0E}">
        <p15:presenceInfo xmlns:p15="http://schemas.microsoft.com/office/powerpoint/2012/main" userId="AS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71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2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12192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altLang="ko-KR"/>
              <a:t>Образец текста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23392" y="2276872"/>
            <a:ext cx="109728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altLang="ko-KR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3" y="0"/>
            <a:ext cx="10032437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831637" y="1268760"/>
            <a:ext cx="8750763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altLang="ko-KR"/>
              <a:t>Образец текста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845429" y="1844825"/>
            <a:ext cx="8750763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altLang="ko-KR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022FF0-9036-4B8B-A30D-9F179D837511}" type="datetimeFigureOut">
              <a:rPr lang="uk-UA" smtClean="0"/>
              <a:pPr/>
              <a:t>21.10.2026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5823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022FF0-9036-4B8B-A30D-9F179D837511}" type="datetimeFigureOut">
              <a:rPr lang="uk-UA" smtClean="0"/>
              <a:pPr/>
              <a:t>21.10.2026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732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1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1" y="1825625"/>
            <a:ext cx="3867151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626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64"/>
          <a:stretch/>
        </p:blipFill>
        <p:spPr>
          <a:xfrm flipH="1">
            <a:off x="1" y="0"/>
            <a:ext cx="7862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9A4B5-570B-4916-A158-B02CFF6D4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9313" y="1806504"/>
            <a:ext cx="10363200" cy="182252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4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ВИДАТКИ БЮДЖЕТУ НА СОЦІАЛЬНУ</a:t>
            </a:r>
            <a:br>
              <a:rPr lang="ru-RU" sz="4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СФЕРУ ТА СОЦІАЛЬНИЙ ЗАХИСТ</a:t>
            </a:r>
            <a:endParaRPr lang="uk-UA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97E028-2991-4CA9-A31C-A9E328238D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6282" y="4621789"/>
            <a:ext cx="10363200" cy="1199704"/>
          </a:xfrm>
        </p:spPr>
        <p:txBody>
          <a:bodyPr>
            <a:normAutofit/>
          </a:bodyPr>
          <a:lstStyle/>
          <a:p>
            <a:r>
              <a:rPr lang="uk-UA" altLang="ru-RU" dirty="0"/>
              <a:t>Литвинчук Ірина Вікторівна, </a:t>
            </a:r>
            <a:r>
              <a:rPr lang="en-US" altLang="ru-RU" dirty="0"/>
              <a:t> </a:t>
            </a:r>
            <a:r>
              <a:rPr lang="uk-UA" altLang="ru-RU" dirty="0" err="1"/>
              <a:t>к.е.н</a:t>
            </a:r>
            <a:r>
              <a:rPr lang="uk-UA" altLang="ru-RU" dirty="0"/>
              <a:t>., доцент</a:t>
            </a:r>
            <a:endParaRPr lang="uk-UA" altLang="ru-RU" b="1" i="1" dirty="0">
              <a:latin typeface="Arial Black" panose="020B0A04020102020204" pitchFamily="34" charset="0"/>
            </a:endParaRPr>
          </a:p>
          <a:p>
            <a:endParaRPr lang="uk-UA" altLang="ru-RU" sz="2000" b="1" i="1" dirty="0">
              <a:latin typeface="Arial Black" panose="020B0A04020102020204" pitchFamily="34" charset="0"/>
            </a:endParaRPr>
          </a:p>
          <a:p>
            <a:r>
              <a:rPr lang="uk-UA" altLang="ru-RU" sz="1600" dirty="0"/>
              <a:t>Житомир – 2026</a:t>
            </a:r>
          </a:p>
          <a:p>
            <a:endParaRPr lang="uk-UA" alt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82125" y="821619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altLang="ru-RU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ТЕМА-6</a:t>
            </a:r>
            <a:br>
              <a:rPr lang="uk-UA" alt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521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B0C042-19AD-475F-B928-28E35D618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000" b="1" dirty="0"/>
              <a:t>ПЛАН</a:t>
            </a:r>
          </a:p>
        </p:txBody>
      </p: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81398169-D49D-4D22-9D16-337A81C40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5924" y="1825625"/>
            <a:ext cx="10258425" cy="4351338"/>
          </a:xfrm>
        </p:spPr>
        <p:txBody>
          <a:bodyPr>
            <a:normAutofit/>
          </a:bodyPr>
          <a:lstStyle/>
          <a:p>
            <a:pPr marL="0" indent="360000" algn="just">
              <a:lnSpc>
                <a:spcPct val="150000"/>
              </a:lnSpc>
              <a:spcBef>
                <a:spcPts val="0"/>
              </a:spcBef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6.1.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понять: 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сфера», 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indent="360000" algn="just">
              <a:lnSpc>
                <a:spcPct val="150000"/>
              </a:lnSpc>
              <a:spcBef>
                <a:spcPts val="0"/>
              </a:spcBef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6.2.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сферу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360000" algn="just">
              <a:lnSpc>
                <a:spcPct val="150000"/>
              </a:lnSpc>
              <a:spcBef>
                <a:spcPts val="0"/>
              </a:spcBef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6.3. Д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ержавні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81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EB04A-904B-4BC4-BCEC-B0B589506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652464"/>
            <a:ext cx="8915400" cy="45719"/>
          </a:xfrm>
        </p:spPr>
        <p:txBody>
          <a:bodyPr>
            <a:noAutofit/>
          </a:bodyPr>
          <a:lstStyle/>
          <a:p>
            <a:pPr marL="0" indent="360000" algn="ctr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6.1.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понять: «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сфера», «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2D398B-4D90-8F7D-6B9A-E5C9C84CC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041" y="1151795"/>
            <a:ext cx="7964011" cy="553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29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110BDCF-301D-BCE0-EEED-A5DF8366B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731" y="1042654"/>
            <a:ext cx="7430537" cy="477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479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65A616-0D07-EA6D-72AA-79127E4C7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915" y="56679"/>
            <a:ext cx="8202170" cy="674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93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70E730-8796-E905-223C-2B149B960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257" y="1357023"/>
            <a:ext cx="8135485" cy="414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22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51104-E26A-CE8D-E755-5A6A707E9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EF5726-C7DB-1709-65C4-B43AA4B15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595" y="0"/>
            <a:ext cx="77208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97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EB04A-904B-4BC4-BCEC-B0B589506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33350"/>
            <a:ext cx="8915400" cy="1038225"/>
          </a:xfrm>
        </p:spPr>
        <p:txBody>
          <a:bodyPr>
            <a:noAutofit/>
          </a:bodyPr>
          <a:lstStyle/>
          <a:p>
            <a:pPr indent="360000" algn="ctr">
              <a:lnSpc>
                <a:spcPct val="100000"/>
              </a:lnSpc>
              <a:spcBef>
                <a:spcPts val="0"/>
              </a:spcBef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6.2.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сферу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761BD9-F30C-0473-C2D3-C047A3707636}"/>
              </a:ext>
            </a:extLst>
          </p:cNvPr>
          <p:cNvSpPr txBox="1"/>
          <p:nvPr/>
        </p:nvSpPr>
        <p:spPr>
          <a:xfrm>
            <a:off x="1838619" y="1171575"/>
            <a:ext cx="101149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ст.87 БКУ, п.9.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0EDEDC-0A2F-113F-3FF2-D989CFDCD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704" y="1640263"/>
            <a:ext cx="6190608" cy="498570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28BABEF-A731-AF73-4FF1-981018267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888" y="2328421"/>
            <a:ext cx="5807847" cy="439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76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210BBE-F9C7-14D2-46D3-84D0A30DCB21}"/>
              </a:ext>
            </a:extLst>
          </p:cNvPr>
          <p:cNvSpPr txBox="1"/>
          <p:nvPr/>
        </p:nvSpPr>
        <p:spPr>
          <a:xfrm>
            <a:off x="1206631" y="405300"/>
            <a:ext cx="55429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кодекс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на: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культуру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(ст.87 БКУ, п.10);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культуру і спорт (ст.87 БКУ, п.12);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DE5AC9-7C37-650A-89A7-F50FCE369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34" y="2534368"/>
            <a:ext cx="5639729" cy="33780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C5C3A6-E007-6017-615D-6D80EAF1B8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13"/>
          <a:stretch>
            <a:fillRect/>
          </a:stretch>
        </p:blipFill>
        <p:spPr>
          <a:xfrm>
            <a:off x="6202838" y="1479956"/>
            <a:ext cx="5989162" cy="49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796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EA4B2-867D-B136-AF5C-9DDF69A27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8FDD61-978D-CD20-A797-CB723F056909}"/>
              </a:ext>
            </a:extLst>
          </p:cNvPr>
          <p:cNvSpPr txBox="1"/>
          <p:nvPr/>
        </p:nvSpPr>
        <p:spPr>
          <a:xfrm>
            <a:off x="3316270" y="405300"/>
            <a:ext cx="55594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кодекс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на: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здоров'я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(ст.87 БКУ, п.8);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ст.87 БКУ, п.7).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8FD4F09-525E-1C4F-7C58-FA7CE2B72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39" y="1727641"/>
            <a:ext cx="5956161" cy="472505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05D156-D90C-E23A-8904-74B106320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285" y="1751853"/>
            <a:ext cx="6089715" cy="460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785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EB04A-904B-4BC4-BCEC-B0B589506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33350"/>
            <a:ext cx="8915400" cy="132397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6.3. Д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ержавні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гарантії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455DFA6-1FEA-2F9D-8AB0-CF060311C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068" y="1138500"/>
            <a:ext cx="7802064" cy="537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619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3962AC-5793-0F5D-E502-4DB62851E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941" y="723522"/>
            <a:ext cx="8002117" cy="541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320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330024-5B3D-ADA9-DA2C-9017FD0FA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2" y="109073"/>
            <a:ext cx="6516009" cy="47631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EDFE14-A922-C0A5-0A3B-E628315F1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754" y="854630"/>
            <a:ext cx="5843123" cy="377242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032709F-69A1-CA19-BC03-14750412D4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4362" y="4872240"/>
            <a:ext cx="7649643" cy="187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603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8B5D4E-43C0-50E4-1EFF-D4C2A4FED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36" y="157502"/>
            <a:ext cx="6416511" cy="63921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9DCF7CC-3782-D94F-B0A5-07DA530B19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53"/>
          <a:stretch>
            <a:fillRect/>
          </a:stretch>
        </p:blipFill>
        <p:spPr>
          <a:xfrm>
            <a:off x="6485640" y="1772239"/>
            <a:ext cx="5668652" cy="424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940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6D93C-8DA2-85C2-0D7A-71A940499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3FAE54-2BFE-DF68-7C83-4C1E01261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116" y="0"/>
            <a:ext cx="68497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067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B7F7C-6EE4-459B-08B7-C9780E99E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F3A922-66E2-74F8-DEB1-C7C1E93B8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521" y="2262024"/>
            <a:ext cx="7582958" cy="233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848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6AAD58-B780-4251-AEDA-32C3E8016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494" y="437732"/>
            <a:ext cx="7783011" cy="598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00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298" y="360947"/>
            <a:ext cx="10881360" cy="456189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6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uk-UA" sz="6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3724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9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581</Template>
  <TotalTime>1198</TotalTime>
  <Words>194</Words>
  <Application>Microsoft Office PowerPoint</Application>
  <PresentationFormat>Широкий екран</PresentationFormat>
  <Paragraphs>19</Paragraphs>
  <Slides>18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слайдів</vt:lpstr>
      </vt:variant>
      <vt:variant>
        <vt:i4>18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Tahoma</vt:lpstr>
      <vt:lpstr>Times New Roman</vt:lpstr>
      <vt:lpstr>Тема Office</vt:lpstr>
      <vt:lpstr>Custom Design</vt:lpstr>
      <vt:lpstr>493</vt:lpstr>
      <vt:lpstr>ВИДАТКИ БЮДЖЕТУ НА СОЦІАЛЬНУ СФЕРУ ТА СОЦІАЛЬНИЙ ЗАХИСТ</vt:lpstr>
      <vt:lpstr>ПЛАН</vt:lpstr>
      <vt:lpstr>6.1. Сутність понять: «соціальна сфера», «соціальний захист», «соціальне забезпечення».</vt:lpstr>
      <vt:lpstr>Презентація PowerPoint</vt:lpstr>
      <vt:lpstr>Презентація PowerPoint</vt:lpstr>
      <vt:lpstr>Презентація PowerPoint</vt:lpstr>
      <vt:lpstr>Презентація PowerPoint</vt:lpstr>
      <vt:lpstr> 6.2. Характеристика видатків бюджетів на соціальну сферу.</vt:lpstr>
      <vt:lpstr>Презентація PowerPoint</vt:lpstr>
      <vt:lpstr>Презентація PowerPoint</vt:lpstr>
      <vt:lpstr> 6.3. Державні соціальні стандарти та гарантії.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Розвиток банківського сектору у забезпеченні економічного зростання</dc:title>
  <dc:creator>Zhytomir Andrey</dc:creator>
  <cp:lastModifiedBy>ASUS</cp:lastModifiedBy>
  <cp:revision>188</cp:revision>
  <dcterms:created xsi:type="dcterms:W3CDTF">2020-11-16T08:41:00Z</dcterms:created>
  <dcterms:modified xsi:type="dcterms:W3CDTF">2026-10-21T13:11:17Z</dcterms:modified>
</cp:coreProperties>
</file>