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3" r:id="rId1"/>
    <p:sldMasterId id="2147483779" r:id="rId2"/>
    <p:sldMasterId id="2147483791" r:id="rId3"/>
  </p:sldMasterIdLst>
  <p:sldIdLst>
    <p:sldId id="256" r:id="rId4"/>
    <p:sldId id="294" r:id="rId5"/>
    <p:sldId id="295" r:id="rId6"/>
    <p:sldId id="299" r:id="rId7"/>
    <p:sldId id="300" r:id="rId8"/>
    <p:sldId id="301" r:id="rId9"/>
    <p:sldId id="296" r:id="rId10"/>
    <p:sldId id="311" r:id="rId11"/>
    <p:sldId id="297" r:id="rId12"/>
    <p:sldId id="302" r:id="rId13"/>
    <p:sldId id="266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озділ за замовчуванням" id="{7DADE25A-16AE-4FDF-A9F8-FC25FA259C87}">
          <p14:sldIdLst>
            <p14:sldId id="256"/>
            <p14:sldId id="294"/>
            <p14:sldId id="295"/>
            <p14:sldId id="299"/>
            <p14:sldId id="300"/>
            <p14:sldId id="301"/>
            <p14:sldId id="296"/>
            <p14:sldId id="311"/>
            <p14:sldId id="297"/>
            <p14:sldId id="302"/>
            <p14:sldId id="26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SUS" initials="A" lastIdx="1" clrIdx="0">
    <p:extLst>
      <p:ext uri="{19B8F6BF-5375-455C-9EA6-DF929625EA0E}">
        <p15:presenceInfo xmlns:p15="http://schemas.microsoft.com/office/powerpoint/2012/main" userId="ASUS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202B0CA-FC54-4496-8BCA-5EF66A818D29}" styleName="Темный стиль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E8034E78-7F5D-4C2E-B375-FC64B27BC917}" styleName="Темный стиль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771" autoAdjust="0"/>
    <p:restoredTop sz="94660"/>
  </p:normalViewPr>
  <p:slideViewPr>
    <p:cSldViewPr snapToGrid="0">
      <p:cViewPr varScale="1">
        <p:scale>
          <a:sx n="81" d="100"/>
          <a:sy n="81" d="100"/>
        </p:scale>
        <p:origin x="672" y="5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commentAuthors" Target="commentAuthors.xml"/><Relationship Id="rId10" Type="http://schemas.openxmlformats.org/officeDocument/2006/relationships/slide" Target="slides/slide7.xml"/><Relationship Id="rId19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2416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6778"/>
            <a:ext cx="12192000" cy="1069514"/>
          </a:xfrm>
          <a:prstGeom prst="rect">
            <a:avLst/>
          </a:prstGeom>
        </p:spPr>
        <p:txBody>
          <a:bodyPr anchor="ctr"/>
          <a:lstStyle>
            <a:lvl1pPr>
              <a:defRPr b="1" baseline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 Click to add title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pPr lvl="0"/>
            <a:r>
              <a:rPr lang="ru-RU" altLang="ko-KR"/>
              <a:t>Образец текста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623392" y="2276872"/>
            <a:ext cx="10972800" cy="3600400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pPr lvl="0"/>
            <a:r>
              <a:rPr lang="ru-RU" altLang="ko-KR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6940157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159563" y="0"/>
            <a:ext cx="10032437" cy="1069514"/>
          </a:xfrm>
          <a:prstGeom prst="rect">
            <a:avLst/>
          </a:prstGeom>
        </p:spPr>
        <p:txBody>
          <a:bodyPr anchor="ctr"/>
          <a:lstStyle>
            <a:lvl1pPr>
              <a:defRPr b="1" baseline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 Click to add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2831637" y="1268760"/>
            <a:ext cx="8750763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pPr lvl="0"/>
            <a:r>
              <a:rPr lang="ru-RU" altLang="ko-KR"/>
              <a:t>Образец текста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2845429" y="1844825"/>
            <a:ext cx="8750763" cy="4147865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pPr lvl="0"/>
            <a:r>
              <a:rPr lang="ru-RU" altLang="ko-KR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3268185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022FF0-9036-4B8B-A30D-9F179D837511}" type="datetimeFigureOut">
              <a:rPr lang="uk-UA" smtClean="0"/>
              <a:pPr/>
              <a:t>21.10.2026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EE9CF55-EC64-4789-B950-4DC77E0247DF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158237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022FF0-9036-4B8B-A30D-9F179D837511}" type="datetimeFigureOut">
              <a:rPr lang="uk-UA" smtClean="0"/>
              <a:pPr/>
              <a:t>21.10.2026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EE9CF55-EC64-4789-B950-4DC77E0247DF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67329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0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0869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2866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5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9332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4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4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7904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0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10/21/2026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8114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10/21/2026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1198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10/21/2026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918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884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0350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374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8572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8740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426554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955023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1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1" y="1825625"/>
            <a:ext cx="3867151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21.10.2026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908397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21.10.2026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60005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21.10.2026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435092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21.10.2026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492056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21.10.2026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101290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21.10.2026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41405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00413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7626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21.10.2026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7074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7338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  <p:sldLayoutId id="2147483778" r:id="rId5"/>
  </p:sldLayoutIdLst>
  <p:txStyles>
    <p:titleStyle>
      <a:lvl1pPr algn="l" defTabSz="914400" rtl="0" eaLnBrk="1" latinLnBrk="1" hangingPunct="1">
        <a:spcBef>
          <a:spcPct val="0"/>
        </a:spcBef>
        <a:buNone/>
        <a:defRPr sz="40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DCCD61-643D-44A5-A450-3A42A50CBC1E}" type="datetimeFigureOut">
              <a:rPr lang="en-US" smtClean="0"/>
              <a:pPr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2F0832-F084-422D-97D1-AF848F4F2C34}" type="slidenum">
              <a:rPr lang="en-US" smtClean="0"/>
              <a:pPr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357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81" r:id="rId2"/>
    <p:sldLayoutId id="2147483782" r:id="rId3"/>
    <p:sldLayoutId id="2147483783" r:id="rId4"/>
    <p:sldLayoutId id="2147483784" r:id="rId5"/>
    <p:sldLayoutId id="2147483785" r:id="rId6"/>
    <p:sldLayoutId id="2147483786" r:id="rId7"/>
    <p:sldLayoutId id="2147483787" r:id="rId8"/>
    <p:sldLayoutId id="2147483788" r:id="rId9"/>
    <p:sldLayoutId id="2147483789" r:id="rId10"/>
    <p:sldLayoutId id="2147483790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0BB889-9D34-4BBB-8EBF-7B432ADE08F0}" type="datetimeFigureOut">
              <a:rPr lang="ru-RU" smtClean="0"/>
              <a:pPr/>
              <a:t>21.10.2026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173F88-3387-453B-9303-AC0210B95CB8}" type="slidenum">
              <a:rPr lang="ru-RU" smtClean="0"/>
              <a:pPr/>
              <a:t>‹№›</a:t>
            </a:fld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964"/>
          <a:stretch/>
        </p:blipFill>
        <p:spPr>
          <a:xfrm flipH="1">
            <a:off x="1" y="0"/>
            <a:ext cx="78629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180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93" r:id="rId2"/>
    <p:sldLayoutId id="2147483794" r:id="rId3"/>
    <p:sldLayoutId id="2147483795" r:id="rId4"/>
    <p:sldLayoutId id="2147483796" r:id="rId5"/>
    <p:sldLayoutId id="2147483797" r:id="rId6"/>
    <p:sldLayoutId id="2147483798" r:id="rId7"/>
    <p:sldLayoutId id="2147483799" r:id="rId8"/>
    <p:sldLayoutId id="2147483800" r:id="rId9"/>
    <p:sldLayoutId id="2147483801" r:id="rId10"/>
    <p:sldLayoutId id="2147483802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89A4B5-570B-4916-A158-B02CFF6D49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9313" y="1806504"/>
            <a:ext cx="9577137" cy="1822521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ru-RU" sz="40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СУТНІСТЬ, ПРИЗНАЧЕННЯ ТА РОЛЬ БЮДЖЕТУ ДЕРЖАВИ</a:t>
            </a:r>
            <a:endParaRPr lang="uk-UA" sz="40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497E028-2991-4CA9-A31C-A9E328238D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6282" y="4621789"/>
            <a:ext cx="10363200" cy="1199704"/>
          </a:xfrm>
        </p:spPr>
        <p:txBody>
          <a:bodyPr>
            <a:normAutofit/>
          </a:bodyPr>
          <a:lstStyle/>
          <a:p>
            <a:r>
              <a:rPr lang="uk-UA" altLang="ru-RU" dirty="0"/>
              <a:t>Литвинчук Ірина Вікторівна, </a:t>
            </a:r>
            <a:r>
              <a:rPr lang="en-US" altLang="ru-RU" dirty="0"/>
              <a:t> </a:t>
            </a:r>
            <a:r>
              <a:rPr lang="uk-UA" altLang="ru-RU" dirty="0" err="1"/>
              <a:t>к.е.н</a:t>
            </a:r>
            <a:r>
              <a:rPr lang="uk-UA" altLang="ru-RU" dirty="0"/>
              <a:t>., доцент</a:t>
            </a:r>
            <a:endParaRPr lang="uk-UA" altLang="ru-RU" b="1" i="1" dirty="0">
              <a:latin typeface="Arial Black" panose="020B0A04020102020204" pitchFamily="34" charset="0"/>
            </a:endParaRPr>
          </a:p>
          <a:p>
            <a:endParaRPr lang="uk-UA" altLang="ru-RU" sz="2000" b="1" i="1" dirty="0">
              <a:latin typeface="Arial Black" panose="020B0A04020102020204" pitchFamily="34" charset="0"/>
            </a:endParaRPr>
          </a:p>
          <a:p>
            <a:r>
              <a:rPr lang="uk-UA" altLang="ru-RU" sz="1600" dirty="0"/>
              <a:t>Житомир – 2026</a:t>
            </a:r>
          </a:p>
          <a:p>
            <a:endParaRPr lang="uk-UA" altLang="ru-RU" sz="16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382125" y="821619"/>
            <a:ext cx="6096000" cy="98488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altLang="ru-RU" sz="40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ТЕМА-1</a:t>
            </a:r>
            <a:br>
              <a:rPr lang="uk-UA" altLang="ru-RU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752108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B0C042-19AD-475F-B928-28E35D618E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4000" b="1" dirty="0"/>
              <a:t>ПЛАН</a:t>
            </a:r>
          </a:p>
        </p:txBody>
      </p:sp>
      <p:sp>
        <p:nvSpPr>
          <p:cNvPr id="5" name="Місце для вмісту 4">
            <a:extLst>
              <a:ext uri="{FF2B5EF4-FFF2-40B4-BE49-F238E27FC236}">
                <a16:creationId xmlns:a16="http://schemas.microsoft.com/office/drawing/2014/main" id="{81398169-D49D-4D22-9D16-337A81C40B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85924" y="1366887"/>
            <a:ext cx="10258425" cy="3959257"/>
          </a:xfrm>
        </p:spPr>
        <p:txBody>
          <a:bodyPr>
            <a:normAutofit/>
          </a:bodyPr>
          <a:lstStyle/>
          <a:p>
            <a:pPr marL="0" indent="360000" algn="just">
              <a:lnSpc>
                <a:spcPct val="150000"/>
              </a:lnSpc>
              <a:spcBef>
                <a:spcPts val="0"/>
              </a:spcBef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1.1. Бюджет як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категорія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ознаки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призначення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360000" algn="just">
              <a:lnSpc>
                <a:spcPct val="150000"/>
              </a:lnSpc>
              <a:spcBef>
                <a:spcPts val="0"/>
              </a:spcBef>
            </a:pP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1.2.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Функції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бюджету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держави</a:t>
            </a: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360000" algn="just">
              <a:lnSpc>
                <a:spcPct val="150000"/>
              </a:lnSpc>
              <a:spcBef>
                <a:spcPts val="0"/>
              </a:spcBef>
            </a:pP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1.3.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Роль і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місце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бюджету в державному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регулюванні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соціально-економічного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1814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FEB04A-904B-4BC4-BCEC-B0B589506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8400" y="652464"/>
            <a:ext cx="8915400" cy="519111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1.1. Бюджет як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економічна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категорія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ознаки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призначення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sz="2800" b="1" dirty="0"/>
          </a:p>
        </p:txBody>
      </p:sp>
      <p:sp>
        <p:nvSpPr>
          <p:cNvPr id="6" name="Місце для вмісту 5">
            <a:extLst>
              <a:ext uri="{FF2B5EF4-FFF2-40B4-BE49-F238E27FC236}">
                <a16:creationId xmlns:a16="http://schemas.microsoft.com/office/drawing/2014/main" id="{D5A99B82-74E6-4C02-A66D-2008ADDBF2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33599" y="876300"/>
            <a:ext cx="9439275" cy="5300663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Ринкова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економіка за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усього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розмаїття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моделей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характеризується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оптимальним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поєднанням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ринкових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механізмів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державним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регулюванням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соціально-економічних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суспільстві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Значну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роль як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ринкових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відносин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так і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механізмі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їхнього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регулювання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боку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відіграє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бюджет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важливим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інструментом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реалізації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політики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Тому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важливо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усвідомити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природу державного бюджету,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функціонування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інтересах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суспільного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однією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ланок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Серед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категорій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бюджет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займає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центральних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місць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Будучи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об’єктивною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категорією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відображає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грошові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виникають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державою, з одного боку,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організаціями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всіх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форм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власності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фізичними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особами –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з приводу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основного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централізованого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фонду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грошових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коштів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розширене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відтворення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задоволення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суспільних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потреб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функцій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Завдяки бюджету,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згідно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Конституцією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держава повинна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зосередити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ресурси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важливих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ділянках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00291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718C8DD-22DF-6CB2-CDD0-425B8D7CB3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1984" y="175758"/>
            <a:ext cx="8287907" cy="6506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4797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1A6ACE5-86DA-CAE3-E81F-2092C6ECDC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378" y="152256"/>
            <a:ext cx="6108568" cy="559195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E845897-2001-1D7D-1C97-4E3900AFDD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6471" y="191867"/>
            <a:ext cx="5433748" cy="4324954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33E9C88-5DF8-50CC-371C-2E23B94A1D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3411" y="4556432"/>
            <a:ext cx="5876808" cy="1797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7932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548A428-AD30-E44B-3FEF-16EC933B30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0140" y="0"/>
            <a:ext cx="821074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0224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FEB04A-904B-4BC4-BCEC-B0B589506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8400" y="133351"/>
            <a:ext cx="8915400" cy="894172"/>
          </a:xfrm>
        </p:spPr>
        <p:txBody>
          <a:bodyPr>
            <a:noAutofit/>
          </a:bodyPr>
          <a:lstStyle/>
          <a:p>
            <a:pPr indent="360000" algn="ctr">
              <a:lnSpc>
                <a:spcPct val="100000"/>
              </a:lnSpc>
              <a:spcBef>
                <a:spcPts val="0"/>
              </a:spcBef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1.2. 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Функції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бюджету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держави</a:t>
            </a: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BF5D16F-EA3A-0D03-AF27-3882FD3D91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4546" y="925453"/>
            <a:ext cx="7859222" cy="5553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7767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3D03054D-5AB4-623B-1E21-E5F34CB6D3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10326" y="386499"/>
            <a:ext cx="10595728" cy="5790464"/>
          </a:xfrm>
        </p:spPr>
        <p:txBody>
          <a:bodyPr>
            <a:normAutofit/>
          </a:bodyPr>
          <a:lstStyle/>
          <a:p>
            <a:pPr algn="just"/>
            <a:r>
              <a:rPr lang="uk-UA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Матеріальне вираження розподільчої функції бюджету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реалізується за допомогою податків, зборів, неподаткових надходжень, трансфертів, бюджетних резервів, видатків, бюджетного фінансування, бюджетного кредитування, бюджетного субсидіювання тощо.</a:t>
            </a:r>
          </a:p>
          <a:p>
            <a:pPr algn="just"/>
            <a:r>
              <a:rPr lang="uk-UA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Первинний розподіл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пов’язаний з отриманням кожним учасником сфери матеріального виробництва певної частини виробленого і реалізованого ВВП. Так, суб’єктам господарювання у результаті первинного розподілу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належиться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прибуток, державі – податки на споживання (ПДВ, акцизний податок, мито), робітникам і службовцям – заробітна плата, підприємцям без створення юридичної особи – дохід. Розподілений таким чином ВВП підлягає перерозподілу, причому кількість етапів цього перерозподілу є нескінченною.</a:t>
            </a:r>
          </a:p>
          <a:p>
            <a:pPr algn="just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Так, внаслідок </a:t>
            </a:r>
            <a:r>
              <a:rPr lang="uk-UA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перерозподілу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суб’єкти господарювання, робітники і службовці, підприємці сплачують до бюджету податки і збори. За рахунок нагромаджених у бюджеті доходів держава у процесі фінансування виділяє розпорядникам та отримувачам бюджетних коштів відповідні ресурси, пов’язані з виконанням своїх функцій. Процес сплати податків і зборів та фінансування видатків є неперервним і всеохоплюючим, оскільки всі підприємства, організації, установи, населення є учасниками бюджетних відносин.</a:t>
            </a:r>
          </a:p>
          <a:p>
            <a:pPr algn="just"/>
            <a:r>
              <a:rPr lang="uk-UA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Матеріальним вираженням контрольної функції бюджету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бюджетний контроль.</a:t>
            </a:r>
          </a:p>
          <a:p>
            <a:endParaRPr lang="uk-UA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8411687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FEB04A-904B-4BC4-BCEC-B0B589506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8400" y="133350"/>
            <a:ext cx="8915400" cy="547687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1.3.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Роль і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місце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бюджету в державному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регулюванні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соціально-економічного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endParaRPr lang="uk-UA" sz="2800" b="1" dirty="0"/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E30071C4-2058-4A16-A20B-C30E9C9911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8482" y="1046375"/>
            <a:ext cx="9707743" cy="5678276"/>
          </a:xfrm>
        </p:spPr>
        <p:txBody>
          <a:bodyPr>
            <a:noAutofit/>
          </a:bodyPr>
          <a:lstStyle/>
          <a:p>
            <a:pPr algn="just"/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Роль бюджету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суспільному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виявляється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кількох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аспектах, а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саме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uk-UA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правовому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полягає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тому, що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бюджету,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маючи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директивний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обов’язковий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виконання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характер,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засвідчують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зобов’язання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перед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суспільством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мобілізувати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певний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обсяг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грошових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коштів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спрямувати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задоволення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найважливіших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суспільних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потреб.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Водночас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влади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завдяки бюджету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отримують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законні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підстави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отримання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витрачання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бюджетних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коштів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uk-UA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політичному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адже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бюджет,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затверджується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представницьким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органом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влади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виразником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інтересів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усіх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верств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населення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дає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підстави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суспільству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контролювати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діяльність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виконавчої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влади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оцінювати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точки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зору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відповідності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нагальним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потребам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соціально-економічного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Водночас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бюджету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центральної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влади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можливість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коригувати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фінансову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діяльність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місцевого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самоврядування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забезпечуючи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таким чином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єдність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економічної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політики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яка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реалізується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країні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uk-UA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економічному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оскільки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через бюджет держава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отримує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можливість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впливати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стадії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суспільного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відтворення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коригувати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пропорції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розподілу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внутрішнього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валового продукту і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національного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доходу,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перерозподіляти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ресурси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різними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територіями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секторами економіки,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верствами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населення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забезпечуючи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таким чином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найбільш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повне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задоволення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інтересів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усіх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членів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суспільства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Разом з тим, бюджет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основним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джерелом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фінансування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суспільних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послуг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неринкового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характеру. До таких благ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зараховують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чисті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суспільні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послуги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(оборона,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державне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які повністю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оплачуються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рахунок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коштів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бюджетів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також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змішані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суспільні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послуги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освіта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охорона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здоров’я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культура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тощо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які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надаватися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 державою, так і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приватним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сектором економіки.</a:t>
            </a:r>
            <a:endParaRPr lang="uk-UA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36199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D49CE23-8176-A670-0964-3C6869A692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9350" y="609206"/>
            <a:ext cx="7268589" cy="5639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23203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330280A0-EE29-42F1-A043-915EBD6CEA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298" y="360947"/>
            <a:ext cx="10881360" cy="4561893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uk-UA" sz="5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uk-UA" sz="5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uk-UA" sz="5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6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Дякую за увагу!</a:t>
            </a:r>
            <a:endParaRPr lang="uk-UA" sz="66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437246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493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581</Template>
  <TotalTime>1115</TotalTime>
  <Words>701</Words>
  <Application>Microsoft Office PowerPoint</Application>
  <PresentationFormat>Широкий екран</PresentationFormat>
  <Paragraphs>26</Paragraphs>
  <Slides>11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6</vt:i4>
      </vt:variant>
      <vt:variant>
        <vt:lpstr>Тема</vt:lpstr>
      </vt:variant>
      <vt:variant>
        <vt:i4>3</vt:i4>
      </vt:variant>
      <vt:variant>
        <vt:lpstr>Заголовки слайдів</vt:lpstr>
      </vt:variant>
      <vt:variant>
        <vt:i4>11</vt:i4>
      </vt:variant>
    </vt:vector>
  </HeadingPairs>
  <TitlesOfParts>
    <vt:vector size="20" baseType="lpstr">
      <vt:lpstr>Arial</vt:lpstr>
      <vt:lpstr>Arial Black</vt:lpstr>
      <vt:lpstr>Calibri</vt:lpstr>
      <vt:lpstr>Calibri Light</vt:lpstr>
      <vt:lpstr>Tahoma</vt:lpstr>
      <vt:lpstr>Times New Roman</vt:lpstr>
      <vt:lpstr>Тема Office</vt:lpstr>
      <vt:lpstr>Custom Design</vt:lpstr>
      <vt:lpstr>493</vt:lpstr>
      <vt:lpstr>СУТНІСТЬ, ПРИЗНАЧЕННЯ ТА РОЛЬ БЮДЖЕТУ ДЕРЖАВИ</vt:lpstr>
      <vt:lpstr>ПЛАН</vt:lpstr>
      <vt:lpstr>1.1. Бюджет як економічна категорія, його ознаки та призначення.  </vt:lpstr>
      <vt:lpstr>Презентація PowerPoint</vt:lpstr>
      <vt:lpstr>Презентація PowerPoint</vt:lpstr>
      <vt:lpstr>Презентація PowerPoint</vt:lpstr>
      <vt:lpstr> 1.2.  Функції бюджету держави.</vt:lpstr>
      <vt:lpstr>Презентація PowerPoint</vt:lpstr>
      <vt:lpstr> 1.3. Роль і місце бюджету в державному регулюванні соціально-економічного розвитку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Розвиток банківського сектору у забезпеченні економічного зростання</dc:title>
  <dc:creator>Zhytomir Andrey</dc:creator>
  <cp:lastModifiedBy>ASUS</cp:lastModifiedBy>
  <cp:revision>186</cp:revision>
  <dcterms:created xsi:type="dcterms:W3CDTF">2020-11-16T08:41:00Z</dcterms:created>
  <dcterms:modified xsi:type="dcterms:W3CDTF">2026-10-21T08:24:41Z</dcterms:modified>
</cp:coreProperties>
</file>