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sldIdLst>
    <p:sldId id="28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471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36D8-E4C7-41AA-90E2-C8161BAB98C4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5491-77A9-4224-86F5-74928B983E6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668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02651" y="2208536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6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Наукове</a:t>
            </a:r>
            <a:r>
              <a:rPr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дослідження</a:t>
            </a:r>
            <a:endParaRPr sz="3600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36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в </a:t>
            </a:r>
            <a:r>
              <a:rPr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системі</a:t>
            </a:r>
            <a:r>
              <a:rPr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наукового</a:t>
            </a:r>
            <a:r>
              <a:rPr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пізнання</a:t>
            </a:r>
            <a:endParaRPr sz="3600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87C2939-6CF4-4DDF-8792-B91C80E223E1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СТРУКТУРА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617BA7C-CCAB-4BD3-A7CF-521B0786B232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D21A10A-F26D-4380-9EF7-21B654EA85F1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74C77E2-58EA-4F1C-A141-33BBF55C40A1}"/>
              </a:ext>
            </a:extLst>
          </p:cNvPr>
          <p:cNvSpPr>
            <a:spLocks noGrp="1"/>
          </p:cNvSpPr>
          <p:nvPr/>
        </p:nvSpPr>
        <p:spPr>
          <a:xfrm>
            <a:off x="723900" y="1676400"/>
            <a:ext cx="5905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6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E457603-9F97-4EF3-A816-401F301D9113}"/>
              </a:ext>
            </a:extLst>
          </p:cNvPr>
          <p:cNvSpPr>
            <a:spLocks noGrp="1"/>
          </p:cNvSpPr>
          <p:nvPr/>
        </p:nvSpPr>
        <p:spPr>
          <a:xfrm>
            <a:off x="1428750" y="1657350"/>
            <a:ext cx="6286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Наукове дослідження як форма пізнавальної діяльності</a:t>
            </a:r>
          </a:p>
        </p:txBody>
      </p:sp>
      <p:sp>
        <p:nvSpPr>
          <p:cNvPr id="6" name="Пряма сполучна лінія 5">
            <a:extLst>
              <a:ext uri="{FF2B5EF4-FFF2-40B4-BE49-F238E27FC236}">
                <a16:creationId xmlns:a16="http://schemas.microsoft.com/office/drawing/2014/main" id="{E9A07251-2711-4054-BD46-FE56B4F1A73F}"/>
              </a:ext>
            </a:extLst>
          </p:cNvPr>
          <p:cNvSpPr>
            <a:spLocks noGrp="1"/>
          </p:cNvSpPr>
          <p:nvPr/>
        </p:nvSpPr>
        <p:spPr>
          <a:xfrm>
            <a:off x="1428750" y="2305050"/>
            <a:ext cx="6286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B87C7B9-73CF-4799-9E19-FD6A150C8AF6}"/>
              </a:ext>
            </a:extLst>
          </p:cNvPr>
          <p:cNvSpPr>
            <a:spLocks noGrp="1"/>
          </p:cNvSpPr>
          <p:nvPr/>
        </p:nvSpPr>
        <p:spPr>
          <a:xfrm>
            <a:off x="723900" y="2552700"/>
            <a:ext cx="5905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6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7532A56-DC6B-47FA-9F5A-14CAAA86BDE4}"/>
              </a:ext>
            </a:extLst>
          </p:cNvPr>
          <p:cNvSpPr>
            <a:spLocks noGrp="1"/>
          </p:cNvSpPr>
          <p:nvPr/>
        </p:nvSpPr>
        <p:spPr>
          <a:xfrm>
            <a:off x="1428750" y="2533650"/>
            <a:ext cx="6286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Типологія досліджень і критерії їх класифікації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95CE7218-71A0-4043-A84E-11411174EF1A}"/>
              </a:ext>
            </a:extLst>
          </p:cNvPr>
          <p:cNvSpPr>
            <a:spLocks noGrp="1"/>
          </p:cNvSpPr>
          <p:nvPr/>
        </p:nvSpPr>
        <p:spPr>
          <a:xfrm>
            <a:off x="1428750" y="3181350"/>
            <a:ext cx="6286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0A3CC6F-785F-4FE3-AB76-AA30D2B70229}"/>
              </a:ext>
            </a:extLst>
          </p:cNvPr>
          <p:cNvSpPr>
            <a:spLocks noGrp="1"/>
          </p:cNvSpPr>
          <p:nvPr/>
        </p:nvSpPr>
        <p:spPr>
          <a:xfrm>
            <a:off x="723900" y="3429000"/>
            <a:ext cx="5905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6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41EE504-1D9C-482F-9D56-6D2A1A2FC6F1}"/>
              </a:ext>
            </a:extLst>
          </p:cNvPr>
          <p:cNvSpPr>
            <a:spLocks noGrp="1"/>
          </p:cNvSpPr>
          <p:nvPr/>
        </p:nvSpPr>
        <p:spPr>
          <a:xfrm>
            <a:off x="1428750" y="3409950"/>
            <a:ext cx="6286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Логіка та основні етапи дослідницького процесу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84ACE2E5-8650-49DD-A696-BB550D4A4054}"/>
              </a:ext>
            </a:extLst>
          </p:cNvPr>
          <p:cNvSpPr>
            <a:spLocks noGrp="1"/>
          </p:cNvSpPr>
          <p:nvPr/>
        </p:nvSpPr>
        <p:spPr>
          <a:xfrm>
            <a:off x="1428750" y="4057650"/>
            <a:ext cx="6286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5203DE2-7725-4508-9B6A-8294AEB66C4A}"/>
              </a:ext>
            </a:extLst>
          </p:cNvPr>
          <p:cNvSpPr>
            <a:spLocks noGrp="1"/>
          </p:cNvSpPr>
          <p:nvPr/>
        </p:nvSpPr>
        <p:spPr>
          <a:xfrm>
            <a:off x="723900" y="4305300"/>
            <a:ext cx="5905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6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F99EF0C-28C9-40D0-A166-F8016CCFE3FA}"/>
              </a:ext>
            </a:extLst>
          </p:cNvPr>
          <p:cNvSpPr>
            <a:spLocks noGrp="1"/>
          </p:cNvSpPr>
          <p:nvPr/>
        </p:nvSpPr>
        <p:spPr>
          <a:xfrm>
            <a:off x="1428750" y="4286250"/>
            <a:ext cx="6286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Специфіка дослідження міжнародних економічних явищ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3C1774E3-C4DB-4112-A7BB-5E5E0C9E356B}"/>
              </a:ext>
            </a:extLst>
          </p:cNvPr>
          <p:cNvSpPr>
            <a:spLocks noGrp="1"/>
          </p:cNvSpPr>
          <p:nvPr/>
        </p:nvSpPr>
        <p:spPr>
          <a:xfrm>
            <a:off x="1428750" y="4933950"/>
            <a:ext cx="6286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727C1A1C-7DC8-4FF1-90AD-93DA1164819B}"/>
              </a:ext>
            </a:extLst>
          </p:cNvPr>
          <p:cNvSpPr>
            <a:spLocks noGrp="1"/>
          </p:cNvSpPr>
          <p:nvPr/>
        </p:nvSpPr>
        <p:spPr>
          <a:xfrm>
            <a:off x="8191500" y="1619250"/>
            <a:ext cx="3143250" cy="3695700"/>
          </a:xfrm>
          <a:prstGeom prst="roundRect">
            <a:avLst>
              <a:gd name="adj" fmla="val 3636"/>
            </a:avLst>
          </a:prstGeom>
          <a:solidFill>
            <a:srgbClr val="F5F8FB"/>
          </a:solidFill>
          <a:ln w="952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6685135-6BB6-419F-BCF6-53286ED36E38}"/>
              </a:ext>
            </a:extLst>
          </p:cNvPr>
          <p:cNvSpPr>
            <a:spLocks noGrp="1"/>
          </p:cNvSpPr>
          <p:nvPr/>
        </p:nvSpPr>
        <p:spPr>
          <a:xfrm>
            <a:off x="8477250" y="1866900"/>
            <a:ext cx="2571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Після лекції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C366C8D-0068-4BC5-AD5A-C920F210CE75}"/>
              </a:ext>
            </a:extLst>
          </p:cNvPr>
          <p:cNvSpPr>
            <a:spLocks noGrp="1"/>
          </p:cNvSpPr>
          <p:nvPr/>
        </p:nvSpPr>
        <p:spPr>
          <a:xfrm>
            <a:off x="8439150" y="2400300"/>
            <a:ext cx="2628900" cy="2647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>
            <a:noAutofit/>
          </a:bodyPr>
          <a:lstStyle/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пояснювати сутність наукового дослідження</a:t>
            </a:r>
          </a:p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розрізняти види досліджень за кількома критеріями</a:t>
            </a:r>
          </a:p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відтворювати логіку дослідницького циклу</a:t>
            </a:r>
          </a:p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оцінювати обґрунтованість наукового результату</a:t>
            </a:r>
          </a:p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враховувати міжкраїнову зіставність і невизначеність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 dirty="0" err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</a:t>
            </a:r>
            <a:r>
              <a:rPr sz="900" b="0" dirty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900" b="0" dirty="0" err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900" b="0" dirty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900" b="0" dirty="0" err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організація</a:t>
            </a:r>
            <a:r>
              <a:rPr sz="900" b="0" dirty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900" b="0" dirty="0" err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наукових</a:t>
            </a:r>
            <a:r>
              <a:rPr sz="900" b="0" dirty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900" b="0" dirty="0" err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досліджень</a:t>
            </a:r>
            <a:endParaRPr sz="900" b="0" dirty="0">
              <a:solidFill>
                <a:srgbClr val="5F7181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577411B-914F-435B-81E8-4E9A3918A888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14355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 зі стрілкою 14"/>
          <p:cNvCxnSpPr>
            <a:stCxn id="8" idx="3"/>
            <a:endCxn id="9" idx="1"/>
          </p:cNvCxnSpPr>
          <p:nvPr/>
        </p:nvCxnSpPr>
        <p:spPr>
          <a:xfrm flipV="1">
            <a:off x="7543800" y="3857625"/>
            <a:ext cx="590550" cy="104775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6" name="Пряма зі стрілкою 15"/>
          <p:cNvCxnSpPr>
            <a:stCxn id="7" idx="3"/>
            <a:endCxn id="8" idx="1"/>
          </p:cNvCxnSpPr>
          <p:nvPr/>
        </p:nvCxnSpPr>
        <p:spPr>
          <a:xfrm flipV="1">
            <a:off x="4171950" y="3962400"/>
            <a:ext cx="590550" cy="123825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  <a:tailEnd type="arrow" w="sm" len="sm"/>
          </a:ln>
        </p:spPr>
      </p:cxn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0DC4992-B605-4F87-8643-EF31D3122E74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НАУКОВЕ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3B47615-9A81-40D7-83E0-763D0A685A26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Наукове пізнання у системі пізнавальної діяльності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63FE395-D1E7-4991-84A7-1D6A8BDB86C2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C2D928A-E03F-4893-B45E-85F209E0A94C}"/>
              </a:ext>
            </a:extLst>
          </p:cNvPr>
          <p:cNvSpPr>
            <a:spLocks noGrp="1"/>
          </p:cNvSpPr>
          <p:nvPr/>
        </p:nvSpPr>
        <p:spPr>
          <a:xfrm>
            <a:off x="723900" y="1581150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6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Пізнання формує уявлення про світ і способи дії. Наукове пізнання додає систематичну перевірку, відкриту аргументацію та можливість критичного перегляду висновків.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204DD8F7-AECF-46E4-AF09-F02FA69AF313}"/>
              </a:ext>
            </a:extLst>
          </p:cNvPr>
          <p:cNvSpPr>
            <a:spLocks noGrp="1"/>
          </p:cNvSpPr>
          <p:nvPr/>
        </p:nvSpPr>
        <p:spPr>
          <a:xfrm>
            <a:off x="1200150" y="2705100"/>
            <a:ext cx="9715500" cy="2724150"/>
          </a:xfrm>
          <a:prstGeom prst="roundRect">
            <a:avLst>
              <a:gd name="adj" fmla="val 5594"/>
            </a:avLst>
          </a:prstGeom>
          <a:solidFill>
            <a:srgbClr val="F5F8FB"/>
          </a:solidFill>
          <a:ln w="9525">
            <a:solidFill>
              <a:srgbClr val="C9D7E3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9D04DD3-2B6E-4532-9560-2D497CF45B95}"/>
              </a:ext>
            </a:extLst>
          </p:cNvPr>
          <p:cNvSpPr>
            <a:spLocks noGrp="1"/>
          </p:cNvSpPr>
          <p:nvPr/>
        </p:nvSpPr>
        <p:spPr>
          <a:xfrm>
            <a:off x="1485900" y="2857500"/>
            <a:ext cx="323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125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ПІЗНАВАЛЬНА ДІЯЛЬНІСТЬ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DD0B30F8-48C1-4807-BB01-6BDA325C86F5}"/>
              </a:ext>
            </a:extLst>
          </p:cNvPr>
          <p:cNvSpPr>
            <a:spLocks noGrp="1"/>
          </p:cNvSpPr>
          <p:nvPr/>
        </p:nvSpPr>
        <p:spPr>
          <a:xfrm>
            <a:off x="1657350" y="3562350"/>
            <a:ext cx="2514600" cy="104775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952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Повсякденне пізнання</a:t>
            </a:r>
          </a:p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досвід і практична орієнтація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44A4FC74-4AA0-43E4-BEB7-564004E39406}"/>
              </a:ext>
            </a:extLst>
          </p:cNvPr>
          <p:cNvSpPr>
            <a:spLocks noGrp="1"/>
          </p:cNvSpPr>
          <p:nvPr/>
        </p:nvSpPr>
        <p:spPr>
          <a:xfrm>
            <a:off x="4762500" y="3333750"/>
            <a:ext cx="2781300" cy="1257300"/>
          </a:xfrm>
          <a:prstGeom prst="roundRect">
            <a:avLst>
              <a:gd name="adj" fmla="val 9091"/>
            </a:avLst>
          </a:prstGeom>
          <a:solidFill>
            <a:srgbClr val="EAF2F8"/>
          </a:solidFill>
          <a:ln w="1905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0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Професійне пізнання</a:t>
            </a:r>
          </a:p>
          <a:p>
            <a:pPr algn="ctr">
              <a:defRPr sz="1350" b="0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норми діяльності та експертний досвід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31D25392-50D2-4BD9-812A-4AFC73B0289A}"/>
              </a:ext>
            </a:extLst>
          </p:cNvPr>
          <p:cNvSpPr>
            <a:spLocks noGrp="1"/>
          </p:cNvSpPr>
          <p:nvPr/>
        </p:nvSpPr>
        <p:spPr>
          <a:xfrm>
            <a:off x="8134350" y="3124200"/>
            <a:ext cx="2381250" cy="1466850"/>
          </a:xfrm>
          <a:prstGeom prst="roundRect">
            <a:avLst>
              <a:gd name="adj" fmla="val 7792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Наукове пізнання</a:t>
            </a:r>
          </a:p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метод, докази, критична перевірка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076BE86-33B5-4753-A635-110D101E5E65}"/>
              </a:ext>
            </a:extLst>
          </p:cNvPr>
          <p:cNvSpPr>
            <a:spLocks noGrp="1"/>
          </p:cNvSpPr>
          <p:nvPr/>
        </p:nvSpPr>
        <p:spPr>
          <a:xfrm>
            <a:off x="1752600" y="4933950"/>
            <a:ext cx="8477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Межі між формами пізнання рухомі. Наука використовує досвід, але перетворює його на перевірюване знання.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9B528A4-858E-4C22-87DD-12D6FE2EFDD9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6CF496F-E05B-4424-93CF-3BE939E729BC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33452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5E23ED1-B0B5-450C-9A18-8F2E32051D90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НАУКОВЕ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0FA448A-6EC7-4F22-A601-BEDB877A4AAB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Форми пізнання відрізняються способом перевірки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ECBC79D-D844-48AF-B144-4D415AA39293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1" name="Таблиця 10"/>
          <p:cNvGraphicFramePr/>
          <p:nvPr>
            <p:extLst>
              <p:ext uri="{D42A27DB-BD31-4B8C-83A1-F6EECF244321}">
                <p14:modId xmlns:p14="http://schemas.microsoft.com/office/powerpoint/2010/main" val="1401303915"/>
              </p:ext>
            </p:extLst>
          </p:nvPr>
        </p:nvGraphicFramePr>
        <p:xfrm>
          <a:off x="685800" y="1657350"/>
          <a:ext cx="10820401" cy="3752850"/>
        </p:xfrm>
        <a:graphic>
          <a:graphicData uri="http://schemas.openxmlformats.org/drawingml/2006/table">
            <a:tbl>
              <a:tblPr/>
              <a:tblGrid>
                <a:gridCol w="212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7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2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7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0570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Повсякденне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Професійне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Наукове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 algn="ctr"/>
                      <a:r>
                        <a:rPr sz="1050" b="1" dirty="0" err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Джерело</a:t>
                      </a:r>
                      <a:endParaRPr sz="1050" b="1" dirty="0">
                        <a:solidFill>
                          <a:srgbClr val="1F4E7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Особистий досвід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Практика і фахові норми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Проблема, теорія, дані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 algn="ctr"/>
                      <a:r>
                        <a:rPr sz="1050" b="1" dirty="0" err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Перевірка</a:t>
                      </a:r>
                      <a:endParaRPr sz="1050" b="1" dirty="0">
                        <a:solidFill>
                          <a:srgbClr val="1F4E7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Життєва доцільність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Професійна результативність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Методично організована перевірка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 algn="ctr"/>
                      <a:r>
                        <a:rPr sz="1050" b="1" dirty="0" err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Аргументація</a:t>
                      </a:r>
                      <a:endParaRPr sz="1050" b="1" dirty="0">
                        <a:solidFill>
                          <a:srgbClr val="1F4E7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 або переконання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Експертне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судження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Логіка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,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відтворювана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процедура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 algn="ctr"/>
                      <a:r>
                        <a:rPr sz="1050" b="1" dirty="0" err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Статус</a:t>
                      </a:r>
                      <a:r>
                        <a:rPr sz="1050" b="1" dirty="0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b="1" dirty="0" err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висновку</a:t>
                      </a:r>
                      <a:endParaRPr sz="1050" b="1" dirty="0">
                        <a:solidFill>
                          <a:srgbClr val="1F4E7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Ситуативний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Залежний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контексту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практики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Відкритий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критики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й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уточнення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808BAC4-9155-4627-B82A-12EF97F21DD2}"/>
              </a:ext>
            </a:extLst>
          </p:cNvPr>
          <p:cNvSpPr>
            <a:spLocks noGrp="1"/>
          </p:cNvSpPr>
          <p:nvPr/>
        </p:nvSpPr>
        <p:spPr>
          <a:xfrm>
            <a:off x="1047750" y="5676900"/>
            <a:ext cx="1009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Наукова якість визначається способом обґрунтування, а не складністю теми чи обсягом тексту.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FD97234-CE3C-4D21-8758-FA2965B7A127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20F70082-4586-486D-96CA-A02F3E4879BC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06054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9756DCE-6858-4963-9F38-AAE44CB62CCE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НАУКОВЕ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CCD3689-1A47-4A46-BABB-9F093402F46A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Наукове</a:t>
            </a:r>
            <a:r>
              <a:rPr sz="255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55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дослідження</a:t>
            </a:r>
            <a:r>
              <a:rPr sz="255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55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як</a:t>
            </a:r>
            <a:r>
              <a:rPr sz="255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55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організований</a:t>
            </a:r>
            <a:r>
              <a:rPr sz="255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55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процес</a:t>
            </a:r>
            <a:endParaRPr sz="2550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54F41E2-4467-417B-BEB8-DA30F942234B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BEDF96F-B517-479B-9A74-3FF6EF48834A}"/>
              </a:ext>
            </a:extLst>
          </p:cNvPr>
          <p:cNvSpPr>
            <a:spLocks noGrp="1"/>
          </p:cNvSpPr>
          <p:nvPr/>
        </p:nvSpPr>
        <p:spPr>
          <a:xfrm>
            <a:off x="876300" y="1771650"/>
            <a:ext cx="4429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Наукове</a:t>
            </a:r>
            <a:r>
              <a:rPr sz="2325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дослідження</a:t>
            </a:r>
            <a:endParaRPr sz="2325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873E853-51DE-459F-81FF-7522734BDD6A}"/>
              </a:ext>
            </a:extLst>
          </p:cNvPr>
          <p:cNvSpPr>
            <a:spLocks noGrp="1"/>
          </p:cNvSpPr>
          <p:nvPr/>
        </p:nvSpPr>
        <p:spPr>
          <a:xfrm>
            <a:off x="876300" y="2362200"/>
            <a:ext cx="4762500" cy="175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just">
              <a:defRPr sz="18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цілеспрямована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і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систематична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діяльність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, у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межах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якої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дослідник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формулює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питання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добирає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методи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отримує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докази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та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обґрунтовує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нове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або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уточнене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знання</a:t>
            </a:r>
            <a:r>
              <a:rPr sz="1800" b="0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6" name="Пряма сполучна лінія 5">
            <a:extLst>
              <a:ext uri="{FF2B5EF4-FFF2-40B4-BE49-F238E27FC236}">
                <a16:creationId xmlns:a16="http://schemas.microsoft.com/office/drawing/2014/main" id="{D4F94145-49D3-4BE5-A7E4-0C27A3922D31}"/>
              </a:ext>
            </a:extLst>
          </p:cNvPr>
          <p:cNvSpPr>
            <a:spLocks noGrp="1"/>
          </p:cNvSpPr>
          <p:nvPr/>
        </p:nvSpPr>
        <p:spPr>
          <a:xfrm>
            <a:off x="5943600" y="1714500"/>
            <a:ext cx="0" cy="381000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218E7B1-D464-44C6-BDBE-B502CD6AC8AB}"/>
              </a:ext>
            </a:extLst>
          </p:cNvPr>
          <p:cNvSpPr>
            <a:spLocks noGrp="1"/>
          </p:cNvSpPr>
          <p:nvPr/>
        </p:nvSpPr>
        <p:spPr>
          <a:xfrm>
            <a:off x="6419850" y="1752600"/>
            <a:ext cx="23431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 err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Цілеспрямованість</a:t>
            </a:r>
            <a:endParaRPr sz="1350" b="1" dirty="0">
              <a:solidFill>
                <a:srgbClr val="1F4E79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AAE7AA7-3BCB-4C33-8BC0-5B4244AEB40B}"/>
              </a:ext>
            </a:extLst>
          </p:cNvPr>
          <p:cNvSpPr>
            <a:spLocks noGrp="1"/>
          </p:cNvSpPr>
          <p:nvPr/>
        </p:nvSpPr>
        <p:spPr>
          <a:xfrm>
            <a:off x="6419850" y="2076450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дослідницьке питання визначає потрібний результат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2A72218-5511-40B4-97BB-A85EF6F5118B}"/>
              </a:ext>
            </a:extLst>
          </p:cNvPr>
          <p:cNvSpPr>
            <a:spLocks noGrp="1"/>
          </p:cNvSpPr>
          <p:nvPr/>
        </p:nvSpPr>
        <p:spPr>
          <a:xfrm>
            <a:off x="6419850" y="2724150"/>
            <a:ext cx="23431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Систематичність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0D15530-C7D4-4392-895B-77BA6185A2E3}"/>
              </a:ext>
            </a:extLst>
          </p:cNvPr>
          <p:cNvSpPr>
            <a:spLocks noGrp="1"/>
          </p:cNvSpPr>
          <p:nvPr/>
        </p:nvSpPr>
        <p:spPr>
          <a:xfrm>
            <a:off x="6419850" y="3048000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етапи та рішення утворюють узгоджену послідовність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43C47D5-26DE-41B6-9523-08F1858C5BE9}"/>
              </a:ext>
            </a:extLst>
          </p:cNvPr>
          <p:cNvSpPr>
            <a:spLocks noGrp="1"/>
          </p:cNvSpPr>
          <p:nvPr/>
        </p:nvSpPr>
        <p:spPr>
          <a:xfrm>
            <a:off x="6419850" y="3695700"/>
            <a:ext cx="23431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Доказовість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559DA96-5960-42B6-86A7-5CB4C6CBFD70}"/>
              </a:ext>
            </a:extLst>
          </p:cNvPr>
          <p:cNvSpPr>
            <a:spLocks noGrp="1"/>
          </p:cNvSpPr>
          <p:nvPr/>
        </p:nvSpPr>
        <p:spPr>
          <a:xfrm>
            <a:off x="6419850" y="4019550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висновки спираються на простежувані джерела і дані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8356622-5FB8-44E7-B868-F580664CB29C}"/>
              </a:ext>
            </a:extLst>
          </p:cNvPr>
          <p:cNvSpPr>
            <a:spLocks noGrp="1"/>
          </p:cNvSpPr>
          <p:nvPr/>
        </p:nvSpPr>
        <p:spPr>
          <a:xfrm>
            <a:off x="6419850" y="4667250"/>
            <a:ext cx="23431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Критичність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79CB9C2-D3FF-4CDC-9B0E-4ACF2EF6C9B6}"/>
              </a:ext>
            </a:extLst>
          </p:cNvPr>
          <p:cNvSpPr>
            <a:spLocks noGrp="1"/>
          </p:cNvSpPr>
          <p:nvPr/>
        </p:nvSpPr>
        <p:spPr>
          <a:xfrm>
            <a:off x="6419850" y="4991100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альтернативні пояснення та обмеження аналізують відкрито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D187EE3-09DD-49BB-B06C-09944FF6D58E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196DB340-52F7-4F4E-BA98-F94034AB88F9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01849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6B3BCDF-1F1D-4C7D-8C57-EE02DD2D7EDA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НАУКОВЕ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BCBA0DA-7DA4-4C25-AC2F-7C7828B3E775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П'ять ознак дослідницької діяльності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69C4CE0-493A-4F20-A153-6990C56DDE3A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E9C2E53-1D47-4831-9FFF-491557B00985}"/>
              </a:ext>
            </a:extLst>
          </p:cNvPr>
          <p:cNvSpPr>
            <a:spLocks noGrp="1"/>
          </p:cNvSpPr>
          <p:nvPr/>
        </p:nvSpPr>
        <p:spPr>
          <a:xfrm>
            <a:off x="723900" y="1581150"/>
            <a:ext cx="1047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5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Керівництво Фраскаті пропонує п'ять взаємопов'язаних критеріїв, за якими діяльність відносять до досліджень і розробок.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18210B4-4CB9-46F6-AE84-2F62AA408A09}"/>
              </a:ext>
            </a:extLst>
          </p:cNvPr>
          <p:cNvSpPr>
            <a:spLocks noGrp="1"/>
          </p:cNvSpPr>
          <p:nvPr/>
        </p:nvSpPr>
        <p:spPr>
          <a:xfrm>
            <a:off x="819150" y="2286000"/>
            <a:ext cx="514350" cy="51435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D233AB5-ACBB-43FE-9007-4F3DAAECC28B}"/>
              </a:ext>
            </a:extLst>
          </p:cNvPr>
          <p:cNvSpPr>
            <a:spLocks noGrp="1"/>
          </p:cNvSpPr>
          <p:nvPr/>
        </p:nvSpPr>
        <p:spPr>
          <a:xfrm>
            <a:off x="1562100" y="226695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Новизна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C22643A-8D95-4DD9-B662-FD6CA6B39791}"/>
              </a:ext>
            </a:extLst>
          </p:cNvPr>
          <p:cNvSpPr>
            <a:spLocks noGrp="1"/>
          </p:cNvSpPr>
          <p:nvPr/>
        </p:nvSpPr>
        <p:spPr>
          <a:xfrm>
            <a:off x="3943350" y="2266950"/>
            <a:ext cx="6953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пошук знання, якого бракує для відповіді на питання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9E89665C-C12F-422C-86D9-C8EA3B526732}"/>
              </a:ext>
            </a:extLst>
          </p:cNvPr>
          <p:cNvSpPr>
            <a:spLocks noGrp="1"/>
          </p:cNvSpPr>
          <p:nvPr/>
        </p:nvSpPr>
        <p:spPr>
          <a:xfrm>
            <a:off x="819150" y="3009900"/>
            <a:ext cx="514350" cy="51435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3A6182F-327F-43F7-AE47-27C6791E1AE8}"/>
              </a:ext>
            </a:extLst>
          </p:cNvPr>
          <p:cNvSpPr>
            <a:spLocks noGrp="1"/>
          </p:cNvSpPr>
          <p:nvPr/>
        </p:nvSpPr>
        <p:spPr>
          <a:xfrm>
            <a:off x="1562100" y="299085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Творчий характер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5B7A466-9939-442D-A42F-EFAA05E3A5A2}"/>
              </a:ext>
            </a:extLst>
          </p:cNvPr>
          <p:cNvSpPr>
            <a:spLocks noGrp="1"/>
          </p:cNvSpPr>
          <p:nvPr/>
        </p:nvSpPr>
        <p:spPr>
          <a:xfrm>
            <a:off x="3943350" y="2990850"/>
            <a:ext cx="6953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власна дослідницька ідея або новий спосіб поєднання знань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EA237F07-E793-4285-B421-391142A7796B}"/>
              </a:ext>
            </a:extLst>
          </p:cNvPr>
          <p:cNvSpPr>
            <a:spLocks noGrp="1"/>
          </p:cNvSpPr>
          <p:nvPr/>
        </p:nvSpPr>
        <p:spPr>
          <a:xfrm>
            <a:off x="819150" y="3733800"/>
            <a:ext cx="514350" cy="51435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F0F572D-2A81-4956-95E3-1DE7B7946D61}"/>
              </a:ext>
            </a:extLst>
          </p:cNvPr>
          <p:cNvSpPr>
            <a:spLocks noGrp="1"/>
          </p:cNvSpPr>
          <p:nvPr/>
        </p:nvSpPr>
        <p:spPr>
          <a:xfrm>
            <a:off x="1562100" y="371475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Невизначеність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136B136-ADDC-44BC-AFD2-22C3BA47EC48}"/>
              </a:ext>
            </a:extLst>
          </p:cNvPr>
          <p:cNvSpPr>
            <a:spLocks noGrp="1"/>
          </p:cNvSpPr>
          <p:nvPr/>
        </p:nvSpPr>
        <p:spPr>
          <a:xfrm>
            <a:off x="3943350" y="3714750"/>
            <a:ext cx="6953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результат і витрати неможливо повністю передбачити наперед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F914C136-92DA-4B00-9027-526FBF711052}"/>
              </a:ext>
            </a:extLst>
          </p:cNvPr>
          <p:cNvSpPr>
            <a:spLocks noGrp="1"/>
          </p:cNvSpPr>
          <p:nvPr/>
        </p:nvSpPr>
        <p:spPr>
          <a:xfrm>
            <a:off x="819150" y="4457700"/>
            <a:ext cx="514350" cy="51435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E74003C-BB85-4E99-8D1A-C1D92E4103D6}"/>
              </a:ext>
            </a:extLst>
          </p:cNvPr>
          <p:cNvSpPr>
            <a:spLocks noGrp="1"/>
          </p:cNvSpPr>
          <p:nvPr/>
        </p:nvSpPr>
        <p:spPr>
          <a:xfrm>
            <a:off x="1562100" y="443865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Систематичність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0B5AC68-3C27-4B8F-874D-C8204773708C}"/>
              </a:ext>
            </a:extLst>
          </p:cNvPr>
          <p:cNvSpPr>
            <a:spLocks noGrp="1"/>
          </p:cNvSpPr>
          <p:nvPr/>
        </p:nvSpPr>
        <p:spPr>
          <a:xfrm>
            <a:off x="3943350" y="4438650"/>
            <a:ext cx="6953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план, ресурси, процедури та фіксація дослідницьких рішень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6FE4C582-D3D0-4D75-947F-54F41E00CAB3}"/>
              </a:ext>
            </a:extLst>
          </p:cNvPr>
          <p:cNvSpPr>
            <a:spLocks noGrp="1"/>
          </p:cNvSpPr>
          <p:nvPr/>
        </p:nvSpPr>
        <p:spPr>
          <a:xfrm>
            <a:off x="819150" y="5181600"/>
            <a:ext cx="514350" cy="5143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2C592A4-AF81-45A6-9228-ED2D3DB794A3}"/>
              </a:ext>
            </a:extLst>
          </p:cNvPr>
          <p:cNvSpPr>
            <a:spLocks noGrp="1"/>
          </p:cNvSpPr>
          <p:nvPr/>
        </p:nvSpPr>
        <p:spPr>
          <a:xfrm>
            <a:off x="1562100" y="516255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Відтворюваність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7F1EE8FB-DBA3-499A-A8CA-E990CC91EFBF}"/>
              </a:ext>
            </a:extLst>
          </p:cNvPr>
          <p:cNvSpPr>
            <a:spLocks noGrp="1"/>
          </p:cNvSpPr>
          <p:nvPr/>
        </p:nvSpPr>
        <p:spPr>
          <a:xfrm>
            <a:off x="3943350" y="5162550"/>
            <a:ext cx="6953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знання та процедуру можна передати, перевірити або повторити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332AB42-F011-47E2-AB91-8D295AC1C84D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7CBA407-76CE-470E-991A-4DC604FBA2C8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53626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Сполучна лінія: уступом 17"/>
          <p:cNvCxnSpPr>
            <a:stCxn id="8" idx="2"/>
            <a:endCxn id="13" idx="3"/>
          </p:cNvCxnSpPr>
          <p:nvPr/>
        </p:nvCxnSpPr>
        <p:spPr>
          <a:xfrm flipH="1">
            <a:off x="8191500" y="2876550"/>
            <a:ext cx="1647825" cy="1485900"/>
          </a:xfrm>
          <a:prstGeom prst="bentConnector5">
            <a:avLst>
              <a:gd name="adj1" fmla="val 0"/>
              <a:gd name="adj2" fmla="val 15385"/>
              <a:gd name="adj3" fmla="val 86127"/>
            </a:avLst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9" name="Пряма зі стрілкою 18"/>
          <p:cNvCxnSpPr>
            <a:stCxn id="7" idx="3"/>
            <a:endCxn id="8" idx="1"/>
          </p:cNvCxnSpPr>
          <p:nvPr/>
        </p:nvCxnSpPr>
        <p:spPr>
          <a:xfrm>
            <a:off x="8572500" y="24574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20" name="Пряма зі стрілкою 19"/>
          <p:cNvCxnSpPr>
            <a:stCxn id="6" idx="3"/>
            <a:endCxn id="7" idx="1"/>
          </p:cNvCxnSpPr>
          <p:nvPr/>
        </p:nvCxnSpPr>
        <p:spPr>
          <a:xfrm>
            <a:off x="6515100" y="24574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21" name="Пряма зі стрілкою 20"/>
          <p:cNvCxnSpPr>
            <a:stCxn id="5" idx="3"/>
            <a:endCxn id="6" idx="1"/>
          </p:cNvCxnSpPr>
          <p:nvPr/>
        </p:nvCxnSpPr>
        <p:spPr>
          <a:xfrm>
            <a:off x="4457700" y="24574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22" name="Пряма зі стрілкою 21"/>
          <p:cNvCxnSpPr>
            <a:stCxn id="4" idx="3"/>
            <a:endCxn id="5" idx="1"/>
          </p:cNvCxnSpPr>
          <p:nvPr/>
        </p:nvCxnSpPr>
        <p:spPr>
          <a:xfrm>
            <a:off x="2400300" y="24574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E899BD4A-E9B9-4D38-B945-1A735E569256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НАУКОВЕ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B2A8221-37B6-4889-83B3-BD32DF236841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Внутрішня будова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7C299D6-ED50-4B52-BF26-C5AFD26AE66E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8F4F77EF-FE91-4AF5-8CFB-67A0283F11B9}"/>
              </a:ext>
            </a:extLst>
          </p:cNvPr>
          <p:cNvSpPr>
            <a:spLocks noGrp="1"/>
          </p:cNvSpPr>
          <p:nvPr/>
        </p:nvSpPr>
        <p:spPr>
          <a:xfrm>
            <a:off x="819150" y="2038350"/>
            <a:ext cx="1581150" cy="838200"/>
          </a:xfrm>
          <a:prstGeom prst="roundRect">
            <a:avLst>
              <a:gd name="adj" fmla="val 13636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637C60DC-526D-4450-A88D-8BCC81CD70C4}"/>
              </a:ext>
            </a:extLst>
          </p:cNvPr>
          <p:cNvSpPr>
            <a:spLocks noGrp="1"/>
          </p:cNvSpPr>
          <p:nvPr/>
        </p:nvSpPr>
        <p:spPr>
          <a:xfrm>
            <a:off x="2876550" y="2038350"/>
            <a:ext cx="1581150" cy="838200"/>
          </a:xfrm>
          <a:prstGeom prst="roundRect">
            <a:avLst>
              <a:gd name="adj" fmla="val 13636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F02DB41-CE12-4D9C-AAEC-3FD97FDB3555}"/>
              </a:ext>
            </a:extLst>
          </p:cNvPr>
          <p:cNvSpPr>
            <a:spLocks noGrp="1"/>
          </p:cNvSpPr>
          <p:nvPr/>
        </p:nvSpPr>
        <p:spPr>
          <a:xfrm>
            <a:off x="4933950" y="2038350"/>
            <a:ext cx="1581150" cy="838200"/>
          </a:xfrm>
          <a:prstGeom prst="roundRect">
            <a:avLst>
              <a:gd name="adj" fmla="val 13636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Теоретичне</a:t>
            </a: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підґрунтя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440FE447-FDB4-44E0-A455-D7F752F7314A}"/>
              </a:ext>
            </a:extLst>
          </p:cNvPr>
          <p:cNvSpPr>
            <a:spLocks noGrp="1"/>
          </p:cNvSpPr>
          <p:nvPr/>
        </p:nvSpPr>
        <p:spPr>
          <a:xfrm>
            <a:off x="6991350" y="2038350"/>
            <a:ext cx="1581150" cy="838200"/>
          </a:xfrm>
          <a:prstGeom prst="roundRect">
            <a:avLst>
              <a:gd name="adj" fmla="val 13636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Методи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41296896-3D96-4504-8EFC-F9B92C282947}"/>
              </a:ext>
            </a:extLst>
          </p:cNvPr>
          <p:cNvSpPr>
            <a:spLocks noGrp="1"/>
          </p:cNvSpPr>
          <p:nvPr/>
        </p:nvSpPr>
        <p:spPr>
          <a:xfrm>
            <a:off x="9048750" y="2038350"/>
            <a:ext cx="1581150" cy="838200"/>
          </a:xfrm>
          <a:prstGeom prst="roundRect">
            <a:avLst>
              <a:gd name="adj" fmla="val 13636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Докази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89F4FB3A-ED17-4317-9558-EAC4B7B61C27}"/>
              </a:ext>
            </a:extLst>
          </p:cNvPr>
          <p:cNvSpPr>
            <a:spLocks noGrp="1"/>
          </p:cNvSpPr>
          <p:nvPr/>
        </p:nvSpPr>
        <p:spPr>
          <a:xfrm>
            <a:off x="4000500" y="3905250"/>
            <a:ext cx="4191000" cy="914400"/>
          </a:xfrm>
          <a:prstGeom prst="roundRect">
            <a:avLst>
              <a:gd name="adj" fmla="val 12500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ОБҐРУНТОВАНИЙ РЕЗУЛЬТАТ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5C8287AC-98AF-44BE-A814-4E814CD0874E}"/>
              </a:ext>
            </a:extLst>
          </p:cNvPr>
          <p:cNvSpPr>
            <a:spLocks noGrp="1"/>
          </p:cNvSpPr>
          <p:nvPr/>
        </p:nvSpPr>
        <p:spPr>
          <a:xfrm>
            <a:off x="1619250" y="5276850"/>
            <a:ext cx="8953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Узгодженість означає, що кожне методологічне рішення можна пояснити через поставлене питання.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29744FD-126C-47B0-8089-450A1968B0D2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E1A6E46-17F8-442F-9FD8-41E8AD02D45E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98636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 зі стрілкою 20"/>
          <p:cNvCxnSpPr>
            <a:stCxn id="10" idx="3"/>
            <a:endCxn id="12" idx="1"/>
          </p:cNvCxnSpPr>
          <p:nvPr/>
        </p:nvCxnSpPr>
        <p:spPr>
          <a:xfrm>
            <a:off x="9277350" y="2800350"/>
            <a:ext cx="45720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cxnSp>
        <p:nvCxnSpPr>
          <p:cNvPr id="22" name="Пряма зі стрілкою 21"/>
          <p:cNvCxnSpPr>
            <a:stCxn id="8" idx="3"/>
            <a:endCxn id="10" idx="1"/>
          </p:cNvCxnSpPr>
          <p:nvPr/>
        </p:nvCxnSpPr>
        <p:spPr>
          <a:xfrm>
            <a:off x="6991350" y="2800350"/>
            <a:ext cx="45720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cxnSp>
        <p:nvCxnSpPr>
          <p:cNvPr id="23" name="Пряма зі стрілкою 22"/>
          <p:cNvCxnSpPr>
            <a:stCxn id="6" idx="3"/>
            <a:endCxn id="8" idx="1"/>
          </p:cNvCxnSpPr>
          <p:nvPr/>
        </p:nvCxnSpPr>
        <p:spPr>
          <a:xfrm>
            <a:off x="4705350" y="2800350"/>
            <a:ext cx="45720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cxnSp>
        <p:nvCxnSpPr>
          <p:cNvPr id="24" name="Пряма зі стрілкою 23"/>
          <p:cNvCxnSpPr>
            <a:stCxn id="4" idx="3"/>
            <a:endCxn id="6" idx="1"/>
          </p:cNvCxnSpPr>
          <p:nvPr/>
        </p:nvCxnSpPr>
        <p:spPr>
          <a:xfrm>
            <a:off x="2419350" y="2800350"/>
            <a:ext cx="45720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31B95990-60BF-4AA7-95A5-FF7E102F42AB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НАУКОВЕ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0C4F578-053A-4801-A3DF-327F1385C7AC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даних до наукового результату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847BA1A-882E-4BED-8F1A-53A26EBA08F5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53DE37F7-7EC8-452B-8410-8F06AA4FF1F8}"/>
              </a:ext>
            </a:extLst>
          </p:cNvPr>
          <p:cNvSpPr>
            <a:spLocks noGrp="1"/>
          </p:cNvSpPr>
          <p:nvPr/>
        </p:nvSpPr>
        <p:spPr>
          <a:xfrm>
            <a:off x="590550" y="2400300"/>
            <a:ext cx="1828800" cy="800100"/>
          </a:xfrm>
          <a:prstGeom prst="roundRect">
            <a:avLst>
              <a:gd name="adj" fmla="val 14286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388A0A6-9FCF-4386-AEFA-5F5DBA61915C}"/>
              </a:ext>
            </a:extLst>
          </p:cNvPr>
          <p:cNvSpPr>
            <a:spLocks noGrp="1"/>
          </p:cNvSpPr>
          <p:nvPr/>
        </p:nvSpPr>
        <p:spPr>
          <a:xfrm>
            <a:off x="628650" y="3333750"/>
            <a:ext cx="17526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спостереження, документи, показники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E233B1D-9D2F-469B-B6B8-FC08BC752E73}"/>
              </a:ext>
            </a:extLst>
          </p:cNvPr>
          <p:cNvSpPr>
            <a:spLocks noGrp="1"/>
          </p:cNvSpPr>
          <p:nvPr/>
        </p:nvSpPr>
        <p:spPr>
          <a:xfrm>
            <a:off x="2876550" y="2400300"/>
            <a:ext cx="1828800" cy="800100"/>
          </a:xfrm>
          <a:prstGeom prst="roundRect">
            <a:avLst>
              <a:gd name="adj" fmla="val 14286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Опрацювання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CEE0C0C-B724-4AE1-A7E5-087BD29678DE}"/>
              </a:ext>
            </a:extLst>
          </p:cNvPr>
          <p:cNvSpPr>
            <a:spLocks noGrp="1"/>
          </p:cNvSpPr>
          <p:nvPr/>
        </p:nvSpPr>
        <p:spPr>
          <a:xfrm>
            <a:off x="2914650" y="3333750"/>
            <a:ext cx="17526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очищення, кодування, зіставлення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8AC94E47-692C-4133-8598-B0F8D24E3C80}"/>
              </a:ext>
            </a:extLst>
          </p:cNvPr>
          <p:cNvSpPr>
            <a:spLocks noGrp="1"/>
          </p:cNvSpPr>
          <p:nvPr/>
        </p:nvSpPr>
        <p:spPr>
          <a:xfrm>
            <a:off x="5162550" y="2400300"/>
            <a:ext cx="1828800" cy="800100"/>
          </a:xfrm>
          <a:prstGeom prst="roundRect">
            <a:avLst>
              <a:gd name="adj" fmla="val 14286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Аналіз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F713335-407D-493F-8F37-58E6C60EBB33}"/>
              </a:ext>
            </a:extLst>
          </p:cNvPr>
          <p:cNvSpPr>
            <a:spLocks noGrp="1"/>
          </p:cNvSpPr>
          <p:nvPr/>
        </p:nvSpPr>
        <p:spPr>
          <a:xfrm>
            <a:off x="5200650" y="3333750"/>
            <a:ext cx="17526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виявлення зв'язків і відмінностей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66C60289-43DC-4F4E-B371-A2A24E55DAE2}"/>
              </a:ext>
            </a:extLst>
          </p:cNvPr>
          <p:cNvSpPr>
            <a:spLocks noGrp="1"/>
          </p:cNvSpPr>
          <p:nvPr/>
        </p:nvSpPr>
        <p:spPr>
          <a:xfrm>
            <a:off x="7448550" y="2400300"/>
            <a:ext cx="1828800" cy="800100"/>
          </a:xfrm>
          <a:prstGeom prst="roundRect">
            <a:avLst>
              <a:gd name="adj" fmla="val 14286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123B2D2-D139-4DC5-A0F4-FD4035DF7AC3}"/>
              </a:ext>
            </a:extLst>
          </p:cNvPr>
          <p:cNvSpPr>
            <a:spLocks noGrp="1"/>
          </p:cNvSpPr>
          <p:nvPr/>
        </p:nvSpPr>
        <p:spPr>
          <a:xfrm>
            <a:off x="7486650" y="3333750"/>
            <a:ext cx="17526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пояснення змісту результатів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736247FB-737B-431F-8868-73AC9B3202D5}"/>
              </a:ext>
            </a:extLst>
          </p:cNvPr>
          <p:cNvSpPr>
            <a:spLocks noGrp="1"/>
          </p:cNvSpPr>
          <p:nvPr/>
        </p:nvSpPr>
        <p:spPr>
          <a:xfrm>
            <a:off x="9734550" y="2400300"/>
            <a:ext cx="1828800" cy="800100"/>
          </a:xfrm>
          <a:prstGeom prst="roundRect">
            <a:avLst>
              <a:gd name="adj" fmla="val 14286"/>
            </a:avLst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AAA65FD-14C6-4BAF-AA9A-0EF57E2EE0DB}"/>
              </a:ext>
            </a:extLst>
          </p:cNvPr>
          <p:cNvSpPr>
            <a:spLocks noGrp="1"/>
          </p:cNvSpPr>
          <p:nvPr/>
        </p:nvSpPr>
        <p:spPr>
          <a:xfrm>
            <a:off x="9772650" y="3333750"/>
            <a:ext cx="17526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відповідь у межах наявних доказів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0568AE23-B6A2-4F1E-B8AF-95EA96DBB48D}"/>
              </a:ext>
            </a:extLst>
          </p:cNvPr>
          <p:cNvSpPr>
            <a:spLocks noGrp="1"/>
          </p:cNvSpPr>
          <p:nvPr/>
        </p:nvSpPr>
        <p:spPr>
          <a:xfrm>
            <a:off x="1924050" y="4705350"/>
            <a:ext cx="8343900" cy="704850"/>
          </a:xfrm>
          <a:prstGeom prst="roundRect">
            <a:avLst>
              <a:gd name="adj" fmla="val 16216"/>
            </a:avLst>
          </a:prstGeom>
          <a:solidFill>
            <a:srgbClr val="FFFFFF"/>
          </a:solidFill>
          <a:ln w="19050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Межі висновку визначаються якістю даних, коректністю методу та силою аргументації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C960628A-C09F-4FF3-9D71-6454ECFCD74B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F3342D0-B592-4D9C-8BB5-CC493C72547F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14214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 зі стрілкою 17"/>
          <p:cNvCxnSpPr>
            <a:stCxn id="13" idx="0"/>
            <a:endCxn id="4" idx="4"/>
          </p:cNvCxnSpPr>
          <p:nvPr/>
        </p:nvCxnSpPr>
        <p:spPr>
          <a:xfrm flipH="1" flipV="1">
            <a:off x="6096000" y="3848100"/>
            <a:ext cx="28575" cy="108585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19" name="Пряма зі стрілкою 18"/>
          <p:cNvCxnSpPr>
            <a:stCxn id="11" idx="1"/>
            <a:endCxn id="4" idx="6"/>
          </p:cNvCxnSpPr>
          <p:nvPr/>
        </p:nvCxnSpPr>
        <p:spPr>
          <a:xfrm flipH="1" flipV="1">
            <a:off x="7848600" y="3314700"/>
            <a:ext cx="1390650" cy="108585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0" name="Пряма зі стрілкою 19"/>
          <p:cNvCxnSpPr>
            <a:stCxn id="9" idx="1"/>
            <a:endCxn id="4" idx="6"/>
          </p:cNvCxnSpPr>
          <p:nvPr/>
        </p:nvCxnSpPr>
        <p:spPr>
          <a:xfrm flipH="1">
            <a:off x="7848600" y="2171700"/>
            <a:ext cx="1390650" cy="114300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1" name="Пряма зі стрілкою 20"/>
          <p:cNvCxnSpPr>
            <a:stCxn id="7" idx="3"/>
            <a:endCxn id="4" idx="2"/>
          </p:cNvCxnSpPr>
          <p:nvPr/>
        </p:nvCxnSpPr>
        <p:spPr>
          <a:xfrm flipV="1">
            <a:off x="3067050" y="3314700"/>
            <a:ext cx="1276350" cy="1133475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2" name="Пряма зі стрілкою 21"/>
          <p:cNvCxnSpPr>
            <a:stCxn id="5" idx="3"/>
            <a:endCxn id="4" idx="2"/>
          </p:cNvCxnSpPr>
          <p:nvPr/>
        </p:nvCxnSpPr>
        <p:spPr>
          <a:xfrm>
            <a:off x="2990850" y="2190750"/>
            <a:ext cx="1352550" cy="112395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2BB7433-0304-44D9-A4BC-5D3389BD6F8B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ТИПОЛОГІЯ ДОСЛІДЖЕНЬ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1EEF68C-EBCB-4EC0-AED9-E86409ECAE35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Класифікація описує дизайн з різних боків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9FDA8BD-BC44-4C49-866C-BFE56C282E7B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2FA2301F-012C-4BC8-BF89-A8ABBACF433E}"/>
              </a:ext>
            </a:extLst>
          </p:cNvPr>
          <p:cNvSpPr>
            <a:spLocks noGrp="1"/>
          </p:cNvSpPr>
          <p:nvPr/>
        </p:nvSpPr>
        <p:spPr>
          <a:xfrm>
            <a:off x="4343400" y="2781300"/>
            <a:ext cx="3505200" cy="10668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ДОСЛІДЖЕННЯ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5584805A-2E7D-4155-9CD8-F9F5D5E2EA20}"/>
              </a:ext>
            </a:extLst>
          </p:cNvPr>
          <p:cNvSpPr>
            <a:spLocks noGrp="1"/>
          </p:cNvSpPr>
          <p:nvPr/>
        </p:nvSpPr>
        <p:spPr>
          <a:xfrm>
            <a:off x="990600" y="1847850"/>
            <a:ext cx="20002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Мета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F95887F0-C5EC-44D9-AF67-4E5E1E4F7D9F}"/>
              </a:ext>
            </a:extLst>
          </p:cNvPr>
          <p:cNvSpPr>
            <a:spLocks noGrp="1"/>
          </p:cNvSpPr>
          <p:nvPr/>
        </p:nvSpPr>
        <p:spPr>
          <a:xfrm>
            <a:off x="876300" y="4038600"/>
            <a:ext cx="2190750" cy="819150"/>
          </a:xfrm>
          <a:prstGeom prst="roundRect">
            <a:avLst>
              <a:gd name="adj" fmla="val 13953"/>
            </a:avLst>
          </a:prstGeom>
          <a:solidFill>
            <a:srgbClr val="F5F8FB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Практична</a:t>
            </a: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спрямованість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455FDAD2-7C79-4053-ABCC-3E72B1B9A33A}"/>
              </a:ext>
            </a:extLst>
          </p:cNvPr>
          <p:cNvSpPr>
            <a:spLocks noGrp="1"/>
          </p:cNvSpPr>
          <p:nvPr/>
        </p:nvSpPr>
        <p:spPr>
          <a:xfrm>
            <a:off x="9239250" y="1809750"/>
            <a:ext cx="209550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Характер даних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F819F557-BD77-4D4A-8E95-1BFEDFBCD921}"/>
              </a:ext>
            </a:extLst>
          </p:cNvPr>
          <p:cNvSpPr>
            <a:spLocks noGrp="1"/>
          </p:cNvSpPr>
          <p:nvPr/>
        </p:nvSpPr>
        <p:spPr>
          <a:xfrm>
            <a:off x="9239250" y="4038600"/>
            <a:ext cx="2095500" cy="723900"/>
          </a:xfrm>
          <a:prstGeom prst="roundRect">
            <a:avLst>
              <a:gd name="adj" fmla="val 15789"/>
            </a:avLst>
          </a:prstGeom>
          <a:solidFill>
            <a:srgbClr val="F5F8FB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Часовий дизайн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2F95167E-A51D-477E-80CD-8301C4E71839}"/>
              </a:ext>
            </a:extLst>
          </p:cNvPr>
          <p:cNvSpPr>
            <a:spLocks noGrp="1"/>
          </p:cNvSpPr>
          <p:nvPr/>
        </p:nvSpPr>
        <p:spPr>
          <a:xfrm>
            <a:off x="5029200" y="4933950"/>
            <a:ext cx="21907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Масштаб і охоплення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93A49EF-35E9-4A2D-A9D2-A3E407FED776}"/>
              </a:ext>
            </a:extLst>
          </p:cNvPr>
          <p:cNvSpPr>
            <a:spLocks noGrp="1"/>
          </p:cNvSpPr>
          <p:nvPr/>
        </p:nvSpPr>
        <p:spPr>
          <a:xfrm>
            <a:off x="1847850" y="5562600"/>
            <a:ext cx="857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Одне дослідження одночасно належить до кількох типів. Класифікація має відображати реальні рішення щодо мети, даних і процедури.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D741BF1-4D0B-459D-9689-101670781A44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B3CA030-91DE-4CC2-AFE1-F741A4CF28A1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901951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8E54C16-8556-43EE-AFFB-100BF1D6918F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ТИПОЛОГІЯ ДОСЛІДЖЕНЬ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15911FE-7A82-44EF-BD7D-AFAFFDA2C222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Класифікація за практичною спрямованістю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6A137F6-F452-4EFD-9891-A69C947EF83C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1" name="Таблиця 10"/>
          <p:cNvGraphicFramePr/>
          <p:nvPr/>
        </p:nvGraphicFramePr>
        <p:xfrm>
          <a:off x="628650" y="1695450"/>
          <a:ext cx="10934700" cy="3429000"/>
        </p:xfrm>
        <a:graphic>
          <a:graphicData uri="http://schemas.openxmlformats.org/drawingml/2006/table">
            <a:tbl>
              <a:tblPr/>
              <a:tblGrid>
                <a:gridCol w="2021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2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Основна мета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Очікуваний результат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 для МЕВ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Фундаментальне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Пояснити основи явища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Теоретичне знання або нове пояснення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Механізм формування торговельних мереж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Прикладне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Розв'язати конкретну проблему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Аналітичний висновок або рекомендація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Оцінювання наслідків торговельного обмеження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Експериментальна розробка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Використати знання для створення або вдосконалення рішення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Новий продукт, процес чи інструмент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Модель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раннього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виявлення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ризиків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експорту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E70BA0A-3735-4DA4-B9FA-FD9C8F13DE4E}"/>
              </a:ext>
            </a:extLst>
          </p:cNvPr>
          <p:cNvSpPr>
            <a:spLocks noGrp="1"/>
          </p:cNvSpPr>
          <p:nvPr/>
        </p:nvSpPr>
        <p:spPr>
          <a:xfrm>
            <a:off x="1123950" y="5467350"/>
            <a:ext cx="9944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Практична спрямованість не визначає наукову якість. Кожен тип потребує новизни, систематичності та доказовості.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75432DC-B8F4-4991-A7C8-083109CAFB46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DF780C6C-D5AE-458F-8881-DFF88EBDA22B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64958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88812F4F-8DC6-4AE8-9446-5B7542C4D492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ТИПОЛОГІЯ ДОСЛІДЖЕНЬ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3B6A0A5-0793-41C9-8C20-1C77E08D5783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Типи досліджень за метою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6F169C0-148C-415E-A44D-607683BC9CAD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8A22FB6-BE82-426D-8C28-1D167759D0DB}"/>
              </a:ext>
            </a:extLst>
          </p:cNvPr>
          <p:cNvSpPr>
            <a:spLocks noGrp="1"/>
          </p:cNvSpPr>
          <p:nvPr/>
        </p:nvSpPr>
        <p:spPr>
          <a:xfrm>
            <a:off x="590550" y="1847850"/>
            <a:ext cx="57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C4759C08-81BA-4D59-B76B-3C5156B3F69E}"/>
              </a:ext>
            </a:extLst>
          </p:cNvPr>
          <p:cNvSpPr>
            <a:spLocks noGrp="1"/>
          </p:cNvSpPr>
          <p:nvPr/>
        </p:nvSpPr>
        <p:spPr>
          <a:xfrm>
            <a:off x="590550" y="2286000"/>
            <a:ext cx="194310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Пошукове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4511781-AA37-4C94-80A5-33B5A99C4B1F}"/>
              </a:ext>
            </a:extLst>
          </p:cNvPr>
          <p:cNvSpPr>
            <a:spLocks noGrp="1"/>
          </p:cNvSpPr>
          <p:nvPr/>
        </p:nvSpPr>
        <p:spPr>
          <a:xfrm>
            <a:off x="628650" y="3200400"/>
            <a:ext cx="18669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уточнює явище та можливі пояснення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B8E95FE-9A19-42A9-BD2C-D0791DE0767C}"/>
              </a:ext>
            </a:extLst>
          </p:cNvPr>
          <p:cNvSpPr>
            <a:spLocks noGrp="1"/>
          </p:cNvSpPr>
          <p:nvPr/>
        </p:nvSpPr>
        <p:spPr>
          <a:xfrm>
            <a:off x="2895600" y="1847850"/>
            <a:ext cx="57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AAA8B3CA-06E8-4483-8F91-DEE48B232CBE}"/>
              </a:ext>
            </a:extLst>
          </p:cNvPr>
          <p:cNvSpPr>
            <a:spLocks noGrp="1"/>
          </p:cNvSpPr>
          <p:nvPr/>
        </p:nvSpPr>
        <p:spPr>
          <a:xfrm>
            <a:off x="2895600" y="2286000"/>
            <a:ext cx="194310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Описове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B82718B-7F9F-4AC7-A20B-3A02EA9C358A}"/>
              </a:ext>
            </a:extLst>
          </p:cNvPr>
          <p:cNvSpPr>
            <a:spLocks noGrp="1"/>
          </p:cNvSpPr>
          <p:nvPr/>
        </p:nvSpPr>
        <p:spPr>
          <a:xfrm>
            <a:off x="2933700" y="3200400"/>
            <a:ext cx="18669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встановлює характеристики, структуру або динаміку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AF1A037-2512-48E6-9C3C-9AE572F08184}"/>
              </a:ext>
            </a:extLst>
          </p:cNvPr>
          <p:cNvSpPr>
            <a:spLocks noGrp="1"/>
          </p:cNvSpPr>
          <p:nvPr/>
        </p:nvSpPr>
        <p:spPr>
          <a:xfrm>
            <a:off x="5200650" y="1847850"/>
            <a:ext cx="57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08AD1CFA-F5FE-45FB-BFBC-C160E604D5A9}"/>
              </a:ext>
            </a:extLst>
          </p:cNvPr>
          <p:cNvSpPr>
            <a:spLocks noGrp="1"/>
          </p:cNvSpPr>
          <p:nvPr/>
        </p:nvSpPr>
        <p:spPr>
          <a:xfrm>
            <a:off x="5200650" y="2286000"/>
            <a:ext cx="1943100" cy="723900"/>
          </a:xfrm>
          <a:prstGeom prst="roundRect">
            <a:avLst>
              <a:gd name="adj" fmla="val 15789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Пояснювальне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AC2AE5F-47BE-42D4-960F-E506997AB627}"/>
              </a:ext>
            </a:extLst>
          </p:cNvPr>
          <p:cNvSpPr>
            <a:spLocks noGrp="1"/>
          </p:cNvSpPr>
          <p:nvPr/>
        </p:nvSpPr>
        <p:spPr>
          <a:xfrm>
            <a:off x="5238750" y="3200400"/>
            <a:ext cx="18669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перевіряє зв'язки та механізми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D5B63D0-8164-428B-9C6F-896151465AC9}"/>
              </a:ext>
            </a:extLst>
          </p:cNvPr>
          <p:cNvSpPr>
            <a:spLocks noGrp="1"/>
          </p:cNvSpPr>
          <p:nvPr/>
        </p:nvSpPr>
        <p:spPr>
          <a:xfrm>
            <a:off x="7505700" y="1847850"/>
            <a:ext cx="57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EE7701DD-136E-4E48-81A6-11CD5113E86E}"/>
              </a:ext>
            </a:extLst>
          </p:cNvPr>
          <p:cNvSpPr>
            <a:spLocks noGrp="1"/>
          </p:cNvSpPr>
          <p:nvPr/>
        </p:nvSpPr>
        <p:spPr>
          <a:xfrm>
            <a:off x="7505700" y="2286000"/>
            <a:ext cx="194310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Оціночне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C3050D0-6735-44BA-94F9-9CD110D84D08}"/>
              </a:ext>
            </a:extLst>
          </p:cNvPr>
          <p:cNvSpPr>
            <a:spLocks noGrp="1"/>
          </p:cNvSpPr>
          <p:nvPr/>
        </p:nvSpPr>
        <p:spPr>
          <a:xfrm>
            <a:off x="7543800" y="3200400"/>
            <a:ext cx="18669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визначає результати політики, програми або рішення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B7F6128-229C-4848-9262-341011D1129A}"/>
              </a:ext>
            </a:extLst>
          </p:cNvPr>
          <p:cNvSpPr>
            <a:spLocks noGrp="1"/>
          </p:cNvSpPr>
          <p:nvPr/>
        </p:nvSpPr>
        <p:spPr>
          <a:xfrm>
            <a:off x="9810750" y="1847850"/>
            <a:ext cx="57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7F127A69-9B4A-4BF6-9813-E7B6594EEEEC}"/>
              </a:ext>
            </a:extLst>
          </p:cNvPr>
          <p:cNvSpPr>
            <a:spLocks noGrp="1"/>
          </p:cNvSpPr>
          <p:nvPr/>
        </p:nvSpPr>
        <p:spPr>
          <a:xfrm>
            <a:off x="9810750" y="2286000"/>
            <a:ext cx="194310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Прогностичне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7FC18B8-04AA-4D45-A254-BFFA2C9BCDF8}"/>
              </a:ext>
            </a:extLst>
          </p:cNvPr>
          <p:cNvSpPr>
            <a:spLocks noGrp="1"/>
          </p:cNvSpPr>
          <p:nvPr/>
        </p:nvSpPr>
        <p:spPr>
          <a:xfrm>
            <a:off x="9848850" y="3200400"/>
            <a:ext cx="18669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оцінює можливі майбутні стани за заданих умов</a:t>
            </a:r>
          </a:p>
        </p:txBody>
      </p:sp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D1F37EB8-68A7-4609-945F-D89545CD25EA}"/>
              </a:ext>
            </a:extLst>
          </p:cNvPr>
          <p:cNvSpPr>
            <a:spLocks noGrp="1"/>
          </p:cNvSpPr>
          <p:nvPr/>
        </p:nvSpPr>
        <p:spPr>
          <a:xfrm>
            <a:off x="952500" y="4762500"/>
            <a:ext cx="10287000" cy="0"/>
          </a:xfrm>
          <a:prstGeom prst="line">
            <a:avLst/>
          </a:prstGeom>
          <a:noFill/>
          <a:ln w="3810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48FCAA1-C8FB-4231-A9D1-0D9746A33EBB}"/>
              </a:ext>
            </a:extLst>
          </p:cNvPr>
          <p:cNvSpPr>
            <a:spLocks noGrp="1"/>
          </p:cNvSpPr>
          <p:nvPr/>
        </p:nvSpPr>
        <p:spPr>
          <a:xfrm>
            <a:off x="1828800" y="5124450"/>
            <a:ext cx="8534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Мета визначає, який тип твердження має бути обґрунтований у висновках.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5075096-4257-47EC-8612-2F235F31D6AA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6823758-E97F-410F-9090-F5C8B63915BF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007756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 зі стрілкою 15"/>
          <p:cNvCxnSpPr>
            <a:stCxn id="5" idx="3"/>
            <a:endCxn id="6" idx="1"/>
          </p:cNvCxnSpPr>
          <p:nvPr/>
        </p:nvCxnSpPr>
        <p:spPr>
          <a:xfrm>
            <a:off x="7486650" y="2533650"/>
            <a:ext cx="1066800" cy="0"/>
          </a:xfrm>
          <a:prstGeom prst="straightConnector1">
            <a:avLst/>
          </a:prstGeom>
          <a:ln w="19050">
            <a:solidFill>
              <a:srgbClr val="C9D7E3"/>
            </a:solidFill>
            <a:prstDash val="dash"/>
          </a:ln>
        </p:spPr>
      </p:cxnSp>
      <p:cxnSp>
        <p:nvCxnSpPr>
          <p:cNvPr id="17" name="Пряма зі стрілкою 16"/>
          <p:cNvCxnSpPr>
            <a:stCxn id="4" idx="2"/>
            <a:endCxn id="6" idx="2"/>
          </p:cNvCxnSpPr>
          <p:nvPr/>
        </p:nvCxnSpPr>
        <p:spPr>
          <a:xfrm>
            <a:off x="2247900" y="3067050"/>
            <a:ext cx="7696200" cy="0"/>
          </a:xfrm>
          <a:prstGeom prst="straightConnector1">
            <a:avLst/>
          </a:prstGeom>
          <a:ln w="19050">
            <a:solidFill>
              <a:srgbClr val="C9D7E3"/>
            </a:solidFill>
            <a:prstDash val="dash"/>
          </a:ln>
        </p:spPr>
      </p:cxn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8716232-304E-467C-910B-9D6785D0EC06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ТИПОЛОГІЯ ДОСЛІДЖЕНЬ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52A6D30-290D-4AED-A9C1-6DDFA1763B48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Кількісна, якісна та змішана стратегії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D6B699A-BA5D-4AEF-B4BC-0F695AE85A35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C1DF8EDF-F703-4484-8966-EEFE0B8D6795}"/>
              </a:ext>
            </a:extLst>
          </p:cNvPr>
          <p:cNvSpPr>
            <a:spLocks noGrp="1"/>
          </p:cNvSpPr>
          <p:nvPr/>
        </p:nvSpPr>
        <p:spPr>
          <a:xfrm>
            <a:off x="857250" y="2000250"/>
            <a:ext cx="2781300" cy="1066800"/>
          </a:xfrm>
          <a:prstGeom prst="roundRect">
            <a:avLst>
              <a:gd name="adj" fmla="val 10714"/>
            </a:avLst>
          </a:prstGeom>
          <a:solidFill>
            <a:srgbClr val="EAF2F8"/>
          </a:solidFill>
          <a:ln w="19050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КІЛЬКІСНА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B2527248-4144-434A-B0C0-9FB406EF946E}"/>
              </a:ext>
            </a:extLst>
          </p:cNvPr>
          <p:cNvSpPr>
            <a:spLocks noGrp="1"/>
          </p:cNvSpPr>
          <p:nvPr/>
        </p:nvSpPr>
        <p:spPr>
          <a:xfrm>
            <a:off x="4705350" y="2000250"/>
            <a:ext cx="278130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9050">
            <a:solidFill>
              <a:srgbClr val="2D6F6D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75" b="1">
                <a:solidFill>
                  <a:srgbClr val="2D6F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D6F6D"/>
                </a:solidFill>
                <a:latin typeface="DejaVu Sans"/>
                <a:ea typeface="DejaVu Sans"/>
                <a:cs typeface="DejaVu Sans"/>
              </a:rPr>
              <a:t>ЯКІСНА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BC8CE75-B80C-49B3-B8C0-8692558CAC3F}"/>
              </a:ext>
            </a:extLst>
          </p:cNvPr>
          <p:cNvSpPr>
            <a:spLocks noGrp="1"/>
          </p:cNvSpPr>
          <p:nvPr/>
        </p:nvSpPr>
        <p:spPr>
          <a:xfrm>
            <a:off x="8553450" y="2000250"/>
            <a:ext cx="2781300" cy="1066800"/>
          </a:xfrm>
          <a:prstGeom prst="roundRect">
            <a:avLst>
              <a:gd name="adj" fmla="val 10714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ЗМІШАНА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C1A3885-0775-4234-B7C7-E26FA003266A}"/>
              </a:ext>
            </a:extLst>
          </p:cNvPr>
          <p:cNvSpPr>
            <a:spLocks noGrp="1"/>
          </p:cNvSpPr>
          <p:nvPr/>
        </p:nvSpPr>
        <p:spPr>
          <a:xfrm>
            <a:off x="914400" y="3314700"/>
            <a:ext cx="2667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Вимірює масштаби, динаміку та зв'язки між показниками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68CE054-7E92-4DB5-86B5-C7D26ABF67B2}"/>
              </a:ext>
            </a:extLst>
          </p:cNvPr>
          <p:cNvSpPr>
            <a:spLocks noGrp="1"/>
          </p:cNvSpPr>
          <p:nvPr/>
        </p:nvSpPr>
        <p:spPr>
          <a:xfrm>
            <a:off x="4762500" y="3314700"/>
            <a:ext cx="2667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Досліджує значення, контекст, механізми та аргументацію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6F3B46C-61DF-4142-98DF-289EEA7385E1}"/>
              </a:ext>
            </a:extLst>
          </p:cNvPr>
          <p:cNvSpPr>
            <a:spLocks noGrp="1"/>
          </p:cNvSpPr>
          <p:nvPr/>
        </p:nvSpPr>
        <p:spPr>
          <a:xfrm>
            <a:off x="8610600" y="3314700"/>
            <a:ext cx="2667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Поєднує різні види доказів у межах одного дизайну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3C64D827-5A39-412D-AB1A-5FEDF79014BB}"/>
              </a:ext>
            </a:extLst>
          </p:cNvPr>
          <p:cNvSpPr>
            <a:spLocks noGrp="1"/>
          </p:cNvSpPr>
          <p:nvPr/>
        </p:nvSpPr>
        <p:spPr>
          <a:xfrm>
            <a:off x="1085850" y="4762500"/>
            <a:ext cx="2000250" cy="476250"/>
          </a:xfrm>
          <a:prstGeom prst="roundRect">
            <a:avLst>
              <a:gd name="adj" fmla="val 24000"/>
            </a:avLst>
          </a:prstGeom>
          <a:solidFill>
            <a:srgbClr val="1F4E79"/>
          </a:solidFill>
          <a:ln w="9525">
            <a:solidFill>
              <a:srgbClr val="1F4E79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Критерій вибору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55B2EED-EA40-4A60-896C-310CBD980539}"/>
              </a:ext>
            </a:extLst>
          </p:cNvPr>
          <p:cNvSpPr>
            <a:spLocks noGrp="1"/>
          </p:cNvSpPr>
          <p:nvPr/>
        </p:nvSpPr>
        <p:spPr>
          <a:xfrm>
            <a:off x="3276600" y="4705350"/>
            <a:ext cx="7429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Дослідницьке питання та характер доказів, потрібних для відповіді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30E9FB4-2992-447A-A207-1BDA21EC538C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55F86DD-6B37-4307-8670-8D129F2DC28E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68594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A4A11C8-0AFA-43A7-8E44-4F0CEA2B8CF1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ТИПОЛОГІЯ ДОСЛІДЖЕНЬ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3CD31CF-C874-4E05-93F3-DE8CA57A0BDC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Часовий дизайн і масштаб охоплення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F06732F-3043-4D94-AC79-554665E6D6F9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47F1953F-2E18-4664-8CDC-EFA23F200762}"/>
              </a:ext>
            </a:extLst>
          </p:cNvPr>
          <p:cNvSpPr>
            <a:spLocks noGrp="1"/>
          </p:cNvSpPr>
          <p:nvPr/>
        </p:nvSpPr>
        <p:spPr>
          <a:xfrm>
            <a:off x="742950" y="1676400"/>
            <a:ext cx="1428750" cy="323850"/>
          </a:xfrm>
          <a:prstGeom prst="roundRect">
            <a:avLst>
              <a:gd name="adj" fmla="val 23529"/>
            </a:avLst>
          </a:prstGeom>
          <a:solidFill>
            <a:srgbClr val="1F4E79"/>
          </a:solidFill>
          <a:ln w="0">
            <a:solidFill>
              <a:srgbClr val="1F4E79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ЧАС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3FD5E6F8-2D96-4EC7-BFF8-8302784D1B23}"/>
              </a:ext>
            </a:extLst>
          </p:cNvPr>
          <p:cNvSpPr>
            <a:spLocks noGrp="1"/>
          </p:cNvSpPr>
          <p:nvPr/>
        </p:nvSpPr>
        <p:spPr>
          <a:xfrm>
            <a:off x="742950" y="2190750"/>
            <a:ext cx="3143250" cy="1104900"/>
          </a:xfrm>
          <a:prstGeom prst="roundRect">
            <a:avLst>
              <a:gd name="adj" fmla="val 10345"/>
            </a:avLst>
          </a:prstGeom>
          <a:solidFill>
            <a:srgbClr val="F5F8FB"/>
          </a:solidFill>
          <a:ln w="952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Поперечне</a:t>
            </a: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стан явища в одному періоді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E1964ED-91DF-47E6-AF6C-B8ED6A6A8C87}"/>
              </a:ext>
            </a:extLst>
          </p:cNvPr>
          <p:cNvSpPr>
            <a:spLocks noGrp="1"/>
          </p:cNvSpPr>
          <p:nvPr/>
        </p:nvSpPr>
        <p:spPr>
          <a:xfrm>
            <a:off x="4286250" y="2190750"/>
            <a:ext cx="3143250" cy="1104900"/>
          </a:xfrm>
          <a:prstGeom prst="roundRect">
            <a:avLst>
              <a:gd name="adj" fmla="val 10345"/>
            </a:avLst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Поздовжнє</a:t>
            </a: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зміни явища в часі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D66FEC50-7CE0-4D54-8374-86D499922790}"/>
              </a:ext>
            </a:extLst>
          </p:cNvPr>
          <p:cNvSpPr>
            <a:spLocks noGrp="1"/>
          </p:cNvSpPr>
          <p:nvPr/>
        </p:nvSpPr>
        <p:spPr>
          <a:xfrm>
            <a:off x="7829550" y="2190750"/>
            <a:ext cx="3619500" cy="1104900"/>
          </a:xfrm>
          <a:prstGeom prst="roundRect">
            <a:avLst>
              <a:gd name="adj" fmla="val 10345"/>
            </a:avLst>
          </a:prstGeom>
          <a:solidFill>
            <a:srgbClr val="F5F8FB"/>
          </a:solidFill>
          <a:ln w="952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Ретроспективне або перспективне</a:t>
            </a: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напрям часової побудови доказів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55ACC298-2257-4F55-8EEC-DC683C372909}"/>
              </a:ext>
            </a:extLst>
          </p:cNvPr>
          <p:cNvSpPr>
            <a:spLocks noGrp="1"/>
          </p:cNvSpPr>
          <p:nvPr/>
        </p:nvSpPr>
        <p:spPr>
          <a:xfrm>
            <a:off x="742950" y="3829050"/>
            <a:ext cx="1714500" cy="323850"/>
          </a:xfrm>
          <a:prstGeom prst="roundRect">
            <a:avLst>
              <a:gd name="adj" fmla="val 23529"/>
            </a:avLst>
          </a:prstGeom>
          <a:solidFill>
            <a:srgbClr val="2D6F6D"/>
          </a:solidFill>
          <a:ln w="0">
            <a:solidFill>
              <a:srgbClr val="2D6F6D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ОХОПЛЕННЯ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408A8E0B-3B02-4BF0-A76E-E9D883922ED4}"/>
              </a:ext>
            </a:extLst>
          </p:cNvPr>
          <p:cNvSpPr>
            <a:spLocks noGrp="1"/>
          </p:cNvSpPr>
          <p:nvPr/>
        </p:nvSpPr>
        <p:spPr>
          <a:xfrm>
            <a:off x="742950" y="4343400"/>
            <a:ext cx="23241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Окремий випадок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C8750C34-5493-42AC-BD3D-C2E647F27D57}"/>
              </a:ext>
            </a:extLst>
          </p:cNvPr>
          <p:cNvSpPr>
            <a:spLocks noGrp="1"/>
          </p:cNvSpPr>
          <p:nvPr/>
        </p:nvSpPr>
        <p:spPr>
          <a:xfrm>
            <a:off x="3219450" y="4343400"/>
            <a:ext cx="23241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Порівняльне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9D08C2A0-DD2C-4F53-B442-F3FCD00C0BDD}"/>
              </a:ext>
            </a:extLst>
          </p:cNvPr>
          <p:cNvSpPr>
            <a:spLocks noGrp="1"/>
          </p:cNvSpPr>
          <p:nvPr/>
        </p:nvSpPr>
        <p:spPr>
          <a:xfrm>
            <a:off x="5695950" y="4343400"/>
            <a:ext cx="2324100" cy="781050"/>
          </a:xfrm>
          <a:prstGeom prst="roundRect">
            <a:avLst>
              <a:gd name="adj" fmla="val 14634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Міжкраїнове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EC9F2E89-69D7-4812-A05E-1185DD3278F1}"/>
              </a:ext>
            </a:extLst>
          </p:cNvPr>
          <p:cNvSpPr>
            <a:spLocks noGrp="1"/>
          </p:cNvSpPr>
          <p:nvPr/>
        </p:nvSpPr>
        <p:spPr>
          <a:xfrm>
            <a:off x="8172450" y="4343400"/>
            <a:ext cx="23241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Панельне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043D4BD-C60F-4475-89AD-C6DF5EE69EF7}"/>
              </a:ext>
            </a:extLst>
          </p:cNvPr>
          <p:cNvSpPr>
            <a:spLocks noGrp="1"/>
          </p:cNvSpPr>
          <p:nvPr/>
        </p:nvSpPr>
        <p:spPr>
          <a:xfrm>
            <a:off x="1638300" y="5524500"/>
            <a:ext cx="8915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Час і охоплення визначають межі порівняння та можливості узагальнення результатів.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2FE066F-EFD0-4336-BA12-421AF150FED0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2F37FC2-A95F-41FB-9D93-CF9FC91F932F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13730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01FC04A9-508A-4D3C-B808-B45C837077E2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ТИПОЛОГІЯ ДОСЛІДЖЕНЬ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A324AAE-0F39-410C-BAF8-46B8EC859CB0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Одне дослідження має багатовимірний профіль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047A456-8196-4D01-9994-A8DC51379CA9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0A8D987-6BF8-4DD0-80CC-FEF576389613}"/>
              </a:ext>
            </a:extLst>
          </p:cNvPr>
          <p:cNvSpPr>
            <a:spLocks noGrp="1"/>
          </p:cNvSpPr>
          <p:nvPr/>
        </p:nvSpPr>
        <p:spPr>
          <a:xfrm>
            <a:off x="742950" y="1695450"/>
            <a:ext cx="2571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Навчальний приклад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C7F3B0E-1830-4B0A-BFA3-2258B37C8103}"/>
              </a:ext>
            </a:extLst>
          </p:cNvPr>
          <p:cNvSpPr>
            <a:spLocks noGrp="1"/>
          </p:cNvSpPr>
          <p:nvPr/>
        </p:nvSpPr>
        <p:spPr>
          <a:xfrm>
            <a:off x="742950" y="2057400"/>
            <a:ext cx="1038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Вплив цифрових торговельних обмежень на експорт послуг країн Центральної та Східної Європи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D6BCF48-C3C0-4D1C-8872-522994E28AE3}"/>
              </a:ext>
            </a:extLst>
          </p:cNvPr>
          <p:cNvSpPr>
            <a:spLocks noGrp="1"/>
          </p:cNvSpPr>
          <p:nvPr/>
        </p:nvSpPr>
        <p:spPr>
          <a:xfrm>
            <a:off x="704850" y="333375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СПРЯМОВАНІСТЬ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A57677DD-EAC0-4CAA-A7E9-E7B426289F49}"/>
              </a:ext>
            </a:extLst>
          </p:cNvPr>
          <p:cNvSpPr>
            <a:spLocks noGrp="1"/>
          </p:cNvSpPr>
          <p:nvPr/>
        </p:nvSpPr>
        <p:spPr>
          <a:xfrm>
            <a:off x="704850" y="37147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прикладне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89CA493-AD41-4833-BE43-8396D1D83BBD}"/>
              </a:ext>
            </a:extLst>
          </p:cNvPr>
          <p:cNvSpPr>
            <a:spLocks noGrp="1"/>
          </p:cNvSpPr>
          <p:nvPr/>
        </p:nvSpPr>
        <p:spPr>
          <a:xfrm>
            <a:off x="2952750" y="333375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МЕТА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F56CCAA7-CFD7-42C7-AD6C-348A8D0AFF69}"/>
              </a:ext>
            </a:extLst>
          </p:cNvPr>
          <p:cNvSpPr>
            <a:spLocks noGrp="1"/>
          </p:cNvSpPr>
          <p:nvPr/>
        </p:nvSpPr>
        <p:spPr>
          <a:xfrm>
            <a:off x="2952750" y="37147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пояснювальне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B26973C-A842-4159-A7D7-D9DF263E64AC}"/>
              </a:ext>
            </a:extLst>
          </p:cNvPr>
          <p:cNvSpPr>
            <a:spLocks noGrp="1"/>
          </p:cNvSpPr>
          <p:nvPr/>
        </p:nvSpPr>
        <p:spPr>
          <a:xfrm>
            <a:off x="5200650" y="333375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СТРАТЕГІЯ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51526BA7-DE07-47E8-B4C5-A78552FBCC7C}"/>
              </a:ext>
            </a:extLst>
          </p:cNvPr>
          <p:cNvSpPr>
            <a:spLocks noGrp="1"/>
          </p:cNvSpPr>
          <p:nvPr/>
        </p:nvSpPr>
        <p:spPr>
          <a:xfrm>
            <a:off x="5200650" y="37147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змішана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E86FE9F-1EA2-403A-B949-D6AF256D0D92}"/>
              </a:ext>
            </a:extLst>
          </p:cNvPr>
          <p:cNvSpPr>
            <a:spLocks noGrp="1"/>
          </p:cNvSpPr>
          <p:nvPr/>
        </p:nvSpPr>
        <p:spPr>
          <a:xfrm>
            <a:off x="7448550" y="333375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ЧАС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2391BF03-023E-4BA7-9F0C-9F7B143238B3}"/>
              </a:ext>
            </a:extLst>
          </p:cNvPr>
          <p:cNvSpPr>
            <a:spLocks noGrp="1"/>
          </p:cNvSpPr>
          <p:nvPr/>
        </p:nvSpPr>
        <p:spPr>
          <a:xfrm>
            <a:off x="7448550" y="37147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поздовжнє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1C69F76-3A82-43C1-89C7-3D4EA04204EA}"/>
              </a:ext>
            </a:extLst>
          </p:cNvPr>
          <p:cNvSpPr>
            <a:spLocks noGrp="1"/>
          </p:cNvSpPr>
          <p:nvPr/>
        </p:nvSpPr>
        <p:spPr>
          <a:xfrm>
            <a:off x="9696450" y="3333750"/>
            <a:ext cx="2000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ОХОПЛЕННЯ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691FCE80-B17C-486C-8657-4E93D5DA11B4}"/>
              </a:ext>
            </a:extLst>
          </p:cNvPr>
          <p:cNvSpPr>
            <a:spLocks noGrp="1"/>
          </p:cNvSpPr>
          <p:nvPr/>
        </p:nvSpPr>
        <p:spPr>
          <a:xfrm>
            <a:off x="9696450" y="37147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міжкраїнове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B1EC558D-A767-4345-94A8-AF7F322FBA22}"/>
              </a:ext>
            </a:extLst>
          </p:cNvPr>
          <p:cNvSpPr>
            <a:spLocks noGrp="1"/>
          </p:cNvSpPr>
          <p:nvPr/>
        </p:nvSpPr>
        <p:spPr>
          <a:xfrm>
            <a:off x="2095500" y="50101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Профіль дизайну допомагає перевірити узгодженість мети, даних, методів і меж висновків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2821E36-AEBB-4354-A052-762A2CA834D0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870C0276-114E-46AC-9621-74C3CEE322B3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905485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Пряма зі стрілкою 19"/>
          <p:cNvCxnSpPr>
            <a:stCxn id="9" idx="1"/>
            <a:endCxn id="10" idx="3"/>
          </p:cNvCxnSpPr>
          <p:nvPr/>
        </p:nvCxnSpPr>
        <p:spPr>
          <a:xfrm flipH="1">
            <a:off x="2590800" y="4514850"/>
            <a:ext cx="8382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21" name="Пряма зі стрілкою 20"/>
          <p:cNvCxnSpPr>
            <a:stCxn id="8" idx="1"/>
            <a:endCxn id="9" idx="3"/>
          </p:cNvCxnSpPr>
          <p:nvPr/>
        </p:nvCxnSpPr>
        <p:spPr>
          <a:xfrm flipH="1">
            <a:off x="5238750" y="4514850"/>
            <a:ext cx="8382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22" name="Сполучна лінія: уступом 21"/>
          <p:cNvCxnSpPr>
            <a:stCxn id="7" idx="2"/>
            <a:endCxn id="8" idx="0"/>
          </p:cNvCxnSpPr>
          <p:nvPr/>
        </p:nvCxnSpPr>
        <p:spPr>
          <a:xfrm flipH="1">
            <a:off x="6981825" y="3009900"/>
            <a:ext cx="2647950" cy="1047750"/>
          </a:xfrm>
          <a:prstGeom prst="bentConnector4">
            <a:avLst>
              <a:gd name="adj1" fmla="val 0"/>
              <a:gd name="adj2" fmla="val 50000"/>
            </a:avLst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23" name="Пряма зі стрілкою 22"/>
          <p:cNvCxnSpPr>
            <a:stCxn id="6" idx="3"/>
            <a:endCxn id="7" idx="1"/>
          </p:cNvCxnSpPr>
          <p:nvPr/>
        </p:nvCxnSpPr>
        <p:spPr>
          <a:xfrm>
            <a:off x="7886700" y="2552700"/>
            <a:ext cx="8382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24" name="Пряма зі стрілкою 23"/>
          <p:cNvCxnSpPr>
            <a:stCxn id="5" idx="3"/>
            <a:endCxn id="6" idx="1"/>
          </p:cNvCxnSpPr>
          <p:nvPr/>
        </p:nvCxnSpPr>
        <p:spPr>
          <a:xfrm>
            <a:off x="5238750" y="2552700"/>
            <a:ext cx="8382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25" name="Пряма зі стрілкою 24"/>
          <p:cNvCxnSpPr>
            <a:stCxn id="4" idx="3"/>
            <a:endCxn id="5" idx="1"/>
          </p:cNvCxnSpPr>
          <p:nvPr/>
        </p:nvCxnSpPr>
        <p:spPr>
          <a:xfrm>
            <a:off x="2590800" y="2552700"/>
            <a:ext cx="8382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656752E4-8299-4022-A6B4-A1D21196CA10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ДОСЛІДНИЦЬКИЙ ПРОЦЕС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F5E2843-2CCD-49B2-9BC7-9890A945DF70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дослідницького циклу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7A120C1-6A32-4E88-BBCF-B3DBD0B5324A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40EA2CC8-BC4A-4059-B36E-9F8690A71B3D}"/>
              </a:ext>
            </a:extLst>
          </p:cNvPr>
          <p:cNvSpPr>
            <a:spLocks noGrp="1"/>
          </p:cNvSpPr>
          <p:nvPr/>
        </p:nvSpPr>
        <p:spPr>
          <a:xfrm>
            <a:off x="781050" y="2095500"/>
            <a:ext cx="1809750" cy="914400"/>
          </a:xfrm>
          <a:prstGeom prst="roundRect">
            <a:avLst>
              <a:gd name="adj" fmla="val 12500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188C825B-C488-4DFC-8389-980F3559C2BA}"/>
              </a:ext>
            </a:extLst>
          </p:cNvPr>
          <p:cNvSpPr>
            <a:spLocks noGrp="1"/>
          </p:cNvSpPr>
          <p:nvPr/>
        </p:nvSpPr>
        <p:spPr>
          <a:xfrm>
            <a:off x="3429000" y="2095500"/>
            <a:ext cx="1809750" cy="914400"/>
          </a:xfrm>
          <a:prstGeom prst="roundRect">
            <a:avLst>
              <a:gd name="adj" fmla="val 12500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7A9CA004-214B-4AC6-A621-9A263277B8FB}"/>
              </a:ext>
            </a:extLst>
          </p:cNvPr>
          <p:cNvSpPr>
            <a:spLocks noGrp="1"/>
          </p:cNvSpPr>
          <p:nvPr/>
        </p:nvSpPr>
        <p:spPr>
          <a:xfrm>
            <a:off x="6076950" y="2095500"/>
            <a:ext cx="1809750" cy="914400"/>
          </a:xfrm>
          <a:prstGeom prst="roundRect">
            <a:avLst>
              <a:gd name="adj" fmla="val 12500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Теорія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8A53C634-8316-4B68-8F86-2D8256B8590E}"/>
              </a:ext>
            </a:extLst>
          </p:cNvPr>
          <p:cNvSpPr>
            <a:spLocks noGrp="1"/>
          </p:cNvSpPr>
          <p:nvPr/>
        </p:nvSpPr>
        <p:spPr>
          <a:xfrm>
            <a:off x="8724900" y="2095500"/>
            <a:ext cx="1809750" cy="914400"/>
          </a:xfrm>
          <a:prstGeom prst="roundRect">
            <a:avLst>
              <a:gd name="adj" fmla="val 12500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Дизайн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87191C58-7885-43B0-9CF8-947CA7C1B854}"/>
              </a:ext>
            </a:extLst>
          </p:cNvPr>
          <p:cNvSpPr>
            <a:spLocks noGrp="1"/>
          </p:cNvSpPr>
          <p:nvPr/>
        </p:nvSpPr>
        <p:spPr>
          <a:xfrm>
            <a:off x="6076950" y="4057650"/>
            <a:ext cx="1809750" cy="914400"/>
          </a:xfrm>
          <a:prstGeom prst="roundRect">
            <a:avLst>
              <a:gd name="adj" fmla="val 12500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E33EDA10-830E-45BD-A6A3-98FEAC718969}"/>
              </a:ext>
            </a:extLst>
          </p:cNvPr>
          <p:cNvSpPr>
            <a:spLocks noGrp="1"/>
          </p:cNvSpPr>
          <p:nvPr/>
        </p:nvSpPr>
        <p:spPr>
          <a:xfrm>
            <a:off x="3429000" y="4057650"/>
            <a:ext cx="1809750" cy="914400"/>
          </a:xfrm>
          <a:prstGeom prst="roundRect">
            <a:avLst>
              <a:gd name="adj" fmla="val 12500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6</a:t>
            </a: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Аналіз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5D8B3312-5D65-45CF-BC97-A24BAD2E03D9}"/>
              </a:ext>
            </a:extLst>
          </p:cNvPr>
          <p:cNvSpPr>
            <a:spLocks noGrp="1"/>
          </p:cNvSpPr>
          <p:nvPr/>
        </p:nvSpPr>
        <p:spPr>
          <a:xfrm>
            <a:off x="781050" y="4057650"/>
            <a:ext cx="1809750" cy="914400"/>
          </a:xfrm>
          <a:prstGeom prst="roundRect">
            <a:avLst>
              <a:gd name="adj" fmla="val 12500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Висновки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E8CC603-3DC6-4A7C-A555-735AE22D2545}"/>
              </a:ext>
            </a:extLst>
          </p:cNvPr>
          <p:cNvSpPr>
            <a:spLocks noGrp="1"/>
          </p:cNvSpPr>
          <p:nvPr/>
        </p:nvSpPr>
        <p:spPr>
          <a:xfrm>
            <a:off x="1543050" y="5638800"/>
            <a:ext cx="91059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35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Цикл допускає повернення до попередніх етапів, коли нові дані виявляють слабкість припущень або дизайну.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0113526-056C-4CC5-9D16-02B07DFBE5E8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2B7C0E1-3BE1-42A3-AFE0-86E7CDCAA03A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90171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 зі стрілкою 14"/>
          <p:cNvCxnSpPr>
            <a:stCxn id="5" idx="3"/>
            <a:endCxn id="6" idx="1"/>
          </p:cNvCxnSpPr>
          <p:nvPr/>
        </p:nvCxnSpPr>
        <p:spPr>
          <a:xfrm>
            <a:off x="7429500" y="2609850"/>
            <a:ext cx="12763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6" name="Пряма зі стрілкою 15"/>
          <p:cNvCxnSpPr>
            <a:stCxn id="4" idx="3"/>
            <a:endCxn id="5" idx="1"/>
          </p:cNvCxnSpPr>
          <p:nvPr/>
        </p:nvCxnSpPr>
        <p:spPr>
          <a:xfrm>
            <a:off x="3467100" y="2609850"/>
            <a:ext cx="12763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35C3F59-3F8F-4269-8465-C76762A1F455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ДОСЛІДНИЦЬКИЙ ПРОЦЕС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218051C-21CD-4003-A0E5-EBBD45E8BF7A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Концептуальний етап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EEDDD7C-2C44-465B-9261-5FED097072A9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BBC52C17-6284-48C5-A1D4-64987168BFDD}"/>
              </a:ext>
            </a:extLst>
          </p:cNvPr>
          <p:cNvSpPr>
            <a:spLocks noGrp="1"/>
          </p:cNvSpPr>
          <p:nvPr/>
        </p:nvSpPr>
        <p:spPr>
          <a:xfrm>
            <a:off x="781050" y="2171700"/>
            <a:ext cx="2686050" cy="876300"/>
          </a:xfrm>
          <a:prstGeom prst="roundRect">
            <a:avLst>
              <a:gd name="adj" fmla="val 13043"/>
            </a:avLst>
          </a:prstGeom>
          <a:solidFill>
            <a:srgbClr val="F5F8FB"/>
          </a:solidFill>
          <a:ln w="952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ПРОБЛЕМНА СИТУАЦІЯ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72E246E4-3B37-418F-9DB6-D53DE1970F83}"/>
              </a:ext>
            </a:extLst>
          </p:cNvPr>
          <p:cNvSpPr>
            <a:spLocks noGrp="1"/>
          </p:cNvSpPr>
          <p:nvPr/>
        </p:nvSpPr>
        <p:spPr>
          <a:xfrm>
            <a:off x="4743450" y="2171700"/>
            <a:ext cx="2686050" cy="876300"/>
          </a:xfrm>
          <a:prstGeom prst="roundRect">
            <a:avLst>
              <a:gd name="adj" fmla="val 13043"/>
            </a:avLst>
          </a:prstGeom>
          <a:solidFill>
            <a:srgbClr val="EAF2F8"/>
          </a:solidFill>
          <a:ln w="1905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ПРОГАЛИНА У ЗНАННІ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20921C2-FEC5-493C-AB93-56D8D070886B}"/>
              </a:ext>
            </a:extLst>
          </p:cNvPr>
          <p:cNvSpPr>
            <a:spLocks noGrp="1"/>
          </p:cNvSpPr>
          <p:nvPr/>
        </p:nvSpPr>
        <p:spPr>
          <a:xfrm>
            <a:off x="8705850" y="2171700"/>
            <a:ext cx="2686050" cy="876300"/>
          </a:xfrm>
          <a:prstGeom prst="roundRect">
            <a:avLst>
              <a:gd name="adj" fmla="val 13043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ДОСЛІДНИЦЬКЕ ПИТАННЯ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0BAB546-310D-4C56-AEAF-58596E31BD8B}"/>
              </a:ext>
            </a:extLst>
          </p:cNvPr>
          <p:cNvSpPr>
            <a:spLocks noGrp="1"/>
          </p:cNvSpPr>
          <p:nvPr/>
        </p:nvSpPr>
        <p:spPr>
          <a:xfrm>
            <a:off x="838200" y="3752850"/>
            <a:ext cx="3143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Теоретичне підґрунтя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EB20D89-C2BA-4D99-8422-809B59351DAD}"/>
              </a:ext>
            </a:extLst>
          </p:cNvPr>
          <p:cNvSpPr>
            <a:spLocks noGrp="1"/>
          </p:cNvSpPr>
          <p:nvPr/>
        </p:nvSpPr>
        <p:spPr>
          <a:xfrm>
            <a:off x="876300" y="4229100"/>
            <a:ext cx="409575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>
            <a:noAutofit/>
          </a:bodyPr>
          <a:lstStyle/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пояснює ключові поняття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показує відомі механізми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допомагає сформулювати очікування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4C6B93F-CAE4-4A18-878C-51E44669643D}"/>
              </a:ext>
            </a:extLst>
          </p:cNvPr>
          <p:cNvSpPr>
            <a:spLocks noGrp="1"/>
          </p:cNvSpPr>
          <p:nvPr/>
        </p:nvSpPr>
        <p:spPr>
          <a:xfrm>
            <a:off x="6553200" y="3752850"/>
            <a:ext cx="2571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 етапу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40B9B7CA-D4C8-4725-A989-816175C24265}"/>
              </a:ext>
            </a:extLst>
          </p:cNvPr>
          <p:cNvSpPr>
            <a:spLocks noGrp="1"/>
          </p:cNvSpPr>
          <p:nvPr/>
        </p:nvSpPr>
        <p:spPr>
          <a:xfrm>
            <a:off x="6534150" y="4210050"/>
            <a:ext cx="4762500" cy="1200150"/>
          </a:xfrm>
          <a:prstGeom prst="roundRect">
            <a:avLst>
              <a:gd name="adj" fmla="val 9524"/>
            </a:avLst>
          </a:prstGeom>
          <a:solidFill>
            <a:srgbClr val="F5F8FB"/>
          </a:solidFill>
          <a:ln w="14288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Узгоджена система</a:t>
            </a:r>
          </a:p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проблема, питання, мета, завдання, об'єкт і предмет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1FAB740-78C8-4D67-AEB1-33ECA9D7E463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4BFC01B-EE40-4105-A551-C515A24C4DB5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684477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C938CDE-A69D-4883-8DAE-6D2647588AB3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ДОСЛІДНИЦЬКИЙ ПРОЦЕС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60C6737-2BDE-4D70-8669-CB6E2D9B14C0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Дизайн дослідження та доказова база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5187E38-D785-463A-9139-AEA5DEC7B374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98401630-187E-409A-BC85-F1DE8A2C9D22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4953000" cy="3943350"/>
          </a:xfrm>
          <a:prstGeom prst="roundRect">
            <a:avLst>
              <a:gd name="adj" fmla="val 2899"/>
            </a:avLst>
          </a:prstGeom>
          <a:solidFill>
            <a:srgbClr val="F5F8FB"/>
          </a:solidFill>
          <a:ln w="952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C436D55-0B95-4BA9-80CF-58942BE5B0D6}"/>
              </a:ext>
            </a:extLst>
          </p:cNvPr>
          <p:cNvSpPr>
            <a:spLocks noGrp="1"/>
          </p:cNvSpPr>
          <p:nvPr/>
        </p:nvSpPr>
        <p:spPr>
          <a:xfrm>
            <a:off x="933450" y="194310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Дизайн відповідає на питання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580C2D4-7462-4F47-943E-E8E2F8C1E112}"/>
              </a:ext>
            </a:extLst>
          </p:cNvPr>
          <p:cNvSpPr>
            <a:spLocks noGrp="1"/>
          </p:cNvSpPr>
          <p:nvPr/>
        </p:nvSpPr>
        <p:spPr>
          <a:xfrm>
            <a:off x="990600" y="2571750"/>
            <a:ext cx="42672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>
            <a:noAutofit/>
          </a:bodyPr>
          <a:lstStyle/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одиниці та рівні аналізу потрібні</a:t>
            </a:r>
          </a:p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дані можуть підтвердити або спростувати пояснення</a:t>
            </a:r>
          </a:p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відібрати випадки, періоди чи спостереження</a:t>
            </a:r>
          </a:p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методи відповідають властивостям даних</a:t>
            </a:r>
          </a:p>
          <a:p>
            <a:pPr marL="228600" indent="-114300">
              <a:spcAft>
                <a:spcPts val="900"/>
              </a:spcAft>
              <a:buChar char="•"/>
              <a:def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етичні та правові вимоги діють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6FCDEA95-9C35-4A72-933E-22EA36DC369E}"/>
              </a:ext>
            </a:extLst>
          </p:cNvPr>
          <p:cNvSpPr>
            <a:spLocks noGrp="1"/>
          </p:cNvSpPr>
          <p:nvPr/>
        </p:nvSpPr>
        <p:spPr>
          <a:xfrm>
            <a:off x="6096000" y="1695450"/>
            <a:ext cx="5410200" cy="394335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1430">
            <a:solidFill>
              <a:srgbClr val="C9D7E3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28728A5-ABF9-4D6A-8878-8BC4CCF1DC59}"/>
              </a:ext>
            </a:extLst>
          </p:cNvPr>
          <p:cNvSpPr>
            <a:spLocks noGrp="1"/>
          </p:cNvSpPr>
          <p:nvPr/>
        </p:nvSpPr>
        <p:spPr>
          <a:xfrm>
            <a:off x="6381750" y="1943100"/>
            <a:ext cx="4667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Джерела доказів у МЕВ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3AB3431-F94F-404C-8479-CD15C2D81FB7}"/>
              </a:ext>
            </a:extLst>
          </p:cNvPr>
          <p:cNvSpPr>
            <a:spLocks noGrp="1"/>
          </p:cNvSpPr>
          <p:nvPr/>
        </p:nvSpPr>
        <p:spPr>
          <a:xfrm>
            <a:off x="6477000" y="259080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Статистика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E8E8480-5FD7-4FDD-B383-FE42456D6B0C}"/>
              </a:ext>
            </a:extLst>
          </p:cNvPr>
          <p:cNvSpPr>
            <a:spLocks noGrp="1"/>
          </p:cNvSpPr>
          <p:nvPr/>
        </p:nvSpPr>
        <p:spPr>
          <a:xfrm>
            <a:off x="8020050" y="2590800"/>
            <a:ext cx="30670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офіційні показники та мікродані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2FB9DB5-5FB4-46C2-9A43-54031184AF53}"/>
              </a:ext>
            </a:extLst>
          </p:cNvPr>
          <p:cNvSpPr>
            <a:spLocks noGrp="1"/>
          </p:cNvSpPr>
          <p:nvPr/>
        </p:nvSpPr>
        <p:spPr>
          <a:xfrm>
            <a:off x="6477000" y="325755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Документи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6A91F73-1968-4EAA-AE6C-9B13A18F3A39}"/>
              </a:ext>
            </a:extLst>
          </p:cNvPr>
          <p:cNvSpPr>
            <a:spLocks noGrp="1"/>
          </p:cNvSpPr>
          <p:nvPr/>
        </p:nvSpPr>
        <p:spPr>
          <a:xfrm>
            <a:off x="8020050" y="3257550"/>
            <a:ext cx="30670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угоди, норми, стратегії та звіти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64DC98E-AC75-4BB6-BF36-A8BC4C04E7C9}"/>
              </a:ext>
            </a:extLst>
          </p:cNvPr>
          <p:cNvSpPr>
            <a:spLocks noGrp="1"/>
          </p:cNvSpPr>
          <p:nvPr/>
        </p:nvSpPr>
        <p:spPr>
          <a:xfrm>
            <a:off x="6477000" y="392430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Первинні дані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2B5931E-1B1D-414E-B046-1483371EEA2F}"/>
              </a:ext>
            </a:extLst>
          </p:cNvPr>
          <p:cNvSpPr>
            <a:spLocks noGrp="1"/>
          </p:cNvSpPr>
          <p:nvPr/>
        </p:nvSpPr>
        <p:spPr>
          <a:xfrm>
            <a:off x="8020050" y="3924300"/>
            <a:ext cx="30670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опитування, інтерв'ю, спостереження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AAED847-EAE7-40DA-A4D7-E06001DE9A95}"/>
              </a:ext>
            </a:extLst>
          </p:cNvPr>
          <p:cNvSpPr>
            <a:spLocks noGrp="1"/>
          </p:cNvSpPr>
          <p:nvPr/>
        </p:nvSpPr>
        <p:spPr>
          <a:xfrm>
            <a:off x="6477000" y="459105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Цифрові сліди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53E623F-7CA3-410B-B6B8-E10A683FEE21}"/>
              </a:ext>
            </a:extLst>
          </p:cNvPr>
          <p:cNvSpPr>
            <a:spLocks noGrp="1"/>
          </p:cNvSpPr>
          <p:nvPr/>
        </p:nvSpPr>
        <p:spPr>
          <a:xfrm>
            <a:off x="8020050" y="4591050"/>
            <a:ext cx="30670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дані платформ, мереж і транзакцій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024D446-AF9F-455D-90C3-67D3C1672F76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5B91975-802F-48DA-AAA1-541FBB2785C2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76525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34D1CA4-3972-40B4-9013-0285C5CF7185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ДОСЛІДНИЦЬКИЙ ПРОЦЕС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D131CC6-831F-43D2-804F-70D9DE7D5228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Аналіз та інтерпретація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17A5E9D-5F42-4D1B-9C1B-8ECB326C4BEB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F162DFE-549A-469D-83FB-FCDBD2F4ED8D}"/>
              </a:ext>
            </a:extLst>
          </p:cNvPr>
          <p:cNvSpPr>
            <a:spLocks noGrp="1"/>
          </p:cNvSpPr>
          <p:nvPr/>
        </p:nvSpPr>
        <p:spPr>
          <a:xfrm>
            <a:off x="781050" y="1676400"/>
            <a:ext cx="51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42A03CB-B566-42D8-9CDE-01E307B2DC0C}"/>
              </a:ext>
            </a:extLst>
          </p:cNvPr>
          <p:cNvSpPr>
            <a:spLocks noGrp="1"/>
          </p:cNvSpPr>
          <p:nvPr/>
        </p:nvSpPr>
        <p:spPr>
          <a:xfrm>
            <a:off x="1524000" y="16383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 аналізу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3E7582E-7B77-4685-A4EB-3C9A0AD43129}"/>
              </a:ext>
            </a:extLst>
          </p:cNvPr>
          <p:cNvSpPr>
            <a:spLocks noGrp="1"/>
          </p:cNvSpPr>
          <p:nvPr/>
        </p:nvSpPr>
        <p:spPr>
          <a:xfrm>
            <a:off x="4514850" y="1619250"/>
            <a:ext cx="666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безпосередньо показали розрахунки, документи або спостереження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F3F3F884-257B-4170-B844-AE78B4B326BC}"/>
              </a:ext>
            </a:extLst>
          </p:cNvPr>
          <p:cNvSpPr>
            <a:spLocks noGrp="1"/>
          </p:cNvSpPr>
          <p:nvPr/>
        </p:nvSpPr>
        <p:spPr>
          <a:xfrm>
            <a:off x="1524000" y="2286000"/>
            <a:ext cx="965835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BF3D11D-55E2-4EE6-8478-C1AD0095CEB2}"/>
              </a:ext>
            </a:extLst>
          </p:cNvPr>
          <p:cNvSpPr>
            <a:spLocks noGrp="1"/>
          </p:cNvSpPr>
          <p:nvPr/>
        </p:nvSpPr>
        <p:spPr>
          <a:xfrm>
            <a:off x="781050" y="2552700"/>
            <a:ext cx="51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4843738-AE39-4D7C-BE90-9E32C18F53A9}"/>
              </a:ext>
            </a:extLst>
          </p:cNvPr>
          <p:cNvSpPr>
            <a:spLocks noGrp="1"/>
          </p:cNvSpPr>
          <p:nvPr/>
        </p:nvSpPr>
        <p:spPr>
          <a:xfrm>
            <a:off x="1524000" y="25146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41E7F7A-134E-42F5-A5D6-A8C90F65520B}"/>
              </a:ext>
            </a:extLst>
          </p:cNvPr>
          <p:cNvSpPr>
            <a:spLocks noGrp="1"/>
          </p:cNvSpPr>
          <p:nvPr/>
        </p:nvSpPr>
        <p:spPr>
          <a:xfrm>
            <a:off x="4514850" y="2495550"/>
            <a:ext cx="666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результат пояснюється у світлі теорії та контексту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20AA7C9F-0047-41E6-9387-D3F96A785D4D}"/>
              </a:ext>
            </a:extLst>
          </p:cNvPr>
          <p:cNvSpPr>
            <a:spLocks noGrp="1"/>
          </p:cNvSpPr>
          <p:nvPr/>
        </p:nvSpPr>
        <p:spPr>
          <a:xfrm>
            <a:off x="1524000" y="3162300"/>
            <a:ext cx="965835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522DB07-5EDC-4703-AE3C-A4A7D54FA252}"/>
              </a:ext>
            </a:extLst>
          </p:cNvPr>
          <p:cNvSpPr>
            <a:spLocks noGrp="1"/>
          </p:cNvSpPr>
          <p:nvPr/>
        </p:nvSpPr>
        <p:spPr>
          <a:xfrm>
            <a:off x="781050" y="3429000"/>
            <a:ext cx="51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9306E9B-5ABD-4634-9998-11A104AED268}"/>
              </a:ext>
            </a:extLst>
          </p:cNvPr>
          <p:cNvSpPr>
            <a:spLocks noGrp="1"/>
          </p:cNvSpPr>
          <p:nvPr/>
        </p:nvSpPr>
        <p:spPr>
          <a:xfrm>
            <a:off x="1524000" y="33909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Альтернативне пояснення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D63A0D4-C012-44E7-957F-618C7D50F452}"/>
              </a:ext>
            </a:extLst>
          </p:cNvPr>
          <p:cNvSpPr>
            <a:spLocks noGrp="1"/>
          </p:cNvSpPr>
          <p:nvPr/>
        </p:nvSpPr>
        <p:spPr>
          <a:xfrm>
            <a:off x="4514850" y="3371850"/>
            <a:ext cx="666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інші механізми можуть спричинити такий самий результат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FEDAC664-C74F-4D4A-AF61-B7537A10677B}"/>
              </a:ext>
            </a:extLst>
          </p:cNvPr>
          <p:cNvSpPr>
            <a:spLocks noGrp="1"/>
          </p:cNvSpPr>
          <p:nvPr/>
        </p:nvSpPr>
        <p:spPr>
          <a:xfrm>
            <a:off x="1524000" y="4038600"/>
            <a:ext cx="965835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82D53CE-79E4-412B-A465-A72FD2043911}"/>
              </a:ext>
            </a:extLst>
          </p:cNvPr>
          <p:cNvSpPr>
            <a:spLocks noGrp="1"/>
          </p:cNvSpPr>
          <p:nvPr/>
        </p:nvSpPr>
        <p:spPr>
          <a:xfrm>
            <a:off x="781050" y="4305300"/>
            <a:ext cx="51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EE1A1BD-1D0C-4639-AF91-0D4D0F4ACDF7}"/>
              </a:ext>
            </a:extLst>
          </p:cNvPr>
          <p:cNvSpPr>
            <a:spLocks noGrp="1"/>
          </p:cNvSpPr>
          <p:nvPr/>
        </p:nvSpPr>
        <p:spPr>
          <a:xfrm>
            <a:off x="1524000" y="42672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Обмеження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51DFBA98-A29A-4150-9454-FC5457BB7744}"/>
              </a:ext>
            </a:extLst>
          </p:cNvPr>
          <p:cNvSpPr>
            <a:spLocks noGrp="1"/>
          </p:cNvSpPr>
          <p:nvPr/>
        </p:nvSpPr>
        <p:spPr>
          <a:xfrm>
            <a:off x="4514850" y="4248150"/>
            <a:ext cx="666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властивості даних і дизайну звужують висновок</a:t>
            </a:r>
          </a:p>
        </p:txBody>
      </p:sp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2373D2F5-0016-4675-B575-498C5DC96F72}"/>
              </a:ext>
            </a:extLst>
          </p:cNvPr>
          <p:cNvSpPr>
            <a:spLocks noGrp="1"/>
          </p:cNvSpPr>
          <p:nvPr/>
        </p:nvSpPr>
        <p:spPr>
          <a:xfrm>
            <a:off x="1524000" y="4914900"/>
            <a:ext cx="965835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1C8B556-E8A5-4458-B92C-C4D99D7F2321}"/>
              </a:ext>
            </a:extLst>
          </p:cNvPr>
          <p:cNvSpPr>
            <a:spLocks noGrp="1"/>
          </p:cNvSpPr>
          <p:nvPr/>
        </p:nvSpPr>
        <p:spPr>
          <a:xfrm>
            <a:off x="781050" y="5181600"/>
            <a:ext cx="51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86E4F2C-DCB1-45FD-AE62-D5A983DB020B}"/>
              </a:ext>
            </a:extLst>
          </p:cNvPr>
          <p:cNvSpPr>
            <a:spLocks noGrp="1"/>
          </p:cNvSpPr>
          <p:nvPr/>
        </p:nvSpPr>
        <p:spPr>
          <a:xfrm>
            <a:off x="1524000" y="51435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6595B2C-DDEF-4E52-B154-333511A846AF}"/>
              </a:ext>
            </a:extLst>
          </p:cNvPr>
          <p:cNvSpPr>
            <a:spLocks noGrp="1"/>
          </p:cNvSpPr>
          <p:nvPr/>
        </p:nvSpPr>
        <p:spPr>
          <a:xfrm>
            <a:off x="4514850" y="5124450"/>
            <a:ext cx="666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Яку відповідь можна обґрунтовано дати на дослідницьке питання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34E48C8B-6870-4B39-8D8C-D35021FFE16F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D0603E2-CB18-4351-8AE5-767650BA9A2F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781216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F9A08CE-7F05-412E-A6A2-70861FABB563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ДОСЛІДНИЦЬКИЙ ПРОЦЕС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D2EFFB1-4FF9-4C11-B9CB-F872CC0BCE34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Якість контролюється на кожному етапі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577776C-C9E2-43BF-8A53-E97110910B80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3FFBC472-D052-4193-8FE3-BDBD746792D6}"/>
              </a:ext>
            </a:extLst>
          </p:cNvPr>
          <p:cNvSpPr>
            <a:spLocks noGrp="1"/>
          </p:cNvSpPr>
          <p:nvPr/>
        </p:nvSpPr>
        <p:spPr>
          <a:xfrm>
            <a:off x="628650" y="2076450"/>
            <a:ext cx="20764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Валідність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B55D1BD-BB3B-4865-A9E0-04459C0E6767}"/>
              </a:ext>
            </a:extLst>
          </p:cNvPr>
          <p:cNvSpPr>
            <a:spLocks noGrp="1"/>
          </p:cNvSpPr>
          <p:nvPr/>
        </p:nvSpPr>
        <p:spPr>
          <a:xfrm>
            <a:off x="704850" y="2990850"/>
            <a:ext cx="19240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дослідження вимірює та пояснює саме заявлене явище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3826A4E-A315-4D90-B162-F4FBD913ADB7}"/>
              </a:ext>
            </a:extLst>
          </p:cNvPr>
          <p:cNvSpPr>
            <a:spLocks noGrp="1"/>
          </p:cNvSpPr>
          <p:nvPr/>
        </p:nvSpPr>
        <p:spPr>
          <a:xfrm>
            <a:off x="2952750" y="2076450"/>
            <a:ext cx="20764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Надійність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AB546A0-CA71-4F8A-948B-67B7AC50D2AA}"/>
              </a:ext>
            </a:extLst>
          </p:cNvPr>
          <p:cNvSpPr>
            <a:spLocks noGrp="1"/>
          </p:cNvSpPr>
          <p:nvPr/>
        </p:nvSpPr>
        <p:spPr>
          <a:xfrm>
            <a:off x="3028950" y="2990850"/>
            <a:ext cx="19240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процедура дає стійкий результат за однакових умов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7A7AF76E-A177-4926-BA7B-86755188460E}"/>
              </a:ext>
            </a:extLst>
          </p:cNvPr>
          <p:cNvSpPr>
            <a:spLocks noGrp="1"/>
          </p:cNvSpPr>
          <p:nvPr/>
        </p:nvSpPr>
        <p:spPr>
          <a:xfrm>
            <a:off x="5276850" y="2076450"/>
            <a:ext cx="2076450" cy="685800"/>
          </a:xfrm>
          <a:prstGeom prst="roundRect">
            <a:avLst>
              <a:gd name="adj" fmla="val 16667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Прозорість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9342583-941E-4BE5-851F-00F87182B463}"/>
              </a:ext>
            </a:extLst>
          </p:cNvPr>
          <p:cNvSpPr>
            <a:spLocks noGrp="1"/>
          </p:cNvSpPr>
          <p:nvPr/>
        </p:nvSpPr>
        <p:spPr>
          <a:xfrm>
            <a:off x="5353050" y="2990850"/>
            <a:ext cx="19240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можна простежити дані, рішення та спосіб аналізу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4601A709-D906-4A3A-9CC3-E4AAAC62026B}"/>
              </a:ext>
            </a:extLst>
          </p:cNvPr>
          <p:cNvSpPr>
            <a:spLocks noGrp="1"/>
          </p:cNvSpPr>
          <p:nvPr/>
        </p:nvSpPr>
        <p:spPr>
          <a:xfrm>
            <a:off x="7600950" y="2076450"/>
            <a:ext cx="20764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Доброчесність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85B1BFF-6DDB-4E8B-A995-DC4993AAA80E}"/>
              </a:ext>
            </a:extLst>
          </p:cNvPr>
          <p:cNvSpPr>
            <a:spLocks noGrp="1"/>
          </p:cNvSpPr>
          <p:nvPr/>
        </p:nvSpPr>
        <p:spPr>
          <a:xfrm>
            <a:off x="7677150" y="2990850"/>
            <a:ext cx="19240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коректно використано джерела, дані та авторський внесок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0CC64451-893C-48D0-9E5C-EBB6E2E3C4E7}"/>
              </a:ext>
            </a:extLst>
          </p:cNvPr>
          <p:cNvSpPr>
            <a:spLocks noGrp="1"/>
          </p:cNvSpPr>
          <p:nvPr/>
        </p:nvSpPr>
        <p:spPr>
          <a:xfrm>
            <a:off x="9925050" y="2076450"/>
            <a:ext cx="20764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Відтворюваність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2A8F358-B9B6-4708-B6D1-55898F6C5E33}"/>
              </a:ext>
            </a:extLst>
          </p:cNvPr>
          <p:cNvSpPr>
            <a:spLocks noGrp="1"/>
          </p:cNvSpPr>
          <p:nvPr/>
        </p:nvSpPr>
        <p:spPr>
          <a:xfrm>
            <a:off x="10001250" y="2990850"/>
            <a:ext cx="19240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інший дослідник може перевірити процедуру і результат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D159D46E-BE73-49F9-82FB-338E98EBEA4E}"/>
              </a:ext>
            </a:extLst>
          </p:cNvPr>
          <p:cNvSpPr>
            <a:spLocks noGrp="1"/>
          </p:cNvSpPr>
          <p:nvPr/>
        </p:nvSpPr>
        <p:spPr>
          <a:xfrm>
            <a:off x="1428750" y="4800600"/>
            <a:ext cx="93345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9050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Якість не додають наприкінці. Її забезпечують рішення щодо питання, даних, методу, аналізу й представлення результатів.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850523D-446C-434D-A845-FD068DADE928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0348DCF-C9BC-4F3C-B303-737FE60996B0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146177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 зі стрілкою 16"/>
          <p:cNvCxnSpPr>
            <a:stCxn id="13" idx="0"/>
            <a:endCxn id="4" idx="4"/>
          </p:cNvCxnSpPr>
          <p:nvPr/>
        </p:nvCxnSpPr>
        <p:spPr>
          <a:xfrm flipV="1">
            <a:off x="5800725" y="3848100"/>
            <a:ext cx="295275" cy="100965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18" name="Сполучна лінія: уступом 17"/>
          <p:cNvCxnSpPr>
            <a:stCxn id="11" idx="1"/>
            <a:endCxn id="4" idx="6"/>
          </p:cNvCxnSpPr>
          <p:nvPr/>
        </p:nvCxnSpPr>
        <p:spPr>
          <a:xfrm flipH="1" flipV="1">
            <a:off x="7867650" y="3248025"/>
            <a:ext cx="609600" cy="1704975"/>
          </a:xfrm>
          <a:prstGeom prst="bentConnector3">
            <a:avLst>
              <a:gd name="adj1" fmla="val 50000"/>
            </a:avLst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19" name="Сполучна лінія: уступом 18"/>
          <p:cNvCxnSpPr>
            <a:stCxn id="9" idx="1"/>
            <a:endCxn id="4" idx="6"/>
          </p:cNvCxnSpPr>
          <p:nvPr/>
        </p:nvCxnSpPr>
        <p:spPr>
          <a:xfrm flipH="1">
            <a:off x="7867650" y="2190750"/>
            <a:ext cx="609600" cy="1057275"/>
          </a:xfrm>
          <a:prstGeom prst="bentConnector3">
            <a:avLst>
              <a:gd name="adj1" fmla="val 50000"/>
            </a:avLst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0" name="Сполучна лінія: уступом 19"/>
          <p:cNvCxnSpPr>
            <a:stCxn id="7" idx="3"/>
            <a:endCxn id="4" idx="2"/>
          </p:cNvCxnSpPr>
          <p:nvPr/>
        </p:nvCxnSpPr>
        <p:spPr>
          <a:xfrm flipV="1">
            <a:off x="3714750" y="3248025"/>
            <a:ext cx="609600" cy="1704975"/>
          </a:xfrm>
          <a:prstGeom prst="bentConnector3">
            <a:avLst>
              <a:gd name="adj1" fmla="val 50000"/>
            </a:avLst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1" name="Сполучна лінія: уступом 20"/>
          <p:cNvCxnSpPr>
            <a:stCxn id="5" idx="3"/>
            <a:endCxn id="4" idx="2"/>
          </p:cNvCxnSpPr>
          <p:nvPr/>
        </p:nvCxnSpPr>
        <p:spPr>
          <a:xfrm>
            <a:off x="3714750" y="2190750"/>
            <a:ext cx="609600" cy="1057275"/>
          </a:xfrm>
          <a:prstGeom prst="bentConnector3">
            <a:avLst>
              <a:gd name="adj1" fmla="val 50000"/>
            </a:avLst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F86E323-7E2D-4505-899B-7CFE19994194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МІЖНАРОДНІ ЕКОНОМІЧНІ ВІДНОСИНИ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6209214-03C3-4DE4-ACB1-8C8B287A3E9D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Специфіка дослідження міжнародних економічних явищ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E08FD4E-7896-4A0E-B489-08A5B8C33568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1D02F159-3136-4068-B1C0-B69EB3A76EB7}"/>
              </a:ext>
            </a:extLst>
          </p:cNvPr>
          <p:cNvSpPr>
            <a:spLocks noGrp="1"/>
          </p:cNvSpPr>
          <p:nvPr/>
        </p:nvSpPr>
        <p:spPr>
          <a:xfrm>
            <a:off x="4324350" y="2647950"/>
            <a:ext cx="3543300" cy="1200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МІЖНАРОДНЕ</a:t>
            </a:r>
          </a:p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ЕКОНОМІЧНЕ ЯВИЩЕ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949B55D8-6012-4C68-A4ED-B62CD1AB752B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2952750" cy="952500"/>
          </a:xfrm>
          <a:prstGeom prst="roundRect">
            <a:avLst>
              <a:gd name="adj" fmla="val 12000"/>
            </a:avLst>
          </a:prstGeom>
          <a:solidFill>
            <a:srgbClr val="F5F8FB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Багаторівневість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держави, компанії, ринки, інституції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5B3AE770-911E-46EE-9C70-230C05074DB2}"/>
              </a:ext>
            </a:extLst>
          </p:cNvPr>
          <p:cNvSpPr>
            <a:spLocks noGrp="1"/>
          </p:cNvSpPr>
          <p:nvPr/>
        </p:nvSpPr>
        <p:spPr>
          <a:xfrm>
            <a:off x="762000" y="4476750"/>
            <a:ext cx="2952750" cy="952500"/>
          </a:xfrm>
          <a:prstGeom prst="roundRect">
            <a:avLst>
              <a:gd name="adj" fmla="val 12000"/>
            </a:avLst>
          </a:prstGeom>
          <a:solidFill>
            <a:srgbClr val="F5F8FB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Міжкраїнова зіставність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відмінні поняття, методики та валюти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E1B4A171-2CE7-4A78-899A-C8EFE616DED8}"/>
              </a:ext>
            </a:extLst>
          </p:cNvPr>
          <p:cNvSpPr>
            <a:spLocks noGrp="1"/>
          </p:cNvSpPr>
          <p:nvPr/>
        </p:nvSpPr>
        <p:spPr>
          <a:xfrm>
            <a:off x="8477250" y="1714500"/>
            <a:ext cx="2952750" cy="952500"/>
          </a:xfrm>
          <a:prstGeom prst="roundRect">
            <a:avLst>
              <a:gd name="adj" fmla="val 12000"/>
            </a:avLst>
          </a:prstGeom>
          <a:solidFill>
            <a:srgbClr val="F5F8FB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Інституційний контекст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правила, угоди та політичні режими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5F0C0536-23B7-4338-94DA-5D4985661DE6}"/>
              </a:ext>
            </a:extLst>
          </p:cNvPr>
          <p:cNvSpPr>
            <a:spLocks noGrp="1"/>
          </p:cNvSpPr>
          <p:nvPr/>
        </p:nvSpPr>
        <p:spPr>
          <a:xfrm>
            <a:off x="8477250" y="4476750"/>
            <a:ext cx="2952750" cy="952500"/>
          </a:xfrm>
          <a:prstGeom prst="roundRect">
            <a:avLst>
              <a:gd name="adj" fmla="val 12000"/>
            </a:avLst>
          </a:prstGeom>
          <a:solidFill>
            <a:srgbClr val="F5F8FB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Динамічність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шоки, структурні зміни та часові лаги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77B41C55-59DE-4E79-B1CC-F3DBC2DA991B}"/>
              </a:ext>
            </a:extLst>
          </p:cNvPr>
          <p:cNvSpPr>
            <a:spLocks noGrp="1"/>
          </p:cNvSpPr>
          <p:nvPr/>
        </p:nvSpPr>
        <p:spPr>
          <a:xfrm>
            <a:off x="4324350" y="4857750"/>
            <a:ext cx="2952750" cy="952500"/>
          </a:xfrm>
          <a:prstGeom prst="roundRect">
            <a:avLst>
              <a:gd name="adj" fmla="val 12000"/>
            </a:avLst>
          </a:prstGeom>
          <a:solidFill>
            <a:srgbClr val="EAF2F8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Невизначеність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неповні дані та альтернативні сценарії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3C463BB-1FF6-495E-BA61-0A9F868FEE7B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644F234-9F7A-4233-A95E-7BBE368867E3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503079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B8E972B-0B4E-4383-A494-FC6776FAAE84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МІЖНАРОДНІ ЕКОНОМІЧНІ ВІДНОСИНИ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61244AB-23DA-411A-9B55-3121B96D7C1E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Рівні та одиниці аналізу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6C1EBC0-734D-4758-89C3-178939CF8491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F70DFCAA-7EFD-450D-B1B5-FBDDEF4D4AE2}"/>
              </a:ext>
            </a:extLst>
          </p:cNvPr>
          <p:cNvSpPr>
            <a:spLocks noGrp="1"/>
          </p:cNvSpPr>
          <p:nvPr/>
        </p:nvSpPr>
        <p:spPr>
          <a:xfrm>
            <a:off x="876300" y="1809750"/>
            <a:ext cx="10439400" cy="590550"/>
          </a:xfrm>
          <a:prstGeom prst="roundRect">
            <a:avLst>
              <a:gd name="adj" fmla="val 19355"/>
            </a:avLst>
          </a:prstGeom>
          <a:solidFill>
            <a:srgbClr val="F5F8FB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171450" tIns="95250" rIns="171450" bIns="76200" anchor="ctr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Глобальний рівень     світова економіка, міжнародні режими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2366A812-E70A-4FB0-8988-BD2978A7E5D6}"/>
              </a:ext>
            </a:extLst>
          </p:cNvPr>
          <p:cNvSpPr>
            <a:spLocks noGrp="1"/>
          </p:cNvSpPr>
          <p:nvPr/>
        </p:nvSpPr>
        <p:spPr>
          <a:xfrm>
            <a:off x="1371600" y="2647950"/>
            <a:ext cx="9448800" cy="590550"/>
          </a:xfrm>
          <a:prstGeom prst="roundRect">
            <a:avLst>
              <a:gd name="adj" fmla="val 19355"/>
            </a:avLst>
          </a:prstGeom>
          <a:solidFill>
            <a:srgbClr val="EAF2F8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171450" tIns="95250" rIns="171450" bIns="76200" anchor="ctr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Регіональний рівень     інтеграційні об'єднання, регіональні ринки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5361DBDA-5E04-49AF-A9A6-59451E95CE8A}"/>
              </a:ext>
            </a:extLst>
          </p:cNvPr>
          <p:cNvSpPr>
            <a:spLocks noGrp="1"/>
          </p:cNvSpPr>
          <p:nvPr/>
        </p:nvSpPr>
        <p:spPr>
          <a:xfrm>
            <a:off x="1943100" y="3486150"/>
            <a:ext cx="8305800" cy="590550"/>
          </a:xfrm>
          <a:prstGeom prst="roundRect">
            <a:avLst>
              <a:gd name="adj" fmla="val 19355"/>
            </a:avLst>
          </a:prstGeom>
          <a:solidFill>
            <a:srgbClr val="DCEAF4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171450" tIns="95250" rIns="171450" bIns="76200" anchor="ctr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Національний рівень     країни, державна політика, інституції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9235E9AD-D99F-4A64-A457-B9D470140DB0}"/>
              </a:ext>
            </a:extLst>
          </p:cNvPr>
          <p:cNvSpPr>
            <a:spLocks noGrp="1"/>
          </p:cNvSpPr>
          <p:nvPr/>
        </p:nvSpPr>
        <p:spPr>
          <a:xfrm>
            <a:off x="2571750" y="4324350"/>
            <a:ext cx="7048500" cy="590550"/>
          </a:xfrm>
          <a:prstGeom prst="roundRect">
            <a:avLst>
              <a:gd name="adj" fmla="val 19355"/>
            </a:avLst>
          </a:prstGeom>
          <a:solidFill>
            <a:srgbClr val="C9DFEE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171450" tIns="95250" rIns="171450" bIns="76200" anchor="ctr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Галузевий рівень     галузі, ланцюги вартості, товарні ринки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737D9327-ACF7-4A8D-8732-D201E1D66067}"/>
              </a:ext>
            </a:extLst>
          </p:cNvPr>
          <p:cNvSpPr>
            <a:spLocks noGrp="1"/>
          </p:cNvSpPr>
          <p:nvPr/>
        </p:nvSpPr>
        <p:spPr>
          <a:xfrm>
            <a:off x="3257550" y="5162550"/>
            <a:ext cx="5676900" cy="590550"/>
          </a:xfrm>
          <a:prstGeom prst="roundRect">
            <a:avLst>
              <a:gd name="adj" fmla="val 19355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171450" tIns="95250" rIns="171450" bIns="76200" anchor="ctr">
            <a:no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Організаційний рівень     компанії, проєкти, учасники ринку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AD51438-CC2D-458A-8B9E-F915B2930C14}"/>
              </a:ext>
            </a:extLst>
          </p:cNvPr>
          <p:cNvSpPr>
            <a:spLocks noGrp="1"/>
          </p:cNvSpPr>
          <p:nvPr/>
        </p:nvSpPr>
        <p:spPr>
          <a:xfrm>
            <a:off x="2266950" y="5981700"/>
            <a:ext cx="7658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Одиниця аналізу визначає, про кого або про що робиться висновок.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475B704-0744-44C9-83F3-C2C165325378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585824F-51EC-4C17-B247-2171564C5D38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87777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4BAC4AE-B55E-4F4A-A6F5-1D9C0B259806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МІЖНАРОДНІ ЕКОНОМІЧНІ ВІДНОСИНИ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437AEB6-B2E3-4C16-8D50-D888F349534C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міжкраїнової зіставності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984C254-5518-4E3F-94FC-A26D3B8FE511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1" name="Таблиця 10"/>
          <p:cNvGraphicFramePr/>
          <p:nvPr>
            <p:extLst>
              <p:ext uri="{D42A27DB-BD31-4B8C-83A1-F6EECF244321}">
                <p14:modId xmlns:p14="http://schemas.microsoft.com/office/powerpoint/2010/main" val="1031152238"/>
              </p:ext>
            </p:extLst>
          </p:nvPr>
        </p:nvGraphicFramePr>
        <p:xfrm>
          <a:off x="666750" y="1657350"/>
          <a:ext cx="10858500" cy="4095750"/>
        </p:xfrm>
        <a:graphic>
          <a:graphicData uri="http://schemas.openxmlformats.org/drawingml/2006/table">
            <a:tbl>
              <a:tblPr/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6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7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порівнюємо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Можливе викривлення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перевірити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 dirty="0" err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Поняття</a:t>
                      </a:r>
                      <a:r>
                        <a:rPr sz="1050" b="1" dirty="0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b="1" dirty="0" err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та</a:t>
                      </a:r>
                      <a:r>
                        <a:rPr sz="1050" b="1" dirty="0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b="1" dirty="0" err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показники</a:t>
                      </a:r>
                      <a:endParaRPr sz="1050" b="1" dirty="0">
                        <a:solidFill>
                          <a:srgbClr val="1F4E79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Одна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назва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має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різний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Визначення, охоплення, методику розрахунку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Грошові величини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Валюта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і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ціни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змінюють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масштаб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Курс, базовий рік, інфляцію, ПКС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Періоди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Часові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або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частота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збігаються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Календар, звітний період, лаги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Країни та інституції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Різні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правила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формують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різні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результати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Правовий режим та інституційний контекст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Джерела даних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Оновлення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і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пропуски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впливають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висновок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Метадані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,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ревізії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,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повноту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і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якість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BD4DC54-1483-4B72-A8D7-B572CCA08291}"/>
              </a:ext>
            </a:extLst>
          </p:cNvPr>
          <p:cNvSpPr>
            <a:spLocks noGrp="1"/>
          </p:cNvSpPr>
          <p:nvPr/>
        </p:nvSpPr>
        <p:spPr>
          <a:xfrm>
            <a:off x="2095500" y="5924550"/>
            <a:ext cx="800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Метадані є частиною доказової бази, а не технічним додатком до таблиці.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E717C6B-8329-43BB-90DF-4A84550F8D45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F0982F82-1C48-4254-9FF3-8D13FAEC7CF8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950956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 зі стрілкою 15"/>
          <p:cNvCxnSpPr>
            <a:stCxn id="8" idx="3"/>
            <a:endCxn id="9" idx="1"/>
          </p:cNvCxnSpPr>
          <p:nvPr/>
        </p:nvCxnSpPr>
        <p:spPr>
          <a:xfrm>
            <a:off x="5791200" y="4933950"/>
            <a:ext cx="609600" cy="0"/>
          </a:xfrm>
          <a:prstGeom prst="straightConnector1">
            <a:avLst/>
          </a:prstGeom>
          <a:ln w="19050">
            <a:solidFill>
              <a:srgbClr val="A7584A"/>
            </a:solidFill>
            <a:prstDash val="dash"/>
          </a:ln>
        </p:spPr>
      </p:cxnSp>
      <p:cxnSp>
        <p:nvCxnSpPr>
          <p:cNvPr id="17" name="Сполучна лінія: уступом 16"/>
          <p:cNvCxnSpPr>
            <a:stCxn id="7" idx="2"/>
            <a:endCxn id="8" idx="3"/>
          </p:cNvCxnSpPr>
          <p:nvPr/>
        </p:nvCxnSpPr>
        <p:spPr>
          <a:xfrm flipH="1">
            <a:off x="5791200" y="3600450"/>
            <a:ext cx="4076700" cy="1333500"/>
          </a:xfrm>
          <a:prstGeom prst="bentConnector5">
            <a:avLst>
              <a:gd name="adj1" fmla="val 0"/>
              <a:gd name="adj2" fmla="val 17143"/>
              <a:gd name="adj3" fmla="val 94393"/>
            </a:avLst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8" name="Пряма зі стрілкою 17"/>
          <p:cNvCxnSpPr>
            <a:stCxn id="6" idx="3"/>
            <a:endCxn id="7" idx="1"/>
          </p:cNvCxnSpPr>
          <p:nvPr/>
        </p:nvCxnSpPr>
        <p:spPr>
          <a:xfrm>
            <a:off x="7677150" y="3067050"/>
            <a:ext cx="6096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9" name="Пряма зі стрілкою 18"/>
          <p:cNvCxnSpPr>
            <a:stCxn id="5" idx="3"/>
            <a:endCxn id="6" idx="1"/>
          </p:cNvCxnSpPr>
          <p:nvPr/>
        </p:nvCxnSpPr>
        <p:spPr>
          <a:xfrm>
            <a:off x="3905250" y="3067050"/>
            <a:ext cx="6096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052B625-D2CC-4341-A7DF-70064B92AD35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МІЖНАРОДНІ ЕКОНОМІЧНІ ВІДНОСИНИ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175962D-4C62-4D41-A442-1E2519E15728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Навчальний приклад дослідницької логіки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F49D8C8-D5B9-4C37-A839-5DA7BEF8A28D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4594BD3-43D1-4409-B9D3-1773AE907FBE}"/>
              </a:ext>
            </a:extLst>
          </p:cNvPr>
          <p:cNvSpPr>
            <a:spLocks noGrp="1"/>
          </p:cNvSpPr>
          <p:nvPr/>
        </p:nvSpPr>
        <p:spPr>
          <a:xfrm>
            <a:off x="723900" y="1562100"/>
            <a:ext cx="10629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9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Оцінювання впливу механізму CBAM ЄС на експорт українських виробників металів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7E26B75F-CF4A-444C-BEE1-0E31EA3A93F3}"/>
              </a:ext>
            </a:extLst>
          </p:cNvPr>
          <p:cNvSpPr>
            <a:spLocks noGrp="1"/>
          </p:cNvSpPr>
          <p:nvPr/>
        </p:nvSpPr>
        <p:spPr>
          <a:xfrm>
            <a:off x="742950" y="2533650"/>
            <a:ext cx="3162300" cy="1066800"/>
          </a:xfrm>
          <a:prstGeom prst="roundRect">
            <a:avLst>
              <a:gd name="adj" fmla="val 10714"/>
            </a:avLst>
          </a:prstGeom>
          <a:solidFill>
            <a:srgbClr val="EAF2F8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Як змінюються витрати, конкурентні позиції та стимули до декарбонізації?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BC577CE-8FF2-4B9B-B54E-ED272850E040}"/>
              </a:ext>
            </a:extLst>
          </p:cNvPr>
          <p:cNvSpPr>
            <a:spLocks noGrp="1"/>
          </p:cNvSpPr>
          <p:nvPr/>
        </p:nvSpPr>
        <p:spPr>
          <a:xfrm>
            <a:off x="4514850" y="2533650"/>
            <a:ext cx="3162300" cy="1066800"/>
          </a:xfrm>
          <a:prstGeom prst="roundRect">
            <a:avLst>
              <a:gd name="adj" fmla="val 10714"/>
            </a:avLst>
          </a:prstGeom>
          <a:solidFill>
            <a:srgbClr val="F5F8FB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Торгівля, викиди, ціни на вуглець, звітність підприємств і нормативні вимоги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C7C3EAC9-9C48-4F8F-A9D7-C85ECB34D7BF}"/>
              </a:ext>
            </a:extLst>
          </p:cNvPr>
          <p:cNvSpPr>
            <a:spLocks noGrp="1"/>
          </p:cNvSpPr>
          <p:nvPr/>
        </p:nvSpPr>
        <p:spPr>
          <a:xfrm>
            <a:off x="8286750" y="2533650"/>
            <a:ext cx="3162300" cy="1066800"/>
          </a:xfrm>
          <a:prstGeom prst="roundRect">
            <a:avLst>
              <a:gd name="adj" fmla="val 10714"/>
            </a:avLst>
          </a:prstGeom>
          <a:solidFill>
            <a:srgbClr val="EAF2F8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Методи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Сценарний розрахунок, порівняння груп підприємств, аналіз чутливості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66DC00E6-ED0C-46E8-A56F-39A5BEB31DF9}"/>
              </a:ext>
            </a:extLst>
          </p:cNvPr>
          <p:cNvSpPr>
            <a:spLocks noGrp="1"/>
          </p:cNvSpPr>
          <p:nvPr/>
        </p:nvSpPr>
        <p:spPr>
          <a:xfrm>
            <a:off x="2628900" y="4438650"/>
            <a:ext cx="3162300" cy="990600"/>
          </a:xfrm>
          <a:prstGeom prst="roundRect">
            <a:avLst>
              <a:gd name="adj" fmla="val 11538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Оцінка діапазону впливу за чітко визначених припущень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921800EB-E19C-4ACF-8678-7C9788EE544F}"/>
              </a:ext>
            </a:extLst>
          </p:cNvPr>
          <p:cNvSpPr>
            <a:spLocks noGrp="1"/>
          </p:cNvSpPr>
          <p:nvPr/>
        </p:nvSpPr>
        <p:spPr>
          <a:xfrm>
            <a:off x="6400800" y="4438650"/>
            <a:ext cx="3162300" cy="990600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Обмеження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Неповні дані, зміни регулювання та невизначені технологічні рішення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3EC4197-BAC8-4914-B75C-D681835D9582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159C7DB-AEA9-4F47-8706-BDB48269659E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754038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AE5B2DD-34BC-4A12-9B2B-0F532798B059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УЗАГАЛЬНЕННЯ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098A77B-FE68-4934-9CBC-88529D1DE347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Чотири запитання до дизайну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F852180-1E58-4734-82C4-949037A9381F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656B4E86-0D09-4248-AB36-72D5020126AE}"/>
              </a:ext>
            </a:extLst>
          </p:cNvPr>
          <p:cNvSpPr>
            <a:spLocks noGrp="1"/>
          </p:cNvSpPr>
          <p:nvPr/>
        </p:nvSpPr>
        <p:spPr>
          <a:xfrm>
            <a:off x="781050" y="1695450"/>
            <a:ext cx="609600" cy="60960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52594F4-B0DB-457E-8C31-D7EFC6FD02DD}"/>
              </a:ext>
            </a:extLst>
          </p:cNvPr>
          <p:cNvSpPr>
            <a:spLocks noGrp="1"/>
          </p:cNvSpPr>
          <p:nvPr/>
        </p:nvSpPr>
        <p:spPr>
          <a:xfrm>
            <a:off x="1657350" y="1676400"/>
            <a:ext cx="46291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Яке знання потрібно отримати?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7AEA60B-980A-4A12-93E9-70B049A91A51}"/>
              </a:ext>
            </a:extLst>
          </p:cNvPr>
          <p:cNvSpPr>
            <a:spLocks noGrp="1"/>
          </p:cNvSpPr>
          <p:nvPr/>
        </p:nvSpPr>
        <p:spPr>
          <a:xfrm>
            <a:off x="6419850" y="1676400"/>
            <a:ext cx="4762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Проблема, прогалина та дослідницьке питання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9C9E6483-8A2D-47D4-B13D-5F85B28E4D78}"/>
              </a:ext>
            </a:extLst>
          </p:cNvPr>
          <p:cNvSpPr>
            <a:spLocks noGrp="1"/>
          </p:cNvSpPr>
          <p:nvPr/>
        </p:nvSpPr>
        <p:spPr>
          <a:xfrm>
            <a:off x="1657350" y="2476500"/>
            <a:ext cx="95250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5A8455C-CF7E-44F5-A1ED-6528B583D9CA}"/>
              </a:ext>
            </a:extLst>
          </p:cNvPr>
          <p:cNvSpPr>
            <a:spLocks noGrp="1"/>
          </p:cNvSpPr>
          <p:nvPr/>
        </p:nvSpPr>
        <p:spPr>
          <a:xfrm>
            <a:off x="781050" y="2762250"/>
            <a:ext cx="609600" cy="60960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8CEB932-A53A-4979-BB0B-5071060EFBBA}"/>
              </a:ext>
            </a:extLst>
          </p:cNvPr>
          <p:cNvSpPr>
            <a:spLocks noGrp="1"/>
          </p:cNvSpPr>
          <p:nvPr/>
        </p:nvSpPr>
        <p:spPr>
          <a:xfrm>
            <a:off x="1657350" y="2743200"/>
            <a:ext cx="46291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Які докази потрібні?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7AC1501-AEB1-4AA5-9243-CCDCFE75C514}"/>
              </a:ext>
            </a:extLst>
          </p:cNvPr>
          <p:cNvSpPr>
            <a:spLocks noGrp="1"/>
          </p:cNvSpPr>
          <p:nvPr/>
        </p:nvSpPr>
        <p:spPr>
          <a:xfrm>
            <a:off x="6419850" y="2743200"/>
            <a:ext cx="4762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Дані, випадки, документи та межі спостереження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A79098EE-518D-42AD-B020-A5CF14827431}"/>
              </a:ext>
            </a:extLst>
          </p:cNvPr>
          <p:cNvSpPr>
            <a:spLocks noGrp="1"/>
          </p:cNvSpPr>
          <p:nvPr/>
        </p:nvSpPr>
        <p:spPr>
          <a:xfrm>
            <a:off x="1657350" y="3543300"/>
            <a:ext cx="95250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BB125A3-73BB-4FBB-B27A-2EEBEA65AB96}"/>
              </a:ext>
            </a:extLst>
          </p:cNvPr>
          <p:cNvSpPr>
            <a:spLocks noGrp="1"/>
          </p:cNvSpPr>
          <p:nvPr/>
        </p:nvSpPr>
        <p:spPr>
          <a:xfrm>
            <a:off x="781050" y="3829050"/>
            <a:ext cx="609600" cy="60960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5C4E42B-4A14-43EA-8C16-4EE51C8F44D5}"/>
              </a:ext>
            </a:extLst>
          </p:cNvPr>
          <p:cNvSpPr>
            <a:spLocks noGrp="1"/>
          </p:cNvSpPr>
          <p:nvPr/>
        </p:nvSpPr>
        <p:spPr>
          <a:xfrm>
            <a:off x="1657350" y="3810000"/>
            <a:ext cx="46291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 отримати обґрунтовану відповідь?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33C4FD3-3E7D-4C68-8438-C58ACAF93095}"/>
              </a:ext>
            </a:extLst>
          </p:cNvPr>
          <p:cNvSpPr>
            <a:spLocks noGrp="1"/>
          </p:cNvSpPr>
          <p:nvPr/>
        </p:nvSpPr>
        <p:spPr>
          <a:xfrm>
            <a:off x="6419850" y="3810000"/>
            <a:ext cx="4762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Методи, процедура аналізу та перевірка альтернатив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1FDF2B4C-B09B-45C0-BA8B-674BC1401AF7}"/>
              </a:ext>
            </a:extLst>
          </p:cNvPr>
          <p:cNvSpPr>
            <a:spLocks noGrp="1"/>
          </p:cNvSpPr>
          <p:nvPr/>
        </p:nvSpPr>
        <p:spPr>
          <a:xfrm>
            <a:off x="1657350" y="4610100"/>
            <a:ext cx="95250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01CCD04D-1BCA-47F8-B882-6617D4414089}"/>
              </a:ext>
            </a:extLst>
          </p:cNvPr>
          <p:cNvSpPr>
            <a:spLocks noGrp="1"/>
          </p:cNvSpPr>
          <p:nvPr/>
        </p:nvSpPr>
        <p:spPr>
          <a:xfrm>
            <a:off x="781050" y="4895850"/>
            <a:ext cx="609600" cy="6096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F626C16-958F-4D48-8250-3595D55DD1D9}"/>
              </a:ext>
            </a:extLst>
          </p:cNvPr>
          <p:cNvSpPr>
            <a:spLocks noGrp="1"/>
          </p:cNvSpPr>
          <p:nvPr/>
        </p:nvSpPr>
        <p:spPr>
          <a:xfrm>
            <a:off x="1657350" y="4876800"/>
            <a:ext cx="46291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 яких межах діє висновок?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6AADD407-CC8C-4643-A913-EC4182CEFC04}"/>
              </a:ext>
            </a:extLst>
          </p:cNvPr>
          <p:cNvSpPr>
            <a:spLocks noGrp="1"/>
          </p:cNvSpPr>
          <p:nvPr/>
        </p:nvSpPr>
        <p:spPr>
          <a:xfrm>
            <a:off x="6419850" y="4876800"/>
            <a:ext cx="4762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Припущення, невизначеність і можливість узагальнення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7EBE6694-B2D2-4AF6-9700-AA53B97971F5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8CBADE7-4603-44B1-835E-DB77115BC224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012163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056160A-FA9C-4961-9287-934DC9DD5C19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ПІДГОТОВКА ДО ПРАКТИЧНОГО ЗАНЯТТЯ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B7C44ED-7A16-45EA-82BB-015F0440AD98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Аналітична карта наукової публікації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453A4D0-D8C9-41CE-9F5B-2E81A3661FB0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BC19987-3A5A-442E-A773-EE8C90989506}"/>
              </a:ext>
            </a:extLst>
          </p:cNvPr>
          <p:cNvSpPr>
            <a:spLocks noGrp="1"/>
          </p:cNvSpPr>
          <p:nvPr/>
        </p:nvSpPr>
        <p:spPr>
          <a:xfrm>
            <a:off x="838200" y="1657350"/>
            <a:ext cx="10287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Оберіть одну фахову публікацію, пов'язану з майбутнім напрямом дослідження у сфері міжнародних економічних відносин.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7B06C74D-F9C7-4FB5-8B4E-A792D99A6871}"/>
              </a:ext>
            </a:extLst>
          </p:cNvPr>
          <p:cNvSpPr>
            <a:spLocks noGrp="1"/>
          </p:cNvSpPr>
          <p:nvPr/>
        </p:nvSpPr>
        <p:spPr>
          <a:xfrm>
            <a:off x="800100" y="2571750"/>
            <a:ext cx="4857750" cy="2819400"/>
          </a:xfrm>
          <a:prstGeom prst="roundRect">
            <a:avLst>
              <a:gd name="adj" fmla="val 4054"/>
            </a:avLst>
          </a:prstGeom>
          <a:solidFill>
            <a:srgbClr val="F5F8FB"/>
          </a:solidFill>
          <a:ln w="952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B9A9785-6D50-446D-BE6F-C6D4E8262962}"/>
              </a:ext>
            </a:extLst>
          </p:cNvPr>
          <p:cNvSpPr>
            <a:spLocks noGrp="1"/>
          </p:cNvSpPr>
          <p:nvPr/>
        </p:nvSpPr>
        <p:spPr>
          <a:xfrm>
            <a:off x="1066800" y="2800350"/>
            <a:ext cx="428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7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 заняття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61B4375-0036-4EF0-84DC-12BD35194E06}"/>
              </a:ext>
            </a:extLst>
          </p:cNvPr>
          <p:cNvSpPr>
            <a:spLocks noGrp="1"/>
          </p:cNvSpPr>
          <p:nvPr/>
        </p:nvSpPr>
        <p:spPr>
          <a:xfrm>
            <a:off x="1104900" y="3352800"/>
            <a:ext cx="41719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>
            <a:noAutofit/>
          </a:bodyPr>
          <a:lstStyle/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визначте проблему і мету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установіть тип дослідження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відтворіть послідовність етапів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з'ясуйте, на яких доказах ґрунтуються висновки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123FCDFD-F841-4F5D-868B-5461B13E0387}"/>
              </a:ext>
            </a:extLst>
          </p:cNvPr>
          <p:cNvSpPr>
            <a:spLocks noGrp="1"/>
          </p:cNvSpPr>
          <p:nvPr/>
        </p:nvSpPr>
        <p:spPr>
          <a:xfrm>
            <a:off x="6191250" y="2571750"/>
            <a:ext cx="5200650" cy="2819400"/>
          </a:xfrm>
          <a:prstGeom prst="roundRect">
            <a:avLst>
              <a:gd name="adj" fmla="val 4054"/>
            </a:avLst>
          </a:prstGeom>
          <a:solidFill>
            <a:srgbClr val="FFFFFF"/>
          </a:solidFill>
          <a:ln w="14288">
            <a:solidFill>
              <a:srgbClr val="3976A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CE46892-74DB-44BB-9121-483AE29D651E}"/>
              </a:ext>
            </a:extLst>
          </p:cNvPr>
          <p:cNvSpPr>
            <a:spLocks noGrp="1"/>
          </p:cNvSpPr>
          <p:nvPr/>
        </p:nvSpPr>
        <p:spPr>
          <a:xfrm>
            <a:off x="6477000" y="2800350"/>
            <a:ext cx="46291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7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Під час заняття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B8CCEA4-9870-44CF-B5B3-E944B834B681}"/>
              </a:ext>
            </a:extLst>
          </p:cNvPr>
          <p:cNvSpPr>
            <a:spLocks noGrp="1"/>
          </p:cNvSpPr>
          <p:nvPr/>
        </p:nvSpPr>
        <p:spPr>
          <a:xfrm>
            <a:off x="6515100" y="3352800"/>
            <a:ext cx="44386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>
            <a:noAutofit/>
          </a:bodyPr>
          <a:lstStyle/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обґрунтуйте характер отриманого результату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перевірте відповідність висновків доказам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визначте обмеження та можливості узагальнення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уточніть аналітичну карту після обговорення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19B1017-E686-464F-B998-7BFB34880522}"/>
              </a:ext>
            </a:extLst>
          </p:cNvPr>
          <p:cNvSpPr>
            <a:spLocks noGrp="1"/>
          </p:cNvSpPr>
          <p:nvPr/>
        </p:nvSpPr>
        <p:spPr>
          <a:xfrm>
            <a:off x="2190750" y="5810250"/>
            <a:ext cx="7810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Результат: структурована аналітична карта логіки дослідження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26CBEE4-78DA-4159-A49D-6F861C6D3DFE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B365CFB-047A-4FF7-8BC5-3FA7EEF488F4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9837211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661CB318-E252-4C5E-ADB1-AAF874FB809F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476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C54A14E-A59B-45A7-BED6-FA46815EF304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66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 до лекції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0FF2095-8416-4014-8A0C-8B1A6F720A2D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7FAD275-C1A5-4873-8FCF-717B0B0D5A74}"/>
              </a:ext>
            </a:extLst>
          </p:cNvPr>
          <p:cNvSpPr>
            <a:spLocks noGrp="1"/>
          </p:cNvSpPr>
          <p:nvPr/>
        </p:nvSpPr>
        <p:spPr>
          <a:xfrm>
            <a:off x="781050" y="15621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896CF57-07F7-4574-B3B6-CCF8F4DE2750}"/>
              </a:ext>
            </a:extLst>
          </p:cNvPr>
          <p:cNvSpPr>
            <a:spLocks noGrp="1"/>
          </p:cNvSpPr>
          <p:nvPr/>
        </p:nvSpPr>
        <p:spPr>
          <a:xfrm>
            <a:off x="1390650" y="15240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Бхаттачерджи А., Ситник Н. Методологія та організація наукових досліджень у соціально-економічних науках. 2-ге вид. Київ, 2022.</a:t>
            </a:r>
          </a:p>
        </p:txBody>
      </p:sp>
      <p:sp>
        <p:nvSpPr>
          <p:cNvPr id="6" name="Пряма сполучна лінія 5">
            <a:extLst>
              <a:ext uri="{FF2B5EF4-FFF2-40B4-BE49-F238E27FC236}">
                <a16:creationId xmlns:a16="http://schemas.microsoft.com/office/drawing/2014/main" id="{2D50F453-3F21-4D8A-8929-B7030421D2AB}"/>
              </a:ext>
            </a:extLst>
          </p:cNvPr>
          <p:cNvSpPr>
            <a:spLocks noGrp="1"/>
          </p:cNvSpPr>
          <p:nvPr/>
        </p:nvSpPr>
        <p:spPr>
          <a:xfrm>
            <a:off x="1390650" y="20574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89A98A4-869A-4695-88A9-00FAEE745467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841A561-BA23-4776-A836-0212437F7AFC}"/>
              </a:ext>
            </a:extLst>
          </p:cNvPr>
          <p:cNvSpPr>
            <a:spLocks noGrp="1"/>
          </p:cNvSpPr>
          <p:nvPr/>
        </p:nvSpPr>
        <p:spPr>
          <a:xfrm>
            <a:off x="1390650" y="21717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Бруханський Р. Ф. Методологія наукових досліджень. Тернопіль : Осадца Ю. В., 2022. 208 с.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3F24EDD1-534A-4EF1-80CF-3E84DE87DAAD}"/>
              </a:ext>
            </a:extLst>
          </p:cNvPr>
          <p:cNvSpPr>
            <a:spLocks noGrp="1"/>
          </p:cNvSpPr>
          <p:nvPr/>
        </p:nvSpPr>
        <p:spPr>
          <a:xfrm>
            <a:off x="1390650" y="27051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5986123-600F-42FA-910E-E8555E99F6A0}"/>
              </a:ext>
            </a:extLst>
          </p:cNvPr>
          <p:cNvSpPr>
            <a:spLocks noGrp="1"/>
          </p:cNvSpPr>
          <p:nvPr/>
        </p:nvSpPr>
        <p:spPr>
          <a:xfrm>
            <a:off x="781050" y="28575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F335249-0EDC-4847-AA09-49DDE1D4BE22}"/>
              </a:ext>
            </a:extLst>
          </p:cNvPr>
          <p:cNvSpPr>
            <a:spLocks noGrp="1"/>
          </p:cNvSpPr>
          <p:nvPr/>
        </p:nvSpPr>
        <p:spPr>
          <a:xfrm>
            <a:off x="1390650" y="28194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OECD. Frascati Manual 2015. Guidelines for Collecting and Reporting Data on Research and Experimental Development.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256F69E4-51E7-4F6E-AEA6-475F5911062F}"/>
              </a:ext>
            </a:extLst>
          </p:cNvPr>
          <p:cNvSpPr>
            <a:spLocks noGrp="1"/>
          </p:cNvSpPr>
          <p:nvPr/>
        </p:nvSpPr>
        <p:spPr>
          <a:xfrm>
            <a:off x="1390650" y="33528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4C9D316-737B-49D6-86D3-D197176B9B00}"/>
              </a:ext>
            </a:extLst>
          </p:cNvPr>
          <p:cNvSpPr>
            <a:spLocks noGrp="1"/>
          </p:cNvSpPr>
          <p:nvPr/>
        </p:nvSpPr>
        <p:spPr>
          <a:xfrm>
            <a:off x="781050" y="35052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97E1BAE-442D-4CA5-9EA4-0B3040512299}"/>
              </a:ext>
            </a:extLst>
          </p:cNvPr>
          <p:cNvSpPr>
            <a:spLocks noGrp="1"/>
          </p:cNvSpPr>
          <p:nvPr/>
        </p:nvSpPr>
        <p:spPr>
          <a:xfrm>
            <a:off x="1390650" y="34671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UNESCO. Recommendation on Open Science. 2021.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EE4EAC02-1131-4C64-83AF-B95A420185BD}"/>
              </a:ext>
            </a:extLst>
          </p:cNvPr>
          <p:cNvSpPr>
            <a:spLocks noGrp="1"/>
          </p:cNvSpPr>
          <p:nvPr/>
        </p:nvSpPr>
        <p:spPr>
          <a:xfrm>
            <a:off x="1390650" y="40005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5013DF0-B2E4-4BB2-BDFC-101E9BF26209}"/>
              </a:ext>
            </a:extLst>
          </p:cNvPr>
          <p:cNvSpPr>
            <a:spLocks noGrp="1"/>
          </p:cNvSpPr>
          <p:nvPr/>
        </p:nvSpPr>
        <p:spPr>
          <a:xfrm>
            <a:off x="781050" y="41529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AFC04D6-A4B0-4608-AEA2-9E0F493FB133}"/>
              </a:ext>
            </a:extLst>
          </p:cNvPr>
          <p:cNvSpPr>
            <a:spLocks noGrp="1"/>
          </p:cNvSpPr>
          <p:nvPr/>
        </p:nvSpPr>
        <p:spPr>
          <a:xfrm>
            <a:off x="1390650" y="41148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ALLEA. The European Code of Conduct for Research Integrity. Revised Edition 2023.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BF24B27C-4DAA-4E63-AF3A-9C928A0CE977}"/>
              </a:ext>
            </a:extLst>
          </p:cNvPr>
          <p:cNvSpPr>
            <a:spLocks noGrp="1"/>
          </p:cNvSpPr>
          <p:nvPr/>
        </p:nvSpPr>
        <p:spPr>
          <a:xfrm>
            <a:off x="1390650" y="46482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D7CC36A-B91E-4675-BEB6-2702F4C85A63}"/>
              </a:ext>
            </a:extLst>
          </p:cNvPr>
          <p:cNvSpPr>
            <a:spLocks noGrp="1"/>
          </p:cNvSpPr>
          <p:nvPr/>
        </p:nvSpPr>
        <p:spPr>
          <a:xfrm>
            <a:off x="781050" y="48006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44DE511-EB83-483F-8A7E-1C4DE6B0DACE}"/>
              </a:ext>
            </a:extLst>
          </p:cNvPr>
          <p:cNvSpPr>
            <a:spLocks noGrp="1"/>
          </p:cNvSpPr>
          <p:nvPr/>
        </p:nvSpPr>
        <p:spPr>
          <a:xfrm>
            <a:off x="1390650" y="47625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Eurostat. Metadata and quality reporting resources.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71D9F38-A703-48AA-89D8-7B1D801E2813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0D215E8-022B-4EA8-BF6E-0E34AECF45FC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43392646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1703</Words>
  <Application>Microsoft Office PowerPoint</Application>
  <DocSecurity>0</DocSecurity>
  <PresentationFormat>Широкий екран</PresentationFormat>
  <Paragraphs>421</Paragraphs>
  <Slides>26</Slides>
  <Notes>26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26</vt:i4>
      </vt:variant>
    </vt:vector>
  </HeadingPairs>
  <TitlesOfParts>
    <vt:vector size="31" baseType="lpstr">
      <vt:lpstr>Aptos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2026-10-10T17:00:40Z</dcterms:created>
  <dcterms:modified xsi:type="dcterms:W3CDTF">2026-10-15T11:14:20Z</dcterms:modified>
</cp:coreProperties>
</file>