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34"/>
  </p:notesMasterIdLst>
  <p:sldIdLst>
    <p:sldId id="256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57" r:id="rId18"/>
    <p:sldId id="258" r:id="rId19"/>
    <p:sldId id="259" r:id="rId20"/>
    <p:sldId id="269" r:id="rId21"/>
    <p:sldId id="270" r:id="rId22"/>
    <p:sldId id="271" r:id="rId23"/>
    <p:sldId id="272" r:id="rId24"/>
    <p:sldId id="273" r:id="rId25"/>
    <p:sldId id="274" r:id="rId26"/>
    <p:sldId id="277" r:id="rId27"/>
    <p:sldId id="278" r:id="rId28"/>
    <p:sldId id="279" r:id="rId29"/>
    <p:sldId id="275" r:id="rId30"/>
    <p:sldId id="280" r:id="rId31"/>
    <p:sldId id="296" r:id="rId32"/>
    <p:sldId id="297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BE2B4-CFB7-4CEC-9647-B5BB68F5B7B4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E0ED82-AADD-4496-94F4-0CC6A9EA7F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45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E0ED82-AADD-4496-94F4-0CC6A9EA7FB5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6695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002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1366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4355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303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611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81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1101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617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4741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993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09808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0208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54708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53542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6603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B80FD-B330-4078-B9FC-8A6B68425EC9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616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B80FD-B330-4078-B9FC-8A6B68425EC9}" type="datetimeFigureOut">
              <a:rPr lang="ru-RU" smtClean="0"/>
              <a:t>22.10.2026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2DFD9A2-4A83-464E-8E67-3449D426E5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280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254%D0%BA/96-%D0%B2%D1%8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zakon.rada.gov.ua/laws/show/2456-17#n3714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mof.gov.ua/uk/news/minfin_uriad_skhvaliv_biudzhetnu_deklaratsiiu_na_2022-2024_roki-2899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65279" y="504967"/>
            <a:ext cx="9539334" cy="5650173"/>
          </a:xfrm>
        </p:spPr>
        <p:txBody>
          <a:bodyPr/>
          <a:lstStyle/>
          <a:p>
            <a:r>
              <a:rPr lang="uk-UA" b="1" dirty="0"/>
              <a:t>Тема </a:t>
            </a:r>
            <a:r>
              <a:rPr lang="uk-UA" b="1" dirty="0" smtClean="0"/>
              <a:t>6. </a:t>
            </a:r>
            <a:r>
              <a:rPr lang="uk-UA" b="1" dirty="0"/>
              <a:t>Бюджетна система, бюджетний устрій та бюджетний процес в Україні</a:t>
            </a:r>
            <a:endParaRPr lang="ru-RU" dirty="0"/>
          </a:p>
          <a:p>
            <a:r>
              <a:rPr lang="uk-UA" dirty="0"/>
              <a:t>6.1. Поняття бюджетного бюджетної системи держави та бюджетного устрою</a:t>
            </a:r>
            <a:endParaRPr lang="ru-RU" dirty="0"/>
          </a:p>
          <a:p>
            <a:r>
              <a:rPr lang="uk-UA" dirty="0"/>
              <a:t>6.2. Бюджетний устрій унітарної та федеративної держави</a:t>
            </a:r>
            <a:endParaRPr lang="ru-RU" dirty="0"/>
          </a:p>
          <a:p>
            <a:r>
              <a:rPr lang="uk-UA" dirty="0"/>
              <a:t>6.3. Складові бюджетної системи України</a:t>
            </a:r>
            <a:endParaRPr lang="ru-RU" dirty="0"/>
          </a:p>
          <a:p>
            <a:r>
              <a:rPr lang="uk-UA" dirty="0"/>
              <a:t>6.4. Загальна характеристика бюджетного процесу</a:t>
            </a:r>
            <a:endParaRPr lang="ru-RU" dirty="0"/>
          </a:p>
          <a:p>
            <a:r>
              <a:rPr lang="uk-UA" dirty="0"/>
              <a:t>6.5. Стадії бюджетного процесу в Україні, його учасники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1408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3" y="259307"/>
            <a:ext cx="9403307" cy="6237027"/>
          </a:xfrm>
        </p:spPr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6.1</a:t>
            </a:r>
            <a:r>
              <a:rPr lang="uk-UA" dirty="0">
                <a:solidFill>
                  <a:schemeClr val="tx1"/>
                </a:solidFill>
              </a:rPr>
              <a:t>.	Поняття бюджетної системи держави та бюджетного устрою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 smtClean="0"/>
          </a:p>
          <a:p>
            <a:r>
              <a:rPr lang="uk-UA" b="1" u="sng" dirty="0" smtClean="0"/>
              <a:t>Бюджетна система </a:t>
            </a:r>
            <a:r>
              <a:rPr lang="uk-UA" dirty="0" smtClean="0"/>
              <a:t>- </a:t>
            </a:r>
            <a:r>
              <a:rPr lang="uk-UA" dirty="0"/>
              <a:t>це сукупність загальнодержавного бюджету, бюджетів нижчих рівнів та відносин між ними, утворена відповідно до державного та адміністративно-територіального устрою держави і врегульована нормами </a:t>
            </a:r>
            <a:r>
              <a:rPr lang="uk-UA" dirty="0" smtClean="0"/>
              <a:t>права.</a:t>
            </a:r>
          </a:p>
          <a:p>
            <a:r>
              <a:rPr lang="ru-RU" b="1" u="sng" dirty="0" err="1"/>
              <a:t>Бюджетний</a:t>
            </a:r>
            <a:r>
              <a:rPr lang="ru-RU" b="1" u="sng" dirty="0"/>
              <a:t> </a:t>
            </a:r>
            <a:r>
              <a:rPr lang="ru-RU" b="1" u="sng" dirty="0" err="1"/>
              <a:t>устрій</a:t>
            </a:r>
            <a:r>
              <a:rPr lang="ru-RU" b="1" u="sng" dirty="0"/>
              <a:t> </a:t>
            </a:r>
            <a:r>
              <a:rPr lang="ru-RU" dirty="0" err="1"/>
              <a:t>визначає</a:t>
            </a:r>
            <a:r>
              <a:rPr lang="ru-RU" dirty="0"/>
              <a:t> </a:t>
            </a:r>
            <a:r>
              <a:rPr lang="ru-RU" dirty="0" err="1"/>
              <a:t>організацію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 smtClean="0"/>
              <a:t>країни</a:t>
            </a:r>
            <a:r>
              <a:rPr lang="ru-RU" dirty="0" smtClean="0"/>
              <a:t>, </a:t>
            </a:r>
            <a:r>
              <a:rPr lang="ru-RU" dirty="0" err="1" smtClean="0"/>
              <a:t>взаємовідносини</a:t>
            </a:r>
            <a:r>
              <a:rPr lang="ru-RU" dirty="0" smtClean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окремими</a:t>
            </a:r>
            <a:r>
              <a:rPr lang="ru-RU" dirty="0"/>
              <a:t> ланками, </a:t>
            </a:r>
            <a:r>
              <a:rPr lang="ru-RU" dirty="0" err="1"/>
              <a:t>правові</a:t>
            </a:r>
            <a:r>
              <a:rPr lang="ru-RU" dirty="0"/>
              <a:t> </a:t>
            </a:r>
            <a:r>
              <a:rPr lang="ru-RU" dirty="0" err="1"/>
              <a:t>основи</a:t>
            </a:r>
            <a:r>
              <a:rPr lang="ru-RU" dirty="0"/>
              <a:t> </a:t>
            </a:r>
            <a:r>
              <a:rPr lang="ru-RU" dirty="0" err="1" smtClean="0"/>
              <a:t>функціонування</a:t>
            </a:r>
            <a:r>
              <a:rPr lang="ru-RU" dirty="0"/>
              <a:t> </a:t>
            </a:r>
            <a:r>
              <a:rPr lang="ru-RU" dirty="0" err="1" smtClean="0"/>
              <a:t>бюджетів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входять</a:t>
            </a:r>
            <a:r>
              <a:rPr lang="ru-RU" dirty="0"/>
              <a:t> до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, склад і структуру </a:t>
            </a:r>
            <a:r>
              <a:rPr lang="ru-RU" dirty="0" err="1" smtClean="0"/>
              <a:t>бюджетів</a:t>
            </a:r>
            <a:r>
              <a:rPr lang="ru-RU" dirty="0" smtClean="0"/>
              <a:t>, </a:t>
            </a:r>
            <a:r>
              <a:rPr lang="ru-RU" dirty="0" err="1" smtClean="0"/>
              <a:t>процедурні</a:t>
            </a:r>
            <a:r>
              <a:rPr lang="ru-RU" dirty="0" smtClean="0"/>
              <a:t> </a:t>
            </a:r>
            <a:r>
              <a:rPr lang="ru-RU" dirty="0" err="1"/>
              <a:t>сторони</a:t>
            </a:r>
            <a:r>
              <a:rPr lang="ru-RU" dirty="0"/>
              <a:t> </a:t>
            </a:r>
            <a:r>
              <a:rPr lang="ru-RU" dirty="0" err="1"/>
              <a:t>формування</a:t>
            </a:r>
            <a:r>
              <a:rPr lang="ru-RU" dirty="0"/>
              <a:t> та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та </a:t>
            </a:r>
            <a:r>
              <a:rPr lang="ru-RU" dirty="0" err="1"/>
              <a:t>ін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/>
              <a:t>Основи</a:t>
            </a:r>
            <a:r>
              <a:rPr lang="ru-RU" dirty="0"/>
              <a:t> бюджетного устрою </a:t>
            </a:r>
            <a:r>
              <a:rPr lang="ru-RU" dirty="0" err="1"/>
              <a:t>визначаються</a:t>
            </a:r>
            <a:r>
              <a:rPr lang="ru-RU" dirty="0"/>
              <a:t> формою державного </a:t>
            </a:r>
            <a:r>
              <a:rPr lang="ru-RU" dirty="0" smtClean="0"/>
              <a:t>устрою </a:t>
            </a:r>
            <a:r>
              <a:rPr lang="ru-RU" dirty="0" err="1" smtClean="0"/>
              <a:t>країни</a:t>
            </a:r>
            <a:r>
              <a:rPr lang="ru-RU" dirty="0"/>
              <a:t>, </a:t>
            </a:r>
            <a:r>
              <a:rPr lang="ru-RU" dirty="0" err="1"/>
              <a:t>чинними</a:t>
            </a:r>
            <a:r>
              <a:rPr lang="ru-RU" dirty="0"/>
              <a:t> </a:t>
            </a:r>
            <a:r>
              <a:rPr lang="ru-RU" dirty="0" err="1"/>
              <a:t>основними</a:t>
            </a:r>
            <a:r>
              <a:rPr lang="ru-RU" dirty="0"/>
              <a:t> </a:t>
            </a:r>
            <a:r>
              <a:rPr lang="ru-RU" dirty="0" err="1"/>
              <a:t>законодавчими</a:t>
            </a:r>
            <a:r>
              <a:rPr lang="ru-RU" dirty="0"/>
              <a:t> актами,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роллю</a:t>
            </a:r>
            <a:r>
              <a:rPr lang="ru-RU" dirty="0"/>
              <a:t> </a:t>
            </a:r>
            <a:r>
              <a:rPr lang="ru-RU" dirty="0" smtClean="0"/>
              <a:t>бюджету у </a:t>
            </a:r>
            <a:r>
              <a:rPr lang="ru-RU" dirty="0" err="1"/>
              <a:t>суспільному</a:t>
            </a:r>
            <a:r>
              <a:rPr lang="ru-RU" dirty="0"/>
              <a:t> </a:t>
            </a:r>
            <a:r>
              <a:rPr lang="ru-RU" dirty="0" err="1"/>
              <a:t>відтворенні</a:t>
            </a:r>
            <a:r>
              <a:rPr lang="ru-RU" dirty="0"/>
              <a:t> та </a:t>
            </a:r>
            <a:r>
              <a:rPr lang="ru-RU" dirty="0" err="1"/>
              <a:t>соціальних</a:t>
            </a:r>
            <a:r>
              <a:rPr lang="ru-RU" dirty="0"/>
              <a:t> </a:t>
            </a:r>
            <a:r>
              <a:rPr lang="ru-RU" dirty="0" err="1"/>
              <a:t>процесах</a:t>
            </a:r>
            <a:r>
              <a:rPr lang="ru-RU" dirty="0"/>
              <a:t>.</a:t>
            </a:r>
          </a:p>
          <a:p>
            <a:r>
              <a:rPr lang="ru-RU" dirty="0" err="1"/>
              <a:t>Бюджетний</a:t>
            </a:r>
            <a:r>
              <a:rPr lang="ru-RU" dirty="0"/>
              <a:t> </a:t>
            </a:r>
            <a:r>
              <a:rPr lang="ru-RU" dirty="0" err="1"/>
              <a:t>устрій</a:t>
            </a:r>
            <a:r>
              <a:rPr lang="ru-RU" dirty="0"/>
              <a:t>, як правило, </a:t>
            </a:r>
            <a:r>
              <a:rPr lang="ru-RU" dirty="0" err="1"/>
              <a:t>будується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 smtClean="0"/>
              <a:t>адміністративно-територіального</a:t>
            </a:r>
            <a:r>
              <a:rPr lang="ru-RU" dirty="0" smtClean="0"/>
              <a:t> </a:t>
            </a:r>
            <a:r>
              <a:rPr lang="ru-RU" dirty="0"/>
              <a:t>устрою </a:t>
            </a:r>
            <a:r>
              <a:rPr lang="ru-RU" dirty="0" err="1"/>
              <a:t>країни</a:t>
            </a:r>
            <a:r>
              <a:rPr lang="ru-RU" dirty="0" smtClean="0"/>
              <a:t>.</a:t>
            </a:r>
          </a:p>
          <a:p>
            <a:r>
              <a:rPr lang="uk-UA" dirty="0"/>
              <a:t>Елементи бюджетного устрою представлені на рисунку 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567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2197" y="602595"/>
            <a:ext cx="7383439" cy="5740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64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3" y="259307"/>
            <a:ext cx="9403307" cy="6237027"/>
          </a:xfrm>
        </p:spPr>
        <p:txBody>
          <a:bodyPr>
            <a:normAutofit/>
          </a:bodyPr>
          <a:lstStyle/>
          <a:p>
            <a:r>
              <a:rPr lang="uk-UA" dirty="0"/>
              <a:t>Правовою основою бюджетного устрою є </a:t>
            </a:r>
            <a:r>
              <a:rPr lang="uk-UA" b="1" dirty="0"/>
              <a:t>бюджетне законодавство</a:t>
            </a:r>
            <a:r>
              <a:rPr lang="uk-UA" dirty="0"/>
              <a:t>, основними складовими якого є:</a:t>
            </a:r>
            <a:endParaRPr lang="ru-RU" dirty="0"/>
          </a:p>
          <a:p>
            <a:r>
              <a:rPr lang="ru-RU" dirty="0"/>
              <a:t>1) </a:t>
            </a:r>
            <a:r>
              <a:rPr lang="ru-RU" u="sng" dirty="0" err="1" smtClean="0">
                <a:hlinkClick r:id="rId2"/>
              </a:rPr>
              <a:t>Конституція</a:t>
            </a:r>
            <a:r>
              <a:rPr lang="ru-RU" u="sng" dirty="0" smtClean="0">
                <a:hlinkClick r:id="rId2"/>
              </a:rPr>
              <a:t> </a:t>
            </a:r>
            <a:r>
              <a:rPr lang="ru-RU" u="sng" dirty="0" err="1">
                <a:hlinkClick r:id="rId2"/>
              </a:rPr>
              <a:t>України</a:t>
            </a:r>
            <a:r>
              <a:rPr lang="ru-RU" dirty="0"/>
              <a:t>;</a:t>
            </a:r>
          </a:p>
          <a:p>
            <a:r>
              <a:rPr lang="ru-RU" dirty="0"/>
              <a:t>2) </a:t>
            </a:r>
            <a:r>
              <a:rPr lang="ru-RU" dirty="0" err="1" smtClean="0"/>
              <a:t>Бюджетний</a:t>
            </a:r>
            <a:r>
              <a:rPr lang="ru-RU" dirty="0" smtClean="0"/>
              <a:t> Кодекс </a:t>
            </a:r>
            <a:r>
              <a:rPr lang="ru-RU" dirty="0" err="1" smtClean="0"/>
              <a:t>Укра</a:t>
            </a:r>
            <a:r>
              <a:rPr lang="uk-UA" dirty="0" err="1" smtClean="0"/>
              <a:t>їни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2</a:t>
            </a:r>
            <a:r>
              <a:rPr lang="ru-RU" b="1" baseline="30000" dirty="0"/>
              <a:t>-1</a:t>
            </a:r>
            <a:r>
              <a:rPr lang="ru-RU" dirty="0"/>
              <a:t>) </a:t>
            </a:r>
            <a:r>
              <a:rPr lang="ru-RU" dirty="0" err="1" smtClean="0"/>
              <a:t>Бюджетна</a:t>
            </a:r>
            <a:r>
              <a:rPr lang="ru-RU" dirty="0" smtClean="0"/>
              <a:t> </a:t>
            </a:r>
            <a:r>
              <a:rPr lang="ru-RU" dirty="0" err="1" smtClean="0"/>
              <a:t>декларація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/>
              <a:t>3</a:t>
            </a:r>
            <a:r>
              <a:rPr lang="ru-RU" dirty="0"/>
              <a:t>) закону про </a:t>
            </a:r>
            <a:r>
              <a:rPr lang="ru-RU" dirty="0" err="1"/>
              <a:t>Державний</a:t>
            </a:r>
            <a:r>
              <a:rPr lang="ru-RU" dirty="0"/>
              <a:t> бюджет </a:t>
            </a:r>
            <a:r>
              <a:rPr lang="ru-RU" dirty="0" err="1"/>
              <a:t>України</a:t>
            </a:r>
            <a:r>
              <a:rPr lang="ru-RU" dirty="0"/>
              <a:t>;</a:t>
            </a:r>
          </a:p>
          <a:p>
            <a:r>
              <a:rPr lang="ru-RU" dirty="0"/>
              <a:t>4)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/>
              <a:t>законів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регулюють</a:t>
            </a:r>
            <a:r>
              <a:rPr lang="ru-RU" dirty="0"/>
              <a:t> </a:t>
            </a:r>
            <a:r>
              <a:rPr lang="ru-RU" dirty="0" err="1"/>
              <a:t>бюджетні</a:t>
            </a:r>
            <a:r>
              <a:rPr lang="ru-RU" dirty="0"/>
              <a:t> </a:t>
            </a:r>
            <a:r>
              <a:rPr lang="ru-RU" dirty="0" err="1" smtClean="0"/>
              <a:t>відносини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5) нормативно-</a:t>
            </a:r>
            <a:r>
              <a:rPr lang="ru-RU" dirty="0" err="1"/>
              <a:t>правових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 </a:t>
            </a:r>
            <a:r>
              <a:rPr lang="ru-RU" dirty="0" err="1"/>
              <a:t>Кабінету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 smtClean="0"/>
              <a:t>України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 smtClean="0"/>
              <a:t>6</a:t>
            </a:r>
            <a:r>
              <a:rPr lang="ru-RU" dirty="0"/>
              <a:t>) нормативно-</a:t>
            </a:r>
            <a:r>
              <a:rPr lang="ru-RU" dirty="0" err="1"/>
              <a:t>правових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виконавчої</a:t>
            </a:r>
            <a:r>
              <a:rPr lang="ru-RU" dirty="0"/>
              <a:t> </a:t>
            </a:r>
            <a:r>
              <a:rPr lang="ru-RU" dirty="0" err="1" smtClean="0"/>
              <a:t>влади</a:t>
            </a:r>
            <a:r>
              <a:rPr lang="ru-RU" dirty="0" smtClean="0"/>
              <a:t>;</a:t>
            </a:r>
            <a:endParaRPr lang="ru-RU" dirty="0"/>
          </a:p>
          <a:p>
            <a:r>
              <a:rPr lang="ru-RU" dirty="0"/>
              <a:t>6</a:t>
            </a:r>
            <a:r>
              <a:rPr lang="ru-RU" b="1" baseline="30000" dirty="0"/>
              <a:t>-1</a:t>
            </a:r>
            <a:r>
              <a:rPr lang="ru-RU" dirty="0"/>
              <a:t>) </a:t>
            </a:r>
            <a:r>
              <a:rPr lang="ru-RU" dirty="0" err="1"/>
              <a:t>прогнозів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;</a:t>
            </a:r>
          </a:p>
          <a:p>
            <a:r>
              <a:rPr lang="ru-RU" dirty="0" smtClean="0"/>
              <a:t>7</a:t>
            </a:r>
            <a:r>
              <a:rPr lang="ru-RU" dirty="0"/>
              <a:t>) </a:t>
            </a:r>
            <a:r>
              <a:rPr lang="ru-RU" dirty="0" err="1"/>
              <a:t>рішень</a:t>
            </a:r>
            <a:r>
              <a:rPr lang="ru-RU" dirty="0"/>
              <a:t> про </a:t>
            </a:r>
            <a:r>
              <a:rPr lang="ru-RU" dirty="0" err="1"/>
              <a:t>місцевий</a:t>
            </a:r>
            <a:r>
              <a:rPr lang="ru-RU" dirty="0"/>
              <a:t> бюджет;</a:t>
            </a:r>
          </a:p>
          <a:p>
            <a:r>
              <a:rPr lang="ru-RU" dirty="0"/>
              <a:t>8) </a:t>
            </a:r>
            <a:r>
              <a:rPr lang="ru-RU" dirty="0" err="1"/>
              <a:t>рішень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Автономної</a:t>
            </a:r>
            <a:r>
              <a:rPr lang="ru-RU" dirty="0"/>
              <a:t> </a:t>
            </a:r>
            <a:r>
              <a:rPr lang="ru-RU" dirty="0" err="1"/>
              <a:t>Республіки</a:t>
            </a:r>
            <a:r>
              <a:rPr lang="ru-RU" dirty="0"/>
              <a:t> </a:t>
            </a:r>
            <a:r>
              <a:rPr lang="ru-RU" dirty="0" err="1"/>
              <a:t>Крим</a:t>
            </a:r>
            <a:r>
              <a:rPr lang="ru-RU" dirty="0"/>
              <a:t>,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державних</a:t>
            </a:r>
            <a:r>
              <a:rPr lang="ru-RU" dirty="0"/>
              <a:t> </a:t>
            </a:r>
            <a:r>
              <a:rPr lang="ru-RU" dirty="0" err="1"/>
              <a:t>адміністрацій</a:t>
            </a:r>
            <a:r>
              <a:rPr lang="ru-RU" dirty="0"/>
              <a:t>,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 smtClean="0"/>
              <a:t>самоврядування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4488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3" y="259307"/>
            <a:ext cx="9403307" cy="6237027"/>
          </a:xfrm>
        </p:spPr>
        <p:txBody>
          <a:bodyPr>
            <a:noAutofit/>
          </a:bodyPr>
          <a:lstStyle/>
          <a:p>
            <a:r>
              <a:rPr lang="ru-RU" sz="1900" b="1" u="sng" dirty="0" err="1"/>
              <a:t>Бюджетним</a:t>
            </a:r>
            <a:r>
              <a:rPr lang="ru-RU" sz="1900" b="1" u="sng" dirty="0"/>
              <a:t> кодексом </a:t>
            </a:r>
            <a:r>
              <a:rPr lang="ru-RU" sz="1900" b="1" u="sng" dirty="0" err="1"/>
              <a:t>України</a:t>
            </a:r>
            <a:r>
              <a:rPr lang="ru-RU" sz="1900" b="1" u="sng" dirty="0"/>
              <a:t> </a:t>
            </a:r>
            <a:r>
              <a:rPr lang="ru-RU" sz="1900" dirty="0" err="1"/>
              <a:t>регулюються</a:t>
            </a:r>
            <a:r>
              <a:rPr lang="ru-RU" sz="1900" dirty="0"/>
              <a:t> </a:t>
            </a:r>
            <a:r>
              <a:rPr lang="ru-RU" sz="1900" dirty="0" err="1"/>
              <a:t>відносини</a:t>
            </a:r>
            <a:r>
              <a:rPr lang="ru-RU" sz="1900" dirty="0"/>
              <a:t>, </a:t>
            </a:r>
            <a:r>
              <a:rPr lang="ru-RU" sz="1900" dirty="0" err="1"/>
              <a:t>що</a:t>
            </a:r>
            <a:r>
              <a:rPr lang="ru-RU" sz="1900" dirty="0"/>
              <a:t> </a:t>
            </a:r>
            <a:r>
              <a:rPr lang="ru-RU" sz="1900" dirty="0" err="1"/>
              <a:t>виникають</a:t>
            </a:r>
            <a:r>
              <a:rPr lang="ru-RU" sz="1900" dirty="0"/>
              <a:t> у </a:t>
            </a:r>
            <a:r>
              <a:rPr lang="ru-RU" sz="1900" dirty="0" err="1"/>
              <a:t>процесі</a:t>
            </a:r>
            <a:r>
              <a:rPr lang="ru-RU" sz="1900" dirty="0"/>
              <a:t> </a:t>
            </a:r>
            <a:r>
              <a:rPr lang="ru-RU" sz="1900" dirty="0" err="1"/>
              <a:t>складання</a:t>
            </a:r>
            <a:r>
              <a:rPr lang="ru-RU" sz="1900" dirty="0"/>
              <a:t>, </a:t>
            </a:r>
            <a:r>
              <a:rPr lang="ru-RU" sz="1900" dirty="0" err="1"/>
              <a:t>розгляду</a:t>
            </a:r>
            <a:r>
              <a:rPr lang="ru-RU" sz="1900" dirty="0"/>
              <a:t>, </a:t>
            </a:r>
            <a:r>
              <a:rPr lang="ru-RU" sz="1900" dirty="0" err="1"/>
              <a:t>затвердження</a:t>
            </a:r>
            <a:r>
              <a:rPr lang="ru-RU" sz="1900" dirty="0"/>
              <a:t>, </a:t>
            </a:r>
            <a:r>
              <a:rPr lang="ru-RU" sz="1900" dirty="0" err="1"/>
              <a:t>виконання</a:t>
            </a:r>
            <a:r>
              <a:rPr lang="ru-RU" sz="1900" dirty="0"/>
              <a:t> </a:t>
            </a:r>
            <a:r>
              <a:rPr lang="ru-RU" sz="1900" dirty="0" err="1"/>
              <a:t>бюджетів</a:t>
            </a:r>
            <a:r>
              <a:rPr lang="ru-RU" sz="1900" dirty="0"/>
              <a:t>, </a:t>
            </a:r>
            <a:r>
              <a:rPr lang="ru-RU" sz="1900" dirty="0" err="1"/>
              <a:t>звітування</a:t>
            </a:r>
            <a:r>
              <a:rPr lang="ru-RU" sz="1900" dirty="0"/>
              <a:t> про </a:t>
            </a:r>
            <a:r>
              <a:rPr lang="ru-RU" sz="1900" dirty="0" err="1"/>
              <a:t>їх</a:t>
            </a:r>
            <a:r>
              <a:rPr lang="ru-RU" sz="1900" dirty="0"/>
              <a:t> </a:t>
            </a:r>
            <a:r>
              <a:rPr lang="ru-RU" sz="1900" dirty="0" err="1"/>
              <a:t>виконання</a:t>
            </a:r>
            <a:r>
              <a:rPr lang="ru-RU" sz="1900" dirty="0"/>
              <a:t> та контролю за </a:t>
            </a:r>
            <a:r>
              <a:rPr lang="ru-RU" sz="1900" dirty="0" err="1"/>
              <a:t>дотриманням</a:t>
            </a:r>
            <a:r>
              <a:rPr lang="ru-RU" sz="1900" dirty="0"/>
              <a:t> бюджетного </a:t>
            </a:r>
            <a:r>
              <a:rPr lang="ru-RU" sz="1900" dirty="0" err="1"/>
              <a:t>законодавства</a:t>
            </a:r>
            <a:r>
              <a:rPr lang="ru-RU" sz="1900" dirty="0"/>
              <a:t>, і </a:t>
            </a:r>
            <a:r>
              <a:rPr lang="ru-RU" sz="1900" dirty="0" err="1"/>
              <a:t>питання</a:t>
            </a:r>
            <a:r>
              <a:rPr lang="ru-RU" sz="1900" dirty="0"/>
              <a:t> </a:t>
            </a:r>
            <a:r>
              <a:rPr lang="ru-RU" sz="1900" dirty="0" err="1"/>
              <a:t>відповідальності</a:t>
            </a:r>
            <a:r>
              <a:rPr lang="ru-RU" sz="1900" dirty="0"/>
              <a:t> за </a:t>
            </a:r>
            <a:r>
              <a:rPr lang="ru-RU" sz="1900" dirty="0" err="1"/>
              <a:t>порушення</a:t>
            </a:r>
            <a:r>
              <a:rPr lang="ru-RU" sz="1900" dirty="0"/>
              <a:t> бюджетного </a:t>
            </a:r>
            <a:r>
              <a:rPr lang="ru-RU" sz="1900" dirty="0" err="1"/>
              <a:t>законодавства</a:t>
            </a:r>
            <a:r>
              <a:rPr lang="ru-RU" sz="1900" dirty="0"/>
              <a:t>, а </a:t>
            </a:r>
            <a:r>
              <a:rPr lang="ru-RU" sz="1900" dirty="0" err="1"/>
              <a:t>також</a:t>
            </a:r>
            <a:r>
              <a:rPr lang="ru-RU" sz="1900" dirty="0"/>
              <a:t> </a:t>
            </a:r>
            <a:r>
              <a:rPr lang="ru-RU" sz="1900" dirty="0" err="1"/>
              <a:t>визначаються</a:t>
            </a:r>
            <a:r>
              <a:rPr lang="ru-RU" sz="1900" dirty="0"/>
              <a:t> </a:t>
            </a:r>
            <a:r>
              <a:rPr lang="ru-RU" sz="1900" dirty="0" err="1"/>
              <a:t>правові</a:t>
            </a:r>
            <a:r>
              <a:rPr lang="ru-RU" sz="1900" dirty="0"/>
              <a:t> засади </a:t>
            </a:r>
            <a:r>
              <a:rPr lang="ru-RU" sz="1900" dirty="0" err="1"/>
              <a:t>утворення</a:t>
            </a:r>
            <a:r>
              <a:rPr lang="ru-RU" sz="1900" dirty="0"/>
              <a:t> та </a:t>
            </a:r>
            <a:r>
              <a:rPr lang="ru-RU" sz="1900" dirty="0" err="1"/>
              <a:t>погашення</a:t>
            </a:r>
            <a:r>
              <a:rPr lang="ru-RU" sz="1900" dirty="0"/>
              <a:t> державного і </a:t>
            </a:r>
            <a:r>
              <a:rPr lang="ru-RU" sz="1900" dirty="0" err="1"/>
              <a:t>місцевого</a:t>
            </a:r>
            <a:r>
              <a:rPr lang="ru-RU" sz="1900" dirty="0"/>
              <a:t> боргу</a:t>
            </a:r>
            <a:r>
              <a:rPr lang="ru-RU" sz="1900" dirty="0" smtClean="0"/>
              <a:t>.</a:t>
            </a:r>
          </a:p>
          <a:p>
            <a:r>
              <a:rPr lang="ru-RU" sz="1900" b="1" u="sng" dirty="0" err="1"/>
              <a:t>Бюджетна</a:t>
            </a:r>
            <a:r>
              <a:rPr lang="ru-RU" sz="1900" b="1" u="sng" dirty="0"/>
              <a:t> </a:t>
            </a:r>
            <a:r>
              <a:rPr lang="ru-RU" sz="1900" b="1" u="sng" dirty="0" err="1"/>
              <a:t>декларація</a:t>
            </a:r>
            <a:r>
              <a:rPr lang="ru-RU" sz="1900" dirty="0"/>
              <a:t> – </a:t>
            </a:r>
            <a:r>
              <a:rPr lang="ru-RU" sz="1900" dirty="0" err="1"/>
              <a:t>це</a:t>
            </a:r>
            <a:r>
              <a:rPr lang="ru-RU" sz="1900" dirty="0"/>
              <a:t> </a:t>
            </a:r>
            <a:r>
              <a:rPr lang="ru-RU" sz="1900" dirty="0" err="1"/>
              <a:t>стратегічний</a:t>
            </a:r>
            <a:r>
              <a:rPr lang="ru-RU" sz="1900" dirty="0"/>
              <a:t> документ, </a:t>
            </a:r>
            <a:r>
              <a:rPr lang="ru-RU" sz="1900" dirty="0" err="1"/>
              <a:t>який</a:t>
            </a:r>
            <a:r>
              <a:rPr lang="ru-RU" sz="1900" dirty="0"/>
              <a:t> </a:t>
            </a:r>
            <a:r>
              <a:rPr lang="ru-RU" sz="1900" dirty="0" err="1"/>
              <a:t>окреслює</a:t>
            </a:r>
            <a:r>
              <a:rPr lang="ru-RU" sz="1900" dirty="0"/>
              <a:t> </a:t>
            </a:r>
            <a:r>
              <a:rPr lang="ru-RU" sz="1900" dirty="0" err="1"/>
              <a:t>консолідований</a:t>
            </a:r>
            <a:r>
              <a:rPr lang="ru-RU" sz="1900" dirty="0"/>
              <a:t> </a:t>
            </a:r>
            <a:r>
              <a:rPr lang="ru-RU" sz="1900" dirty="0" err="1"/>
              <a:t>підхід</a:t>
            </a:r>
            <a:r>
              <a:rPr lang="ru-RU" sz="1900" dirty="0"/>
              <a:t> Уряду до </a:t>
            </a:r>
            <a:r>
              <a:rPr lang="ru-RU" sz="1900" dirty="0" err="1"/>
              <a:t>фіскальної</a:t>
            </a:r>
            <a:r>
              <a:rPr lang="ru-RU" sz="1900" dirty="0"/>
              <a:t> </a:t>
            </a:r>
            <a:r>
              <a:rPr lang="ru-RU" sz="1900" dirty="0" err="1"/>
              <a:t>політики</a:t>
            </a:r>
            <a:r>
              <a:rPr lang="ru-RU" sz="1900" dirty="0"/>
              <a:t> на </a:t>
            </a:r>
            <a:r>
              <a:rPr lang="ru-RU" sz="1900" dirty="0" err="1"/>
              <a:t>наступні</a:t>
            </a:r>
            <a:r>
              <a:rPr lang="ru-RU" sz="1900" dirty="0"/>
              <a:t> 3 (в </a:t>
            </a:r>
            <a:r>
              <a:rPr lang="ru-RU" sz="1900" dirty="0" err="1"/>
              <a:t>деяких</a:t>
            </a:r>
            <a:r>
              <a:rPr lang="ru-RU" sz="1900" dirty="0"/>
              <a:t> </a:t>
            </a:r>
            <a:r>
              <a:rPr lang="ru-RU" sz="1900" dirty="0" err="1"/>
              <a:t>країнах</a:t>
            </a:r>
            <a:r>
              <a:rPr lang="ru-RU" sz="1900" dirty="0"/>
              <a:t> – 5) </a:t>
            </a:r>
            <a:r>
              <a:rPr lang="ru-RU" sz="1900" dirty="0" err="1"/>
              <a:t>років</a:t>
            </a:r>
            <a:r>
              <a:rPr lang="ru-RU" sz="1900" dirty="0"/>
              <a:t>. Документ </a:t>
            </a:r>
            <a:r>
              <a:rPr lang="ru-RU" sz="1900" dirty="0" err="1"/>
              <a:t>має</a:t>
            </a:r>
            <a:r>
              <a:rPr lang="ru-RU" sz="1900" dirty="0"/>
              <a:t> </a:t>
            </a:r>
            <a:r>
              <a:rPr lang="ru-RU" sz="1900" dirty="0" err="1"/>
              <a:t>визначати</a:t>
            </a:r>
            <a:r>
              <a:rPr lang="ru-RU" sz="1900" dirty="0"/>
              <a:t>, </a:t>
            </a:r>
            <a:r>
              <a:rPr lang="ru-RU" sz="1900" dirty="0" err="1"/>
              <a:t>якою</a:t>
            </a:r>
            <a:r>
              <a:rPr lang="ru-RU" sz="1900" dirty="0"/>
              <a:t> буде </a:t>
            </a:r>
            <a:r>
              <a:rPr lang="ru-RU" sz="1900" dirty="0" err="1"/>
              <a:t>фіскальна</a:t>
            </a:r>
            <a:r>
              <a:rPr lang="ru-RU" sz="1900" dirty="0"/>
              <a:t> </a:t>
            </a:r>
            <a:r>
              <a:rPr lang="ru-RU" sz="1900" dirty="0" err="1"/>
              <a:t>політика</a:t>
            </a:r>
            <a:r>
              <a:rPr lang="ru-RU" sz="1900" dirty="0"/>
              <a:t> як з боку </a:t>
            </a:r>
            <a:r>
              <a:rPr lang="ru-RU" sz="1900" dirty="0" err="1"/>
              <a:t>доходів</a:t>
            </a:r>
            <a:r>
              <a:rPr lang="ru-RU" sz="1900" dirty="0"/>
              <a:t>, так і з боку </a:t>
            </a:r>
            <a:r>
              <a:rPr lang="ru-RU" sz="1900" dirty="0" err="1"/>
              <a:t>видатків</a:t>
            </a:r>
            <a:r>
              <a:rPr lang="ru-RU" sz="1900" dirty="0" smtClean="0"/>
              <a:t>.</a:t>
            </a:r>
          </a:p>
          <a:p>
            <a:r>
              <a:rPr lang="uk-UA" sz="1900" b="1" u="sng" dirty="0"/>
              <a:t>Розмежування доходів і видатків</a:t>
            </a:r>
            <a:r>
              <a:rPr lang="uk-UA" sz="1900" u="sng" dirty="0"/>
              <a:t> </a:t>
            </a:r>
            <a:r>
              <a:rPr lang="uk-UA" sz="1900" dirty="0"/>
              <a:t>передбачає визначення доходів та видатків для кожного виду бюджетів.</a:t>
            </a:r>
            <a:endParaRPr lang="ru-RU" sz="1900" dirty="0"/>
          </a:p>
          <a:p>
            <a:r>
              <a:rPr lang="uk-UA" sz="1900" b="1" u="sng" dirty="0"/>
              <a:t>Організація бюджетної системи</a:t>
            </a:r>
            <a:r>
              <a:rPr lang="uk-UA" sz="1900" u="sng" dirty="0"/>
              <a:t> </a:t>
            </a:r>
            <a:r>
              <a:rPr lang="uk-UA" sz="1900" dirty="0"/>
              <a:t>визначає співвідношення між бюджетами.</a:t>
            </a:r>
            <a:endParaRPr lang="ru-RU" sz="1900" dirty="0"/>
          </a:p>
          <a:p>
            <a:r>
              <a:rPr lang="uk-UA" sz="1900" b="1" u="sng" dirty="0"/>
              <a:t>Міжбюджетні відносини</a:t>
            </a:r>
            <a:r>
              <a:rPr lang="uk-UA" sz="1900" u="sng" dirty="0"/>
              <a:t> </a:t>
            </a:r>
            <a:r>
              <a:rPr lang="uk-UA" sz="1900" dirty="0"/>
              <a:t>(взаємовідносини між бюджетам) – це відносини між державою, членами федерації (для федеративних держав) та територіальними громадами щодо забезпечення відповідних бюджетів фінансовими ресурсами, необхідними для виконання функцій, передбачених законодавством.</a:t>
            </a:r>
            <a:endParaRPr lang="ru-RU" sz="1900" dirty="0"/>
          </a:p>
          <a:p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3851052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3" y="259307"/>
            <a:ext cx="9403307" cy="6237027"/>
          </a:xfrm>
        </p:spPr>
        <p:txBody>
          <a:bodyPr/>
          <a:lstStyle/>
          <a:p>
            <a:r>
              <a:rPr lang="uk-UA" dirty="0"/>
              <a:t>Основною </a:t>
            </a:r>
            <a:r>
              <a:rPr lang="uk-UA" u="sng" dirty="0"/>
              <a:t>формою реалізації міжбюджетних відносин є </a:t>
            </a:r>
            <a:r>
              <a:rPr lang="uk-UA" b="1" u="sng" dirty="0"/>
              <a:t>міжбюджетні трансферти</a:t>
            </a:r>
            <a:r>
              <a:rPr lang="uk-UA" dirty="0"/>
              <a:t>, що спрямовані та збалансування фінансової спроможності бюджетів.</a:t>
            </a:r>
            <a:endParaRPr lang="ru-RU" dirty="0"/>
          </a:p>
          <a:p>
            <a:pPr marL="0" indent="0">
              <a:buNone/>
            </a:pPr>
            <a:r>
              <a:rPr lang="ru-RU" u="sng" dirty="0" err="1"/>
              <a:t>М</a:t>
            </a:r>
            <a:r>
              <a:rPr lang="ru-RU" u="sng" dirty="0" err="1" smtClean="0"/>
              <a:t>іжбюджетні</a:t>
            </a:r>
            <a:r>
              <a:rPr lang="ru-RU" u="sng" dirty="0" smtClean="0"/>
              <a:t> </a:t>
            </a:r>
            <a:r>
              <a:rPr lang="ru-RU" u="sng" dirty="0" err="1"/>
              <a:t>трансферти</a:t>
            </a:r>
            <a:r>
              <a:rPr lang="ru-RU" u="sng" dirty="0"/>
              <a:t> </a:t>
            </a:r>
            <a:r>
              <a:rPr lang="ru-RU" dirty="0"/>
              <a:t>- </a:t>
            </a:r>
            <a:r>
              <a:rPr lang="ru-RU" dirty="0" err="1"/>
              <a:t>кошти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безоплатно</a:t>
            </a:r>
            <a:r>
              <a:rPr lang="ru-RU" dirty="0"/>
              <a:t> і </a:t>
            </a:r>
            <a:r>
              <a:rPr lang="ru-RU" dirty="0" err="1"/>
              <a:t>безповоротно</a:t>
            </a:r>
            <a:r>
              <a:rPr lang="ru-RU" dirty="0"/>
              <a:t> </a:t>
            </a:r>
            <a:r>
              <a:rPr lang="ru-RU" dirty="0" err="1"/>
              <a:t>передаються</a:t>
            </a:r>
            <a:r>
              <a:rPr lang="ru-RU" dirty="0"/>
              <a:t> з одного бюджету до </a:t>
            </a:r>
            <a:r>
              <a:rPr lang="ru-RU" dirty="0" err="1"/>
              <a:t>іншого</a:t>
            </a:r>
            <a:endParaRPr lang="uk-UA" dirty="0" smtClean="0"/>
          </a:p>
          <a:p>
            <a:pPr marL="0" indent="0">
              <a:buNone/>
            </a:pPr>
            <a:r>
              <a:rPr lang="uk-UA" dirty="0" smtClean="0"/>
              <a:t>Міжбюджетні </a:t>
            </a:r>
            <a:r>
              <a:rPr lang="uk-UA" dirty="0"/>
              <a:t>трансферти поділяються на</a:t>
            </a:r>
            <a:r>
              <a:rPr lang="uk-UA" dirty="0" smtClean="0"/>
              <a:t>:</a:t>
            </a:r>
          </a:p>
          <a:p>
            <a:r>
              <a:rPr lang="uk-UA" dirty="0"/>
              <a:t>1)	</a:t>
            </a:r>
            <a:r>
              <a:rPr lang="uk-UA" i="1" dirty="0"/>
              <a:t>дотацію вирівнювання</a:t>
            </a:r>
            <a:r>
              <a:rPr lang="uk-UA" dirty="0"/>
              <a:t> (міжбюджетний трансферт на вирівнювання дохідної спроможності бюджету, який його отримує);</a:t>
            </a:r>
            <a:endParaRPr lang="ru-RU" dirty="0"/>
          </a:p>
          <a:p>
            <a:r>
              <a:rPr lang="uk-UA" dirty="0"/>
              <a:t>2)	</a:t>
            </a:r>
            <a:r>
              <a:rPr lang="uk-UA" i="1" dirty="0"/>
              <a:t>субвенції</a:t>
            </a:r>
            <a:r>
              <a:rPr lang="uk-UA" dirty="0"/>
              <a:t> (міжбюджетні  трансферти для використання на певну мету в порядку,  визначеному органом,  який прийняв  рішення про надання субвенції);</a:t>
            </a:r>
            <a:endParaRPr lang="ru-RU" dirty="0"/>
          </a:p>
          <a:p>
            <a:r>
              <a:rPr lang="uk-UA" dirty="0"/>
              <a:t>3)	</a:t>
            </a:r>
            <a:r>
              <a:rPr lang="uk-UA" i="1" dirty="0"/>
              <a:t>кошти, що передаються до державного бюджету та місцевих бюджетів з інших місцевих бюджетів</a:t>
            </a:r>
            <a:r>
              <a:rPr lang="uk-UA" dirty="0"/>
              <a:t>;</a:t>
            </a:r>
            <a:endParaRPr lang="ru-RU" dirty="0"/>
          </a:p>
          <a:p>
            <a:r>
              <a:rPr lang="uk-UA" dirty="0"/>
              <a:t>4)	</a:t>
            </a:r>
            <a:r>
              <a:rPr lang="uk-UA" i="1" dirty="0"/>
              <a:t>додаткові дотації</a:t>
            </a:r>
            <a:r>
              <a:rPr lang="uk-UA" dirty="0" smtClean="0"/>
              <a:t>.</a:t>
            </a:r>
          </a:p>
          <a:p>
            <a:pPr marL="0" indent="0">
              <a:buNone/>
            </a:pPr>
            <a:r>
              <a:rPr lang="uk-UA" b="1" dirty="0"/>
              <a:t>Принципи побудови бюджетної</a:t>
            </a:r>
            <a:r>
              <a:rPr lang="uk-UA" dirty="0"/>
              <a:t> системи відображають вихідні положення побудови бюджетної системи певної країни. Виділяють принципи структурної будови та взаємозв’язку різних видів бюджетів, що є проявом сутності бюджетної системи за формою прояву та економічним змістом відповідно (рис. ).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5027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8550" y="358169"/>
            <a:ext cx="7184686" cy="555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147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3" y="259307"/>
            <a:ext cx="9403307" cy="6237027"/>
          </a:xfrm>
        </p:spPr>
        <p:txBody>
          <a:bodyPr/>
          <a:lstStyle/>
          <a:p>
            <a:endParaRPr lang="ru-RU" dirty="0"/>
          </a:p>
          <a:p>
            <a:r>
              <a:rPr lang="uk-UA" i="1" dirty="0"/>
              <a:t>Принципи структурної будови</a:t>
            </a:r>
            <a:r>
              <a:rPr lang="uk-UA" dirty="0"/>
              <a:t> включають принципи створення єдиного бюджету і регіонального бюджету, що є взаємопов’язаними і взаємовиключними, та принцип поєднання централізованих та децентралізованих ланок бюджетної системи. </a:t>
            </a:r>
            <a:endParaRPr lang="ru-RU" dirty="0"/>
          </a:p>
          <a:p>
            <a:r>
              <a:rPr lang="uk-UA" dirty="0"/>
              <a:t>Використання</a:t>
            </a:r>
            <a:r>
              <a:rPr lang="uk-UA" i="1" dirty="0"/>
              <a:t> принципів взаємозв’язку різних видів бюджетів</a:t>
            </a:r>
            <a:r>
              <a:rPr lang="uk-UA" dirty="0"/>
              <a:t>: єдності та автономності бюджетів, що виключають один одного, дає змогу визначити оптимальний варіант взаємодії бюджетів.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60500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3" y="259307"/>
            <a:ext cx="9403307" cy="6237027"/>
          </a:xfrm>
        </p:spPr>
        <p:txBody>
          <a:bodyPr/>
          <a:lstStyle/>
          <a:p>
            <a:r>
              <a:rPr lang="uk-UA" b="1" dirty="0" smtClean="0"/>
              <a:t>6.2</a:t>
            </a:r>
            <a:r>
              <a:rPr lang="uk-UA" b="1" dirty="0"/>
              <a:t>.	Бюджетний устрій унітарної та федеративної держави</a:t>
            </a:r>
            <a:endParaRPr lang="ru-RU" dirty="0"/>
          </a:p>
          <a:p>
            <a:endParaRPr lang="ru-RU" dirty="0"/>
          </a:p>
          <a:p>
            <a:r>
              <a:rPr lang="uk-UA" dirty="0"/>
              <a:t>Розвиток суспільства визначив такі основні форми державного </a:t>
            </a:r>
            <a:r>
              <a:rPr lang="uk-UA" dirty="0" err="1"/>
              <a:t>устою</a:t>
            </a:r>
            <a:r>
              <a:rPr lang="uk-UA" dirty="0"/>
              <a:t> – унітарну та федеративну державу. Відповідно бюджетна система унітарної держави (України, Польща, Республіка Білорусь) складається з </a:t>
            </a:r>
            <a:r>
              <a:rPr lang="uk-UA" b="1" dirty="0"/>
              <a:t>двох рівнів</a:t>
            </a:r>
            <a:r>
              <a:rPr lang="uk-UA" dirty="0"/>
              <a:t>: державного та місцевого бюджету, а у федеративній державні (США, Російська Федерація, Федеративна Республіка Німеччина) бюджетна система включає федеральний бюджет, бюджет членів федерації та місцеві бюджети, тобто є </a:t>
            </a:r>
            <a:r>
              <a:rPr lang="uk-UA" b="1" dirty="0" err="1"/>
              <a:t>трирівневою</a:t>
            </a:r>
            <a:r>
              <a:rPr lang="uk-UA" dirty="0"/>
              <a:t>.</a:t>
            </a:r>
            <a:endParaRPr lang="ru-RU" dirty="0"/>
          </a:p>
          <a:p>
            <a:r>
              <a:rPr lang="uk-UA" dirty="0"/>
              <a:t>Світовий досвід бюджетного устрою дозволяє виділити </a:t>
            </a:r>
            <a:r>
              <a:rPr lang="uk-UA" dirty="0" err="1"/>
              <a:t>однорівневі</a:t>
            </a:r>
            <a:r>
              <a:rPr lang="uk-UA" dirty="0"/>
              <a:t> бюджетні системи. Історичними прикладами держав з </a:t>
            </a:r>
            <a:r>
              <a:rPr lang="uk-UA" b="1" dirty="0" err="1"/>
              <a:t>однорівневою</a:t>
            </a:r>
            <a:r>
              <a:rPr lang="uk-UA" dirty="0"/>
              <a:t> бюджетною системою є давньогрецькі міста-поліси. Розмежування державного та місцевого бюджету було недоцільним. На сьогодні </a:t>
            </a:r>
            <a:r>
              <a:rPr lang="uk-UA" dirty="0" err="1"/>
              <a:t>однорівнева</a:t>
            </a:r>
            <a:r>
              <a:rPr lang="uk-UA" dirty="0"/>
              <a:t> бюджетна система використовується карликовими країни.</a:t>
            </a:r>
            <a:endParaRPr lang="ru-RU" dirty="0"/>
          </a:p>
          <a:p>
            <a:r>
              <a:rPr lang="uk-UA" dirty="0"/>
              <a:t>Поглиблення глобалізаційних процесів призвело до появи могутніх інтеграційних об’єднань на кшталт Європейського Союзу. Європейський союз має низку ознак, що частково дає можливість класифікувати його як державу, принаймні з фінансової точки зору.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7124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3" y="259307"/>
            <a:ext cx="9403307" cy="6237027"/>
          </a:xfrm>
        </p:spPr>
        <p:txBody>
          <a:bodyPr>
            <a:normAutofit fontScale="92500" lnSpcReduction="10000"/>
          </a:bodyPr>
          <a:lstStyle/>
          <a:p>
            <a:r>
              <a:rPr lang="uk-UA" i="1" dirty="0"/>
              <a:t>По-перше</a:t>
            </a:r>
            <a:r>
              <a:rPr lang="uk-UA" dirty="0"/>
              <a:t>, наявність власних податків необхідних для утримання органів влади – це сільськогосподарські податки (</a:t>
            </a:r>
            <a:r>
              <a:rPr lang="uk-UA" dirty="0" err="1"/>
              <a:t>agricultural</a:t>
            </a:r>
            <a:r>
              <a:rPr lang="uk-UA" dirty="0"/>
              <a:t> </a:t>
            </a:r>
            <a:r>
              <a:rPr lang="uk-UA" dirty="0" err="1"/>
              <a:t>duties</a:t>
            </a:r>
            <a:r>
              <a:rPr lang="uk-UA" dirty="0"/>
              <a:t>), митні збори (</a:t>
            </a:r>
            <a:r>
              <a:rPr lang="uk-UA" dirty="0" err="1"/>
              <a:t>customs</a:t>
            </a:r>
            <a:r>
              <a:rPr lang="uk-UA" dirty="0"/>
              <a:t> </a:t>
            </a:r>
            <a:r>
              <a:rPr lang="uk-UA" dirty="0" err="1"/>
              <a:t>duties</a:t>
            </a:r>
            <a:r>
              <a:rPr lang="uk-UA" dirty="0"/>
              <a:t>), збір з продукції, що містить цукро та глюкозу (</a:t>
            </a:r>
            <a:r>
              <a:rPr lang="uk-UA" dirty="0" err="1"/>
              <a:t>sugar</a:t>
            </a:r>
            <a:r>
              <a:rPr lang="uk-UA" dirty="0"/>
              <a:t> </a:t>
            </a:r>
            <a:r>
              <a:rPr lang="uk-UA" dirty="0" err="1"/>
              <a:t>and</a:t>
            </a:r>
            <a:r>
              <a:rPr lang="uk-UA" dirty="0"/>
              <a:t> </a:t>
            </a:r>
            <a:r>
              <a:rPr lang="uk-UA" dirty="0" err="1"/>
              <a:t>isoglucose</a:t>
            </a:r>
            <a:r>
              <a:rPr lang="uk-UA" dirty="0"/>
              <a:t> </a:t>
            </a:r>
            <a:r>
              <a:rPr lang="uk-UA" dirty="0" err="1"/>
              <a:t>levies</a:t>
            </a:r>
            <a:r>
              <a:rPr lang="uk-UA" dirty="0"/>
              <a:t>);</a:t>
            </a:r>
            <a:endParaRPr lang="ru-RU" dirty="0"/>
          </a:p>
          <a:p>
            <a:r>
              <a:rPr lang="uk-UA" i="1" dirty="0"/>
              <a:t>По-друге</a:t>
            </a:r>
            <a:r>
              <a:rPr lang="uk-UA" dirty="0"/>
              <a:t>, наявність власного бюджету </a:t>
            </a:r>
            <a:r>
              <a:rPr lang="uk-UA" dirty="0" smtClean="0"/>
              <a:t>Європейського </a:t>
            </a:r>
            <a:r>
              <a:rPr lang="uk-UA" dirty="0"/>
              <a:t>Союзу, що відрізняється від бюджетів міжнародних організацій (відсутні фіксовані членські внески), а від державних бюджетів (бюджет завжди має бути збалансованим, </a:t>
            </a:r>
            <a:r>
              <a:rPr lang="uk-UA" dirty="0" err="1"/>
              <a:t>нежливим</a:t>
            </a:r>
            <a:r>
              <a:rPr lang="uk-UA" dirty="0"/>
              <a:t> є вилучення коштів з приватного сектору для вирішення соціальних та економічних проблем). </a:t>
            </a:r>
            <a:endParaRPr lang="uk-UA" dirty="0" smtClean="0"/>
          </a:p>
          <a:p>
            <a:r>
              <a:rPr lang="uk-UA" i="1" dirty="0"/>
              <a:t>По-третє</a:t>
            </a:r>
            <a:r>
              <a:rPr lang="uk-UA" dirty="0"/>
              <a:t>, наявність власної вільноконвертованої валюти – євро (</a:t>
            </a:r>
            <a:r>
              <a:rPr lang="uk-UA" dirty="0" err="1"/>
              <a:t>euro</a:t>
            </a:r>
            <a:r>
              <a:rPr lang="uk-UA" dirty="0"/>
              <a:t>), та центрального банку ЄС – Європейського центрального банку (</a:t>
            </a:r>
            <a:r>
              <a:rPr lang="uk-UA" dirty="0" err="1"/>
              <a:t>European</a:t>
            </a:r>
            <a:r>
              <a:rPr lang="uk-UA" dirty="0"/>
              <a:t> </a:t>
            </a:r>
            <a:r>
              <a:rPr lang="uk-UA" dirty="0" err="1"/>
              <a:t>Central</a:t>
            </a:r>
            <a:r>
              <a:rPr lang="uk-UA" dirty="0"/>
              <a:t> </a:t>
            </a:r>
            <a:r>
              <a:rPr lang="uk-UA" dirty="0" err="1"/>
              <a:t>Bank</a:t>
            </a:r>
            <a:r>
              <a:rPr lang="uk-UA" dirty="0"/>
              <a:t>), що проводить монетарну (грошово-кредитну) політики та виконує відповідні функції  незалежно від національних центральних банків країн-учасниць ЄС.</a:t>
            </a:r>
            <a:endParaRPr lang="ru-RU" dirty="0"/>
          </a:p>
          <a:p>
            <a:r>
              <a:rPr lang="uk-UA" dirty="0"/>
              <a:t>Таким чином, складається наступна ситуація. Наприклад, Федеративна Республіка Німеччина, що має </a:t>
            </a:r>
            <a:r>
              <a:rPr lang="uk-UA" dirty="0" err="1"/>
              <a:t>трирівневу</a:t>
            </a:r>
            <a:r>
              <a:rPr lang="uk-UA" dirty="0"/>
              <a:t> бюджетну систему, входить до складу Європейського Союзу. Відповідно до цього бюджетна система ЄС є вже </a:t>
            </a:r>
            <a:r>
              <a:rPr lang="uk-UA" b="1" dirty="0" err="1" smtClean="0"/>
              <a:t>чотирирівненою</a:t>
            </a:r>
            <a:endParaRPr lang="uk-UA" b="1" dirty="0" smtClean="0"/>
          </a:p>
          <a:p>
            <a:r>
              <a:rPr lang="ru-RU" dirty="0" err="1"/>
              <a:t>Децентралізована</a:t>
            </a:r>
            <a:r>
              <a:rPr lang="ru-RU" dirty="0"/>
              <a:t> </a:t>
            </a:r>
            <a:r>
              <a:rPr lang="ru-RU" dirty="0" err="1"/>
              <a:t>бюджетна</a:t>
            </a:r>
            <a:r>
              <a:rPr lang="ru-RU" dirty="0"/>
              <a:t> система, яку </a:t>
            </a:r>
            <a:r>
              <a:rPr lang="ru-RU" dirty="0" err="1"/>
              <a:t>декларує</a:t>
            </a:r>
            <a:r>
              <a:rPr lang="ru-RU" dirty="0"/>
              <a:t> </a:t>
            </a:r>
            <a:r>
              <a:rPr lang="ru-RU" dirty="0" err="1"/>
              <a:t>сучасне</a:t>
            </a:r>
            <a:r>
              <a:rPr lang="ru-RU" dirty="0"/>
              <a:t> </a:t>
            </a:r>
            <a:r>
              <a:rPr lang="ru-RU" dirty="0" err="1" smtClean="0"/>
              <a:t>бюджетне</a:t>
            </a:r>
            <a:r>
              <a:rPr lang="ru-RU" dirty="0"/>
              <a:t> </a:t>
            </a:r>
            <a:r>
              <a:rPr lang="ru-RU" dirty="0" err="1" smtClean="0"/>
              <a:t>законодавство</a:t>
            </a:r>
            <a:r>
              <a:rPr lang="ru-RU" dirty="0" smtClean="0"/>
              <a:t>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відрізняється</a:t>
            </a:r>
            <a:r>
              <a:rPr lang="ru-RU" dirty="0"/>
              <a:t> </a:t>
            </a:r>
            <a:r>
              <a:rPr lang="ru-RU" dirty="0" err="1"/>
              <a:t>тим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держава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 smtClean="0"/>
              <a:t>місцевим</a:t>
            </a:r>
            <a:r>
              <a:rPr lang="ru-RU" dirty="0" smtClean="0"/>
              <a:t> </a:t>
            </a:r>
            <a:r>
              <a:rPr lang="ru-RU" dirty="0"/>
              <a:t>бюджетам </a:t>
            </a:r>
            <a:r>
              <a:rPr lang="ru-RU" dirty="0" err="1"/>
              <a:t>достатню</a:t>
            </a:r>
            <a:r>
              <a:rPr lang="ru-RU" dirty="0"/>
              <a:t> </a:t>
            </a:r>
            <a:r>
              <a:rPr lang="ru-RU" dirty="0" err="1"/>
              <a:t>фінансову</a:t>
            </a:r>
            <a:r>
              <a:rPr lang="ru-RU" dirty="0"/>
              <a:t> базу для </a:t>
            </a:r>
            <a:r>
              <a:rPr lang="ru-RU" dirty="0" err="1"/>
              <a:t>виконання</a:t>
            </a:r>
            <a:r>
              <a:rPr lang="ru-RU" dirty="0"/>
              <a:t> як </a:t>
            </a:r>
            <a:r>
              <a:rPr lang="ru-RU" dirty="0" err="1" smtClean="0"/>
              <a:t>делегованих</a:t>
            </a:r>
            <a:r>
              <a:rPr lang="ru-RU" dirty="0"/>
              <a:t> </a:t>
            </a:r>
            <a:r>
              <a:rPr lang="ru-RU" dirty="0" smtClean="0"/>
              <a:t>нею</a:t>
            </a:r>
            <a:r>
              <a:rPr lang="ru-RU" dirty="0"/>
              <a:t>, так і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власних</a:t>
            </a:r>
            <a:r>
              <a:rPr lang="ru-RU" dirty="0"/>
              <a:t> </a:t>
            </a:r>
            <a:r>
              <a:rPr lang="ru-RU" dirty="0" err="1"/>
              <a:t>повноважень</a:t>
            </a:r>
            <a:r>
              <a:rPr lang="ru-RU" dirty="0"/>
              <a:t>. </a:t>
            </a:r>
            <a:r>
              <a:rPr lang="ru-RU" dirty="0" err="1"/>
              <a:t>Тобто</a:t>
            </a:r>
            <a:r>
              <a:rPr lang="ru-RU" dirty="0"/>
              <a:t>, доходи бюджету,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 smtClean="0"/>
              <a:t>регулюються</a:t>
            </a:r>
            <a:r>
              <a:rPr lang="ru-RU" dirty="0" smtClean="0"/>
              <a:t> </a:t>
            </a:r>
            <a:r>
              <a:rPr lang="ru-RU" dirty="0"/>
              <a:t>державою,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місцевими</a:t>
            </a:r>
            <a:r>
              <a:rPr lang="ru-RU" dirty="0"/>
              <a:t> бюджетами </a:t>
            </a:r>
            <a:r>
              <a:rPr lang="ru-RU" dirty="0" err="1"/>
              <a:t>значно</a:t>
            </a:r>
            <a:r>
              <a:rPr lang="ru-RU" dirty="0"/>
              <a:t> </a:t>
            </a:r>
            <a:r>
              <a:rPr lang="ru-RU" dirty="0" err="1" smtClean="0"/>
              <a:t>меншою</a:t>
            </a:r>
            <a:r>
              <a:rPr lang="ru-RU" dirty="0"/>
              <a:t> </a:t>
            </a:r>
            <a:r>
              <a:rPr lang="ru-RU" dirty="0" err="1" smtClean="0"/>
              <a:t>мірою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доходи, </a:t>
            </a:r>
            <a:r>
              <a:rPr lang="ru-RU" dirty="0" err="1"/>
              <a:t>закріплені</a:t>
            </a:r>
            <a:r>
              <a:rPr lang="ru-RU" dirty="0"/>
              <a:t> за такими бюджетами.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3931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4262" y="477672"/>
            <a:ext cx="8166090" cy="571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237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3" y="259307"/>
            <a:ext cx="9403307" cy="6237027"/>
          </a:xfrm>
        </p:spPr>
        <p:txBody>
          <a:bodyPr/>
          <a:lstStyle/>
          <a:p>
            <a:r>
              <a:rPr lang="uk-UA" b="1" dirty="0" smtClean="0"/>
              <a:t>6.3</a:t>
            </a:r>
            <a:r>
              <a:rPr lang="uk-UA" b="1" dirty="0"/>
              <a:t>.	Складові бюджетної системи України</a:t>
            </a:r>
            <a:endParaRPr lang="ru-RU" dirty="0"/>
          </a:p>
          <a:p>
            <a:endParaRPr lang="uk-UA" dirty="0" smtClean="0"/>
          </a:p>
          <a:p>
            <a:r>
              <a:rPr lang="uk-UA" dirty="0"/>
              <a:t>Відповідно до Бюджетного кодексу України </a:t>
            </a:r>
            <a:r>
              <a:rPr lang="uk-UA" b="1" dirty="0"/>
              <a:t>бюджетна система України</a:t>
            </a:r>
            <a:r>
              <a:rPr lang="uk-UA" dirty="0"/>
              <a:t> є сукупністю державного бюджету та місцевих бюджетів, побудована з урахуванням економічних відносин, державного і адміністративно-територіальних </a:t>
            </a:r>
            <a:r>
              <a:rPr lang="uk-UA" dirty="0" err="1"/>
              <a:t>устроїв</a:t>
            </a:r>
            <a:r>
              <a:rPr lang="uk-UA" dirty="0"/>
              <a:t> і врегульована нормами </a:t>
            </a:r>
            <a:r>
              <a:rPr lang="uk-UA" dirty="0" smtClean="0"/>
              <a:t>права.</a:t>
            </a:r>
            <a:r>
              <a:rPr lang="uk-UA" dirty="0"/>
              <a:t> 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Структура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 err="1"/>
              <a:t>Бюджетна</a:t>
            </a:r>
            <a:r>
              <a:rPr lang="ru-RU" dirty="0"/>
              <a:t> система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складається</a:t>
            </a:r>
            <a:r>
              <a:rPr lang="ru-RU" dirty="0"/>
              <a:t> з:</a:t>
            </a:r>
          </a:p>
          <a:p>
            <a:r>
              <a:rPr lang="ru-RU" dirty="0"/>
              <a:t>1) державного бюджету;</a:t>
            </a:r>
          </a:p>
          <a:p>
            <a:r>
              <a:rPr lang="ru-RU" dirty="0"/>
              <a:t>2)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:</a:t>
            </a:r>
          </a:p>
          <a:p>
            <a:r>
              <a:rPr lang="ru-RU" dirty="0"/>
              <a:t>а) бюджету </a:t>
            </a:r>
            <a:r>
              <a:rPr lang="ru-RU" dirty="0" err="1"/>
              <a:t>Автономної</a:t>
            </a:r>
            <a:r>
              <a:rPr lang="ru-RU" dirty="0"/>
              <a:t> </a:t>
            </a:r>
            <a:r>
              <a:rPr lang="ru-RU" dirty="0" err="1"/>
              <a:t>Республіки</a:t>
            </a:r>
            <a:r>
              <a:rPr lang="ru-RU" dirty="0"/>
              <a:t> </a:t>
            </a:r>
            <a:r>
              <a:rPr lang="ru-RU" dirty="0" err="1"/>
              <a:t>Крим</a:t>
            </a:r>
            <a:r>
              <a:rPr lang="ru-RU" dirty="0"/>
              <a:t>;</a:t>
            </a:r>
          </a:p>
          <a:p>
            <a:r>
              <a:rPr lang="ru-RU" dirty="0"/>
              <a:t>б) </a:t>
            </a:r>
            <a:r>
              <a:rPr lang="ru-RU" dirty="0" err="1"/>
              <a:t>обласних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;</a:t>
            </a:r>
          </a:p>
          <a:p>
            <a:r>
              <a:rPr lang="ru-RU" dirty="0"/>
              <a:t>в) </a:t>
            </a:r>
            <a:r>
              <a:rPr lang="ru-RU" dirty="0" err="1"/>
              <a:t>районних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;</a:t>
            </a:r>
          </a:p>
          <a:p>
            <a:r>
              <a:rPr lang="ru-RU" dirty="0"/>
              <a:t>г) </a:t>
            </a:r>
            <a:r>
              <a:rPr lang="ru-RU" dirty="0" err="1"/>
              <a:t>бюджетів</a:t>
            </a:r>
            <a:r>
              <a:rPr lang="ru-RU" dirty="0"/>
              <a:t>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самоврядування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8741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8850" y="655093"/>
            <a:ext cx="9073449" cy="5431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6803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3" y="259307"/>
            <a:ext cx="9403307" cy="6237027"/>
          </a:xfrm>
        </p:spPr>
        <p:txBody>
          <a:bodyPr/>
          <a:lstStyle/>
          <a:p>
            <a:r>
              <a:rPr lang="uk-UA" dirty="0"/>
              <a:t>Для аналізу та прогнозування економічного і соціального розвитку держави використовується </a:t>
            </a:r>
            <a:r>
              <a:rPr lang="uk-UA" b="1" dirty="0"/>
              <a:t>зведений бюджет</a:t>
            </a:r>
            <a:r>
              <a:rPr lang="uk-UA" dirty="0"/>
              <a:t>, що включають показники відповідних бюджетів. Наприклад, </a:t>
            </a:r>
            <a:r>
              <a:rPr lang="uk-UA" i="1" dirty="0"/>
              <a:t>зведений бюджет України</a:t>
            </a:r>
            <a:r>
              <a:rPr lang="uk-UA" dirty="0"/>
              <a:t> включає показники Державного бюджету України, зведеного бюджету Автономної Республіки Крим та зведених бюджетів областей, міст Києва та Севастополя, а </a:t>
            </a:r>
            <a:r>
              <a:rPr lang="uk-UA" i="1" dirty="0"/>
              <a:t>зведений бюджет Автономної Республіки Крим</a:t>
            </a:r>
            <a:r>
              <a:rPr lang="uk-UA" dirty="0"/>
              <a:t> включає показники бюджету Автономної Республіки Крим, зведених бюджетів її районів та бюджетів міст республіканського Автономної Республіки Крим значення і т. д.</a:t>
            </a:r>
            <a:endParaRPr lang="ru-RU" dirty="0"/>
          </a:p>
          <a:p>
            <a:r>
              <a:rPr lang="uk-UA" dirty="0"/>
              <a:t>Зведені бюджети не затверджуються у формі закону, проте мають важливе значення для управління бюджетною системою України</a:t>
            </a:r>
            <a:r>
              <a:rPr lang="uk-UA" dirty="0" smtClean="0"/>
              <a:t>.</a:t>
            </a:r>
          </a:p>
          <a:p>
            <a:pPr marL="0" indent="0">
              <a:buNone/>
            </a:pPr>
            <a:r>
              <a:rPr lang="ru-RU" b="1" u="sng" dirty="0" err="1" smtClean="0"/>
              <a:t>Бюджетна</a:t>
            </a:r>
            <a:r>
              <a:rPr lang="ru-RU" b="1" u="sng" dirty="0" smtClean="0"/>
              <a:t> </a:t>
            </a:r>
            <a:r>
              <a:rPr lang="ru-RU" b="1" u="sng" dirty="0"/>
              <a:t>система </a:t>
            </a:r>
            <a:r>
              <a:rPr lang="ru-RU" b="1" u="sng" dirty="0" err="1"/>
              <a:t>України</a:t>
            </a:r>
            <a:r>
              <a:rPr lang="ru-RU" b="1" u="sng" dirty="0"/>
              <a:t> </a:t>
            </a:r>
            <a:r>
              <a:rPr lang="ru-RU" dirty="0" err="1"/>
              <a:t>ґрунтується</a:t>
            </a:r>
            <a:r>
              <a:rPr lang="ru-RU" dirty="0"/>
              <a:t> на таких </a:t>
            </a:r>
            <a:r>
              <a:rPr lang="ru-RU" b="1" u="sng" dirty="0"/>
              <a:t>принципах</a:t>
            </a:r>
            <a:r>
              <a:rPr lang="ru-RU" dirty="0"/>
              <a:t>:</a:t>
            </a:r>
          </a:p>
          <a:p>
            <a:r>
              <a:rPr lang="ru-RU" u="sng" dirty="0"/>
              <a:t>1) принцип </a:t>
            </a:r>
            <a:r>
              <a:rPr lang="ru-RU" u="sng" dirty="0" err="1"/>
              <a:t>єдності</a:t>
            </a:r>
            <a:r>
              <a:rPr lang="ru-RU" u="sng" dirty="0"/>
              <a:t> </a:t>
            </a:r>
            <a:r>
              <a:rPr lang="ru-RU" u="sng" dirty="0" err="1"/>
              <a:t>бюджетної</a:t>
            </a:r>
            <a:r>
              <a:rPr lang="ru-RU" u="sng" dirty="0"/>
              <a:t> </a:t>
            </a:r>
            <a:r>
              <a:rPr lang="ru-RU" u="sng" dirty="0" err="1"/>
              <a:t>системи</a:t>
            </a:r>
            <a:r>
              <a:rPr lang="ru-RU" u="sng" dirty="0"/>
              <a:t> </a:t>
            </a:r>
            <a:r>
              <a:rPr lang="ru-RU" u="sng" dirty="0" err="1"/>
              <a:t>України</a:t>
            </a:r>
            <a:r>
              <a:rPr lang="ru-RU" u="sng" dirty="0"/>
              <a:t> </a:t>
            </a:r>
            <a:r>
              <a:rPr lang="ru-RU" dirty="0"/>
              <a:t>- </a:t>
            </a:r>
            <a:r>
              <a:rPr lang="ru-RU" dirty="0" err="1"/>
              <a:t>єдність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забезпечується</a:t>
            </a:r>
            <a:r>
              <a:rPr lang="ru-RU" dirty="0"/>
              <a:t> </a:t>
            </a:r>
            <a:r>
              <a:rPr lang="ru-RU" dirty="0" err="1"/>
              <a:t>єдиною</a:t>
            </a:r>
            <a:r>
              <a:rPr lang="ru-RU" dirty="0"/>
              <a:t> правовою базою, </a:t>
            </a:r>
            <a:r>
              <a:rPr lang="ru-RU" dirty="0" err="1"/>
              <a:t>єдиною</a:t>
            </a:r>
            <a:r>
              <a:rPr lang="ru-RU" dirty="0"/>
              <a:t> грошовою системою, </a:t>
            </a:r>
            <a:r>
              <a:rPr lang="ru-RU" dirty="0" err="1"/>
              <a:t>єдиним</a:t>
            </a:r>
            <a:r>
              <a:rPr lang="ru-RU" dirty="0"/>
              <a:t> </a:t>
            </a:r>
            <a:r>
              <a:rPr lang="ru-RU" dirty="0" err="1"/>
              <a:t>регулюванням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відносин</a:t>
            </a:r>
            <a:r>
              <a:rPr lang="ru-RU" dirty="0"/>
              <a:t>, </a:t>
            </a:r>
            <a:r>
              <a:rPr lang="ru-RU" dirty="0" err="1"/>
              <a:t>єдиною</a:t>
            </a:r>
            <a:r>
              <a:rPr lang="ru-RU" dirty="0"/>
              <a:t> бюджетною </a:t>
            </a:r>
            <a:r>
              <a:rPr lang="ru-RU" dirty="0" err="1"/>
              <a:t>класифікацією</a:t>
            </a:r>
            <a:r>
              <a:rPr lang="ru-RU" dirty="0"/>
              <a:t>, </a:t>
            </a:r>
            <a:r>
              <a:rPr lang="ru-RU" dirty="0" err="1"/>
              <a:t>єдністю</a:t>
            </a:r>
            <a:r>
              <a:rPr lang="ru-RU" dirty="0"/>
              <a:t> порядку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 та </a:t>
            </a:r>
            <a:r>
              <a:rPr lang="ru-RU" dirty="0" err="1"/>
              <a:t>ведення</a:t>
            </a:r>
            <a:r>
              <a:rPr lang="ru-RU" dirty="0"/>
              <a:t> </a:t>
            </a:r>
            <a:r>
              <a:rPr lang="ru-RU" dirty="0" err="1"/>
              <a:t>бухгалтерського</a:t>
            </a:r>
            <a:r>
              <a:rPr lang="ru-RU" dirty="0"/>
              <a:t> </a:t>
            </a:r>
            <a:r>
              <a:rPr lang="ru-RU" dirty="0" err="1"/>
              <a:t>обліку</a:t>
            </a:r>
            <a:r>
              <a:rPr lang="ru-RU" dirty="0"/>
              <a:t> і </a:t>
            </a:r>
            <a:r>
              <a:rPr lang="ru-RU" dirty="0" err="1"/>
              <a:t>звітності</a:t>
            </a:r>
            <a:r>
              <a:rPr lang="ru-RU" dirty="0"/>
              <a:t>;</a:t>
            </a:r>
          </a:p>
          <a:p>
            <a:r>
              <a:rPr lang="ru-RU" u="sng" dirty="0"/>
              <a:t>2) принцип </a:t>
            </a:r>
            <a:r>
              <a:rPr lang="ru-RU" u="sng" dirty="0" err="1"/>
              <a:t>збалансованості</a:t>
            </a:r>
            <a:r>
              <a:rPr lang="ru-RU" u="sng" dirty="0"/>
              <a:t> </a:t>
            </a:r>
            <a:r>
              <a:rPr lang="ru-RU" dirty="0"/>
              <a:t>- </a:t>
            </a:r>
            <a:r>
              <a:rPr lang="ru-RU" dirty="0" err="1"/>
              <a:t>повноваження</a:t>
            </a:r>
            <a:r>
              <a:rPr lang="ru-RU" dirty="0"/>
              <a:t> на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витрат</a:t>
            </a:r>
            <a:r>
              <a:rPr lang="ru-RU" dirty="0"/>
              <a:t> бюджету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відповідати</a:t>
            </a:r>
            <a:r>
              <a:rPr lang="ru-RU" dirty="0"/>
              <a:t> </a:t>
            </a:r>
            <a:r>
              <a:rPr lang="ru-RU" dirty="0" err="1"/>
              <a:t>обсягу</a:t>
            </a:r>
            <a:r>
              <a:rPr lang="ru-RU" dirty="0"/>
              <a:t> </a:t>
            </a:r>
            <a:r>
              <a:rPr lang="ru-RU" dirty="0" err="1"/>
              <a:t>надходжень</a:t>
            </a:r>
            <a:r>
              <a:rPr lang="ru-RU" dirty="0"/>
              <a:t> бюджету на </a:t>
            </a:r>
            <a:r>
              <a:rPr lang="ru-RU" dirty="0" err="1"/>
              <a:t>відповідний</a:t>
            </a:r>
            <a:r>
              <a:rPr lang="ru-RU" dirty="0"/>
              <a:t> </a:t>
            </a:r>
            <a:r>
              <a:rPr lang="ru-RU" dirty="0" err="1"/>
              <a:t>бюджетний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;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6738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3" y="259307"/>
            <a:ext cx="9403307" cy="6237027"/>
          </a:xfrm>
        </p:spPr>
        <p:txBody>
          <a:bodyPr>
            <a:normAutofit lnSpcReduction="10000"/>
          </a:bodyPr>
          <a:lstStyle/>
          <a:p>
            <a:r>
              <a:rPr lang="ru-RU" u="sng" dirty="0"/>
              <a:t>3) принцип </a:t>
            </a:r>
            <a:r>
              <a:rPr lang="ru-RU" u="sng" dirty="0" err="1"/>
              <a:t>самостійності</a:t>
            </a:r>
            <a:r>
              <a:rPr lang="ru-RU" u="sng" dirty="0"/>
              <a:t> </a:t>
            </a:r>
            <a:r>
              <a:rPr lang="ru-RU" dirty="0"/>
              <a:t>- </a:t>
            </a:r>
            <a:r>
              <a:rPr lang="ru-RU" dirty="0" err="1"/>
              <a:t>Державний</a:t>
            </a:r>
            <a:r>
              <a:rPr lang="ru-RU" dirty="0"/>
              <a:t> бюджет </a:t>
            </a:r>
            <a:r>
              <a:rPr lang="ru-RU" dirty="0" err="1"/>
              <a:t>України</a:t>
            </a:r>
            <a:r>
              <a:rPr lang="ru-RU" dirty="0"/>
              <a:t> та </a:t>
            </a:r>
            <a:r>
              <a:rPr lang="ru-RU" dirty="0" err="1"/>
              <a:t>місцеві</a:t>
            </a:r>
            <a:r>
              <a:rPr lang="ru-RU" dirty="0"/>
              <a:t> </a:t>
            </a:r>
            <a:r>
              <a:rPr lang="ru-RU" dirty="0" err="1"/>
              <a:t>бюджети</a:t>
            </a:r>
            <a:r>
              <a:rPr lang="ru-RU" dirty="0"/>
              <a:t> є </a:t>
            </a:r>
            <a:r>
              <a:rPr lang="ru-RU" dirty="0" err="1"/>
              <a:t>самостійними</a:t>
            </a:r>
            <a:r>
              <a:rPr lang="ru-RU" dirty="0"/>
              <a:t>. Держава коштами державного бюджету не </a:t>
            </a:r>
            <a:r>
              <a:rPr lang="ru-RU" dirty="0" err="1"/>
              <a:t>несе</a:t>
            </a:r>
            <a:r>
              <a:rPr lang="ru-RU" dirty="0"/>
              <a:t> </a:t>
            </a:r>
            <a:r>
              <a:rPr lang="ru-RU" dirty="0" err="1"/>
              <a:t>відповідальності</a:t>
            </a:r>
            <a:r>
              <a:rPr lang="ru-RU" dirty="0"/>
              <a:t> за </a:t>
            </a:r>
            <a:r>
              <a:rPr lang="ru-RU" dirty="0" err="1"/>
              <a:t>бюджетні</a:t>
            </a:r>
            <a:r>
              <a:rPr lang="ru-RU" dirty="0"/>
              <a:t> </a:t>
            </a:r>
            <a:r>
              <a:rPr lang="ru-RU" dirty="0" err="1"/>
              <a:t>зобов'язання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 </a:t>
            </a:r>
            <a:r>
              <a:rPr lang="ru-RU" dirty="0" err="1"/>
              <a:t>Автономної</a:t>
            </a:r>
            <a:r>
              <a:rPr lang="ru-RU" dirty="0"/>
              <a:t> </a:t>
            </a:r>
            <a:r>
              <a:rPr lang="ru-RU" dirty="0" err="1"/>
              <a:t>Республіки</a:t>
            </a:r>
            <a:r>
              <a:rPr lang="ru-RU" dirty="0"/>
              <a:t> </a:t>
            </a:r>
            <a:r>
              <a:rPr lang="ru-RU" dirty="0" err="1"/>
              <a:t>Крим</a:t>
            </a:r>
            <a:r>
              <a:rPr lang="ru-RU" dirty="0"/>
              <a:t> та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самоврядування</a:t>
            </a:r>
            <a:r>
              <a:rPr lang="ru-RU" dirty="0"/>
              <a:t>. </a:t>
            </a:r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 </a:t>
            </a:r>
            <a:r>
              <a:rPr lang="ru-RU" dirty="0" err="1"/>
              <a:t>Автономної</a:t>
            </a:r>
            <a:r>
              <a:rPr lang="ru-RU" dirty="0"/>
              <a:t> </a:t>
            </a:r>
            <a:r>
              <a:rPr lang="ru-RU" dirty="0" err="1"/>
              <a:t>Республіки</a:t>
            </a:r>
            <a:r>
              <a:rPr lang="ru-RU" dirty="0"/>
              <a:t> </a:t>
            </a:r>
            <a:r>
              <a:rPr lang="ru-RU" dirty="0" err="1"/>
              <a:t>Крим</a:t>
            </a:r>
            <a:r>
              <a:rPr lang="ru-RU" dirty="0"/>
              <a:t> та </a:t>
            </a:r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самоврядування</a:t>
            </a:r>
            <a:r>
              <a:rPr lang="ru-RU" dirty="0"/>
              <a:t> коштами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 не </a:t>
            </a:r>
            <a:r>
              <a:rPr lang="ru-RU" dirty="0" err="1"/>
              <a:t>несуть</a:t>
            </a:r>
            <a:r>
              <a:rPr lang="ru-RU" dirty="0"/>
              <a:t> </a:t>
            </a:r>
            <a:r>
              <a:rPr lang="ru-RU" dirty="0" err="1"/>
              <a:t>відповідальності</a:t>
            </a:r>
            <a:r>
              <a:rPr lang="ru-RU" dirty="0"/>
              <a:t> за </a:t>
            </a:r>
            <a:r>
              <a:rPr lang="ru-RU" dirty="0" err="1"/>
              <a:t>бюджетні</a:t>
            </a:r>
            <a:r>
              <a:rPr lang="ru-RU" dirty="0"/>
              <a:t> </a:t>
            </a:r>
            <a:r>
              <a:rPr lang="ru-RU" dirty="0" err="1"/>
              <a:t>зобов'язання</a:t>
            </a:r>
            <a:r>
              <a:rPr lang="ru-RU" dirty="0"/>
              <a:t> </a:t>
            </a:r>
            <a:r>
              <a:rPr lang="ru-RU" dirty="0" err="1"/>
              <a:t>одне</a:t>
            </a:r>
            <a:r>
              <a:rPr lang="ru-RU" dirty="0"/>
              <a:t> одного, а </a:t>
            </a:r>
            <a:r>
              <a:rPr lang="ru-RU" dirty="0" err="1"/>
              <a:t>також</a:t>
            </a:r>
            <a:r>
              <a:rPr lang="ru-RU" dirty="0"/>
              <a:t> за </a:t>
            </a:r>
            <a:r>
              <a:rPr lang="ru-RU" dirty="0" err="1"/>
              <a:t>бюджетні</a:t>
            </a:r>
            <a:r>
              <a:rPr lang="ru-RU" dirty="0"/>
              <a:t> </a:t>
            </a:r>
            <a:r>
              <a:rPr lang="ru-RU" dirty="0" err="1"/>
              <a:t>зобов'язання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. </a:t>
            </a:r>
            <a:r>
              <a:rPr lang="ru-RU" dirty="0" err="1"/>
              <a:t>Самостійність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 </a:t>
            </a:r>
            <a:r>
              <a:rPr lang="ru-RU" dirty="0" err="1"/>
              <a:t>забезпечується</a:t>
            </a:r>
            <a:r>
              <a:rPr lang="ru-RU" dirty="0"/>
              <a:t> </a:t>
            </a:r>
            <a:r>
              <a:rPr lang="ru-RU" dirty="0" err="1"/>
              <a:t>закріпленням</a:t>
            </a:r>
            <a:r>
              <a:rPr lang="ru-RU" dirty="0"/>
              <a:t> за ними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джерел</a:t>
            </a:r>
            <a:r>
              <a:rPr lang="ru-RU" dirty="0"/>
              <a:t> </a:t>
            </a:r>
            <a:r>
              <a:rPr lang="ru-RU" dirty="0" err="1"/>
              <a:t>доходів</a:t>
            </a:r>
            <a:r>
              <a:rPr lang="ru-RU" dirty="0"/>
              <a:t> бюджету, правом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,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 </a:t>
            </a:r>
            <a:r>
              <a:rPr lang="ru-RU" dirty="0" err="1"/>
              <a:t>Автономної</a:t>
            </a:r>
            <a:r>
              <a:rPr lang="ru-RU" dirty="0"/>
              <a:t> </a:t>
            </a:r>
            <a:r>
              <a:rPr lang="ru-RU" dirty="0" err="1"/>
              <a:t>Республіки</a:t>
            </a:r>
            <a:r>
              <a:rPr lang="ru-RU" dirty="0"/>
              <a:t> </a:t>
            </a:r>
            <a:r>
              <a:rPr lang="ru-RU" dirty="0" err="1"/>
              <a:t>Крим</a:t>
            </a:r>
            <a:r>
              <a:rPr lang="ru-RU" dirty="0"/>
              <a:t> та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самоврядування</a:t>
            </a:r>
            <a:r>
              <a:rPr lang="ru-RU" dirty="0"/>
              <a:t> </a:t>
            </a:r>
            <a:r>
              <a:rPr lang="ru-RU" dirty="0" err="1"/>
              <a:t>визначати</a:t>
            </a:r>
            <a:r>
              <a:rPr lang="ru-RU" dirty="0"/>
              <a:t> </a:t>
            </a:r>
            <a:r>
              <a:rPr lang="ru-RU" dirty="0" err="1"/>
              <a:t>напрями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законодавства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правом </a:t>
            </a:r>
            <a:r>
              <a:rPr lang="ru-RU" dirty="0" err="1"/>
              <a:t>Верховної</a:t>
            </a:r>
            <a:r>
              <a:rPr lang="ru-RU" dirty="0"/>
              <a:t> Ради </a:t>
            </a:r>
            <a:r>
              <a:rPr lang="ru-RU" dirty="0" err="1"/>
              <a:t>Автономної</a:t>
            </a:r>
            <a:r>
              <a:rPr lang="ru-RU" dirty="0"/>
              <a:t> </a:t>
            </a:r>
            <a:r>
              <a:rPr lang="ru-RU" dirty="0" err="1"/>
              <a:t>Республіки</a:t>
            </a:r>
            <a:r>
              <a:rPr lang="ru-RU" dirty="0"/>
              <a:t> </a:t>
            </a:r>
            <a:r>
              <a:rPr lang="ru-RU" dirty="0" err="1"/>
              <a:t>Крим</a:t>
            </a:r>
            <a:r>
              <a:rPr lang="ru-RU" dirty="0"/>
              <a:t> та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рад </a:t>
            </a:r>
            <a:r>
              <a:rPr lang="ru-RU" dirty="0" err="1"/>
              <a:t>самостійно</a:t>
            </a:r>
            <a:r>
              <a:rPr lang="ru-RU" dirty="0"/>
              <a:t> і </a:t>
            </a:r>
            <a:r>
              <a:rPr lang="ru-RU" dirty="0" err="1"/>
              <a:t>незалежно</a:t>
            </a:r>
            <a:r>
              <a:rPr lang="ru-RU" dirty="0"/>
              <a:t> </a:t>
            </a:r>
            <a:r>
              <a:rPr lang="ru-RU" dirty="0" err="1"/>
              <a:t>одне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одного </a:t>
            </a:r>
            <a:r>
              <a:rPr lang="ru-RU" dirty="0" err="1"/>
              <a:t>розглядати</a:t>
            </a:r>
            <a:r>
              <a:rPr lang="ru-RU" dirty="0"/>
              <a:t> та </a:t>
            </a:r>
            <a:r>
              <a:rPr lang="ru-RU" dirty="0" err="1"/>
              <a:t>затверджувати</a:t>
            </a:r>
            <a:r>
              <a:rPr lang="ru-RU" dirty="0"/>
              <a:t> </a:t>
            </a:r>
            <a:r>
              <a:rPr lang="ru-RU" dirty="0" err="1"/>
              <a:t>відповідні</a:t>
            </a:r>
            <a:r>
              <a:rPr lang="ru-RU" dirty="0"/>
              <a:t> </a:t>
            </a:r>
            <a:r>
              <a:rPr lang="ru-RU" dirty="0" err="1"/>
              <a:t>місцеві</a:t>
            </a:r>
            <a:r>
              <a:rPr lang="ru-RU" dirty="0"/>
              <a:t> </a:t>
            </a:r>
            <a:r>
              <a:rPr lang="ru-RU" dirty="0" err="1"/>
              <a:t>бюджети</a:t>
            </a:r>
            <a:r>
              <a:rPr lang="ru-RU" dirty="0"/>
              <a:t>;</a:t>
            </a:r>
          </a:p>
          <a:p>
            <a:r>
              <a:rPr lang="ru-RU" u="sng" dirty="0"/>
              <a:t>4) принцип </a:t>
            </a:r>
            <a:r>
              <a:rPr lang="ru-RU" u="sng" dirty="0" err="1"/>
              <a:t>повноти</a:t>
            </a:r>
            <a:r>
              <a:rPr lang="ru-RU" u="sng" dirty="0"/>
              <a:t> </a:t>
            </a:r>
            <a:r>
              <a:rPr lang="ru-RU" dirty="0"/>
              <a:t>- до складу </a:t>
            </a:r>
            <a:r>
              <a:rPr lang="ru-RU" dirty="0" err="1"/>
              <a:t>бюджетів</a:t>
            </a:r>
            <a:r>
              <a:rPr lang="ru-RU" dirty="0"/>
              <a:t> </a:t>
            </a:r>
            <a:r>
              <a:rPr lang="ru-RU" dirty="0" err="1"/>
              <a:t>підлягають</a:t>
            </a:r>
            <a:r>
              <a:rPr lang="ru-RU" dirty="0"/>
              <a:t> </a:t>
            </a:r>
            <a:r>
              <a:rPr lang="ru-RU" dirty="0" err="1"/>
              <a:t>включенню</a:t>
            </a:r>
            <a:r>
              <a:rPr lang="ru-RU" dirty="0"/>
              <a:t>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надходження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 та </a:t>
            </a:r>
            <a:r>
              <a:rPr lang="ru-RU" dirty="0" err="1"/>
              <a:t>витрати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здійснюються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нормативно-</a:t>
            </a:r>
            <a:r>
              <a:rPr lang="ru-RU" dirty="0" err="1"/>
              <a:t>правових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,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 </a:t>
            </a:r>
            <a:r>
              <a:rPr lang="ru-RU" dirty="0" err="1"/>
              <a:t>Автономної</a:t>
            </a:r>
            <a:r>
              <a:rPr lang="ru-RU" dirty="0"/>
              <a:t> </a:t>
            </a:r>
            <a:r>
              <a:rPr lang="ru-RU" dirty="0" err="1"/>
              <a:t>Республіки</a:t>
            </a:r>
            <a:r>
              <a:rPr lang="ru-RU" dirty="0"/>
              <a:t> </a:t>
            </a:r>
            <a:r>
              <a:rPr lang="ru-RU" dirty="0" err="1"/>
              <a:t>Крим</a:t>
            </a:r>
            <a:r>
              <a:rPr lang="ru-RU" dirty="0"/>
              <a:t>,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місцевого</a:t>
            </a:r>
            <a:r>
              <a:rPr lang="ru-RU" dirty="0"/>
              <a:t> </a:t>
            </a:r>
            <a:r>
              <a:rPr lang="ru-RU" dirty="0" err="1"/>
              <a:t>самоврядування</a:t>
            </a:r>
            <a:r>
              <a:rPr lang="ru-RU" dirty="0"/>
              <a:t>;</a:t>
            </a:r>
          </a:p>
          <a:p>
            <a:r>
              <a:rPr lang="ru-RU" u="sng" dirty="0"/>
              <a:t>5) принцип </a:t>
            </a:r>
            <a:r>
              <a:rPr lang="ru-RU" u="sng" dirty="0" err="1"/>
              <a:t>обґрунтованості</a:t>
            </a:r>
            <a:r>
              <a:rPr lang="ru-RU" u="sng" dirty="0"/>
              <a:t> </a:t>
            </a:r>
            <a:r>
              <a:rPr lang="ru-RU" dirty="0"/>
              <a:t>- бюджет </a:t>
            </a:r>
            <a:r>
              <a:rPr lang="ru-RU" dirty="0" err="1"/>
              <a:t>формується</a:t>
            </a:r>
            <a:r>
              <a:rPr lang="ru-RU" dirty="0"/>
              <a:t> на </a:t>
            </a:r>
            <a:r>
              <a:rPr lang="ru-RU" dirty="0" err="1"/>
              <a:t>реалістичних</a:t>
            </a:r>
            <a:r>
              <a:rPr lang="ru-RU" dirty="0"/>
              <a:t> </a:t>
            </a:r>
            <a:r>
              <a:rPr lang="ru-RU" dirty="0" err="1"/>
              <a:t>макропоказниках</a:t>
            </a:r>
            <a:r>
              <a:rPr lang="ru-RU" dirty="0"/>
              <a:t> </a:t>
            </a:r>
            <a:r>
              <a:rPr lang="ru-RU" dirty="0" err="1"/>
              <a:t>економічного</a:t>
            </a:r>
            <a:r>
              <a:rPr lang="ru-RU" dirty="0"/>
              <a:t> і </a:t>
            </a:r>
            <a:r>
              <a:rPr lang="ru-RU" dirty="0" err="1"/>
              <a:t>соціального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та </a:t>
            </a:r>
            <a:r>
              <a:rPr lang="ru-RU" dirty="0" err="1"/>
              <a:t>розрахунках</a:t>
            </a:r>
            <a:r>
              <a:rPr lang="ru-RU" dirty="0"/>
              <a:t> </a:t>
            </a:r>
            <a:r>
              <a:rPr lang="ru-RU" dirty="0" err="1"/>
              <a:t>надходжень</a:t>
            </a:r>
            <a:r>
              <a:rPr lang="ru-RU" dirty="0"/>
              <a:t> бюджету і </a:t>
            </a:r>
            <a:r>
              <a:rPr lang="ru-RU" dirty="0" err="1"/>
              <a:t>витрат</a:t>
            </a:r>
            <a:r>
              <a:rPr lang="ru-RU" dirty="0"/>
              <a:t> бюджету,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здійснюються</a:t>
            </a:r>
            <a:r>
              <a:rPr lang="ru-RU" dirty="0"/>
              <a:t>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затверджених</a:t>
            </a:r>
            <a:r>
              <a:rPr lang="ru-RU" dirty="0"/>
              <a:t> методик та правил;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9267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3" y="259307"/>
            <a:ext cx="9403307" cy="6237027"/>
          </a:xfrm>
        </p:spPr>
        <p:txBody>
          <a:bodyPr>
            <a:normAutofit lnSpcReduction="10000"/>
          </a:bodyPr>
          <a:lstStyle/>
          <a:p>
            <a:r>
              <a:rPr lang="ru-RU" u="sng" dirty="0"/>
              <a:t>6) принцип </a:t>
            </a:r>
            <a:r>
              <a:rPr lang="ru-RU" u="sng" dirty="0" err="1"/>
              <a:t>ефективності</a:t>
            </a:r>
            <a:r>
              <a:rPr lang="ru-RU" u="sng" dirty="0"/>
              <a:t> та </a:t>
            </a:r>
            <a:r>
              <a:rPr lang="ru-RU" u="sng" dirty="0" err="1"/>
              <a:t>результативності</a:t>
            </a:r>
            <a:r>
              <a:rPr lang="ru-RU" u="sng" dirty="0"/>
              <a:t> </a:t>
            </a:r>
            <a:r>
              <a:rPr lang="ru-RU" dirty="0"/>
              <a:t>- при </a:t>
            </a:r>
            <a:r>
              <a:rPr lang="ru-RU" dirty="0" err="1"/>
              <a:t>складанні</a:t>
            </a:r>
            <a:r>
              <a:rPr lang="ru-RU" dirty="0"/>
              <a:t> та </a:t>
            </a:r>
            <a:r>
              <a:rPr lang="ru-RU" dirty="0" err="1"/>
              <a:t>виконанні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 </a:t>
            </a:r>
            <a:r>
              <a:rPr lang="ru-RU" dirty="0" err="1"/>
              <a:t>усі</a:t>
            </a:r>
            <a:r>
              <a:rPr lang="ru-RU" dirty="0"/>
              <a:t> </a:t>
            </a:r>
            <a:r>
              <a:rPr lang="ru-RU" dirty="0" err="1"/>
              <a:t>учасники</a:t>
            </a:r>
            <a:r>
              <a:rPr lang="ru-RU" dirty="0"/>
              <a:t> бюджетного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прагнути</a:t>
            </a:r>
            <a:r>
              <a:rPr lang="ru-RU" dirty="0"/>
              <a:t>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цілей</a:t>
            </a:r>
            <a:r>
              <a:rPr lang="ru-RU" dirty="0"/>
              <a:t>, </a:t>
            </a:r>
            <a:r>
              <a:rPr lang="ru-RU" dirty="0" err="1"/>
              <a:t>запланованих</a:t>
            </a:r>
            <a:r>
              <a:rPr lang="ru-RU" dirty="0"/>
              <a:t> на </a:t>
            </a:r>
            <a:r>
              <a:rPr lang="ru-RU" dirty="0" err="1"/>
              <a:t>основі</a:t>
            </a:r>
            <a:r>
              <a:rPr lang="ru-RU" dirty="0"/>
              <a:t> </a:t>
            </a:r>
            <a:r>
              <a:rPr lang="ru-RU" dirty="0" err="1"/>
              <a:t>національної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цінностей</a:t>
            </a:r>
            <a:r>
              <a:rPr lang="ru-RU" dirty="0"/>
              <a:t> і </a:t>
            </a:r>
            <a:r>
              <a:rPr lang="ru-RU" dirty="0" err="1"/>
              <a:t>завдань</a:t>
            </a:r>
            <a:r>
              <a:rPr lang="ru-RU" dirty="0"/>
              <a:t> </a:t>
            </a:r>
            <a:r>
              <a:rPr lang="ru-RU" dirty="0" err="1"/>
              <a:t>інноваційного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 </a:t>
            </a:r>
            <a:r>
              <a:rPr lang="ru-RU" dirty="0" err="1"/>
              <a:t>економіки</a:t>
            </a:r>
            <a:r>
              <a:rPr lang="ru-RU" dirty="0"/>
              <a:t>, шляхом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якісного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публічних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при </a:t>
            </a:r>
            <a:r>
              <a:rPr lang="ru-RU" dirty="0" err="1"/>
              <a:t>залученні</a:t>
            </a:r>
            <a:r>
              <a:rPr lang="ru-RU" dirty="0"/>
              <a:t> </a:t>
            </a:r>
            <a:r>
              <a:rPr lang="ru-RU" dirty="0" err="1"/>
              <a:t>мінімального</a:t>
            </a:r>
            <a:r>
              <a:rPr lang="ru-RU" dirty="0"/>
              <a:t> </a:t>
            </a:r>
            <a:r>
              <a:rPr lang="ru-RU" dirty="0" err="1"/>
              <a:t>обсягу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та </a:t>
            </a:r>
            <a:r>
              <a:rPr lang="ru-RU" dirty="0" err="1"/>
              <a:t>досягнення</a:t>
            </a:r>
            <a:r>
              <a:rPr lang="ru-RU" dirty="0"/>
              <a:t> максимального результату при </a:t>
            </a:r>
            <a:r>
              <a:rPr lang="ru-RU" dirty="0" err="1"/>
              <a:t>використанні</a:t>
            </a:r>
            <a:r>
              <a:rPr lang="ru-RU" dirty="0"/>
              <a:t> </a:t>
            </a:r>
            <a:r>
              <a:rPr lang="ru-RU" dirty="0" err="1"/>
              <a:t>визначеного</a:t>
            </a:r>
            <a:r>
              <a:rPr lang="ru-RU" dirty="0"/>
              <a:t> бюджетом </a:t>
            </a:r>
            <a:r>
              <a:rPr lang="ru-RU" dirty="0" err="1"/>
              <a:t>обсягу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;</a:t>
            </a:r>
          </a:p>
          <a:p>
            <a:r>
              <a:rPr lang="ru-RU" u="sng" dirty="0" smtClean="0"/>
              <a:t>7</a:t>
            </a:r>
            <a:r>
              <a:rPr lang="ru-RU" u="sng" dirty="0"/>
              <a:t>) принцип </a:t>
            </a:r>
            <a:r>
              <a:rPr lang="ru-RU" u="sng" dirty="0" err="1"/>
              <a:t>субсидіарності</a:t>
            </a:r>
            <a:r>
              <a:rPr lang="ru-RU" u="sng" dirty="0"/>
              <a:t> </a:t>
            </a:r>
            <a:r>
              <a:rPr lang="ru-RU" dirty="0"/>
              <a:t>- </a:t>
            </a:r>
            <a:r>
              <a:rPr lang="ru-RU" dirty="0" err="1"/>
              <a:t>розподіл</a:t>
            </a:r>
            <a:r>
              <a:rPr lang="ru-RU" dirty="0"/>
              <a:t> </a:t>
            </a:r>
            <a:r>
              <a:rPr lang="ru-RU" dirty="0" err="1"/>
              <a:t>видів</a:t>
            </a:r>
            <a:r>
              <a:rPr lang="ru-RU" dirty="0"/>
              <a:t> </a:t>
            </a:r>
            <a:r>
              <a:rPr lang="ru-RU" dirty="0" err="1"/>
              <a:t>видатків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державним</a:t>
            </a:r>
            <a:r>
              <a:rPr lang="ru-RU" dirty="0"/>
              <a:t> бюджетом та </a:t>
            </a:r>
            <a:r>
              <a:rPr lang="ru-RU" dirty="0" err="1"/>
              <a:t>місцевими</a:t>
            </a:r>
            <a:r>
              <a:rPr lang="ru-RU" dirty="0"/>
              <a:t> бюджетами,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місцевими</a:t>
            </a:r>
            <a:r>
              <a:rPr lang="ru-RU" dirty="0"/>
              <a:t> бюджетами </a:t>
            </a:r>
            <a:r>
              <a:rPr lang="ru-RU" dirty="0" err="1"/>
              <a:t>ґрунтується</a:t>
            </a:r>
            <a:r>
              <a:rPr lang="ru-RU" dirty="0"/>
              <a:t> на </a:t>
            </a:r>
            <a:r>
              <a:rPr lang="ru-RU" dirty="0" err="1"/>
              <a:t>необхідності</a:t>
            </a:r>
            <a:r>
              <a:rPr lang="ru-RU" dirty="0"/>
              <a:t> максимально </a:t>
            </a:r>
            <a:r>
              <a:rPr lang="ru-RU" dirty="0" err="1"/>
              <a:t>можливого</a:t>
            </a:r>
            <a:r>
              <a:rPr lang="ru-RU" dirty="0"/>
              <a:t> </a:t>
            </a:r>
            <a:r>
              <a:rPr lang="ru-RU" dirty="0" err="1"/>
              <a:t>наближення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публічних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до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безпосереднього</a:t>
            </a:r>
            <a:r>
              <a:rPr lang="ru-RU" dirty="0"/>
              <a:t> </a:t>
            </a:r>
            <a:r>
              <a:rPr lang="ru-RU" dirty="0" err="1"/>
              <a:t>споживача</a:t>
            </a:r>
            <a:r>
              <a:rPr lang="ru-RU" dirty="0"/>
              <a:t>;</a:t>
            </a:r>
          </a:p>
          <a:p>
            <a:r>
              <a:rPr lang="ru-RU" u="sng" dirty="0" smtClean="0"/>
              <a:t>8</a:t>
            </a:r>
            <a:r>
              <a:rPr lang="ru-RU" u="sng" dirty="0"/>
              <a:t>) принцип </a:t>
            </a:r>
            <a:r>
              <a:rPr lang="ru-RU" u="sng" dirty="0" err="1"/>
              <a:t>цільового</a:t>
            </a:r>
            <a:r>
              <a:rPr lang="ru-RU" u="sng" dirty="0"/>
              <a:t> </a:t>
            </a:r>
            <a:r>
              <a:rPr lang="ru-RU" u="sng" dirty="0" err="1"/>
              <a:t>використання</a:t>
            </a:r>
            <a:r>
              <a:rPr lang="ru-RU" u="sng" dirty="0"/>
              <a:t> </a:t>
            </a:r>
            <a:r>
              <a:rPr lang="ru-RU" u="sng" dirty="0" err="1"/>
              <a:t>бюджетних</a:t>
            </a:r>
            <a:r>
              <a:rPr lang="ru-RU" u="sng" dirty="0"/>
              <a:t> </a:t>
            </a:r>
            <a:r>
              <a:rPr lang="ru-RU" u="sng" dirty="0" err="1"/>
              <a:t>коштів</a:t>
            </a:r>
            <a:r>
              <a:rPr lang="ru-RU" u="sng" dirty="0"/>
              <a:t> </a:t>
            </a:r>
            <a:r>
              <a:rPr lang="ru-RU" dirty="0"/>
              <a:t>- </a:t>
            </a:r>
            <a:r>
              <a:rPr lang="ru-RU" dirty="0" err="1"/>
              <a:t>бюджетні</a:t>
            </a:r>
            <a:r>
              <a:rPr lang="ru-RU" dirty="0"/>
              <a:t> </a:t>
            </a:r>
            <a:r>
              <a:rPr lang="ru-RU" dirty="0" err="1"/>
              <a:t>кошти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</a:t>
            </a:r>
            <a:r>
              <a:rPr lang="ru-RU" dirty="0" err="1"/>
              <a:t>тільки</a:t>
            </a:r>
            <a:r>
              <a:rPr lang="ru-RU" dirty="0"/>
              <a:t> на </a:t>
            </a:r>
            <a:r>
              <a:rPr lang="ru-RU" dirty="0" err="1"/>
              <a:t>цілі</a:t>
            </a:r>
            <a:r>
              <a:rPr lang="ru-RU" dirty="0"/>
              <a:t>, </a:t>
            </a:r>
            <a:r>
              <a:rPr lang="ru-RU" dirty="0" err="1"/>
              <a:t>визначені</a:t>
            </a:r>
            <a:r>
              <a:rPr lang="ru-RU" dirty="0"/>
              <a:t> </a:t>
            </a:r>
            <a:r>
              <a:rPr lang="ru-RU" dirty="0" err="1"/>
              <a:t>бюджетними</a:t>
            </a:r>
            <a:r>
              <a:rPr lang="ru-RU" dirty="0"/>
              <a:t> </a:t>
            </a:r>
            <a:r>
              <a:rPr lang="ru-RU" dirty="0" err="1"/>
              <a:t>призначеннями</a:t>
            </a:r>
            <a:r>
              <a:rPr lang="ru-RU" dirty="0"/>
              <a:t> та </a:t>
            </a:r>
            <a:r>
              <a:rPr lang="ru-RU" dirty="0" err="1"/>
              <a:t>бюджетними</a:t>
            </a:r>
            <a:r>
              <a:rPr lang="ru-RU" dirty="0"/>
              <a:t> </a:t>
            </a:r>
            <a:r>
              <a:rPr lang="ru-RU" dirty="0" err="1"/>
              <a:t>асигнуваннями</a:t>
            </a:r>
            <a:r>
              <a:rPr lang="ru-RU" dirty="0"/>
              <a:t>;</a:t>
            </a:r>
          </a:p>
          <a:p>
            <a:r>
              <a:rPr lang="ru-RU" u="sng" dirty="0"/>
              <a:t>9) принцип </a:t>
            </a:r>
            <a:r>
              <a:rPr lang="ru-RU" u="sng" dirty="0" err="1"/>
              <a:t>справедливості</a:t>
            </a:r>
            <a:r>
              <a:rPr lang="ru-RU" u="sng" dirty="0"/>
              <a:t> і </a:t>
            </a:r>
            <a:r>
              <a:rPr lang="ru-RU" u="sng" dirty="0" err="1"/>
              <a:t>неупередженості</a:t>
            </a:r>
            <a:r>
              <a:rPr lang="ru-RU" u="sng" dirty="0"/>
              <a:t> </a:t>
            </a:r>
            <a:r>
              <a:rPr lang="ru-RU" dirty="0"/>
              <a:t>- </a:t>
            </a:r>
            <a:r>
              <a:rPr lang="ru-RU" dirty="0" err="1"/>
              <a:t>бюджетна</a:t>
            </a:r>
            <a:r>
              <a:rPr lang="ru-RU" dirty="0"/>
              <a:t> система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будується</a:t>
            </a:r>
            <a:r>
              <a:rPr lang="ru-RU" dirty="0"/>
              <a:t> на засадах справедливого і </a:t>
            </a:r>
            <a:r>
              <a:rPr lang="ru-RU" dirty="0" err="1"/>
              <a:t>неупередженого</a:t>
            </a:r>
            <a:r>
              <a:rPr lang="ru-RU" dirty="0"/>
              <a:t> </a:t>
            </a:r>
            <a:r>
              <a:rPr lang="ru-RU" dirty="0" err="1"/>
              <a:t>розподілу</a:t>
            </a:r>
            <a:r>
              <a:rPr lang="ru-RU" dirty="0"/>
              <a:t> </a:t>
            </a:r>
            <a:r>
              <a:rPr lang="ru-RU" dirty="0" err="1"/>
              <a:t>суспільного</a:t>
            </a:r>
            <a:r>
              <a:rPr lang="ru-RU" dirty="0"/>
              <a:t> </a:t>
            </a:r>
            <a:r>
              <a:rPr lang="ru-RU" dirty="0" err="1"/>
              <a:t>багатства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громадянами</a:t>
            </a:r>
            <a:r>
              <a:rPr lang="ru-RU" dirty="0"/>
              <a:t> і </a:t>
            </a:r>
            <a:r>
              <a:rPr lang="ru-RU" dirty="0" err="1"/>
              <a:t>територіальними</a:t>
            </a:r>
            <a:r>
              <a:rPr lang="ru-RU" dirty="0"/>
              <a:t> громадами;</a:t>
            </a:r>
          </a:p>
          <a:p>
            <a:r>
              <a:rPr lang="ru-RU" u="sng" dirty="0"/>
              <a:t>10) принцип </a:t>
            </a:r>
            <a:r>
              <a:rPr lang="ru-RU" u="sng" dirty="0" err="1"/>
              <a:t>публічності</a:t>
            </a:r>
            <a:r>
              <a:rPr lang="ru-RU" u="sng" dirty="0"/>
              <a:t> та </a:t>
            </a:r>
            <a:r>
              <a:rPr lang="ru-RU" u="sng" dirty="0" err="1"/>
              <a:t>прозорості</a:t>
            </a:r>
            <a:r>
              <a:rPr lang="ru-RU" u="sng" dirty="0"/>
              <a:t> </a:t>
            </a:r>
            <a:r>
              <a:rPr lang="ru-RU" dirty="0"/>
              <a:t>- </a:t>
            </a:r>
            <a:r>
              <a:rPr lang="ru-RU" dirty="0" err="1"/>
              <a:t>інформування</a:t>
            </a:r>
            <a:r>
              <a:rPr lang="ru-RU" dirty="0"/>
              <a:t> </a:t>
            </a:r>
            <a:r>
              <a:rPr lang="ru-RU" dirty="0" err="1"/>
              <a:t>громадськості</a:t>
            </a:r>
            <a:r>
              <a:rPr lang="ru-RU" dirty="0"/>
              <a:t> з </a:t>
            </a:r>
            <a:r>
              <a:rPr lang="ru-RU" dirty="0" err="1"/>
              <a:t>питань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, </a:t>
            </a:r>
            <a:r>
              <a:rPr lang="ru-RU" dirty="0" err="1"/>
              <a:t>складання</a:t>
            </a:r>
            <a:r>
              <a:rPr lang="ru-RU" dirty="0"/>
              <a:t>, </a:t>
            </a:r>
            <a:r>
              <a:rPr lang="ru-RU" dirty="0" err="1"/>
              <a:t>розгляду</a:t>
            </a:r>
            <a:r>
              <a:rPr lang="ru-RU" dirty="0"/>
              <a:t>, </a:t>
            </a:r>
            <a:r>
              <a:rPr lang="ru-RU" dirty="0" err="1"/>
              <a:t>затвердження</a:t>
            </a:r>
            <a:r>
              <a:rPr lang="ru-RU" dirty="0"/>
              <a:t>, </a:t>
            </a:r>
            <a:r>
              <a:rPr lang="ru-RU" dirty="0" err="1"/>
              <a:t>виконання</a:t>
            </a:r>
            <a:r>
              <a:rPr lang="ru-RU" dirty="0"/>
              <a:t> державного бюджету та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контролю за </a:t>
            </a:r>
            <a:r>
              <a:rPr lang="ru-RU" dirty="0" err="1"/>
              <a:t>виконанням</a:t>
            </a:r>
            <a:r>
              <a:rPr lang="ru-RU" dirty="0"/>
              <a:t> державного бюджету та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69595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b="1" dirty="0" smtClean="0"/>
              <a:t>6.4.</a:t>
            </a:r>
            <a:r>
              <a:rPr lang="uk-UA" b="1" dirty="0"/>
              <a:t>	Загальна характеристика бюджетного процесу</a:t>
            </a:r>
            <a:endParaRPr lang="ru-RU" b="1" dirty="0"/>
          </a:p>
          <a:p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В</a:t>
            </a:r>
            <a:r>
              <a:rPr lang="uk-UA" dirty="0" err="1" smtClean="0"/>
              <a:t>ідповідно</a:t>
            </a:r>
            <a:r>
              <a:rPr lang="uk-UA" dirty="0" smtClean="0"/>
              <a:t> до Бюджетного кодексу України:</a:t>
            </a:r>
          </a:p>
          <a:p>
            <a:r>
              <a:rPr lang="ru-RU" b="1" u="sng" dirty="0" err="1" smtClean="0"/>
              <a:t>Бюджетний</a:t>
            </a:r>
            <a:r>
              <a:rPr lang="ru-RU" b="1" u="sng" dirty="0" smtClean="0"/>
              <a:t> </a:t>
            </a:r>
            <a:r>
              <a:rPr lang="ru-RU" b="1" u="sng" dirty="0" err="1"/>
              <a:t>процес</a:t>
            </a:r>
            <a:r>
              <a:rPr lang="ru-RU" b="1" u="sng" dirty="0"/>
              <a:t> </a:t>
            </a:r>
            <a:r>
              <a:rPr lang="ru-RU" dirty="0" smtClean="0"/>
              <a:t>– </a:t>
            </a:r>
            <a:r>
              <a:rPr lang="ru-RU" dirty="0" err="1" smtClean="0"/>
              <a:t>це</a:t>
            </a:r>
            <a:r>
              <a:rPr lang="ru-RU" dirty="0" smtClean="0"/>
              <a:t> </a:t>
            </a:r>
            <a:r>
              <a:rPr lang="ru-RU" dirty="0" err="1" smtClean="0"/>
              <a:t>регламентований</a:t>
            </a:r>
            <a:r>
              <a:rPr lang="ru-RU" dirty="0" smtClean="0"/>
              <a:t> </a:t>
            </a:r>
            <a:r>
              <a:rPr lang="ru-RU" dirty="0" err="1"/>
              <a:t>бюджетним</a:t>
            </a:r>
            <a:r>
              <a:rPr lang="ru-RU" dirty="0"/>
              <a:t> </a:t>
            </a:r>
            <a:r>
              <a:rPr lang="ru-RU" dirty="0" err="1"/>
              <a:t>законодавством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складання</a:t>
            </a:r>
            <a:r>
              <a:rPr lang="ru-RU" dirty="0"/>
              <a:t>, </a:t>
            </a:r>
            <a:r>
              <a:rPr lang="ru-RU" dirty="0" err="1"/>
              <a:t>розгляду</a:t>
            </a:r>
            <a:r>
              <a:rPr lang="ru-RU" dirty="0"/>
              <a:t>, </a:t>
            </a:r>
            <a:r>
              <a:rPr lang="ru-RU" dirty="0" err="1"/>
              <a:t>затвердження</a:t>
            </a:r>
            <a:r>
              <a:rPr lang="ru-RU" dirty="0"/>
              <a:t>,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, </a:t>
            </a:r>
            <a:r>
              <a:rPr lang="ru-RU" dirty="0" err="1"/>
              <a:t>звітування</a:t>
            </a:r>
            <a:r>
              <a:rPr lang="ru-RU" dirty="0"/>
              <a:t> про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контролю за </a:t>
            </a:r>
            <a:r>
              <a:rPr lang="ru-RU" dirty="0" err="1"/>
              <a:t>дотриманням</a:t>
            </a:r>
            <a:r>
              <a:rPr lang="ru-RU" dirty="0"/>
              <a:t> бюджетного </a:t>
            </a:r>
            <a:r>
              <a:rPr lang="ru-RU" dirty="0" err="1" smtClean="0"/>
              <a:t>законодавства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За </a:t>
            </a:r>
            <a:r>
              <a:rPr lang="ru-RU" dirty="0" err="1"/>
              <a:t>допомогою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у </a:t>
            </a:r>
            <a:r>
              <a:rPr lang="ru-RU" dirty="0" err="1"/>
              <a:t>фінансуванні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</a:t>
            </a:r>
            <a:r>
              <a:rPr lang="ru-RU" dirty="0" err="1"/>
              <a:t>Мінфін</a:t>
            </a:r>
            <a:r>
              <a:rPr lang="ru-RU" dirty="0"/>
              <a:t> </a:t>
            </a:r>
            <a:r>
              <a:rPr lang="ru-RU" dirty="0" err="1"/>
              <a:t>ініціює</a:t>
            </a:r>
            <a:r>
              <a:rPr lang="ru-RU" dirty="0"/>
              <a:t> </a:t>
            </a:r>
            <a:r>
              <a:rPr lang="ru-RU" dirty="0" err="1"/>
              <a:t>системні</a:t>
            </a:r>
            <a:r>
              <a:rPr lang="ru-RU" dirty="0"/>
              <a:t> </a:t>
            </a:r>
            <a:r>
              <a:rPr lang="ru-RU" dirty="0" err="1"/>
              <a:t>реформи</a:t>
            </a:r>
            <a:r>
              <a:rPr lang="ru-RU" dirty="0"/>
              <a:t> у </a:t>
            </a:r>
            <a:r>
              <a:rPr lang="ru-RU" dirty="0" err="1"/>
              <a:t>цілому</a:t>
            </a:r>
            <a:r>
              <a:rPr lang="ru-RU" dirty="0"/>
              <a:t> </a:t>
            </a:r>
            <a:r>
              <a:rPr lang="ru-RU" dirty="0" err="1"/>
              <a:t>ряді</a:t>
            </a:r>
            <a:r>
              <a:rPr lang="ru-RU" dirty="0"/>
              <a:t> </a:t>
            </a:r>
            <a:r>
              <a:rPr lang="ru-RU" dirty="0" err="1"/>
              <a:t>галузей</a:t>
            </a:r>
            <a:r>
              <a:rPr lang="ru-RU" dirty="0"/>
              <a:t>, </a:t>
            </a:r>
            <a:r>
              <a:rPr lang="ru-RU" dirty="0" err="1"/>
              <a:t>наприклад</a:t>
            </a:r>
            <a:r>
              <a:rPr lang="ru-RU" dirty="0"/>
              <a:t>, </a:t>
            </a:r>
            <a:r>
              <a:rPr lang="ru-RU" dirty="0" err="1"/>
              <a:t>освіта</a:t>
            </a:r>
            <a:r>
              <a:rPr lang="ru-RU" dirty="0"/>
              <a:t> та наука, </a:t>
            </a:r>
            <a:r>
              <a:rPr lang="ru-RU" dirty="0" err="1"/>
              <a:t>охорона</a:t>
            </a:r>
            <a:r>
              <a:rPr lang="ru-RU" dirty="0"/>
              <a:t> </a:t>
            </a:r>
            <a:r>
              <a:rPr lang="ru-RU" dirty="0" err="1"/>
              <a:t>здоров’я</a:t>
            </a:r>
            <a:r>
              <a:rPr lang="ru-RU" dirty="0"/>
              <a:t> та </a:t>
            </a:r>
            <a:r>
              <a:rPr lang="ru-RU" dirty="0" err="1"/>
              <a:t>соціальна</a:t>
            </a:r>
            <a:r>
              <a:rPr lang="ru-RU" dirty="0"/>
              <a:t> сфера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u="sng" dirty="0"/>
              <a:t>При </a:t>
            </a:r>
            <a:r>
              <a:rPr lang="ru-RU" u="sng" dirty="0" err="1"/>
              <a:t>розробці</a:t>
            </a:r>
            <a:r>
              <a:rPr lang="ru-RU" u="sng" dirty="0"/>
              <a:t> проекту </a:t>
            </a:r>
            <a:r>
              <a:rPr lang="ru-RU" u="sng" dirty="0" err="1"/>
              <a:t>держбюджету</a:t>
            </a:r>
            <a:r>
              <a:rPr lang="ru-RU" u="sng" dirty="0"/>
              <a:t> </a:t>
            </a:r>
            <a:r>
              <a:rPr lang="ru-RU" dirty="0" err="1"/>
              <a:t>Мінфін</a:t>
            </a:r>
            <a:r>
              <a:rPr lang="ru-RU" dirty="0"/>
              <a:t> </a:t>
            </a:r>
            <a:r>
              <a:rPr lang="ru-RU" dirty="0" err="1"/>
              <a:t>керується</a:t>
            </a:r>
            <a:r>
              <a:rPr lang="ru-RU" dirty="0"/>
              <a:t> </a:t>
            </a:r>
            <a:r>
              <a:rPr lang="ru-RU" u="sng" dirty="0"/>
              <a:t>такими </a:t>
            </a:r>
            <a:r>
              <a:rPr lang="ru-RU" b="1" u="sng" dirty="0"/>
              <a:t>принципами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b="1" dirty="0" err="1" smtClean="0"/>
              <a:t>Реалістичний</a:t>
            </a:r>
            <a:r>
              <a:rPr lang="ru-RU" b="1" dirty="0"/>
              <a:t>:</a:t>
            </a:r>
          </a:p>
          <a:p>
            <a:pPr marL="0" indent="0">
              <a:buNone/>
            </a:pPr>
            <a:r>
              <a:rPr lang="ru-RU" dirty="0" smtClean="0"/>
              <a:t>Уряд </a:t>
            </a:r>
            <a:r>
              <a:rPr lang="ru-RU" dirty="0"/>
              <a:t>не </a:t>
            </a:r>
            <a:r>
              <a:rPr lang="ru-RU" dirty="0" err="1"/>
              <a:t>надуває</a:t>
            </a:r>
            <a:r>
              <a:rPr lang="ru-RU" dirty="0"/>
              <a:t> і не </a:t>
            </a:r>
            <a:r>
              <a:rPr lang="ru-RU" dirty="0" err="1"/>
              <a:t>приховує</a:t>
            </a:r>
            <a:r>
              <a:rPr lang="ru-RU" dirty="0"/>
              <a:t> доходи. </a:t>
            </a:r>
            <a:r>
              <a:rPr lang="ru-RU" dirty="0" err="1"/>
              <a:t>Всі</a:t>
            </a:r>
            <a:r>
              <a:rPr lang="ru-RU" dirty="0"/>
              <a:t> </a:t>
            </a:r>
            <a:r>
              <a:rPr lang="ru-RU" dirty="0" err="1"/>
              <a:t>видатки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бути </a:t>
            </a:r>
            <a:r>
              <a:rPr lang="ru-RU" dirty="0" err="1"/>
              <a:t>підтверджені</a:t>
            </a:r>
            <a:r>
              <a:rPr lang="ru-RU" dirty="0"/>
              <a:t> доходами.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запорука</a:t>
            </a:r>
            <a:r>
              <a:rPr lang="ru-RU" dirty="0"/>
              <a:t> </a:t>
            </a:r>
            <a:r>
              <a:rPr lang="ru-RU" dirty="0" err="1"/>
              <a:t>збалансованості</a:t>
            </a:r>
            <a:r>
              <a:rPr lang="ru-RU" dirty="0"/>
              <a:t> бюджету.</a:t>
            </a:r>
          </a:p>
          <a:p>
            <a:pPr marL="0" indent="0">
              <a:buNone/>
            </a:pPr>
            <a:r>
              <a:rPr lang="ru-RU" dirty="0" err="1"/>
              <a:t>Бюджетні</a:t>
            </a:r>
            <a:r>
              <a:rPr lang="ru-RU" dirty="0"/>
              <a:t> доходи </a:t>
            </a:r>
            <a:r>
              <a:rPr lang="ru-RU" dirty="0" err="1"/>
              <a:t>відображають</a:t>
            </a:r>
            <a:r>
              <a:rPr lang="ru-RU" dirty="0"/>
              <a:t> те,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надходження</a:t>
            </a:r>
            <a:r>
              <a:rPr lang="ru-RU" dirty="0"/>
              <a:t> реально </a:t>
            </a:r>
            <a:r>
              <a:rPr lang="ru-RU" dirty="0" err="1"/>
              <a:t>зможе</a:t>
            </a:r>
            <a:r>
              <a:rPr lang="ru-RU" dirty="0"/>
              <a:t> </a:t>
            </a:r>
            <a:r>
              <a:rPr lang="ru-RU" dirty="0" err="1"/>
              <a:t>забезпечити</a:t>
            </a:r>
            <a:r>
              <a:rPr lang="ru-RU" dirty="0"/>
              <a:t> </a:t>
            </a:r>
            <a:r>
              <a:rPr lang="ru-RU" dirty="0" err="1"/>
              <a:t>наступного</a:t>
            </a:r>
            <a:r>
              <a:rPr lang="ru-RU" dirty="0"/>
              <a:t> року </a:t>
            </a:r>
            <a:r>
              <a:rPr lang="ru-RU" dirty="0" err="1"/>
              <a:t>економіка</a:t>
            </a:r>
            <a:r>
              <a:rPr lang="ru-RU" dirty="0"/>
              <a:t> без тотального </a:t>
            </a:r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податків</a:t>
            </a:r>
            <a:r>
              <a:rPr lang="ru-RU" dirty="0"/>
              <a:t>..</a:t>
            </a:r>
          </a:p>
          <a:p>
            <a:pPr marL="0" indent="0">
              <a:buNone/>
            </a:pP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підхід</a:t>
            </a:r>
            <a:r>
              <a:rPr lang="ru-RU" dirty="0"/>
              <a:t> дозволить </a:t>
            </a:r>
            <a:r>
              <a:rPr lang="ru-RU" dirty="0" err="1"/>
              <a:t>вперше</a:t>
            </a:r>
            <a:r>
              <a:rPr lang="ru-RU" dirty="0"/>
              <a:t> в </a:t>
            </a:r>
            <a:r>
              <a:rPr lang="ru-RU" dirty="0" err="1"/>
              <a:t>історії</a:t>
            </a:r>
            <a:r>
              <a:rPr lang="ru-RU" dirty="0"/>
              <a:t> </a:t>
            </a:r>
            <a:r>
              <a:rPr lang="ru-RU" dirty="0" err="1"/>
              <a:t>країни</a:t>
            </a:r>
            <a:r>
              <a:rPr lang="ru-RU" dirty="0"/>
              <a:t> </a:t>
            </a:r>
            <a:r>
              <a:rPr lang="ru-RU" dirty="0" err="1"/>
              <a:t>припинити</a:t>
            </a:r>
            <a:r>
              <a:rPr lang="ru-RU" dirty="0"/>
              <a:t> </a:t>
            </a:r>
            <a:r>
              <a:rPr lang="ru-RU" dirty="0" err="1"/>
              <a:t>хибну</a:t>
            </a:r>
            <a:r>
              <a:rPr lang="ru-RU" dirty="0"/>
              <a:t> практику </a:t>
            </a:r>
            <a:r>
              <a:rPr lang="ru-RU" dirty="0" err="1"/>
              <a:t>тиску</a:t>
            </a:r>
            <a:r>
              <a:rPr lang="ru-RU" dirty="0"/>
              <a:t> </a:t>
            </a:r>
            <a:r>
              <a:rPr lang="ru-RU" dirty="0" err="1"/>
              <a:t>податківців</a:t>
            </a:r>
            <a:r>
              <a:rPr lang="ru-RU" dirty="0"/>
              <a:t> на </a:t>
            </a:r>
            <a:r>
              <a:rPr lang="ru-RU" dirty="0" err="1"/>
              <a:t>бізнес</a:t>
            </a:r>
            <a:r>
              <a:rPr lang="ru-RU" dirty="0"/>
              <a:t> через </a:t>
            </a:r>
            <a:r>
              <a:rPr lang="ru-RU" dirty="0" err="1"/>
              <a:t>завищені</a:t>
            </a:r>
            <a:r>
              <a:rPr lang="ru-RU" dirty="0"/>
              <a:t> </a:t>
            </a:r>
            <a:r>
              <a:rPr lang="ru-RU" dirty="0" err="1"/>
              <a:t>плани</a:t>
            </a:r>
            <a:r>
              <a:rPr lang="ru-RU" dirty="0"/>
              <a:t> та </a:t>
            </a:r>
            <a:r>
              <a:rPr lang="ru-RU" dirty="0" err="1"/>
              <a:t>припинити</a:t>
            </a:r>
            <a:r>
              <a:rPr lang="ru-RU" dirty="0"/>
              <a:t> </a:t>
            </a:r>
            <a:r>
              <a:rPr lang="ru-RU" dirty="0" err="1"/>
              <a:t>друкувати</a:t>
            </a:r>
            <a:r>
              <a:rPr lang="ru-RU" dirty="0"/>
              <a:t> </a:t>
            </a:r>
            <a:r>
              <a:rPr lang="ru-RU" dirty="0" err="1"/>
              <a:t>гроші</a:t>
            </a:r>
            <a:r>
              <a:rPr lang="ru-RU" dirty="0"/>
              <a:t> для </a:t>
            </a:r>
            <a:r>
              <a:rPr lang="ru-RU" dirty="0" err="1"/>
              <a:t>фінансування</a:t>
            </a:r>
            <a:r>
              <a:rPr lang="ru-RU" dirty="0"/>
              <a:t> </a:t>
            </a:r>
            <a:r>
              <a:rPr lang="ru-RU" dirty="0" err="1"/>
              <a:t>завищених</a:t>
            </a:r>
            <a:r>
              <a:rPr lang="ru-RU" dirty="0"/>
              <a:t> </a:t>
            </a:r>
            <a:r>
              <a:rPr lang="ru-RU" dirty="0" err="1"/>
              <a:t>видатків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97147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ru-RU" b="1" dirty="0" err="1"/>
              <a:t>Прозорий</a:t>
            </a:r>
            <a:r>
              <a:rPr lang="ru-RU" b="1" dirty="0"/>
              <a:t>:</a:t>
            </a:r>
            <a:endParaRPr lang="ru-RU" dirty="0"/>
          </a:p>
          <a:p>
            <a:pPr fontAlgn="base"/>
            <a:r>
              <a:rPr lang="ru-RU" dirty="0"/>
              <a:t>Прогноз </a:t>
            </a:r>
            <a:r>
              <a:rPr lang="ru-RU" dirty="0" err="1"/>
              <a:t>доходів</a:t>
            </a:r>
            <a:r>
              <a:rPr lang="ru-RU" dirty="0"/>
              <a:t> бюджету </a:t>
            </a:r>
            <a:r>
              <a:rPr lang="ru-RU" dirty="0" err="1"/>
              <a:t>має</a:t>
            </a:r>
            <a:r>
              <a:rPr lang="ru-RU" dirty="0"/>
              <a:t> бути </a:t>
            </a:r>
            <a:r>
              <a:rPr lang="ru-RU" dirty="0" err="1"/>
              <a:t>перевірений</a:t>
            </a:r>
            <a:r>
              <a:rPr lang="ru-RU" dirty="0"/>
              <a:t> та </a:t>
            </a:r>
            <a:r>
              <a:rPr lang="ru-RU" dirty="0" err="1"/>
              <a:t>підтверджений</a:t>
            </a:r>
            <a:r>
              <a:rPr lang="ru-RU" dirty="0"/>
              <a:t> </a:t>
            </a:r>
            <a:r>
              <a:rPr lang="ru-RU" dirty="0" err="1"/>
              <a:t>незалежними</a:t>
            </a:r>
            <a:r>
              <a:rPr lang="ru-RU" dirty="0"/>
              <a:t> </a:t>
            </a:r>
            <a:r>
              <a:rPr lang="ru-RU" dirty="0" err="1"/>
              <a:t>експертами</a:t>
            </a:r>
            <a:r>
              <a:rPr lang="ru-RU" dirty="0"/>
              <a:t> та </a:t>
            </a:r>
            <a:r>
              <a:rPr lang="ru-RU" dirty="0" err="1"/>
              <a:t>представниками</a:t>
            </a:r>
            <a:r>
              <a:rPr lang="ru-RU" dirty="0"/>
              <a:t> </a:t>
            </a:r>
            <a:r>
              <a:rPr lang="ru-RU" dirty="0" err="1"/>
              <a:t>громадянського</a:t>
            </a:r>
            <a:r>
              <a:rPr lang="ru-RU" dirty="0"/>
              <a:t> </a:t>
            </a:r>
            <a:r>
              <a:rPr lang="ru-RU" dirty="0" err="1"/>
              <a:t>суспільства</a:t>
            </a:r>
            <a:r>
              <a:rPr lang="ru-RU" dirty="0"/>
              <a:t>.</a:t>
            </a:r>
          </a:p>
          <a:p>
            <a:pPr fontAlgn="base"/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робить</a:t>
            </a:r>
            <a:r>
              <a:rPr lang="ru-RU" dirty="0"/>
              <a:t> </a:t>
            </a:r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бюджетування</a:t>
            </a:r>
            <a:r>
              <a:rPr lang="ru-RU" dirty="0"/>
              <a:t> </a:t>
            </a:r>
            <a:r>
              <a:rPr lang="ru-RU" dirty="0" err="1"/>
              <a:t>справді</a:t>
            </a:r>
            <a:r>
              <a:rPr lang="ru-RU" dirty="0"/>
              <a:t> </a:t>
            </a:r>
            <a:r>
              <a:rPr lang="ru-RU" dirty="0" err="1"/>
              <a:t>прозорим</a:t>
            </a:r>
            <a:r>
              <a:rPr lang="ru-RU" dirty="0"/>
              <a:t>.</a:t>
            </a:r>
          </a:p>
          <a:p>
            <a:pPr marL="0" indent="0" fontAlgn="base">
              <a:buNone/>
            </a:pPr>
            <a:r>
              <a:rPr lang="ru-RU" b="1" dirty="0"/>
              <a:t>З </a:t>
            </a:r>
            <a:r>
              <a:rPr lang="ru-RU" b="1" dirty="0" err="1"/>
              <a:t>чітко</a:t>
            </a:r>
            <a:r>
              <a:rPr lang="ru-RU" b="1" dirty="0"/>
              <a:t> </a:t>
            </a:r>
            <a:r>
              <a:rPr lang="ru-RU" b="1" dirty="0" err="1"/>
              <a:t>визначеними</a:t>
            </a:r>
            <a:r>
              <a:rPr lang="ru-RU" b="1" dirty="0"/>
              <a:t> </a:t>
            </a:r>
            <a:r>
              <a:rPr lang="ru-RU" b="1" dirty="0" err="1"/>
              <a:t>пріоритетами</a:t>
            </a:r>
            <a:r>
              <a:rPr lang="ru-RU" b="1" dirty="0"/>
              <a:t>:</a:t>
            </a:r>
            <a:endParaRPr lang="ru-RU" dirty="0"/>
          </a:p>
          <a:p>
            <a:pPr fontAlgn="base"/>
            <a:r>
              <a:rPr lang="ru-RU" dirty="0"/>
              <a:t>Уряд </a:t>
            </a:r>
            <a:r>
              <a:rPr lang="ru-RU" dirty="0" err="1"/>
              <a:t>відмовився</a:t>
            </a:r>
            <a:r>
              <a:rPr lang="ru-RU" dirty="0"/>
              <a:t> </a:t>
            </a:r>
            <a:r>
              <a:rPr lang="ru-RU" dirty="0" err="1"/>
              <a:t>від</a:t>
            </a:r>
            <a:r>
              <a:rPr lang="ru-RU" dirty="0"/>
              <a:t> </a:t>
            </a:r>
            <a:r>
              <a:rPr lang="ru-RU" dirty="0" err="1"/>
              <a:t>хибної</a:t>
            </a:r>
            <a:r>
              <a:rPr lang="ru-RU" dirty="0"/>
              <a:t> практики </a:t>
            </a:r>
            <a:r>
              <a:rPr lang="ru-RU" dirty="0" err="1"/>
              <a:t>розпорошування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на </a:t>
            </a:r>
            <a:r>
              <a:rPr lang="ru-RU" dirty="0" err="1"/>
              <a:t>сотні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, коли </a:t>
            </a:r>
            <a:r>
              <a:rPr lang="ru-RU" dirty="0" err="1"/>
              <a:t>жодна</a:t>
            </a:r>
            <a:r>
              <a:rPr lang="ru-RU" dirty="0"/>
              <a:t> не </a:t>
            </a:r>
            <a:r>
              <a:rPr lang="ru-RU" dirty="0" err="1"/>
              <a:t>отримувала</a:t>
            </a:r>
            <a:r>
              <a:rPr lang="ru-RU" dirty="0"/>
              <a:t> </a:t>
            </a:r>
            <a:r>
              <a:rPr lang="ru-RU" dirty="0" err="1"/>
              <a:t>належного</a:t>
            </a:r>
            <a:r>
              <a:rPr lang="ru-RU" dirty="0"/>
              <a:t> </a:t>
            </a:r>
            <a:r>
              <a:rPr lang="ru-RU" dirty="0" err="1"/>
              <a:t>фінансування</a:t>
            </a:r>
            <a:r>
              <a:rPr lang="ru-RU" dirty="0"/>
              <a:t>, не </a:t>
            </a:r>
            <a:r>
              <a:rPr lang="ru-RU" dirty="0" err="1"/>
              <a:t>виконувалася</a:t>
            </a:r>
            <a:r>
              <a:rPr lang="ru-RU" dirty="0"/>
              <a:t> і не приносила </a:t>
            </a:r>
            <a:r>
              <a:rPr lang="ru-RU" dirty="0" err="1"/>
              <a:t>користь</a:t>
            </a:r>
            <a:r>
              <a:rPr lang="ru-RU" dirty="0"/>
              <a:t> </a:t>
            </a:r>
            <a:r>
              <a:rPr lang="ru-RU" dirty="0" err="1"/>
              <a:t>суспільству</a:t>
            </a:r>
            <a:r>
              <a:rPr lang="ru-RU" dirty="0"/>
              <a:t> і </a:t>
            </a:r>
            <a:r>
              <a:rPr lang="ru-RU" dirty="0" err="1"/>
              <a:t>економіці</a:t>
            </a:r>
            <a:r>
              <a:rPr lang="ru-RU" dirty="0"/>
              <a:t>.</a:t>
            </a:r>
          </a:p>
          <a:p>
            <a:pPr fontAlgn="base"/>
            <a:r>
              <a:rPr lang="ru-RU" dirty="0" err="1"/>
              <a:t>Тепер</a:t>
            </a:r>
            <a:r>
              <a:rPr lang="ru-RU" dirty="0"/>
              <a:t> </a:t>
            </a:r>
            <a:r>
              <a:rPr lang="ru-RU" dirty="0" err="1"/>
              <a:t>визначено</a:t>
            </a:r>
            <a:r>
              <a:rPr lang="ru-RU" dirty="0"/>
              <a:t> </a:t>
            </a:r>
            <a:r>
              <a:rPr lang="ru-RU" dirty="0" err="1"/>
              <a:t>конкретні</a:t>
            </a:r>
            <a:r>
              <a:rPr lang="ru-RU" dirty="0"/>
              <a:t> </a:t>
            </a:r>
            <a:r>
              <a:rPr lang="ru-RU" dirty="0" err="1"/>
              <a:t>сфери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отримають</a:t>
            </a:r>
            <a:r>
              <a:rPr lang="ru-RU" dirty="0"/>
              <a:t> </a:t>
            </a:r>
            <a:r>
              <a:rPr lang="ru-RU" dirty="0" err="1"/>
              <a:t>пріоритетну</a:t>
            </a:r>
            <a:r>
              <a:rPr lang="ru-RU" dirty="0"/>
              <a:t> </a:t>
            </a:r>
            <a:r>
              <a:rPr lang="ru-RU" dirty="0" err="1"/>
              <a:t>увагу</a:t>
            </a:r>
            <a:r>
              <a:rPr lang="ru-RU" dirty="0"/>
              <a:t> та </a:t>
            </a:r>
            <a:r>
              <a:rPr lang="ru-RU" dirty="0" err="1"/>
              <a:t>фінансування</a:t>
            </a:r>
            <a:r>
              <a:rPr lang="ru-RU" dirty="0"/>
              <a:t> - </a:t>
            </a:r>
            <a:r>
              <a:rPr lang="ru-RU" dirty="0" err="1"/>
              <a:t>обороноздатність</a:t>
            </a:r>
            <a:r>
              <a:rPr lang="ru-RU" dirty="0"/>
              <a:t>, </a:t>
            </a:r>
            <a:r>
              <a:rPr lang="ru-RU" dirty="0" err="1"/>
              <a:t>соціальні</a:t>
            </a:r>
            <a:r>
              <a:rPr lang="ru-RU" dirty="0"/>
              <a:t> </a:t>
            </a:r>
            <a:r>
              <a:rPr lang="ru-RU" dirty="0" err="1"/>
              <a:t>стандарти</a:t>
            </a:r>
            <a:r>
              <a:rPr lang="ru-RU" dirty="0"/>
              <a:t>, </a:t>
            </a:r>
            <a:r>
              <a:rPr lang="ru-RU" dirty="0" err="1"/>
              <a:t>освіта</a:t>
            </a:r>
            <a:r>
              <a:rPr lang="ru-RU" dirty="0"/>
              <a:t>, </a:t>
            </a:r>
            <a:r>
              <a:rPr lang="ru-RU" dirty="0" err="1"/>
              <a:t>охорона</a:t>
            </a:r>
            <a:r>
              <a:rPr lang="ru-RU" dirty="0"/>
              <a:t> </a:t>
            </a:r>
            <a:r>
              <a:rPr lang="ru-RU" dirty="0" err="1"/>
              <a:t>здоров'я</a:t>
            </a:r>
            <a:r>
              <a:rPr lang="ru-RU" dirty="0"/>
              <a:t>, </a:t>
            </a:r>
            <a:r>
              <a:rPr lang="ru-RU" dirty="0" err="1"/>
              <a:t>дипломатія</a:t>
            </a:r>
            <a:r>
              <a:rPr lang="ru-RU" dirty="0"/>
              <a:t>, АПК, </a:t>
            </a:r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Дорожнього</a:t>
            </a:r>
            <a:r>
              <a:rPr lang="ru-RU" dirty="0"/>
              <a:t> фонду, </a:t>
            </a:r>
            <a:r>
              <a:rPr lang="ru-RU" dirty="0" err="1"/>
              <a:t>енергоефективність</a:t>
            </a:r>
            <a:r>
              <a:rPr lang="ru-RU" dirty="0"/>
              <a:t>, культура і </a:t>
            </a:r>
            <a:r>
              <a:rPr lang="ru-RU" dirty="0" err="1"/>
              <a:t>децентралізація</a:t>
            </a:r>
            <a:r>
              <a:rPr lang="ru-RU" dirty="0"/>
              <a:t>.</a:t>
            </a:r>
          </a:p>
          <a:p>
            <a:pPr marL="0" indent="0" fontAlgn="base">
              <a:buNone/>
            </a:pPr>
            <a:r>
              <a:rPr lang="ru-RU" b="1" dirty="0" err="1"/>
              <a:t>Розрахований</a:t>
            </a:r>
            <a:r>
              <a:rPr lang="ru-RU" b="1" dirty="0"/>
              <a:t> на </a:t>
            </a:r>
            <a:r>
              <a:rPr lang="ru-RU" b="1" dirty="0" err="1"/>
              <a:t>майбутнє</a:t>
            </a:r>
            <a:r>
              <a:rPr lang="ru-RU" b="1" dirty="0"/>
              <a:t> </a:t>
            </a:r>
            <a:r>
              <a:rPr lang="ru-RU" b="1" dirty="0" err="1"/>
              <a:t>зростання</a:t>
            </a:r>
            <a:endParaRPr lang="ru-RU" dirty="0"/>
          </a:p>
          <a:p>
            <a:pPr fontAlgn="base"/>
            <a:r>
              <a:rPr lang="ru-RU" dirty="0"/>
              <a:t>Уряд </a:t>
            </a:r>
            <a:r>
              <a:rPr lang="ru-RU" dirty="0" err="1"/>
              <a:t>перейшов</a:t>
            </a:r>
            <a:r>
              <a:rPr lang="ru-RU" dirty="0"/>
              <a:t> на </a:t>
            </a:r>
            <a:r>
              <a:rPr lang="ru-RU" dirty="0" err="1"/>
              <a:t>середньострокове</a:t>
            </a:r>
            <a:r>
              <a:rPr lang="ru-RU" dirty="0"/>
              <a:t> </a:t>
            </a:r>
            <a:r>
              <a:rPr lang="ru-RU" dirty="0" err="1"/>
              <a:t>публічне</a:t>
            </a:r>
            <a:r>
              <a:rPr lang="ru-RU" dirty="0"/>
              <a:t> </a:t>
            </a:r>
            <a:r>
              <a:rPr lang="ru-RU" dirty="0" err="1"/>
              <a:t>планування</a:t>
            </a:r>
            <a:r>
              <a:rPr lang="ru-RU" dirty="0"/>
              <a:t> бюджету.</a:t>
            </a:r>
          </a:p>
          <a:p>
            <a:pPr fontAlgn="base"/>
            <a:r>
              <a:rPr lang="ru-RU" dirty="0" err="1"/>
              <a:t>Основні</a:t>
            </a:r>
            <a:r>
              <a:rPr lang="ru-RU" dirty="0"/>
              <a:t> </a:t>
            </a:r>
            <a:r>
              <a:rPr lang="ru-RU" dirty="0" err="1"/>
              <a:t>бюджетні</a:t>
            </a:r>
            <a:r>
              <a:rPr lang="ru-RU" dirty="0"/>
              <a:t> </a:t>
            </a:r>
            <a:r>
              <a:rPr lang="ru-RU" dirty="0" err="1"/>
              <a:t>параметри</a:t>
            </a:r>
            <a:r>
              <a:rPr lang="ru-RU" dirty="0"/>
              <a:t> </a:t>
            </a:r>
            <a:r>
              <a:rPr lang="ru-RU" dirty="0" err="1"/>
              <a:t>розраховані</a:t>
            </a:r>
            <a:r>
              <a:rPr lang="ru-RU" dirty="0"/>
              <a:t> на </a:t>
            </a:r>
            <a:r>
              <a:rPr lang="ru-RU" dirty="0" err="1"/>
              <a:t>найближчі</a:t>
            </a:r>
            <a:r>
              <a:rPr lang="ru-RU" dirty="0"/>
              <a:t> три роки з прогнозом на </a:t>
            </a:r>
            <a:r>
              <a:rPr lang="ru-RU" dirty="0" err="1"/>
              <a:t>поступове</a:t>
            </a:r>
            <a:r>
              <a:rPr lang="ru-RU" dirty="0"/>
              <a:t> </a:t>
            </a:r>
            <a:r>
              <a:rPr lang="ru-RU" dirty="0" err="1"/>
              <a:t>зростання</a:t>
            </a:r>
            <a:r>
              <a:rPr lang="ru-RU" dirty="0"/>
              <a:t> і </a:t>
            </a:r>
            <a:r>
              <a:rPr lang="ru-RU" dirty="0" err="1"/>
              <a:t>відновлення</a:t>
            </a:r>
            <a:r>
              <a:rPr lang="ru-RU" dirty="0"/>
              <a:t> </a:t>
            </a:r>
            <a:r>
              <a:rPr lang="ru-RU" dirty="0" err="1"/>
              <a:t>економіки</a:t>
            </a:r>
            <a:r>
              <a:rPr lang="ru-RU" dirty="0"/>
              <a:t>.</a:t>
            </a:r>
          </a:p>
          <a:p>
            <a:pPr fontAlgn="base"/>
            <a:r>
              <a:rPr lang="ru-RU" dirty="0" err="1"/>
              <a:t>Передбачуваність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та </a:t>
            </a:r>
            <a:r>
              <a:rPr lang="ru-RU" dirty="0" err="1"/>
              <a:t>прогнозування</a:t>
            </a:r>
            <a:r>
              <a:rPr lang="ru-RU" dirty="0"/>
              <a:t> на </a:t>
            </a:r>
            <a:r>
              <a:rPr lang="ru-RU" dirty="0" err="1"/>
              <a:t>кілька</a:t>
            </a:r>
            <a:r>
              <a:rPr lang="ru-RU" dirty="0"/>
              <a:t> </a:t>
            </a:r>
            <a:r>
              <a:rPr lang="ru-RU" dirty="0" err="1"/>
              <a:t>років</a:t>
            </a:r>
            <a:r>
              <a:rPr lang="ru-RU" dirty="0"/>
              <a:t> вперед дозволить </a:t>
            </a:r>
            <a:r>
              <a:rPr lang="ru-RU" dirty="0" err="1"/>
              <a:t>проводити</a:t>
            </a:r>
            <a:r>
              <a:rPr lang="ru-RU" dirty="0"/>
              <a:t> </a:t>
            </a:r>
            <a:r>
              <a:rPr lang="ru-RU" dirty="0" err="1"/>
              <a:t>системні</a:t>
            </a:r>
            <a:r>
              <a:rPr lang="ru-RU" dirty="0"/>
              <a:t> </a:t>
            </a:r>
            <a:r>
              <a:rPr lang="ru-RU" dirty="0" err="1"/>
              <a:t>глибокі</a:t>
            </a:r>
            <a:r>
              <a:rPr lang="ru-RU" dirty="0"/>
              <a:t> </a:t>
            </a:r>
            <a:r>
              <a:rPr lang="ru-RU" dirty="0" err="1"/>
              <a:t>реформи</a:t>
            </a:r>
            <a:r>
              <a:rPr lang="ru-RU" dirty="0"/>
              <a:t>, </a:t>
            </a:r>
            <a:r>
              <a:rPr lang="ru-RU" dirty="0" err="1"/>
              <a:t>підвищити</a:t>
            </a:r>
            <a:r>
              <a:rPr lang="ru-RU" dirty="0"/>
              <a:t> </a:t>
            </a:r>
            <a:r>
              <a:rPr lang="ru-RU" dirty="0" err="1"/>
              <a:t>інвестиційну</a:t>
            </a:r>
            <a:r>
              <a:rPr lang="ru-RU" dirty="0"/>
              <a:t> </a:t>
            </a:r>
            <a:r>
              <a:rPr lang="ru-RU" dirty="0" err="1"/>
              <a:t>привабливість</a:t>
            </a:r>
            <a:r>
              <a:rPr lang="ru-RU" dirty="0"/>
              <a:t> та </a:t>
            </a:r>
            <a:r>
              <a:rPr lang="ru-RU" dirty="0" err="1"/>
              <a:t>покращити</a:t>
            </a:r>
            <a:r>
              <a:rPr lang="ru-RU" dirty="0"/>
              <a:t> </a:t>
            </a:r>
            <a:r>
              <a:rPr lang="ru-RU" dirty="0" err="1"/>
              <a:t>бізнес-клімат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6929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>
            <a:normAutofit fontScale="92500" lnSpcReduction="10000"/>
          </a:bodyPr>
          <a:lstStyle/>
          <a:p>
            <a:pPr fontAlgn="base"/>
            <a:r>
              <a:rPr lang="ru-RU" dirty="0" err="1"/>
              <a:t>Міністерство</a:t>
            </a:r>
            <a:r>
              <a:rPr lang="ru-RU" dirty="0"/>
              <a:t> </a:t>
            </a:r>
            <a:r>
              <a:rPr lang="ru-RU" dirty="0" err="1"/>
              <a:t>фінансів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розробляє</a:t>
            </a:r>
            <a:r>
              <a:rPr lang="ru-RU" dirty="0"/>
              <a:t> </a:t>
            </a:r>
            <a:r>
              <a:rPr lang="ru-RU" dirty="0" err="1"/>
              <a:t>Бюджетну</a:t>
            </a:r>
            <a:r>
              <a:rPr lang="ru-RU" dirty="0"/>
              <a:t> </a:t>
            </a:r>
            <a:r>
              <a:rPr lang="ru-RU" dirty="0" err="1"/>
              <a:t>декларацію</a:t>
            </a:r>
            <a:r>
              <a:rPr lang="ru-RU" dirty="0"/>
              <a:t>, проект Закону про </a:t>
            </a:r>
            <a:r>
              <a:rPr lang="ru-RU" dirty="0" err="1"/>
              <a:t>Державний</a:t>
            </a:r>
            <a:r>
              <a:rPr lang="ru-RU" dirty="0"/>
              <a:t> бюджет </a:t>
            </a:r>
            <a:r>
              <a:rPr lang="ru-RU" dirty="0" err="1"/>
              <a:t>України</a:t>
            </a:r>
            <a:r>
              <a:rPr lang="ru-RU" dirty="0"/>
              <a:t> на </a:t>
            </a:r>
            <a:r>
              <a:rPr lang="ru-RU" dirty="0" err="1"/>
              <a:t>відповідний</a:t>
            </a:r>
            <a:r>
              <a:rPr lang="ru-RU" dirty="0"/>
              <a:t> </a:t>
            </a:r>
            <a:r>
              <a:rPr lang="ru-RU" dirty="0" err="1"/>
              <a:t>рік</a:t>
            </a:r>
            <a:r>
              <a:rPr lang="ru-RU" dirty="0"/>
              <a:t>,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Державного бюджету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здійснює</a:t>
            </a:r>
            <a:r>
              <a:rPr lang="ru-RU" dirty="0"/>
              <a:t> контроль за </a:t>
            </a:r>
            <a:r>
              <a:rPr lang="ru-RU" dirty="0" err="1"/>
              <a:t>дотриманням</a:t>
            </a:r>
            <a:r>
              <a:rPr lang="ru-RU" dirty="0"/>
              <a:t> бюджетного </a:t>
            </a:r>
            <a:r>
              <a:rPr lang="ru-RU" dirty="0" err="1"/>
              <a:t>законодавства</a:t>
            </a:r>
            <a:r>
              <a:rPr lang="ru-RU" dirty="0"/>
              <a:t> на </a:t>
            </a:r>
            <a:r>
              <a:rPr lang="ru-RU" dirty="0" err="1"/>
              <a:t>кожній</a:t>
            </a:r>
            <a:r>
              <a:rPr lang="ru-RU" dirty="0"/>
              <a:t> </a:t>
            </a:r>
            <a:r>
              <a:rPr lang="ru-RU" dirty="0" err="1"/>
              <a:t>стадії</a:t>
            </a:r>
            <a:r>
              <a:rPr lang="ru-RU" dirty="0"/>
              <a:t> бюджетного </a:t>
            </a:r>
            <a:r>
              <a:rPr lang="ru-RU" dirty="0" err="1"/>
              <a:t>процесу</a:t>
            </a:r>
            <a:r>
              <a:rPr lang="ru-RU" dirty="0"/>
              <a:t> як </a:t>
            </a:r>
            <a:r>
              <a:rPr lang="ru-RU" dirty="0" err="1"/>
              <a:t>стосовно</a:t>
            </a:r>
            <a:r>
              <a:rPr lang="ru-RU" dirty="0"/>
              <a:t> державного бюджету, так і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u="sng" dirty="0" err="1"/>
              <a:t>Бюджетний</a:t>
            </a:r>
            <a:r>
              <a:rPr lang="ru-RU" b="1" u="sng" dirty="0"/>
              <a:t> </a:t>
            </a:r>
            <a:r>
              <a:rPr lang="ru-RU" b="1" u="sng" dirty="0" err="1"/>
              <a:t>період</a:t>
            </a:r>
            <a:r>
              <a:rPr lang="ru-RU" b="1" u="sng" dirty="0"/>
              <a:t> </a:t>
            </a:r>
            <a:r>
              <a:rPr lang="ru-RU" dirty="0"/>
              <a:t>для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складають</a:t>
            </a:r>
            <a:r>
              <a:rPr lang="ru-RU" dirty="0"/>
              <a:t> </a:t>
            </a:r>
            <a:r>
              <a:rPr lang="ru-RU" dirty="0" err="1"/>
              <a:t>бюджетну</a:t>
            </a:r>
            <a:r>
              <a:rPr lang="ru-RU" dirty="0"/>
              <a:t> систему </a:t>
            </a:r>
            <a:r>
              <a:rPr lang="ru-RU" dirty="0" err="1"/>
              <a:t>України</a:t>
            </a:r>
            <a:r>
              <a:rPr lang="ru-RU" dirty="0"/>
              <a:t>, становить один </a:t>
            </a:r>
            <a:r>
              <a:rPr lang="ru-RU" dirty="0" err="1"/>
              <a:t>календарний</a:t>
            </a:r>
            <a:r>
              <a:rPr lang="ru-RU" dirty="0"/>
              <a:t> </a:t>
            </a:r>
            <a:r>
              <a:rPr lang="ru-RU" dirty="0" err="1"/>
              <a:t>рік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починається</a:t>
            </a:r>
            <a:r>
              <a:rPr lang="ru-RU" dirty="0"/>
              <a:t> 1 </a:t>
            </a:r>
            <a:r>
              <a:rPr lang="ru-RU" dirty="0" err="1"/>
              <a:t>січня</a:t>
            </a:r>
            <a:r>
              <a:rPr lang="ru-RU" dirty="0"/>
              <a:t> кожного року і </a:t>
            </a:r>
            <a:r>
              <a:rPr lang="ru-RU" dirty="0" err="1"/>
              <a:t>закінчується</a:t>
            </a:r>
            <a:r>
              <a:rPr lang="ru-RU" dirty="0"/>
              <a:t> 31 </a:t>
            </a:r>
            <a:r>
              <a:rPr lang="ru-RU" dirty="0" err="1"/>
              <a:t>грудня</a:t>
            </a:r>
            <a:r>
              <a:rPr lang="ru-RU" dirty="0"/>
              <a:t> того ж року. </a:t>
            </a:r>
            <a:r>
              <a:rPr lang="ru-RU" dirty="0" err="1"/>
              <a:t>Неприйняття</a:t>
            </a:r>
            <a:r>
              <a:rPr lang="ru-RU" dirty="0"/>
              <a:t> Верховною Радою </a:t>
            </a:r>
            <a:r>
              <a:rPr lang="ru-RU" dirty="0" err="1"/>
              <a:t>України</a:t>
            </a:r>
            <a:r>
              <a:rPr lang="ru-RU" dirty="0"/>
              <a:t> закону про </a:t>
            </a:r>
            <a:r>
              <a:rPr lang="ru-RU" dirty="0" err="1"/>
              <a:t>Державний</a:t>
            </a:r>
            <a:r>
              <a:rPr lang="ru-RU" dirty="0"/>
              <a:t> бюджет </a:t>
            </a:r>
            <a:r>
              <a:rPr lang="ru-RU" dirty="0" err="1"/>
              <a:t>України</a:t>
            </a:r>
            <a:r>
              <a:rPr lang="ru-RU" dirty="0"/>
              <a:t> до 1 </a:t>
            </a:r>
            <a:r>
              <a:rPr lang="ru-RU" dirty="0" err="1"/>
              <a:t>січня</a:t>
            </a:r>
            <a:r>
              <a:rPr lang="ru-RU" dirty="0"/>
              <a:t> </a:t>
            </a:r>
            <a:r>
              <a:rPr lang="ru-RU" dirty="0" err="1"/>
              <a:t>відповідного</a:t>
            </a:r>
            <a:r>
              <a:rPr lang="ru-RU" dirty="0"/>
              <a:t> року не є </a:t>
            </a:r>
            <a:r>
              <a:rPr lang="ru-RU" dirty="0" err="1"/>
              <a:t>підставою</a:t>
            </a:r>
            <a:r>
              <a:rPr lang="ru-RU" dirty="0"/>
              <a:t> для </a:t>
            </a:r>
            <a:r>
              <a:rPr lang="ru-RU" dirty="0" err="1"/>
              <a:t>встановлення</a:t>
            </a:r>
            <a:r>
              <a:rPr lang="ru-RU" dirty="0"/>
              <a:t> </a:t>
            </a:r>
            <a:r>
              <a:rPr lang="ru-RU" dirty="0" err="1"/>
              <a:t>іншого</a:t>
            </a:r>
            <a:r>
              <a:rPr lang="ru-RU" dirty="0"/>
              <a:t> бюджетного </a:t>
            </a:r>
            <a:r>
              <a:rPr lang="ru-RU" dirty="0" err="1"/>
              <a:t>періоду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err="1" smtClean="0"/>
              <a:t>Відповідно</a:t>
            </a:r>
            <a:r>
              <a:rPr lang="ru-RU" dirty="0" smtClean="0"/>
              <a:t> </a:t>
            </a:r>
            <a:r>
              <a:rPr lang="ru-RU" dirty="0"/>
              <a:t>до </a:t>
            </a:r>
            <a:r>
              <a:rPr lang="ru-RU" dirty="0" err="1"/>
              <a:t>Конституції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бюджетний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для Державного бюджету </a:t>
            </a:r>
            <a:r>
              <a:rPr lang="ru-RU" dirty="0" err="1"/>
              <a:t>України</a:t>
            </a:r>
            <a:r>
              <a:rPr lang="ru-RU" dirty="0"/>
              <a:t> за </a:t>
            </a:r>
            <a:r>
              <a:rPr lang="ru-RU" dirty="0" err="1"/>
              <a:t>особливих</a:t>
            </a:r>
            <a:r>
              <a:rPr lang="ru-RU" dirty="0"/>
              <a:t> </a:t>
            </a:r>
            <a:r>
              <a:rPr lang="ru-RU" dirty="0" err="1"/>
              <a:t>обставин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іншим</a:t>
            </a:r>
            <a:r>
              <a:rPr lang="ru-RU" dirty="0" smtClean="0"/>
              <a:t>,. </a:t>
            </a:r>
            <a:r>
              <a:rPr lang="ru-RU" b="1" u="sng" dirty="0" err="1" smtClean="0"/>
              <a:t>Особливими</a:t>
            </a:r>
            <a:r>
              <a:rPr lang="ru-RU" b="1" u="sng" dirty="0" smtClean="0"/>
              <a:t> </a:t>
            </a:r>
            <a:r>
              <a:rPr lang="ru-RU" b="1" u="sng" dirty="0" err="1"/>
              <a:t>обставинами</a:t>
            </a:r>
            <a:r>
              <a:rPr lang="ru-RU" b="1" u="sng" dirty="0"/>
              <a:t>, за </a:t>
            </a:r>
            <a:r>
              <a:rPr lang="ru-RU" b="1" u="sng" dirty="0" err="1"/>
              <a:t>яких</a:t>
            </a:r>
            <a:r>
              <a:rPr lang="ru-RU" b="1" u="sng" dirty="0"/>
              <a:t> </a:t>
            </a:r>
            <a:r>
              <a:rPr lang="ru-RU" b="1" u="sng" dirty="0" err="1"/>
              <a:t>Державний</a:t>
            </a:r>
            <a:r>
              <a:rPr lang="ru-RU" b="1" u="sng" dirty="0"/>
              <a:t> бюджет </a:t>
            </a:r>
            <a:r>
              <a:rPr lang="ru-RU" b="1" u="sng" dirty="0" err="1"/>
              <a:t>України</a:t>
            </a:r>
            <a:r>
              <a:rPr lang="ru-RU" b="1" u="sng" dirty="0"/>
              <a:t> </a:t>
            </a:r>
            <a:r>
              <a:rPr lang="ru-RU" b="1" u="sng" dirty="0" err="1"/>
              <a:t>може</a:t>
            </a:r>
            <a:r>
              <a:rPr lang="ru-RU" b="1" u="sng" dirty="0"/>
              <a:t> бути </a:t>
            </a:r>
            <a:r>
              <a:rPr lang="ru-RU" b="1" u="sng" dirty="0" err="1"/>
              <a:t>затверджено</a:t>
            </a:r>
            <a:r>
              <a:rPr lang="ru-RU" b="1" u="sng" dirty="0"/>
              <a:t> на </a:t>
            </a:r>
            <a:r>
              <a:rPr lang="ru-RU" b="1" u="sng" dirty="0" err="1" smtClean="0"/>
              <a:t>інший</a:t>
            </a:r>
            <a:r>
              <a:rPr lang="ru-RU" b="1" u="sng" dirty="0" smtClean="0"/>
              <a:t> </a:t>
            </a:r>
            <a:r>
              <a:rPr lang="ru-RU" b="1" u="sng" dirty="0" err="1" smtClean="0"/>
              <a:t>бюджетний</a:t>
            </a:r>
            <a:r>
              <a:rPr lang="ru-RU" b="1" u="sng" dirty="0" smtClean="0"/>
              <a:t> </a:t>
            </a:r>
            <a:r>
              <a:rPr lang="ru-RU" b="1" u="sng" dirty="0" err="1"/>
              <a:t>період</a:t>
            </a:r>
            <a:r>
              <a:rPr lang="ru-RU" b="1" u="sng" dirty="0"/>
              <a:t>, є:</a:t>
            </a:r>
          </a:p>
          <a:p>
            <a:pPr marL="0" indent="0">
              <a:buNone/>
            </a:pPr>
            <a:r>
              <a:rPr lang="ru-RU" dirty="0" smtClean="0"/>
              <a:t>1</a:t>
            </a:r>
            <a:r>
              <a:rPr lang="ru-RU" dirty="0"/>
              <a:t>) </a:t>
            </a:r>
            <a:r>
              <a:rPr lang="ru-RU" dirty="0" err="1"/>
              <a:t>введення</a:t>
            </a:r>
            <a:r>
              <a:rPr lang="ru-RU" dirty="0"/>
              <a:t> </a:t>
            </a:r>
            <a:r>
              <a:rPr lang="ru-RU" dirty="0" err="1"/>
              <a:t>воєнного</a:t>
            </a:r>
            <a:r>
              <a:rPr lang="ru-RU" dirty="0"/>
              <a:t> стану;</a:t>
            </a:r>
          </a:p>
          <a:p>
            <a:pPr marL="0" indent="0">
              <a:buNone/>
            </a:pPr>
            <a:r>
              <a:rPr lang="ru-RU" dirty="0" smtClean="0"/>
              <a:t>2</a:t>
            </a:r>
            <a:r>
              <a:rPr lang="ru-RU" dirty="0"/>
              <a:t>) </a:t>
            </a:r>
            <a:r>
              <a:rPr lang="ru-RU" dirty="0" err="1"/>
              <a:t>оголошення</a:t>
            </a:r>
            <a:r>
              <a:rPr lang="ru-RU" dirty="0"/>
              <a:t> </a:t>
            </a:r>
            <a:r>
              <a:rPr lang="ru-RU" dirty="0" err="1"/>
              <a:t>надзвичайного</a:t>
            </a:r>
            <a:r>
              <a:rPr lang="ru-RU" dirty="0"/>
              <a:t> стану в </a:t>
            </a:r>
            <a:r>
              <a:rPr lang="ru-RU" dirty="0" err="1"/>
              <a:t>Україні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затвердження</a:t>
            </a:r>
            <a:r>
              <a:rPr lang="ru-RU" dirty="0"/>
              <a:t> Державного бюджету </a:t>
            </a:r>
            <a:r>
              <a:rPr lang="ru-RU" dirty="0" err="1"/>
              <a:t>України</a:t>
            </a:r>
            <a:r>
              <a:rPr lang="ru-RU" dirty="0"/>
              <a:t> на </a:t>
            </a:r>
            <a:r>
              <a:rPr lang="ru-RU" dirty="0" err="1"/>
              <a:t>інший</a:t>
            </a:r>
            <a:r>
              <a:rPr lang="ru-RU" dirty="0"/>
              <a:t>, </a:t>
            </a:r>
            <a:r>
              <a:rPr lang="ru-RU" dirty="0" err="1"/>
              <a:t>ніж</a:t>
            </a:r>
            <a:r>
              <a:rPr lang="ru-RU" dirty="0"/>
              <a:t> </a:t>
            </a:r>
            <a:r>
              <a:rPr lang="ru-RU" dirty="0" err="1" smtClean="0"/>
              <a:t>передбачено</a:t>
            </a:r>
            <a:r>
              <a:rPr lang="ru-RU" dirty="0" smtClean="0"/>
              <a:t>, </a:t>
            </a:r>
            <a:r>
              <a:rPr lang="ru-RU" dirty="0" err="1"/>
              <a:t>бюджетний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місцеві</a:t>
            </a:r>
            <a:r>
              <a:rPr lang="ru-RU" dirty="0"/>
              <a:t> </a:t>
            </a:r>
            <a:r>
              <a:rPr lang="ru-RU" dirty="0" err="1"/>
              <a:t>бюджети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бути </a:t>
            </a:r>
            <a:r>
              <a:rPr lang="ru-RU" dirty="0" err="1"/>
              <a:t>затверджені</a:t>
            </a:r>
            <a:r>
              <a:rPr lang="ru-RU" dirty="0"/>
              <a:t> на </a:t>
            </a:r>
            <a:r>
              <a:rPr lang="ru-RU" dirty="0" err="1"/>
              <a:t>такий</a:t>
            </a:r>
            <a:r>
              <a:rPr lang="ru-RU" dirty="0"/>
              <a:t> </a:t>
            </a:r>
            <a:r>
              <a:rPr lang="ru-RU" dirty="0" err="1"/>
              <a:t>самий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 smtClean="0"/>
              <a:t>Для </a:t>
            </a:r>
            <a:r>
              <a:rPr lang="ru-RU" dirty="0" err="1"/>
              <a:t>середньострокового</a:t>
            </a:r>
            <a:r>
              <a:rPr lang="ru-RU" dirty="0"/>
              <a:t> бюджетного </a:t>
            </a:r>
            <a:r>
              <a:rPr lang="ru-RU" dirty="0" err="1"/>
              <a:t>планування</a:t>
            </a:r>
            <a:r>
              <a:rPr lang="ru-RU" dirty="0"/>
              <a:t> </a:t>
            </a:r>
            <a:r>
              <a:rPr lang="ru-RU" dirty="0" err="1"/>
              <a:t>середньостроковий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включає</a:t>
            </a:r>
            <a:r>
              <a:rPr lang="ru-RU" dirty="0"/>
              <a:t> </a:t>
            </a:r>
            <a:r>
              <a:rPr lang="ru-RU" dirty="0" err="1"/>
              <a:t>плановий</a:t>
            </a:r>
            <a:r>
              <a:rPr lang="ru-RU" dirty="0"/>
              <a:t> та </a:t>
            </a:r>
            <a:r>
              <a:rPr lang="ru-RU" dirty="0" err="1"/>
              <a:t>наступні</a:t>
            </a:r>
            <a:r>
              <a:rPr lang="ru-RU" dirty="0"/>
              <a:t> за </a:t>
            </a:r>
            <a:r>
              <a:rPr lang="ru-RU" dirty="0" err="1"/>
              <a:t>плановим</a:t>
            </a:r>
            <a:r>
              <a:rPr lang="ru-RU" dirty="0"/>
              <a:t> два </a:t>
            </a:r>
            <a:r>
              <a:rPr lang="ru-RU" dirty="0" err="1"/>
              <a:t>бюджетні</a:t>
            </a:r>
            <a:r>
              <a:rPr lang="ru-RU" dirty="0"/>
              <a:t> </a:t>
            </a:r>
            <a:r>
              <a:rPr lang="ru-RU" dirty="0" err="1"/>
              <a:t>періоди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3482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/>
          <a:lstStyle/>
          <a:p>
            <a:pPr marL="0" indent="0">
              <a:buNone/>
            </a:pPr>
            <a:r>
              <a:rPr lang="uk-UA" b="1" dirty="0" smtClean="0"/>
              <a:t>6.5.</a:t>
            </a:r>
            <a:r>
              <a:rPr lang="uk-UA" b="1" dirty="0"/>
              <a:t>	Стадії бюджетного процесу в Україні, його учасники</a:t>
            </a:r>
            <a:endParaRPr lang="ru-RU" b="1" dirty="0"/>
          </a:p>
          <a:p>
            <a:endParaRPr lang="uk-UA" dirty="0" smtClean="0"/>
          </a:p>
          <a:p>
            <a:r>
              <a:rPr lang="uk-UA" dirty="0" smtClean="0"/>
              <a:t>Відповідно до ст.19 Бюджетного кодексу України</a:t>
            </a:r>
            <a:endParaRPr lang="uk-UA" dirty="0"/>
          </a:p>
          <a:p>
            <a:pPr marL="0" indent="0">
              <a:buNone/>
            </a:pPr>
            <a:r>
              <a:rPr lang="ru-RU" b="1" u="sng" dirty="0" err="1">
                <a:solidFill>
                  <a:schemeClr val="tx1"/>
                </a:solidFill>
              </a:rPr>
              <a:t>Стадіями</a:t>
            </a:r>
            <a:r>
              <a:rPr lang="ru-RU" b="1" u="sng" dirty="0">
                <a:solidFill>
                  <a:schemeClr val="tx1"/>
                </a:solidFill>
              </a:rPr>
              <a:t> бюджетного </a:t>
            </a:r>
            <a:r>
              <a:rPr lang="ru-RU" b="1" u="sng" dirty="0" err="1" smtClean="0">
                <a:solidFill>
                  <a:schemeClr val="tx1"/>
                </a:solidFill>
              </a:rPr>
              <a:t>процесу</a:t>
            </a:r>
            <a:r>
              <a:rPr lang="ru-RU" b="1" u="sng" dirty="0" smtClean="0">
                <a:solidFill>
                  <a:schemeClr val="tx1"/>
                </a:solidFill>
              </a:rPr>
              <a:t> </a:t>
            </a:r>
            <a:r>
              <a:rPr lang="ru-RU" b="1" u="sng" dirty="0" err="1">
                <a:solidFill>
                  <a:schemeClr val="tx1"/>
                </a:solidFill>
              </a:rPr>
              <a:t>визнаються</a:t>
            </a:r>
            <a:r>
              <a:rPr lang="ru-RU" b="1" u="sng" dirty="0">
                <a:solidFill>
                  <a:schemeClr val="tx1"/>
                </a:solidFill>
              </a:rPr>
              <a:t>:</a:t>
            </a:r>
          </a:p>
          <a:p>
            <a:r>
              <a:rPr lang="ru-RU" dirty="0"/>
              <a:t>1) </a:t>
            </a:r>
            <a:r>
              <a:rPr lang="ru-RU" dirty="0" err="1"/>
              <a:t>складання</a:t>
            </a:r>
            <a:r>
              <a:rPr lang="ru-RU" dirty="0"/>
              <a:t> та </a:t>
            </a:r>
            <a:r>
              <a:rPr lang="ru-RU" dirty="0" err="1"/>
              <a:t>розгляд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 (прогнозу </a:t>
            </a:r>
            <a:r>
              <a:rPr lang="ru-RU" dirty="0" err="1"/>
              <a:t>місцевого</a:t>
            </a:r>
            <a:r>
              <a:rPr lang="ru-RU" dirty="0"/>
              <a:t> бюджету) і </a:t>
            </a:r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них;</a:t>
            </a:r>
          </a:p>
          <a:p>
            <a:r>
              <a:rPr lang="ru-RU" dirty="0"/>
              <a:t>2) </a:t>
            </a:r>
            <a:r>
              <a:rPr lang="ru-RU" dirty="0" err="1"/>
              <a:t>складання</a:t>
            </a:r>
            <a:r>
              <a:rPr lang="ru-RU" dirty="0"/>
              <a:t> </a:t>
            </a:r>
            <a:r>
              <a:rPr lang="ru-RU" dirty="0" err="1"/>
              <a:t>проектів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/>
              <a:t>;</a:t>
            </a:r>
          </a:p>
          <a:p>
            <a:r>
              <a:rPr lang="ru-RU" dirty="0"/>
              <a:t>3) </a:t>
            </a:r>
            <a:r>
              <a:rPr lang="ru-RU" dirty="0" err="1"/>
              <a:t>розгляд</a:t>
            </a:r>
            <a:r>
              <a:rPr lang="ru-RU" dirty="0"/>
              <a:t> проекту та </a:t>
            </a:r>
            <a:r>
              <a:rPr lang="ru-RU" dirty="0" err="1"/>
              <a:t>прийняття</a:t>
            </a:r>
            <a:r>
              <a:rPr lang="ru-RU" dirty="0"/>
              <a:t> закону про </a:t>
            </a:r>
            <a:r>
              <a:rPr lang="ru-RU" dirty="0" err="1"/>
              <a:t>Державний</a:t>
            </a:r>
            <a:r>
              <a:rPr lang="ru-RU" dirty="0"/>
              <a:t> бюджет </a:t>
            </a:r>
            <a:r>
              <a:rPr lang="ru-RU" dirty="0" err="1"/>
              <a:t>України</a:t>
            </a:r>
            <a:r>
              <a:rPr lang="ru-RU" dirty="0"/>
              <a:t> (</a:t>
            </a:r>
            <a:r>
              <a:rPr lang="ru-RU" dirty="0" err="1"/>
              <a:t>рішення</a:t>
            </a:r>
            <a:r>
              <a:rPr lang="ru-RU" dirty="0"/>
              <a:t> про </a:t>
            </a:r>
            <a:r>
              <a:rPr lang="ru-RU" dirty="0" err="1"/>
              <a:t>місцевий</a:t>
            </a:r>
            <a:r>
              <a:rPr lang="ru-RU" dirty="0"/>
              <a:t> бюджет);</a:t>
            </a:r>
          </a:p>
          <a:p>
            <a:r>
              <a:rPr lang="ru-RU" dirty="0"/>
              <a:t>4) </a:t>
            </a:r>
            <a:r>
              <a:rPr lang="ru-RU" dirty="0" err="1"/>
              <a:t>виконання</a:t>
            </a:r>
            <a:r>
              <a:rPr lang="ru-RU" dirty="0"/>
              <a:t> бюджету,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внесення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до закону про </a:t>
            </a:r>
            <a:r>
              <a:rPr lang="ru-RU" dirty="0" err="1"/>
              <a:t>Державний</a:t>
            </a:r>
            <a:r>
              <a:rPr lang="ru-RU" dirty="0"/>
              <a:t> бюджет </a:t>
            </a:r>
            <a:r>
              <a:rPr lang="ru-RU" dirty="0" err="1"/>
              <a:t>України</a:t>
            </a:r>
            <a:r>
              <a:rPr lang="ru-RU" dirty="0"/>
              <a:t> (</a:t>
            </a:r>
            <a:r>
              <a:rPr lang="ru-RU" dirty="0" err="1"/>
              <a:t>рішення</a:t>
            </a:r>
            <a:r>
              <a:rPr lang="ru-RU" dirty="0"/>
              <a:t> про </a:t>
            </a:r>
            <a:r>
              <a:rPr lang="ru-RU" dirty="0" err="1"/>
              <a:t>місцевий</a:t>
            </a:r>
            <a:r>
              <a:rPr lang="ru-RU" dirty="0"/>
              <a:t> бюджет);</a:t>
            </a:r>
          </a:p>
          <a:p>
            <a:r>
              <a:rPr lang="ru-RU" dirty="0"/>
              <a:t>5) </a:t>
            </a:r>
            <a:r>
              <a:rPr lang="ru-RU" dirty="0" err="1"/>
              <a:t>підготовка</a:t>
            </a:r>
            <a:r>
              <a:rPr lang="ru-RU" dirty="0"/>
              <a:t> та </a:t>
            </a:r>
            <a:r>
              <a:rPr lang="ru-RU" dirty="0" err="1"/>
              <a:t>розгляд</a:t>
            </a:r>
            <a:r>
              <a:rPr lang="ru-RU" dirty="0"/>
              <a:t> </a:t>
            </a:r>
            <a:r>
              <a:rPr lang="ru-RU" dirty="0" err="1"/>
              <a:t>звіту</a:t>
            </a:r>
            <a:r>
              <a:rPr lang="ru-RU" dirty="0"/>
              <a:t> про </a:t>
            </a:r>
            <a:r>
              <a:rPr lang="ru-RU" dirty="0" err="1"/>
              <a:t>виконання</a:t>
            </a:r>
            <a:r>
              <a:rPr lang="ru-RU" dirty="0"/>
              <a:t> бюджету і </a:t>
            </a:r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рішення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нього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На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стадіях</a:t>
            </a:r>
            <a:r>
              <a:rPr lang="ru-RU" dirty="0"/>
              <a:t> бюджетного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здійснюються</a:t>
            </a:r>
            <a:r>
              <a:rPr lang="ru-RU" dirty="0"/>
              <a:t> контроль за </a:t>
            </a:r>
            <a:r>
              <a:rPr lang="ru-RU" dirty="0" err="1"/>
              <a:t>дотриманням</a:t>
            </a:r>
            <a:r>
              <a:rPr lang="ru-RU" dirty="0"/>
              <a:t> бюджетного </a:t>
            </a:r>
            <a:r>
              <a:rPr lang="ru-RU" dirty="0" err="1"/>
              <a:t>законодавства</a:t>
            </a:r>
            <a:r>
              <a:rPr lang="ru-RU" dirty="0"/>
              <a:t>, аудит та </a:t>
            </a:r>
            <a:r>
              <a:rPr lang="ru-RU" dirty="0" err="1"/>
              <a:t>оцінка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бюджетними</a:t>
            </a:r>
            <a:r>
              <a:rPr lang="ru-RU" dirty="0"/>
              <a:t> коштами </a:t>
            </a:r>
            <a:r>
              <a:rPr lang="ru-RU" dirty="0" err="1"/>
              <a:t>відповідно</a:t>
            </a:r>
            <a:r>
              <a:rPr lang="ru-RU" dirty="0"/>
              <a:t> до </a:t>
            </a:r>
            <a:r>
              <a:rPr lang="ru-RU" dirty="0" err="1"/>
              <a:t>законодавства</a:t>
            </a:r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72280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/>
          <a:lstStyle/>
          <a:p>
            <a:endParaRPr lang="ru-RU" dirty="0"/>
          </a:p>
          <a:p>
            <a:pPr marL="0" indent="0">
              <a:buNone/>
            </a:pPr>
            <a:r>
              <a:rPr lang="ru-RU" dirty="0" err="1" smtClean="0"/>
              <a:t>Учасниками</a:t>
            </a:r>
            <a:r>
              <a:rPr lang="ru-RU" dirty="0" smtClean="0"/>
              <a:t> </a:t>
            </a:r>
            <a:r>
              <a:rPr lang="ru-RU" dirty="0"/>
              <a:t>бюджетного </a:t>
            </a:r>
            <a:r>
              <a:rPr lang="ru-RU" dirty="0" err="1"/>
              <a:t>процесу</a:t>
            </a:r>
            <a:r>
              <a:rPr lang="ru-RU" dirty="0"/>
              <a:t> є </a:t>
            </a:r>
            <a:r>
              <a:rPr lang="ru-RU" dirty="0" err="1"/>
              <a:t>органи</a:t>
            </a:r>
            <a:r>
              <a:rPr lang="ru-RU" dirty="0"/>
              <a:t>, установи та </a:t>
            </a:r>
            <a:r>
              <a:rPr lang="ru-RU" dirty="0" err="1"/>
              <a:t>посадові</a:t>
            </a:r>
            <a:r>
              <a:rPr lang="ru-RU" dirty="0"/>
              <a:t> особи, </a:t>
            </a:r>
            <a:r>
              <a:rPr lang="ru-RU" dirty="0" err="1"/>
              <a:t>наділені</a:t>
            </a:r>
            <a:r>
              <a:rPr lang="ru-RU" dirty="0"/>
              <a:t> </a:t>
            </a:r>
            <a:r>
              <a:rPr lang="ru-RU" dirty="0" err="1"/>
              <a:t>бюджетними</a:t>
            </a:r>
            <a:r>
              <a:rPr lang="ru-RU" dirty="0"/>
              <a:t> </a:t>
            </a:r>
            <a:r>
              <a:rPr lang="ru-RU" dirty="0" err="1"/>
              <a:t>повноваженнями</a:t>
            </a:r>
            <a:r>
              <a:rPr lang="ru-RU" dirty="0"/>
              <a:t> (правами та </a:t>
            </a:r>
            <a:r>
              <a:rPr lang="ru-RU" dirty="0" err="1"/>
              <a:t>обов'язками</a:t>
            </a:r>
            <a:r>
              <a:rPr lang="ru-RU" dirty="0"/>
              <a:t> з </a:t>
            </a:r>
            <a:r>
              <a:rPr lang="ru-RU" dirty="0" err="1"/>
              <a:t>управління</a:t>
            </a:r>
            <a:r>
              <a:rPr lang="ru-RU" dirty="0"/>
              <a:t> </a:t>
            </a:r>
            <a:r>
              <a:rPr lang="ru-RU" dirty="0" err="1"/>
              <a:t>бюджетними</a:t>
            </a:r>
            <a:r>
              <a:rPr lang="ru-RU" dirty="0"/>
              <a:t> коштами).</a:t>
            </a:r>
          </a:p>
          <a:p>
            <a:r>
              <a:rPr lang="ru-RU" b="1" dirty="0" err="1"/>
              <a:t>Застосування</a:t>
            </a:r>
            <a:r>
              <a:rPr lang="ru-RU" b="1" dirty="0"/>
              <a:t> </a:t>
            </a:r>
            <a:r>
              <a:rPr lang="ru-RU" b="1" dirty="0" err="1"/>
              <a:t>програмно-цільового</a:t>
            </a:r>
            <a:r>
              <a:rPr lang="ru-RU" b="1" dirty="0"/>
              <a:t> методу у бюджетному </a:t>
            </a:r>
            <a:r>
              <a:rPr lang="ru-RU" b="1" dirty="0" err="1"/>
              <a:t>процесі</a:t>
            </a:r>
            <a:endParaRPr lang="ru-RU" b="1" dirty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У бюджетному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програмно-цільовий</a:t>
            </a:r>
            <a:r>
              <a:rPr lang="ru-RU" dirty="0"/>
              <a:t> метод </a:t>
            </a:r>
            <a:r>
              <a:rPr lang="ru-RU" dirty="0" err="1"/>
              <a:t>застосовується</a:t>
            </a:r>
            <a:r>
              <a:rPr lang="ru-RU" dirty="0"/>
              <a:t> на </a:t>
            </a:r>
            <a:r>
              <a:rPr lang="ru-RU" dirty="0" err="1"/>
              <a:t>рівні</a:t>
            </a:r>
            <a:r>
              <a:rPr lang="ru-RU" dirty="0"/>
              <a:t> державного бюджету та на </a:t>
            </a:r>
            <a:r>
              <a:rPr lang="ru-RU" dirty="0" err="1"/>
              <a:t>рівні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бюджетів</a:t>
            </a:r>
            <a:r>
              <a:rPr lang="ru-RU" dirty="0" smtClean="0"/>
              <a:t>.</a:t>
            </a:r>
          </a:p>
          <a:p>
            <a:r>
              <a:rPr lang="ru-RU" dirty="0" err="1"/>
              <a:t>Особливими</a:t>
            </a:r>
            <a:r>
              <a:rPr lang="ru-RU" dirty="0"/>
              <a:t> </a:t>
            </a:r>
            <a:r>
              <a:rPr lang="ru-RU" dirty="0" err="1"/>
              <a:t>складовими</a:t>
            </a:r>
            <a:r>
              <a:rPr lang="ru-RU" dirty="0"/>
              <a:t> </a:t>
            </a:r>
            <a:r>
              <a:rPr lang="ru-RU" dirty="0" err="1"/>
              <a:t>програмно-цільового</a:t>
            </a:r>
            <a:r>
              <a:rPr lang="ru-RU" dirty="0"/>
              <a:t> методу у бюджетному </a:t>
            </a:r>
            <a:r>
              <a:rPr lang="ru-RU" dirty="0" err="1"/>
              <a:t>процесі</a:t>
            </a:r>
            <a:r>
              <a:rPr lang="ru-RU" dirty="0"/>
              <a:t> є </a:t>
            </a:r>
            <a:r>
              <a:rPr lang="ru-RU" dirty="0" err="1"/>
              <a:t>бюджетні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, </a:t>
            </a:r>
            <a:r>
              <a:rPr lang="ru-RU" dirty="0" err="1"/>
              <a:t>відповідальні</a:t>
            </a:r>
            <a:r>
              <a:rPr lang="ru-RU" dirty="0"/>
              <a:t> </a:t>
            </a:r>
            <a:r>
              <a:rPr lang="ru-RU" dirty="0" err="1"/>
              <a:t>виконавці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, </a:t>
            </a:r>
            <a:r>
              <a:rPr lang="ru-RU" dirty="0" err="1"/>
              <a:t>паспорти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, </a:t>
            </a:r>
            <a:r>
              <a:rPr lang="ru-RU" dirty="0" err="1"/>
              <a:t>результативні</a:t>
            </a:r>
            <a:r>
              <a:rPr lang="ru-RU" dirty="0"/>
              <a:t> </a:t>
            </a:r>
            <a:r>
              <a:rPr lang="ru-RU" dirty="0" err="1"/>
              <a:t>показники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.</a:t>
            </a:r>
          </a:p>
          <a:p>
            <a:r>
              <a:rPr lang="ru-RU" dirty="0" err="1" smtClean="0"/>
              <a:t>Бюджетні</a:t>
            </a:r>
            <a:r>
              <a:rPr lang="ru-RU" dirty="0" smtClean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формуються</a:t>
            </a:r>
            <a:r>
              <a:rPr lang="ru-RU" dirty="0"/>
              <a:t> </a:t>
            </a:r>
            <a:r>
              <a:rPr lang="ru-RU" dirty="0" err="1"/>
              <a:t>головними</a:t>
            </a:r>
            <a:r>
              <a:rPr lang="ru-RU" dirty="0"/>
              <a:t> </a:t>
            </a:r>
            <a:r>
              <a:rPr lang="ru-RU" dirty="0" err="1"/>
              <a:t>розпорядниками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під</a:t>
            </a:r>
            <a:r>
              <a:rPr lang="ru-RU" dirty="0"/>
              <a:t> час </a:t>
            </a:r>
            <a:r>
              <a:rPr lang="ru-RU" dirty="0" err="1"/>
              <a:t>підготовки</a:t>
            </a:r>
            <a:r>
              <a:rPr lang="ru-RU" dirty="0"/>
              <a:t> </a:t>
            </a:r>
            <a:r>
              <a:rPr lang="ru-RU" dirty="0" err="1"/>
              <a:t>пропозицій</a:t>
            </a:r>
            <a:r>
              <a:rPr lang="ru-RU" dirty="0"/>
              <a:t> до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 (прогнозу </a:t>
            </a:r>
            <a:r>
              <a:rPr lang="ru-RU" dirty="0" err="1"/>
              <a:t>місцевого</a:t>
            </a:r>
            <a:r>
              <a:rPr lang="ru-RU" dirty="0"/>
              <a:t> бюджету) та </a:t>
            </a:r>
            <a:r>
              <a:rPr lang="ru-RU" dirty="0" err="1"/>
              <a:t>складання</a:t>
            </a:r>
            <a:r>
              <a:rPr lang="ru-RU" dirty="0"/>
              <a:t> бюджетного </a:t>
            </a:r>
            <a:r>
              <a:rPr lang="ru-RU" dirty="0" err="1"/>
              <a:t>запиту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планів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 на </a:t>
            </a:r>
            <a:r>
              <a:rPr lang="ru-RU" dirty="0" err="1"/>
              <a:t>середньостроковий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, </a:t>
            </a:r>
            <a:r>
              <a:rPr lang="ru-RU" dirty="0" err="1"/>
              <a:t>прогнозних</a:t>
            </a:r>
            <a:r>
              <a:rPr lang="ru-RU" dirty="0"/>
              <a:t> та </a:t>
            </a:r>
            <a:r>
              <a:rPr lang="ru-RU" dirty="0" err="1"/>
              <a:t>програмних</a:t>
            </a:r>
            <a:r>
              <a:rPr lang="ru-RU" dirty="0"/>
              <a:t> </a:t>
            </a:r>
            <a:r>
              <a:rPr lang="ru-RU" dirty="0" err="1"/>
              <a:t>документів</a:t>
            </a:r>
            <a:r>
              <a:rPr lang="ru-RU" dirty="0"/>
              <a:t> </a:t>
            </a:r>
            <a:r>
              <a:rPr lang="ru-RU" dirty="0" err="1"/>
              <a:t>економічного</a:t>
            </a:r>
            <a:r>
              <a:rPr lang="ru-RU" dirty="0"/>
              <a:t> і </a:t>
            </a:r>
            <a:r>
              <a:rPr lang="ru-RU" dirty="0" err="1"/>
              <a:t>соціального</a:t>
            </a:r>
            <a:r>
              <a:rPr lang="ru-RU" dirty="0"/>
              <a:t> </a:t>
            </a:r>
            <a:r>
              <a:rPr lang="ru-RU" dirty="0" err="1"/>
              <a:t>розвитку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4762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/>
          <a:lstStyle/>
          <a:p>
            <a:r>
              <a:rPr lang="ru-RU" dirty="0" err="1"/>
              <a:t>Відповідальний</a:t>
            </a:r>
            <a:r>
              <a:rPr lang="ru-RU" dirty="0"/>
              <a:t> </a:t>
            </a:r>
            <a:r>
              <a:rPr lang="ru-RU" dirty="0" err="1"/>
              <a:t>виконавець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</a:t>
            </a:r>
            <a:r>
              <a:rPr lang="ru-RU" dirty="0" err="1"/>
              <a:t>визначається</a:t>
            </a:r>
            <a:r>
              <a:rPr lang="ru-RU" dirty="0"/>
              <a:t> </a:t>
            </a:r>
            <a:r>
              <a:rPr lang="ru-RU" dirty="0" err="1"/>
              <a:t>головним</a:t>
            </a:r>
            <a:r>
              <a:rPr lang="ru-RU" dirty="0"/>
              <a:t> </a:t>
            </a:r>
            <a:r>
              <a:rPr lang="ru-RU" dirty="0" err="1"/>
              <a:t>розпорядником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за </a:t>
            </a:r>
            <a:r>
              <a:rPr lang="ru-RU" dirty="0" err="1"/>
              <a:t>погодженням</a:t>
            </a:r>
            <a:r>
              <a:rPr lang="ru-RU" dirty="0"/>
              <a:t> з </a:t>
            </a:r>
            <a:r>
              <a:rPr lang="ru-RU" dirty="0" err="1"/>
              <a:t>Міністерством</a:t>
            </a:r>
            <a:r>
              <a:rPr lang="ru-RU" dirty="0"/>
              <a:t> </a:t>
            </a:r>
            <a:r>
              <a:rPr lang="ru-RU" dirty="0" err="1"/>
              <a:t>фінансів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(</a:t>
            </a:r>
            <a:r>
              <a:rPr lang="ru-RU" dirty="0" err="1"/>
              <a:t>місцевим</a:t>
            </a:r>
            <a:r>
              <a:rPr lang="ru-RU" dirty="0"/>
              <a:t> </a:t>
            </a:r>
            <a:r>
              <a:rPr lang="ru-RU" dirty="0" err="1"/>
              <a:t>фінансовим</a:t>
            </a:r>
            <a:r>
              <a:rPr lang="ru-RU" dirty="0"/>
              <a:t> органом). </a:t>
            </a:r>
            <a:r>
              <a:rPr lang="ru-RU" dirty="0" err="1"/>
              <a:t>Відповідальним</a:t>
            </a:r>
            <a:r>
              <a:rPr lang="ru-RU" dirty="0"/>
              <a:t> </a:t>
            </a:r>
            <a:r>
              <a:rPr lang="ru-RU" dirty="0" err="1"/>
              <a:t>виконавцем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</a:t>
            </a:r>
            <a:r>
              <a:rPr lang="ru-RU" dirty="0" err="1"/>
              <a:t>може</a:t>
            </a:r>
            <a:r>
              <a:rPr lang="ru-RU" dirty="0"/>
              <a:t> бути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розпорядник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за </a:t>
            </a:r>
            <a:r>
              <a:rPr lang="ru-RU" dirty="0" err="1"/>
              <a:t>бюджетними</a:t>
            </a:r>
            <a:r>
              <a:rPr lang="ru-RU" dirty="0"/>
              <a:t> </a:t>
            </a:r>
            <a:r>
              <a:rPr lang="ru-RU" dirty="0" err="1"/>
              <a:t>програмами</a:t>
            </a:r>
            <a:r>
              <a:rPr lang="ru-RU" dirty="0"/>
              <a:t>,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забезпечується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апаратом</a:t>
            </a:r>
            <a:r>
              <a:rPr lang="ru-RU" dirty="0"/>
              <a:t>,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розпорядник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нижчого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у </a:t>
            </a:r>
            <a:r>
              <a:rPr lang="ru-RU" dirty="0" err="1"/>
              <a:t>системі</a:t>
            </a:r>
            <a:r>
              <a:rPr lang="ru-RU" dirty="0"/>
              <a:t> головного </a:t>
            </a:r>
            <a:r>
              <a:rPr lang="ru-RU" dirty="0" err="1"/>
              <a:t>розпорядника</a:t>
            </a:r>
            <a:r>
              <a:rPr lang="ru-RU" dirty="0" smtClean="0"/>
              <a:t>.</a:t>
            </a:r>
          </a:p>
          <a:p>
            <a:r>
              <a:rPr lang="ru-RU" dirty="0" err="1"/>
              <a:t>Відповідальний</a:t>
            </a:r>
            <a:r>
              <a:rPr lang="ru-RU" dirty="0"/>
              <a:t> </a:t>
            </a:r>
            <a:r>
              <a:rPr lang="ru-RU" dirty="0" err="1"/>
              <a:t>виконавець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у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цільове</a:t>
            </a:r>
            <a:r>
              <a:rPr lang="ru-RU" dirty="0"/>
              <a:t> та </a:t>
            </a:r>
            <a:r>
              <a:rPr lang="ru-RU" dirty="0" err="1"/>
              <a:t>ефективне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</a:t>
            </a:r>
            <a:r>
              <a:rPr lang="ru-RU" dirty="0" err="1"/>
              <a:t>усього</a:t>
            </a:r>
            <a:r>
              <a:rPr lang="ru-RU" dirty="0"/>
              <a:t> строку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у межах </a:t>
            </a:r>
            <a:r>
              <a:rPr lang="ru-RU" dirty="0" err="1"/>
              <a:t>визначених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призначень</a:t>
            </a:r>
            <a:r>
              <a:rPr lang="ru-RU" dirty="0" smtClean="0"/>
              <a:t>.</a:t>
            </a:r>
          </a:p>
          <a:p>
            <a:r>
              <a:rPr lang="ru-RU" dirty="0" err="1"/>
              <a:t>Результативні</a:t>
            </a:r>
            <a:r>
              <a:rPr lang="ru-RU" dirty="0"/>
              <a:t> </a:t>
            </a:r>
            <a:r>
              <a:rPr lang="ru-RU" dirty="0" err="1"/>
              <a:t>показники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використовуються</a:t>
            </a:r>
            <a:r>
              <a:rPr lang="ru-RU" dirty="0"/>
              <a:t> для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за </a:t>
            </a:r>
            <a:r>
              <a:rPr lang="ru-RU" dirty="0" err="1"/>
              <a:t>напрямами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і </a:t>
            </a:r>
            <a:r>
              <a:rPr lang="ru-RU" dirty="0" err="1"/>
              <a:t>включають</a:t>
            </a:r>
            <a:r>
              <a:rPr lang="ru-RU" dirty="0"/>
              <a:t> </a:t>
            </a:r>
            <a:r>
              <a:rPr lang="ru-RU" dirty="0" err="1"/>
              <a:t>кількісні</a:t>
            </a:r>
            <a:r>
              <a:rPr lang="ru-RU" dirty="0"/>
              <a:t> та </a:t>
            </a:r>
            <a:r>
              <a:rPr lang="ru-RU" dirty="0" err="1"/>
              <a:t>якісні</a:t>
            </a:r>
            <a:r>
              <a:rPr lang="ru-RU" dirty="0"/>
              <a:t> </a:t>
            </a:r>
            <a:r>
              <a:rPr lang="ru-RU" dirty="0" err="1"/>
              <a:t>показники</a:t>
            </a:r>
            <a:r>
              <a:rPr lang="ru-RU" dirty="0"/>
              <a:t>, </a:t>
            </a:r>
            <a:r>
              <a:rPr lang="ru-RU" dirty="0" err="1"/>
              <a:t>які</a:t>
            </a:r>
            <a:r>
              <a:rPr lang="ru-RU" dirty="0"/>
              <a:t> </a:t>
            </a:r>
            <a:r>
              <a:rPr lang="ru-RU" dirty="0" err="1"/>
              <a:t>визначають</a:t>
            </a:r>
            <a:r>
              <a:rPr lang="ru-RU" dirty="0"/>
              <a:t> результат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, </a:t>
            </a:r>
            <a:r>
              <a:rPr lang="ru-RU" dirty="0" err="1"/>
              <a:t>характеризують</a:t>
            </a:r>
            <a:r>
              <a:rPr lang="ru-RU" dirty="0"/>
              <a:t> </a:t>
            </a:r>
            <a:r>
              <a:rPr lang="ru-RU" dirty="0" err="1"/>
              <a:t>хід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реалізації</a:t>
            </a:r>
            <a:r>
              <a:rPr lang="ru-RU" dirty="0"/>
              <a:t>, </a:t>
            </a:r>
            <a:r>
              <a:rPr lang="ru-RU" dirty="0" err="1"/>
              <a:t>ступінь</a:t>
            </a:r>
            <a:r>
              <a:rPr lang="ru-RU" dirty="0"/>
              <a:t> </a:t>
            </a:r>
            <a:r>
              <a:rPr lang="ru-RU" dirty="0" err="1"/>
              <a:t>досягнення</a:t>
            </a:r>
            <a:r>
              <a:rPr lang="ru-RU" dirty="0"/>
              <a:t> </a:t>
            </a:r>
            <a:r>
              <a:rPr lang="ru-RU" dirty="0" err="1"/>
              <a:t>цілей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у </a:t>
            </a:r>
            <a:r>
              <a:rPr lang="ru-RU" dirty="0" err="1"/>
              <a:t>відповідній</a:t>
            </a:r>
            <a:r>
              <a:rPr lang="ru-RU" dirty="0"/>
              <a:t>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r>
              <a:rPr lang="ru-RU" dirty="0"/>
              <a:t>, </a:t>
            </a:r>
            <a:r>
              <a:rPr lang="ru-RU" dirty="0" err="1"/>
              <a:t>формування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реалізацію</a:t>
            </a:r>
            <a:r>
              <a:rPr lang="ru-RU" dirty="0"/>
              <a:t> </a:t>
            </a:r>
            <a:r>
              <a:rPr lang="ru-RU" dirty="0" err="1"/>
              <a:t>якої</a:t>
            </a:r>
            <a:r>
              <a:rPr lang="ru-RU" dirty="0"/>
              <a:t> </a:t>
            </a:r>
            <a:r>
              <a:rPr lang="ru-RU" dirty="0" err="1"/>
              <a:t>забезпечує</a:t>
            </a:r>
            <a:r>
              <a:rPr lang="ru-RU" dirty="0"/>
              <a:t> 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розпорядник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, </a:t>
            </a:r>
            <a:r>
              <a:rPr lang="ru-RU" dirty="0" err="1"/>
              <a:t>досягнення</a:t>
            </a:r>
            <a:r>
              <a:rPr lang="ru-RU" dirty="0"/>
              <a:t> мети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,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завдань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, </a:t>
            </a:r>
            <a:r>
              <a:rPr lang="ru-RU" dirty="0" err="1"/>
              <a:t>висвітлюють</a:t>
            </a:r>
            <a:r>
              <a:rPr lang="ru-RU" dirty="0"/>
              <a:t> </a:t>
            </a:r>
            <a:r>
              <a:rPr lang="ru-RU" dirty="0" err="1"/>
              <a:t>обсяг</a:t>
            </a:r>
            <a:r>
              <a:rPr lang="ru-RU" dirty="0"/>
              <a:t> і </a:t>
            </a:r>
            <a:r>
              <a:rPr lang="ru-RU" dirty="0" err="1"/>
              <a:t>якість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публічних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7298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/>
          <a:lstStyle/>
          <a:p>
            <a:r>
              <a:rPr lang="ru-RU" dirty="0" err="1"/>
              <a:t>Перелік</a:t>
            </a:r>
            <a:r>
              <a:rPr lang="ru-RU" dirty="0"/>
              <a:t> </a:t>
            </a:r>
            <a:r>
              <a:rPr lang="ru-RU" dirty="0" err="1"/>
              <a:t>результативних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кожної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розробляється</a:t>
            </a:r>
            <a:r>
              <a:rPr lang="ru-RU" dirty="0"/>
              <a:t> </a:t>
            </a:r>
            <a:r>
              <a:rPr lang="ru-RU" dirty="0" err="1"/>
              <a:t>головними</a:t>
            </a:r>
            <a:r>
              <a:rPr lang="ru-RU" dirty="0"/>
              <a:t> </a:t>
            </a:r>
            <a:r>
              <a:rPr lang="ru-RU" dirty="0" err="1"/>
              <a:t>розпорядниками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згідно</a:t>
            </a:r>
            <a:r>
              <a:rPr lang="ru-RU" dirty="0"/>
              <a:t> з нормативно-</a:t>
            </a:r>
            <a:r>
              <a:rPr lang="ru-RU" dirty="0" err="1"/>
              <a:t>правовим</a:t>
            </a:r>
            <a:r>
              <a:rPr lang="ru-RU" dirty="0"/>
              <a:t> актом </a:t>
            </a:r>
            <a:r>
              <a:rPr lang="ru-RU" dirty="0" err="1"/>
              <a:t>Міністерства</a:t>
            </a:r>
            <a:r>
              <a:rPr lang="ru-RU" dirty="0"/>
              <a:t> </a:t>
            </a:r>
            <a:r>
              <a:rPr lang="ru-RU" dirty="0" err="1"/>
              <a:t>фінансів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.</a:t>
            </a:r>
          </a:p>
          <a:p>
            <a:r>
              <a:rPr lang="ru-RU" dirty="0" err="1"/>
              <a:t>Результативні</a:t>
            </a:r>
            <a:r>
              <a:rPr lang="ru-RU" dirty="0"/>
              <a:t> </a:t>
            </a:r>
            <a:r>
              <a:rPr lang="ru-RU" dirty="0" err="1"/>
              <a:t>показники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мають</a:t>
            </a:r>
            <a:r>
              <a:rPr lang="ru-RU" dirty="0"/>
              <a:t> </a:t>
            </a:r>
            <a:r>
              <a:rPr lang="ru-RU" dirty="0" err="1"/>
              <a:t>підтверджуватися</a:t>
            </a:r>
            <a:r>
              <a:rPr lang="ru-RU" dirty="0"/>
              <a:t> </a:t>
            </a:r>
            <a:r>
              <a:rPr lang="ru-RU" dirty="0" err="1"/>
              <a:t>офіційною</a:t>
            </a:r>
            <a:r>
              <a:rPr lang="ru-RU" dirty="0"/>
              <a:t> державною </a:t>
            </a:r>
            <a:r>
              <a:rPr lang="ru-RU" dirty="0" err="1"/>
              <a:t>статистичною</a:t>
            </a:r>
            <a:r>
              <a:rPr lang="ru-RU" dirty="0"/>
              <a:t>, </a:t>
            </a:r>
            <a:r>
              <a:rPr lang="ru-RU" dirty="0" err="1"/>
              <a:t>фінансовою</a:t>
            </a:r>
            <a:r>
              <a:rPr lang="ru-RU" dirty="0"/>
              <a:t> та </a:t>
            </a:r>
            <a:r>
              <a:rPr lang="ru-RU" dirty="0" err="1"/>
              <a:t>іншою</a:t>
            </a:r>
            <a:r>
              <a:rPr lang="ru-RU" dirty="0"/>
              <a:t> </a:t>
            </a:r>
            <a:r>
              <a:rPr lang="ru-RU" dirty="0" err="1"/>
              <a:t>звітністю</a:t>
            </a:r>
            <a:r>
              <a:rPr lang="ru-RU" dirty="0"/>
              <a:t>, </a:t>
            </a:r>
            <a:r>
              <a:rPr lang="ru-RU" dirty="0" err="1"/>
              <a:t>даними</a:t>
            </a:r>
            <a:r>
              <a:rPr lang="ru-RU" dirty="0"/>
              <a:t> </a:t>
            </a:r>
            <a:r>
              <a:rPr lang="ru-RU" dirty="0" err="1"/>
              <a:t>бухгалтерського</a:t>
            </a:r>
            <a:r>
              <a:rPr lang="ru-RU" dirty="0"/>
              <a:t>, </a:t>
            </a:r>
            <a:r>
              <a:rPr lang="ru-RU" dirty="0" err="1"/>
              <a:t>статистичного</a:t>
            </a:r>
            <a:r>
              <a:rPr lang="ru-RU" dirty="0"/>
              <a:t> та </a:t>
            </a:r>
            <a:r>
              <a:rPr lang="ru-RU" dirty="0" err="1"/>
              <a:t>внутрішньогосподарського</a:t>
            </a:r>
            <a:r>
              <a:rPr lang="ru-RU" dirty="0"/>
              <a:t> (</a:t>
            </a:r>
            <a:r>
              <a:rPr lang="ru-RU" dirty="0" err="1"/>
              <a:t>управлінського</a:t>
            </a:r>
            <a:r>
              <a:rPr lang="ru-RU" dirty="0"/>
              <a:t>) </a:t>
            </a:r>
            <a:r>
              <a:rPr lang="ru-RU" dirty="0" err="1"/>
              <a:t>обліку</a:t>
            </a:r>
            <a:r>
              <a:rPr lang="ru-RU" dirty="0"/>
              <a:t>.</a:t>
            </a:r>
          </a:p>
          <a:p>
            <a:r>
              <a:rPr lang="ru-RU" dirty="0"/>
              <a:t>На </a:t>
            </a:r>
            <a:r>
              <a:rPr lang="ru-RU" dirty="0" err="1"/>
              <a:t>всіх</a:t>
            </a:r>
            <a:r>
              <a:rPr lang="ru-RU" dirty="0"/>
              <a:t> </a:t>
            </a:r>
            <a:r>
              <a:rPr lang="ru-RU" dirty="0" err="1"/>
              <a:t>стадіях</a:t>
            </a:r>
            <a:r>
              <a:rPr lang="ru-RU" dirty="0"/>
              <a:t> бюджетного </a:t>
            </a:r>
            <a:r>
              <a:rPr lang="ru-RU" dirty="0" err="1"/>
              <a:t>процесу</a:t>
            </a:r>
            <a:r>
              <a:rPr lang="ru-RU" dirty="0"/>
              <a:t> </a:t>
            </a:r>
            <a:r>
              <a:rPr lang="ru-RU" dirty="0" err="1"/>
              <a:t>його</a:t>
            </a:r>
            <a:r>
              <a:rPr lang="ru-RU" dirty="0"/>
              <a:t> </a:t>
            </a:r>
            <a:r>
              <a:rPr lang="ru-RU" dirty="0" err="1"/>
              <a:t>учасники</a:t>
            </a:r>
            <a:r>
              <a:rPr lang="ru-RU" dirty="0"/>
              <a:t> в межах </a:t>
            </a:r>
            <a:r>
              <a:rPr lang="ru-RU" dirty="0" err="1"/>
              <a:t>своїх</a:t>
            </a:r>
            <a:r>
              <a:rPr lang="ru-RU" dirty="0"/>
              <a:t> </a:t>
            </a:r>
            <a:r>
              <a:rPr lang="ru-RU" dirty="0" err="1"/>
              <a:t>повноважень</a:t>
            </a:r>
            <a:r>
              <a:rPr lang="ru-RU" dirty="0"/>
              <a:t> </a:t>
            </a:r>
            <a:r>
              <a:rPr lang="ru-RU" dirty="0" err="1"/>
              <a:t>здійснюють</a:t>
            </a:r>
            <a:r>
              <a:rPr lang="ru-RU" dirty="0"/>
              <a:t> </a:t>
            </a:r>
            <a:r>
              <a:rPr lang="ru-RU" dirty="0" err="1"/>
              <a:t>оцінку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передбачає</a:t>
            </a:r>
            <a:r>
              <a:rPr lang="ru-RU" dirty="0"/>
              <a:t> заходи з </a:t>
            </a:r>
            <a:r>
              <a:rPr lang="ru-RU" dirty="0" err="1"/>
              <a:t>моніторингу</a:t>
            </a:r>
            <a:r>
              <a:rPr lang="ru-RU" dirty="0"/>
              <a:t>, </a:t>
            </a:r>
            <a:r>
              <a:rPr lang="ru-RU" dirty="0" err="1"/>
              <a:t>аналізу</a:t>
            </a:r>
            <a:r>
              <a:rPr lang="ru-RU" dirty="0"/>
              <a:t> та контролю за </a:t>
            </a:r>
            <a:r>
              <a:rPr lang="ru-RU" dirty="0" err="1"/>
              <a:t>цільовим</a:t>
            </a:r>
            <a:r>
              <a:rPr lang="ru-RU" dirty="0"/>
              <a:t> та </a:t>
            </a:r>
            <a:r>
              <a:rPr lang="ru-RU" dirty="0" err="1"/>
              <a:t>ефективним</a:t>
            </a:r>
            <a:r>
              <a:rPr lang="ru-RU" dirty="0"/>
              <a:t> </a:t>
            </a:r>
            <a:r>
              <a:rPr lang="ru-RU" dirty="0" err="1"/>
              <a:t>використанням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. </a:t>
            </a:r>
            <a:r>
              <a:rPr lang="ru-RU" dirty="0" err="1"/>
              <a:t>Оцінка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на </a:t>
            </a:r>
            <a:r>
              <a:rPr lang="ru-RU" dirty="0" err="1"/>
              <a:t>підставі</a:t>
            </a:r>
            <a:r>
              <a:rPr lang="ru-RU" dirty="0"/>
              <a:t> </a:t>
            </a:r>
            <a:r>
              <a:rPr lang="ru-RU" dirty="0" err="1"/>
              <a:t>даних</a:t>
            </a:r>
            <a:r>
              <a:rPr lang="ru-RU" dirty="0"/>
              <a:t> </a:t>
            </a:r>
            <a:r>
              <a:rPr lang="ru-RU" dirty="0" err="1"/>
              <a:t>моніторингу</a:t>
            </a:r>
            <a:r>
              <a:rPr lang="ru-RU" dirty="0"/>
              <a:t>, </a:t>
            </a:r>
            <a:r>
              <a:rPr lang="ru-RU" dirty="0" err="1"/>
              <a:t>аналізу</a:t>
            </a:r>
            <a:r>
              <a:rPr lang="ru-RU" dirty="0"/>
              <a:t> </a:t>
            </a:r>
            <a:r>
              <a:rPr lang="ru-RU" dirty="0" err="1"/>
              <a:t>результативних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іншої</a:t>
            </a:r>
            <a:r>
              <a:rPr lang="ru-RU" dirty="0"/>
              <a:t> </a:t>
            </a:r>
            <a:r>
              <a:rPr lang="ru-RU" dirty="0" err="1"/>
              <a:t>інформації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міститься</a:t>
            </a:r>
            <a:r>
              <a:rPr lang="ru-RU" dirty="0"/>
              <a:t> у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запитах</a:t>
            </a:r>
            <a:r>
              <a:rPr lang="ru-RU" dirty="0"/>
              <a:t>, </a:t>
            </a:r>
            <a:r>
              <a:rPr lang="ru-RU" dirty="0" err="1"/>
              <a:t>кошторисах</a:t>
            </a:r>
            <a:r>
              <a:rPr lang="ru-RU" dirty="0"/>
              <a:t>, паспортах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, </a:t>
            </a:r>
            <a:r>
              <a:rPr lang="ru-RU" dirty="0" err="1"/>
              <a:t>звітах</a:t>
            </a:r>
            <a:r>
              <a:rPr lang="ru-RU" dirty="0"/>
              <a:t> про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кошторисів</a:t>
            </a:r>
            <a:r>
              <a:rPr lang="ru-RU" dirty="0"/>
              <a:t> та </a:t>
            </a:r>
            <a:r>
              <a:rPr lang="ru-RU" dirty="0" err="1"/>
              <a:t>звітах</a:t>
            </a:r>
            <a:r>
              <a:rPr lang="ru-RU" dirty="0"/>
              <a:t> про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паспортів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. </a:t>
            </a:r>
            <a:r>
              <a:rPr lang="ru-RU" dirty="0" err="1"/>
              <a:t>Організаційно-методологічні</a:t>
            </a:r>
            <a:r>
              <a:rPr lang="ru-RU" dirty="0"/>
              <a:t> засади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</a:t>
            </a:r>
            <a:r>
              <a:rPr lang="ru-RU" dirty="0" err="1"/>
              <a:t>головними</a:t>
            </a:r>
            <a:r>
              <a:rPr lang="ru-RU" dirty="0"/>
              <a:t> </a:t>
            </a:r>
            <a:r>
              <a:rPr lang="ru-RU" dirty="0" err="1"/>
              <a:t>розпорядниками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визначаються</a:t>
            </a:r>
            <a:r>
              <a:rPr lang="ru-RU" dirty="0"/>
              <a:t> </a:t>
            </a:r>
            <a:r>
              <a:rPr lang="ru-RU" dirty="0" err="1"/>
              <a:t>Міністерством</a:t>
            </a:r>
            <a:r>
              <a:rPr lang="ru-RU" dirty="0"/>
              <a:t> </a:t>
            </a:r>
            <a:r>
              <a:rPr lang="ru-RU" dirty="0" err="1"/>
              <a:t>фінансів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501203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Результати</a:t>
            </a:r>
            <a:r>
              <a:rPr lang="ru-RU" dirty="0"/>
              <a:t> </a:t>
            </a:r>
            <a:r>
              <a:rPr lang="ru-RU" dirty="0" err="1"/>
              <a:t>оцінки</a:t>
            </a:r>
            <a:r>
              <a:rPr lang="ru-RU" dirty="0"/>
              <a:t> </a:t>
            </a:r>
            <a:r>
              <a:rPr lang="ru-RU" dirty="0" err="1"/>
              <a:t>ефективності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/>
              <a:t> (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висновки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виконавчої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, </a:t>
            </a:r>
            <a:r>
              <a:rPr lang="ru-RU" dirty="0" err="1"/>
              <a:t>уповноважених</a:t>
            </a:r>
            <a:r>
              <a:rPr lang="ru-RU" dirty="0"/>
              <a:t> на </a:t>
            </a:r>
            <a:r>
              <a:rPr lang="ru-RU" dirty="0" err="1"/>
              <a:t>проведення</a:t>
            </a:r>
            <a:r>
              <a:rPr lang="ru-RU" dirty="0"/>
              <a:t> контролю за </a:t>
            </a:r>
            <a:r>
              <a:rPr lang="ru-RU" dirty="0" err="1"/>
              <a:t>дотриманням</a:t>
            </a:r>
            <a:r>
              <a:rPr lang="ru-RU" dirty="0"/>
              <a:t> бюджетного </a:t>
            </a:r>
            <a:r>
              <a:rPr lang="ru-RU" dirty="0" err="1"/>
              <a:t>законодавства</a:t>
            </a:r>
            <a:r>
              <a:rPr lang="ru-RU" dirty="0"/>
              <a:t>, та </a:t>
            </a:r>
            <a:r>
              <a:rPr lang="ru-RU" dirty="0" err="1"/>
              <a:t>висновки</a:t>
            </a:r>
            <a:r>
              <a:rPr lang="ru-RU" dirty="0"/>
              <a:t> </a:t>
            </a:r>
            <a:r>
              <a:rPr lang="ru-RU" dirty="0" err="1"/>
              <a:t>Рахункової</a:t>
            </a:r>
            <a:r>
              <a:rPr lang="ru-RU" dirty="0"/>
              <a:t> </a:t>
            </a:r>
            <a:r>
              <a:rPr lang="ru-RU" dirty="0" err="1"/>
              <a:t>палати</a:t>
            </a:r>
            <a:r>
              <a:rPr lang="ru-RU" dirty="0"/>
              <a:t>) є </a:t>
            </a:r>
            <a:r>
              <a:rPr lang="ru-RU" dirty="0" err="1"/>
              <a:t>підставою</a:t>
            </a:r>
            <a:r>
              <a:rPr lang="ru-RU" dirty="0"/>
              <a:t> для </a:t>
            </a:r>
            <a:r>
              <a:rPr lang="ru-RU" dirty="0" err="1"/>
              <a:t>прийняття</a:t>
            </a:r>
            <a:r>
              <a:rPr lang="ru-RU" dirty="0"/>
              <a:t> </a:t>
            </a:r>
            <a:r>
              <a:rPr lang="ru-RU" dirty="0" err="1"/>
              <a:t>рішень</a:t>
            </a:r>
            <a:r>
              <a:rPr lang="ru-RU" dirty="0"/>
              <a:t> про </a:t>
            </a:r>
            <a:r>
              <a:rPr lang="ru-RU" dirty="0" err="1"/>
              <a:t>внесення</a:t>
            </a:r>
            <a:r>
              <a:rPr lang="ru-RU" dirty="0"/>
              <a:t> в </a:t>
            </a:r>
            <a:r>
              <a:rPr lang="ru-RU" dirty="0" err="1"/>
              <a:t>установленому</a:t>
            </a:r>
            <a:r>
              <a:rPr lang="ru-RU" dirty="0"/>
              <a:t> порядку </a:t>
            </a:r>
            <a:r>
              <a:rPr lang="ru-RU" dirty="0" err="1"/>
              <a:t>змін</a:t>
            </a:r>
            <a:r>
              <a:rPr lang="ru-RU" dirty="0"/>
              <a:t> до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призначень</a:t>
            </a:r>
            <a:r>
              <a:rPr lang="ru-RU" dirty="0"/>
              <a:t> поточного бюджетного </a:t>
            </a:r>
            <a:r>
              <a:rPr lang="ru-RU" dirty="0" err="1"/>
              <a:t>періоду</a:t>
            </a:r>
            <a:r>
              <a:rPr lang="ru-RU" dirty="0"/>
              <a:t>,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пропозицій</a:t>
            </a:r>
            <a:r>
              <a:rPr lang="ru-RU" dirty="0"/>
              <a:t> до проекту бюджету на </a:t>
            </a:r>
            <a:r>
              <a:rPr lang="ru-RU" dirty="0" err="1"/>
              <a:t>плановий</a:t>
            </a:r>
            <a:r>
              <a:rPr lang="ru-RU" dirty="0"/>
              <a:t> </a:t>
            </a:r>
            <a:r>
              <a:rPr lang="ru-RU" dirty="0" err="1"/>
              <a:t>бюджетний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та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 (прогнозу </a:t>
            </a:r>
            <a:r>
              <a:rPr lang="ru-RU" dirty="0" err="1"/>
              <a:t>місцевого</a:t>
            </a:r>
            <a:r>
              <a:rPr lang="ru-RU" dirty="0"/>
              <a:t> бюджету),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зупинення</a:t>
            </a:r>
            <a:r>
              <a:rPr lang="ru-RU" dirty="0"/>
              <a:t> </a:t>
            </a:r>
            <a:r>
              <a:rPr lang="ru-RU" dirty="0" err="1"/>
              <a:t>реалізації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програм</a:t>
            </a:r>
            <a:r>
              <a:rPr lang="ru-RU" dirty="0" smtClean="0"/>
              <a:t>.</a:t>
            </a:r>
          </a:p>
          <a:p>
            <a:r>
              <a:rPr lang="ru-RU" dirty="0"/>
              <a:t> За </a:t>
            </a:r>
            <a:r>
              <a:rPr lang="ru-RU" dirty="0" err="1"/>
              <a:t>бюджетними</a:t>
            </a:r>
            <a:r>
              <a:rPr lang="ru-RU" dirty="0"/>
              <a:t> </a:t>
            </a:r>
            <a:r>
              <a:rPr lang="ru-RU" dirty="0" err="1"/>
              <a:t>програмами</a:t>
            </a:r>
            <a:r>
              <a:rPr lang="ru-RU" dirty="0"/>
              <a:t>,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заходів</a:t>
            </a:r>
            <a:r>
              <a:rPr lang="ru-RU" dirty="0"/>
              <a:t> за </a:t>
            </a:r>
            <a:r>
              <a:rPr lang="ru-RU" dirty="0" err="1"/>
              <a:t>якими</a:t>
            </a:r>
            <a:r>
              <a:rPr lang="ru-RU" dirty="0"/>
              <a:t> </a:t>
            </a:r>
            <a:r>
              <a:rPr lang="ru-RU" dirty="0" err="1"/>
              <a:t>потребує</a:t>
            </a:r>
            <a:r>
              <a:rPr lang="ru-RU" dirty="0"/>
              <a:t> нормативно-правового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механізму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, </a:t>
            </a:r>
            <a:r>
              <a:rPr lang="ru-RU" dirty="0" err="1"/>
              <a:t>головні</a:t>
            </a:r>
            <a:r>
              <a:rPr lang="ru-RU" dirty="0"/>
              <a:t> </a:t>
            </a:r>
            <a:r>
              <a:rPr lang="ru-RU" dirty="0" err="1"/>
              <a:t>розпорядники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державного бюджету </a:t>
            </a:r>
            <a:r>
              <a:rPr lang="ru-RU" dirty="0" err="1"/>
              <a:t>розробляють</a:t>
            </a:r>
            <a:r>
              <a:rPr lang="ru-RU" dirty="0"/>
              <a:t> </a:t>
            </a:r>
            <a:r>
              <a:rPr lang="ru-RU" dirty="0" err="1"/>
              <a:t>проекти</a:t>
            </a:r>
            <a:r>
              <a:rPr lang="ru-RU" dirty="0"/>
              <a:t> </a:t>
            </a:r>
            <a:r>
              <a:rPr lang="ru-RU" dirty="0" err="1"/>
              <a:t>порядків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державного бюджету (в тому </a:t>
            </a:r>
            <a:r>
              <a:rPr lang="ru-RU" dirty="0" err="1"/>
              <a:t>числі</a:t>
            </a:r>
            <a:r>
              <a:rPr lang="ru-RU" dirty="0"/>
              <a:t> за </a:t>
            </a:r>
            <a:r>
              <a:rPr lang="ru-RU" dirty="0" err="1"/>
              <a:t>бюджетними</a:t>
            </a:r>
            <a:r>
              <a:rPr lang="ru-RU" dirty="0"/>
              <a:t> </a:t>
            </a:r>
            <a:r>
              <a:rPr lang="ru-RU" dirty="0" err="1"/>
              <a:t>програмами</a:t>
            </a:r>
            <a:r>
              <a:rPr lang="ru-RU" dirty="0"/>
              <a:t>, </a:t>
            </a:r>
            <a:r>
              <a:rPr lang="ru-RU" dirty="0" err="1"/>
              <a:t>вперше</a:t>
            </a:r>
            <a:r>
              <a:rPr lang="ru-RU" dirty="0"/>
              <a:t> </a:t>
            </a:r>
            <a:r>
              <a:rPr lang="ru-RU" dirty="0" err="1"/>
              <a:t>визначеними</a:t>
            </a:r>
            <a:r>
              <a:rPr lang="ru-RU" dirty="0"/>
              <a:t> законом про </a:t>
            </a:r>
            <a:r>
              <a:rPr lang="ru-RU" dirty="0" err="1"/>
              <a:t>Державний</a:t>
            </a:r>
            <a:r>
              <a:rPr lang="ru-RU" dirty="0"/>
              <a:t> бюджет </a:t>
            </a:r>
            <a:r>
              <a:rPr lang="ru-RU" dirty="0" err="1"/>
              <a:t>України</a:t>
            </a:r>
            <a:r>
              <a:rPr lang="ru-RU" dirty="0"/>
              <a:t>) та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затвердження</a:t>
            </a:r>
            <a:r>
              <a:rPr lang="ru-RU" dirty="0"/>
              <a:t> </a:t>
            </a:r>
            <a:r>
              <a:rPr lang="ru-RU" dirty="0" err="1"/>
              <a:t>протягом</a:t>
            </a:r>
            <a:r>
              <a:rPr lang="ru-RU" dirty="0"/>
              <a:t> 30 </a:t>
            </a:r>
            <a:r>
              <a:rPr lang="ru-RU" dirty="0" err="1"/>
              <a:t>днів</a:t>
            </a:r>
            <a:r>
              <a:rPr lang="ru-RU" dirty="0"/>
              <a:t> з дня </a:t>
            </a:r>
            <a:r>
              <a:rPr lang="ru-RU" dirty="0" err="1"/>
              <a:t>набрання</a:t>
            </a:r>
            <a:r>
              <a:rPr lang="ru-RU" dirty="0"/>
              <a:t> </a:t>
            </a:r>
            <a:r>
              <a:rPr lang="ru-RU" dirty="0" err="1"/>
              <a:t>чинності</a:t>
            </a:r>
            <a:r>
              <a:rPr lang="ru-RU" dirty="0"/>
              <a:t> законом про </a:t>
            </a:r>
            <a:r>
              <a:rPr lang="ru-RU" dirty="0" err="1"/>
              <a:t>Державний</a:t>
            </a:r>
            <a:r>
              <a:rPr lang="ru-RU" dirty="0"/>
              <a:t> бюджет </a:t>
            </a:r>
            <a:r>
              <a:rPr lang="ru-RU" dirty="0" err="1"/>
              <a:t>України</a:t>
            </a:r>
            <a:r>
              <a:rPr lang="ru-RU" dirty="0"/>
              <a:t>. За </a:t>
            </a:r>
            <a:r>
              <a:rPr lang="ru-RU" dirty="0" err="1"/>
              <a:t>рішенням</a:t>
            </a:r>
            <a:r>
              <a:rPr lang="ru-RU" dirty="0"/>
              <a:t> </a:t>
            </a:r>
            <a:r>
              <a:rPr lang="ru-RU" dirty="0" err="1"/>
              <a:t>Кабінету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(у </a:t>
            </a:r>
            <a:r>
              <a:rPr lang="ru-RU" dirty="0" err="1"/>
              <a:t>формі</a:t>
            </a:r>
            <a:r>
              <a:rPr lang="ru-RU" dirty="0"/>
              <a:t> протокольного </a:t>
            </a:r>
            <a:r>
              <a:rPr lang="ru-RU" dirty="0" err="1"/>
              <a:t>рішення</a:t>
            </a:r>
            <a:r>
              <a:rPr lang="ru-RU" dirty="0"/>
              <a:t>) </a:t>
            </a:r>
            <a:r>
              <a:rPr lang="ru-RU" u="sng" dirty="0">
                <a:hlinkClick r:id="rId2"/>
              </a:rPr>
              <a:t>порядки</a:t>
            </a:r>
            <a:r>
              <a:rPr lang="ru-RU" dirty="0"/>
              <a:t> 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державного бюджету </a:t>
            </a:r>
            <a:r>
              <a:rPr lang="ru-RU" dirty="0" err="1"/>
              <a:t>затверджуються</a:t>
            </a:r>
            <a:r>
              <a:rPr lang="ru-RU" dirty="0"/>
              <a:t> </a:t>
            </a:r>
            <a:r>
              <a:rPr lang="ru-RU" dirty="0" err="1"/>
              <a:t>Кабінетом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головним</a:t>
            </a:r>
            <a:r>
              <a:rPr lang="ru-RU" dirty="0"/>
              <a:t> </a:t>
            </a:r>
            <a:r>
              <a:rPr lang="ru-RU" dirty="0" err="1"/>
              <a:t>розпорядником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державного бюджету за </a:t>
            </a:r>
            <a:r>
              <a:rPr lang="ru-RU" dirty="0" err="1"/>
              <a:t>погодженням</a:t>
            </a:r>
            <a:r>
              <a:rPr lang="ru-RU" dirty="0"/>
              <a:t> з </a:t>
            </a:r>
            <a:r>
              <a:rPr lang="ru-RU" dirty="0" err="1"/>
              <a:t>Міністерством</a:t>
            </a:r>
            <a:r>
              <a:rPr lang="ru-RU" dirty="0"/>
              <a:t> </a:t>
            </a:r>
            <a:r>
              <a:rPr lang="ru-RU" dirty="0" err="1"/>
              <a:t>фінансів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. Про </a:t>
            </a:r>
            <a:r>
              <a:rPr lang="ru-RU" dirty="0" err="1"/>
              <a:t>затвердження</a:t>
            </a:r>
            <a:r>
              <a:rPr lang="ru-RU" dirty="0"/>
              <a:t> таких </a:t>
            </a:r>
            <a:r>
              <a:rPr lang="ru-RU" dirty="0" err="1"/>
              <a:t>порядків</a:t>
            </a:r>
            <a:r>
              <a:rPr lang="ru-RU" dirty="0"/>
              <a:t> </a:t>
            </a:r>
            <a:r>
              <a:rPr lang="ru-RU" dirty="0" err="1"/>
              <a:t>інформується</a:t>
            </a:r>
            <a:r>
              <a:rPr lang="ru-RU" dirty="0"/>
              <a:t> </a:t>
            </a:r>
            <a:r>
              <a:rPr lang="ru-RU" dirty="0" err="1"/>
              <a:t>Комітет</a:t>
            </a:r>
            <a:r>
              <a:rPr lang="ru-RU" dirty="0"/>
              <a:t> </a:t>
            </a:r>
            <a:r>
              <a:rPr lang="ru-RU" dirty="0" err="1"/>
              <a:t>Верховної</a:t>
            </a:r>
            <a:r>
              <a:rPr lang="ru-RU" dirty="0"/>
              <a:t> Ради </a:t>
            </a:r>
            <a:r>
              <a:rPr lang="ru-RU" dirty="0" err="1"/>
              <a:t>України</a:t>
            </a:r>
            <a:r>
              <a:rPr lang="ru-RU" dirty="0"/>
              <a:t> з </a:t>
            </a:r>
            <a:r>
              <a:rPr lang="ru-RU" dirty="0" err="1"/>
              <a:t>питань</a:t>
            </a:r>
            <a:r>
              <a:rPr lang="ru-RU" dirty="0"/>
              <a:t> бюджету</a:t>
            </a:r>
            <a:r>
              <a:rPr lang="ru-RU" dirty="0" smtClean="0"/>
              <a:t>.</a:t>
            </a:r>
          </a:p>
          <a:p>
            <a:r>
              <a:rPr lang="ru-RU" dirty="0" err="1"/>
              <a:t>Якщо</a:t>
            </a:r>
            <a:r>
              <a:rPr lang="ru-RU" dirty="0"/>
              <a:t> </a:t>
            </a:r>
            <a:r>
              <a:rPr lang="ru-RU" dirty="0" err="1"/>
              <a:t>реалізація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продовжується</a:t>
            </a:r>
            <a:r>
              <a:rPr lang="ru-RU" dirty="0"/>
              <a:t> у </a:t>
            </a:r>
            <a:r>
              <a:rPr lang="ru-RU" dirty="0" err="1"/>
              <a:t>наступних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періодах</a:t>
            </a:r>
            <a:r>
              <a:rPr lang="ru-RU" dirty="0"/>
              <a:t>, </a:t>
            </a:r>
            <a:r>
              <a:rPr lang="ru-RU" dirty="0" err="1"/>
              <a:t>дія</a:t>
            </a:r>
            <a:r>
              <a:rPr lang="ru-RU" dirty="0"/>
              <a:t> порядку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за такою бюджетною </a:t>
            </a:r>
            <a:r>
              <a:rPr lang="ru-RU" dirty="0" err="1"/>
              <a:t>програмою</a:t>
            </a:r>
            <a:r>
              <a:rPr lang="ru-RU" dirty="0"/>
              <a:t> (з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до </a:t>
            </a:r>
            <a:r>
              <a:rPr lang="ru-RU" dirty="0" err="1"/>
              <a:t>цього</a:t>
            </a:r>
            <a:r>
              <a:rPr lang="ru-RU" dirty="0"/>
              <a:t> порядку, </a:t>
            </a:r>
            <a:r>
              <a:rPr lang="ru-RU" dirty="0" err="1"/>
              <a:t>внесених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необхідності</a:t>
            </a:r>
            <a:r>
              <a:rPr lang="ru-RU" dirty="0"/>
              <a:t>) </a:t>
            </a:r>
            <a:r>
              <a:rPr lang="ru-RU" dirty="0" err="1"/>
              <a:t>продовжується</a:t>
            </a:r>
            <a:r>
              <a:rPr lang="ru-RU" dirty="0"/>
              <a:t> до </a:t>
            </a:r>
            <a:r>
              <a:rPr lang="ru-RU" dirty="0" err="1"/>
              <a:t>завершення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реалізації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529604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8675" y="341193"/>
            <a:ext cx="9825937" cy="614149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Порядок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містити</a:t>
            </a:r>
            <a:r>
              <a:rPr lang="ru-RU" dirty="0"/>
              <a:t>:</a:t>
            </a:r>
          </a:p>
          <a:p>
            <a:r>
              <a:rPr lang="ru-RU" dirty="0" err="1"/>
              <a:t>цілі</a:t>
            </a:r>
            <a:r>
              <a:rPr lang="ru-RU" dirty="0"/>
              <a:t> та </a:t>
            </a:r>
            <a:r>
              <a:rPr lang="ru-RU" dirty="0" err="1"/>
              <a:t>напрями</a:t>
            </a:r>
            <a:r>
              <a:rPr lang="ru-RU" dirty="0"/>
              <a:t> </a:t>
            </a:r>
            <a:r>
              <a:rPr lang="ru-RU" dirty="0" err="1"/>
              <a:t>використання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;</a:t>
            </a:r>
          </a:p>
          <a:p>
            <a:r>
              <a:rPr lang="ru-RU" dirty="0" err="1"/>
              <a:t>відповідального</a:t>
            </a:r>
            <a:r>
              <a:rPr lang="ru-RU" dirty="0"/>
              <a:t> </a:t>
            </a:r>
            <a:r>
              <a:rPr lang="ru-RU" dirty="0" err="1"/>
              <a:t>виконавця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, </a:t>
            </a:r>
            <a:r>
              <a:rPr lang="ru-RU" dirty="0" err="1"/>
              <a:t>підстави</a:t>
            </a:r>
            <a:r>
              <a:rPr lang="ru-RU" dirty="0"/>
              <a:t> та/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критерії</a:t>
            </a:r>
            <a:r>
              <a:rPr lang="ru-RU" dirty="0"/>
              <a:t> </a:t>
            </a:r>
            <a:r>
              <a:rPr lang="ru-RU" dirty="0" err="1"/>
              <a:t>залучення</a:t>
            </a:r>
            <a:r>
              <a:rPr lang="ru-RU" dirty="0"/>
              <a:t> </a:t>
            </a:r>
            <a:r>
              <a:rPr lang="ru-RU" dirty="0" err="1"/>
              <a:t>одержувачів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до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;</a:t>
            </a:r>
          </a:p>
          <a:p>
            <a:r>
              <a:rPr lang="ru-RU" dirty="0" err="1"/>
              <a:t>завдання</a:t>
            </a:r>
            <a:r>
              <a:rPr lang="ru-RU" dirty="0"/>
              <a:t> головного </a:t>
            </a:r>
            <a:r>
              <a:rPr lang="ru-RU" dirty="0" err="1"/>
              <a:t>розпорядника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, </a:t>
            </a:r>
            <a:r>
              <a:rPr lang="ru-RU" dirty="0" err="1"/>
              <a:t>розпорядників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нижчого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(</a:t>
            </a:r>
            <a:r>
              <a:rPr lang="ru-RU" dirty="0" err="1"/>
              <a:t>одержувачів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, з </a:t>
            </a:r>
            <a:r>
              <a:rPr lang="ru-RU" dirty="0" err="1"/>
              <a:t>визначенням</a:t>
            </a:r>
            <a:r>
              <a:rPr lang="ru-RU" dirty="0"/>
              <a:t> порядку </a:t>
            </a:r>
            <a:r>
              <a:rPr lang="ru-RU" dirty="0" err="1"/>
              <a:t>звітування</a:t>
            </a:r>
            <a:r>
              <a:rPr lang="ru-RU" dirty="0"/>
              <a:t> про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виконання</a:t>
            </a:r>
            <a:r>
              <a:rPr lang="ru-RU" dirty="0"/>
              <a:t> (у тому </a:t>
            </a:r>
            <a:r>
              <a:rPr lang="ru-RU" dirty="0" err="1"/>
              <a:t>числі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результативних</a:t>
            </a:r>
            <a:r>
              <a:rPr lang="ru-RU" dirty="0"/>
              <a:t> </a:t>
            </a:r>
            <a:r>
              <a:rPr lang="ru-RU" dirty="0" err="1"/>
              <a:t>показників</a:t>
            </a:r>
            <a:r>
              <a:rPr lang="ru-RU" dirty="0"/>
              <a:t>) та </a:t>
            </a:r>
            <a:r>
              <a:rPr lang="ru-RU" dirty="0" err="1"/>
              <a:t>заходів</a:t>
            </a:r>
            <a:r>
              <a:rPr lang="ru-RU" dirty="0"/>
              <a:t> </a:t>
            </a:r>
            <a:r>
              <a:rPr lang="ru-RU" dirty="0" err="1"/>
              <a:t>впливу</a:t>
            </a:r>
            <a:r>
              <a:rPr lang="ru-RU" dirty="0"/>
              <a:t> у </a:t>
            </a:r>
            <a:r>
              <a:rPr lang="ru-RU" dirty="0" err="1"/>
              <a:t>разі</a:t>
            </a:r>
            <a:r>
              <a:rPr lang="ru-RU" dirty="0"/>
              <a:t> </a:t>
            </a:r>
            <a:r>
              <a:rPr lang="ru-RU" dirty="0" err="1"/>
              <a:t>її</a:t>
            </a:r>
            <a:r>
              <a:rPr lang="ru-RU" dirty="0"/>
              <a:t> </a:t>
            </a:r>
            <a:r>
              <a:rPr lang="ru-RU" dirty="0" err="1"/>
              <a:t>невиконання</a:t>
            </a:r>
            <a:r>
              <a:rPr lang="ru-RU" dirty="0"/>
              <a:t>;</a:t>
            </a:r>
          </a:p>
          <a:p>
            <a:r>
              <a:rPr lang="ru-RU" dirty="0"/>
              <a:t>у </a:t>
            </a:r>
            <a:r>
              <a:rPr lang="ru-RU" dirty="0" err="1"/>
              <a:t>разі</a:t>
            </a:r>
            <a:r>
              <a:rPr lang="ru-RU" dirty="0"/>
              <a:t> потреби порядок, </a:t>
            </a:r>
            <a:r>
              <a:rPr lang="ru-RU" dirty="0" err="1"/>
              <a:t>терміни</a:t>
            </a:r>
            <a:r>
              <a:rPr lang="ru-RU" dirty="0"/>
              <a:t> та </a:t>
            </a:r>
            <a:r>
              <a:rPr lang="ru-RU" dirty="0" err="1"/>
              <a:t>підстави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критерії</a:t>
            </a:r>
            <a:r>
              <a:rPr lang="ru-RU" dirty="0"/>
              <a:t> </a:t>
            </a:r>
            <a:r>
              <a:rPr lang="ru-RU" dirty="0" err="1"/>
              <a:t>розподілу</a:t>
            </a:r>
            <a:r>
              <a:rPr lang="ru-RU" dirty="0"/>
              <a:t> (</a:t>
            </a:r>
            <a:r>
              <a:rPr lang="ru-RU" dirty="0" err="1"/>
              <a:t>перерозподілу</a:t>
            </a:r>
            <a:r>
              <a:rPr lang="ru-RU" dirty="0"/>
              <a:t>) </a:t>
            </a:r>
            <a:r>
              <a:rPr lang="ru-RU" dirty="0" err="1"/>
              <a:t>видатків</a:t>
            </a:r>
            <a:r>
              <a:rPr lang="ru-RU" dirty="0"/>
              <a:t> </a:t>
            </a:r>
            <a:r>
              <a:rPr lang="ru-RU" dirty="0" err="1"/>
              <a:t>між</a:t>
            </a:r>
            <a:r>
              <a:rPr lang="ru-RU" dirty="0"/>
              <a:t> </a:t>
            </a:r>
            <a:r>
              <a:rPr lang="ru-RU" dirty="0" err="1"/>
              <a:t>адміністративно-територіальними</a:t>
            </a:r>
            <a:r>
              <a:rPr lang="ru-RU" dirty="0"/>
              <a:t> </a:t>
            </a:r>
            <a:r>
              <a:rPr lang="ru-RU" dirty="0" err="1"/>
              <a:t>одиницями</a:t>
            </a:r>
            <a:r>
              <a:rPr lang="ru-RU" dirty="0"/>
              <a:t> у </a:t>
            </a:r>
            <a:r>
              <a:rPr lang="ru-RU" dirty="0" err="1"/>
              <a:t>розрізі</a:t>
            </a:r>
            <a:r>
              <a:rPr lang="ru-RU" dirty="0"/>
              <a:t> </a:t>
            </a:r>
            <a:r>
              <a:rPr lang="ru-RU" dirty="0" err="1"/>
              <a:t>розпорядників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нижчого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та </a:t>
            </a:r>
            <a:r>
              <a:rPr lang="ru-RU" dirty="0" err="1"/>
              <a:t>одержувачів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відповідних</a:t>
            </a:r>
            <a:r>
              <a:rPr lang="ru-RU" dirty="0"/>
              <a:t> нормативно-</a:t>
            </a:r>
            <a:r>
              <a:rPr lang="ru-RU" dirty="0" err="1"/>
              <a:t>правових</a:t>
            </a:r>
            <a:r>
              <a:rPr lang="ru-RU" dirty="0"/>
              <a:t> </a:t>
            </a:r>
            <a:r>
              <a:rPr lang="ru-RU" dirty="0" err="1"/>
              <a:t>актів</a:t>
            </a:r>
            <a:r>
              <a:rPr lang="ru-RU" dirty="0"/>
              <a:t>;</a:t>
            </a:r>
          </a:p>
          <a:p>
            <a:r>
              <a:rPr lang="ru-RU" dirty="0" err="1"/>
              <a:t>конкурсні</a:t>
            </a:r>
            <a:r>
              <a:rPr lang="ru-RU" dirty="0"/>
              <a:t> </a:t>
            </a:r>
            <a:r>
              <a:rPr lang="ru-RU" dirty="0" err="1"/>
              <a:t>вимоги</a:t>
            </a:r>
            <a:r>
              <a:rPr lang="ru-RU" dirty="0"/>
              <a:t> до </a:t>
            </a:r>
            <a:r>
              <a:rPr lang="ru-RU" dirty="0" err="1"/>
              <a:t>інвестиційних</a:t>
            </a:r>
            <a:r>
              <a:rPr lang="ru-RU" dirty="0"/>
              <a:t> </a:t>
            </a:r>
            <a:r>
              <a:rPr lang="ru-RU" dirty="0" err="1"/>
              <a:t>проектів</a:t>
            </a:r>
            <a:r>
              <a:rPr lang="ru-RU" dirty="0"/>
              <a:t>, </a:t>
            </a:r>
            <a:r>
              <a:rPr lang="ru-RU" dirty="0" err="1"/>
              <a:t>включаючи</a:t>
            </a:r>
            <a:r>
              <a:rPr lang="ru-RU" dirty="0"/>
              <a:t> порядок та </a:t>
            </a:r>
            <a:r>
              <a:rPr lang="ru-RU" dirty="0" err="1"/>
              <a:t>критерії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відбору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критерії</a:t>
            </a:r>
            <a:r>
              <a:rPr lang="ru-RU" dirty="0"/>
              <a:t> та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виконавців</a:t>
            </a:r>
            <a:r>
              <a:rPr lang="ru-RU" dirty="0"/>
              <a:t> таких </a:t>
            </a:r>
            <a:r>
              <a:rPr lang="ru-RU" dirty="0" err="1"/>
              <a:t>проектів</a:t>
            </a:r>
            <a:r>
              <a:rPr lang="ru-RU" dirty="0"/>
              <a:t>;</a:t>
            </a:r>
          </a:p>
          <a:p>
            <a:r>
              <a:rPr lang="ru-RU" dirty="0" err="1" smtClean="0"/>
              <a:t>критерії</a:t>
            </a:r>
            <a:r>
              <a:rPr lang="ru-RU" dirty="0" smtClean="0"/>
              <a:t> </a:t>
            </a:r>
            <a:r>
              <a:rPr lang="ru-RU" dirty="0"/>
              <a:t>та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відбору</a:t>
            </a:r>
            <a:r>
              <a:rPr lang="ru-RU" dirty="0"/>
              <a:t> </a:t>
            </a:r>
            <a:r>
              <a:rPr lang="ru-RU" dirty="0" err="1"/>
              <a:t>суб'єктів</a:t>
            </a:r>
            <a:r>
              <a:rPr lang="ru-RU" dirty="0"/>
              <a:t> </a:t>
            </a:r>
            <a:r>
              <a:rPr lang="ru-RU" dirty="0" err="1"/>
              <a:t>господарювання</a:t>
            </a:r>
            <a:r>
              <a:rPr lang="ru-RU" dirty="0"/>
              <a:t>, </a:t>
            </a:r>
            <a:r>
              <a:rPr lang="ru-RU" dirty="0" err="1"/>
              <a:t>яким</a:t>
            </a:r>
            <a:r>
              <a:rPr lang="ru-RU" dirty="0"/>
              <a:t> </a:t>
            </a:r>
            <a:r>
              <a:rPr lang="ru-RU" dirty="0" err="1"/>
              <a:t>надається</a:t>
            </a:r>
            <a:r>
              <a:rPr lang="ru-RU" dirty="0"/>
              <a:t> </a:t>
            </a:r>
            <a:r>
              <a:rPr lang="ru-RU" dirty="0" err="1"/>
              <a:t>державна</a:t>
            </a:r>
            <a:r>
              <a:rPr lang="ru-RU" dirty="0"/>
              <a:t> </a:t>
            </a:r>
            <a:r>
              <a:rPr lang="ru-RU" dirty="0" err="1"/>
              <a:t>підтримка</a:t>
            </a:r>
            <a:r>
              <a:rPr lang="ru-RU" dirty="0"/>
              <a:t> з бюджету,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визначення</a:t>
            </a:r>
            <a:r>
              <a:rPr lang="ru-RU" dirty="0"/>
              <a:t> </a:t>
            </a:r>
            <a:r>
              <a:rPr lang="ru-RU" dirty="0" err="1"/>
              <a:t>обсягу</a:t>
            </a:r>
            <a:r>
              <a:rPr lang="ru-RU" dirty="0"/>
              <a:t> </a:t>
            </a:r>
            <a:r>
              <a:rPr lang="ru-RU" dirty="0" err="1"/>
              <a:t>такої</a:t>
            </a:r>
            <a:r>
              <a:rPr lang="ru-RU" dirty="0"/>
              <a:t> </a:t>
            </a:r>
            <a:r>
              <a:rPr lang="ru-RU" dirty="0" err="1"/>
              <a:t>підтримки</a:t>
            </a:r>
            <a:r>
              <a:rPr lang="ru-RU" dirty="0"/>
              <a:t>;</a:t>
            </a:r>
          </a:p>
          <a:p>
            <a:r>
              <a:rPr lang="ru-RU" dirty="0" err="1"/>
              <a:t>умови</a:t>
            </a:r>
            <a:r>
              <a:rPr lang="ru-RU" dirty="0"/>
              <a:t> та </a:t>
            </a:r>
            <a:r>
              <a:rPr lang="ru-RU" dirty="0" err="1"/>
              <a:t>критерії</a:t>
            </a:r>
            <a:r>
              <a:rPr lang="ru-RU" dirty="0"/>
              <a:t> конкурсного </a:t>
            </a:r>
            <a:r>
              <a:rPr lang="ru-RU" dirty="0" err="1"/>
              <a:t>відбору</a:t>
            </a:r>
            <a:r>
              <a:rPr lang="ru-RU" dirty="0"/>
              <a:t> </a:t>
            </a:r>
            <a:r>
              <a:rPr lang="ru-RU" dirty="0" err="1"/>
              <a:t>позичальників</a:t>
            </a:r>
            <a:r>
              <a:rPr lang="ru-RU" dirty="0"/>
              <a:t> та </a:t>
            </a:r>
            <a:r>
              <a:rPr lang="ru-RU" dirty="0" err="1"/>
              <a:t>проектів</a:t>
            </a:r>
            <a:r>
              <a:rPr lang="ru-RU" dirty="0"/>
              <a:t> (</a:t>
            </a:r>
            <a:r>
              <a:rPr lang="ru-RU" dirty="0" err="1"/>
              <a:t>програм</a:t>
            </a:r>
            <a:r>
              <a:rPr lang="ru-RU" dirty="0"/>
              <a:t>), на </a:t>
            </a:r>
            <a:r>
              <a:rPr lang="ru-RU" dirty="0" err="1"/>
              <a:t>реалізацію</a:t>
            </a:r>
            <a:r>
              <a:rPr lang="ru-RU" dirty="0"/>
              <a:t> </a:t>
            </a:r>
            <a:r>
              <a:rPr lang="ru-RU" dirty="0" err="1"/>
              <a:t>яких</a:t>
            </a:r>
            <a:r>
              <a:rPr lang="ru-RU" dirty="0"/>
              <a:t> </a:t>
            </a:r>
            <a:r>
              <a:rPr lang="ru-RU" dirty="0" err="1"/>
              <a:t>надаються</a:t>
            </a:r>
            <a:r>
              <a:rPr lang="ru-RU" dirty="0"/>
              <a:t> </a:t>
            </a:r>
            <a:r>
              <a:rPr lang="ru-RU" dirty="0" err="1"/>
              <a:t>кредити</a:t>
            </a:r>
            <a:r>
              <a:rPr lang="ru-RU" dirty="0"/>
              <a:t> з бюджету; </a:t>
            </a:r>
            <a:r>
              <a:rPr lang="ru-RU" dirty="0" err="1"/>
              <a:t>умови</a:t>
            </a:r>
            <a:r>
              <a:rPr lang="ru-RU" dirty="0"/>
              <a:t> </a:t>
            </a:r>
            <a:r>
              <a:rPr lang="ru-RU" dirty="0" err="1"/>
              <a:t>надання</a:t>
            </a:r>
            <a:r>
              <a:rPr lang="ru-RU" dirty="0"/>
              <a:t> </a:t>
            </a:r>
            <a:r>
              <a:rPr lang="ru-RU" dirty="0" err="1"/>
              <a:t>кредитів</a:t>
            </a:r>
            <a:r>
              <a:rPr lang="ru-RU" dirty="0"/>
              <a:t> з бюджету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повернення</a:t>
            </a:r>
            <a:r>
              <a:rPr lang="ru-RU" dirty="0"/>
              <a:t>, </a:t>
            </a:r>
            <a:r>
              <a:rPr lang="ru-RU" dirty="0" err="1"/>
              <a:t>включаючи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здійснення</a:t>
            </a:r>
            <a:r>
              <a:rPr lang="ru-RU" dirty="0"/>
              <a:t> контролю за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поверненням</a:t>
            </a:r>
            <a:r>
              <a:rPr lang="ru-RU" dirty="0" smtClean="0"/>
              <a:t>;</a:t>
            </a:r>
          </a:p>
          <a:p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положення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особливостей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85981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/>
          <a:lstStyle/>
          <a:p>
            <a:r>
              <a:rPr lang="ru-RU" dirty="0"/>
              <a:t> </a:t>
            </a:r>
            <a:r>
              <a:rPr lang="ru-RU" dirty="0" err="1"/>
              <a:t>Головний</a:t>
            </a:r>
            <a:r>
              <a:rPr lang="ru-RU" dirty="0"/>
              <a:t> </a:t>
            </a:r>
            <a:r>
              <a:rPr lang="ru-RU" dirty="0" err="1"/>
              <a:t>розпорядник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розробляє</a:t>
            </a:r>
            <a:r>
              <a:rPr lang="ru-RU" dirty="0"/>
              <a:t> та </a:t>
            </a:r>
            <a:r>
              <a:rPr lang="ru-RU" dirty="0" err="1"/>
              <a:t>протягом</a:t>
            </a:r>
            <a:r>
              <a:rPr lang="ru-RU" dirty="0"/>
              <a:t> 45 </a:t>
            </a:r>
            <a:r>
              <a:rPr lang="ru-RU" dirty="0" err="1"/>
              <a:t>днів</a:t>
            </a:r>
            <a:r>
              <a:rPr lang="ru-RU" dirty="0"/>
              <a:t> з дня </a:t>
            </a:r>
            <a:r>
              <a:rPr lang="ru-RU" dirty="0" err="1"/>
              <a:t>набрання</a:t>
            </a:r>
            <a:r>
              <a:rPr lang="ru-RU" dirty="0"/>
              <a:t> </a:t>
            </a:r>
            <a:r>
              <a:rPr lang="ru-RU" dirty="0" err="1"/>
              <a:t>чинності</a:t>
            </a:r>
            <a:r>
              <a:rPr lang="ru-RU" dirty="0"/>
              <a:t> законом про </a:t>
            </a:r>
            <a:r>
              <a:rPr lang="ru-RU" dirty="0" err="1"/>
              <a:t>Державний</a:t>
            </a:r>
            <a:r>
              <a:rPr lang="ru-RU" dirty="0"/>
              <a:t> бюджет </a:t>
            </a:r>
            <a:r>
              <a:rPr lang="ru-RU" dirty="0" err="1"/>
              <a:t>України</a:t>
            </a:r>
            <a:r>
              <a:rPr lang="ru-RU" dirty="0"/>
              <a:t> (</a:t>
            </a:r>
            <a:r>
              <a:rPr lang="ru-RU" dirty="0" err="1"/>
              <a:t>рішенням</a:t>
            </a:r>
            <a:r>
              <a:rPr lang="ru-RU" dirty="0"/>
              <a:t> про </a:t>
            </a:r>
            <a:r>
              <a:rPr lang="ru-RU" dirty="0" err="1"/>
              <a:t>місцевий</a:t>
            </a:r>
            <a:r>
              <a:rPr lang="ru-RU" dirty="0"/>
              <a:t> бюджет) </a:t>
            </a:r>
            <a:r>
              <a:rPr lang="ru-RU" dirty="0" err="1"/>
              <a:t>затверджує</a:t>
            </a:r>
            <a:r>
              <a:rPr lang="ru-RU" dirty="0"/>
              <a:t> за </a:t>
            </a:r>
            <a:r>
              <a:rPr lang="ru-RU" dirty="0" err="1"/>
              <a:t>погодженням</a:t>
            </a:r>
            <a:r>
              <a:rPr lang="ru-RU" dirty="0"/>
              <a:t> з </a:t>
            </a:r>
            <a:r>
              <a:rPr lang="ru-RU" dirty="0" err="1"/>
              <a:t>Міністерством</a:t>
            </a:r>
            <a:r>
              <a:rPr lang="ru-RU" dirty="0"/>
              <a:t> </a:t>
            </a:r>
            <a:r>
              <a:rPr lang="ru-RU" dirty="0" err="1"/>
              <a:t>фінансів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(</a:t>
            </a:r>
            <a:r>
              <a:rPr lang="ru-RU" dirty="0" err="1"/>
              <a:t>місцевим</a:t>
            </a:r>
            <a:r>
              <a:rPr lang="ru-RU" dirty="0"/>
              <a:t> </a:t>
            </a:r>
            <a:r>
              <a:rPr lang="ru-RU" dirty="0" err="1"/>
              <a:t>фінансовим</a:t>
            </a:r>
            <a:r>
              <a:rPr lang="ru-RU" dirty="0"/>
              <a:t> органом) паспорт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 smtClean="0"/>
              <a:t>.</a:t>
            </a:r>
          </a:p>
          <a:p>
            <a:r>
              <a:rPr lang="ru-RU" dirty="0" err="1"/>
              <a:t>Програмно-цільовий</a:t>
            </a:r>
            <a:r>
              <a:rPr lang="ru-RU" dirty="0"/>
              <a:t> метод у бюджетному </a:t>
            </a:r>
            <a:r>
              <a:rPr lang="ru-RU" dirty="0" err="1"/>
              <a:t>процесі</a:t>
            </a:r>
            <a:r>
              <a:rPr lang="ru-RU" dirty="0"/>
              <a:t> </a:t>
            </a:r>
            <a:r>
              <a:rPr lang="ru-RU" dirty="0" err="1"/>
              <a:t>передбачає</a:t>
            </a:r>
            <a:r>
              <a:rPr lang="ru-RU" dirty="0"/>
              <a:t> </a:t>
            </a:r>
            <a:r>
              <a:rPr lang="ru-RU" dirty="0" err="1"/>
              <a:t>застосування</a:t>
            </a:r>
            <a:r>
              <a:rPr lang="ru-RU" dirty="0"/>
              <a:t> </a:t>
            </a:r>
            <a:r>
              <a:rPr lang="ru-RU" dirty="0" err="1"/>
              <a:t>середньострокового</a:t>
            </a:r>
            <a:r>
              <a:rPr lang="ru-RU" dirty="0"/>
              <a:t> бюджетного </a:t>
            </a:r>
            <a:r>
              <a:rPr lang="ru-RU" dirty="0" err="1"/>
              <a:t>планування</a:t>
            </a:r>
            <a:r>
              <a:rPr lang="ru-RU" dirty="0"/>
              <a:t>, в рамках </a:t>
            </a:r>
            <a:r>
              <a:rPr lang="ru-RU" dirty="0" err="1"/>
              <a:t>якого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</a:t>
            </a:r>
            <a:r>
              <a:rPr lang="ru-RU" dirty="0" err="1"/>
              <a:t>складання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 (прогнозу </a:t>
            </a:r>
            <a:r>
              <a:rPr lang="ru-RU" dirty="0" err="1"/>
              <a:t>місцевого</a:t>
            </a:r>
            <a:r>
              <a:rPr lang="ru-RU" dirty="0"/>
              <a:t> бюджету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b="1" dirty="0" err="1"/>
              <a:t>Розпорядники</a:t>
            </a:r>
            <a:r>
              <a:rPr lang="ru-RU" b="1" dirty="0"/>
              <a:t> </a:t>
            </a:r>
            <a:r>
              <a:rPr lang="ru-RU" b="1" dirty="0" err="1"/>
              <a:t>бюджетних</a:t>
            </a:r>
            <a:r>
              <a:rPr lang="ru-RU" b="1" dirty="0"/>
              <a:t> </a:t>
            </a:r>
            <a:r>
              <a:rPr lang="ru-RU" b="1" dirty="0" err="1"/>
              <a:t>коштів</a:t>
            </a:r>
            <a:endParaRPr lang="ru-RU" b="1" dirty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За </a:t>
            </a:r>
            <a:r>
              <a:rPr lang="ru-RU" dirty="0" err="1"/>
              <a:t>обсягом</a:t>
            </a:r>
            <a:r>
              <a:rPr lang="ru-RU" dirty="0"/>
              <a:t> </a:t>
            </a:r>
            <a:r>
              <a:rPr lang="ru-RU" dirty="0" err="1"/>
              <a:t>наданих</a:t>
            </a:r>
            <a:r>
              <a:rPr lang="ru-RU" dirty="0"/>
              <a:t> </a:t>
            </a:r>
            <a:r>
              <a:rPr lang="ru-RU" dirty="0" err="1"/>
              <a:t>повноважень</a:t>
            </a:r>
            <a:r>
              <a:rPr lang="ru-RU" dirty="0"/>
              <a:t> </a:t>
            </a:r>
            <a:r>
              <a:rPr lang="ru-RU" dirty="0" err="1"/>
              <a:t>розпорядники</a:t>
            </a:r>
            <a:r>
              <a:rPr lang="ru-RU" dirty="0"/>
              <a:t> </a:t>
            </a:r>
            <a:r>
              <a:rPr lang="ru-RU" dirty="0" err="1"/>
              <a:t>бюджетних</a:t>
            </a:r>
            <a:r>
              <a:rPr lang="ru-RU" dirty="0"/>
              <a:t> </a:t>
            </a:r>
            <a:r>
              <a:rPr lang="ru-RU" dirty="0" err="1"/>
              <a:t>коштів</a:t>
            </a:r>
            <a:r>
              <a:rPr lang="ru-RU" dirty="0"/>
              <a:t> </a:t>
            </a:r>
            <a:r>
              <a:rPr lang="ru-RU" dirty="0" err="1"/>
              <a:t>поділяються</a:t>
            </a:r>
            <a:r>
              <a:rPr lang="ru-RU" dirty="0"/>
              <a:t> на </a:t>
            </a:r>
            <a:r>
              <a:rPr lang="ru-RU" b="1" dirty="0" err="1"/>
              <a:t>головних</a:t>
            </a:r>
            <a:r>
              <a:rPr lang="ru-RU" b="1" dirty="0"/>
              <a:t> </a:t>
            </a:r>
            <a:r>
              <a:rPr lang="ru-RU" b="1" dirty="0" err="1"/>
              <a:t>розпорядників</a:t>
            </a:r>
            <a:r>
              <a:rPr lang="ru-RU" b="1" dirty="0"/>
              <a:t> </a:t>
            </a:r>
            <a:r>
              <a:rPr lang="ru-RU" b="1" dirty="0" err="1"/>
              <a:t>бюджетних</a:t>
            </a:r>
            <a:r>
              <a:rPr lang="ru-RU" b="1" dirty="0"/>
              <a:t> </a:t>
            </a:r>
            <a:r>
              <a:rPr lang="ru-RU" b="1" dirty="0" err="1"/>
              <a:t>коштів</a:t>
            </a:r>
            <a:r>
              <a:rPr lang="ru-RU" b="1" dirty="0"/>
              <a:t> </a:t>
            </a:r>
            <a:r>
              <a:rPr lang="ru-RU" dirty="0"/>
              <a:t>та </a:t>
            </a:r>
            <a:r>
              <a:rPr lang="ru-RU" b="1" dirty="0" err="1"/>
              <a:t>розпорядників</a:t>
            </a:r>
            <a:r>
              <a:rPr lang="ru-RU" b="1" dirty="0"/>
              <a:t> </a:t>
            </a:r>
            <a:r>
              <a:rPr lang="ru-RU" b="1" dirty="0" err="1"/>
              <a:t>бюджетних</a:t>
            </a:r>
            <a:r>
              <a:rPr lang="ru-RU" b="1" dirty="0"/>
              <a:t> </a:t>
            </a:r>
            <a:r>
              <a:rPr lang="ru-RU" b="1" dirty="0" err="1"/>
              <a:t>коштів</a:t>
            </a:r>
            <a:r>
              <a:rPr lang="ru-RU" b="1" dirty="0"/>
              <a:t> </a:t>
            </a:r>
            <a:r>
              <a:rPr lang="ru-RU" b="1" dirty="0" err="1"/>
              <a:t>нижчого</a:t>
            </a:r>
            <a:r>
              <a:rPr lang="ru-RU" b="1" dirty="0"/>
              <a:t> </a:t>
            </a:r>
            <a:r>
              <a:rPr lang="ru-RU" b="1" dirty="0" err="1"/>
              <a:t>рівня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64563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err="1"/>
              <a:t>Головними</a:t>
            </a:r>
            <a:r>
              <a:rPr lang="ru-RU" b="1" dirty="0"/>
              <a:t> </a:t>
            </a:r>
            <a:r>
              <a:rPr lang="ru-RU" b="1" dirty="0" err="1"/>
              <a:t>розпорядниками</a:t>
            </a:r>
            <a:r>
              <a:rPr lang="ru-RU" b="1" dirty="0"/>
              <a:t> </a:t>
            </a:r>
            <a:r>
              <a:rPr lang="ru-RU" b="1" dirty="0" err="1"/>
              <a:t>бюджетних</a:t>
            </a:r>
            <a:r>
              <a:rPr lang="ru-RU" b="1" dirty="0"/>
              <a:t> </a:t>
            </a:r>
            <a:r>
              <a:rPr lang="ru-RU" b="1" dirty="0" err="1"/>
              <a:t>коштів</a:t>
            </a:r>
            <a:r>
              <a:rPr lang="ru-RU" b="1" dirty="0"/>
              <a:t> </a:t>
            </a:r>
            <a:r>
              <a:rPr lang="ru-RU" dirty="0" err="1"/>
              <a:t>можуть</a:t>
            </a:r>
            <a:r>
              <a:rPr lang="ru-RU" dirty="0"/>
              <a:t> бути </a:t>
            </a:r>
            <a:r>
              <a:rPr lang="ru-RU" dirty="0" err="1"/>
              <a:t>виключно</a:t>
            </a:r>
            <a:r>
              <a:rPr lang="ru-RU" dirty="0"/>
              <a:t>:</a:t>
            </a:r>
          </a:p>
          <a:p>
            <a:r>
              <a:rPr lang="ru-RU" u="sng" dirty="0"/>
              <a:t>1) за </a:t>
            </a:r>
            <a:r>
              <a:rPr lang="ru-RU" u="sng" dirty="0" err="1"/>
              <a:t>бюджетними</a:t>
            </a:r>
            <a:r>
              <a:rPr lang="ru-RU" u="sng" dirty="0"/>
              <a:t> </a:t>
            </a:r>
            <a:r>
              <a:rPr lang="ru-RU" u="sng" dirty="0" err="1"/>
              <a:t>призначеннями</a:t>
            </a:r>
            <a:r>
              <a:rPr lang="ru-RU" u="sng" dirty="0"/>
              <a:t>, </a:t>
            </a:r>
            <a:r>
              <a:rPr lang="ru-RU" u="sng" dirty="0" err="1"/>
              <a:t>визначеними</a:t>
            </a:r>
            <a:r>
              <a:rPr lang="ru-RU" u="sng" dirty="0"/>
              <a:t> законом про </a:t>
            </a:r>
            <a:r>
              <a:rPr lang="ru-RU" u="sng" dirty="0" err="1"/>
              <a:t>Державний</a:t>
            </a:r>
            <a:r>
              <a:rPr lang="ru-RU" u="sng" dirty="0"/>
              <a:t> бюджет </a:t>
            </a:r>
            <a:r>
              <a:rPr lang="ru-RU" u="sng" dirty="0" err="1"/>
              <a:t>України</a:t>
            </a:r>
            <a:r>
              <a:rPr lang="ru-RU" u="sng" dirty="0"/>
              <a:t>,</a:t>
            </a:r>
            <a:r>
              <a:rPr lang="ru-RU" dirty="0"/>
              <a:t> - установи, </a:t>
            </a:r>
            <a:r>
              <a:rPr lang="ru-RU" dirty="0" err="1"/>
              <a:t>уповноважені</a:t>
            </a:r>
            <a:r>
              <a:rPr lang="ru-RU" dirty="0"/>
              <a:t> </a:t>
            </a:r>
            <a:r>
              <a:rPr lang="ru-RU" dirty="0" err="1"/>
              <a:t>забезпечувати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Верховної</a:t>
            </a:r>
            <a:r>
              <a:rPr lang="ru-RU" dirty="0"/>
              <a:t> Ради </a:t>
            </a:r>
            <a:r>
              <a:rPr lang="ru-RU" dirty="0" err="1"/>
              <a:t>України</a:t>
            </a:r>
            <a:r>
              <a:rPr lang="ru-RU" dirty="0"/>
              <a:t>, Президента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Кабінету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в </a:t>
            </a:r>
            <a:r>
              <a:rPr lang="ru-RU" dirty="0" err="1"/>
              <a:t>особі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керівників</a:t>
            </a:r>
            <a:r>
              <a:rPr lang="ru-RU" dirty="0"/>
              <a:t>; </a:t>
            </a:r>
            <a:r>
              <a:rPr lang="ru-RU" dirty="0" err="1"/>
              <a:t>міністерства</a:t>
            </a:r>
            <a:r>
              <a:rPr lang="ru-RU" dirty="0"/>
              <a:t>, </a:t>
            </a:r>
            <a:r>
              <a:rPr lang="ru-RU" dirty="0" err="1"/>
              <a:t>Національне</a:t>
            </a:r>
            <a:r>
              <a:rPr lang="ru-RU" dirty="0"/>
              <a:t> </a:t>
            </a:r>
            <a:r>
              <a:rPr lang="ru-RU" dirty="0" err="1"/>
              <a:t>антикорупційне</a:t>
            </a:r>
            <a:r>
              <a:rPr lang="ru-RU" dirty="0"/>
              <a:t> бюро </a:t>
            </a:r>
            <a:r>
              <a:rPr lang="ru-RU" dirty="0" err="1"/>
              <a:t>України</a:t>
            </a:r>
            <a:r>
              <a:rPr lang="ru-RU" dirty="0"/>
              <a:t>, Служба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Конституційний</a:t>
            </a:r>
            <a:r>
              <a:rPr lang="ru-RU" dirty="0"/>
              <a:t> Суд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Верховний</a:t>
            </a:r>
            <a:r>
              <a:rPr lang="ru-RU" dirty="0"/>
              <a:t> Суд, </a:t>
            </a:r>
            <a:r>
              <a:rPr lang="ru-RU" dirty="0" err="1"/>
              <a:t>вищі</a:t>
            </a:r>
            <a:r>
              <a:rPr lang="ru-RU" dirty="0"/>
              <a:t> </a:t>
            </a:r>
            <a:r>
              <a:rPr lang="ru-RU" dirty="0" err="1"/>
              <a:t>спеціалізовані</a:t>
            </a:r>
            <a:r>
              <a:rPr lang="ru-RU" dirty="0"/>
              <a:t> суди, </a:t>
            </a:r>
            <a:r>
              <a:rPr lang="ru-RU" dirty="0" err="1"/>
              <a:t>Вища</a:t>
            </a:r>
            <a:r>
              <a:rPr lang="ru-RU" dirty="0"/>
              <a:t> рада </a:t>
            </a:r>
            <a:r>
              <a:rPr lang="ru-RU" dirty="0" err="1"/>
              <a:t>правосуддя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, </a:t>
            </a:r>
            <a:r>
              <a:rPr lang="ru-RU" dirty="0" err="1"/>
              <a:t>безпосередньо</a:t>
            </a:r>
            <a:r>
              <a:rPr lang="ru-RU" dirty="0"/>
              <a:t> </a:t>
            </a:r>
            <a:r>
              <a:rPr lang="ru-RU" dirty="0" err="1"/>
              <a:t>визначені</a:t>
            </a:r>
            <a:r>
              <a:rPr lang="ru-RU" dirty="0"/>
              <a:t> </a:t>
            </a:r>
            <a:r>
              <a:rPr lang="ru-RU" dirty="0" err="1"/>
              <a:t>Конституцією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в </a:t>
            </a:r>
            <a:r>
              <a:rPr lang="ru-RU" dirty="0" err="1"/>
              <a:t>особі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керівників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Державна</a:t>
            </a:r>
            <a:r>
              <a:rPr lang="ru-RU" dirty="0"/>
              <a:t> </a:t>
            </a:r>
            <a:r>
              <a:rPr lang="ru-RU" dirty="0" err="1"/>
              <a:t>судова</a:t>
            </a:r>
            <a:r>
              <a:rPr lang="ru-RU" dirty="0"/>
              <a:t> </a:t>
            </a:r>
            <a:r>
              <a:rPr lang="ru-RU" dirty="0" err="1"/>
              <a:t>адміністрація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Національна</a:t>
            </a:r>
            <a:r>
              <a:rPr lang="ru-RU" dirty="0"/>
              <a:t> </a:t>
            </a:r>
            <a:r>
              <a:rPr lang="ru-RU" dirty="0" err="1"/>
              <a:t>академія</a:t>
            </a:r>
            <a:r>
              <a:rPr lang="ru-RU" dirty="0"/>
              <a:t> наук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Національна</a:t>
            </a:r>
            <a:r>
              <a:rPr lang="ru-RU" dirty="0"/>
              <a:t> </a:t>
            </a:r>
            <a:r>
              <a:rPr lang="ru-RU" dirty="0" err="1"/>
              <a:t>академія</a:t>
            </a:r>
            <a:r>
              <a:rPr lang="ru-RU" dirty="0"/>
              <a:t> </a:t>
            </a:r>
            <a:r>
              <a:rPr lang="ru-RU" dirty="0" err="1"/>
              <a:t>аграрних</a:t>
            </a:r>
            <a:r>
              <a:rPr lang="ru-RU" dirty="0"/>
              <a:t> наук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Національна</a:t>
            </a:r>
            <a:r>
              <a:rPr lang="ru-RU" dirty="0"/>
              <a:t> </a:t>
            </a:r>
            <a:r>
              <a:rPr lang="ru-RU" dirty="0" err="1"/>
              <a:t>академія</a:t>
            </a:r>
            <a:r>
              <a:rPr lang="ru-RU" dirty="0"/>
              <a:t> </a:t>
            </a:r>
            <a:r>
              <a:rPr lang="ru-RU" dirty="0" err="1"/>
              <a:t>медичних</a:t>
            </a:r>
            <a:r>
              <a:rPr lang="ru-RU" dirty="0"/>
              <a:t> наук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Національна</a:t>
            </a:r>
            <a:r>
              <a:rPr lang="ru-RU" dirty="0"/>
              <a:t> </a:t>
            </a:r>
            <a:r>
              <a:rPr lang="ru-RU" dirty="0" err="1"/>
              <a:t>академія</a:t>
            </a:r>
            <a:r>
              <a:rPr lang="ru-RU" dirty="0"/>
              <a:t> </a:t>
            </a:r>
            <a:r>
              <a:rPr lang="ru-RU" dirty="0" err="1"/>
              <a:t>педагогічних</a:t>
            </a:r>
            <a:r>
              <a:rPr lang="ru-RU" dirty="0"/>
              <a:t> наук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Національна</a:t>
            </a:r>
            <a:r>
              <a:rPr lang="ru-RU" dirty="0"/>
              <a:t> </a:t>
            </a:r>
            <a:r>
              <a:rPr lang="ru-RU" dirty="0" err="1"/>
              <a:t>академія</a:t>
            </a:r>
            <a:r>
              <a:rPr lang="ru-RU" dirty="0"/>
              <a:t> </a:t>
            </a:r>
            <a:r>
              <a:rPr lang="ru-RU" dirty="0" err="1"/>
              <a:t>правових</a:t>
            </a:r>
            <a:r>
              <a:rPr lang="ru-RU" dirty="0"/>
              <a:t> наук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Національна</a:t>
            </a:r>
            <a:r>
              <a:rPr lang="ru-RU" dirty="0"/>
              <a:t> </a:t>
            </a:r>
            <a:r>
              <a:rPr lang="ru-RU" dirty="0" err="1"/>
              <a:t>академія</a:t>
            </a:r>
            <a:r>
              <a:rPr lang="ru-RU" dirty="0"/>
              <a:t> </a:t>
            </a:r>
            <a:r>
              <a:rPr lang="ru-RU" dirty="0" err="1"/>
              <a:t>мистецтв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інші</a:t>
            </a:r>
            <a:r>
              <a:rPr lang="ru-RU" dirty="0"/>
              <a:t> установи, </a:t>
            </a:r>
            <a:r>
              <a:rPr lang="ru-RU" dirty="0" err="1"/>
              <a:t>уповноважені</a:t>
            </a:r>
            <a:r>
              <a:rPr lang="ru-RU" dirty="0"/>
              <a:t> законом </a:t>
            </a:r>
            <a:r>
              <a:rPr lang="ru-RU" dirty="0" err="1"/>
              <a:t>або</a:t>
            </a:r>
            <a:r>
              <a:rPr lang="ru-RU" dirty="0"/>
              <a:t> </a:t>
            </a:r>
            <a:r>
              <a:rPr lang="ru-RU" dirty="0" err="1"/>
              <a:t>Кабінетом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на </a:t>
            </a:r>
            <a:r>
              <a:rPr lang="ru-RU" dirty="0" err="1"/>
              <a:t>реалізацію</a:t>
            </a:r>
            <a:r>
              <a:rPr lang="ru-RU" dirty="0"/>
              <a:t> </a:t>
            </a:r>
            <a:r>
              <a:rPr lang="ru-RU" dirty="0" err="1"/>
              <a:t>державної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 у </a:t>
            </a:r>
            <a:r>
              <a:rPr lang="ru-RU" dirty="0" err="1"/>
              <a:t>відповідній</a:t>
            </a:r>
            <a:r>
              <a:rPr lang="ru-RU" dirty="0"/>
              <a:t> </a:t>
            </a:r>
            <a:r>
              <a:rPr lang="ru-RU" dirty="0" err="1"/>
              <a:t>сфері</a:t>
            </a:r>
            <a:r>
              <a:rPr lang="ru-RU" dirty="0"/>
              <a:t>, в </a:t>
            </a:r>
            <a:r>
              <a:rPr lang="ru-RU" dirty="0" err="1"/>
              <a:t>особі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керівників</a:t>
            </a:r>
            <a:r>
              <a:rPr lang="ru-RU" dirty="0"/>
              <a:t>;</a:t>
            </a:r>
          </a:p>
          <a:p>
            <a:r>
              <a:rPr lang="ru-RU" u="sng" dirty="0"/>
              <a:t>2) за </a:t>
            </a:r>
            <a:r>
              <a:rPr lang="ru-RU" u="sng" dirty="0" err="1"/>
              <a:t>бюджетними</a:t>
            </a:r>
            <a:r>
              <a:rPr lang="ru-RU" u="sng" dirty="0"/>
              <a:t> </a:t>
            </a:r>
            <a:r>
              <a:rPr lang="ru-RU" u="sng" dirty="0" err="1"/>
              <a:t>призначеннями</a:t>
            </a:r>
            <a:r>
              <a:rPr lang="ru-RU" u="sng" dirty="0"/>
              <a:t>, </a:t>
            </a:r>
            <a:r>
              <a:rPr lang="ru-RU" u="sng" dirty="0" err="1"/>
              <a:t>визначеними</a:t>
            </a:r>
            <a:r>
              <a:rPr lang="ru-RU" u="sng" dirty="0"/>
              <a:t> </a:t>
            </a:r>
            <a:r>
              <a:rPr lang="ru-RU" u="sng" dirty="0" err="1"/>
              <a:t>рішенням</a:t>
            </a:r>
            <a:r>
              <a:rPr lang="ru-RU" u="sng" dirty="0"/>
              <a:t> про бюджет </a:t>
            </a:r>
            <a:r>
              <a:rPr lang="ru-RU" u="sng" dirty="0" err="1"/>
              <a:t>Автономної</a:t>
            </a:r>
            <a:r>
              <a:rPr lang="ru-RU" u="sng" dirty="0"/>
              <a:t> </a:t>
            </a:r>
            <a:r>
              <a:rPr lang="ru-RU" u="sng" dirty="0" err="1"/>
              <a:t>Республіки</a:t>
            </a:r>
            <a:r>
              <a:rPr lang="ru-RU" u="sng" dirty="0"/>
              <a:t> </a:t>
            </a:r>
            <a:r>
              <a:rPr lang="ru-RU" u="sng" dirty="0" err="1"/>
              <a:t>Крим</a:t>
            </a:r>
            <a:r>
              <a:rPr lang="ru-RU" u="sng" dirty="0"/>
              <a:t>,</a:t>
            </a:r>
            <a:r>
              <a:rPr lang="ru-RU" dirty="0"/>
              <a:t> - </a:t>
            </a:r>
            <a:r>
              <a:rPr lang="ru-RU" dirty="0" err="1"/>
              <a:t>уповноважені</a:t>
            </a:r>
            <a:r>
              <a:rPr lang="ru-RU" dirty="0"/>
              <a:t> </a:t>
            </a:r>
            <a:r>
              <a:rPr lang="ru-RU" dirty="0" err="1"/>
              <a:t>юридичні</a:t>
            </a:r>
            <a:r>
              <a:rPr lang="ru-RU" dirty="0"/>
              <a:t> особи (</a:t>
            </a:r>
            <a:r>
              <a:rPr lang="ru-RU" dirty="0" err="1"/>
              <a:t>бюджетні</a:t>
            </a:r>
            <a:r>
              <a:rPr lang="ru-RU" dirty="0"/>
              <a:t> установи),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забезпечують</a:t>
            </a:r>
            <a:r>
              <a:rPr lang="ru-RU" dirty="0"/>
              <a:t> </a:t>
            </a:r>
            <a:r>
              <a:rPr lang="ru-RU" dirty="0" err="1"/>
              <a:t>діяльність</a:t>
            </a:r>
            <a:r>
              <a:rPr lang="ru-RU" dirty="0"/>
              <a:t> </a:t>
            </a:r>
            <a:r>
              <a:rPr lang="ru-RU" dirty="0" err="1"/>
              <a:t>Верховної</a:t>
            </a:r>
            <a:r>
              <a:rPr lang="ru-RU" dirty="0"/>
              <a:t> Ради </a:t>
            </a:r>
            <a:r>
              <a:rPr lang="ru-RU" dirty="0" err="1"/>
              <a:t>Автономної</a:t>
            </a:r>
            <a:r>
              <a:rPr lang="ru-RU" dirty="0"/>
              <a:t> </a:t>
            </a:r>
            <a:r>
              <a:rPr lang="ru-RU" dirty="0" err="1"/>
              <a:t>Республіки</a:t>
            </a:r>
            <a:r>
              <a:rPr lang="ru-RU" dirty="0"/>
              <a:t> </a:t>
            </a:r>
            <a:r>
              <a:rPr lang="ru-RU" dirty="0" err="1"/>
              <a:t>Крим</a:t>
            </a:r>
            <a:r>
              <a:rPr lang="ru-RU" dirty="0"/>
              <a:t> та Ради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Автономної</a:t>
            </a:r>
            <a:r>
              <a:rPr lang="ru-RU" dirty="0"/>
              <a:t> </a:t>
            </a:r>
            <a:r>
              <a:rPr lang="ru-RU" dirty="0" err="1"/>
              <a:t>Республіки</a:t>
            </a:r>
            <a:r>
              <a:rPr lang="ru-RU" dirty="0"/>
              <a:t> </a:t>
            </a:r>
            <a:r>
              <a:rPr lang="ru-RU" dirty="0" err="1"/>
              <a:t>Крим</a:t>
            </a:r>
            <a:r>
              <a:rPr lang="ru-RU" dirty="0"/>
              <a:t>, а </a:t>
            </a:r>
            <a:r>
              <a:rPr lang="ru-RU" dirty="0" err="1"/>
              <a:t>також</a:t>
            </a:r>
            <a:r>
              <a:rPr lang="ru-RU" dirty="0"/>
              <a:t> </a:t>
            </a:r>
            <a:r>
              <a:rPr lang="ru-RU" dirty="0" err="1"/>
              <a:t>міністерства</a:t>
            </a:r>
            <a:r>
              <a:rPr lang="ru-RU" dirty="0"/>
              <a:t> та </a:t>
            </a:r>
            <a:r>
              <a:rPr lang="ru-RU" dirty="0" err="1"/>
              <a:t>інші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</a:t>
            </a:r>
            <a:r>
              <a:rPr lang="ru-RU" dirty="0" err="1"/>
              <a:t>влади</a:t>
            </a:r>
            <a:r>
              <a:rPr lang="ru-RU" dirty="0"/>
              <a:t> </a:t>
            </a:r>
            <a:r>
              <a:rPr lang="ru-RU" dirty="0" err="1"/>
              <a:t>Автономної</a:t>
            </a:r>
            <a:r>
              <a:rPr lang="ru-RU" dirty="0"/>
              <a:t> </a:t>
            </a:r>
            <a:r>
              <a:rPr lang="ru-RU" dirty="0" err="1"/>
              <a:t>Республіки</a:t>
            </a:r>
            <a:r>
              <a:rPr lang="ru-RU" dirty="0"/>
              <a:t> </a:t>
            </a:r>
            <a:r>
              <a:rPr lang="ru-RU" dirty="0" err="1"/>
              <a:t>Крим</a:t>
            </a:r>
            <a:r>
              <a:rPr lang="ru-RU" dirty="0"/>
              <a:t> в </a:t>
            </a:r>
            <a:r>
              <a:rPr lang="ru-RU" dirty="0" err="1"/>
              <a:t>особі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керівників</a:t>
            </a:r>
            <a:r>
              <a:rPr lang="ru-RU" dirty="0"/>
              <a:t>;</a:t>
            </a:r>
          </a:p>
          <a:p>
            <a:r>
              <a:rPr lang="ru-RU" u="sng" dirty="0"/>
              <a:t>3) за </a:t>
            </a:r>
            <a:r>
              <a:rPr lang="ru-RU" u="sng" dirty="0" err="1"/>
              <a:t>бюджетними</a:t>
            </a:r>
            <a:r>
              <a:rPr lang="ru-RU" u="sng" dirty="0"/>
              <a:t> </a:t>
            </a:r>
            <a:r>
              <a:rPr lang="ru-RU" u="sng" dirty="0" err="1"/>
              <a:t>призначеннями</a:t>
            </a:r>
            <a:r>
              <a:rPr lang="ru-RU" u="sng" dirty="0"/>
              <a:t>, </a:t>
            </a:r>
            <a:r>
              <a:rPr lang="ru-RU" u="sng" dirty="0" err="1"/>
              <a:t>визначеними</a:t>
            </a:r>
            <a:r>
              <a:rPr lang="ru-RU" u="sng" dirty="0"/>
              <a:t> </a:t>
            </a:r>
            <a:r>
              <a:rPr lang="ru-RU" u="sng" dirty="0" err="1"/>
              <a:t>іншими</a:t>
            </a:r>
            <a:r>
              <a:rPr lang="ru-RU" u="sng" dirty="0"/>
              <a:t> </a:t>
            </a:r>
            <a:r>
              <a:rPr lang="ru-RU" u="sng" dirty="0" err="1"/>
              <a:t>рішеннями</a:t>
            </a:r>
            <a:r>
              <a:rPr lang="ru-RU" u="sng" dirty="0"/>
              <a:t> про </a:t>
            </a:r>
            <a:r>
              <a:rPr lang="ru-RU" u="sng" dirty="0" err="1"/>
              <a:t>місцеві</a:t>
            </a:r>
            <a:r>
              <a:rPr lang="ru-RU" u="sng" dirty="0"/>
              <a:t> </a:t>
            </a:r>
            <a:r>
              <a:rPr lang="ru-RU" u="sng" dirty="0" err="1"/>
              <a:t>бюджети</a:t>
            </a:r>
            <a:r>
              <a:rPr lang="ru-RU" u="sng" dirty="0"/>
              <a:t>, </a:t>
            </a:r>
            <a:r>
              <a:rPr lang="ru-RU" dirty="0"/>
              <a:t>- </a:t>
            </a:r>
            <a:r>
              <a:rPr lang="ru-RU" dirty="0" err="1"/>
              <a:t>місцеві</a:t>
            </a:r>
            <a:r>
              <a:rPr lang="ru-RU" dirty="0"/>
              <a:t> </a:t>
            </a:r>
            <a:r>
              <a:rPr lang="ru-RU" dirty="0" err="1"/>
              <a:t>державні</a:t>
            </a:r>
            <a:r>
              <a:rPr lang="ru-RU" dirty="0"/>
              <a:t> </a:t>
            </a:r>
            <a:r>
              <a:rPr lang="ru-RU" dirty="0" err="1"/>
              <a:t>адміністрації</a:t>
            </a:r>
            <a:r>
              <a:rPr lang="ru-RU" dirty="0"/>
              <a:t>, </a:t>
            </a:r>
            <a:r>
              <a:rPr lang="ru-RU" dirty="0" err="1"/>
              <a:t>виконавчі</a:t>
            </a:r>
            <a:r>
              <a:rPr lang="ru-RU" dirty="0"/>
              <a:t> </a:t>
            </a:r>
            <a:r>
              <a:rPr lang="ru-RU" dirty="0" err="1"/>
              <a:t>органи</a:t>
            </a:r>
            <a:r>
              <a:rPr lang="ru-RU" dirty="0"/>
              <a:t> та </a:t>
            </a:r>
            <a:r>
              <a:rPr lang="ru-RU" dirty="0" err="1"/>
              <a:t>апарати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рад (</a:t>
            </a:r>
            <a:r>
              <a:rPr lang="ru-RU" dirty="0" err="1"/>
              <a:t>секретаріат</a:t>
            </a:r>
            <a:r>
              <a:rPr lang="ru-RU" dirty="0"/>
              <a:t> </a:t>
            </a:r>
            <a:r>
              <a:rPr lang="ru-RU" dirty="0" err="1"/>
              <a:t>Київської</a:t>
            </a:r>
            <a:r>
              <a:rPr lang="ru-RU" dirty="0"/>
              <a:t> </a:t>
            </a:r>
            <a:r>
              <a:rPr lang="ru-RU" dirty="0" err="1"/>
              <a:t>міської</a:t>
            </a:r>
            <a:r>
              <a:rPr lang="ru-RU" dirty="0"/>
              <a:t> ради), </a:t>
            </a:r>
            <a:r>
              <a:rPr lang="ru-RU" dirty="0" err="1"/>
              <a:t>структурні</a:t>
            </a:r>
            <a:r>
              <a:rPr lang="ru-RU" dirty="0"/>
              <a:t> </a:t>
            </a:r>
            <a:r>
              <a:rPr lang="ru-RU" dirty="0" err="1"/>
              <a:t>підрозділи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</a:t>
            </a:r>
            <a:r>
              <a:rPr lang="ru-RU" dirty="0" err="1"/>
              <a:t>державних</a:t>
            </a:r>
            <a:r>
              <a:rPr lang="ru-RU" dirty="0"/>
              <a:t> </a:t>
            </a:r>
            <a:r>
              <a:rPr lang="ru-RU" dirty="0" err="1"/>
              <a:t>адміністрацій</a:t>
            </a:r>
            <a:r>
              <a:rPr lang="ru-RU" dirty="0"/>
              <a:t>, </a:t>
            </a:r>
            <a:r>
              <a:rPr lang="ru-RU" dirty="0" err="1"/>
              <a:t>виконавчих</a:t>
            </a:r>
            <a:r>
              <a:rPr lang="ru-RU" dirty="0"/>
              <a:t> </a:t>
            </a:r>
            <a:r>
              <a:rPr lang="ru-RU" dirty="0" err="1"/>
              <a:t>органів</a:t>
            </a:r>
            <a:r>
              <a:rPr lang="ru-RU" dirty="0"/>
              <a:t> </a:t>
            </a:r>
            <a:r>
              <a:rPr lang="ru-RU" dirty="0" err="1"/>
              <a:t>місцевих</a:t>
            </a:r>
            <a:r>
              <a:rPr lang="ru-RU" dirty="0"/>
              <a:t> рад в </a:t>
            </a:r>
            <a:r>
              <a:rPr lang="ru-RU" dirty="0" err="1"/>
              <a:t>особі</a:t>
            </a:r>
            <a:r>
              <a:rPr lang="ru-RU" dirty="0"/>
              <a:t>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керівників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60598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341193"/>
            <a:ext cx="9416505" cy="6141493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dirty="0"/>
              <a:t>31 </a:t>
            </a:r>
            <a:r>
              <a:rPr lang="ru-RU" dirty="0" err="1"/>
              <a:t>травня</a:t>
            </a:r>
            <a:r>
              <a:rPr lang="ru-RU" dirty="0"/>
              <a:t> </a:t>
            </a:r>
            <a:r>
              <a:rPr lang="ru-RU" dirty="0" err="1"/>
              <a:t>Кабінетом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вперше</a:t>
            </a:r>
            <a:r>
              <a:rPr lang="ru-RU" dirty="0"/>
              <a:t> </a:t>
            </a:r>
            <a:r>
              <a:rPr lang="ru-RU" dirty="0" err="1">
                <a:hlinkClick r:id="rId2"/>
              </a:rPr>
              <a:t>було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схвалено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Бюджетну</a:t>
            </a:r>
            <a:r>
              <a:rPr lang="ru-RU" dirty="0">
                <a:hlinkClick r:id="rId2"/>
              </a:rPr>
              <a:t> </a:t>
            </a:r>
            <a:r>
              <a:rPr lang="ru-RU" dirty="0" err="1">
                <a:hlinkClick r:id="rId2"/>
              </a:rPr>
              <a:t>декларацію</a:t>
            </a:r>
            <a:r>
              <a:rPr lang="ru-RU" dirty="0">
                <a:hlinkClick r:id="rId2"/>
              </a:rPr>
              <a:t> на 2022-2024 роки</a:t>
            </a:r>
            <a:r>
              <a:rPr lang="ru-RU" dirty="0"/>
              <a:t>, а </a:t>
            </a:r>
            <a:r>
              <a:rPr lang="ru-RU" dirty="0" err="1"/>
              <a:t>вже</a:t>
            </a:r>
            <a:r>
              <a:rPr lang="ru-RU" dirty="0"/>
              <a:t> 2 </a:t>
            </a:r>
            <a:r>
              <a:rPr lang="ru-RU" dirty="0" err="1"/>
              <a:t>червня</a:t>
            </a:r>
            <a:r>
              <a:rPr lang="ru-RU" dirty="0"/>
              <a:t> документ разом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фінансово-економічним</a:t>
            </a:r>
            <a:r>
              <a:rPr lang="ru-RU" dirty="0"/>
              <a:t> </a:t>
            </a:r>
            <a:r>
              <a:rPr lang="ru-RU" dirty="0" err="1"/>
              <a:t>обґрунтуванням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переданий</a:t>
            </a:r>
            <a:r>
              <a:rPr lang="ru-RU" dirty="0"/>
              <a:t> на </a:t>
            </a:r>
            <a:r>
              <a:rPr lang="ru-RU" dirty="0" err="1"/>
              <a:t>розгляд</a:t>
            </a:r>
            <a:r>
              <a:rPr lang="ru-RU" dirty="0"/>
              <a:t> до </a:t>
            </a:r>
            <a:r>
              <a:rPr lang="ru-RU" dirty="0" err="1"/>
              <a:t>Верховної</a:t>
            </a:r>
            <a:r>
              <a:rPr lang="ru-RU" dirty="0"/>
              <a:t> Ради.</a:t>
            </a:r>
          </a:p>
          <a:p>
            <a:pPr fontAlgn="base"/>
            <a:r>
              <a:rPr lang="ru-RU" dirty="0" err="1"/>
              <a:t>Процес</a:t>
            </a:r>
            <a:r>
              <a:rPr lang="ru-RU" dirty="0"/>
              <a:t> </a:t>
            </a:r>
            <a:r>
              <a:rPr lang="ru-RU" dirty="0" err="1"/>
              <a:t>розгляду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 у </a:t>
            </a:r>
            <a:r>
              <a:rPr lang="ru-RU" dirty="0" err="1"/>
              <a:t>Верховній</a:t>
            </a:r>
            <a:r>
              <a:rPr lang="ru-RU" dirty="0"/>
              <a:t> </a:t>
            </a:r>
            <a:r>
              <a:rPr lang="ru-RU" dirty="0" err="1"/>
              <a:t>Раді</a:t>
            </a:r>
            <a:r>
              <a:rPr lang="ru-RU" dirty="0"/>
              <a:t> </a:t>
            </a:r>
            <a:r>
              <a:rPr lang="ru-RU" dirty="0" err="1"/>
              <a:t>здійснюється</a:t>
            </a:r>
            <a:r>
              <a:rPr lang="ru-RU" dirty="0"/>
              <a:t> з </a:t>
            </a:r>
            <a:r>
              <a:rPr lang="ru-RU" dirty="0" err="1"/>
              <a:t>урахуванням</a:t>
            </a:r>
            <a:r>
              <a:rPr lang="ru-RU" dirty="0"/>
              <a:t> </a:t>
            </a:r>
            <a:r>
              <a:rPr lang="ru-RU" dirty="0" err="1"/>
              <a:t>поданого</a:t>
            </a:r>
            <a:r>
              <a:rPr lang="ru-RU" dirty="0"/>
              <a:t> </a:t>
            </a:r>
            <a:r>
              <a:rPr lang="ru-RU" dirty="0" err="1"/>
              <a:t>Кабінетом</a:t>
            </a:r>
            <a:r>
              <a:rPr lang="ru-RU" dirty="0"/>
              <a:t> </a:t>
            </a:r>
            <a:r>
              <a:rPr lang="ru-RU" dirty="0" err="1"/>
              <a:t>Міністрів</a:t>
            </a:r>
            <a:r>
              <a:rPr lang="ru-RU" dirty="0"/>
              <a:t> </a:t>
            </a:r>
            <a:r>
              <a:rPr lang="ru-RU" dirty="0" err="1"/>
              <a:t>України</a:t>
            </a:r>
            <a:r>
              <a:rPr lang="ru-RU" dirty="0"/>
              <a:t> </a:t>
            </a:r>
            <a:r>
              <a:rPr lang="ru-RU" dirty="0" err="1"/>
              <a:t>річного</a:t>
            </a:r>
            <a:r>
              <a:rPr lang="ru-RU" dirty="0"/>
              <a:t> </a:t>
            </a:r>
            <a:r>
              <a:rPr lang="ru-RU" dirty="0" err="1"/>
              <a:t>звіту</a:t>
            </a:r>
            <a:r>
              <a:rPr lang="ru-RU" dirty="0"/>
              <a:t> про </a:t>
            </a:r>
            <a:r>
              <a:rPr lang="ru-RU" dirty="0" err="1"/>
              <a:t>виконання</a:t>
            </a:r>
            <a:r>
              <a:rPr lang="ru-RU" dirty="0"/>
              <a:t> закону про </a:t>
            </a:r>
            <a:r>
              <a:rPr lang="ru-RU" dirty="0" err="1"/>
              <a:t>Держбюджет</a:t>
            </a:r>
            <a:r>
              <a:rPr lang="ru-RU" dirty="0"/>
              <a:t> за </a:t>
            </a:r>
            <a:r>
              <a:rPr lang="ru-RU" dirty="0" err="1"/>
              <a:t>попередній</a:t>
            </a:r>
            <a:r>
              <a:rPr lang="ru-RU" dirty="0"/>
              <a:t> </a:t>
            </a:r>
            <a:r>
              <a:rPr lang="ru-RU" dirty="0" err="1"/>
              <a:t>бюджетний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.</a:t>
            </a:r>
          </a:p>
          <a:p>
            <a:pPr fontAlgn="base"/>
            <a:r>
              <a:rPr lang="ru-RU" dirty="0"/>
              <a:t>До моменту </a:t>
            </a:r>
            <a:r>
              <a:rPr lang="ru-RU" dirty="0" err="1"/>
              <a:t>розгляду</a:t>
            </a:r>
            <a:r>
              <a:rPr lang="ru-RU" dirty="0"/>
              <a:t>, </a:t>
            </a:r>
            <a:r>
              <a:rPr lang="ru-RU" dirty="0" err="1"/>
              <a:t>який</a:t>
            </a:r>
            <a:r>
              <a:rPr lang="ru-RU" dirty="0"/>
              <a:t> </a:t>
            </a:r>
            <a:r>
              <a:rPr lang="ru-RU" dirty="0" err="1"/>
              <a:t>має</a:t>
            </a:r>
            <a:r>
              <a:rPr lang="ru-RU" dirty="0"/>
              <a:t> </a:t>
            </a:r>
            <a:r>
              <a:rPr lang="ru-RU" dirty="0" err="1"/>
              <a:t>відбутися</a:t>
            </a:r>
            <a:r>
              <a:rPr lang="ru-RU" dirty="0"/>
              <a:t> не </a:t>
            </a:r>
            <a:r>
              <a:rPr lang="ru-RU" dirty="0" err="1"/>
              <a:t>пізніше</a:t>
            </a:r>
            <a:r>
              <a:rPr lang="ru-RU" dirty="0"/>
              <a:t> 15 </a:t>
            </a:r>
            <a:r>
              <a:rPr lang="ru-RU" dirty="0" err="1"/>
              <a:t>липня</a:t>
            </a:r>
            <a:r>
              <a:rPr lang="ru-RU" dirty="0"/>
              <a:t> поточного року, </a:t>
            </a:r>
            <a:r>
              <a:rPr lang="ru-RU" dirty="0" err="1"/>
              <a:t>народні</a:t>
            </a:r>
            <a:r>
              <a:rPr lang="ru-RU" dirty="0"/>
              <a:t> </a:t>
            </a:r>
            <a:r>
              <a:rPr lang="ru-RU" dirty="0" err="1"/>
              <a:t>депутати</a:t>
            </a:r>
            <a:r>
              <a:rPr lang="ru-RU" dirty="0"/>
              <a:t> </a:t>
            </a:r>
            <a:r>
              <a:rPr lang="ru-RU" dirty="0" err="1"/>
              <a:t>подають</a:t>
            </a:r>
            <a:r>
              <a:rPr lang="ru-RU" dirty="0"/>
              <a:t> </a:t>
            </a:r>
            <a:r>
              <a:rPr lang="ru-RU" dirty="0" err="1"/>
              <a:t>свої</a:t>
            </a:r>
            <a:r>
              <a:rPr lang="ru-RU" dirty="0"/>
              <a:t> </a:t>
            </a:r>
            <a:r>
              <a:rPr lang="ru-RU" dirty="0" err="1"/>
              <a:t>пропозиції</a:t>
            </a:r>
            <a:r>
              <a:rPr lang="ru-RU" dirty="0"/>
              <a:t>. </a:t>
            </a:r>
            <a:r>
              <a:rPr lang="ru-RU" dirty="0" err="1"/>
              <a:t>Після</a:t>
            </a:r>
            <a:r>
              <a:rPr lang="ru-RU" dirty="0"/>
              <a:t> </a:t>
            </a:r>
            <a:r>
              <a:rPr lang="ru-RU" dirty="0" err="1"/>
              <a:t>чого</a:t>
            </a:r>
            <a:r>
              <a:rPr lang="ru-RU" dirty="0"/>
              <a:t> </a:t>
            </a:r>
            <a:r>
              <a:rPr lang="ru-RU" dirty="0" err="1"/>
              <a:t>профільний</a:t>
            </a:r>
            <a:r>
              <a:rPr lang="ru-RU" dirty="0"/>
              <a:t> </a:t>
            </a:r>
            <a:r>
              <a:rPr lang="ru-RU" dirty="0" err="1"/>
              <a:t>комітет</a:t>
            </a:r>
            <a:r>
              <a:rPr lang="ru-RU" dirty="0"/>
              <a:t> </a:t>
            </a:r>
            <a:r>
              <a:rPr lang="ru-RU" dirty="0" err="1"/>
              <a:t>готує</a:t>
            </a:r>
            <a:r>
              <a:rPr lang="ru-RU" dirty="0"/>
              <a:t> та </a:t>
            </a:r>
            <a:r>
              <a:rPr lang="ru-RU" dirty="0" err="1"/>
              <a:t>подає</a:t>
            </a:r>
            <a:r>
              <a:rPr lang="ru-RU" dirty="0"/>
              <a:t> на </a:t>
            </a:r>
            <a:r>
              <a:rPr lang="ru-RU" dirty="0" err="1"/>
              <a:t>розгляд</a:t>
            </a:r>
            <a:r>
              <a:rPr lang="ru-RU" dirty="0"/>
              <a:t> </a:t>
            </a:r>
            <a:r>
              <a:rPr lang="ru-RU" dirty="0" err="1"/>
              <a:t>Верховній</a:t>
            </a:r>
            <a:r>
              <a:rPr lang="ru-RU" dirty="0"/>
              <a:t> </a:t>
            </a:r>
            <a:r>
              <a:rPr lang="ru-RU" dirty="0" err="1"/>
              <a:t>Раді</a:t>
            </a:r>
            <a:r>
              <a:rPr lang="ru-RU" dirty="0"/>
              <a:t> </a:t>
            </a:r>
            <a:r>
              <a:rPr lang="ru-RU" dirty="0" err="1"/>
              <a:t>відповідний</a:t>
            </a:r>
            <a:r>
              <a:rPr lang="ru-RU" dirty="0"/>
              <a:t> проект постанови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.</a:t>
            </a:r>
          </a:p>
          <a:p>
            <a:pPr marL="0" indent="0" fontAlgn="base">
              <a:buNone/>
            </a:pP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пріоритетів</a:t>
            </a:r>
            <a:r>
              <a:rPr lang="ru-RU" dirty="0"/>
              <a:t> </a:t>
            </a:r>
            <a:r>
              <a:rPr lang="ru-RU" dirty="0" err="1"/>
              <a:t>бюджетної</a:t>
            </a:r>
            <a:r>
              <a:rPr lang="ru-RU" dirty="0"/>
              <a:t> </a:t>
            </a:r>
            <a:r>
              <a:rPr lang="ru-RU" dirty="0" err="1"/>
              <a:t>політики</a:t>
            </a:r>
            <a:r>
              <a:rPr lang="ru-RU" dirty="0"/>
              <a:t>, </a:t>
            </a:r>
            <a:r>
              <a:rPr lang="ru-RU" dirty="0" err="1"/>
              <a:t>визначених</a:t>
            </a:r>
            <a:r>
              <a:rPr lang="ru-RU" dirty="0"/>
              <a:t> Бюджетною </a:t>
            </a:r>
            <a:r>
              <a:rPr lang="ru-RU" dirty="0" err="1"/>
              <a:t>декларацією</a:t>
            </a:r>
            <a:r>
              <a:rPr lang="ru-RU" dirty="0"/>
              <a:t>, є:</a:t>
            </a:r>
          </a:p>
          <a:p>
            <a:pPr fontAlgn="base"/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обороноздатності</a:t>
            </a:r>
            <a:r>
              <a:rPr lang="ru-RU" dirty="0"/>
              <a:t> і </a:t>
            </a:r>
            <a:r>
              <a:rPr lang="ru-RU" dirty="0" err="1"/>
              <a:t>безпеки</a:t>
            </a:r>
            <a:r>
              <a:rPr lang="ru-RU" dirty="0"/>
              <a:t> </a:t>
            </a:r>
            <a:r>
              <a:rPr lang="ru-RU" dirty="0" err="1"/>
              <a:t>держави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агропромислового</a:t>
            </a:r>
            <a:r>
              <a:rPr lang="ru-RU" dirty="0"/>
              <a:t> комплексу;</a:t>
            </a:r>
          </a:p>
          <a:p>
            <a:pPr fontAlgn="base"/>
            <a:r>
              <a:rPr lang="ru-RU" dirty="0" err="1"/>
              <a:t>формування</a:t>
            </a:r>
            <a:r>
              <a:rPr lang="ru-RU" dirty="0"/>
              <a:t> чистого та </a:t>
            </a:r>
            <a:r>
              <a:rPr lang="ru-RU" dirty="0" err="1"/>
              <a:t>безпечного</a:t>
            </a:r>
            <a:r>
              <a:rPr lang="ru-RU" dirty="0"/>
              <a:t> </a:t>
            </a:r>
            <a:r>
              <a:rPr lang="ru-RU" dirty="0" err="1"/>
              <a:t>довкілля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розвиток</a:t>
            </a:r>
            <a:r>
              <a:rPr lang="ru-RU" dirty="0"/>
              <a:t> </a:t>
            </a:r>
            <a:r>
              <a:rPr lang="ru-RU" dirty="0" err="1"/>
              <a:t>адміністративних</a:t>
            </a:r>
            <a:r>
              <a:rPr lang="ru-RU" dirty="0"/>
              <a:t> </a:t>
            </a:r>
            <a:r>
              <a:rPr lang="ru-RU" dirty="0" err="1"/>
              <a:t>послуг</a:t>
            </a:r>
            <a:r>
              <a:rPr lang="ru-RU" dirty="0"/>
              <a:t> та </a:t>
            </a:r>
            <a:r>
              <a:rPr lang="ru-RU" dirty="0" err="1"/>
              <a:t>їх</a:t>
            </a:r>
            <a:r>
              <a:rPr lang="ru-RU" dirty="0"/>
              <a:t> </a:t>
            </a:r>
            <a:r>
              <a:rPr lang="ru-RU" dirty="0" err="1"/>
              <a:t>цифровізація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посилення</a:t>
            </a:r>
            <a:r>
              <a:rPr lang="ru-RU" dirty="0"/>
              <a:t> </a:t>
            </a:r>
            <a:r>
              <a:rPr lang="ru-RU" dirty="0" err="1"/>
              <a:t>енергонезалежності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створення</a:t>
            </a:r>
            <a:r>
              <a:rPr lang="ru-RU" dirty="0"/>
              <a:t> </a:t>
            </a:r>
            <a:r>
              <a:rPr lang="ru-RU" dirty="0" err="1"/>
              <a:t>ефективної</a:t>
            </a:r>
            <a:r>
              <a:rPr lang="ru-RU" dirty="0"/>
              <a:t> та </a:t>
            </a:r>
            <a:r>
              <a:rPr lang="ru-RU" dirty="0" err="1"/>
              <a:t>досконалої</a:t>
            </a:r>
            <a:r>
              <a:rPr lang="ru-RU" dirty="0"/>
              <a:t> </a:t>
            </a:r>
            <a:r>
              <a:rPr lang="ru-RU" dirty="0" err="1"/>
              <a:t>системи</a:t>
            </a:r>
            <a:r>
              <a:rPr lang="ru-RU" dirty="0"/>
              <a:t> </a:t>
            </a:r>
            <a:r>
              <a:rPr lang="ru-RU" dirty="0" err="1"/>
              <a:t>здійснення</a:t>
            </a:r>
            <a:r>
              <a:rPr lang="ru-RU" dirty="0"/>
              <a:t> </a:t>
            </a:r>
            <a:r>
              <a:rPr lang="ru-RU" dirty="0" err="1"/>
              <a:t>соціальної</a:t>
            </a:r>
            <a:r>
              <a:rPr lang="ru-RU" dirty="0"/>
              <a:t> </a:t>
            </a:r>
            <a:r>
              <a:rPr lang="ru-RU" dirty="0" err="1"/>
              <a:t>підтримки</a:t>
            </a:r>
            <a:r>
              <a:rPr lang="ru-RU" dirty="0"/>
              <a:t> та </a:t>
            </a:r>
            <a:r>
              <a:rPr lang="ru-RU" dirty="0" err="1"/>
              <a:t>пенсійного</a:t>
            </a:r>
            <a:r>
              <a:rPr lang="ru-RU" dirty="0"/>
              <a:t> </a:t>
            </a:r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населення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якісної</a:t>
            </a:r>
            <a:r>
              <a:rPr lang="ru-RU" dirty="0"/>
              <a:t>, </a:t>
            </a:r>
            <a:r>
              <a:rPr lang="ru-RU" dirty="0" err="1"/>
              <a:t>сучасної</a:t>
            </a:r>
            <a:r>
              <a:rPr lang="ru-RU" dirty="0"/>
              <a:t>, </a:t>
            </a:r>
            <a:r>
              <a:rPr lang="ru-RU" dirty="0" err="1"/>
              <a:t>доступної</a:t>
            </a:r>
            <a:r>
              <a:rPr lang="ru-RU" dirty="0"/>
              <a:t> й </a:t>
            </a:r>
            <a:r>
              <a:rPr lang="ru-RU" dirty="0" err="1"/>
              <a:t>інклюзивної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забезпечення</a:t>
            </a:r>
            <a:r>
              <a:rPr lang="ru-RU" dirty="0"/>
              <a:t> </a:t>
            </a:r>
            <a:r>
              <a:rPr lang="ru-RU" dirty="0" err="1"/>
              <a:t>якісного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медицини</a:t>
            </a:r>
            <a:r>
              <a:rPr lang="ru-RU" dirty="0"/>
              <a:t>;</a:t>
            </a:r>
          </a:p>
          <a:p>
            <a:pPr fontAlgn="base"/>
            <a:r>
              <a:rPr lang="ru-RU" dirty="0" err="1"/>
              <a:t>підвищення</a:t>
            </a:r>
            <a:r>
              <a:rPr lang="ru-RU" dirty="0"/>
              <a:t> </a:t>
            </a:r>
            <a:r>
              <a:rPr lang="ru-RU" dirty="0" err="1"/>
              <a:t>рівня</a:t>
            </a:r>
            <a:r>
              <a:rPr lang="ru-RU" dirty="0"/>
              <a:t> </a:t>
            </a:r>
            <a:r>
              <a:rPr lang="ru-RU" dirty="0" err="1"/>
              <a:t>прозорості</a:t>
            </a:r>
            <a:r>
              <a:rPr lang="ru-RU" dirty="0"/>
              <a:t> в </a:t>
            </a:r>
            <a:r>
              <a:rPr lang="ru-RU" dirty="0" err="1"/>
              <a:t>управлінні</a:t>
            </a:r>
            <a:r>
              <a:rPr lang="ru-RU" dirty="0"/>
              <a:t> </a:t>
            </a:r>
            <a:r>
              <a:rPr lang="ru-RU" dirty="0" err="1"/>
              <a:t>державними</a:t>
            </a:r>
            <a:r>
              <a:rPr lang="ru-RU" dirty="0"/>
              <a:t> </a:t>
            </a:r>
            <a:r>
              <a:rPr lang="ru-RU" dirty="0" err="1"/>
              <a:t>фінансами</a:t>
            </a:r>
            <a:r>
              <a:rPr lang="ru-RU" dirty="0"/>
              <a:t>.</a:t>
            </a:r>
          </a:p>
          <a:p>
            <a:pPr marL="0" indent="0" fontAlgn="base">
              <a:buNone/>
            </a:pPr>
            <a:r>
              <a:rPr lang="ru-RU" dirty="0"/>
              <a:t>У </a:t>
            </a:r>
            <a:r>
              <a:rPr lang="ru-RU" dirty="0" err="1"/>
              <a:t>схваленій</a:t>
            </a:r>
            <a:r>
              <a:rPr lang="ru-RU" dirty="0"/>
              <a:t> Урядом </a:t>
            </a:r>
            <a:r>
              <a:rPr lang="ru-RU" dirty="0" err="1"/>
              <a:t>Бюджетній</a:t>
            </a:r>
            <a:r>
              <a:rPr lang="ru-RU" dirty="0"/>
              <a:t> </a:t>
            </a:r>
            <a:r>
              <a:rPr lang="ru-RU" dirty="0" err="1"/>
              <a:t>декларації</a:t>
            </a:r>
            <a:r>
              <a:rPr lang="ru-RU" dirty="0"/>
              <a:t> </a:t>
            </a:r>
            <a:r>
              <a:rPr lang="ru-RU" dirty="0" err="1"/>
              <a:t>надано</a:t>
            </a:r>
            <a:r>
              <a:rPr lang="ru-RU" dirty="0"/>
              <a:t> </a:t>
            </a:r>
            <a:r>
              <a:rPr lang="ru-RU" dirty="0" err="1"/>
              <a:t>пропозиції</a:t>
            </a:r>
            <a:r>
              <a:rPr lang="ru-RU" dirty="0"/>
              <a:t> </a:t>
            </a:r>
            <a:r>
              <a:rPr lang="ru-RU" dirty="0" err="1"/>
              <a:t>щодо</a:t>
            </a:r>
            <a:r>
              <a:rPr lang="ru-RU" dirty="0"/>
              <a:t> </a:t>
            </a:r>
            <a:r>
              <a:rPr lang="ru-RU" dirty="0" err="1"/>
              <a:t>змін</a:t>
            </a:r>
            <a:r>
              <a:rPr lang="ru-RU" dirty="0"/>
              <a:t> до </a:t>
            </a:r>
            <a:r>
              <a:rPr lang="ru-RU" dirty="0" err="1"/>
              <a:t>Податкового</a:t>
            </a:r>
            <a:r>
              <a:rPr lang="ru-RU" dirty="0"/>
              <a:t> кодексу </a:t>
            </a:r>
            <a:r>
              <a:rPr lang="ru-RU" dirty="0" err="1"/>
              <a:t>України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/>
              <a:t>стануть</a:t>
            </a:r>
            <a:r>
              <a:rPr lang="ru-RU" dirty="0"/>
              <a:t> ресурсною базою для </a:t>
            </a:r>
            <a:r>
              <a:rPr lang="ru-RU" dirty="0" err="1"/>
              <a:t>збільшення</a:t>
            </a:r>
            <a:r>
              <a:rPr lang="ru-RU" dirty="0"/>
              <a:t> </a:t>
            </a:r>
            <a:r>
              <a:rPr lang="ru-RU" dirty="0" err="1"/>
              <a:t>доходів</a:t>
            </a:r>
            <a:r>
              <a:rPr lang="ru-RU" dirty="0"/>
              <a:t> </a:t>
            </a:r>
            <a:r>
              <a:rPr lang="ru-RU" dirty="0" err="1"/>
              <a:t>держбюджету</a:t>
            </a:r>
            <a:r>
              <a:rPr lang="ru-RU" dirty="0"/>
              <a:t> в </a:t>
            </a:r>
            <a:r>
              <a:rPr lang="ru-RU" dirty="0" err="1"/>
              <a:t>середньостроковий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70931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3958" y="418633"/>
            <a:ext cx="10030655" cy="590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0154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2388" y="382137"/>
            <a:ext cx="10822224" cy="552908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64" y="245294"/>
            <a:ext cx="11781250" cy="646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87088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9575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8"/>
            <a:ext cx="12192000" cy="6856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85000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672</TotalTime>
  <Words>2332</Words>
  <Application>Microsoft Office PowerPoint</Application>
  <PresentationFormat>Широкоэкранный</PresentationFormat>
  <Paragraphs>159</Paragraphs>
  <Slides>32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Century Gothic</vt:lpstr>
      <vt:lpstr>Wingdings 3</vt:lpstr>
      <vt:lpstr>Легкий дым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Оксана</dc:creator>
  <cp:lastModifiedBy>Оксана</cp:lastModifiedBy>
  <cp:revision>27</cp:revision>
  <dcterms:created xsi:type="dcterms:W3CDTF">2021-10-25T05:20:04Z</dcterms:created>
  <dcterms:modified xsi:type="dcterms:W3CDTF">2026-10-22T08:33:44Z</dcterms:modified>
</cp:coreProperties>
</file>