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sldIdLst>
    <p:sldId id="256" r:id="rId2"/>
    <p:sldId id="257" r:id="rId3"/>
    <p:sldId id="258" r:id="rId4"/>
    <p:sldId id="271" r:id="rId5"/>
    <p:sldId id="272" r:id="rId6"/>
    <p:sldId id="273" r:id="rId7"/>
    <p:sldId id="274" r:id="rId8"/>
    <p:sldId id="275" r:id="rId9"/>
    <p:sldId id="276" r:id="rId10"/>
    <p:sldId id="259" r:id="rId11"/>
    <p:sldId id="277" r:id="rId12"/>
    <p:sldId id="278" r:id="rId13"/>
    <p:sldId id="279" r:id="rId14"/>
    <p:sldId id="280" r:id="rId15"/>
    <p:sldId id="281" r:id="rId16"/>
    <p:sldId id="282" r:id="rId17"/>
    <p:sldId id="260" r:id="rId18"/>
    <p:sldId id="261" r:id="rId19"/>
    <p:sldId id="262" r:id="rId20"/>
    <p:sldId id="263" r:id="rId21"/>
    <p:sldId id="264" r:id="rId22"/>
    <p:sldId id="265" r:id="rId23"/>
    <p:sldId id="266" r:id="rId24"/>
    <p:sldId id="267" r:id="rId25"/>
    <p:sldId id="268" r:id="rId26"/>
    <p:sldId id="269" r:id="rId27"/>
    <p:sldId id="270" r:id="rId2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1" d="100"/>
          <a:sy n="81" d="100"/>
        </p:scale>
        <p:origin x="725" y="5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и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uk-UA"/>
              <a:t>Клацніть, щоб редагувати стиль зразка заголовка</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uk-UA"/>
              <a:t>Клацніть, щоб редагувати стиль зразка підзаголовка</a:t>
            </a:r>
            <a:endParaRPr lang="en-US" dirty="0"/>
          </a:p>
        </p:txBody>
      </p:sp>
      <p:sp>
        <p:nvSpPr>
          <p:cNvPr id="4" name="Date Placeholder 3"/>
          <p:cNvSpPr>
            <a:spLocks noGrp="1"/>
          </p:cNvSpPr>
          <p:nvPr>
            <p:ph type="dt" sz="half" idx="10"/>
          </p:nvPr>
        </p:nvSpPr>
        <p:spPr/>
        <p:txBody>
          <a:bodyPr/>
          <a:lstStyle/>
          <a:p>
            <a:fld id="{79C4E75F-914C-4F90-9E40-4D9EF11DF7E7}" type="datetimeFigureOut">
              <a:rPr lang="uk-UA" smtClean="0"/>
              <a:t>14.10.2026</a:t>
            </a:fld>
            <a:endParaRPr lang="uk-UA"/>
          </a:p>
        </p:txBody>
      </p:sp>
      <p:sp>
        <p:nvSpPr>
          <p:cNvPr id="5" name="Footer Placeholder 4"/>
          <p:cNvSpPr>
            <a:spLocks noGrp="1"/>
          </p:cNvSpPr>
          <p:nvPr>
            <p:ph type="ftr" sz="quarter" idx="11"/>
          </p:nvPr>
        </p:nvSpPr>
        <p:spPr/>
        <p:txBody>
          <a:bodyPr/>
          <a:lstStyle/>
          <a:p>
            <a:endParaRPr lang="uk-UA"/>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90C5FC28-D788-471C-BA11-372A8C370EFA}" type="slidenum">
              <a:rPr lang="uk-UA" smtClean="0"/>
              <a:t>‹№›</a:t>
            </a:fld>
            <a:endParaRPr lang="uk-UA"/>
          </a:p>
        </p:txBody>
      </p:sp>
    </p:spTree>
    <p:extLst>
      <p:ext uri="{BB962C8B-B14F-4D97-AF65-F5344CB8AC3E}">
        <p14:creationId xmlns:p14="http://schemas.microsoft.com/office/powerpoint/2010/main" val="13981961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Назва та вміст">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uk-UA"/>
              <a:t>Клацніть, щоб редагувати стиль зразка заголовка</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79C4E75F-914C-4F90-9E40-4D9EF11DF7E7}" type="datetimeFigureOut">
              <a:rPr lang="uk-UA" smtClean="0"/>
              <a:t>14.10.2026</a:t>
            </a:fld>
            <a:endParaRPr lang="uk-UA"/>
          </a:p>
        </p:txBody>
      </p:sp>
      <p:sp>
        <p:nvSpPr>
          <p:cNvPr id="5" name="Footer Placeholder 4"/>
          <p:cNvSpPr>
            <a:spLocks noGrp="1"/>
          </p:cNvSpPr>
          <p:nvPr>
            <p:ph type="ftr" sz="quarter" idx="11"/>
          </p:nvPr>
        </p:nvSpPr>
        <p:spPr/>
        <p:txBody>
          <a:bodyPr/>
          <a:lstStyle/>
          <a:p>
            <a:endParaRPr lang="uk-UA"/>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90C5FC28-D788-471C-BA11-372A8C370EFA}" type="slidenum">
              <a:rPr lang="uk-UA" smtClean="0"/>
              <a:t>‹№›</a:t>
            </a:fld>
            <a:endParaRPr lang="uk-UA"/>
          </a:p>
        </p:txBody>
      </p:sp>
    </p:spTree>
    <p:extLst>
      <p:ext uri="{BB962C8B-B14F-4D97-AF65-F5344CB8AC3E}">
        <p14:creationId xmlns:p14="http://schemas.microsoft.com/office/powerpoint/2010/main" val="3103675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Назва розділу">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a:t>Клацніть, щоб відредагувати стилі зразків тексту</a:t>
            </a:r>
          </a:p>
        </p:txBody>
      </p:sp>
      <p:sp>
        <p:nvSpPr>
          <p:cNvPr id="4" name="Date Placeholder 3"/>
          <p:cNvSpPr>
            <a:spLocks noGrp="1"/>
          </p:cNvSpPr>
          <p:nvPr>
            <p:ph type="dt" sz="half" idx="10"/>
          </p:nvPr>
        </p:nvSpPr>
        <p:spPr/>
        <p:txBody>
          <a:bodyPr/>
          <a:lstStyle/>
          <a:p>
            <a:fld id="{79C4E75F-914C-4F90-9E40-4D9EF11DF7E7}" type="datetimeFigureOut">
              <a:rPr lang="uk-UA" smtClean="0"/>
              <a:t>14.10.2026</a:t>
            </a:fld>
            <a:endParaRPr lang="uk-UA"/>
          </a:p>
        </p:txBody>
      </p:sp>
      <p:sp>
        <p:nvSpPr>
          <p:cNvPr id="5" name="Footer Placeholder 4"/>
          <p:cNvSpPr>
            <a:spLocks noGrp="1"/>
          </p:cNvSpPr>
          <p:nvPr>
            <p:ph type="ftr" sz="quarter" idx="11"/>
          </p:nvPr>
        </p:nvSpPr>
        <p:spPr/>
        <p:txBody>
          <a:bodyPr/>
          <a:lstStyle/>
          <a:p>
            <a:endParaRPr lang="uk-UA"/>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90C5FC28-D788-471C-BA11-372A8C370EFA}" type="slidenum">
              <a:rPr lang="uk-UA" smtClean="0"/>
              <a:t>‹№›</a:t>
            </a:fld>
            <a:endParaRPr lang="uk-UA"/>
          </a:p>
        </p:txBody>
      </p:sp>
    </p:spTree>
    <p:extLst>
      <p:ext uri="{BB962C8B-B14F-4D97-AF65-F5344CB8AC3E}">
        <p14:creationId xmlns:p14="http://schemas.microsoft.com/office/powerpoint/2010/main" val="34395890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єкти">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5" name="Date Placeholder 4"/>
          <p:cNvSpPr>
            <a:spLocks noGrp="1"/>
          </p:cNvSpPr>
          <p:nvPr>
            <p:ph type="dt" sz="half" idx="10"/>
          </p:nvPr>
        </p:nvSpPr>
        <p:spPr/>
        <p:txBody>
          <a:bodyPr/>
          <a:lstStyle/>
          <a:p>
            <a:fld id="{79C4E75F-914C-4F90-9E40-4D9EF11DF7E7}" type="datetimeFigureOut">
              <a:rPr lang="uk-UA" smtClean="0"/>
              <a:t>14.10.2026</a:t>
            </a:fld>
            <a:endParaRPr lang="uk-UA"/>
          </a:p>
        </p:txBody>
      </p:sp>
      <p:sp>
        <p:nvSpPr>
          <p:cNvPr id="6" name="Footer Placeholder 5"/>
          <p:cNvSpPr>
            <a:spLocks noGrp="1"/>
          </p:cNvSpPr>
          <p:nvPr>
            <p:ph type="ftr" sz="quarter" idx="11"/>
          </p:nvPr>
        </p:nvSpPr>
        <p:spPr/>
        <p:txBody>
          <a:bodyPr/>
          <a:lstStyle/>
          <a:p>
            <a:endParaRPr lang="uk-UA"/>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90C5FC28-D788-471C-BA11-372A8C370EFA}" type="slidenum">
              <a:rPr lang="uk-UA" smtClean="0"/>
              <a:t>‹№›</a:t>
            </a:fld>
            <a:endParaRPr lang="uk-UA"/>
          </a:p>
        </p:txBody>
      </p:sp>
    </p:spTree>
    <p:extLst>
      <p:ext uri="{BB962C8B-B14F-4D97-AF65-F5344CB8AC3E}">
        <p14:creationId xmlns:p14="http://schemas.microsoft.com/office/powerpoint/2010/main" val="3918409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Порівняння">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7" name="Date Placeholder 6"/>
          <p:cNvSpPr>
            <a:spLocks noGrp="1"/>
          </p:cNvSpPr>
          <p:nvPr>
            <p:ph type="dt" sz="half" idx="10"/>
          </p:nvPr>
        </p:nvSpPr>
        <p:spPr/>
        <p:txBody>
          <a:bodyPr/>
          <a:lstStyle/>
          <a:p>
            <a:fld id="{79C4E75F-914C-4F90-9E40-4D9EF11DF7E7}" type="datetimeFigureOut">
              <a:rPr lang="uk-UA" smtClean="0"/>
              <a:t>14.10.2026</a:t>
            </a:fld>
            <a:endParaRPr lang="uk-UA"/>
          </a:p>
        </p:txBody>
      </p:sp>
      <p:sp>
        <p:nvSpPr>
          <p:cNvPr id="8" name="Footer Placeholder 7"/>
          <p:cNvSpPr>
            <a:spLocks noGrp="1"/>
          </p:cNvSpPr>
          <p:nvPr>
            <p:ph type="ftr" sz="quarter" idx="11"/>
          </p:nvPr>
        </p:nvSpPr>
        <p:spPr/>
        <p:txBody>
          <a:bodyPr/>
          <a:lstStyle/>
          <a:p>
            <a:endParaRPr lang="uk-UA"/>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90C5FC28-D788-471C-BA11-372A8C370EFA}" type="slidenum">
              <a:rPr lang="uk-UA" smtClean="0"/>
              <a:t>‹№›</a:t>
            </a:fld>
            <a:endParaRPr lang="uk-UA"/>
          </a:p>
        </p:txBody>
      </p:sp>
    </p:spTree>
    <p:extLst>
      <p:ext uri="{BB962C8B-B14F-4D97-AF65-F5344CB8AC3E}">
        <p14:creationId xmlns:p14="http://schemas.microsoft.com/office/powerpoint/2010/main" val="42261735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Лише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Date Placeholder 2"/>
          <p:cNvSpPr>
            <a:spLocks noGrp="1"/>
          </p:cNvSpPr>
          <p:nvPr>
            <p:ph type="dt" sz="half" idx="10"/>
          </p:nvPr>
        </p:nvSpPr>
        <p:spPr/>
        <p:txBody>
          <a:bodyPr/>
          <a:lstStyle/>
          <a:p>
            <a:fld id="{79C4E75F-914C-4F90-9E40-4D9EF11DF7E7}" type="datetimeFigureOut">
              <a:rPr lang="uk-UA" smtClean="0"/>
              <a:t>14.10.2026</a:t>
            </a:fld>
            <a:endParaRPr lang="uk-UA"/>
          </a:p>
        </p:txBody>
      </p:sp>
      <p:sp>
        <p:nvSpPr>
          <p:cNvPr id="4" name="Footer Placeholder 3"/>
          <p:cNvSpPr>
            <a:spLocks noGrp="1"/>
          </p:cNvSpPr>
          <p:nvPr>
            <p:ph type="ftr" sz="quarter" idx="11"/>
          </p:nvPr>
        </p:nvSpPr>
        <p:spPr/>
        <p:txBody>
          <a:bodyPr/>
          <a:lstStyle/>
          <a:p>
            <a:endParaRPr lang="uk-UA"/>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90C5FC28-D788-471C-BA11-372A8C370EFA}" type="slidenum">
              <a:rPr lang="uk-UA" smtClean="0"/>
              <a:t>‹№›</a:t>
            </a:fld>
            <a:endParaRPr lang="uk-UA"/>
          </a:p>
        </p:txBody>
      </p:sp>
    </p:spTree>
    <p:extLst>
      <p:ext uri="{BB962C8B-B14F-4D97-AF65-F5344CB8AC3E}">
        <p14:creationId xmlns:p14="http://schemas.microsoft.com/office/powerpoint/2010/main" val="13931906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и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9C4E75F-914C-4F90-9E40-4D9EF11DF7E7}" type="datetimeFigureOut">
              <a:rPr lang="uk-UA" smtClean="0"/>
              <a:t>14.10.2026</a:t>
            </a:fld>
            <a:endParaRPr lang="uk-UA"/>
          </a:p>
        </p:txBody>
      </p:sp>
      <p:sp>
        <p:nvSpPr>
          <p:cNvPr id="3" name="Footer Placeholder 2"/>
          <p:cNvSpPr>
            <a:spLocks noGrp="1"/>
          </p:cNvSpPr>
          <p:nvPr>
            <p:ph type="ftr" sz="quarter" idx="11"/>
          </p:nvPr>
        </p:nvSpPr>
        <p:spPr/>
        <p:txBody>
          <a:bodyPr/>
          <a:lstStyle/>
          <a:p>
            <a:endParaRPr lang="uk-UA"/>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90C5FC28-D788-471C-BA11-372A8C370EFA}" type="slidenum">
              <a:rPr lang="uk-UA" smtClean="0"/>
              <a:t>‹№›</a:t>
            </a:fld>
            <a:endParaRPr lang="uk-UA"/>
          </a:p>
        </p:txBody>
      </p:sp>
    </p:spTree>
    <p:extLst>
      <p:ext uri="{BB962C8B-B14F-4D97-AF65-F5344CB8AC3E}">
        <p14:creationId xmlns:p14="http://schemas.microsoft.com/office/powerpoint/2010/main" val="39623802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Вміст і підпис">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uk-UA"/>
              <a:t>Клацніть, щоб редагувати стиль зразка заголовка</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79C4E75F-914C-4F90-9E40-4D9EF11DF7E7}" type="datetimeFigureOut">
              <a:rPr lang="uk-UA" smtClean="0"/>
              <a:t>14.10.2026</a:t>
            </a:fld>
            <a:endParaRPr lang="uk-UA"/>
          </a:p>
        </p:txBody>
      </p:sp>
      <p:sp>
        <p:nvSpPr>
          <p:cNvPr id="6" name="Footer Placeholder 5"/>
          <p:cNvSpPr>
            <a:spLocks noGrp="1"/>
          </p:cNvSpPr>
          <p:nvPr>
            <p:ph type="ftr" sz="quarter" idx="11"/>
          </p:nvPr>
        </p:nvSpPr>
        <p:spPr/>
        <p:txBody>
          <a:bodyPr/>
          <a:lstStyle/>
          <a:p>
            <a:endParaRPr lang="uk-UA"/>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90C5FC28-D788-471C-BA11-372A8C370EFA}" type="slidenum">
              <a:rPr lang="uk-UA" smtClean="0"/>
              <a:t>‹№›</a:t>
            </a:fld>
            <a:endParaRPr lang="uk-UA"/>
          </a:p>
        </p:txBody>
      </p:sp>
    </p:spTree>
    <p:extLst>
      <p:ext uri="{BB962C8B-B14F-4D97-AF65-F5344CB8AC3E}">
        <p14:creationId xmlns:p14="http://schemas.microsoft.com/office/powerpoint/2010/main" val="8479361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і підпис">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uk-UA"/>
              <a:t>Клацніть, щоб редагувати стиль зразка заголовка</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uk-UA"/>
              <a:t>Клацніть піктограму, щоб додати зображення</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79C4E75F-914C-4F90-9E40-4D9EF11DF7E7}" type="datetimeFigureOut">
              <a:rPr lang="uk-UA" smtClean="0"/>
              <a:t>14.10.2026</a:t>
            </a:fld>
            <a:endParaRPr lang="uk-UA"/>
          </a:p>
        </p:txBody>
      </p:sp>
      <p:sp>
        <p:nvSpPr>
          <p:cNvPr id="6" name="Footer Placeholder 5"/>
          <p:cNvSpPr>
            <a:spLocks noGrp="1"/>
          </p:cNvSpPr>
          <p:nvPr>
            <p:ph type="ftr" sz="quarter" idx="11"/>
          </p:nvPr>
        </p:nvSpPr>
        <p:spPr/>
        <p:txBody>
          <a:bodyPr/>
          <a:lstStyle/>
          <a:p>
            <a:endParaRPr lang="uk-UA"/>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90C5FC28-D788-471C-BA11-372A8C370EFA}" type="slidenum">
              <a:rPr lang="uk-UA" smtClean="0"/>
              <a:t>‹№›</a:t>
            </a:fld>
            <a:endParaRPr lang="uk-UA"/>
          </a:p>
        </p:txBody>
      </p:sp>
    </p:spTree>
    <p:extLst>
      <p:ext uri="{BB962C8B-B14F-4D97-AF65-F5344CB8AC3E}">
        <p14:creationId xmlns:p14="http://schemas.microsoft.com/office/powerpoint/2010/main" val="33728801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Назва та підпис">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a:t>Клацніть, щоб відредагувати стилі зразків тексту</a:t>
            </a:r>
          </a:p>
        </p:txBody>
      </p:sp>
      <p:sp>
        <p:nvSpPr>
          <p:cNvPr id="4" name="Date Placeholder 3"/>
          <p:cNvSpPr>
            <a:spLocks noGrp="1"/>
          </p:cNvSpPr>
          <p:nvPr>
            <p:ph type="dt" sz="half" idx="10"/>
          </p:nvPr>
        </p:nvSpPr>
        <p:spPr/>
        <p:txBody>
          <a:bodyPr/>
          <a:lstStyle/>
          <a:p>
            <a:fld id="{79C4E75F-914C-4F90-9E40-4D9EF11DF7E7}" type="datetimeFigureOut">
              <a:rPr lang="uk-UA" smtClean="0"/>
              <a:t>14.10.2026</a:t>
            </a:fld>
            <a:endParaRPr lang="uk-UA"/>
          </a:p>
        </p:txBody>
      </p:sp>
      <p:sp>
        <p:nvSpPr>
          <p:cNvPr id="5" name="Footer Placeholder 4"/>
          <p:cNvSpPr>
            <a:spLocks noGrp="1"/>
          </p:cNvSpPr>
          <p:nvPr>
            <p:ph type="ftr" sz="quarter" idx="11"/>
          </p:nvPr>
        </p:nvSpPr>
        <p:spPr/>
        <p:txBody>
          <a:bodyPr/>
          <a:lstStyle/>
          <a:p>
            <a:endParaRPr lang="uk-UA"/>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90C5FC28-D788-471C-BA11-372A8C370EFA}" type="slidenum">
              <a:rPr lang="uk-UA" smtClean="0"/>
              <a:t>‹№›</a:t>
            </a:fld>
            <a:endParaRPr lang="uk-UA"/>
          </a:p>
        </p:txBody>
      </p:sp>
    </p:spTree>
    <p:extLst>
      <p:ext uri="{BB962C8B-B14F-4D97-AF65-F5344CB8AC3E}">
        <p14:creationId xmlns:p14="http://schemas.microsoft.com/office/powerpoint/2010/main" val="14821409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з підписом">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uk-UA"/>
              <a:t>Клацніть, щоб редагувати стиль зразка заголовка</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uk-UA"/>
              <a:t>Клацніть, щоб відредагувати стилі зразків тексту</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a:t>Клацніть, щоб відредагувати стилі зразків тексту</a:t>
            </a:r>
          </a:p>
        </p:txBody>
      </p:sp>
      <p:sp>
        <p:nvSpPr>
          <p:cNvPr id="4" name="Date Placeholder 3"/>
          <p:cNvSpPr>
            <a:spLocks noGrp="1"/>
          </p:cNvSpPr>
          <p:nvPr>
            <p:ph type="dt" sz="half" idx="10"/>
          </p:nvPr>
        </p:nvSpPr>
        <p:spPr/>
        <p:txBody>
          <a:bodyPr/>
          <a:lstStyle/>
          <a:p>
            <a:fld id="{79C4E75F-914C-4F90-9E40-4D9EF11DF7E7}" type="datetimeFigureOut">
              <a:rPr lang="uk-UA" smtClean="0"/>
              <a:t>14.10.2026</a:t>
            </a:fld>
            <a:endParaRPr lang="uk-UA"/>
          </a:p>
        </p:txBody>
      </p:sp>
      <p:sp>
        <p:nvSpPr>
          <p:cNvPr id="5" name="Footer Placeholder 4"/>
          <p:cNvSpPr>
            <a:spLocks noGrp="1"/>
          </p:cNvSpPr>
          <p:nvPr>
            <p:ph type="ftr" sz="quarter" idx="11"/>
          </p:nvPr>
        </p:nvSpPr>
        <p:spPr/>
        <p:txBody>
          <a:bodyPr/>
          <a:lstStyle/>
          <a:p>
            <a:endParaRPr lang="uk-UA"/>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90C5FC28-D788-471C-BA11-372A8C370EFA}" type="slidenum">
              <a:rPr lang="uk-UA" smtClean="0"/>
              <a:t>‹№›</a:t>
            </a:fld>
            <a:endParaRPr lang="uk-UA"/>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9882485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ка назви">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uk-UA"/>
              <a:t>Клацніть, щоб редагувати стиль зразка заголовка</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79C4E75F-914C-4F90-9E40-4D9EF11DF7E7}" type="datetimeFigureOut">
              <a:rPr lang="uk-UA" smtClean="0"/>
              <a:t>14.10.2026</a:t>
            </a:fld>
            <a:endParaRPr lang="uk-UA"/>
          </a:p>
        </p:txBody>
      </p:sp>
      <p:sp>
        <p:nvSpPr>
          <p:cNvPr id="6" name="Footer Placeholder 5"/>
          <p:cNvSpPr>
            <a:spLocks noGrp="1"/>
          </p:cNvSpPr>
          <p:nvPr>
            <p:ph type="ftr" sz="quarter" idx="11"/>
          </p:nvPr>
        </p:nvSpPr>
        <p:spPr/>
        <p:txBody>
          <a:bodyPr/>
          <a:lstStyle/>
          <a:p>
            <a:endParaRPr lang="uk-UA"/>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90C5FC28-D788-471C-BA11-372A8C370EFA}" type="slidenum">
              <a:rPr lang="uk-UA" smtClean="0"/>
              <a:t>‹№›</a:t>
            </a:fld>
            <a:endParaRPr lang="uk-UA"/>
          </a:p>
        </p:txBody>
      </p:sp>
    </p:spTree>
    <p:extLst>
      <p:ext uri="{BB962C8B-B14F-4D97-AF65-F5344CB8AC3E}">
        <p14:creationId xmlns:p14="http://schemas.microsoft.com/office/powerpoint/2010/main" val="26633487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ка назви цитати">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uk-UA"/>
              <a:t>Клацніть, щоб редагувати стиль зразка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uk-UA"/>
              <a:t>Клацніть, щоб відредагувати стилі зразків тексту</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79C4E75F-914C-4F90-9E40-4D9EF11DF7E7}" type="datetimeFigureOut">
              <a:rPr lang="uk-UA" smtClean="0"/>
              <a:t>14.10.2026</a:t>
            </a:fld>
            <a:endParaRPr lang="uk-UA"/>
          </a:p>
        </p:txBody>
      </p:sp>
      <p:sp>
        <p:nvSpPr>
          <p:cNvPr id="6" name="Footer Placeholder 5"/>
          <p:cNvSpPr>
            <a:spLocks noGrp="1"/>
          </p:cNvSpPr>
          <p:nvPr>
            <p:ph type="ftr" sz="quarter" idx="11"/>
          </p:nvPr>
        </p:nvSpPr>
        <p:spPr/>
        <p:txBody>
          <a:bodyPr/>
          <a:lstStyle/>
          <a:p>
            <a:endParaRPr lang="uk-UA"/>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90C5FC28-D788-471C-BA11-372A8C370EFA}" type="slidenum">
              <a:rPr lang="uk-UA" smtClean="0"/>
              <a:t>‹№›</a:t>
            </a:fld>
            <a:endParaRPr lang="uk-UA"/>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1798552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Істина/хибніст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uk-UA"/>
              <a:t>Клацніть, щоб редагувати стиль зразка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uk-UA"/>
              <a:t>Клацніть, щоб відредагувати стилі зразків тексту</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79C4E75F-914C-4F90-9E40-4D9EF11DF7E7}" type="datetimeFigureOut">
              <a:rPr lang="uk-UA" smtClean="0"/>
              <a:t>14.10.2026</a:t>
            </a:fld>
            <a:endParaRPr lang="uk-UA"/>
          </a:p>
        </p:txBody>
      </p:sp>
      <p:sp>
        <p:nvSpPr>
          <p:cNvPr id="6" name="Footer Placeholder 5"/>
          <p:cNvSpPr>
            <a:spLocks noGrp="1"/>
          </p:cNvSpPr>
          <p:nvPr>
            <p:ph type="ftr" sz="quarter" idx="11"/>
          </p:nvPr>
        </p:nvSpPr>
        <p:spPr/>
        <p:txBody>
          <a:bodyPr/>
          <a:lstStyle/>
          <a:p>
            <a:endParaRPr lang="uk-UA"/>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90C5FC28-D788-471C-BA11-372A8C370EFA}" type="slidenum">
              <a:rPr lang="uk-UA" smtClean="0"/>
              <a:t>‹№›</a:t>
            </a:fld>
            <a:endParaRPr lang="uk-UA"/>
          </a:p>
        </p:txBody>
      </p:sp>
    </p:spTree>
    <p:extLst>
      <p:ext uri="{BB962C8B-B14F-4D97-AF65-F5344CB8AC3E}">
        <p14:creationId xmlns:p14="http://schemas.microsoft.com/office/powerpoint/2010/main" val="8369014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і вертикальни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79C4E75F-914C-4F90-9E40-4D9EF11DF7E7}" type="datetimeFigureOut">
              <a:rPr lang="uk-UA" smtClean="0"/>
              <a:t>14.10.2026</a:t>
            </a:fld>
            <a:endParaRPr lang="uk-UA"/>
          </a:p>
        </p:txBody>
      </p:sp>
      <p:sp>
        <p:nvSpPr>
          <p:cNvPr id="5" name="Footer Placeholder 4"/>
          <p:cNvSpPr>
            <a:spLocks noGrp="1"/>
          </p:cNvSpPr>
          <p:nvPr>
            <p:ph type="ftr" sz="quarter" idx="11"/>
          </p:nvPr>
        </p:nvSpPr>
        <p:spPr/>
        <p:txBody>
          <a:bodyPr/>
          <a:lstStyle/>
          <a:p>
            <a:endParaRPr lang="uk-UA"/>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90C5FC28-D788-471C-BA11-372A8C370EFA}" type="slidenum">
              <a:rPr lang="uk-UA" smtClean="0"/>
              <a:t>‹№›</a:t>
            </a:fld>
            <a:endParaRPr lang="uk-UA"/>
          </a:p>
        </p:txBody>
      </p:sp>
    </p:spTree>
    <p:extLst>
      <p:ext uri="{BB962C8B-B14F-4D97-AF65-F5344CB8AC3E}">
        <p14:creationId xmlns:p14="http://schemas.microsoft.com/office/powerpoint/2010/main" val="28340793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ий заголовок і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uk-UA"/>
              <a:t>Клацніть, щоб редагувати стиль зразка заголовка</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79C4E75F-914C-4F90-9E40-4D9EF11DF7E7}" type="datetimeFigureOut">
              <a:rPr lang="uk-UA" smtClean="0"/>
              <a:t>14.10.2026</a:t>
            </a:fld>
            <a:endParaRPr lang="uk-UA"/>
          </a:p>
        </p:txBody>
      </p:sp>
      <p:sp>
        <p:nvSpPr>
          <p:cNvPr id="5" name="Footer Placeholder 4"/>
          <p:cNvSpPr>
            <a:spLocks noGrp="1"/>
          </p:cNvSpPr>
          <p:nvPr>
            <p:ph type="ftr" sz="quarter" idx="11"/>
          </p:nvPr>
        </p:nvSpPr>
        <p:spPr/>
        <p:txBody>
          <a:bodyPr/>
          <a:lstStyle/>
          <a:p>
            <a:endParaRPr lang="uk-UA"/>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90C5FC28-D788-471C-BA11-372A8C370EFA}" type="slidenum">
              <a:rPr lang="uk-UA" smtClean="0"/>
              <a:t>‹№›</a:t>
            </a:fld>
            <a:endParaRPr lang="uk-UA"/>
          </a:p>
        </p:txBody>
      </p:sp>
    </p:spTree>
    <p:extLst>
      <p:ext uri="{BB962C8B-B14F-4D97-AF65-F5344CB8AC3E}">
        <p14:creationId xmlns:p14="http://schemas.microsoft.com/office/powerpoint/2010/main" val="35446606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157"/>
            <a:ext cx="2356674" cy="6853096"/>
            <a:chOff x="6627813" y="195610"/>
            <a:chExt cx="1952625" cy="5678141"/>
          </a:xfrm>
        </p:grpSpPr>
        <p:sp>
          <p:nvSpPr>
            <p:cNvPr id="11" name="Freeform 27"/>
            <p:cNvSpPr/>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79C4E75F-914C-4F90-9E40-4D9EF11DF7E7}" type="datetimeFigureOut">
              <a:rPr lang="uk-UA" smtClean="0"/>
              <a:t>14.10.2026</a:t>
            </a:fld>
            <a:endParaRPr lang="uk-UA"/>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uk-UA"/>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90C5FC28-D788-471C-BA11-372A8C370EFA}" type="slidenum">
              <a:rPr lang="uk-UA" smtClean="0"/>
              <a:t>‹№›</a:t>
            </a:fld>
            <a:endParaRPr lang="uk-UA"/>
          </a:p>
        </p:txBody>
      </p:sp>
    </p:spTree>
    <p:extLst>
      <p:ext uri="{BB962C8B-B14F-4D97-AF65-F5344CB8AC3E}">
        <p14:creationId xmlns:p14="http://schemas.microsoft.com/office/powerpoint/2010/main" val="3757817278"/>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7A93204-0D37-EF8C-EDC9-15E16A74F58E}"/>
              </a:ext>
            </a:extLst>
          </p:cNvPr>
          <p:cNvSpPr>
            <a:spLocks noGrp="1"/>
          </p:cNvSpPr>
          <p:nvPr>
            <p:ph type="ctrTitle"/>
          </p:nvPr>
        </p:nvSpPr>
        <p:spPr>
          <a:xfrm>
            <a:off x="1838227" y="1348033"/>
            <a:ext cx="9964132" cy="4240056"/>
          </a:xfrm>
        </p:spPr>
        <p:txBody>
          <a:bodyPr>
            <a:normAutofit/>
          </a:bodyPr>
          <a:lstStyle/>
          <a:p>
            <a:pPr algn="ctr"/>
            <a:r>
              <a:rPr lang="uk-UA" b="1" dirty="0">
                <a:solidFill>
                  <a:schemeClr val="tx1"/>
                </a:solidFill>
              </a:rPr>
              <a:t>ЛЕКЦІЯ-3. </a:t>
            </a:r>
            <a:br>
              <a:rPr lang="uk-UA" b="1" dirty="0">
                <a:solidFill>
                  <a:schemeClr val="tx1"/>
                </a:solidFill>
              </a:rPr>
            </a:br>
            <a:r>
              <a:rPr lang="uk-UA" b="1" dirty="0">
                <a:solidFill>
                  <a:schemeClr val="tx1"/>
                </a:solidFill>
              </a:rPr>
              <a:t>ГЕНЕЗИС НАУКИ ПРО ФІНАНСИ</a:t>
            </a:r>
            <a:br>
              <a:rPr lang="uk-UA" dirty="0">
                <a:solidFill>
                  <a:schemeClr val="tx1"/>
                </a:solidFill>
              </a:rPr>
            </a:br>
            <a:endParaRPr lang="uk-UA" dirty="0">
              <a:solidFill>
                <a:schemeClr val="tx1"/>
              </a:solidFill>
            </a:endParaRPr>
          </a:p>
        </p:txBody>
      </p:sp>
    </p:spTree>
    <p:extLst>
      <p:ext uri="{BB962C8B-B14F-4D97-AF65-F5344CB8AC3E}">
        <p14:creationId xmlns:p14="http://schemas.microsoft.com/office/powerpoint/2010/main" val="17699896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A00E9BA-A354-D573-4D1C-FA9403FCC0EF}"/>
              </a:ext>
            </a:extLst>
          </p:cNvPr>
          <p:cNvSpPr>
            <a:spLocks noGrp="1"/>
          </p:cNvSpPr>
          <p:nvPr>
            <p:ph type="title"/>
          </p:nvPr>
        </p:nvSpPr>
        <p:spPr>
          <a:xfrm>
            <a:off x="2592925" y="624110"/>
            <a:ext cx="8911687" cy="808764"/>
          </a:xfrm>
        </p:spPr>
        <p:txBody>
          <a:bodyPr/>
          <a:lstStyle/>
          <a:p>
            <a:pPr algn="ctr"/>
            <a:r>
              <a:rPr lang="uk-UA" b="1" i="1" dirty="0">
                <a:solidFill>
                  <a:schemeClr val="tx1"/>
                </a:solidFill>
              </a:rPr>
              <a:t>ПЛАН</a:t>
            </a:r>
            <a:endParaRPr lang="uk-UA" dirty="0">
              <a:solidFill>
                <a:schemeClr val="tx1"/>
              </a:solidFill>
            </a:endParaRPr>
          </a:p>
        </p:txBody>
      </p:sp>
      <p:sp>
        <p:nvSpPr>
          <p:cNvPr id="3" name="Місце для вмісту 2">
            <a:extLst>
              <a:ext uri="{FF2B5EF4-FFF2-40B4-BE49-F238E27FC236}">
                <a16:creationId xmlns:a16="http://schemas.microsoft.com/office/drawing/2014/main" id="{A2848911-317C-5817-4EE4-7137A430A9DA}"/>
              </a:ext>
            </a:extLst>
          </p:cNvPr>
          <p:cNvSpPr>
            <a:spLocks noGrp="1"/>
          </p:cNvSpPr>
          <p:nvPr>
            <p:ph idx="1"/>
          </p:nvPr>
        </p:nvSpPr>
        <p:spPr>
          <a:xfrm>
            <a:off x="1432873" y="1593130"/>
            <a:ext cx="10190375" cy="4318092"/>
          </a:xfrm>
        </p:spPr>
        <p:txBody>
          <a:bodyPr>
            <a:normAutofit/>
          </a:bodyPr>
          <a:lstStyle/>
          <a:p>
            <a:pPr algn="just"/>
            <a:r>
              <a:rPr lang="uk-UA" sz="3600" dirty="0">
                <a:solidFill>
                  <a:schemeClr val="tx1"/>
                </a:solidFill>
                <a:latin typeface="Times New Roman" panose="02020603050405020304" pitchFamily="18" charset="0"/>
                <a:cs typeface="Times New Roman" panose="02020603050405020304" pitchFamily="18" charset="0"/>
              </a:rPr>
              <a:t>3.1. Генезис науки про фінанси</a:t>
            </a:r>
          </a:p>
          <a:p>
            <a:pPr algn="just"/>
            <a:r>
              <a:rPr lang="uk-UA" sz="3600" dirty="0">
                <a:solidFill>
                  <a:schemeClr val="tx1"/>
                </a:solidFill>
                <a:latin typeface="Times New Roman" panose="02020603050405020304" pitchFamily="18" charset="0"/>
                <a:cs typeface="Times New Roman" panose="02020603050405020304" pitchFamily="18" charset="0"/>
              </a:rPr>
              <a:t>3.2. Сутність та інструментарій фінансової науки</a:t>
            </a:r>
          </a:p>
          <a:p>
            <a:pPr algn="just"/>
            <a:r>
              <a:rPr lang="uk-UA" sz="3600" dirty="0">
                <a:solidFill>
                  <a:schemeClr val="tx1"/>
                </a:solidFill>
                <a:latin typeface="Times New Roman" panose="02020603050405020304" pitchFamily="18" charset="0"/>
                <a:cs typeface="Times New Roman" panose="02020603050405020304" pitchFamily="18" charset="0"/>
              </a:rPr>
              <a:t>3.3. Історія розвитку фінансової науки в Україні та світі</a:t>
            </a:r>
          </a:p>
        </p:txBody>
      </p:sp>
    </p:spTree>
    <p:extLst>
      <p:ext uri="{BB962C8B-B14F-4D97-AF65-F5344CB8AC3E}">
        <p14:creationId xmlns:p14="http://schemas.microsoft.com/office/powerpoint/2010/main" val="38274507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C711FA3-0610-BC84-23FE-535DE1C5DE58}"/>
              </a:ext>
            </a:extLst>
          </p:cNvPr>
          <p:cNvSpPr>
            <a:spLocks noGrp="1"/>
          </p:cNvSpPr>
          <p:nvPr>
            <p:ph type="title"/>
          </p:nvPr>
        </p:nvSpPr>
        <p:spPr/>
        <p:txBody>
          <a:bodyPr/>
          <a:lstStyle/>
          <a:p>
            <a:pPr algn="ctr"/>
            <a:r>
              <a:rPr lang="uk-UA" dirty="0">
                <a:solidFill>
                  <a:schemeClr val="tx1"/>
                </a:solidFill>
                <a:latin typeface="Times New Roman" panose="02020603050405020304" pitchFamily="18" charset="0"/>
                <a:cs typeface="Times New Roman" panose="02020603050405020304" pitchFamily="18" charset="0"/>
              </a:rPr>
              <a:t>3.1. Генезис науки про фінанси</a:t>
            </a:r>
            <a:br>
              <a:rPr lang="uk-UA" dirty="0">
                <a:solidFill>
                  <a:schemeClr val="tx1"/>
                </a:solidFill>
                <a:latin typeface="Times New Roman" panose="02020603050405020304" pitchFamily="18" charset="0"/>
                <a:cs typeface="Times New Roman" panose="02020603050405020304" pitchFamily="18" charset="0"/>
              </a:rPr>
            </a:br>
            <a:endParaRPr lang="uk-UA" dirty="0"/>
          </a:p>
        </p:txBody>
      </p:sp>
      <p:sp>
        <p:nvSpPr>
          <p:cNvPr id="3" name="Місце для вмісту 2">
            <a:extLst>
              <a:ext uri="{FF2B5EF4-FFF2-40B4-BE49-F238E27FC236}">
                <a16:creationId xmlns:a16="http://schemas.microsoft.com/office/drawing/2014/main" id="{C63A66F1-A856-C789-688C-201BC2BE3261}"/>
              </a:ext>
            </a:extLst>
          </p:cNvPr>
          <p:cNvSpPr>
            <a:spLocks noGrp="1"/>
          </p:cNvSpPr>
          <p:nvPr>
            <p:ph idx="1"/>
          </p:nvPr>
        </p:nvSpPr>
        <p:spPr>
          <a:xfrm>
            <a:off x="2168165" y="1272619"/>
            <a:ext cx="9336447" cy="4961271"/>
          </a:xfrm>
        </p:spPr>
        <p:txBody>
          <a:bodyPr>
            <a:noAutofit/>
          </a:bodyPr>
          <a:lstStyle/>
          <a:p>
            <a:pPr algn="just"/>
            <a:r>
              <a:rPr lang="uk-UA" sz="2400" dirty="0">
                <a:latin typeface="Times New Roman" panose="02020603050405020304" pitchFamily="18" charset="0"/>
                <a:cs typeface="Times New Roman" panose="02020603050405020304" pitchFamily="18" charset="0"/>
              </a:rPr>
              <a:t>Фінансова наука як соціальне явище досить молода. Вона виникла у середині </a:t>
            </a:r>
            <a:r>
              <a:rPr lang="en-US" sz="2400" dirty="0">
                <a:latin typeface="Times New Roman" panose="02020603050405020304" pitchFamily="18" charset="0"/>
                <a:cs typeface="Times New Roman" panose="02020603050405020304" pitchFamily="18" charset="0"/>
              </a:rPr>
              <a:t>XV </a:t>
            </a:r>
            <a:r>
              <a:rPr lang="uk-UA" sz="2400" dirty="0">
                <a:latin typeface="Times New Roman" panose="02020603050405020304" pitchFamily="18" charset="0"/>
                <a:cs typeface="Times New Roman" panose="02020603050405020304" pitchFamily="18" charset="0"/>
              </a:rPr>
              <a:t>століття, тобто тоді, коли досягли повного розвитку товарно-грошові відносини й стало можливим створення фондів грошових засобів насамперед для задоволення різноманітних потреб держави.</a:t>
            </a:r>
          </a:p>
          <a:p>
            <a:pPr algn="just"/>
            <a:r>
              <a:rPr lang="uk-UA" sz="2400" dirty="0">
                <a:latin typeface="Times New Roman" panose="02020603050405020304" pitchFamily="18" charset="0"/>
                <a:cs typeface="Times New Roman" panose="02020603050405020304" pitchFamily="18" charset="0"/>
              </a:rPr>
              <a:t>Розквіт фінансової науки почався наприкінці Х</a:t>
            </a:r>
            <a:r>
              <a:rPr lang="en-US" sz="2400" dirty="0">
                <a:latin typeface="Times New Roman" panose="02020603050405020304" pitchFamily="18" charset="0"/>
                <a:cs typeface="Times New Roman" panose="02020603050405020304" pitchFamily="18" charset="0"/>
              </a:rPr>
              <a:t>V </a:t>
            </a:r>
            <a:r>
              <a:rPr lang="uk-UA" sz="2400" dirty="0">
                <a:latin typeface="Times New Roman" panose="02020603050405020304" pitchFamily="18" charset="0"/>
                <a:cs typeface="Times New Roman" panose="02020603050405020304" pitchFamily="18" charset="0"/>
              </a:rPr>
              <a:t>ст., коли в світі відбулися значні зміни в державному устрої, пов’язані з появою великих абсолютних монархій, та коли з’явились постійні великі армії, і завдання правлячих структур розширились. Виникла потреба в значних коштах, що зумовило необхідністю пошуку нових джерел доходів. Саме в цей період спостерігався досить тісний зв’язок фінансової науки з фінансовою практикою.</a:t>
            </a:r>
          </a:p>
        </p:txBody>
      </p:sp>
    </p:spTree>
    <p:extLst>
      <p:ext uri="{BB962C8B-B14F-4D97-AF65-F5344CB8AC3E}">
        <p14:creationId xmlns:p14="http://schemas.microsoft.com/office/powerpoint/2010/main" val="318537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56F2AB-FCEC-320F-019B-685CC277FFA6}"/>
            </a:ext>
          </a:extLst>
        </p:cNvPr>
        <p:cNvGrpSpPr/>
        <p:nvPr/>
      </p:nvGrpSpPr>
      <p:grpSpPr>
        <a:xfrm>
          <a:off x="0" y="0"/>
          <a:ext cx="0" cy="0"/>
          <a:chOff x="0" y="0"/>
          <a:chExt cx="0" cy="0"/>
        </a:xfrm>
      </p:grpSpPr>
      <p:sp>
        <p:nvSpPr>
          <p:cNvPr id="3" name="Місце для вмісту 2">
            <a:extLst>
              <a:ext uri="{FF2B5EF4-FFF2-40B4-BE49-F238E27FC236}">
                <a16:creationId xmlns:a16="http://schemas.microsoft.com/office/drawing/2014/main" id="{FBF46AF6-3516-1AF6-46FC-E9FFBFEB8A45}"/>
              </a:ext>
            </a:extLst>
          </p:cNvPr>
          <p:cNvSpPr>
            <a:spLocks noGrp="1"/>
          </p:cNvSpPr>
          <p:nvPr>
            <p:ph idx="1"/>
          </p:nvPr>
        </p:nvSpPr>
        <p:spPr>
          <a:xfrm>
            <a:off x="1668545" y="612742"/>
            <a:ext cx="9996324" cy="5486400"/>
          </a:xfrm>
        </p:spPr>
        <p:txBody>
          <a:bodyPr>
            <a:noAutofit/>
          </a:bodyPr>
          <a:lstStyle/>
          <a:p>
            <a:pPr algn="just"/>
            <a:r>
              <a:rPr lang="uk-UA" sz="2300" dirty="0">
                <a:latin typeface="Times New Roman" panose="02020603050405020304" pitchFamily="18" charset="0"/>
                <a:cs typeface="Times New Roman" panose="02020603050405020304" pitchFamily="18" charset="0"/>
              </a:rPr>
              <a:t>Найвагоміші наукові дослідження кінця Х</a:t>
            </a:r>
            <a:r>
              <a:rPr lang="en-US" sz="2300" dirty="0">
                <a:latin typeface="Times New Roman" panose="02020603050405020304" pitchFamily="18" charset="0"/>
                <a:cs typeface="Times New Roman" panose="02020603050405020304" pitchFamily="18" charset="0"/>
              </a:rPr>
              <a:t>V</a:t>
            </a:r>
            <a:r>
              <a:rPr lang="uk-UA" sz="2300" dirty="0">
                <a:latin typeface="Times New Roman" panose="02020603050405020304" pitchFamily="18" charset="0"/>
                <a:cs typeface="Times New Roman" panose="02020603050405020304" pitchFamily="18" charset="0"/>
              </a:rPr>
              <a:t>І ст. належать представникові французькому вченому Ж. </a:t>
            </a:r>
            <a:r>
              <a:rPr lang="uk-UA" sz="2300" dirty="0" err="1">
                <a:latin typeface="Times New Roman" panose="02020603050405020304" pitchFamily="18" charset="0"/>
                <a:cs typeface="Times New Roman" panose="02020603050405020304" pitchFamily="18" charset="0"/>
              </a:rPr>
              <a:t>Бодену</a:t>
            </a:r>
            <a:r>
              <a:rPr lang="uk-UA" sz="2300" dirty="0">
                <a:latin typeface="Times New Roman" panose="02020603050405020304" pitchFamily="18" charset="0"/>
                <a:cs typeface="Times New Roman" panose="02020603050405020304" pitchFamily="18" charset="0"/>
              </a:rPr>
              <a:t>. Опублікування його праці «Фінансові нерви держави» (1577 р.) пов’язують із появою фінансової науки. </a:t>
            </a:r>
          </a:p>
          <a:p>
            <a:pPr algn="just"/>
            <a:r>
              <a:rPr lang="uk-UA" sz="2300" dirty="0">
                <a:latin typeface="Times New Roman" panose="02020603050405020304" pitchFamily="18" charset="0"/>
                <a:cs typeface="Times New Roman" panose="02020603050405020304" pitchFamily="18" charset="0"/>
              </a:rPr>
              <a:t>У Х</a:t>
            </a:r>
            <a:r>
              <a:rPr lang="en-US" sz="2300" dirty="0">
                <a:latin typeface="Times New Roman" panose="02020603050405020304" pitchFamily="18" charset="0"/>
                <a:cs typeface="Times New Roman" panose="02020603050405020304" pitchFamily="18" charset="0"/>
              </a:rPr>
              <a:t>VII </a:t>
            </a:r>
            <a:r>
              <a:rPr lang="uk-UA" sz="2300" dirty="0">
                <a:latin typeface="Times New Roman" panose="02020603050405020304" pitchFamily="18" charset="0"/>
                <a:cs typeface="Times New Roman" panose="02020603050405020304" pitchFamily="18" charset="0"/>
              </a:rPr>
              <a:t>ст. значний внесок у розвиток фінансової науки зробили англійські вчені Т. Мен, </a:t>
            </a:r>
            <a:r>
              <a:rPr lang="uk-UA" sz="2300" dirty="0" err="1">
                <a:latin typeface="Times New Roman" panose="02020603050405020304" pitchFamily="18" charset="0"/>
                <a:cs typeface="Times New Roman" panose="02020603050405020304" pitchFamily="18" charset="0"/>
              </a:rPr>
              <a:t>Дж</a:t>
            </a:r>
            <a:r>
              <a:rPr lang="uk-UA" sz="2300" dirty="0">
                <a:latin typeface="Times New Roman" panose="02020603050405020304" pitchFamily="18" charset="0"/>
                <a:cs typeface="Times New Roman" panose="02020603050405020304" pitchFamily="18" charset="0"/>
              </a:rPr>
              <a:t>. Локк, Т. Гоббс. Основні їхні праці присвячені проблемам оподаткування. Більшість цих учених були прихильниками ідеї непрямого оподаткування, пропагували спрощення існуючої і побудову нової системи податків на раціональних засадах.</a:t>
            </a:r>
          </a:p>
          <a:p>
            <a:pPr algn="just"/>
            <a:r>
              <a:rPr lang="uk-UA" sz="2300" dirty="0">
                <a:latin typeface="Times New Roman" panose="02020603050405020304" pitchFamily="18" charset="0"/>
                <a:cs typeface="Times New Roman" panose="02020603050405020304" pitchFamily="18" charset="0"/>
              </a:rPr>
              <a:t>Досить вагомий внесок у розвиток фінансової науки в Х</a:t>
            </a:r>
            <a:r>
              <a:rPr lang="en-US" sz="2300" dirty="0">
                <a:latin typeface="Times New Roman" panose="02020603050405020304" pitchFamily="18" charset="0"/>
                <a:cs typeface="Times New Roman" panose="02020603050405020304" pitchFamily="18" charset="0"/>
              </a:rPr>
              <a:t>V</a:t>
            </a:r>
            <a:r>
              <a:rPr lang="uk-UA" sz="2300" dirty="0">
                <a:latin typeface="Times New Roman" panose="02020603050405020304" pitchFamily="18" charset="0"/>
                <a:cs typeface="Times New Roman" panose="02020603050405020304" pitchFamily="18" charset="0"/>
              </a:rPr>
              <a:t>ІІ–Х</a:t>
            </a:r>
            <a:r>
              <a:rPr lang="en-US" sz="2300" dirty="0">
                <a:latin typeface="Times New Roman" panose="02020603050405020304" pitchFamily="18" charset="0"/>
                <a:cs typeface="Times New Roman" panose="02020603050405020304" pitchFamily="18" charset="0"/>
              </a:rPr>
              <a:t>V</a:t>
            </a:r>
            <a:r>
              <a:rPr lang="uk-UA" sz="2300" dirty="0">
                <a:latin typeface="Times New Roman" panose="02020603050405020304" pitchFamily="18" charset="0"/>
                <a:cs typeface="Times New Roman" panose="02020603050405020304" pitchFamily="18" charset="0"/>
              </a:rPr>
              <a:t>ІІІ ст. зробили німецькі вчені-фінансисти, а саме Л. фон </a:t>
            </a:r>
            <a:r>
              <a:rPr lang="uk-UA" sz="2300" dirty="0" err="1">
                <a:latin typeface="Times New Roman" panose="02020603050405020304" pitchFamily="18" charset="0"/>
                <a:cs typeface="Times New Roman" panose="02020603050405020304" pitchFamily="18" charset="0"/>
              </a:rPr>
              <a:t>Секондорф</a:t>
            </a:r>
            <a:r>
              <a:rPr lang="uk-UA" sz="2300" dirty="0">
                <a:latin typeface="Times New Roman" panose="02020603050405020304" pitchFamily="18" charset="0"/>
                <a:cs typeface="Times New Roman" panose="02020603050405020304" pitchFamily="18" charset="0"/>
              </a:rPr>
              <a:t>, Ф. Юсті, І. </a:t>
            </a:r>
            <a:r>
              <a:rPr lang="uk-UA" sz="2300" dirty="0" err="1">
                <a:latin typeface="Times New Roman" panose="02020603050405020304" pitchFamily="18" charset="0"/>
                <a:cs typeface="Times New Roman" panose="02020603050405020304" pitchFamily="18" charset="0"/>
              </a:rPr>
              <a:t>Зоннефельд</a:t>
            </a:r>
            <a:r>
              <a:rPr lang="uk-UA" sz="2300" dirty="0">
                <a:latin typeface="Times New Roman" panose="02020603050405020304" pitchFamily="18" charset="0"/>
                <a:cs typeface="Times New Roman" panose="02020603050405020304" pitchFamily="18" charset="0"/>
              </a:rPr>
              <a:t>. Вони належали до представників німецької школи – камералістики і значну увагу приділяли системі управління фінансами, взаємозв’язку фінансів із народним господарством та залежності рівня добробуту населення від платоспроможності щодо податків.</a:t>
            </a:r>
          </a:p>
        </p:txBody>
      </p:sp>
    </p:spTree>
    <p:extLst>
      <p:ext uri="{BB962C8B-B14F-4D97-AF65-F5344CB8AC3E}">
        <p14:creationId xmlns:p14="http://schemas.microsoft.com/office/powerpoint/2010/main" val="20907331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0B8154-586E-60B3-09AE-8472FC7615E5}"/>
            </a:ext>
          </a:extLst>
        </p:cNvPr>
        <p:cNvGrpSpPr/>
        <p:nvPr/>
      </p:nvGrpSpPr>
      <p:grpSpPr>
        <a:xfrm>
          <a:off x="0" y="0"/>
          <a:ext cx="0" cy="0"/>
          <a:chOff x="0" y="0"/>
          <a:chExt cx="0" cy="0"/>
        </a:xfrm>
      </p:grpSpPr>
      <p:sp>
        <p:nvSpPr>
          <p:cNvPr id="3" name="Місце для вмісту 2">
            <a:extLst>
              <a:ext uri="{FF2B5EF4-FFF2-40B4-BE49-F238E27FC236}">
                <a16:creationId xmlns:a16="http://schemas.microsoft.com/office/drawing/2014/main" id="{CDB2A146-3469-7712-9BF2-0A25596B0B44}"/>
              </a:ext>
            </a:extLst>
          </p:cNvPr>
          <p:cNvSpPr>
            <a:spLocks noGrp="1"/>
          </p:cNvSpPr>
          <p:nvPr>
            <p:ph idx="1"/>
          </p:nvPr>
        </p:nvSpPr>
        <p:spPr>
          <a:xfrm>
            <a:off x="1894788" y="933254"/>
            <a:ext cx="9770081" cy="5165888"/>
          </a:xfrm>
        </p:spPr>
        <p:txBody>
          <a:bodyPr>
            <a:noAutofit/>
          </a:bodyPr>
          <a:lstStyle/>
          <a:p>
            <a:pPr algn="just"/>
            <a:r>
              <a:rPr lang="uk-UA" sz="2400" dirty="0">
                <a:latin typeface="Times New Roman" panose="02020603050405020304" pitchFamily="18" charset="0"/>
                <a:cs typeface="Times New Roman" panose="02020603050405020304" pitchFamily="18" charset="0"/>
              </a:rPr>
              <a:t>В 1746 р. Ф. Юсті видає свою основну працю «Система фінансового господарства», в якій вперше системно були викладені основні положення фінансової науки. З огляду на це деякі вчені – послідовники Ф. Юсті вважають його «батьком» фінансової науки. Його погляди на фінанси загалом і на фінансову науку зокрема, мали значний вплив на розвиток фінансової науки в багатьох європейських країнах.</a:t>
            </a:r>
          </a:p>
          <a:p>
            <a:pPr algn="just"/>
            <a:r>
              <a:rPr lang="uk-UA" sz="2400" dirty="0">
                <a:latin typeface="Times New Roman" panose="02020603050405020304" pitchFamily="18" charset="0"/>
                <a:cs typeface="Times New Roman" panose="02020603050405020304" pitchFamily="18" charset="0"/>
              </a:rPr>
              <a:t>Наприкінці Х</a:t>
            </a:r>
            <a:r>
              <a:rPr lang="en-US" sz="2400" dirty="0">
                <a:latin typeface="Times New Roman" panose="02020603050405020304" pitchFamily="18" charset="0"/>
                <a:cs typeface="Times New Roman" panose="02020603050405020304" pitchFamily="18" charset="0"/>
              </a:rPr>
              <a:t>V</a:t>
            </a:r>
            <a:r>
              <a:rPr lang="uk-UA" sz="2400" dirty="0">
                <a:latin typeface="Times New Roman" panose="02020603050405020304" pitchFamily="18" charset="0"/>
                <a:cs typeface="Times New Roman" panose="02020603050405020304" pitchFamily="18" charset="0"/>
              </a:rPr>
              <a:t>Ш ст. спостерігається пожвавлення у розвитку фінансової науки. Цьому сприяли нові наукові відкриття в філософії, політичній економії, праві, державному управлінні. Відбувалися докорінні перетворення в економіці та політиці. Того часу широкого визнання досягли ідеї Монтеск’є, Ж. Руссо, Д. Дідро, Д. Канта.</a:t>
            </a:r>
          </a:p>
        </p:txBody>
      </p:sp>
    </p:spTree>
    <p:extLst>
      <p:ext uri="{BB962C8B-B14F-4D97-AF65-F5344CB8AC3E}">
        <p14:creationId xmlns:p14="http://schemas.microsoft.com/office/powerpoint/2010/main" val="14250231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50B3AF-B312-7B1B-1051-75EA6928A32C}"/>
            </a:ext>
          </a:extLst>
        </p:cNvPr>
        <p:cNvGrpSpPr/>
        <p:nvPr/>
      </p:nvGrpSpPr>
      <p:grpSpPr>
        <a:xfrm>
          <a:off x="0" y="0"/>
          <a:ext cx="0" cy="0"/>
          <a:chOff x="0" y="0"/>
          <a:chExt cx="0" cy="0"/>
        </a:xfrm>
      </p:grpSpPr>
      <p:sp>
        <p:nvSpPr>
          <p:cNvPr id="3" name="Місце для вмісту 2">
            <a:extLst>
              <a:ext uri="{FF2B5EF4-FFF2-40B4-BE49-F238E27FC236}">
                <a16:creationId xmlns:a16="http://schemas.microsoft.com/office/drawing/2014/main" id="{FCCF20D4-84BD-A65B-DC2E-5554FD114AF7}"/>
              </a:ext>
            </a:extLst>
          </p:cNvPr>
          <p:cNvSpPr>
            <a:spLocks noGrp="1"/>
          </p:cNvSpPr>
          <p:nvPr>
            <p:ph idx="1"/>
          </p:nvPr>
        </p:nvSpPr>
        <p:spPr>
          <a:xfrm>
            <a:off x="1432874" y="810705"/>
            <a:ext cx="10213141" cy="5627802"/>
          </a:xfrm>
        </p:spPr>
        <p:txBody>
          <a:bodyPr>
            <a:noAutofit/>
          </a:bodyPr>
          <a:lstStyle/>
          <a:p>
            <a:pPr algn="just"/>
            <a:r>
              <a:rPr lang="uk-UA" sz="2400" dirty="0">
                <a:latin typeface="Times New Roman" panose="02020603050405020304" pitchFamily="18" charset="0"/>
                <a:cs typeface="Times New Roman" panose="02020603050405020304" pitchFamily="18" charset="0"/>
              </a:rPr>
              <a:t>Під час становлення політичної економії як науки, фінансова наука в працях найвидатніших її представників не виділялася в окрему науку. Так, А. Сміт навіть не застосував термін «фінанси», проте включав, на відміну від усіх своїх попередників, до джерел багатства нації три джерела землю, працю й капітал. Такий підхід дав змогу створити для фінансової науки міцне економічне підґрунтя, оскільки капітал, будучи джерелом багатства, створює фінансові умови функціонування економіки, забезпечуючи її фінансовими ресурсами. Заслугою А. Сміта є також обґрунтування поділу державних витрат на загальнодержавні та місцеві, а також розробка принципів оподаткування, згідно з якими:</a:t>
            </a:r>
          </a:p>
          <a:p>
            <a:pPr algn="just">
              <a:spcBef>
                <a:spcPts val="0"/>
              </a:spcBef>
              <a:buFont typeface="Arial" panose="020B0604020202020204" pitchFamily="34" charset="0"/>
              <a:buChar char="•"/>
            </a:pPr>
            <a:r>
              <a:rPr lang="uk-UA" sz="2400" dirty="0">
                <a:latin typeface="Times New Roman" panose="02020603050405020304" pitchFamily="18" charset="0"/>
                <a:cs typeface="Times New Roman" panose="02020603050405020304" pitchFamily="18" charset="0"/>
              </a:rPr>
              <a:t>− податки повинні сплачувати всі відповідно до одержаних доходів;</a:t>
            </a:r>
          </a:p>
          <a:p>
            <a:pPr algn="just">
              <a:spcBef>
                <a:spcPts val="0"/>
              </a:spcBef>
              <a:buFont typeface="Arial" panose="020B0604020202020204" pitchFamily="34" charset="0"/>
              <a:buChar char="•"/>
            </a:pPr>
            <a:r>
              <a:rPr lang="uk-UA" sz="2400" dirty="0">
                <a:latin typeface="Times New Roman" panose="02020603050405020304" pitchFamily="18" charset="0"/>
                <a:cs typeface="Times New Roman" panose="02020603050405020304" pitchFamily="18" charset="0"/>
              </a:rPr>
              <a:t>− податки повинні бути визначені завчасно;</a:t>
            </a:r>
          </a:p>
          <a:p>
            <a:pPr algn="just">
              <a:spcBef>
                <a:spcPts val="0"/>
              </a:spcBef>
              <a:buFont typeface="Arial" panose="020B0604020202020204" pitchFamily="34" charset="0"/>
              <a:buChar char="•"/>
            </a:pPr>
            <a:r>
              <a:rPr lang="uk-UA" sz="2400" dirty="0">
                <a:latin typeface="Times New Roman" panose="02020603050405020304" pitchFamily="18" charset="0"/>
                <a:cs typeface="Times New Roman" panose="02020603050405020304" pitchFamily="18" charset="0"/>
              </a:rPr>
              <a:t>− податок повинен сплачуватися в зручний для платника час;</a:t>
            </a:r>
          </a:p>
          <a:p>
            <a:pPr algn="just">
              <a:spcBef>
                <a:spcPts val="0"/>
              </a:spcBef>
              <a:buFont typeface="Arial" panose="020B0604020202020204" pitchFamily="34" charset="0"/>
              <a:buChar char="•"/>
            </a:pPr>
            <a:r>
              <a:rPr lang="uk-UA" sz="2400" dirty="0">
                <a:latin typeface="Times New Roman" panose="02020603050405020304" pitchFamily="18" charset="0"/>
                <a:cs typeface="Times New Roman" panose="02020603050405020304" pitchFamily="18" charset="0"/>
              </a:rPr>
              <a:t>− стягнення податків повинно бути дешевим.</a:t>
            </a:r>
          </a:p>
        </p:txBody>
      </p:sp>
    </p:spTree>
    <p:extLst>
      <p:ext uri="{BB962C8B-B14F-4D97-AF65-F5344CB8AC3E}">
        <p14:creationId xmlns:p14="http://schemas.microsoft.com/office/powerpoint/2010/main" val="12997165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8726A8-195B-B082-DC87-996A73A84337}"/>
            </a:ext>
          </a:extLst>
        </p:cNvPr>
        <p:cNvGrpSpPr/>
        <p:nvPr/>
      </p:nvGrpSpPr>
      <p:grpSpPr>
        <a:xfrm>
          <a:off x="0" y="0"/>
          <a:ext cx="0" cy="0"/>
          <a:chOff x="0" y="0"/>
          <a:chExt cx="0" cy="0"/>
        </a:xfrm>
      </p:grpSpPr>
      <p:sp>
        <p:nvSpPr>
          <p:cNvPr id="3" name="Місце для вмісту 2">
            <a:extLst>
              <a:ext uri="{FF2B5EF4-FFF2-40B4-BE49-F238E27FC236}">
                <a16:creationId xmlns:a16="http://schemas.microsoft.com/office/drawing/2014/main" id="{5D4E4B79-B6A7-831E-3DC1-CA041D817FBF}"/>
              </a:ext>
            </a:extLst>
          </p:cNvPr>
          <p:cNvSpPr>
            <a:spLocks noGrp="1"/>
          </p:cNvSpPr>
          <p:nvPr>
            <p:ph idx="1"/>
          </p:nvPr>
        </p:nvSpPr>
        <p:spPr>
          <a:xfrm>
            <a:off x="1385740" y="1223128"/>
            <a:ext cx="10213141" cy="4411744"/>
          </a:xfrm>
        </p:spPr>
        <p:txBody>
          <a:bodyPr>
            <a:noAutofit/>
          </a:bodyPr>
          <a:lstStyle/>
          <a:p>
            <a:pPr algn="just"/>
            <a:r>
              <a:rPr lang="uk-UA" sz="2400" dirty="0">
                <a:latin typeface="Times New Roman" panose="02020603050405020304" pitchFamily="18" charset="0"/>
                <a:cs typeface="Times New Roman" panose="02020603050405020304" pitchFamily="18" charset="0"/>
              </a:rPr>
              <a:t>Найбільший розвиток фінансової науки припадає на ХІХ століття, насамперед на другу його половину. В цей час у більшості країн Європи перейшли від абсолютизму до конституційної форми правління. Стали розвиватися правові основи державного управління, у тому числі й фінансове право, виникла потреба в наукових дослідженнях у галузі фінансів.</a:t>
            </a:r>
          </a:p>
          <a:p>
            <a:pPr algn="just"/>
            <a:r>
              <a:rPr lang="uk-UA" sz="2400" dirty="0">
                <a:latin typeface="Times New Roman" panose="02020603050405020304" pitchFamily="18" charset="0"/>
                <a:cs typeface="Times New Roman" panose="02020603050405020304" pitchFamily="18" charset="0"/>
              </a:rPr>
              <a:t>Саме в цей час фінансова наука виокремлюється із загальної теорії політичної економії і стає самостійною сферою знань. В цей період вагомий внесок у фінансову науку внесли німецькі учені, а саме К. Г. </a:t>
            </a:r>
            <a:r>
              <a:rPr lang="uk-UA" sz="2400" dirty="0" err="1">
                <a:latin typeface="Times New Roman" panose="02020603050405020304" pitchFamily="18" charset="0"/>
                <a:cs typeface="Times New Roman" panose="02020603050405020304" pitchFamily="18" charset="0"/>
              </a:rPr>
              <a:t>Рау</a:t>
            </a:r>
            <a:r>
              <a:rPr lang="uk-UA" sz="2400" dirty="0">
                <a:latin typeface="Times New Roman" panose="02020603050405020304" pitchFamily="18" charset="0"/>
                <a:cs typeface="Times New Roman" panose="02020603050405020304" pitchFamily="18" charset="0"/>
              </a:rPr>
              <a:t>, який написав перший підручник з фінансів «Основні начала фінансової науки».</a:t>
            </a:r>
          </a:p>
          <a:p>
            <a:pPr algn="just"/>
            <a:endParaRPr lang="uk-UA"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019731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7A3D94-1256-B30B-9316-ECF5338F10C7}"/>
            </a:ext>
          </a:extLst>
        </p:cNvPr>
        <p:cNvGrpSpPr/>
        <p:nvPr/>
      </p:nvGrpSpPr>
      <p:grpSpPr>
        <a:xfrm>
          <a:off x="0" y="0"/>
          <a:ext cx="0" cy="0"/>
          <a:chOff x="0" y="0"/>
          <a:chExt cx="0" cy="0"/>
        </a:xfrm>
      </p:grpSpPr>
      <p:sp>
        <p:nvSpPr>
          <p:cNvPr id="3" name="Місце для вмісту 2">
            <a:extLst>
              <a:ext uri="{FF2B5EF4-FFF2-40B4-BE49-F238E27FC236}">
                <a16:creationId xmlns:a16="http://schemas.microsoft.com/office/drawing/2014/main" id="{9D9AFF1D-A7E5-926A-6AC4-2574F11479BF}"/>
              </a:ext>
            </a:extLst>
          </p:cNvPr>
          <p:cNvSpPr>
            <a:spLocks noGrp="1"/>
          </p:cNvSpPr>
          <p:nvPr>
            <p:ph idx="1"/>
          </p:nvPr>
        </p:nvSpPr>
        <p:spPr>
          <a:xfrm>
            <a:off x="1498862" y="732934"/>
            <a:ext cx="10213141" cy="5149392"/>
          </a:xfrm>
        </p:spPr>
        <p:txBody>
          <a:bodyPr>
            <a:noAutofit/>
          </a:bodyPr>
          <a:lstStyle/>
          <a:p>
            <a:pPr algn="just"/>
            <a:r>
              <a:rPr lang="uk-UA" sz="2400" dirty="0">
                <a:latin typeface="Times New Roman" panose="02020603050405020304" pitchFamily="18" charset="0"/>
                <a:cs typeface="Times New Roman" panose="02020603050405020304" pitchFamily="18" charset="0"/>
              </a:rPr>
              <a:t>Значний внесок у фінансову науку того часу зробив швейцарський фінансист Ж. </a:t>
            </a:r>
            <a:r>
              <a:rPr lang="uk-UA" sz="2400" dirty="0" err="1">
                <a:latin typeface="Times New Roman" panose="02020603050405020304" pitchFamily="18" charset="0"/>
                <a:cs typeface="Times New Roman" panose="02020603050405020304" pitchFamily="18" charset="0"/>
              </a:rPr>
              <a:t>Сісмонді</a:t>
            </a:r>
            <a:r>
              <a:rPr lang="uk-UA" sz="2400" dirty="0">
                <a:latin typeface="Times New Roman" panose="02020603050405020304" pitchFamily="18" charset="0"/>
                <a:cs typeface="Times New Roman" panose="02020603050405020304" pitchFamily="18" charset="0"/>
              </a:rPr>
              <a:t>. Він розглядав фінанси як засіб поліпшення життя народу. У своїх працях він доводив необхідність скорочення непрямого оподаткування, встановлення неоподатковуваного мінімуму, впровадження прогресивного податку тощо. </a:t>
            </a:r>
          </a:p>
          <a:p>
            <a:pPr algn="just"/>
            <a:r>
              <a:rPr lang="uk-UA" sz="2400" dirty="0">
                <a:latin typeface="Times New Roman" panose="02020603050405020304" pitchFamily="18" charset="0"/>
                <a:cs typeface="Times New Roman" panose="02020603050405020304" pitchFamily="18" charset="0"/>
              </a:rPr>
              <a:t>До числа відомих фінансистів кінця ХІХ століття належать також австрієць Е. Сакс, італієць Ф. </a:t>
            </a:r>
            <a:r>
              <a:rPr lang="uk-UA" sz="2400" dirty="0" err="1">
                <a:latin typeface="Times New Roman" panose="02020603050405020304" pitchFamily="18" charset="0"/>
                <a:cs typeface="Times New Roman" panose="02020603050405020304" pitchFamily="18" charset="0"/>
              </a:rPr>
              <a:t>Нітті</a:t>
            </a:r>
            <a:r>
              <a:rPr lang="uk-UA" sz="2400" dirty="0">
                <a:latin typeface="Times New Roman" panose="02020603050405020304" pitchFamily="18" charset="0"/>
                <a:cs typeface="Times New Roman" panose="02020603050405020304" pitchFamily="18" charset="0"/>
              </a:rPr>
              <a:t>, американець Е. </a:t>
            </a:r>
            <a:r>
              <a:rPr lang="uk-UA" sz="2400" dirty="0" err="1">
                <a:latin typeface="Times New Roman" panose="02020603050405020304" pitchFamily="18" charset="0"/>
                <a:cs typeface="Times New Roman" panose="02020603050405020304" pitchFamily="18" charset="0"/>
              </a:rPr>
              <a:t>Селігман</a:t>
            </a:r>
            <a:r>
              <a:rPr lang="uk-UA" sz="2400" dirty="0">
                <a:latin typeface="Times New Roman" panose="02020603050405020304" pitchFamily="18" charset="0"/>
                <a:cs typeface="Times New Roman" panose="02020603050405020304" pitchFamily="18" charset="0"/>
              </a:rPr>
              <a:t>. Загальною характерною рисою всіх наукових досліджень того часу є те, що фінансова наука не виходила за рамки державних фінансів, тобто проблеми розглядалися лише в межах бюджетної системи. З огляду на це не можна не згадати про внесок теоретиків марксизму в фінансову науку, оскільки протягом майже століття комуністична ідеологія вважала К. Маркса та Ф. Енгельса творцями марксистської фінансової науки.</a:t>
            </a:r>
          </a:p>
        </p:txBody>
      </p:sp>
    </p:spTree>
    <p:extLst>
      <p:ext uri="{BB962C8B-B14F-4D97-AF65-F5344CB8AC3E}">
        <p14:creationId xmlns:p14="http://schemas.microsoft.com/office/powerpoint/2010/main" val="16316888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21999F-446E-CD20-93F5-392D36E537D3}"/>
            </a:ext>
          </a:extLst>
        </p:cNvPr>
        <p:cNvGrpSpPr/>
        <p:nvPr/>
      </p:nvGrpSpPr>
      <p:grpSpPr>
        <a:xfrm>
          <a:off x="0" y="0"/>
          <a:ext cx="0" cy="0"/>
          <a:chOff x="0" y="0"/>
          <a:chExt cx="0" cy="0"/>
        </a:xfrm>
      </p:grpSpPr>
      <p:sp>
        <p:nvSpPr>
          <p:cNvPr id="3" name="Місце для вмісту 2">
            <a:extLst>
              <a:ext uri="{FF2B5EF4-FFF2-40B4-BE49-F238E27FC236}">
                <a16:creationId xmlns:a16="http://schemas.microsoft.com/office/drawing/2014/main" id="{E9132199-75BB-8C09-F231-F3A6343582B9}"/>
              </a:ext>
            </a:extLst>
          </p:cNvPr>
          <p:cNvSpPr>
            <a:spLocks noGrp="1"/>
          </p:cNvSpPr>
          <p:nvPr>
            <p:ph idx="1"/>
          </p:nvPr>
        </p:nvSpPr>
        <p:spPr>
          <a:xfrm>
            <a:off x="2318994" y="2026763"/>
            <a:ext cx="9355301" cy="2441542"/>
          </a:xfrm>
        </p:spPr>
        <p:txBody>
          <a:bodyPr>
            <a:noAutofit/>
          </a:bodyPr>
          <a:lstStyle/>
          <a:p>
            <a:pPr algn="just"/>
            <a:r>
              <a:rPr lang="uk-UA" sz="2400" dirty="0">
                <a:latin typeface="Times New Roman" panose="02020603050405020304" pitchFamily="18" charset="0"/>
                <a:cs typeface="Times New Roman" panose="02020603050405020304" pitchFamily="18" charset="0"/>
              </a:rPr>
              <a:t>Таким чином, фінансова наука – суспільно-економічна наука, що вивчає сукупність фінансових явищ, пов’язаних з розподілом і перерозподілом ВВП. Сьогодні фінансова наука є рушійною силою у розвитку фінансових відносин. З її допомогою моделюються фінансові стосунки національного і міжнародного масштабу, приймаються важливі економічні й політичні рішення.</a:t>
            </a:r>
          </a:p>
        </p:txBody>
      </p:sp>
    </p:spTree>
    <p:extLst>
      <p:ext uri="{BB962C8B-B14F-4D97-AF65-F5344CB8AC3E}">
        <p14:creationId xmlns:p14="http://schemas.microsoft.com/office/powerpoint/2010/main" val="28078688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7ECB1DE-A4B6-56EA-FCBF-FC92DCC10BAC}"/>
              </a:ext>
            </a:extLst>
          </p:cNvPr>
          <p:cNvSpPr>
            <a:spLocks noGrp="1"/>
          </p:cNvSpPr>
          <p:nvPr>
            <p:ph type="title"/>
          </p:nvPr>
        </p:nvSpPr>
        <p:spPr/>
        <p:txBody>
          <a:bodyPr>
            <a:normAutofit fontScale="90000"/>
          </a:bodyPr>
          <a:lstStyle/>
          <a:p>
            <a:pPr algn="ctr"/>
            <a:r>
              <a:rPr lang="uk-UA" dirty="0">
                <a:solidFill>
                  <a:schemeClr val="tx1"/>
                </a:solidFill>
                <a:latin typeface="Times New Roman" panose="02020603050405020304" pitchFamily="18" charset="0"/>
                <a:cs typeface="Times New Roman" panose="02020603050405020304" pitchFamily="18" charset="0"/>
              </a:rPr>
              <a:t>3.2. Сутність та інструментарій фінансової науки</a:t>
            </a:r>
            <a:br>
              <a:rPr lang="uk-UA" dirty="0">
                <a:solidFill>
                  <a:schemeClr val="tx1"/>
                </a:solidFill>
                <a:latin typeface="Times New Roman" panose="02020603050405020304" pitchFamily="18" charset="0"/>
                <a:cs typeface="Times New Roman" panose="02020603050405020304" pitchFamily="18" charset="0"/>
              </a:rPr>
            </a:br>
            <a:endParaRPr lang="uk-UA" dirty="0"/>
          </a:p>
        </p:txBody>
      </p:sp>
      <p:sp>
        <p:nvSpPr>
          <p:cNvPr id="3" name="Місце для вмісту 2">
            <a:extLst>
              <a:ext uri="{FF2B5EF4-FFF2-40B4-BE49-F238E27FC236}">
                <a16:creationId xmlns:a16="http://schemas.microsoft.com/office/drawing/2014/main" id="{E1D78EED-2D93-EC4E-0A4C-C04C7EADBB36}"/>
              </a:ext>
            </a:extLst>
          </p:cNvPr>
          <p:cNvSpPr>
            <a:spLocks noGrp="1"/>
          </p:cNvSpPr>
          <p:nvPr>
            <p:ph idx="1"/>
          </p:nvPr>
        </p:nvSpPr>
        <p:spPr>
          <a:xfrm>
            <a:off x="2243579" y="1432873"/>
            <a:ext cx="9261033" cy="4911365"/>
          </a:xfrm>
        </p:spPr>
        <p:txBody>
          <a:bodyPr>
            <a:noAutofit/>
          </a:bodyPr>
          <a:lstStyle/>
          <a:p>
            <a:pPr algn="just"/>
            <a:r>
              <a:rPr lang="uk-UA" sz="2400" dirty="0">
                <a:latin typeface="Times New Roman" panose="02020603050405020304" pitchFamily="18" charset="0"/>
                <a:cs typeface="Times New Roman" panose="02020603050405020304" pitchFamily="18" charset="0"/>
              </a:rPr>
              <a:t>Фінансова наука вивчає явища та процеси, які здійснюються у державі при створенні й використанні фондів фінансових ресурсів з метою економічного та соціального розвитку.</a:t>
            </a:r>
          </a:p>
          <a:p>
            <a:pPr algn="just"/>
            <a:r>
              <a:rPr lang="uk-UA" sz="2400" dirty="0">
                <a:latin typeface="Times New Roman" panose="02020603050405020304" pitchFamily="18" charset="0"/>
                <a:cs typeface="Times New Roman" panose="02020603050405020304" pitchFamily="18" charset="0"/>
              </a:rPr>
              <a:t>Предметом фінансової науки є діяльність держави, підприємницьких структур, організацій та окремих громадян, що пов’язана зі створенням і використанням фондів фінансових ресурсів. Проте фінансові ресурси в економіці держави величина завжди обмежена, тому актуально постає питання їхнього ефективного використання для найкращого задоволення потреб суспільного добробуту, Для цього повинні залучатися досконалі методи мобілізації фінансових ресурсів, точно обиратися напрями їх використання.</a:t>
            </a:r>
          </a:p>
        </p:txBody>
      </p:sp>
    </p:spTree>
    <p:extLst>
      <p:ext uri="{BB962C8B-B14F-4D97-AF65-F5344CB8AC3E}">
        <p14:creationId xmlns:p14="http://schemas.microsoft.com/office/powerpoint/2010/main" val="21156181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B566EF-91E1-A24F-14DA-4F2F42E6CC14}"/>
            </a:ext>
          </a:extLst>
        </p:cNvPr>
        <p:cNvGrpSpPr/>
        <p:nvPr/>
      </p:nvGrpSpPr>
      <p:grpSpPr>
        <a:xfrm>
          <a:off x="0" y="0"/>
          <a:ext cx="0" cy="0"/>
          <a:chOff x="0" y="0"/>
          <a:chExt cx="0" cy="0"/>
        </a:xfrm>
      </p:grpSpPr>
      <p:sp>
        <p:nvSpPr>
          <p:cNvPr id="3" name="Місце для вмісту 2">
            <a:extLst>
              <a:ext uri="{FF2B5EF4-FFF2-40B4-BE49-F238E27FC236}">
                <a16:creationId xmlns:a16="http://schemas.microsoft.com/office/drawing/2014/main" id="{0B2EFED5-1C67-25F4-6CF7-C15CB1330AC7}"/>
              </a:ext>
            </a:extLst>
          </p:cNvPr>
          <p:cNvSpPr>
            <a:spLocks noGrp="1"/>
          </p:cNvSpPr>
          <p:nvPr>
            <p:ph idx="1"/>
          </p:nvPr>
        </p:nvSpPr>
        <p:spPr>
          <a:xfrm>
            <a:off x="2243579" y="537329"/>
            <a:ext cx="9261033" cy="5806910"/>
          </a:xfrm>
        </p:spPr>
        <p:txBody>
          <a:bodyPr>
            <a:noAutofit/>
          </a:bodyPr>
          <a:lstStyle/>
          <a:p>
            <a:pPr algn="just"/>
            <a:r>
              <a:rPr lang="uk-UA" sz="2400" dirty="0">
                <a:latin typeface="Times New Roman" panose="02020603050405020304" pitchFamily="18" charset="0"/>
                <a:cs typeface="Times New Roman" panose="02020603050405020304" pitchFamily="18" charset="0"/>
              </a:rPr>
              <a:t>Фінансові явища та процеси можна досліджувати на різних рівнях.</a:t>
            </a:r>
          </a:p>
          <a:p>
            <a:pPr algn="just"/>
            <a:r>
              <a:rPr lang="uk-UA" sz="2400" dirty="0">
                <a:latin typeface="Times New Roman" panose="02020603050405020304" pitchFamily="18" charset="0"/>
                <a:cs typeface="Times New Roman" panose="02020603050405020304" pitchFamily="18" charset="0"/>
              </a:rPr>
              <a:t>На рівні національної економіки, тобто на макрорівні, досліджуються інтегральні показники загальної величини фінансових ресурсів, їхня динаміка, взаємозв’язок із валовим внутрішнім продуктом, фондом оплати праці, їхня структура, розміщення за місцем володіння та розпорядження тощо.</a:t>
            </a:r>
          </a:p>
          <a:p>
            <a:pPr algn="just"/>
            <a:r>
              <a:rPr lang="uk-UA" sz="2400" dirty="0">
                <a:latin typeface="Times New Roman" panose="02020603050405020304" pitchFamily="18" charset="0"/>
                <a:cs typeface="Times New Roman" panose="02020603050405020304" pitchFamily="18" charset="0"/>
              </a:rPr>
              <a:t> Дослідження фінансових явищ і процесів на рівні підприємницьких структур або окремого громадянина, тобто на мікрорівні, включає вивчення процесів створення й використання фондів фінансових ресурсів на рівні господарюючого суб’єкта або </a:t>
            </a:r>
            <a:r>
              <a:rPr lang="ru-RU" sz="2400" dirty="0" err="1">
                <a:latin typeface="Times New Roman" panose="02020603050405020304" pitchFamily="18" charset="0"/>
                <a:cs typeface="Times New Roman" panose="02020603050405020304" pitchFamily="18" charset="0"/>
              </a:rPr>
              <a:t>окремого</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громадянина</a:t>
            </a:r>
            <a:r>
              <a:rPr lang="ru-RU" sz="2400" dirty="0">
                <a:latin typeface="Times New Roman" panose="02020603050405020304" pitchFamily="18" charset="0"/>
                <a:cs typeface="Times New Roman" panose="02020603050405020304" pitchFamily="18" charset="0"/>
              </a:rPr>
              <a:t>. Тут </a:t>
            </a:r>
            <a:r>
              <a:rPr lang="ru-RU" sz="2400" dirty="0" err="1">
                <a:latin typeface="Times New Roman" panose="02020603050405020304" pitchFamily="18" charset="0"/>
                <a:cs typeface="Times New Roman" panose="02020603050405020304" pitchFamily="18" charset="0"/>
              </a:rPr>
              <a:t>об’єктом</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дослідження</a:t>
            </a:r>
            <a:r>
              <a:rPr lang="ru-RU" sz="2400" dirty="0">
                <a:latin typeface="Times New Roman" panose="02020603050405020304" pitchFamily="18" charset="0"/>
                <a:cs typeface="Times New Roman" panose="02020603050405020304" pitchFamily="18" charset="0"/>
              </a:rPr>
              <a:t> є </a:t>
            </a:r>
            <a:r>
              <a:rPr lang="ru-RU" sz="2400" dirty="0" err="1">
                <a:latin typeface="Times New Roman" panose="02020603050405020304" pitchFamily="18" charset="0"/>
                <a:cs typeface="Times New Roman" panose="02020603050405020304" pitchFamily="18" charset="0"/>
              </a:rPr>
              <a:t>загальна</a:t>
            </a:r>
            <a:r>
              <a:rPr lang="ru-RU" sz="2400" dirty="0">
                <a:latin typeface="Times New Roman" panose="02020603050405020304" pitchFamily="18" charset="0"/>
                <a:cs typeface="Times New Roman" panose="02020603050405020304" pitchFamily="18" charset="0"/>
              </a:rPr>
              <a:t> сума </a:t>
            </a:r>
            <a:r>
              <a:rPr lang="ru-RU" sz="2400" dirty="0" err="1">
                <a:latin typeface="Times New Roman" panose="02020603050405020304" pitchFamily="18" charset="0"/>
                <a:cs typeface="Times New Roman" panose="02020603050405020304" pitchFamily="18" charset="0"/>
              </a:rPr>
              <a:t>валових</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доходів</a:t>
            </a:r>
            <a:r>
              <a:rPr lang="ru-RU" sz="2400" dirty="0">
                <a:latin typeface="Times New Roman" panose="02020603050405020304" pitchFamily="18" charset="0"/>
                <a:cs typeface="Times New Roman" panose="02020603050405020304" pitchFamily="18" charset="0"/>
              </a:rPr>
              <a:t> і </a:t>
            </a:r>
            <a:r>
              <a:rPr lang="ru-RU" sz="2400" dirty="0" err="1">
                <a:latin typeface="Times New Roman" panose="02020603050405020304" pitchFamily="18" charset="0"/>
                <a:cs typeface="Times New Roman" panose="02020603050405020304" pitchFamily="18" charset="0"/>
              </a:rPr>
              <a:t>валових</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витрат</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амортизаційних</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відрахувань</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прибутку</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грошова</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вартість</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основних</a:t>
            </a:r>
            <a:r>
              <a:rPr lang="ru-RU" sz="2400" dirty="0">
                <a:latin typeface="Times New Roman" panose="02020603050405020304" pitchFamily="18" charset="0"/>
                <a:cs typeface="Times New Roman" panose="02020603050405020304" pitchFamily="18" charset="0"/>
              </a:rPr>
              <a:t> та </a:t>
            </a:r>
            <a:r>
              <a:rPr lang="ru-RU" sz="2400" dirty="0" err="1">
                <a:latin typeface="Times New Roman" panose="02020603050405020304" pitchFamily="18" charset="0"/>
                <a:cs typeface="Times New Roman" panose="02020603050405020304" pitchFamily="18" charset="0"/>
              </a:rPr>
              <a:t>обігових</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коштів</a:t>
            </a:r>
            <a:r>
              <a:rPr lang="ru-RU" sz="2400" dirty="0">
                <a:latin typeface="Times New Roman" panose="02020603050405020304" pitchFamily="18" charset="0"/>
                <a:cs typeface="Times New Roman" panose="02020603050405020304" pitchFamily="18" charset="0"/>
              </a:rPr>
              <a:t>.</a:t>
            </a:r>
            <a:endParaRPr lang="uk-UA"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82843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B3553B-7FE5-7C84-C080-46CEF02D88AA}"/>
            </a:ext>
          </a:extLst>
        </p:cNvPr>
        <p:cNvGrpSpPr/>
        <p:nvPr/>
      </p:nvGrpSpPr>
      <p:grpSpPr>
        <a:xfrm>
          <a:off x="0" y="0"/>
          <a:ext cx="0" cy="0"/>
          <a:chOff x="0" y="0"/>
          <a:chExt cx="0" cy="0"/>
        </a:xfrm>
      </p:grpSpPr>
      <p:sp>
        <p:nvSpPr>
          <p:cNvPr id="3" name="Місце для вмісту 2">
            <a:extLst>
              <a:ext uri="{FF2B5EF4-FFF2-40B4-BE49-F238E27FC236}">
                <a16:creationId xmlns:a16="http://schemas.microsoft.com/office/drawing/2014/main" id="{FEC326F3-EB4C-60BB-80C2-E8A1A0C50F74}"/>
              </a:ext>
            </a:extLst>
          </p:cNvPr>
          <p:cNvSpPr>
            <a:spLocks noGrp="1"/>
          </p:cNvSpPr>
          <p:nvPr>
            <p:ph idx="1"/>
          </p:nvPr>
        </p:nvSpPr>
        <p:spPr>
          <a:xfrm>
            <a:off x="2243579" y="537329"/>
            <a:ext cx="9261033" cy="5806910"/>
          </a:xfrm>
        </p:spPr>
        <p:txBody>
          <a:bodyPr>
            <a:noAutofit/>
          </a:bodyPr>
          <a:lstStyle/>
          <a:p>
            <a:pPr algn="just"/>
            <a:r>
              <a:rPr lang="uk-UA" sz="2000" dirty="0">
                <a:latin typeface="Times New Roman" panose="02020603050405020304" pitchFamily="18" charset="0"/>
                <a:cs typeface="Times New Roman" panose="02020603050405020304" pitchFamily="18" charset="0"/>
              </a:rPr>
              <a:t>Фінансова наука вивчає факти і явища не відособлено від сьогодення, а в конкретних умовах організації держави та інтересів різних верств населення. Але врахування цього повинно здійснюватися виходячи з поняття закономірностей фінансових явищ, їхньої об’єктивної необхідності. </a:t>
            </a:r>
          </a:p>
          <a:p>
            <a:pPr algn="just"/>
            <a:r>
              <a:rPr lang="uk-UA" sz="2000" dirty="0">
                <a:latin typeface="Times New Roman" panose="02020603050405020304" pitchFamily="18" charset="0"/>
                <a:cs typeface="Times New Roman" panose="02020603050405020304" pitchFamily="18" charset="0"/>
              </a:rPr>
              <a:t>Фінансова наука входить до складу соціально-економічних наук, проте вона вивчає вужче коло фінансових явищ лише ті, що пов’язані з перерозподілом за допомогою фінансів валового внутрішнього продукту. Це диктує необхідність застосування певного методологічного підходу до вивчення фінансового життя в країні. Передусім необхідності врахування інтересів усіх учасників процесу створення валового внутрішнього продукту: держави як представника суспільства в цілому, виробничих структур і безпосередньо зайнятого в суспільному виробництві населення. У гармонізації цих інтересів зосереджено розуміння призначення фінансової науки. Будь-яке нововведення у фінансовій сфері – запровадження нових податків, нової форми фінансування або іншого виду витрат – призводить до певних суспільних наслідків як для держави в цілому, так і для кожної соціальної або господарської групи зокрема. Простежити ці наслідки, встановити на їхній основі історичні аналогії та паралелі – одне з важливих завдань фінансової науки.</a:t>
            </a:r>
          </a:p>
        </p:txBody>
      </p:sp>
    </p:spTree>
    <p:extLst>
      <p:ext uri="{BB962C8B-B14F-4D97-AF65-F5344CB8AC3E}">
        <p14:creationId xmlns:p14="http://schemas.microsoft.com/office/powerpoint/2010/main" val="36927641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541F44-CE9C-C7F9-67C8-EE6C07FF6214}"/>
            </a:ext>
          </a:extLst>
        </p:cNvPr>
        <p:cNvGrpSpPr/>
        <p:nvPr/>
      </p:nvGrpSpPr>
      <p:grpSpPr>
        <a:xfrm>
          <a:off x="0" y="0"/>
          <a:ext cx="0" cy="0"/>
          <a:chOff x="0" y="0"/>
          <a:chExt cx="0" cy="0"/>
        </a:xfrm>
      </p:grpSpPr>
      <p:sp>
        <p:nvSpPr>
          <p:cNvPr id="3" name="Місце для вмісту 2">
            <a:extLst>
              <a:ext uri="{FF2B5EF4-FFF2-40B4-BE49-F238E27FC236}">
                <a16:creationId xmlns:a16="http://schemas.microsoft.com/office/drawing/2014/main" id="{192D58A2-AF5E-51E7-9967-2F417BB52240}"/>
              </a:ext>
            </a:extLst>
          </p:cNvPr>
          <p:cNvSpPr>
            <a:spLocks noGrp="1"/>
          </p:cNvSpPr>
          <p:nvPr>
            <p:ph idx="1"/>
          </p:nvPr>
        </p:nvSpPr>
        <p:spPr>
          <a:xfrm>
            <a:off x="2215299" y="756501"/>
            <a:ext cx="9261033" cy="5031557"/>
          </a:xfrm>
        </p:spPr>
        <p:txBody>
          <a:bodyPr>
            <a:noAutofit/>
          </a:bodyPr>
          <a:lstStyle/>
          <a:p>
            <a:pPr algn="just"/>
            <a:r>
              <a:rPr lang="uk-UA" sz="2000" dirty="0">
                <a:latin typeface="Times New Roman" panose="02020603050405020304" pitchFamily="18" charset="0"/>
                <a:cs typeface="Times New Roman" panose="02020603050405020304" pitchFamily="18" charset="0"/>
              </a:rPr>
              <a:t>Загальною метою фінансової науки є пізнання дії об’єктивних законів і закономірностей у сфері фінансів, а також передача результатів наукових досліджень для практичного використання. Об’єктивні закони в сфері фінансів – це найстійкіші зв’язки та залежності фінансових явищ. Так, рівень бюджетного дефіциту тісно пов’язаний з рівнем інфляції в державі, поряд із цим від джерел фінансування дефіциту залежить його вплив на доходи юридичних і фізичних осіб.</a:t>
            </a:r>
          </a:p>
          <a:p>
            <a:pPr algn="just"/>
            <a:r>
              <a:rPr lang="uk-UA" sz="2000" dirty="0">
                <a:latin typeface="Times New Roman" panose="02020603050405020304" pitchFamily="18" charset="0"/>
                <a:cs typeface="Times New Roman" panose="02020603050405020304" pitchFamily="18" charset="0"/>
              </a:rPr>
              <a:t>Можна впевнено стверджувати, що ставки податків впливають на розвиток певних видів діяльності чи виробництв. Але на запитання, в яких випадках ставки податків мають руйнівний вплив на господарську діяльність, а в яких вони набувають лише фіскального змісту і не завдають шкоди підприємницькій діяльності, повинна відповісти фінансова наука.</a:t>
            </a:r>
          </a:p>
          <a:p>
            <a:pPr algn="just"/>
            <a:r>
              <a:rPr lang="uk-UA" sz="2000" dirty="0">
                <a:latin typeface="Times New Roman" panose="02020603050405020304" pitchFamily="18" charset="0"/>
                <a:cs typeface="Times New Roman" panose="02020603050405020304" pitchFamily="18" charset="0"/>
              </a:rPr>
              <a:t>Фінансова наука зможе успішно виконати свою роль тільки при використанні певних методів пізнання фінансового життя, основними з яких, як і в кожній науці, є методи індукції і дедукції.</a:t>
            </a:r>
          </a:p>
        </p:txBody>
      </p:sp>
    </p:spTree>
    <p:extLst>
      <p:ext uri="{BB962C8B-B14F-4D97-AF65-F5344CB8AC3E}">
        <p14:creationId xmlns:p14="http://schemas.microsoft.com/office/powerpoint/2010/main" val="3922920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AFD27E-5A83-384B-931C-D4C442268C90}"/>
            </a:ext>
          </a:extLst>
        </p:cNvPr>
        <p:cNvGrpSpPr/>
        <p:nvPr/>
      </p:nvGrpSpPr>
      <p:grpSpPr>
        <a:xfrm>
          <a:off x="0" y="0"/>
          <a:ext cx="0" cy="0"/>
          <a:chOff x="0" y="0"/>
          <a:chExt cx="0" cy="0"/>
        </a:xfrm>
      </p:grpSpPr>
      <p:sp>
        <p:nvSpPr>
          <p:cNvPr id="3" name="Місце для вмісту 2">
            <a:extLst>
              <a:ext uri="{FF2B5EF4-FFF2-40B4-BE49-F238E27FC236}">
                <a16:creationId xmlns:a16="http://schemas.microsoft.com/office/drawing/2014/main" id="{B3E1C8FE-8244-88DE-DE34-2FC01E43A425}"/>
              </a:ext>
            </a:extLst>
          </p:cNvPr>
          <p:cNvSpPr>
            <a:spLocks noGrp="1"/>
          </p:cNvSpPr>
          <p:nvPr>
            <p:ph idx="1"/>
          </p:nvPr>
        </p:nvSpPr>
        <p:spPr>
          <a:xfrm>
            <a:off x="1979629" y="1463512"/>
            <a:ext cx="9421289" cy="4220852"/>
          </a:xfrm>
        </p:spPr>
        <p:txBody>
          <a:bodyPr>
            <a:noAutofit/>
          </a:bodyPr>
          <a:lstStyle/>
          <a:p>
            <a:pPr algn="just"/>
            <a:r>
              <a:rPr lang="uk-UA" sz="2400" dirty="0">
                <a:latin typeface="Times New Roman" panose="02020603050405020304" pitchFamily="18" charset="0"/>
                <a:cs typeface="Times New Roman" panose="02020603050405020304" pitchFamily="18" charset="0"/>
              </a:rPr>
              <a:t>Метод </a:t>
            </a:r>
            <a:r>
              <a:rPr lang="uk-UA" sz="2400"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індукції </a:t>
            </a:r>
            <a:r>
              <a:rPr lang="uk-UA" sz="2400" dirty="0">
                <a:latin typeface="Times New Roman" panose="02020603050405020304" pitchFamily="18" charset="0"/>
                <a:cs typeface="Times New Roman" panose="02020603050405020304" pitchFamily="18" charset="0"/>
              </a:rPr>
              <a:t>передбачає проведення досліджень шляхом вивчення окремих фактів, аналізу статистичних даних, даних опитувань, спостережень та інших способів пізнання, на основі яких вчений-фінансист доходить певних висновків щодо наявності закономірностей та </a:t>
            </a:r>
            <a:r>
              <a:rPr lang="uk-UA" sz="2400" dirty="0" err="1">
                <a:latin typeface="Times New Roman" panose="02020603050405020304" pitchFamily="18" charset="0"/>
                <a:cs typeface="Times New Roman" panose="02020603050405020304" pitchFamily="18" charset="0"/>
              </a:rPr>
              <a:t>залежностей</a:t>
            </a:r>
            <a:r>
              <a:rPr lang="uk-UA" sz="2400" dirty="0">
                <a:latin typeface="Times New Roman" panose="02020603050405020304" pitchFamily="18" charset="0"/>
                <a:cs typeface="Times New Roman" panose="02020603050405020304" pitchFamily="18" charset="0"/>
              </a:rPr>
              <a:t> між фінансовими явищами й процесами, а також їх впливу на економічне життя.</a:t>
            </a:r>
          </a:p>
          <a:p>
            <a:pPr algn="just"/>
            <a:r>
              <a:rPr lang="uk-UA" sz="2400" dirty="0">
                <a:latin typeface="Times New Roman" panose="02020603050405020304" pitchFamily="18" charset="0"/>
                <a:cs typeface="Times New Roman" panose="02020603050405020304" pitchFamily="18" charset="0"/>
              </a:rPr>
              <a:t>При використанні методу </a:t>
            </a:r>
            <a:r>
              <a:rPr lang="uk-UA" sz="2400"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дедукції </a:t>
            </a:r>
            <a:r>
              <a:rPr lang="uk-UA" sz="2400" dirty="0">
                <a:latin typeface="Times New Roman" panose="02020603050405020304" pitchFamily="18" charset="0"/>
                <a:cs typeface="Times New Roman" panose="02020603050405020304" pitchFamily="18" charset="0"/>
              </a:rPr>
              <a:t>спочатку висувається певна гіпотеза, а потім здійснюється її перевірка на фактичному матеріалі. Гіпотеза, як правило, народжується на основі спостережень або логічних висновків.</a:t>
            </a:r>
          </a:p>
        </p:txBody>
      </p:sp>
    </p:spTree>
    <p:extLst>
      <p:ext uri="{BB962C8B-B14F-4D97-AF65-F5344CB8AC3E}">
        <p14:creationId xmlns:p14="http://schemas.microsoft.com/office/powerpoint/2010/main" val="20647026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909E6C-83AD-7E6F-62E3-70C167B75D61}"/>
            </a:ext>
          </a:extLst>
        </p:cNvPr>
        <p:cNvGrpSpPr/>
        <p:nvPr/>
      </p:nvGrpSpPr>
      <p:grpSpPr>
        <a:xfrm>
          <a:off x="0" y="0"/>
          <a:ext cx="0" cy="0"/>
          <a:chOff x="0" y="0"/>
          <a:chExt cx="0" cy="0"/>
        </a:xfrm>
      </p:grpSpPr>
      <p:sp>
        <p:nvSpPr>
          <p:cNvPr id="3" name="Місце для вмісту 2">
            <a:extLst>
              <a:ext uri="{FF2B5EF4-FFF2-40B4-BE49-F238E27FC236}">
                <a16:creationId xmlns:a16="http://schemas.microsoft.com/office/drawing/2014/main" id="{D0ACA99B-CC9F-DD20-B255-9B19C13E0826}"/>
              </a:ext>
            </a:extLst>
          </p:cNvPr>
          <p:cNvSpPr>
            <a:spLocks noGrp="1"/>
          </p:cNvSpPr>
          <p:nvPr>
            <p:ph idx="1"/>
          </p:nvPr>
        </p:nvSpPr>
        <p:spPr>
          <a:xfrm>
            <a:off x="2017336" y="978030"/>
            <a:ext cx="9421289" cy="4901939"/>
          </a:xfrm>
        </p:spPr>
        <p:txBody>
          <a:bodyPr>
            <a:noAutofit/>
          </a:bodyPr>
          <a:lstStyle/>
          <a:p>
            <a:pPr algn="just"/>
            <a:r>
              <a:rPr lang="uk-UA" sz="2400" dirty="0">
                <a:latin typeface="Times New Roman" panose="02020603050405020304" pitchFamily="18" charset="0"/>
                <a:cs typeface="Times New Roman" panose="02020603050405020304" pitchFamily="18" charset="0"/>
              </a:rPr>
              <a:t>При дослідженні із застосуванням будь-якого методу фінансова наука як економічна може використовувати спосіб абстрагування.</a:t>
            </a:r>
          </a:p>
          <a:p>
            <a:pPr algn="just"/>
            <a:r>
              <a:rPr lang="uk-UA" sz="2400"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Абстрагування</a:t>
            </a:r>
            <a:r>
              <a:rPr lang="uk-UA" sz="2400" dirty="0">
                <a:latin typeface="Times New Roman" panose="02020603050405020304" pitchFamily="18" charset="0"/>
                <a:cs typeface="Times New Roman" panose="02020603050405020304" pitchFamily="18" charset="0"/>
              </a:rPr>
              <a:t> – це навмисне спрощення ситуації шляхом виключення із дослідження нетипових явиш або другорядних фактів.</a:t>
            </a:r>
          </a:p>
          <a:p>
            <a:pPr algn="just"/>
            <a:r>
              <a:rPr lang="uk-UA" sz="2400" dirty="0">
                <a:latin typeface="Times New Roman" panose="02020603050405020304" pitchFamily="18" charset="0"/>
                <a:cs typeface="Times New Roman" panose="02020603050405020304" pitchFamily="18" charset="0"/>
              </a:rPr>
              <a:t>Фінансове життя як держави в цілому, так і окремих юридичних чи фізичних осіб дуже складне, тому при проведенні досліджень слід використовувати </a:t>
            </a:r>
            <a:r>
              <a:rPr lang="uk-UA" sz="2400"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математичні методи й моделі</a:t>
            </a:r>
            <a:r>
              <a:rPr lang="uk-UA" sz="2400" dirty="0">
                <a:latin typeface="Times New Roman" panose="02020603050405020304" pitchFamily="18" charset="0"/>
                <a:cs typeface="Times New Roman" panose="02020603050405020304" pitchFamily="18" charset="0"/>
              </a:rPr>
              <a:t>, що дасть змогу зробити наукові висновки і пропозиції обґрунтованими. На основі висновків фінансової науки встановлюється стійкість тих чи інших форм виявлення фінансів У цьому проявляється зв’язок фінансової науки з правовими.</a:t>
            </a:r>
          </a:p>
        </p:txBody>
      </p:sp>
    </p:spTree>
    <p:extLst>
      <p:ext uri="{BB962C8B-B14F-4D97-AF65-F5344CB8AC3E}">
        <p14:creationId xmlns:p14="http://schemas.microsoft.com/office/powerpoint/2010/main" val="27141438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64BABB-E7D9-699B-FF01-A2FE7ABE1708}"/>
            </a:ext>
          </a:extLst>
        </p:cNvPr>
        <p:cNvGrpSpPr/>
        <p:nvPr/>
      </p:nvGrpSpPr>
      <p:grpSpPr>
        <a:xfrm>
          <a:off x="0" y="0"/>
          <a:ext cx="0" cy="0"/>
          <a:chOff x="0" y="0"/>
          <a:chExt cx="0" cy="0"/>
        </a:xfrm>
      </p:grpSpPr>
      <p:sp>
        <p:nvSpPr>
          <p:cNvPr id="3" name="Місце для вмісту 2">
            <a:extLst>
              <a:ext uri="{FF2B5EF4-FFF2-40B4-BE49-F238E27FC236}">
                <a16:creationId xmlns:a16="http://schemas.microsoft.com/office/drawing/2014/main" id="{D8A7490B-0C43-3486-3EF8-ACBD33D6EF70}"/>
              </a:ext>
            </a:extLst>
          </p:cNvPr>
          <p:cNvSpPr>
            <a:spLocks noGrp="1"/>
          </p:cNvSpPr>
          <p:nvPr>
            <p:ph idx="1"/>
          </p:nvPr>
        </p:nvSpPr>
        <p:spPr>
          <a:xfrm>
            <a:off x="1734532" y="978030"/>
            <a:ext cx="9954705" cy="4451809"/>
          </a:xfrm>
        </p:spPr>
        <p:txBody>
          <a:bodyPr>
            <a:noAutofit/>
          </a:bodyPr>
          <a:lstStyle/>
          <a:p>
            <a:pPr algn="just"/>
            <a:r>
              <a:rPr lang="ru-RU" sz="2800" dirty="0" err="1">
                <a:latin typeface="Times New Roman" panose="02020603050405020304" pitchFamily="18" charset="0"/>
                <a:cs typeface="Times New Roman" panose="02020603050405020304" pitchFamily="18" charset="0"/>
              </a:rPr>
              <a:t>Фінансова</a:t>
            </a:r>
            <a:r>
              <a:rPr lang="ru-RU" sz="2800" dirty="0">
                <a:latin typeface="Times New Roman" panose="02020603050405020304" pitchFamily="18" charset="0"/>
                <a:cs typeface="Times New Roman" panose="02020603050405020304" pitchFamily="18" charset="0"/>
              </a:rPr>
              <a:t> наука – основа для </a:t>
            </a:r>
            <a:r>
              <a:rPr lang="ru-RU" sz="2800" dirty="0" err="1">
                <a:latin typeface="Times New Roman" panose="02020603050405020304" pitchFamily="18" charset="0"/>
                <a:cs typeface="Times New Roman" panose="02020603050405020304" pitchFamily="18" charset="0"/>
              </a:rPr>
              <a:t>відпрацювання</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принципів</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фінансової</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політики</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Фінансова</a:t>
            </a:r>
            <a:r>
              <a:rPr lang="ru-RU" sz="2800" dirty="0">
                <a:latin typeface="Times New Roman" panose="02020603050405020304" pitchFamily="18" charset="0"/>
                <a:cs typeface="Times New Roman" panose="02020603050405020304" pitchFamily="18" charset="0"/>
              </a:rPr>
              <a:t> наука, </a:t>
            </a:r>
            <a:r>
              <a:rPr lang="ru-RU" sz="2800" dirty="0" err="1">
                <a:latin typeface="Times New Roman" panose="02020603050405020304" pitchFamily="18" charset="0"/>
                <a:cs typeface="Times New Roman" panose="02020603050405020304" pitchFamily="18" charset="0"/>
              </a:rPr>
              <a:t>фінансове</a:t>
            </a:r>
            <a:r>
              <a:rPr lang="ru-RU" sz="2800" dirty="0">
                <a:latin typeface="Times New Roman" panose="02020603050405020304" pitchFamily="18" charset="0"/>
                <a:cs typeface="Times New Roman" panose="02020603050405020304" pitchFamily="18" charset="0"/>
              </a:rPr>
              <a:t> право та </a:t>
            </a:r>
            <a:r>
              <a:rPr lang="ru-RU" sz="2800" dirty="0" err="1">
                <a:latin typeface="Times New Roman" panose="02020603050405020304" pitchFamily="18" charset="0"/>
                <a:cs typeface="Times New Roman" panose="02020603050405020304" pitchFamily="18" charset="0"/>
              </a:rPr>
              <a:t>фінансова</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політика</a:t>
            </a:r>
            <a:r>
              <a:rPr lang="ru-RU" sz="2800" dirty="0">
                <a:latin typeface="Times New Roman" panose="02020603050405020304" pitchFamily="18" charset="0"/>
                <a:cs typeface="Times New Roman" panose="02020603050405020304" pitchFamily="18" charset="0"/>
              </a:rPr>
              <a:t> – не </a:t>
            </a:r>
            <a:r>
              <a:rPr lang="ru-RU" sz="2800" dirty="0" err="1">
                <a:latin typeface="Times New Roman" panose="02020603050405020304" pitchFamily="18" charset="0"/>
                <a:cs typeface="Times New Roman" panose="02020603050405020304" pitchFamily="18" charset="0"/>
              </a:rPr>
              <a:t>напрями</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дослідження</a:t>
            </a:r>
            <a:r>
              <a:rPr lang="ru-RU" sz="2800" dirty="0">
                <a:latin typeface="Times New Roman" panose="02020603050405020304" pitchFamily="18" charset="0"/>
                <a:cs typeface="Times New Roman" panose="02020603050405020304" pitchFamily="18" charset="0"/>
              </a:rPr>
              <a:t> фінансових проблем. </a:t>
            </a:r>
            <a:r>
              <a:rPr lang="ru-RU" sz="2800" dirty="0" err="1">
                <a:latin typeface="Times New Roman" panose="02020603050405020304" pitchFamily="18" charset="0"/>
                <a:cs typeface="Times New Roman" panose="02020603050405020304" pitchFamily="18" charset="0"/>
              </a:rPr>
              <a:t>Усі</a:t>
            </a:r>
            <a:r>
              <a:rPr lang="ru-RU" sz="2800" dirty="0">
                <a:latin typeface="Times New Roman" panose="02020603050405020304" pitchFamily="18" charset="0"/>
                <a:cs typeface="Times New Roman" panose="02020603050405020304" pitchFamily="18" charset="0"/>
              </a:rPr>
              <a:t> вони </a:t>
            </a:r>
            <a:r>
              <a:rPr lang="ru-RU" sz="2800" dirty="0" err="1">
                <a:latin typeface="Times New Roman" panose="02020603050405020304" pitchFamily="18" charset="0"/>
                <a:cs typeface="Times New Roman" panose="02020603050405020304" pitchFamily="18" charset="0"/>
              </a:rPr>
              <a:t>однаково</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необхідні</a:t>
            </a:r>
            <a:r>
              <a:rPr lang="ru-RU" sz="2800" dirty="0">
                <a:latin typeface="Times New Roman" panose="02020603050405020304" pitchFamily="18" charset="0"/>
                <a:cs typeface="Times New Roman" panose="02020603050405020304" pitchFamily="18" charset="0"/>
              </a:rPr>
              <a:t> для </a:t>
            </a:r>
            <a:r>
              <a:rPr lang="ru-RU" sz="2800" dirty="0" err="1">
                <a:latin typeface="Times New Roman" panose="02020603050405020304" pitchFamily="18" charset="0"/>
                <a:cs typeface="Times New Roman" panose="02020603050405020304" pitchFamily="18" charset="0"/>
              </a:rPr>
              <a:t>всебічного</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вивчення</a:t>
            </a:r>
            <a:r>
              <a:rPr lang="ru-RU" sz="2800" dirty="0">
                <a:latin typeface="Times New Roman" panose="02020603050405020304" pitchFamily="18" charset="0"/>
                <a:cs typeface="Times New Roman" panose="02020603050405020304" pitchFamily="18" charset="0"/>
              </a:rPr>
              <a:t> фінансів. </a:t>
            </a:r>
          </a:p>
          <a:p>
            <a:pPr algn="just"/>
            <a:r>
              <a:rPr lang="ru-RU" sz="2800" dirty="0" err="1">
                <a:latin typeface="Times New Roman" panose="02020603050405020304" pitchFamily="18" charset="0"/>
                <a:cs typeface="Times New Roman" panose="02020603050405020304" pitchFamily="18" charset="0"/>
              </a:rPr>
              <a:t>Фінансова</a:t>
            </a:r>
            <a:r>
              <a:rPr lang="ru-RU" sz="2800" dirty="0">
                <a:latin typeface="Times New Roman" panose="02020603050405020304" pitchFamily="18" charset="0"/>
                <a:cs typeface="Times New Roman" panose="02020603050405020304" pitchFamily="18" charset="0"/>
              </a:rPr>
              <a:t> наука </a:t>
            </a:r>
            <a:r>
              <a:rPr lang="ru-RU" sz="2800" dirty="0" err="1">
                <a:latin typeface="Times New Roman" panose="02020603050405020304" pitchFamily="18" charset="0"/>
                <a:cs typeface="Times New Roman" panose="02020603050405020304" pitchFamily="18" charset="0"/>
              </a:rPr>
              <a:t>включає</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такі</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розділи</a:t>
            </a:r>
            <a:r>
              <a:rPr lang="ru-RU" sz="2800" dirty="0">
                <a:latin typeface="Times New Roman" panose="02020603050405020304" pitchFamily="18" charset="0"/>
                <a:cs typeface="Times New Roman" panose="02020603050405020304" pitchFamily="18" charset="0"/>
              </a:rPr>
              <a:t>: науку про </a:t>
            </a:r>
            <a:r>
              <a:rPr lang="ru-RU" sz="2800" dirty="0" err="1">
                <a:latin typeface="Times New Roman" panose="02020603050405020304" pitchFamily="18" charset="0"/>
                <a:cs typeface="Times New Roman" panose="02020603050405020304" pitchFamily="18" charset="0"/>
              </a:rPr>
              <a:t>державний</a:t>
            </a:r>
            <a:r>
              <a:rPr lang="ru-RU" sz="2800" dirty="0">
                <a:latin typeface="Times New Roman" panose="02020603050405020304" pitchFamily="18" charset="0"/>
                <a:cs typeface="Times New Roman" panose="02020603050405020304" pitchFamily="18" charset="0"/>
              </a:rPr>
              <a:t> бюджет; науку про </a:t>
            </a:r>
            <a:r>
              <a:rPr lang="ru-RU" sz="2800" dirty="0" err="1">
                <a:latin typeface="Times New Roman" panose="02020603050405020304" pitchFamily="18" charset="0"/>
                <a:cs typeface="Times New Roman" panose="02020603050405020304" pitchFamily="18" charset="0"/>
              </a:rPr>
              <a:t>державні</a:t>
            </a:r>
            <a:r>
              <a:rPr lang="ru-RU" sz="2800" dirty="0">
                <a:latin typeface="Times New Roman" panose="02020603050405020304" pitchFamily="18" charset="0"/>
                <a:cs typeface="Times New Roman" panose="02020603050405020304" pitchFamily="18" charset="0"/>
              </a:rPr>
              <a:t> доходи і </a:t>
            </a:r>
            <a:r>
              <a:rPr lang="ru-RU" sz="2800" dirty="0" err="1">
                <a:latin typeface="Times New Roman" panose="02020603050405020304" pitchFamily="18" charset="0"/>
                <a:cs typeface="Times New Roman" panose="02020603050405020304" pitchFamily="18" charset="0"/>
              </a:rPr>
              <a:t>податки</a:t>
            </a:r>
            <a:r>
              <a:rPr lang="ru-RU" sz="2800" dirty="0">
                <a:latin typeface="Times New Roman" panose="02020603050405020304" pitchFamily="18" charset="0"/>
                <a:cs typeface="Times New Roman" panose="02020603050405020304" pitchFamily="18" charset="0"/>
              </a:rPr>
              <a:t>; науку про </a:t>
            </a:r>
            <a:r>
              <a:rPr lang="ru-RU" sz="2800" dirty="0" err="1">
                <a:latin typeface="Times New Roman" panose="02020603050405020304" pitchFamily="18" charset="0"/>
                <a:cs typeface="Times New Roman" panose="02020603050405020304" pitchFamily="18" charset="0"/>
              </a:rPr>
              <a:t>фінанси</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підприємницьких</a:t>
            </a:r>
            <a:r>
              <a:rPr lang="ru-RU" sz="2800" dirty="0">
                <a:latin typeface="Times New Roman" panose="02020603050405020304" pitchFamily="18" charset="0"/>
                <a:cs typeface="Times New Roman" panose="02020603050405020304" pitchFamily="18" charset="0"/>
              </a:rPr>
              <a:t> структур; науку про </a:t>
            </a:r>
            <a:r>
              <a:rPr lang="ru-RU" sz="2800" dirty="0" err="1">
                <a:latin typeface="Times New Roman" panose="02020603050405020304" pitchFamily="18" charset="0"/>
                <a:cs typeface="Times New Roman" panose="02020603050405020304" pitchFamily="18" charset="0"/>
              </a:rPr>
              <a:t>державний</a:t>
            </a:r>
            <a:r>
              <a:rPr lang="ru-RU" sz="2800" dirty="0">
                <a:latin typeface="Times New Roman" panose="02020603050405020304" pitchFamily="18" charset="0"/>
                <a:cs typeface="Times New Roman" panose="02020603050405020304" pitchFamily="18" charset="0"/>
              </a:rPr>
              <a:t> кредит; науку про </a:t>
            </a:r>
            <a:r>
              <a:rPr lang="ru-RU" sz="2800" dirty="0" err="1">
                <a:latin typeface="Times New Roman" panose="02020603050405020304" pitchFamily="18" charset="0"/>
                <a:cs typeface="Times New Roman" panose="02020603050405020304" pitchFamily="18" charset="0"/>
              </a:rPr>
              <a:t>місцеві</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фінанси</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страхування</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тощо</a:t>
            </a:r>
            <a:r>
              <a:rPr lang="ru-RU" sz="2800" dirty="0">
                <a:latin typeface="Times New Roman" panose="02020603050405020304" pitchFamily="18" charset="0"/>
                <a:cs typeface="Times New Roman" panose="02020603050405020304" pitchFamily="18" charset="0"/>
              </a:rPr>
              <a:t>.</a:t>
            </a:r>
            <a:endParaRPr lang="uk-UA"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533244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2E5B4DB-11FA-0B0B-C7F1-F2263A1F2D8E}"/>
              </a:ext>
            </a:extLst>
          </p:cNvPr>
          <p:cNvSpPr>
            <a:spLocks noGrp="1"/>
          </p:cNvSpPr>
          <p:nvPr>
            <p:ph type="title"/>
          </p:nvPr>
        </p:nvSpPr>
        <p:spPr/>
        <p:txBody>
          <a:bodyPr/>
          <a:lstStyle/>
          <a:p>
            <a:pPr algn="ctr"/>
            <a:r>
              <a:rPr lang="uk-UA" dirty="0">
                <a:solidFill>
                  <a:schemeClr val="tx1"/>
                </a:solidFill>
                <a:latin typeface="Times New Roman" panose="02020603050405020304" pitchFamily="18" charset="0"/>
                <a:cs typeface="Times New Roman" panose="02020603050405020304" pitchFamily="18" charset="0"/>
              </a:rPr>
              <a:t>3.3. Історія розвитку фінансової науки в Україні та світі</a:t>
            </a:r>
            <a:endParaRPr lang="uk-UA" dirty="0"/>
          </a:p>
        </p:txBody>
      </p:sp>
      <p:sp>
        <p:nvSpPr>
          <p:cNvPr id="3" name="Місце для вмісту 2">
            <a:extLst>
              <a:ext uri="{FF2B5EF4-FFF2-40B4-BE49-F238E27FC236}">
                <a16:creationId xmlns:a16="http://schemas.microsoft.com/office/drawing/2014/main" id="{AB87EAE7-3B30-F553-C1D0-AFC856E207A6}"/>
              </a:ext>
            </a:extLst>
          </p:cNvPr>
          <p:cNvSpPr>
            <a:spLocks noGrp="1"/>
          </p:cNvSpPr>
          <p:nvPr>
            <p:ph idx="1"/>
          </p:nvPr>
        </p:nvSpPr>
        <p:spPr>
          <a:xfrm>
            <a:off x="1206631" y="1905000"/>
            <a:ext cx="10661715" cy="4448666"/>
          </a:xfrm>
        </p:spPr>
        <p:txBody>
          <a:bodyPr>
            <a:noAutofit/>
          </a:bodyPr>
          <a:lstStyle/>
          <a:p>
            <a:pPr algn="just"/>
            <a:r>
              <a:rPr lang="uk-UA" sz="2000" dirty="0">
                <a:latin typeface="Times New Roman" panose="02020603050405020304" pitchFamily="18" charset="0"/>
                <a:cs typeface="Times New Roman" panose="02020603050405020304" pitchFamily="18" charset="0"/>
              </a:rPr>
              <a:t>Ще від стародавнього світу до сьогодення існувало багато розрізнених шкіл економічної думки, а з 15 століття почали з’являтися також окремо  школи з фінансової думки. </a:t>
            </a:r>
          </a:p>
          <a:p>
            <a:pPr algn="just"/>
            <a:r>
              <a:rPr lang="uk-UA" sz="2000" dirty="0">
                <a:latin typeface="Times New Roman" panose="02020603050405020304" pitchFamily="18" charset="0"/>
                <a:cs typeface="Times New Roman" panose="02020603050405020304" pitchFamily="18" charset="0"/>
              </a:rPr>
              <a:t>Так, давньогрецький автор-філософ </a:t>
            </a:r>
            <a:r>
              <a:rPr lang="uk-UA" sz="2000" dirty="0" err="1">
                <a:latin typeface="Times New Roman" panose="02020603050405020304" pitchFamily="18" charset="0"/>
                <a:cs typeface="Times New Roman" panose="02020603050405020304" pitchFamily="18" charset="0"/>
              </a:rPr>
              <a:t>Арістотель</a:t>
            </a:r>
            <a:r>
              <a:rPr lang="uk-UA" sz="2000" dirty="0">
                <a:latin typeface="Times New Roman" panose="02020603050405020304" pitchFamily="18" charset="0"/>
                <a:cs typeface="Times New Roman" panose="02020603050405020304" pitchFamily="18" charset="0"/>
              </a:rPr>
              <a:t> досліджував ідеї щодо мистецтва набуття багатства, а також яка власність є кращою: приватна чи громадська? У середні віки Тома Аквінський стверджував, що моральним обов'язком підприємств є продаж товарів за справедливою ціною. </a:t>
            </a:r>
          </a:p>
          <a:p>
            <a:pPr algn="just"/>
            <a:r>
              <a:rPr lang="uk-UA" sz="2000" dirty="0">
                <a:latin typeface="Times New Roman" panose="02020603050405020304" pitchFamily="18" charset="0"/>
                <a:cs typeface="Times New Roman" panose="02020603050405020304" pitchFamily="18" charset="0"/>
              </a:rPr>
              <a:t>Сучасна історія економічної думки позначена дискусією між вільним ринковим капіталізмом та соціалізмом, що безпосередньо впливає на структуру та регулювання фінансової системи. Адам Сміт заклав основу для всіх наступних концепцій «</a:t>
            </a:r>
            <a:r>
              <a:rPr lang="en-US" sz="2000" dirty="0">
                <a:latin typeface="Times New Roman" panose="02020603050405020304" pitchFamily="18" charset="0"/>
                <a:cs typeface="Times New Roman" panose="02020603050405020304" pitchFamily="18" charset="0"/>
              </a:rPr>
              <a:t>laissez faire», </a:t>
            </a:r>
            <a:r>
              <a:rPr lang="uk-UA" sz="2000" dirty="0">
                <a:latin typeface="Times New Roman" panose="02020603050405020304" pitchFamily="18" charset="0"/>
                <a:cs typeface="Times New Roman" panose="02020603050405020304" pitchFamily="18" charset="0"/>
              </a:rPr>
              <a:t>припускаючи, що вільні ринки товарів і праці надсилатимуть належні цінові сигнали особам, які приймають рішення, створюючи найбільше благо для найбільшої кількості людей. Однак промислова революція також виявила експлуататорську природу капіталістичних підприємців, що призвело до появи соціалістичних ідей, зокрема К. Маркса.</a:t>
            </a:r>
          </a:p>
        </p:txBody>
      </p:sp>
    </p:spTree>
    <p:extLst>
      <p:ext uri="{BB962C8B-B14F-4D97-AF65-F5344CB8AC3E}">
        <p14:creationId xmlns:p14="http://schemas.microsoft.com/office/powerpoint/2010/main" val="2786458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a:extLst>
              <a:ext uri="{FF2B5EF4-FFF2-40B4-BE49-F238E27FC236}">
                <a16:creationId xmlns:a16="http://schemas.microsoft.com/office/drawing/2014/main" id="{542A554A-5911-5F28-5C4A-F1546AFD2C23}"/>
              </a:ext>
            </a:extLst>
          </p:cNvPr>
          <p:cNvSpPr>
            <a:spLocks noGrp="1"/>
          </p:cNvSpPr>
          <p:nvPr>
            <p:ph idx="1"/>
          </p:nvPr>
        </p:nvSpPr>
        <p:spPr>
          <a:xfrm>
            <a:off x="2589212" y="584462"/>
            <a:ext cx="8915400" cy="5326760"/>
          </a:xfrm>
        </p:spPr>
        <p:txBody>
          <a:bodyPr>
            <a:normAutofit/>
          </a:bodyPr>
          <a:lstStyle/>
          <a:p>
            <a:pPr algn="just"/>
            <a:r>
              <a:rPr lang="uk-UA" sz="2000" dirty="0">
                <a:latin typeface="Times New Roman" panose="02020603050405020304" pitchFamily="18" charset="0"/>
                <a:cs typeface="Times New Roman" panose="02020603050405020304" pitchFamily="18" charset="0"/>
              </a:rPr>
              <a:t>Фінанси – явище історичного порядку. Ще такими великими вченими як Аристотелем, Платоном, Ксенофонтом та Цицероном почалися </a:t>
            </a:r>
            <a:r>
              <a:rPr lang="uk-UA" sz="2000" dirty="0" err="1">
                <a:latin typeface="Times New Roman" panose="02020603050405020304" pitchFamily="18" charset="0"/>
                <a:cs typeface="Times New Roman" panose="02020603050405020304" pitchFamily="18" charset="0"/>
              </a:rPr>
              <a:t>дослі-дження</a:t>
            </a:r>
            <a:r>
              <a:rPr lang="uk-UA" sz="2000" dirty="0">
                <a:latin typeface="Times New Roman" panose="02020603050405020304" pitchFamily="18" charset="0"/>
                <a:cs typeface="Times New Roman" panose="02020603050405020304" pitchFamily="18" charset="0"/>
              </a:rPr>
              <a:t> засад державного устрою античного світу, які вже були частково пов’язані із фінансами. При первіснообщинному ладі, коли був простий зрівняльний обмін (розподіл) продуктів праці, не було і фінансів. Вони з’явилися вже у період його розпаду, коли появилася держава з власними потребами у ресурсах. Більшість науковців пов'язують появу та функціонування категорії фінансів саме з появою державності.</a:t>
            </a:r>
          </a:p>
          <a:p>
            <a:pPr algn="just"/>
            <a:r>
              <a:rPr lang="uk-UA" sz="2000" dirty="0">
                <a:latin typeface="Times New Roman" panose="02020603050405020304" pitchFamily="18" charset="0"/>
                <a:cs typeface="Times New Roman" panose="02020603050405020304" pitchFamily="18" charset="0"/>
              </a:rPr>
              <a:t>На відміну від категорії фінансів, яка з’явилася у ХІІІ столітті, фінансова наука як соціальне явище досить молода. Вона виникає лише у середині </a:t>
            </a:r>
            <a:r>
              <a:rPr lang="en-US" sz="2000" dirty="0">
                <a:latin typeface="Times New Roman" panose="02020603050405020304" pitchFamily="18" charset="0"/>
                <a:cs typeface="Times New Roman" panose="02020603050405020304" pitchFamily="18" charset="0"/>
              </a:rPr>
              <a:t>XV </a:t>
            </a:r>
            <a:r>
              <a:rPr lang="uk-UA" sz="2000" dirty="0">
                <a:latin typeface="Times New Roman" panose="02020603050405020304" pitchFamily="18" charset="0"/>
                <a:cs typeface="Times New Roman" panose="02020603050405020304" pitchFamily="18" charset="0"/>
              </a:rPr>
              <a:t>століття, саме при досягненні значного розвитку товарно-грошових відноси. В цей час стало можливим формувати фонди грошових засобів не тільки на утримання правителя, а й для задоволення державних потреб. Наприкінці </a:t>
            </a:r>
            <a:r>
              <a:rPr lang="en-US" sz="2000" dirty="0">
                <a:latin typeface="Times New Roman" panose="02020603050405020304" pitchFamily="18" charset="0"/>
                <a:cs typeface="Times New Roman" panose="02020603050405020304" pitchFamily="18" charset="0"/>
              </a:rPr>
              <a:t>XV</a:t>
            </a:r>
            <a:r>
              <a:rPr lang="uk-UA" sz="2000" dirty="0">
                <a:latin typeface="Times New Roman" panose="02020603050405020304" pitchFamily="18" charset="0"/>
                <a:cs typeface="Times New Roman" panose="02020603050405020304" pitchFamily="18" charset="0"/>
              </a:rPr>
              <a:t> століття, з появою великих абсолютних монархій, в світі відбулися зміни в державному устрої. Саме з цим періодом і пов'язують розквіт фінансової науки та прослідковується досить тісний її зв'язок із фінансовою практикою.</a:t>
            </a:r>
          </a:p>
        </p:txBody>
      </p:sp>
    </p:spTree>
    <p:extLst>
      <p:ext uri="{BB962C8B-B14F-4D97-AF65-F5344CB8AC3E}">
        <p14:creationId xmlns:p14="http://schemas.microsoft.com/office/powerpoint/2010/main" val="12385875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a:extLst>
              <a:ext uri="{FF2B5EF4-FFF2-40B4-BE49-F238E27FC236}">
                <a16:creationId xmlns:a16="http://schemas.microsoft.com/office/drawing/2014/main" id="{A9C44F55-93BA-7E70-DC55-1A94AA923D7B}"/>
              </a:ext>
            </a:extLst>
          </p:cNvPr>
          <p:cNvSpPr>
            <a:spLocks noGrp="1"/>
          </p:cNvSpPr>
          <p:nvPr>
            <p:ph idx="1"/>
          </p:nvPr>
        </p:nvSpPr>
        <p:spPr>
          <a:xfrm>
            <a:off x="1583703" y="810705"/>
            <a:ext cx="10303497" cy="5100517"/>
          </a:xfrm>
        </p:spPr>
        <p:txBody>
          <a:bodyPr>
            <a:normAutofit/>
          </a:bodyPr>
          <a:lstStyle/>
          <a:p>
            <a:pPr algn="just"/>
            <a:r>
              <a:rPr lang="ru-RU" sz="2000" dirty="0">
                <a:latin typeface="Times New Roman" panose="02020603050405020304" pitchFamily="18" charset="0"/>
                <a:cs typeface="Times New Roman" panose="02020603050405020304" pitchFamily="18" charset="0"/>
              </a:rPr>
              <a:t>В </a:t>
            </a:r>
            <a:r>
              <a:rPr lang="ru-RU" sz="2000" dirty="0" err="1">
                <a:latin typeface="Times New Roman" panose="02020603050405020304" pitchFamily="18" charset="0"/>
                <a:cs typeface="Times New Roman" panose="02020603050405020304" pitchFamily="18" charset="0"/>
              </a:rPr>
              <a:t>таблиці</a:t>
            </a:r>
            <a:r>
              <a:rPr lang="ru-RU" sz="2000" dirty="0">
                <a:latin typeface="Times New Roman" panose="02020603050405020304" pitchFamily="18" charset="0"/>
                <a:cs typeface="Times New Roman" panose="02020603050405020304" pitchFamily="18" charset="0"/>
              </a:rPr>
              <a:t> 1 </a:t>
            </a:r>
            <a:r>
              <a:rPr lang="ru-RU" sz="2000" dirty="0" err="1">
                <a:latin typeface="Times New Roman" panose="02020603050405020304" pitchFamily="18" charset="0"/>
                <a:cs typeface="Times New Roman" panose="02020603050405020304" pitchFamily="18" charset="0"/>
              </a:rPr>
              <a:t>визначені</a:t>
            </a:r>
            <a:r>
              <a:rPr lang="ru-RU" sz="2000" dirty="0">
                <a:latin typeface="Times New Roman" panose="02020603050405020304" pitchFamily="18" charset="0"/>
                <a:cs typeface="Times New Roman" panose="02020603050405020304" pitchFamily="18" charset="0"/>
              </a:rPr>
              <a:t> та </a:t>
            </a:r>
            <a:r>
              <a:rPr lang="ru-RU" sz="2000" dirty="0" err="1">
                <a:latin typeface="Times New Roman" panose="02020603050405020304" pitchFamily="18" charset="0"/>
                <a:cs typeface="Times New Roman" panose="02020603050405020304" pitchFamily="18" charset="0"/>
              </a:rPr>
              <a:t>представлені</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основні</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етапи</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розвитку</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світової</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фінансової</a:t>
            </a:r>
            <a:r>
              <a:rPr lang="ru-RU" sz="2000" dirty="0">
                <a:latin typeface="Times New Roman" panose="02020603050405020304" pitchFamily="18" charset="0"/>
                <a:cs typeface="Times New Roman" panose="02020603050405020304" pitchFamily="18" charset="0"/>
              </a:rPr>
              <a:t> думки.</a:t>
            </a:r>
          </a:p>
          <a:p>
            <a:pPr algn="just"/>
            <a:endParaRPr lang="ru-RU" sz="2000" dirty="0">
              <a:latin typeface="Times New Roman" panose="02020603050405020304" pitchFamily="18" charset="0"/>
              <a:cs typeface="Times New Roman" panose="02020603050405020304" pitchFamily="18" charset="0"/>
            </a:endParaRPr>
          </a:p>
          <a:p>
            <a:pPr algn="just"/>
            <a:endParaRPr lang="uk-UA" sz="2000" dirty="0">
              <a:latin typeface="Times New Roman" panose="02020603050405020304" pitchFamily="18" charset="0"/>
              <a:cs typeface="Times New Roman" panose="02020603050405020304" pitchFamily="18" charset="0"/>
            </a:endParaRPr>
          </a:p>
        </p:txBody>
      </p:sp>
      <p:pic>
        <p:nvPicPr>
          <p:cNvPr id="5" name="Рисунок 4">
            <a:extLst>
              <a:ext uri="{FF2B5EF4-FFF2-40B4-BE49-F238E27FC236}">
                <a16:creationId xmlns:a16="http://schemas.microsoft.com/office/drawing/2014/main" id="{5426FC65-4BAD-2C2E-BDCC-9A50877257D6}"/>
              </a:ext>
            </a:extLst>
          </p:cNvPr>
          <p:cNvPicPr>
            <a:picLocks noChangeAspect="1"/>
          </p:cNvPicPr>
          <p:nvPr/>
        </p:nvPicPr>
        <p:blipFill>
          <a:blip r:embed="rId2"/>
          <a:stretch>
            <a:fillRect/>
          </a:stretch>
        </p:blipFill>
        <p:spPr>
          <a:xfrm>
            <a:off x="1439501" y="1427859"/>
            <a:ext cx="9859751" cy="5020376"/>
          </a:xfrm>
          <a:prstGeom prst="rect">
            <a:avLst/>
          </a:prstGeom>
        </p:spPr>
      </p:pic>
    </p:spTree>
    <p:extLst>
      <p:ext uri="{BB962C8B-B14F-4D97-AF65-F5344CB8AC3E}">
        <p14:creationId xmlns:p14="http://schemas.microsoft.com/office/powerpoint/2010/main" val="23510261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a:extLst>
              <a:ext uri="{FF2B5EF4-FFF2-40B4-BE49-F238E27FC236}">
                <a16:creationId xmlns:a16="http://schemas.microsoft.com/office/drawing/2014/main" id="{A7648C33-9AB0-D0E8-BFA2-D058EFDDF3A4}"/>
              </a:ext>
            </a:extLst>
          </p:cNvPr>
          <p:cNvSpPr>
            <a:spLocks noGrp="1"/>
          </p:cNvSpPr>
          <p:nvPr>
            <p:ph idx="1"/>
          </p:nvPr>
        </p:nvSpPr>
        <p:spPr>
          <a:xfrm>
            <a:off x="1696825" y="461913"/>
            <a:ext cx="9888717" cy="5948314"/>
          </a:xfrm>
        </p:spPr>
        <p:txBody>
          <a:bodyPr>
            <a:noAutofit/>
          </a:bodyPr>
          <a:lstStyle/>
          <a:p>
            <a:pPr algn="just"/>
            <a:r>
              <a:rPr lang="uk-UA" sz="2400" dirty="0">
                <a:latin typeface="Times New Roman" panose="02020603050405020304" pitchFamily="18" charset="0"/>
                <a:cs typeface="Times New Roman" panose="02020603050405020304" pitchFamily="18" charset="0"/>
              </a:rPr>
              <a:t>В історії світової як загальної економічної так і фінансової думки є багато ключових постатей. Адам Сміт вважається батьком сучасної економіки, а його праця «Багатство народів» заклала основи класичної економіки.</a:t>
            </a:r>
          </a:p>
          <a:p>
            <a:pPr algn="just"/>
            <a:r>
              <a:rPr lang="uk-UA" sz="2400" dirty="0">
                <a:latin typeface="Times New Roman" panose="02020603050405020304" pitchFamily="18" charset="0"/>
                <a:cs typeface="Times New Roman" panose="02020603050405020304" pitchFamily="18" charset="0"/>
              </a:rPr>
              <a:t>Давид Рікардо відомий своїми працями з теорії порівняльних переваг та розподілу доходів.</a:t>
            </a:r>
          </a:p>
          <a:p>
            <a:pPr algn="just"/>
            <a:r>
              <a:rPr lang="uk-UA" sz="2400" dirty="0">
                <a:latin typeface="Times New Roman" panose="02020603050405020304" pitchFamily="18" charset="0"/>
                <a:cs typeface="Times New Roman" panose="02020603050405020304" pitchFamily="18" charset="0"/>
              </a:rPr>
              <a:t>Карл Маркс був впливовим критиком капіталізму, а його теорії справили значний вплив на фінансову та політичну думку. </a:t>
            </a:r>
          </a:p>
          <a:p>
            <a:pPr algn="just"/>
            <a:r>
              <a:rPr lang="uk-UA" sz="2400" dirty="0">
                <a:latin typeface="Times New Roman" panose="02020603050405020304" pitchFamily="18" charset="0"/>
                <a:cs typeface="Times New Roman" panose="02020603050405020304" pitchFamily="18" charset="0"/>
              </a:rPr>
              <a:t>Джон </a:t>
            </a:r>
            <a:r>
              <a:rPr lang="uk-UA" sz="2400" dirty="0" err="1">
                <a:latin typeface="Times New Roman" panose="02020603050405020304" pitchFamily="18" charset="0"/>
                <a:cs typeface="Times New Roman" panose="02020603050405020304" pitchFamily="18" charset="0"/>
              </a:rPr>
              <a:t>Мейнард</a:t>
            </a:r>
            <a:r>
              <a:rPr lang="uk-UA" sz="2400" dirty="0">
                <a:latin typeface="Times New Roman" panose="02020603050405020304" pitchFamily="18" charset="0"/>
                <a:cs typeface="Times New Roman" panose="02020603050405020304" pitchFamily="18" charset="0"/>
              </a:rPr>
              <a:t> Кейнс здійснив революцію в макроекономіці своїми іде ями про державне втручання під час економічних спадів. </a:t>
            </a:r>
          </a:p>
          <a:p>
            <a:pPr algn="just"/>
            <a:r>
              <a:rPr lang="uk-UA" sz="2400" dirty="0">
                <a:latin typeface="Times New Roman" panose="02020603050405020304" pitchFamily="18" charset="0"/>
                <a:cs typeface="Times New Roman" panose="02020603050405020304" pitchFamily="18" charset="0"/>
              </a:rPr>
              <a:t>Мілтон Фрідман був провідним представником чиказької школи економіки та відомий своїми працями з монетарної політики.</a:t>
            </a:r>
          </a:p>
          <a:p>
            <a:pPr algn="just"/>
            <a:r>
              <a:rPr lang="uk-UA" sz="2400" dirty="0">
                <a:latin typeface="Times New Roman" panose="02020603050405020304" pitchFamily="18" charset="0"/>
                <a:cs typeface="Times New Roman" panose="02020603050405020304" pitchFamily="18" charset="0"/>
              </a:rPr>
              <a:t> Впливовими банкірами, які сформували фінансові ринки, були династія Ротшильдів та Джон </a:t>
            </a:r>
            <a:r>
              <a:rPr lang="uk-UA" sz="2400" dirty="0" err="1">
                <a:latin typeface="Times New Roman" panose="02020603050405020304" pitchFamily="18" charset="0"/>
                <a:cs typeface="Times New Roman" panose="02020603050405020304" pitchFamily="18" charset="0"/>
              </a:rPr>
              <a:t>Пірпонт</a:t>
            </a:r>
            <a:r>
              <a:rPr lang="uk-UA" sz="2400" dirty="0">
                <a:latin typeface="Times New Roman" panose="02020603050405020304" pitchFamily="18" charset="0"/>
                <a:cs typeface="Times New Roman" panose="02020603050405020304" pitchFamily="18" charset="0"/>
              </a:rPr>
              <a:t> Морган.</a:t>
            </a:r>
          </a:p>
        </p:txBody>
      </p:sp>
    </p:spTree>
    <p:extLst>
      <p:ext uri="{BB962C8B-B14F-4D97-AF65-F5344CB8AC3E}">
        <p14:creationId xmlns:p14="http://schemas.microsoft.com/office/powerpoint/2010/main" val="9888894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a:extLst>
              <a:ext uri="{FF2B5EF4-FFF2-40B4-BE49-F238E27FC236}">
                <a16:creationId xmlns:a16="http://schemas.microsoft.com/office/drawing/2014/main" id="{1016FBDA-F750-2D9F-32B6-8D5BCF132465}"/>
              </a:ext>
            </a:extLst>
          </p:cNvPr>
          <p:cNvSpPr>
            <a:spLocks noGrp="1"/>
          </p:cNvSpPr>
          <p:nvPr>
            <p:ph idx="1"/>
          </p:nvPr>
        </p:nvSpPr>
        <p:spPr>
          <a:xfrm>
            <a:off x="2177591" y="829559"/>
            <a:ext cx="9251606" cy="5411601"/>
          </a:xfrm>
        </p:spPr>
        <p:txBody>
          <a:bodyPr>
            <a:noAutofit/>
          </a:bodyPr>
          <a:lstStyle/>
          <a:p>
            <a:pPr algn="just"/>
            <a:r>
              <a:rPr lang="uk-UA" sz="2400" dirty="0">
                <a:latin typeface="Times New Roman" panose="02020603050405020304" pitchFamily="18" charset="0"/>
                <a:cs typeface="Times New Roman" panose="02020603050405020304" pitchFamily="18" charset="0"/>
              </a:rPr>
              <a:t>Прослідкуємо те, яким чином змінювалася фінансова думка в Україні. В середньовічній Україні вона була пов'язана з аграрною економікою, тобто характеризувалася пануванням натурального сільського господарства та взаємовідносинами між самими селянами та землевласницькою аристократією: відробіткова рента, натуральні повинності, а пізніше – грошова рента.</a:t>
            </a:r>
          </a:p>
          <a:p>
            <a:pPr algn="just"/>
            <a:r>
              <a:rPr lang="uk-UA" sz="2400" dirty="0">
                <a:latin typeface="Times New Roman" panose="02020603050405020304" pitchFamily="18" charset="0"/>
                <a:cs typeface="Times New Roman" panose="02020603050405020304" pitchFamily="18" charset="0"/>
              </a:rPr>
              <a:t>Період Київської Русі (</a:t>
            </a:r>
            <a:r>
              <a:rPr lang="en-US" sz="2400" dirty="0">
                <a:latin typeface="Times New Roman" panose="02020603050405020304" pitchFamily="18" charset="0"/>
                <a:cs typeface="Times New Roman" panose="02020603050405020304" pitchFamily="18" charset="0"/>
              </a:rPr>
              <a:t>IX–XII </a:t>
            </a:r>
            <a:r>
              <a:rPr lang="uk-UA" sz="2400" dirty="0">
                <a:latin typeface="Times New Roman" panose="02020603050405020304" pitchFamily="18" charset="0"/>
                <a:cs typeface="Times New Roman" panose="02020603050405020304" pitchFamily="18" charset="0"/>
              </a:rPr>
              <a:t>століття) був важливим етапом в історії України. Київ досяг свого розквіту за правління Володимира Великого та Ярослава Мудрого, ставши одним із наймогутніших та культурно розвинених держав Європи.</a:t>
            </a:r>
          </a:p>
          <a:p>
            <a:pPr algn="just"/>
            <a:r>
              <a:rPr lang="uk-UA" sz="2400" dirty="0">
                <a:latin typeface="Times New Roman" panose="02020603050405020304" pitchFamily="18" charset="0"/>
                <a:cs typeface="Times New Roman" panose="02020603050405020304" pitchFamily="18" charset="0"/>
              </a:rPr>
              <a:t>Однак після його смерті Київська Русь вступила в тривалий період занепаду, зумовлений змінами торговельних шляхів, війнами з половцями та князівськими міжусобицями.</a:t>
            </a:r>
          </a:p>
        </p:txBody>
      </p:sp>
    </p:spTree>
    <p:extLst>
      <p:ext uri="{BB962C8B-B14F-4D97-AF65-F5344CB8AC3E}">
        <p14:creationId xmlns:p14="http://schemas.microsoft.com/office/powerpoint/2010/main" val="15229537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097C05-FAEC-17C8-FF79-0BD75F144CA2}"/>
            </a:ext>
          </a:extLst>
        </p:cNvPr>
        <p:cNvGrpSpPr/>
        <p:nvPr/>
      </p:nvGrpSpPr>
      <p:grpSpPr>
        <a:xfrm>
          <a:off x="0" y="0"/>
          <a:ext cx="0" cy="0"/>
          <a:chOff x="0" y="0"/>
          <a:chExt cx="0" cy="0"/>
        </a:xfrm>
      </p:grpSpPr>
      <p:sp>
        <p:nvSpPr>
          <p:cNvPr id="3" name="Місце для вмісту 2">
            <a:extLst>
              <a:ext uri="{FF2B5EF4-FFF2-40B4-BE49-F238E27FC236}">
                <a16:creationId xmlns:a16="http://schemas.microsoft.com/office/drawing/2014/main" id="{26F68C73-67AE-5E91-79A4-15724DE123BF}"/>
              </a:ext>
            </a:extLst>
          </p:cNvPr>
          <p:cNvSpPr>
            <a:spLocks noGrp="1"/>
          </p:cNvSpPr>
          <p:nvPr>
            <p:ph idx="1"/>
          </p:nvPr>
        </p:nvSpPr>
        <p:spPr>
          <a:xfrm>
            <a:off x="2102176" y="1329180"/>
            <a:ext cx="9251606" cy="4487159"/>
          </a:xfrm>
        </p:spPr>
        <p:txBody>
          <a:bodyPr>
            <a:noAutofit/>
          </a:bodyPr>
          <a:lstStyle/>
          <a:p>
            <a:pPr algn="just"/>
            <a:r>
              <a:rPr lang="uk-UA" sz="2400" dirty="0">
                <a:latin typeface="Times New Roman" panose="02020603050405020304" pitchFamily="18" charset="0"/>
                <a:cs typeface="Times New Roman" panose="02020603050405020304" pitchFamily="18" charset="0"/>
              </a:rPr>
              <a:t>У </a:t>
            </a:r>
            <a:r>
              <a:rPr lang="en-US" sz="2400" dirty="0">
                <a:latin typeface="Times New Roman" panose="02020603050405020304" pitchFamily="18" charset="0"/>
                <a:cs typeface="Times New Roman" panose="02020603050405020304" pitchFamily="18" charset="0"/>
              </a:rPr>
              <a:t>XIII </a:t>
            </a:r>
            <a:r>
              <a:rPr lang="uk-UA" sz="2400" dirty="0">
                <a:latin typeface="Times New Roman" panose="02020603050405020304" pitchFamily="18" charset="0"/>
                <a:cs typeface="Times New Roman" panose="02020603050405020304" pitchFamily="18" charset="0"/>
              </a:rPr>
              <a:t>ст. Київська Русь зазнала руйнівних наслідків монгольської навали. За правління князя Романа Мстиславича та його сина Данила Галицького Галицько-Волинське князівство досягло розквіту, розвиваючи торгівлю, особливо з Польщею та Угорщиною, а також Візантією, що приносило значне процвітання.</a:t>
            </a:r>
          </a:p>
          <a:p>
            <a:pPr algn="just"/>
            <a:r>
              <a:rPr lang="uk-UA" sz="2400" dirty="0">
                <a:latin typeface="Times New Roman" panose="02020603050405020304" pitchFamily="18" charset="0"/>
                <a:cs typeface="Times New Roman" panose="02020603050405020304" pitchFamily="18" charset="0"/>
              </a:rPr>
              <a:t>Значний вплив був на українську економічну діяльність та фінансове мислення у </a:t>
            </a:r>
            <a:r>
              <a:rPr lang="en-US" sz="2400" dirty="0">
                <a:latin typeface="Times New Roman" panose="02020603050405020304" pitchFamily="18" charset="0"/>
                <a:cs typeface="Times New Roman" panose="02020603050405020304" pitchFamily="18" charset="0"/>
              </a:rPr>
              <a:t>XVII–XIX </a:t>
            </a:r>
            <a:r>
              <a:rPr lang="uk-UA" sz="2400" dirty="0">
                <a:latin typeface="Times New Roman" panose="02020603050405020304" pitchFamily="18" charset="0"/>
                <a:cs typeface="Times New Roman" panose="02020603050405020304" pitchFamily="18" charset="0"/>
              </a:rPr>
              <a:t>ст. російською імперською владою. Через це економіка України в була трансформована в імперську систему і наша країна була на довгі роки тільки постачальником сировини (зерна, цукру, металу, вугілля та інше).</a:t>
            </a:r>
          </a:p>
        </p:txBody>
      </p:sp>
    </p:spTree>
    <p:extLst>
      <p:ext uri="{BB962C8B-B14F-4D97-AF65-F5344CB8AC3E}">
        <p14:creationId xmlns:p14="http://schemas.microsoft.com/office/powerpoint/2010/main" val="19148115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8C8540-3547-4712-0CB2-9239B457C0F0}"/>
            </a:ext>
          </a:extLst>
        </p:cNvPr>
        <p:cNvGrpSpPr/>
        <p:nvPr/>
      </p:nvGrpSpPr>
      <p:grpSpPr>
        <a:xfrm>
          <a:off x="0" y="0"/>
          <a:ext cx="0" cy="0"/>
          <a:chOff x="0" y="0"/>
          <a:chExt cx="0" cy="0"/>
        </a:xfrm>
      </p:grpSpPr>
      <p:sp>
        <p:nvSpPr>
          <p:cNvPr id="3" name="Місце для вмісту 2">
            <a:extLst>
              <a:ext uri="{FF2B5EF4-FFF2-40B4-BE49-F238E27FC236}">
                <a16:creationId xmlns:a16="http://schemas.microsoft.com/office/drawing/2014/main" id="{837448AB-F8AE-01E4-2A36-134F182B576B}"/>
              </a:ext>
            </a:extLst>
          </p:cNvPr>
          <p:cNvSpPr>
            <a:spLocks noGrp="1"/>
          </p:cNvSpPr>
          <p:nvPr>
            <p:ph idx="1"/>
          </p:nvPr>
        </p:nvSpPr>
        <p:spPr>
          <a:xfrm>
            <a:off x="2102176" y="584462"/>
            <a:ext cx="9251606" cy="5392132"/>
          </a:xfrm>
        </p:spPr>
        <p:txBody>
          <a:bodyPr>
            <a:noAutofit/>
          </a:bodyPr>
          <a:lstStyle/>
          <a:p>
            <a:pPr algn="just"/>
            <a:r>
              <a:rPr lang="uk-UA" sz="2400" dirty="0">
                <a:latin typeface="Times New Roman" panose="02020603050405020304" pitchFamily="18" charset="0"/>
                <a:cs typeface="Times New Roman" panose="02020603050405020304" pitchFamily="18" charset="0"/>
              </a:rPr>
              <a:t>Вже у </a:t>
            </a:r>
            <a:r>
              <a:rPr lang="en-US" sz="2400" dirty="0">
                <a:latin typeface="Times New Roman" panose="02020603050405020304" pitchFamily="18" charset="0"/>
                <a:cs typeface="Times New Roman" panose="02020603050405020304" pitchFamily="18" charset="0"/>
              </a:rPr>
              <a:t>XX </a:t>
            </a:r>
            <a:r>
              <a:rPr lang="uk-UA" sz="2400" dirty="0">
                <a:latin typeface="Times New Roman" panose="02020603050405020304" pitchFamily="18" charset="0"/>
                <a:cs typeface="Times New Roman" panose="02020603050405020304" pitchFamily="18" charset="0"/>
              </a:rPr>
              <a:t>ст. розвиток фінансової науки в Україні був пов'язаний з саме радянським періодом політичної та економічної історії нашої країни, економіка якої була частиною централізованої планової системи СРСР. Відповідно до державних планів проходило й управління фінансами УСРС.</a:t>
            </a:r>
          </a:p>
          <a:p>
            <a:pPr algn="just"/>
            <a:r>
              <a:rPr lang="uk-UA" sz="2400" dirty="0">
                <a:latin typeface="Times New Roman" panose="02020603050405020304" pitchFamily="18" charset="0"/>
                <a:cs typeface="Times New Roman" panose="02020603050405020304" pitchFamily="18" charset="0"/>
              </a:rPr>
              <a:t>В 1991 році в Україні розпочався перехідний етап до ринкової економіки, в який була й глибока економічна криза, гіперінфляція, значний спад виробництва тощо. І саме тоді українські економісти-науковці почали розробляти нові фінансові моделі, адаптувати їх до сучасних реалій з урахуванням західних економічних теорій та ринкової економіки. Україна мала створити діючу демократичну державу, конкурентоспроможну економіку, таку фінансову систему, яка б була інтегрована вже з європейським ринком.</a:t>
            </a:r>
          </a:p>
        </p:txBody>
      </p:sp>
    </p:spTree>
    <p:extLst>
      <p:ext uri="{BB962C8B-B14F-4D97-AF65-F5344CB8AC3E}">
        <p14:creationId xmlns:p14="http://schemas.microsoft.com/office/powerpoint/2010/main" val="6648567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977ADA-AE06-BB7B-B590-C6BB3CFB7BB8}"/>
            </a:ext>
          </a:extLst>
        </p:cNvPr>
        <p:cNvGrpSpPr/>
        <p:nvPr/>
      </p:nvGrpSpPr>
      <p:grpSpPr>
        <a:xfrm>
          <a:off x="0" y="0"/>
          <a:ext cx="0" cy="0"/>
          <a:chOff x="0" y="0"/>
          <a:chExt cx="0" cy="0"/>
        </a:xfrm>
      </p:grpSpPr>
      <p:sp>
        <p:nvSpPr>
          <p:cNvPr id="3" name="Місце для вмісту 2">
            <a:extLst>
              <a:ext uri="{FF2B5EF4-FFF2-40B4-BE49-F238E27FC236}">
                <a16:creationId xmlns:a16="http://schemas.microsoft.com/office/drawing/2014/main" id="{A4D02FEC-8DD0-85AE-DBC4-72FC90AE41E5}"/>
              </a:ext>
            </a:extLst>
          </p:cNvPr>
          <p:cNvSpPr>
            <a:spLocks noGrp="1"/>
          </p:cNvSpPr>
          <p:nvPr>
            <p:ph idx="1"/>
          </p:nvPr>
        </p:nvSpPr>
        <p:spPr>
          <a:xfrm>
            <a:off x="2102176" y="1008668"/>
            <a:ext cx="9251606" cy="4967926"/>
          </a:xfrm>
        </p:spPr>
        <p:txBody>
          <a:bodyPr>
            <a:noAutofit/>
          </a:bodyPr>
          <a:lstStyle/>
          <a:p>
            <a:pPr algn="just"/>
            <a:r>
              <a:rPr lang="uk-UA" sz="2400" dirty="0">
                <a:latin typeface="Times New Roman" panose="02020603050405020304" pitchFamily="18" charset="0"/>
                <a:cs typeface="Times New Roman" panose="02020603050405020304" pitchFamily="18" charset="0"/>
              </a:rPr>
              <a:t>Сучасний етап розвитку як світової так і української фінансової думки сформувався вже під впливом глобалізації, дерегуляції та швидкого технологічного прогресу. Відмінною характеристикою сучасних фінансів як науки є дослідження процесів розподілу та перерозподілу вартості, що виступає індикатором ефективності. Фінансисти-теоретики зосереджуються на аналізі динамічних економічних явищ, їх циклічності та наслідків, розглядаючи їх крізь призму властивостей економічної системи.</a:t>
            </a:r>
          </a:p>
          <a:p>
            <a:pPr algn="just"/>
            <a:r>
              <a:rPr lang="ru-RU" sz="2400" dirty="0" err="1">
                <a:latin typeface="Times New Roman" panose="02020603050405020304" pitchFamily="18" charset="0"/>
                <a:cs typeface="Times New Roman" panose="02020603050405020304" pitchFamily="18" charset="0"/>
              </a:rPr>
              <a:t>Розвиток</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інформаційних</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технологій</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зокрема</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Інтернету</a:t>
            </a:r>
            <a:r>
              <a:rPr lang="ru-RU" sz="2400" dirty="0">
                <a:latin typeface="Times New Roman" panose="02020603050405020304" pitchFamily="18" charset="0"/>
                <a:cs typeface="Times New Roman" panose="02020603050405020304" pitchFamily="18" charset="0"/>
              </a:rPr>
              <a:t> та </a:t>
            </a:r>
            <a:r>
              <a:rPr lang="ru-RU" sz="2400" dirty="0" err="1">
                <a:latin typeface="Times New Roman" panose="02020603050405020304" pitchFamily="18" charset="0"/>
                <a:cs typeface="Times New Roman" panose="02020603050405020304" pitchFamily="18" charset="0"/>
              </a:rPr>
              <a:t>мобільних</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комунікацій</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призвів</a:t>
            </a:r>
            <a:r>
              <a:rPr lang="ru-RU" sz="2400" dirty="0">
                <a:latin typeface="Times New Roman" panose="02020603050405020304" pitchFamily="18" charset="0"/>
                <a:cs typeface="Times New Roman" panose="02020603050405020304" pitchFamily="18" charset="0"/>
              </a:rPr>
              <a:t> до </a:t>
            </a:r>
            <a:r>
              <a:rPr lang="ru-RU" sz="2400" dirty="0" err="1">
                <a:latin typeface="Times New Roman" panose="02020603050405020304" pitchFamily="18" charset="0"/>
                <a:cs typeface="Times New Roman" panose="02020603050405020304" pitchFamily="18" charset="0"/>
              </a:rPr>
              <a:t>появи</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нових</a:t>
            </a:r>
            <a:r>
              <a:rPr lang="ru-RU" sz="2400" dirty="0">
                <a:latin typeface="Times New Roman" panose="02020603050405020304" pitchFamily="18" charset="0"/>
                <a:cs typeface="Times New Roman" panose="02020603050405020304" pitchFamily="18" charset="0"/>
              </a:rPr>
              <a:t> фінансових </a:t>
            </a:r>
            <a:r>
              <a:rPr lang="ru-RU" sz="2400" dirty="0" err="1">
                <a:latin typeface="Times New Roman" panose="02020603050405020304" pitchFamily="18" charset="0"/>
                <a:cs typeface="Times New Roman" panose="02020603050405020304" pitchFamily="18" charset="0"/>
              </a:rPr>
              <a:t>інструментів</a:t>
            </a:r>
            <a:r>
              <a:rPr lang="ru-RU" sz="2400" dirty="0">
                <a:latin typeface="Times New Roman" panose="02020603050405020304" pitchFamily="18" charset="0"/>
                <a:cs typeface="Times New Roman" panose="02020603050405020304" pitchFamily="18" charset="0"/>
              </a:rPr>
              <a:t>, платформ та </a:t>
            </a:r>
            <a:r>
              <a:rPr lang="ru-RU" sz="2400" dirty="0" err="1">
                <a:latin typeface="Times New Roman" panose="02020603050405020304" pitchFamily="18" charset="0"/>
                <a:cs typeface="Times New Roman" panose="02020603050405020304" pitchFamily="18" charset="0"/>
              </a:rPr>
              <a:t>послуг</a:t>
            </a:r>
            <a:r>
              <a:rPr lang="ru-RU" sz="2400" dirty="0">
                <a:latin typeface="Times New Roman" panose="02020603050405020304" pitchFamily="18" charset="0"/>
                <a:cs typeface="Times New Roman" panose="02020603050405020304" pitchFamily="18" charset="0"/>
              </a:rPr>
              <a:t>, таких як онлайн-трейдинг, </a:t>
            </a:r>
            <a:r>
              <a:rPr lang="ru-RU" sz="2400" dirty="0" err="1">
                <a:latin typeface="Times New Roman" panose="02020603050405020304" pitchFamily="18" charset="0"/>
                <a:cs typeface="Times New Roman" panose="02020603050405020304" pitchFamily="18" charset="0"/>
              </a:rPr>
              <a:t>криптовалюти</a:t>
            </a:r>
            <a:r>
              <a:rPr lang="ru-RU" sz="2400" dirty="0">
                <a:latin typeface="Times New Roman" panose="02020603050405020304" pitchFamily="18" charset="0"/>
                <a:cs typeface="Times New Roman" panose="02020603050405020304" pitchFamily="18" charset="0"/>
              </a:rPr>
              <a:t> та </a:t>
            </a:r>
            <a:r>
              <a:rPr lang="ru-RU" sz="2400" dirty="0" err="1">
                <a:latin typeface="Times New Roman" panose="02020603050405020304" pitchFamily="18" charset="0"/>
                <a:cs typeface="Times New Roman" panose="02020603050405020304" pitchFamily="18" charset="0"/>
              </a:rPr>
              <a:t>фінтех-компанії</a:t>
            </a:r>
            <a:r>
              <a:rPr lang="ru-RU" sz="2400"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15445549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4A69D9-088D-E725-9E09-50AA226E4171}"/>
            </a:ext>
          </a:extLst>
        </p:cNvPr>
        <p:cNvGrpSpPr/>
        <p:nvPr/>
      </p:nvGrpSpPr>
      <p:grpSpPr>
        <a:xfrm>
          <a:off x="0" y="0"/>
          <a:ext cx="0" cy="0"/>
          <a:chOff x="0" y="0"/>
          <a:chExt cx="0" cy="0"/>
        </a:xfrm>
      </p:grpSpPr>
      <p:sp>
        <p:nvSpPr>
          <p:cNvPr id="3" name="Місце для вмісту 2">
            <a:extLst>
              <a:ext uri="{FF2B5EF4-FFF2-40B4-BE49-F238E27FC236}">
                <a16:creationId xmlns:a16="http://schemas.microsoft.com/office/drawing/2014/main" id="{BF8CBF5F-3353-1F5C-EC85-DB3C6C549D23}"/>
              </a:ext>
            </a:extLst>
          </p:cNvPr>
          <p:cNvSpPr>
            <a:spLocks noGrp="1"/>
          </p:cNvSpPr>
          <p:nvPr>
            <p:ph idx="1"/>
          </p:nvPr>
        </p:nvSpPr>
        <p:spPr>
          <a:xfrm>
            <a:off x="2045615" y="1913641"/>
            <a:ext cx="9251606" cy="2790334"/>
          </a:xfrm>
        </p:spPr>
        <p:txBody>
          <a:bodyPr>
            <a:noAutofit/>
          </a:bodyPr>
          <a:lstStyle/>
          <a:p>
            <a:pPr algn="just"/>
            <a:r>
              <a:rPr lang="uk-UA" sz="2400" dirty="0">
                <a:latin typeface="Times New Roman" panose="02020603050405020304" pitchFamily="18" charset="0"/>
                <a:cs typeface="Times New Roman" panose="02020603050405020304" pitchFamily="18" charset="0"/>
              </a:rPr>
              <a:t>У галузі фінансового консультування спостерігається еволюція від традиційних моделей, що базувалися на комісійних, до більш орієнтованих на клієнта підходів, з використанням технологій для персоналізації порад та покращення комунікації. З’являються різні гібридні моделі, в яких поєднуються людський досвід з технологічною підтримкою, а також зростає увага до поведінкових аспектів фінансового консультування.</a:t>
            </a:r>
          </a:p>
          <a:p>
            <a:pPr algn="just"/>
            <a:endParaRPr lang="ru-RU"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336086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1FBC8B-BCFE-492D-D1C1-DACDCC49321F}"/>
            </a:ext>
          </a:extLst>
        </p:cNvPr>
        <p:cNvGrpSpPr/>
        <p:nvPr/>
      </p:nvGrpSpPr>
      <p:grpSpPr>
        <a:xfrm>
          <a:off x="0" y="0"/>
          <a:ext cx="0" cy="0"/>
          <a:chOff x="0" y="0"/>
          <a:chExt cx="0" cy="0"/>
        </a:xfrm>
      </p:grpSpPr>
      <p:sp>
        <p:nvSpPr>
          <p:cNvPr id="3" name="Місце для вмісту 2">
            <a:extLst>
              <a:ext uri="{FF2B5EF4-FFF2-40B4-BE49-F238E27FC236}">
                <a16:creationId xmlns:a16="http://schemas.microsoft.com/office/drawing/2014/main" id="{8E7D8840-AF96-8C0C-6BF2-5F33132B3B98}"/>
              </a:ext>
            </a:extLst>
          </p:cNvPr>
          <p:cNvSpPr>
            <a:spLocks noGrp="1"/>
          </p:cNvSpPr>
          <p:nvPr>
            <p:ph idx="1"/>
          </p:nvPr>
        </p:nvSpPr>
        <p:spPr>
          <a:xfrm>
            <a:off x="2045615" y="320511"/>
            <a:ext cx="9251606" cy="6202838"/>
          </a:xfrm>
        </p:spPr>
        <p:txBody>
          <a:bodyPr>
            <a:noAutofit/>
          </a:bodyPr>
          <a:lstStyle/>
          <a:p>
            <a:pPr algn="just"/>
            <a:r>
              <a:rPr lang="uk-UA" sz="2300" dirty="0">
                <a:latin typeface="Times New Roman" panose="02020603050405020304" pitchFamily="18" charset="0"/>
                <a:cs typeface="Times New Roman" panose="02020603050405020304" pitchFamily="18" charset="0"/>
              </a:rPr>
              <a:t>Отже, світова фінансова думка розвивалася у тісному зв’язку з економічною та політичною історією людства. Від античних досліджень власності й багатства до сучасних фінансових ринків еволюція фінансів відображала суспільні зміни. У середньовіччі основним фокусом були моральні аспекти, а з епохи </a:t>
            </a:r>
            <a:r>
              <a:rPr lang="uk-UA" sz="2300" dirty="0" err="1">
                <a:latin typeface="Times New Roman" panose="02020603050405020304" pitchFamily="18" charset="0"/>
                <a:cs typeface="Times New Roman" panose="02020603050405020304" pitchFamily="18" charset="0"/>
              </a:rPr>
              <a:t>мерканилізму</a:t>
            </a:r>
            <a:r>
              <a:rPr lang="uk-UA" sz="2300" dirty="0">
                <a:latin typeface="Times New Roman" panose="02020603050405020304" pitchFamily="18" charset="0"/>
                <a:cs typeface="Times New Roman" panose="02020603050405020304" pitchFamily="18" charset="0"/>
              </a:rPr>
              <a:t> – накопичення капіталу. Класична економічна школа заклала основи ринкової економіки, а неокласика доповнила її математичними підходами. </a:t>
            </a:r>
            <a:r>
              <a:rPr lang="en-US" sz="2300" dirty="0">
                <a:latin typeface="Times New Roman" panose="02020603050405020304" pitchFamily="18" charset="0"/>
                <a:cs typeface="Times New Roman" panose="02020603050405020304" pitchFamily="18" charset="0"/>
              </a:rPr>
              <a:t>XX </a:t>
            </a:r>
            <a:r>
              <a:rPr lang="uk-UA" sz="2300" dirty="0">
                <a:latin typeface="Times New Roman" panose="02020603050405020304" pitchFamily="18" charset="0"/>
                <a:cs typeface="Times New Roman" panose="02020603050405020304" pitchFamily="18" charset="0"/>
              </a:rPr>
              <a:t>століття принесло важливі концепції </a:t>
            </a:r>
            <a:r>
              <a:rPr lang="uk-UA" sz="2300" dirty="0" err="1">
                <a:latin typeface="Times New Roman" panose="02020603050405020304" pitchFamily="18" charset="0"/>
                <a:cs typeface="Times New Roman" panose="02020603050405020304" pitchFamily="18" charset="0"/>
              </a:rPr>
              <a:t>монетаризму</a:t>
            </a:r>
            <a:r>
              <a:rPr lang="uk-UA" sz="2300" dirty="0">
                <a:latin typeface="Times New Roman" panose="02020603050405020304" pitchFamily="18" charset="0"/>
                <a:cs typeface="Times New Roman" panose="02020603050405020304" pitchFamily="18" charset="0"/>
              </a:rPr>
              <a:t>, </a:t>
            </a:r>
            <a:r>
              <a:rPr lang="uk-UA" sz="2300" dirty="0" err="1">
                <a:latin typeface="Times New Roman" panose="02020603050405020304" pitchFamily="18" charset="0"/>
                <a:cs typeface="Times New Roman" panose="02020603050405020304" pitchFamily="18" charset="0"/>
              </a:rPr>
              <a:t>кейнсіанства</a:t>
            </a:r>
            <a:r>
              <a:rPr lang="uk-UA" sz="2300" dirty="0">
                <a:latin typeface="Times New Roman" panose="02020603050405020304" pitchFamily="18" charset="0"/>
                <a:cs typeface="Times New Roman" panose="02020603050405020304" pitchFamily="18" charset="0"/>
              </a:rPr>
              <a:t> та поведінкової економіки. </a:t>
            </a:r>
          </a:p>
          <a:p>
            <a:pPr algn="just"/>
            <a:r>
              <a:rPr lang="uk-UA" sz="2300" dirty="0">
                <a:latin typeface="Times New Roman" panose="02020603050405020304" pitchFamily="18" charset="0"/>
                <a:cs typeface="Times New Roman" panose="02020603050405020304" pitchFamily="18" charset="0"/>
              </a:rPr>
              <a:t>В Україні фінансова думка зазнавала впливу імперських, радянських і ринкових трансформацій. Сучасний розвиток фінансової науки визначається глобалізацією та технологічним прогресом. Інноваційні фінансові інструменти та </a:t>
            </a:r>
            <a:r>
              <a:rPr lang="uk-UA" sz="2300" dirty="0" err="1">
                <a:latin typeface="Times New Roman" panose="02020603050405020304" pitchFamily="18" charset="0"/>
                <a:cs typeface="Times New Roman" panose="02020603050405020304" pitchFamily="18" charset="0"/>
              </a:rPr>
              <a:t>цифровізація</a:t>
            </a:r>
            <a:r>
              <a:rPr lang="uk-UA" sz="2300" dirty="0">
                <a:latin typeface="Times New Roman" panose="02020603050405020304" pitchFamily="18" charset="0"/>
                <a:cs typeface="Times New Roman" panose="02020603050405020304" pitchFamily="18" charset="0"/>
              </a:rPr>
              <a:t> змінюють традиційні моделі управління фінансами. Технології, зокрема </a:t>
            </a:r>
            <a:r>
              <a:rPr lang="uk-UA" sz="2300" dirty="0" err="1">
                <a:latin typeface="Times New Roman" panose="02020603050405020304" pitchFamily="18" charset="0"/>
                <a:cs typeface="Times New Roman" panose="02020603050405020304" pitchFamily="18" charset="0"/>
              </a:rPr>
              <a:t>фінтех</a:t>
            </a:r>
            <a:r>
              <a:rPr lang="uk-UA" sz="2300" dirty="0">
                <a:latin typeface="Times New Roman" panose="02020603050405020304" pitchFamily="18" charset="0"/>
                <a:cs typeface="Times New Roman" panose="02020603050405020304" pitchFamily="18" charset="0"/>
              </a:rPr>
              <a:t>, відкривають нові можливості та виклики для фінансової системи. В майбутньому фінансова думка продовжуватиме адаптуватися до швидкоплинних економічних і технологічних змін.</a:t>
            </a:r>
            <a:endParaRPr lang="ru-RU" sz="23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299026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E0EF62-4F6C-53C9-8470-02457DD2F4F5}"/>
            </a:ext>
          </a:extLst>
        </p:cNvPr>
        <p:cNvGrpSpPr/>
        <p:nvPr/>
      </p:nvGrpSpPr>
      <p:grpSpPr>
        <a:xfrm>
          <a:off x="0" y="0"/>
          <a:ext cx="0" cy="0"/>
          <a:chOff x="0" y="0"/>
          <a:chExt cx="0" cy="0"/>
        </a:xfrm>
      </p:grpSpPr>
      <p:sp>
        <p:nvSpPr>
          <p:cNvPr id="3" name="Місце для вмісту 2">
            <a:extLst>
              <a:ext uri="{FF2B5EF4-FFF2-40B4-BE49-F238E27FC236}">
                <a16:creationId xmlns:a16="http://schemas.microsoft.com/office/drawing/2014/main" id="{311E2C3D-F7BA-5983-FB3F-A5274FD0836D}"/>
              </a:ext>
            </a:extLst>
          </p:cNvPr>
          <p:cNvSpPr>
            <a:spLocks noGrp="1"/>
          </p:cNvSpPr>
          <p:nvPr>
            <p:ph idx="1"/>
          </p:nvPr>
        </p:nvSpPr>
        <p:spPr>
          <a:xfrm>
            <a:off x="2045615" y="320511"/>
            <a:ext cx="9251606" cy="5203596"/>
          </a:xfrm>
        </p:spPr>
        <p:txBody>
          <a:bodyPr>
            <a:noAutofit/>
          </a:bodyPr>
          <a:lstStyle/>
          <a:p>
            <a:pPr algn="ctr"/>
            <a:endParaRPr lang="uk-UA" sz="8000" dirty="0">
              <a:latin typeface="Times New Roman" panose="02020603050405020304" pitchFamily="18" charset="0"/>
              <a:cs typeface="Times New Roman" panose="02020603050405020304" pitchFamily="18" charset="0"/>
            </a:endParaRPr>
          </a:p>
          <a:p>
            <a:pPr algn="ctr"/>
            <a:r>
              <a:rPr lang="uk-UA" sz="8000" dirty="0">
                <a:latin typeface="Times New Roman" panose="02020603050405020304" pitchFamily="18" charset="0"/>
                <a:cs typeface="Times New Roman" panose="02020603050405020304" pitchFamily="18" charset="0"/>
              </a:rPr>
              <a:t>ДЯКУЮ ЗА УВАГУ!</a:t>
            </a:r>
            <a:endParaRPr lang="ru-RU" sz="8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86143370"/>
      </p:ext>
    </p:extLst>
  </p:cSld>
  <p:clrMapOvr>
    <a:masterClrMapping/>
  </p:clrMapOvr>
</p:sld>
</file>

<file path=ppt/theme/theme1.xml><?xml version="1.0" encoding="utf-8"?>
<a:theme xmlns:a="http://schemas.openxmlformats.org/drawingml/2006/main" name="Віхоть">
  <a:themeElements>
    <a:clrScheme name="Віхоть">
      <a:dk1>
        <a:sysClr val="windowText" lastClr="000000"/>
      </a:dk1>
      <a:lt1>
        <a:sysClr val="window" lastClr="FFFFFF"/>
      </a:lt1>
      <a:dk2>
        <a:srgbClr val="2E5369"/>
      </a:dk2>
      <a:lt2>
        <a:srgbClr val="CFE2E7"/>
      </a:lt2>
      <a:accent1>
        <a:srgbClr val="353535"/>
      </a:accent1>
      <a:accent2>
        <a:srgbClr val="31B4E6"/>
      </a:accent2>
      <a:accent3>
        <a:srgbClr val="265991"/>
      </a:accent3>
      <a:accent4>
        <a:srgbClr val="7E40CC"/>
      </a:accent4>
      <a:accent5>
        <a:srgbClr val="B927E9"/>
      </a:accent5>
      <a:accent6>
        <a:srgbClr val="E833BF"/>
      </a:accent6>
      <a:hlink>
        <a:srgbClr val="2DA0F1"/>
      </a:hlink>
      <a:folHlink>
        <a:srgbClr val="7ED1E6"/>
      </a:folHlink>
    </a:clrScheme>
    <a:fontScheme name="Віхоть">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Віхоть">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4F34B87B-9C7A-41AE-A6CB-48536223DFFD}"/>
    </a:ext>
  </a:extLst>
</a:theme>
</file>

<file path=docProps/app.xml><?xml version="1.0" encoding="utf-8"?>
<Properties xmlns="http://schemas.openxmlformats.org/officeDocument/2006/extended-properties" xmlns:vt="http://schemas.openxmlformats.org/officeDocument/2006/docPropsVTypes">
  <Template>Wisp</Template>
  <TotalTime>69</TotalTime>
  <Words>2717</Words>
  <Application>Microsoft Office PowerPoint</Application>
  <PresentationFormat>Широкий екран</PresentationFormat>
  <Paragraphs>68</Paragraphs>
  <Slides>27</Slides>
  <Notes>0</Notes>
  <HiddenSlides>0</HiddenSlides>
  <MMClips>0</MMClips>
  <ScaleCrop>false</ScaleCrop>
  <HeadingPairs>
    <vt:vector size="6" baseType="variant">
      <vt:variant>
        <vt:lpstr>Використані шрифти</vt:lpstr>
      </vt:variant>
      <vt:variant>
        <vt:i4>4</vt:i4>
      </vt:variant>
      <vt:variant>
        <vt:lpstr>Тема</vt:lpstr>
      </vt:variant>
      <vt:variant>
        <vt:i4>1</vt:i4>
      </vt:variant>
      <vt:variant>
        <vt:lpstr>Заголовки слайдів</vt:lpstr>
      </vt:variant>
      <vt:variant>
        <vt:i4>27</vt:i4>
      </vt:variant>
    </vt:vector>
  </HeadingPairs>
  <TitlesOfParts>
    <vt:vector size="32" baseType="lpstr">
      <vt:lpstr>Arial</vt:lpstr>
      <vt:lpstr>Century Gothic</vt:lpstr>
      <vt:lpstr>Times New Roman</vt:lpstr>
      <vt:lpstr>Wingdings 3</vt:lpstr>
      <vt:lpstr>Віхоть</vt:lpstr>
      <vt:lpstr>ЛЕКЦІЯ-3.  ГЕНЕЗИС НАУКИ ПРО ФІНАНСИ </vt:lpstr>
      <vt:lpstr>ПЛАН</vt:lpstr>
      <vt:lpstr>3.1. Генезис науки про фінанси </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3.2. Сутність та інструментарій фінансової науки </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3.3. Історія розвитку фінансової науки в Україні та світі</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ASUS</dc:creator>
  <cp:lastModifiedBy>ASUS</cp:lastModifiedBy>
  <cp:revision>18</cp:revision>
  <dcterms:created xsi:type="dcterms:W3CDTF">2026-10-14T06:04:25Z</dcterms:created>
  <dcterms:modified xsi:type="dcterms:W3CDTF">2026-10-14T07:13:37Z</dcterms:modified>
</cp:coreProperties>
</file>