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370" y="-1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E3636E-F278-49A4-A653-7CB64E564110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217F07-6BA3-4243-A754-770FEF810D9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761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17F07-6BA3-4243-A754-770FEF810D9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519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17F07-6BA3-4243-A754-770FEF810D9F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698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17F07-6BA3-4243-A754-770FEF810D9F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20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44FE890-4E6E-41EA-998C-C3FB933BEFC7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A665F68A-8125-459F-A23F-D7AD1EA8B0D1}" type="slidenum">
              <a:rPr lang="ru-RU" smtClean="0"/>
              <a:t>‹№›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1876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E890-4E6E-41EA-998C-C3FB933BEFC7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5F68A-8125-459F-A23F-D7AD1EA8B0D1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187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E890-4E6E-41EA-998C-C3FB933BEFC7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5F68A-8125-459F-A23F-D7AD1EA8B0D1}" type="slidenum">
              <a:rPr lang="ru-RU" smtClean="0"/>
              <a:t>‹№›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3329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E890-4E6E-41EA-998C-C3FB933BEFC7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5F68A-8125-459F-A23F-D7AD1EA8B0D1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157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E890-4E6E-41EA-998C-C3FB933BEFC7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5F68A-8125-459F-A23F-D7AD1EA8B0D1}" type="slidenum">
              <a:rPr lang="ru-RU" smtClean="0"/>
              <a:t>‹№›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734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E890-4E6E-41EA-998C-C3FB933BEFC7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5F68A-8125-459F-A23F-D7AD1EA8B0D1}" type="slidenum">
              <a:rPr lang="ru-RU" smtClean="0"/>
              <a:t>‹№›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274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E890-4E6E-41EA-998C-C3FB933BEFC7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5F68A-8125-459F-A23F-D7AD1EA8B0D1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6022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E890-4E6E-41EA-998C-C3FB933BEFC7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5F68A-8125-459F-A23F-D7AD1EA8B0D1}" type="slidenum">
              <a:rPr lang="ru-RU" smtClean="0"/>
              <a:t>‹№›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5242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E890-4E6E-41EA-998C-C3FB933BEFC7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5F68A-8125-459F-A23F-D7AD1EA8B0D1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124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E890-4E6E-41EA-998C-C3FB933BEFC7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5F68A-8125-459F-A23F-D7AD1EA8B0D1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400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E890-4E6E-41EA-998C-C3FB933BEFC7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5F68A-8125-459F-A23F-D7AD1EA8B0D1}" type="slidenum">
              <a:rPr lang="ru-RU" smtClean="0"/>
              <a:t>‹№›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93170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E890-4E6E-41EA-998C-C3FB933BEFC7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5F68A-8125-459F-A23F-D7AD1EA8B0D1}" type="slidenum">
              <a:rPr lang="ru-RU" smtClean="0"/>
              <a:t>‹№›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47642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E890-4E6E-41EA-998C-C3FB933BEFC7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5F68A-8125-459F-A23F-D7AD1EA8B0D1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2771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E890-4E6E-41EA-998C-C3FB933BEFC7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5F68A-8125-459F-A23F-D7AD1EA8B0D1}" type="slidenum">
              <a:rPr lang="ru-RU" smtClean="0"/>
              <a:t>‹№›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97008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E890-4E6E-41EA-998C-C3FB933BEFC7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5F68A-8125-459F-A23F-D7AD1EA8B0D1}" type="slidenum">
              <a:rPr lang="ru-RU" smtClean="0"/>
              <a:t>‹№›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99382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E890-4E6E-41EA-998C-C3FB933BEFC7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5F68A-8125-459F-A23F-D7AD1EA8B0D1}" type="slidenum">
              <a:rPr lang="ru-RU" smtClean="0"/>
              <a:t>‹№›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08406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E890-4E6E-41EA-998C-C3FB933BEFC7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5F68A-8125-459F-A23F-D7AD1EA8B0D1}" type="slidenum">
              <a:rPr lang="ru-RU" smtClean="0"/>
              <a:t>‹№›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5985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44FE890-4E6E-41EA-998C-C3FB933BEFC7}" type="datetimeFigureOut">
              <a:rPr lang="ru-RU" smtClean="0"/>
              <a:t>04.12.2024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665F68A-8125-459F-A23F-D7AD1EA8B0D1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833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58292" y="1731818"/>
            <a:ext cx="7536872" cy="3061855"/>
          </a:xfrm>
        </p:spPr>
        <p:txBody>
          <a:bodyPr/>
          <a:lstStyle/>
          <a:p>
            <a:r>
              <a:rPr lang="ru-RU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Лекція</a:t>
            </a: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3. </a:t>
            </a:r>
            <a:r>
              <a:rPr lang="ru-RU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Застосування</a:t>
            </a:r>
            <a:r>
              <a:rPr lang="ru-RU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методів у наукових дослідженнях</a:t>
            </a:r>
          </a:p>
        </p:txBody>
      </p:sp>
    </p:spTree>
    <p:extLst>
      <p:ext uri="{BB962C8B-B14F-4D97-AF65-F5344CB8AC3E}">
        <p14:creationId xmlns:p14="http://schemas.microsoft.com/office/powerpoint/2010/main" val="210582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500304"/>
          </a:xfrm>
        </p:spPr>
        <p:txBody>
          <a:bodyPr>
            <a:noAutofit/>
          </a:bodyPr>
          <a:lstStyle/>
          <a:p>
            <a:r>
              <a:rPr lang="uk-UA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2" y="1759529"/>
            <a:ext cx="9601196" cy="3671454"/>
          </a:xfrm>
        </p:spPr>
        <p:txBody>
          <a:bodyPr>
            <a:normAutofit/>
          </a:bodyPr>
          <a:lstStyle/>
          <a:p>
            <a:pPr algn="just"/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методів дослідження.</a:t>
            </a:r>
          </a:p>
          <a:p>
            <a:pPr algn="just"/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Причинні зв'язки у методології наукових досліджень.</a:t>
            </a:r>
          </a:p>
          <a:p>
            <a:pPr algn="just"/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Спеціальні методи наукових досліджень.</a:t>
            </a:r>
          </a:p>
          <a:p>
            <a:pPr algn="just"/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171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730" t="20614" r="27511" b="23515"/>
          <a:stretch/>
        </p:blipFill>
        <p:spPr>
          <a:xfrm>
            <a:off x="1039091" y="692727"/>
            <a:ext cx="10224653" cy="529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85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360" t="28377" r="33359" b="29487"/>
          <a:stretch/>
        </p:blipFill>
        <p:spPr>
          <a:xfrm>
            <a:off x="2272145" y="651164"/>
            <a:ext cx="7813964" cy="536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5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620" t="29575" r="34256" b="36912"/>
          <a:stretch/>
        </p:blipFill>
        <p:spPr>
          <a:xfrm>
            <a:off x="1717964" y="831272"/>
            <a:ext cx="8756071" cy="518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754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2520" t="24650" r="33448" b="25769"/>
          <a:stretch/>
        </p:blipFill>
        <p:spPr>
          <a:xfrm>
            <a:off x="1856508" y="665018"/>
            <a:ext cx="9199419" cy="5417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3127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3424" t="17020" r="35551" b="45189"/>
          <a:stretch/>
        </p:blipFill>
        <p:spPr>
          <a:xfrm>
            <a:off x="2036619" y="734290"/>
            <a:ext cx="8312726" cy="494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499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821" t="56994" r="36209" b="10434"/>
          <a:stretch/>
        </p:blipFill>
        <p:spPr>
          <a:xfrm>
            <a:off x="2133600" y="1122218"/>
            <a:ext cx="8174182" cy="422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561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5806" t="20387" r="36595" b="59226"/>
          <a:stretch/>
        </p:blipFill>
        <p:spPr>
          <a:xfrm>
            <a:off x="1939636" y="983673"/>
            <a:ext cx="8631382" cy="4447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057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5429" t="42461" r="37251" b="12652"/>
          <a:stretch/>
        </p:blipFill>
        <p:spPr>
          <a:xfrm>
            <a:off x="2036618" y="526473"/>
            <a:ext cx="8783782" cy="5832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423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5730" t="26076" r="36958" b="42678"/>
          <a:stretch/>
        </p:blipFill>
        <p:spPr>
          <a:xfrm>
            <a:off x="2313709" y="720436"/>
            <a:ext cx="7564582" cy="5140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166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5808" t="56897" r="36743" b="7753"/>
          <a:stretch/>
        </p:blipFill>
        <p:spPr>
          <a:xfrm>
            <a:off x="1704109" y="568037"/>
            <a:ext cx="9227127" cy="5652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041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7383" t="31837" r="37857" b="39397"/>
          <a:stretch/>
        </p:blipFill>
        <p:spPr>
          <a:xfrm>
            <a:off x="2216728" y="1039091"/>
            <a:ext cx="7952509" cy="4336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829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4398" t="38740" r="35524" b="33916"/>
          <a:stretch/>
        </p:blipFill>
        <p:spPr>
          <a:xfrm>
            <a:off x="1814945" y="942109"/>
            <a:ext cx="9143999" cy="489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6398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6159" t="20391" r="37403" b="12138"/>
          <a:stretch/>
        </p:blipFill>
        <p:spPr>
          <a:xfrm>
            <a:off x="3962401" y="553453"/>
            <a:ext cx="5169567" cy="575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3544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36139" t="28655" r="37655" b="27069"/>
          <a:stretch/>
        </p:blipFill>
        <p:spPr>
          <a:xfrm>
            <a:off x="2574759" y="601579"/>
            <a:ext cx="7676146" cy="555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1659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6409" t="75057" r="37264" b="8207"/>
          <a:stretch/>
        </p:blipFill>
        <p:spPr>
          <a:xfrm>
            <a:off x="753978" y="1588168"/>
            <a:ext cx="4957011" cy="271111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6130" t="21711" r="37864" b="48410"/>
          <a:stretch/>
        </p:blipFill>
        <p:spPr>
          <a:xfrm>
            <a:off x="5710989" y="1042738"/>
            <a:ext cx="5374106" cy="4283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4842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4956" t="56669" r="36901" b="18256"/>
          <a:stretch/>
        </p:blipFill>
        <p:spPr>
          <a:xfrm>
            <a:off x="1106905" y="898359"/>
            <a:ext cx="9416716" cy="442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9529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818" t="42501" r="27101" b="19543"/>
          <a:stretch/>
        </p:blipFill>
        <p:spPr>
          <a:xfrm>
            <a:off x="1507958" y="1122947"/>
            <a:ext cx="9496927" cy="4539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7674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0442" y="641684"/>
            <a:ext cx="10379243" cy="5245769"/>
          </a:xfrm>
        </p:spPr>
        <p:txBody>
          <a:bodyPr>
            <a:noAutofit/>
          </a:bodyPr>
          <a:lstStyle/>
          <a:p>
            <a:pPr algn="just"/>
            <a:r>
              <a:rPr lang="ru-RU" sz="2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Конкретнонаукова методологія 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це сукупність ідей, принципів, специфічних методів певної науки, які використовуються для дослідження її наукових проблем. </a:t>
            </a:r>
          </a:p>
          <a:p>
            <a:pPr algn="just"/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Розробка такої методології вимагає не лише адаптації філософських і загальнонаукових принципів і підходів, а й розробки специфічних (конкретнонаукових) методів дослідження на базі творчого осмислення специфіки об’єкта дослідження, а також використання в якості пізнавального інструментарію теоретичних систем та концепцій, уже вироблених даною наукою.</a:t>
            </a:r>
          </a:p>
          <a:p>
            <a:pPr algn="just"/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</a:t>
            </a:r>
            <a:r>
              <a:rPr lang="ru-RU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-економічних дослідженнях перш за все слід використовувати категорії, принципи і закони філософії, зокрема діалектичної логіки, та відповідні елементи теоретичного рівня дослідження.</a:t>
            </a:r>
          </a:p>
        </p:txBody>
      </p:sp>
    </p:spTree>
    <p:extLst>
      <p:ext uri="{BB962C8B-B14F-4D97-AF65-F5344CB8AC3E}">
        <p14:creationId xmlns:p14="http://schemas.microsoft.com/office/powerpoint/2010/main" val="20054893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8148" y="786064"/>
            <a:ext cx="10796336" cy="5630778"/>
          </a:xfrm>
        </p:spPr>
        <p:txBody>
          <a:bodyPr>
            <a:normAutofit fontScale="92500"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І. Категорії: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філософські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одиничне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причина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випадковість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дійсність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форма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зміст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явище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фінасово-економічні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амортизація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валовий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відносини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власність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гроші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кредит,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податки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бюджет,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страховий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платіж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депозит, додана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прибуток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підприємництво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попит,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обмін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рентабельність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товар,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ІІ. Принципи: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філософські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всезагального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сходження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абстрактного до конкретного,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логічного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історичного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;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фінансово-економічні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вирівнювання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економічних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районів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витрат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раціонального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розміщення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використання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коштів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збалансованості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рівності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справедливості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повернення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691853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1090862"/>
            <a:ext cx="9601196" cy="4785005"/>
          </a:xfrm>
        </p:spPr>
        <p:txBody>
          <a:bodyPr>
            <a:normAutofit fontScale="92500"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ІІІ. Закони: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філософські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переходу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кількісних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якісні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єдності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боротьби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протилежностей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заперечення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заперечення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;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фінансово-економічні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закон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зростаючих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накопичення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капіталу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циклічності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товарного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попиту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часу, грошового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обігу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інтернаціоналізації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виробництва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складу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методів, які широко використовуються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-економічних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входять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збору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узагальнення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моделювання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програмно-цільовий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евристичний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040019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834189"/>
            <a:ext cx="9601196" cy="5041679"/>
          </a:xfrm>
        </p:spPr>
        <p:txBody>
          <a:bodyPr>
            <a:normAutofit fontScale="92500"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Дослідження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розпочинають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збору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узагальнення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фактичної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перш за все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Суцільне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це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фіксації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збору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орієнтований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врахування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усіх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сукупності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явище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Несуцільне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вибіркове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охоплює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лише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частину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одиниць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такої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сукупності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яка повинна нести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риси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сукупності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характеру. 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Зібрані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спостереженні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підлягають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групуванню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розподілу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генеральної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вибіркової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сукупності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сутнісними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критеріями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типологія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змогу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впорядкувати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зібраний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фактичний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здійснити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сортування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її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1670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978568"/>
            <a:ext cx="9601196" cy="4897300"/>
          </a:xfrm>
        </p:spPr>
        <p:txBody>
          <a:bodyPr>
            <a:normAutofit fontScale="92500"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узагальненні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значне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відводиться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таблично-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графічним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методам. 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Сутність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табличного методу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полягає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наглядному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поданні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текстової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табличній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матриці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чином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структурована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рядків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стовпців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(граф),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змістовного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наповнення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Графічний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метод, як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табличний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наочного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подання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зібраної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графіків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діаграм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картограм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картодіаграм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логічних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схем.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Графічний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 — це сукупність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фігур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точок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відображаються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зібрані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Читати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графічний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експлікації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вербальні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пояснення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Картограми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географічний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виділяючи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однорідні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елементи.</a:t>
            </a:r>
          </a:p>
        </p:txBody>
      </p:sp>
    </p:spTree>
    <p:extLst>
      <p:ext uri="{BB962C8B-B14F-4D97-AF65-F5344CB8AC3E}">
        <p14:creationId xmlns:p14="http://schemas.microsoft.com/office/powerpoint/2010/main" val="30756446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1443788"/>
            <a:ext cx="9601196" cy="4432079"/>
          </a:xfrm>
        </p:spPr>
        <p:txBody>
          <a:bodyPr/>
          <a:lstStyle/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метод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пізнання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сутності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економічних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явищ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шляхом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змісту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взаємозв’язків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Предметом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причинно-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зв’язки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економічних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явищ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господарювання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напрями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систематизувати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галузевими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часовими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просторовими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різновидами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інвестиційний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вартісний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маркетинговий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логістичний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</a:t>
            </a:r>
            <a:r>
              <a:rPr lang="ru-RU">
                <a:latin typeface="Times New Roman" panose="02020603050405020304" pitchFamily="18" charset="0"/>
                <a:cs typeface="Times New Roman" panose="02020603050405020304" pitchFamily="18" charset="0"/>
              </a:rPr>
              <a:t>-економічний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управлінський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стратегічний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546418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930442"/>
            <a:ext cx="9601196" cy="494542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предметом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сил. 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уживаним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метод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екстраполяції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інтерполяції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автокорелійних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функцій,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регресивних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кореляційних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моделей, використання функцій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гнучкою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структурою, нормативного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оцінок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Принциповою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відмінністю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екстраполяцією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інтерполяцією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є те,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перший з них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застосовується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майбутнього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вірогідного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другий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оцінювання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попередніх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періодів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нормативного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шляхів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результативного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назву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нормативу.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використання функцій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гнучкою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структурою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Тейлора,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Фур’є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Ейлера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548990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866274"/>
            <a:ext cx="9601196" cy="5197642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Моделювання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процесом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постановки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моделюючого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експерименту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фінансово-економічній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економіко-математичні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формалізованих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співвідношень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описують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взаємозв’язки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економічної системи будь-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рівня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господарювання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регіону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господарського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держави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союзу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різними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часу та стану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досліджуваної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системи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статичні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-за способом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опису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аналітичні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алгоритмічні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за видом та характером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врахування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складі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детермінованих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стохастичних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залежно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відображення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з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оптимізаційним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імітаційним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661962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946484"/>
            <a:ext cx="9601196" cy="492938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Програмно-цільовий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є одним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розробки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вирішувати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сприяти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досягненню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попередньо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фінасово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-економічних систем.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Ключовими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 є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(ЦКП),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системний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також принципи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компетентності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адресності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ключової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ланки.</a:t>
            </a:r>
          </a:p>
          <a:p>
            <a:pPr algn="just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Цільові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класифікують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за: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ознаками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змісту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виробничі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науково-технічні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регіональні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екологічні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.);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терміну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довгострокові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середньострокові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короткострокові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характеру постановки завдань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реконструкції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масштабу (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мікро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-, мезо-,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макрорівнів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306947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625642"/>
            <a:ext cx="9601196" cy="5630779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Евристичні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пошукові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-економічних дослідженнях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евристичні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широко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застосовуються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особливо за умов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часткової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невизначеності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Формами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методу є: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§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штурм»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конференція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ідей,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передбачає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генерування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ідей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обговорення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дискусії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§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мозкового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штурму»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умовах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змагання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коли одна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група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бачення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обґрунтовує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опонент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піддає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сумніву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§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аналогії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синектики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§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Дельфі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анонімного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незалежних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спеціалістів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завершується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пропозицій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повторним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опитуванням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спірних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питань);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§ ПАТТЕРН —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розбивка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окремі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побудова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«дерева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рішень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експертами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50906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818147"/>
            <a:ext cx="9601196" cy="5057721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Вироблення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конкретнонаукової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методології в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тій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іншій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науці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сприяють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пізнавальні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наукових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праць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відомих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застосовували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загальнонаукову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спеціальну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методологію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галузі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знань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узагальнення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ідей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науковців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які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безпосередньо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вивчали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проблему;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проведення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досліджень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специфічних підходів для вирішення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професіоналами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-практиками, які не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тільки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розробляли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й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реалізували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ідеї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практиці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аналіз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концепцій у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даній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сфері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наукової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практичної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вітчизняних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зарубіжних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учених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евристичного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потенціалу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98729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802105"/>
            <a:ext cx="9601196" cy="5073763"/>
          </a:xfrm>
        </p:spPr>
        <p:txBody>
          <a:bodyPr>
            <a:normAutofit/>
          </a:bodyPr>
          <a:lstStyle/>
          <a:p>
            <a:pPr algn="ctr"/>
            <a:endParaRPr lang="uk-UA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ru-RU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41893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130</TotalTime>
  <Words>1252</Words>
  <Application>Microsoft Office PowerPoint</Application>
  <PresentationFormat>Широкий екран</PresentationFormat>
  <Paragraphs>61</Paragraphs>
  <Slides>31</Slides>
  <Notes>3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31</vt:i4>
      </vt:variant>
    </vt:vector>
  </HeadingPairs>
  <TitlesOfParts>
    <vt:vector size="36" baseType="lpstr">
      <vt:lpstr>Arial</vt:lpstr>
      <vt:lpstr>Calibri</vt:lpstr>
      <vt:lpstr>Garamond</vt:lpstr>
      <vt:lpstr>Times New Roman</vt:lpstr>
      <vt:lpstr>Натуральные материалы</vt:lpstr>
      <vt:lpstr>Лекція 3. Застосування методів у наукових дослідженнях</vt:lpstr>
      <vt:lpstr>ПЛАН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Лекція 3. Застосування методів у наукових дослідженнях</dc:title>
  <dc:creator>Пользователь</dc:creator>
  <cp:lastModifiedBy>ASUS</cp:lastModifiedBy>
  <cp:revision>17</cp:revision>
  <dcterms:created xsi:type="dcterms:W3CDTF">2023-12-05T11:21:47Z</dcterms:created>
  <dcterms:modified xsi:type="dcterms:W3CDTF">2024-12-04T14:16:12Z</dcterms:modified>
</cp:coreProperties>
</file>