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4" r:id="rId3"/>
    <p:sldId id="265" r:id="rId4"/>
    <p:sldId id="269" r:id="rId5"/>
    <p:sldId id="266" r:id="rId6"/>
    <p:sldId id="267" r:id="rId7"/>
    <p:sldId id="268" r:id="rId8"/>
    <p:sldId id="270" r:id="rId9"/>
    <p:sldId id="271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3DCE"/>
    <a:srgbClr val="66FF99"/>
    <a:srgbClr val="CC99FF"/>
    <a:srgbClr val="FF99FF"/>
    <a:srgbClr val="0066FF"/>
    <a:srgbClr val="99CCFF"/>
    <a:srgbClr val="3E303D"/>
    <a:srgbClr val="F7CCC1"/>
    <a:srgbClr val="EEBA91"/>
    <a:srgbClr val="926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7C458-032A-4672-BBC1-855701EC3CB1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0AA95-C3DE-4870-BD4D-922B5FBE928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04388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0AA95-C3DE-4870-BD4D-922B5FBE9285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615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2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8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6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8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03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6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57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7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6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183D5-933D-444E-A901-5DB25D81DFC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03E3C-B9E0-4A8B-92B8-068CE2298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6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statti.in.ua/16-finansy-ta-investytsii/449-kudi-investuvati-groshi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CC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96549" y="1899958"/>
            <a:ext cx="11896725" cy="178276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>
                <a:latin typeface="Bookman Old Style" panose="02050604050505020204" pitchFamily="18" charset="0"/>
              </a:rPr>
              <a:t>ТЕМА. </a:t>
            </a:r>
            <a:r>
              <a:rPr lang="uk-UA" sz="3600" b="1" dirty="0" smtClean="0">
                <a:latin typeface="Bookman Old Style" panose="02050604050505020204" pitchFamily="18" charset="0"/>
              </a:rPr>
              <a:t>УПРАВЛІННЯ РЕАЛЬНИМИ </a:t>
            </a:r>
            <a:r>
              <a:rPr lang="uk-UA" sz="3600" b="1" dirty="0" smtClean="0">
                <a:latin typeface="Bookman Old Style" panose="02050604050505020204" pitchFamily="18" charset="0"/>
              </a:rPr>
              <a:t>ІНВЕСТИЦІЯМИ</a:t>
            </a:r>
            <a:br>
              <a:rPr lang="uk-UA" sz="3600" b="1" dirty="0" smtClean="0">
                <a:latin typeface="Bookman Old Style" panose="02050604050505020204" pitchFamily="18" charset="0"/>
              </a:rPr>
            </a:br>
            <a:r>
              <a:rPr lang="uk-UA" sz="3600" b="1" dirty="0">
                <a:latin typeface="Bookman Old Style" panose="02050604050505020204" pitchFamily="18" charset="0"/>
              </a:rPr>
              <a:t/>
            </a:r>
            <a:br>
              <a:rPr lang="uk-UA" sz="3600" b="1" dirty="0">
                <a:latin typeface="Bookman Old Style" panose="02050604050505020204" pitchFamily="18" charset="0"/>
              </a:rPr>
            </a:br>
            <a:r>
              <a:rPr lang="uk-UA" sz="3600" b="1" dirty="0" smtClean="0">
                <a:latin typeface="Bookman Old Style" panose="02050604050505020204" pitchFamily="18" charset="0"/>
              </a:rPr>
              <a:t>Методи оцінки інвестиційних </a:t>
            </a:r>
            <a:r>
              <a:rPr lang="uk-UA" sz="3600" b="1" dirty="0" err="1" smtClean="0">
                <a:latin typeface="Bookman Old Style" panose="02050604050505020204" pitchFamily="18" charset="0"/>
              </a:rPr>
              <a:t>проєктів</a:t>
            </a:r>
            <a:endParaRPr lang="uk-UA" sz="3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7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27" y="589028"/>
            <a:ext cx="11896253" cy="4948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2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Інвестиційний </a:t>
            </a:r>
            <a:r>
              <a:rPr lang="uk-UA" sz="22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</a:t>
            </a:r>
            <a:r>
              <a:rPr lang="uk-UA" sz="2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сукупність цілеспрямованих організаційно-правових, управлінських, аналітичних, фінансових та інженерно-технічних заходів, які здійснюються суб’єктами інвестиційної діяльності та оформлюються у вигляді планово-розрахункових документів, необхідних та достатніх для обґрунтування, організації та управління роботами з реалізації проекту. </a:t>
            </a:r>
            <a:endParaRPr lang="uk-UA" sz="22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2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 інвестиційним проектом</a:t>
            </a:r>
            <a:r>
              <a:rPr lang="uk-UA" sz="2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діяльність щодо планування, організації та контролю, спрямована на забезпечення реалізації інвестиційного проекту. </a:t>
            </a:r>
            <a:endParaRPr lang="uk-UA" sz="2200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22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Інвестиційна програма</a:t>
            </a:r>
            <a:r>
              <a:rPr lang="uk-UA" sz="22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сукупність проектів або проект, що відрізняється особливим ступенем складності методів його здійснення або створюваної продукції.</a:t>
            </a:r>
            <a:endParaRPr lang="uk-UA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82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199" y="3723727"/>
            <a:ext cx="263579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209221" y="1024619"/>
            <a:ext cx="1179389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Bookman Old Style" panose="02050604050505020204" pitchFamily="18" charset="0"/>
              </a:rPr>
              <a:t>У </a:t>
            </a:r>
            <a:r>
              <a:rPr lang="uk-UA" sz="2400" b="1" dirty="0" err="1">
                <a:latin typeface="Bookman Old Style" panose="02050604050505020204" pitchFamily="18" charset="0"/>
              </a:rPr>
              <a:t>проєкту</a:t>
            </a:r>
            <a:r>
              <a:rPr lang="uk-UA" sz="2400" b="1" dirty="0">
                <a:latin typeface="Bookman Old Style" panose="02050604050505020204" pitchFamily="18" charset="0"/>
              </a:rPr>
              <a:t> є кілька ключових ознак:</a:t>
            </a:r>
            <a:endParaRPr lang="uk-UA" sz="2400" dirty="0">
              <a:latin typeface="Bookman Old Style" panose="020506040505050202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Чітка мета</a:t>
            </a:r>
            <a:r>
              <a:rPr lang="uk-UA" sz="2400" dirty="0">
                <a:latin typeface="Bookman Old Style" panose="02050604050505020204" pitchFamily="18" charset="0"/>
              </a:rPr>
              <a:t> – що саме ми створюємо й навіщо.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Обмеженість у часі</a:t>
            </a:r>
            <a:r>
              <a:rPr lang="uk-UA" sz="2400" dirty="0">
                <a:latin typeface="Bookman Old Style" panose="02050604050505020204" pitchFamily="18" charset="0"/>
              </a:rPr>
              <a:t> – є дата початку й завершення (хоча віддача від </a:t>
            </a:r>
            <a:r>
              <a:rPr lang="uk-UA" sz="2400" dirty="0" err="1">
                <a:latin typeface="Bookman Old Style" panose="02050604050505020204" pitchFamily="18" charset="0"/>
              </a:rPr>
              <a:t>проєкту</a:t>
            </a:r>
            <a:r>
              <a:rPr lang="uk-UA" sz="2400" dirty="0">
                <a:latin typeface="Bookman Old Style" panose="02050604050505020204" pitchFamily="18" charset="0"/>
              </a:rPr>
              <a:t> триває довше).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Обмеженість ресурсів</a:t>
            </a:r>
            <a:r>
              <a:rPr lang="uk-UA" sz="2400" dirty="0">
                <a:latin typeface="Bookman Old Style" panose="02050604050505020204" pitchFamily="18" charset="0"/>
              </a:rPr>
              <a:t> – бюджет, люди, обладнання, матеріали.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Унікальність</a:t>
            </a:r>
            <a:r>
              <a:rPr lang="uk-UA" sz="2400" dirty="0">
                <a:latin typeface="Bookman Old Style" panose="02050604050505020204" pitchFamily="18" charset="0"/>
              </a:rPr>
              <a:t> – кожен </a:t>
            </a:r>
            <a:r>
              <a:rPr lang="uk-UA" sz="2400" dirty="0" err="1">
                <a:latin typeface="Bookman Old Style" panose="02050604050505020204" pitchFamily="18" charset="0"/>
              </a:rPr>
              <a:t>проєкт</a:t>
            </a:r>
            <a:r>
              <a:rPr lang="uk-UA" sz="2400" dirty="0">
                <a:latin typeface="Bookman Old Style" panose="02050604050505020204" pitchFamily="18" charset="0"/>
              </a:rPr>
              <a:t> неповторний: інша локація, технологія, команда.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Ризикованість</a:t>
            </a:r>
            <a:r>
              <a:rPr lang="uk-UA" sz="2400" dirty="0">
                <a:latin typeface="Bookman Old Style" panose="02050604050505020204" pitchFamily="18" charset="0"/>
              </a:rPr>
              <a:t> – результат ніколи не гарантований.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uk-UA" sz="2400" b="1" dirty="0">
                <a:latin typeface="Bookman Old Style" panose="02050604050505020204" pitchFamily="18" charset="0"/>
              </a:rPr>
              <a:t>Наявність грошових потоків</a:t>
            </a:r>
            <a:r>
              <a:rPr lang="uk-UA" sz="2400" dirty="0">
                <a:latin typeface="Bookman Old Style" panose="02050604050505020204" pitchFamily="18" charset="0"/>
              </a:rPr>
              <a:t> – спочатку витрати (відтік), потім надходження (приплив).</a:t>
            </a:r>
          </a:p>
        </p:txBody>
      </p:sp>
    </p:spTree>
    <p:extLst>
      <p:ext uri="{BB962C8B-B14F-4D97-AF65-F5344CB8AC3E}">
        <p14:creationId xmlns:p14="http://schemas.microsoft.com/office/powerpoint/2010/main" val="332441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51200" y="437896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203199" y="291350"/>
            <a:ext cx="6315295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b="1" i="1" dirty="0" smtClean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Отже, інвестиційний </a:t>
            </a:r>
            <a:r>
              <a:rPr lang="uk-UA" sz="2000" b="1" i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проект – </a:t>
            </a:r>
            <a:r>
              <a:rPr lang="uk-UA" sz="2000" i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 письмове обґрунтування доцільності фінансових вкладень в певний напрямки. Він найчастіше включає в себе всі фінансові розрахунки, а також поетапну реалізацію плану.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7925" y="2230555"/>
            <a:ext cx="6817260" cy="4510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Інвестиційні проекти складаються для 2 основних цілей: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3429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dirty="0"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Донести до інвестора необхідність </a:t>
            </a:r>
            <a:r>
              <a:rPr lang="uk-UA" sz="2000" dirty="0">
                <a:latin typeface="inherit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вкладення коштів</a:t>
            </a:r>
            <a:r>
              <a:rPr lang="uk-UA" sz="2000" dirty="0"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 в конкретний проект. Інвестором в даному випадку може бути приватна особа, а може і держава. Розробником же проекту буде місто, ПІДПРИЄМСТВО, РЕГІОН, які хочуть залучити кошти зі сторони в свій проект;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3429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dirty="0"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Для того щоб переконатися що проект не просто окупиться, але і принесе прибуток. Цей варіант важливіший для самого інвестора, так як ризикує він, а якщо ризики не прораховувати, можна втратити все.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33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67360" y="194056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117695" y="181575"/>
            <a:ext cx="114797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Bookman Old Style" panose="02050604050505020204" pitchFamily="18" charset="0"/>
              </a:rPr>
              <a:t>КЛАСИФІКАЦІЯ ІНВЕСТИЦІЙНИХ ПРОЄКТІВ</a:t>
            </a:r>
            <a:endParaRPr lang="uk-UA" sz="2000" dirty="0" smtClean="0">
              <a:latin typeface="Bookman Old Style" panose="02050604050505020204" pitchFamily="18" charset="0"/>
            </a:endParaRPr>
          </a:p>
          <a:p>
            <a:pPr algn="just"/>
            <a:endParaRPr lang="uk-UA" sz="20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uk-UA" sz="2000" dirty="0" err="1" smtClean="0">
                <a:latin typeface="Bookman Old Style" panose="02050604050505020204" pitchFamily="18" charset="0"/>
              </a:rPr>
              <a:t>Проєкти</a:t>
            </a:r>
            <a:r>
              <a:rPr lang="uk-UA" sz="2000" dirty="0" smtClean="0">
                <a:latin typeface="Bookman Old Style" panose="02050604050505020204" pitchFamily="18" charset="0"/>
              </a:rPr>
              <a:t> </a:t>
            </a:r>
            <a:r>
              <a:rPr lang="uk-UA" sz="2000" dirty="0">
                <a:latin typeface="Bookman Old Style" panose="02050604050505020204" pitchFamily="18" charset="0"/>
              </a:rPr>
              <a:t>бувають дуже різними, тому їх класифікують за кількома критеріями. Це допомагає вибрати правильні методи оцінки та способи управління.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14137"/>
              </p:ext>
            </p:extLst>
          </p:nvPr>
        </p:nvGraphicFramePr>
        <p:xfrm>
          <a:off x="271342" y="1594604"/>
          <a:ext cx="11589978" cy="49355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9933"/>
                <a:gridCol w="4485736"/>
                <a:gridCol w="4934309"/>
              </a:tblGrid>
              <a:tr h="266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Критерій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Види проєктів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Пояснення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За масштабом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Малі, середні, великі, </a:t>
                      </a:r>
                      <a:r>
                        <a:rPr lang="uk-UA" sz="1400" dirty="0" err="1">
                          <a:effectLst/>
                          <a:latin typeface="Bookman Old Style" panose="02050604050505020204" pitchFamily="18" charset="0"/>
                        </a:rPr>
                        <a:t>мегапроєкти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Від ремонту цеху до будівництва нового заводу чи інфраструктурного вузла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775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За строком реалізації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Короткострокові (до 3 років), середньострокові (3–5 років), довгострокові (понад 5 років)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Чим довший проєкт, тим складніше прогнозувати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основною метою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Комерційні, соціальні, екологічні, інноваційні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Прибуток, соціальний ефект, чисте довкілля, нові технології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характером об'єкта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Виробничі, інфраструктурні, торговельні, сфера послуг, ІТ-</a:t>
                      </a:r>
                      <a:r>
                        <a:rPr lang="uk-UA" sz="1400" dirty="0" err="1">
                          <a:effectLst/>
                          <a:latin typeface="Bookman Old Style" panose="02050604050505020204" pitchFamily="18" charset="0"/>
                        </a:rPr>
                        <a:t>проєкти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Що саме створюється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взаємозв'язком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Незалежні, взаємозалежні, взаємовиключні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Чи можна реалізувати кілька проєктів одночасно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формою інвестицій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Нове будівництво, розширення, модернізація, технічне переозброєння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Повторює класифікацію форм реальних інвестицій з минулої лекції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775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джерелом фінансування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Фінансовані власними, позичковими, бюджетними, міжнародними коштами, змішані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Від джерела залежить вартість капіталу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  <a:tr h="5197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рівнем ризику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Низькоризикові, середньоризикові, високоризикові</a:t>
                      </a:r>
                      <a:endParaRPr lang="uk-UA" sz="11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Заміна обладнання чи новий продукт на новому ринку</a:t>
                      </a:r>
                      <a:endParaRPr lang="uk-UA" sz="11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2" marR="9192" marT="9192" marB="9192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918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0168" y="72344"/>
            <a:ext cx="74606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latin typeface="Bookman Old Style" panose="02050604050505020204" pitchFamily="18" charset="0"/>
              </a:rPr>
              <a:t>Що таке інвестиційна програма</a:t>
            </a:r>
            <a:endParaRPr lang="uk-UA" sz="3200" dirty="0"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257" y="657119"/>
            <a:ext cx="116065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 smtClean="0">
                <a:latin typeface="Bookman Old Style" panose="02050604050505020204" pitchFamily="18" charset="0"/>
              </a:rPr>
              <a:t>Інвестиційна </a:t>
            </a:r>
            <a:r>
              <a:rPr lang="uk-UA" sz="2000" b="1" dirty="0">
                <a:latin typeface="Bookman Old Style" panose="02050604050505020204" pitchFamily="18" charset="0"/>
              </a:rPr>
              <a:t>програма</a:t>
            </a:r>
            <a:r>
              <a:rPr lang="uk-UA" sz="2000" dirty="0">
                <a:latin typeface="Bookman Old Style" panose="02050604050505020204" pitchFamily="18" charset="0"/>
              </a:rPr>
              <a:t> – це сукупність пов'язаних між собою інвестиційних </a:t>
            </a:r>
            <a:r>
              <a:rPr lang="uk-UA" sz="2000" dirty="0" err="1">
                <a:latin typeface="Bookman Old Style" panose="02050604050505020204" pitchFamily="18" charset="0"/>
              </a:rPr>
              <a:t>проєктів</a:t>
            </a:r>
            <a:r>
              <a:rPr lang="uk-UA" sz="2000" dirty="0">
                <a:latin typeface="Bookman Old Style" panose="02050604050505020204" pitchFamily="18" charset="0"/>
              </a:rPr>
              <a:t>, об'єднаних спільною метою, ресурсами та строками, а також комплексом заходів для їх реалізації. Якщо </a:t>
            </a:r>
            <a:r>
              <a:rPr lang="uk-UA" sz="2000" dirty="0" err="1">
                <a:latin typeface="Bookman Old Style" panose="02050604050505020204" pitchFamily="18" charset="0"/>
              </a:rPr>
              <a:t>проєкт</a:t>
            </a:r>
            <a:r>
              <a:rPr lang="uk-UA" sz="2000" dirty="0">
                <a:latin typeface="Bookman Old Style" panose="02050604050505020204" pitchFamily="18" charset="0"/>
              </a:rPr>
              <a:t> – це «одна цеглина», то програма – «будівля з багатьох цеглин».</a:t>
            </a:r>
          </a:p>
          <a:p>
            <a:pPr algn="ctr"/>
            <a:endParaRPr lang="uk-UA" sz="2000" b="1" dirty="0" smtClean="0">
              <a:latin typeface="Bookman Old Style" panose="02050604050505020204" pitchFamily="18" charset="0"/>
            </a:endParaRPr>
          </a:p>
          <a:p>
            <a:pPr algn="ctr"/>
            <a:r>
              <a:rPr lang="uk-UA" sz="2000" b="1" dirty="0" smtClean="0">
                <a:latin typeface="Bookman Old Style" panose="02050604050505020204" pitchFamily="18" charset="0"/>
              </a:rPr>
              <a:t>Головні </a:t>
            </a:r>
            <a:r>
              <a:rPr lang="uk-UA" sz="2000" b="1" dirty="0">
                <a:latin typeface="Bookman Old Style" panose="02050604050505020204" pitchFamily="18" charset="0"/>
              </a:rPr>
              <a:t>відмінності</a:t>
            </a:r>
            <a:r>
              <a:rPr lang="uk-UA" sz="2000" dirty="0" smtClean="0">
                <a:latin typeface="Bookman Old Style" panose="02050604050505020204" pitchFamily="18" charset="0"/>
              </a:rPr>
              <a:t>:</a:t>
            </a:r>
            <a:endParaRPr lang="uk-UA" sz="2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101340"/>
              </p:ext>
            </p:extLst>
          </p:nvPr>
        </p:nvGraphicFramePr>
        <p:xfrm>
          <a:off x="456337" y="2288335"/>
          <a:ext cx="11222382" cy="4294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105"/>
                <a:gridCol w="3545456"/>
                <a:gridCol w="5441821"/>
              </a:tblGrid>
              <a:tr h="4832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Ознака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Інвестиційний </a:t>
                      </a:r>
                      <a:r>
                        <a:rPr lang="uk-UA" sz="1800" dirty="0" err="1">
                          <a:effectLst/>
                          <a:latin typeface="Bookman Old Style" panose="02050604050505020204" pitchFamily="18" charset="0"/>
                        </a:rPr>
                        <a:t>проєкт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Інвестиційна програма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9483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Масштаб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Одна конкретна ціль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Кілька проєктів, об'єднаних стратегічною метою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9483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Строк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Чітко обмежений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Може бути довшим, </a:t>
                      </a:r>
                      <a:r>
                        <a:rPr lang="uk-UA" sz="1800" dirty="0" err="1">
                          <a:effectLst/>
                          <a:latin typeface="Bookman Old Style" panose="02050604050505020204" pitchFamily="18" charset="0"/>
                        </a:rPr>
                        <a:t>проєкти</a:t>
                      </a: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 запускаються поетапно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832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Управління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Керівник проєкту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Керівник програми, який координує </a:t>
                      </a:r>
                      <a:r>
                        <a:rPr lang="uk-UA" sz="1800" dirty="0" err="1">
                          <a:effectLst/>
                          <a:latin typeface="Bookman Old Style" panose="02050604050505020204" pitchFamily="18" charset="0"/>
                        </a:rPr>
                        <a:t>проєкти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9483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Результат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Один продукт або об'єкт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Загальний ефект, більший за суму окремих результатів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4832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Приклад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man Old Style" panose="02050604050505020204" pitchFamily="18" charset="0"/>
                        </a:rPr>
                        <a:t>Купівля пакувальної лінії</a:t>
                      </a:r>
                      <a:endParaRPr lang="uk-UA" sz="18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man Old Style" panose="02050604050505020204" pitchFamily="18" charset="0"/>
                        </a:rPr>
                        <a:t>Модернізація всього підприємства за 5 років</a:t>
                      </a:r>
                      <a:endParaRPr lang="uk-UA" sz="18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75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308220" y="82740"/>
            <a:ext cx="5153975" cy="39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b="1" dirty="0">
                <a:latin typeface="Bookman Old Style" panose="02050604050505020204" pitchFamily="18" charset="0"/>
              </a:rPr>
              <a:t>Структура інвестиційного </a:t>
            </a:r>
            <a:r>
              <a:rPr lang="uk-UA" sz="2000" b="1" dirty="0" err="1">
                <a:latin typeface="Bookman Old Style" panose="02050604050505020204" pitchFamily="18" charset="0"/>
              </a:rPr>
              <a:t>проєкту</a:t>
            </a:r>
            <a:endParaRPr lang="uk-UA" sz="2000" b="1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907280" y="440619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368173" y="553624"/>
            <a:ext cx="115280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Bookman Old Style" panose="02050604050505020204" pitchFamily="18" charset="0"/>
              </a:rPr>
              <a:t>Інвестиційний </a:t>
            </a:r>
            <a:r>
              <a:rPr lang="uk-UA" dirty="0" err="1">
                <a:latin typeface="Bookman Old Style" panose="02050604050505020204" pitchFamily="18" charset="0"/>
              </a:rPr>
              <a:t>проєкт</a:t>
            </a:r>
            <a:r>
              <a:rPr lang="uk-UA" dirty="0">
                <a:latin typeface="Bookman Old Style" panose="02050604050505020204" pitchFamily="18" charset="0"/>
              </a:rPr>
              <a:t> оформлюють у вигляді документа (бізнес-план, </a:t>
            </a:r>
            <a:r>
              <a:rPr lang="uk-UA" dirty="0" err="1">
                <a:latin typeface="Bookman Old Style" panose="02050604050505020204" pitchFamily="18" charset="0"/>
              </a:rPr>
              <a:t>технікоекономічне</a:t>
            </a:r>
            <a:r>
              <a:rPr lang="uk-UA" dirty="0">
                <a:latin typeface="Bookman Old Style" panose="02050604050505020204" pitchFamily="18" charset="0"/>
              </a:rPr>
              <a:t> обґрунтування, </a:t>
            </a:r>
            <a:r>
              <a:rPr lang="uk-UA" dirty="0" err="1">
                <a:latin typeface="Bookman Old Style" panose="02050604050505020204" pitchFamily="18" charset="0"/>
              </a:rPr>
              <a:t>проєктна</a:t>
            </a:r>
            <a:r>
              <a:rPr lang="uk-UA" dirty="0">
                <a:latin typeface="Bookman Old Style" panose="02050604050505020204" pitchFamily="18" charset="0"/>
              </a:rPr>
              <a:t> пропозиція). Назви можуть різнитися, але логіка однакова: потенційний інвестор або керівництво має отримати відповіді на запитання «що?», «для кого?», «як?», «за які гроші?», «які ризики?» та «що ми отримаємо?». Типова структура така.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196769"/>
              </p:ext>
            </p:extLst>
          </p:nvPr>
        </p:nvGraphicFramePr>
        <p:xfrm>
          <a:off x="499738" y="1722693"/>
          <a:ext cx="11396515" cy="5031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131"/>
                <a:gridCol w="2777863"/>
                <a:gridCol w="5331125"/>
                <a:gridCol w="2864396"/>
              </a:tblGrid>
              <a:tr h="230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№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Розділ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Про що він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Головне запитання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6922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1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Резюме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Коротка суть проєкту на 1–2 сторінках: ідея, потреба в коштах, очікуваний результат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Що це і чому варто вкладати?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565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Опис проєкту та продукту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Що виробляємо чи створюємо, чим відрізняється від конкурентів, технологія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Що саме ми робимо?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462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Аналіз ринку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Споживачі, обсяг попиту, конкуренти, тенденції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Для кого й чи є попит?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232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4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Маркетинговий план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Ціна, збут, просування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Як продаватимемо?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462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5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Виробничий (технічний) план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Обладнання, приміщення, сировина, потужності, технології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Як виробляємо?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462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6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Організаційний план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Структура управління, персонал, графік реалізації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Хто виконує і коли?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565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7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Фінансовий план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Обсяг інвестицій, джерела, прогноз доходів і витрат, грошові потоки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За які гроші й що отримаємо?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3820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8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Оцінка ризиків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Ризики </a:t>
                      </a:r>
                      <a:r>
                        <a:rPr lang="uk-UA" sz="1400" dirty="0" err="1">
                          <a:effectLst/>
                          <a:latin typeface="Bookman Old Style" panose="02050604050505020204" pitchFamily="18" charset="0"/>
                        </a:rPr>
                        <a:t>проєкту</a:t>
                      </a: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 та способи їх зменшення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Що може піти не так?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462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9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Оцінка ефективності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Розрахунок NPV, PI, DPP, IRR, PP, ARR та інших показників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Чи окупиться проєкт?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  <a:tr h="462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Bookman Old Style" panose="02050604050505020204" pitchFamily="18" charset="0"/>
                        </a:rPr>
                        <a:t>Додатки</a:t>
                      </a:r>
                      <a:endParaRPr lang="uk-UA" sz="14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Розрахунки, договори, ліцензії, креслення, листи підтримки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Bookman Old Style" panose="02050604050505020204" pitchFamily="18" charset="0"/>
                        </a:rPr>
                        <a:t>Чим це підтверджується?</a:t>
                      </a:r>
                      <a:endParaRPr lang="uk-UA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91" marR="7591" marT="7591" marB="759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42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33039" y="3837581"/>
            <a:ext cx="1631110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54959" y="4868205"/>
            <a:ext cx="201780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2938193" y="140720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Bookman Old Style" panose="02050604050505020204" pitchFamily="18" charset="0"/>
              </a:rPr>
              <a:t>Етапи розробки та життєвий цикл </a:t>
            </a:r>
            <a:r>
              <a:rPr lang="uk-UA" b="1" dirty="0" err="1">
                <a:latin typeface="Bookman Old Style" panose="02050604050505020204" pitchFamily="18" charset="0"/>
              </a:rPr>
              <a:t>проєкту</a:t>
            </a:r>
            <a:endParaRPr lang="uk-UA" sz="1400" b="1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5927" y="954573"/>
            <a:ext cx="11280531" cy="416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Виокремлюють три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великі фази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30000"/>
              </a:lnSpc>
              <a:spcAft>
                <a:spcPts val="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Передінвестиційна фаза (підготовка).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З'являється ідея, проводяться дослідження, розробляється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ухвалюється рішення про вкладення коштів. Витрати тут відносно невеликі, але саме тут вирішується майже все.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Інвестиційна фаза (реалізація).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Купується обладнання, будуються споруди, наймається й навчається персонал, налагоджується виробництво. Це час найбільших витрат і відтоку грошей.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Експлуатаційна фаза (віддача).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працює, виробляє продукцію, приносить дохід. Згодом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завершується: обладнання зношується, продається чи ліквідується, або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переходить у нову якість (розширення, модернізація).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Закономірність: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вплив на кінцевий результат найбільший на початку, а вартість змін зростає з часом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Помилка в розрахунку на стадії ідеї коштує дешево, а помилка після закупівлі обладнання – дуже дорого.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970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3D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055620" y="340749"/>
            <a:ext cx="5522198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" name="Прямоугольник 2"/>
          <p:cNvSpPr/>
          <p:nvPr/>
        </p:nvSpPr>
        <p:spPr>
          <a:xfrm>
            <a:off x="3055620" y="156083"/>
            <a:ext cx="6268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Учасники інвестиційного </a:t>
            </a:r>
            <a:r>
              <a:rPr lang="uk-UA" b="1" dirty="0" err="1">
                <a:latin typeface="Bookman Old Style" panose="02050604050505020204" pitchFamily="18" charset="0"/>
                <a:ea typeface="Times New Roman" panose="02020603050405020304" pitchFamily="18" charset="0"/>
              </a:rPr>
              <a:t>проєкту</a:t>
            </a:r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 та їх функції</a:t>
            </a:r>
            <a:endParaRPr lang="uk-UA" dirty="0"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255465"/>
              </p:ext>
            </p:extLst>
          </p:nvPr>
        </p:nvGraphicFramePr>
        <p:xfrm>
          <a:off x="286447" y="577830"/>
          <a:ext cx="11565585" cy="61026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8638"/>
                <a:gridCol w="4475285"/>
                <a:gridCol w="4501662"/>
              </a:tblGrid>
              <a:tr h="3034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Учасник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Хто це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Основна функція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Інвестор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Той, хто вкладає кошти (власник, банк, фонд, держава, міжнародна організація)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Фінансує проєкт, приймає рішення про вкладення, очікує віддачу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Замовник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Той, для кого створюється об'єкт і хто формулює вимоги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Визначає завдання, приймає результат, часто є майбутнім власником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Керівник проєкту (проєкт-менеджер)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Особа, відповідальна за реалізацію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Планує, організовує, контролює терміни, бюджет, якість; координує учасників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Проєктувальники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Архітектори, інженери, конструктори, розробники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Створюють технічні рішення й документацію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303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Підрядники та виконавці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Будівельні, монтажні, виробничі компанії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Виконують роботи згідно з договорами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Постачальники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Виробники й продавці обладнання, матеріалів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Забезпечують </a:t>
                      </a:r>
                      <a:r>
                        <a:rPr lang="uk-UA" sz="1600" dirty="0" err="1">
                          <a:effectLst/>
                          <a:latin typeface="Bookman Old Style" panose="02050604050505020204" pitchFamily="18" charset="0"/>
                        </a:rPr>
                        <a:t>проєкт</a:t>
                      </a: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 ресурсами в узгоджені строки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Кредитори (банки, лізингові компанії)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Фінансові установи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Надають позичкові кошти й контролюють їх повернення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Державні та контролюючі органи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Дозвільні, податкові, екологічні, будівельні служби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Видають дозволи, ліцензії, здійснюють нагляд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303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Страхові компанії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Страховики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Беруть на себе частину ризиків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5837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Консультанти й аудитори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Експерти, оцінювачі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Дають незалежну оцінку, перевіряють розрахунки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  <a:tr h="303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Кінцеві користувачі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Bookman Old Style" panose="02050604050505020204" pitchFamily="18" charset="0"/>
                        </a:rPr>
                        <a:t>Споживачі продукції або послуг</a:t>
                      </a:r>
                      <a:endParaRPr lang="uk-UA" sz="160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Bookman Old Style" panose="02050604050505020204" pitchFamily="18" charset="0"/>
                        </a:rPr>
                        <a:t>Забезпечують попит і дохід </a:t>
                      </a:r>
                      <a:r>
                        <a:rPr lang="uk-UA" sz="1600" dirty="0" err="1">
                          <a:effectLst/>
                          <a:latin typeface="Bookman Old Style" panose="02050604050505020204" pitchFamily="18" charset="0"/>
                        </a:rPr>
                        <a:t>проєкту</a:t>
                      </a:r>
                      <a:endParaRPr lang="uk-UA" sz="16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5" marR="8645" marT="8645" marB="864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876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43280" y="139115"/>
            <a:ext cx="10891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cap="all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МАТЕМАТИЧНА ОЦІНКА ІНВЕСТИЦІЙНОГО ПРОЕКТУ</a:t>
            </a:r>
            <a:endParaRPr lang="uk-UA" sz="2800" dirty="0"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960" y="896839"/>
            <a:ext cx="11592560" cy="575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Метод, який дозволить оптимально оцінювати перспективи інвестиційних проектів навіть професійні інвестори ще не придумали. При цьому для оцінки більшості проектів можуть братися не тільки внутрішні показники проектів: дохідність, термін окупності, розмір вкладень, рентабельність і тощо. Але і зовнішні показники, такі як стан ринку, насиченість товаром, законодавча підтримка і т. ін.</a:t>
            </a:r>
            <a:endParaRPr lang="uk-UA" sz="2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 хороший інвестор сам вирішує, які з показників йому важливіше. Але в більшості своїй, інвестори для оцінки рентабельності проекту воліють користуватися формульними методами.</a:t>
            </a:r>
            <a:endParaRPr lang="uk-UA" sz="2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4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приклад індивідуальності розрахунків можна навести банки. Вони для оцінки кредитоспроможності позичальника самостійно формують формули, які розробляються окремо в кожній кредитній організації. Ви не зустрінете два банки, які однаково підходять до оцінки потенційного позичальника, хоч ці алгоритми і схожі.</a:t>
            </a:r>
            <a:endParaRPr lang="uk-UA" sz="2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60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320" y="420925"/>
            <a:ext cx="11663680" cy="606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uk-UA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 з урахуванням фактору часу 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(дисконтування грошових </a:t>
            </a:r>
            <a:r>
              <a:rPr lang="uk-UA" sz="2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потоків):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чиста поточна вартість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NPV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індекс рентабельності інвестицій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Profitability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Index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 </a:t>
            </a:r>
            <a:r>
              <a:rPr lang="uk-UA" sz="2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дисконтований 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 окупності інвестицій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DPP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Discounted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Payback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внутрішня норма рентабельності інвестицій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IRR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що не враховують вартість грошей у часі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строк окупності інвестицій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Payback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коефіцієнт бухгалтерської (облікової) ефективності інвестицій – </a:t>
            </a:r>
            <a:r>
              <a:rPr lang="uk-UA" sz="2800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uk-UA" sz="2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24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9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1259987"/>
            <a:ext cx="11318240" cy="410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Чиста поточна вартість 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NPV ) – абсолютне значення кінцевої ефективності інвестованого капіталу: </a:t>
            </a:r>
            <a:endParaRPr lang="uk-UA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NPV 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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PV 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 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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 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IC </a:t>
            </a:r>
            <a:r>
              <a:rPr lang="uk-UA" b="1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 </a:t>
            </a:r>
            <a:r>
              <a:rPr lang="uk-UA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PV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величина надходжень від інвестицій, грн.;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доходи від інвестицій, грн.;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величина інвестиційних витрат, грн. 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uk-UA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 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 оснований на використанні поняття </a:t>
            </a:r>
            <a:r>
              <a:rPr lang="uk-UA" b="1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чистої теперішньої вартості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uk-UA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і представляє собою суму теперішніх вартостей чистих грошових потоків. А враховуючи той факт, що чисті грошові потоки мають як додатне значення (доходи), так і від’ємне значення (витрати), NPV – це різниця між теперішньою вартістю грошових надходжень та витрат.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6080" y="230555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ЧИСТА ТЕПЕРІШНЯ ВАРТІСТЬ</a:t>
            </a:r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Present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4464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3DCE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03680" y="528954"/>
            <a:ext cx="9469119" cy="59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9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399" y="144908"/>
            <a:ext cx="9084121" cy="671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55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9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" y="1737612"/>
            <a:ext cx="11376842" cy="1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8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120" y="296738"/>
            <a:ext cx="923544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ІНДЕКС РЕНТАБЕЛЬНОСТІ ІНВЕСТИЦІЙ – </a:t>
            </a:r>
            <a:r>
              <a:rPr lang="uk-UA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 </a:t>
            </a:r>
            <a:endParaRPr lang="uk-UA" sz="2800" b="1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i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Profitability</a:t>
            </a:r>
            <a:r>
              <a:rPr lang="uk-UA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i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Index</a:t>
            </a:r>
            <a:r>
              <a:rPr lang="uk-UA" i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244" y="1474244"/>
            <a:ext cx="9643753" cy="481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45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480" y="250875"/>
            <a:ext cx="1016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ВНУТРІШНЯ НОРМА РЕНТАБЕЛЬНОСТІ ІНВЕСТИЦІЙ </a:t>
            </a:r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uk-UA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IRR </a:t>
            </a:r>
            <a:endParaRPr lang="uk-UA" sz="2400" b="1" dirty="0" smtClean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286133"/>
            <a:ext cx="11653520" cy="529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Внутрішня норма прибутковості – один з важливих показників для аналізу потенціалу інвестиційного проекту.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 перш ніж його характеризувати, потрібно пояснити два поняття: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4572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Ставка дисконтування;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4572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Чиста приведена вартість.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uk-UA" b="1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Ставка </a:t>
            </a:r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дисконтування</a:t>
            </a: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ставка залучення грошових коштів. По суті, це витрати на залучення 1 грн капіталу. Для інвестиційних компаній ставкою дисконтування можуть бути: відсотки по кредиту, альтернативна дохідність іншого проекту, банківський депозит і т. д. Для фізичних осіб частіше ставкою дисконтування буде якась величина альтернативного доходу або інфляція.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Чиста наведена вартість проекту </a:t>
            </a: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показник реальної прибутковості проекту за вирахуванням витрат. Ми зможемо його знайти за допомогою ставки дисконтування. При цьому потрібно розуміти, що з часом витрати зросли б – з 100 грн, які ми витратимо зараз, витрати будуть в 150 грн через 3-5 років. Саме тому слід використовувати формулу складної процентної ставки – (1+R) у степені N, де r – ставка дисконтування.</a:t>
            </a:r>
            <a:endParaRPr lang="uk-UA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Внутрішня норма прибутковості дуже сильно пов'язана з цими двома поняттями.</a:t>
            </a:r>
            <a:endParaRPr lang="uk-UA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98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9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559" y="124741"/>
            <a:ext cx="11849541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b="1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Внутрішня норма прибутковості</a:t>
            </a:r>
            <a:r>
              <a:rPr lang="uk-UA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ставка окупності проекту. Тобто при якому рівні витрат наш інвестиційний проект вийде в нуль. Внутрішня норма прибутковості найчастіше використовується інвесторами, для того щоб порівнювати проекти. При відсутності витрат на збір коштів для інвестицій, ми отримуємо просто показник прибутковості.</a:t>
            </a:r>
            <a:endParaRPr lang="uk-UA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657" y="1717041"/>
            <a:ext cx="8113443" cy="39711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2559" y="5688229"/>
            <a:ext cx="12029441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Отже, </a:t>
            </a:r>
            <a:r>
              <a:rPr lang="uk-UA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вище буде IRR – тим вище буде прибутковість інвестиційного проекту. У разі якщо ви використовуєте позикові кошти, для збору яких потрібні були витрати, ваш IRR повинен бути вище, ніж ставка за позиковими коштами.</a:t>
            </a:r>
            <a:endParaRPr lang="uk-UA" sz="16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263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141" y="1214340"/>
            <a:ext cx="10437410" cy="237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98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760" y="1222966"/>
            <a:ext cx="11826240" cy="547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 окупності проекту також є одним з найважливіших показників для більшості інвесторів. Економічний його сенс в наступному.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b="1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 окупності </a:t>
            </a:r>
            <a:r>
              <a:rPr lang="uk-UA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проміжок часу, через який сума отриманих коштів зрівняється з вкладеною. Іншими словами - через який час проект почне приносити перший прибуток.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Залежно від застосування ставки дисконтування, застосовуватиметься два види розрахунків терміну окупності: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4572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Простий;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457200" algn="just" fontAlgn="base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Динамічний.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b="1" dirty="0"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Простий спосіб</a:t>
            </a: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досить легко підрахувати, в якому періоді кошти, вкладені в проект, будуть повністю повернені.</a:t>
            </a:r>
            <a:endParaRPr lang="uk-UA" sz="2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 fontAlgn="base">
              <a:lnSpc>
                <a:spcPct val="107000"/>
              </a:lnSpc>
              <a:spcAft>
                <a:spcPts val="600"/>
              </a:spcAft>
            </a:pPr>
            <a:r>
              <a:rPr lang="uk-UA" sz="2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Перевага такого способу в його простоті. Не потрібно розраховувати показники, шукати додаткові ставки і т. д. Ваша головна задача – зробити так, щоб на папері ви вийшли в нуль. Мінус способу очевидний – ви не враховуєте знецінення грошей, і в той період, коли на папері ви будете виходити в нуль, за фактом ви все ще будете в мінусі.</a:t>
            </a:r>
            <a:endParaRPr lang="uk-UA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998" y="165854"/>
            <a:ext cx="82750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 / СТРОК ОКУПНОСТІ ІНВЕСТИЦІЙ – PP </a:t>
            </a:r>
          </a:p>
          <a:p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Payback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590566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99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73" y="798636"/>
            <a:ext cx="11069226" cy="443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17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6FF99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183" y="1961290"/>
            <a:ext cx="9959573" cy="45614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4480" y="240715"/>
            <a:ext cx="10119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ДИСКОНТОВАНИЙ СТРОК ОКУПНОСТІ ІНВЕСТИЦІЙ – DPP </a:t>
            </a:r>
          </a:p>
          <a:p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Discounted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Payback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Period</a:t>
            </a:r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34493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3DCE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" y="213975"/>
            <a:ext cx="11765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КОЕФІЦІЄНТ БУХГАЛТЕРСЬКОЇ (ОБЛІКОВОЇ) ЕФЕКТИВНОСТІ ІНВЕСТИЦІЙ – ARR </a:t>
            </a:r>
          </a:p>
          <a:p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Accounting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Rate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uk-UA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Return</a:t>
            </a:r>
            <a:r>
              <a:rPr lang="uk-UA" sz="24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uk-UA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619" y="2438401"/>
            <a:ext cx="10945976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85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3DCE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49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1675</Words>
  <Application>Microsoft Office PowerPoint</Application>
  <PresentationFormat>Широкоэкранный</PresentationFormat>
  <Paragraphs>209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Bookman Old Style</vt:lpstr>
      <vt:lpstr>Calibri</vt:lpstr>
      <vt:lpstr>Calibri Light</vt:lpstr>
      <vt:lpstr>inherit</vt:lpstr>
      <vt:lpstr>Symbol</vt:lpstr>
      <vt:lpstr>Times New Roman</vt:lpstr>
      <vt:lpstr>Wingdings</vt:lpstr>
      <vt:lpstr>Тема Office</vt:lpstr>
      <vt:lpstr>ТЕМА. УПРАВЛІННЯ РЕАЛЬНИМИ ІНВЕСТИЦІЯМИ  Методи оцінки інвестиційних проєктів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Концепція семи смертних гріхів в рекламі</dc:title>
  <dc:creator>TANYA</dc:creator>
  <cp:lastModifiedBy>Царук Ірина Михайлівна</cp:lastModifiedBy>
  <cp:revision>175</cp:revision>
  <dcterms:created xsi:type="dcterms:W3CDTF">2022-05-18T10:08:38Z</dcterms:created>
  <dcterms:modified xsi:type="dcterms:W3CDTF">2026-10-06T10:38:59Z</dcterms:modified>
</cp:coreProperties>
</file>