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2"/>
  </p:notesMasterIdLst>
  <p:sldIdLst>
    <p:sldId id="256" r:id="rId2"/>
    <p:sldId id="257" r:id="rId3"/>
    <p:sldId id="258" r:id="rId4"/>
    <p:sldId id="285" r:id="rId5"/>
    <p:sldId id="286" r:id="rId6"/>
    <p:sldId id="288" r:id="rId7"/>
    <p:sldId id="289" r:id="rId8"/>
    <p:sldId id="259" r:id="rId9"/>
    <p:sldId id="260" r:id="rId10"/>
    <p:sldId id="261" r:id="rId11"/>
    <p:sldId id="262" r:id="rId12"/>
    <p:sldId id="287"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90" r:id="rId35"/>
    <p:sldId id="291" r:id="rId36"/>
    <p:sldId id="292" r:id="rId37"/>
    <p:sldId id="293" r:id="rId38"/>
    <p:sldId id="294" r:id="rId39"/>
    <p:sldId id="295" r:id="rId40"/>
    <p:sldId id="284" r:id="rId4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343" autoAdjust="0"/>
  </p:normalViewPr>
  <p:slideViewPr>
    <p:cSldViewPr>
      <p:cViewPr varScale="1">
        <p:scale>
          <a:sx n="59" d="100"/>
          <a:sy n="59" d="100"/>
        </p:scale>
        <p:origin x="466" y="6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8F0AE54D-90A9-48FC-ABAB-95147F0AC4B0}" type="datetimeFigureOut">
              <a:rPr lang="ru-RU" smtClean="0"/>
              <a:t>29.09.2026</a:t>
            </a:fld>
            <a:endParaRPr lang="ru-RU"/>
          </a:p>
        </p:txBody>
      </p:sp>
      <p:sp>
        <p:nvSpPr>
          <p:cNvPr id="4" name="Образ слайда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B46E9000-6C19-419C-A9A0-794B8DAE0072}" type="slidenum">
              <a:rPr lang="ru-RU" smtClean="0"/>
              <a:t>‹#›</a:t>
            </a:fld>
            <a:endParaRPr lang="ru-RU"/>
          </a:p>
        </p:txBody>
      </p:sp>
    </p:spTree>
    <p:extLst>
      <p:ext uri="{BB962C8B-B14F-4D97-AF65-F5344CB8AC3E}">
        <p14:creationId xmlns:p14="http://schemas.microsoft.com/office/powerpoint/2010/main" val="895937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46E9000-6C19-419C-A9A0-794B8DAE0072}" type="slidenum">
              <a:rPr lang="ru-RU" smtClean="0"/>
              <a:t>14</a:t>
            </a:fld>
            <a:endParaRPr lang="ru-RU"/>
          </a:p>
        </p:txBody>
      </p:sp>
    </p:spTree>
    <p:extLst>
      <p:ext uri="{BB962C8B-B14F-4D97-AF65-F5344CB8AC3E}">
        <p14:creationId xmlns:p14="http://schemas.microsoft.com/office/powerpoint/2010/main" val="7719659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4000" b="0" i="0">
                <a:solidFill>
                  <a:srgbClr val="F0F1F1"/>
                </a:solidFill>
                <a:latin typeface="Arial"/>
                <a:cs typeface="Arial"/>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2400" b="0" i="0">
                <a:solidFill>
                  <a:srgbClr val="25242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F0F1F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0" i="0">
                <a:solidFill>
                  <a:srgbClr val="25242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0" i="0">
                <a:solidFill>
                  <a:srgbClr val="F0F1F1"/>
                </a:solidFill>
                <a:latin typeface="Arial"/>
                <a:cs typeface="Arial"/>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7000"/>
          </a:xfrm>
          <a:prstGeom prst="rect">
            <a:avLst/>
          </a:prstGeom>
        </p:spPr>
      </p:pic>
      <p:pic>
        <p:nvPicPr>
          <p:cNvPr id="17" name="bg object 17"/>
          <p:cNvPicPr/>
          <p:nvPr/>
        </p:nvPicPr>
        <p:blipFill>
          <a:blip r:embed="rId3" cstate="print"/>
          <a:stretch>
            <a:fillRect/>
          </a:stretch>
        </p:blipFill>
        <p:spPr>
          <a:xfrm>
            <a:off x="12020275" y="3120633"/>
            <a:ext cx="5658459" cy="5144505"/>
          </a:xfrm>
          <a:prstGeom prst="rect">
            <a:avLst/>
          </a:prstGeom>
        </p:spPr>
      </p:pic>
      <p:sp>
        <p:nvSpPr>
          <p:cNvPr id="18" name="bg object 18"/>
          <p:cNvSpPr/>
          <p:nvPr/>
        </p:nvSpPr>
        <p:spPr>
          <a:xfrm>
            <a:off x="15557633" y="929469"/>
            <a:ext cx="2730500" cy="4114800"/>
          </a:xfrm>
          <a:custGeom>
            <a:avLst/>
            <a:gdLst/>
            <a:ahLst/>
            <a:cxnLst/>
            <a:rect l="l" t="t" r="r" b="b"/>
            <a:pathLst>
              <a:path w="2730500" h="4114800">
                <a:moveTo>
                  <a:pt x="2730367" y="1476240"/>
                </a:moveTo>
                <a:lnTo>
                  <a:pt x="1889417" y="1476240"/>
                </a:lnTo>
                <a:lnTo>
                  <a:pt x="1889417" y="0"/>
                </a:lnTo>
                <a:lnTo>
                  <a:pt x="2367923" y="0"/>
                </a:lnTo>
                <a:lnTo>
                  <a:pt x="2367923" y="1449090"/>
                </a:lnTo>
                <a:lnTo>
                  <a:pt x="2730367" y="1449090"/>
                </a:lnTo>
                <a:lnTo>
                  <a:pt x="2730367" y="1476240"/>
                </a:lnTo>
                <a:close/>
              </a:path>
              <a:path w="2730500" h="4114800">
                <a:moveTo>
                  <a:pt x="2730367" y="2312776"/>
                </a:moveTo>
                <a:lnTo>
                  <a:pt x="0" y="2312776"/>
                </a:lnTo>
                <a:lnTo>
                  <a:pt x="0" y="1802031"/>
                </a:lnTo>
                <a:lnTo>
                  <a:pt x="1539022" y="1802031"/>
                </a:lnTo>
                <a:lnTo>
                  <a:pt x="503109" y="766117"/>
                </a:lnTo>
                <a:lnTo>
                  <a:pt x="841626" y="427600"/>
                </a:lnTo>
                <a:lnTo>
                  <a:pt x="1889417" y="1476240"/>
                </a:lnTo>
                <a:lnTo>
                  <a:pt x="2730367" y="1476240"/>
                </a:lnTo>
                <a:lnTo>
                  <a:pt x="2730367" y="2312776"/>
                </a:lnTo>
                <a:close/>
              </a:path>
              <a:path w="2730500" h="4114800">
                <a:moveTo>
                  <a:pt x="2730367" y="1449090"/>
                </a:moveTo>
                <a:lnTo>
                  <a:pt x="2367923" y="1449090"/>
                </a:lnTo>
                <a:lnTo>
                  <a:pt x="2730367" y="1086646"/>
                </a:lnTo>
                <a:lnTo>
                  <a:pt x="2730367" y="1449090"/>
                </a:lnTo>
                <a:close/>
              </a:path>
              <a:path w="2730500" h="4114800">
                <a:moveTo>
                  <a:pt x="801751" y="3737263"/>
                </a:moveTo>
                <a:lnTo>
                  <a:pt x="441175" y="3376687"/>
                </a:lnTo>
                <a:lnTo>
                  <a:pt x="1505086" y="2312776"/>
                </a:lnTo>
                <a:lnTo>
                  <a:pt x="2725953" y="2312776"/>
                </a:lnTo>
                <a:lnTo>
                  <a:pt x="2730367" y="2317189"/>
                </a:lnTo>
                <a:lnTo>
                  <a:pt x="2730367" y="2631779"/>
                </a:lnTo>
                <a:lnTo>
                  <a:pt x="2367923" y="2631779"/>
                </a:lnTo>
                <a:lnTo>
                  <a:pt x="2367923" y="2649596"/>
                </a:lnTo>
                <a:lnTo>
                  <a:pt x="1889417" y="2649596"/>
                </a:lnTo>
                <a:lnTo>
                  <a:pt x="801751" y="3737263"/>
                </a:lnTo>
                <a:close/>
              </a:path>
              <a:path w="2730500" h="4114800">
                <a:moveTo>
                  <a:pt x="2730367" y="2994224"/>
                </a:moveTo>
                <a:lnTo>
                  <a:pt x="2367923" y="2631779"/>
                </a:lnTo>
                <a:lnTo>
                  <a:pt x="2730367" y="2631779"/>
                </a:lnTo>
                <a:lnTo>
                  <a:pt x="2730367" y="2994224"/>
                </a:lnTo>
                <a:close/>
              </a:path>
              <a:path w="2730500" h="4114800">
                <a:moveTo>
                  <a:pt x="2367923" y="4114799"/>
                </a:moveTo>
                <a:lnTo>
                  <a:pt x="1889417" y="4114799"/>
                </a:lnTo>
                <a:lnTo>
                  <a:pt x="1889417" y="2649596"/>
                </a:lnTo>
                <a:lnTo>
                  <a:pt x="2367923" y="2649596"/>
                </a:lnTo>
                <a:lnTo>
                  <a:pt x="2367923" y="4114799"/>
                </a:lnTo>
                <a:close/>
              </a:path>
            </a:pathLst>
          </a:custGeom>
          <a:solidFill>
            <a:srgbClr val="EB5D28"/>
          </a:solidFill>
        </p:spPr>
        <p:txBody>
          <a:bodyPr wrap="square" lIns="0" tIns="0" rIns="0" bIns="0" rtlCol="0"/>
          <a:lstStyle/>
          <a:p>
            <a:endParaRPr/>
          </a:p>
        </p:txBody>
      </p:sp>
      <p:pic>
        <p:nvPicPr>
          <p:cNvPr id="19" name="bg object 19"/>
          <p:cNvPicPr/>
          <p:nvPr/>
        </p:nvPicPr>
        <p:blipFill>
          <a:blip r:embed="rId4" cstate="print"/>
          <a:stretch>
            <a:fillRect/>
          </a:stretch>
        </p:blipFill>
        <p:spPr>
          <a:xfrm>
            <a:off x="506806" y="2986887"/>
            <a:ext cx="11296649" cy="5762591"/>
          </a:xfrm>
          <a:prstGeom prst="rect">
            <a:avLst/>
          </a:prstGeom>
        </p:spPr>
      </p:pic>
      <p:sp>
        <p:nvSpPr>
          <p:cNvPr id="2" name="Holder 2"/>
          <p:cNvSpPr>
            <a:spLocks noGrp="1"/>
          </p:cNvSpPr>
          <p:nvPr>
            <p:ph type="title"/>
          </p:nvPr>
        </p:nvSpPr>
        <p:spPr/>
        <p:txBody>
          <a:bodyPr lIns="0" tIns="0" rIns="0" bIns="0"/>
          <a:lstStyle>
            <a:lvl1pPr>
              <a:defRPr sz="4000" b="0" i="0">
                <a:solidFill>
                  <a:srgbClr val="F0F1F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0" y="0"/>
            <a:ext cx="18288000" cy="10287000"/>
          </a:xfrm>
          <a:prstGeom prst="rect">
            <a:avLst/>
          </a:prstGeom>
        </p:spPr>
      </p:pic>
      <p:sp>
        <p:nvSpPr>
          <p:cNvPr id="2" name="Holder 2"/>
          <p:cNvSpPr>
            <a:spLocks noGrp="1"/>
          </p:cNvSpPr>
          <p:nvPr>
            <p:ph type="title"/>
          </p:nvPr>
        </p:nvSpPr>
        <p:spPr>
          <a:xfrm>
            <a:off x="471642" y="914392"/>
            <a:ext cx="8131809" cy="1435100"/>
          </a:xfrm>
          <a:prstGeom prst="rect">
            <a:avLst/>
          </a:prstGeom>
        </p:spPr>
        <p:txBody>
          <a:bodyPr wrap="square" lIns="0" tIns="0" rIns="0" bIns="0">
            <a:spAutoFit/>
          </a:bodyPr>
          <a:lstStyle>
            <a:lvl1pPr>
              <a:defRPr sz="4000" b="0" i="0">
                <a:solidFill>
                  <a:srgbClr val="F0F1F1"/>
                </a:solidFill>
                <a:latin typeface="Arial"/>
                <a:cs typeface="Arial"/>
              </a:defRPr>
            </a:lvl1pPr>
          </a:lstStyle>
          <a:p>
            <a:endParaRPr/>
          </a:p>
        </p:txBody>
      </p:sp>
      <p:sp>
        <p:nvSpPr>
          <p:cNvPr id="3" name="Holder 3"/>
          <p:cNvSpPr>
            <a:spLocks noGrp="1"/>
          </p:cNvSpPr>
          <p:nvPr>
            <p:ph type="body" idx="1"/>
          </p:nvPr>
        </p:nvSpPr>
        <p:spPr>
          <a:xfrm>
            <a:off x="2900919" y="1571780"/>
            <a:ext cx="12150090" cy="4635500"/>
          </a:xfrm>
          <a:prstGeom prst="rect">
            <a:avLst/>
          </a:prstGeom>
        </p:spPr>
        <p:txBody>
          <a:bodyPr wrap="square" lIns="0" tIns="0" rIns="0" bIns="0">
            <a:spAutoFit/>
          </a:bodyPr>
          <a:lstStyle>
            <a:lvl1pPr>
              <a:defRPr sz="2400" b="0" i="0">
                <a:solidFill>
                  <a:srgbClr val="252421"/>
                </a:solidFill>
                <a:latin typeface="Arial"/>
                <a:cs typeface="Arial"/>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1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2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8.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1.jpg"/></Relationships>
</file>

<file path=ppt/slides/_rels/slide2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jpg"/></Relationships>
</file>

<file path=ppt/slides/_rels/slide2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4.jp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7.jp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33.png"/><Relationship Id="rId4" Type="http://schemas.openxmlformats.org/officeDocument/2006/relationships/image" Target="../media/image3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20" name="object 20"/>
          <p:cNvSpPr txBox="1"/>
          <p:nvPr/>
        </p:nvSpPr>
        <p:spPr>
          <a:xfrm>
            <a:off x="2708982" y="1728559"/>
            <a:ext cx="12534265" cy="4347344"/>
          </a:xfrm>
          <a:prstGeom prst="rect">
            <a:avLst/>
          </a:prstGeom>
        </p:spPr>
        <p:txBody>
          <a:bodyPr vert="horz" wrap="square" lIns="0" tIns="12700" rIns="0" bIns="0" rtlCol="0">
            <a:spAutoFit/>
          </a:bodyPr>
          <a:lstStyle/>
          <a:p>
            <a:pPr marL="198755" algn="ctr">
              <a:lnSpc>
                <a:spcPts val="5475"/>
              </a:lnSpc>
              <a:spcBef>
                <a:spcPts val="100"/>
              </a:spcBef>
            </a:pPr>
            <a:r>
              <a:rPr lang="ru-RU" sz="5000" spc="390" dirty="0" smtClean="0">
                <a:solidFill>
                  <a:srgbClr val="252421"/>
                </a:solidFill>
              </a:rPr>
              <a:t>ОРГАНІЗАЦІЙНО</a:t>
            </a:r>
            <a:r>
              <a:rPr lang="ru-RU" sz="5000" spc="390" dirty="0" smtClean="0">
                <a:solidFill>
                  <a:srgbClr val="252421"/>
                </a:solidFill>
                <a:latin typeface="Arial Narrow"/>
                <a:cs typeface="Arial Narrow"/>
              </a:rPr>
              <a:t>-</a:t>
            </a:r>
            <a:r>
              <a:rPr lang="ru-RU" sz="5000" spc="250" dirty="0" smtClean="0">
                <a:solidFill>
                  <a:srgbClr val="252421"/>
                </a:solidFill>
              </a:rPr>
              <a:t>ПРАВОВІ</a:t>
            </a:r>
            <a:r>
              <a:rPr lang="ru-RU" sz="5000" spc="610" dirty="0" smtClean="0">
                <a:solidFill>
                  <a:srgbClr val="252421"/>
                </a:solidFill>
              </a:rPr>
              <a:t> </a:t>
            </a:r>
            <a:r>
              <a:rPr lang="ru-RU" sz="5000" spc="385" dirty="0" smtClean="0">
                <a:solidFill>
                  <a:srgbClr val="252421"/>
                </a:solidFill>
              </a:rPr>
              <a:t>ФОРМИ</a:t>
            </a:r>
            <a:endParaRPr lang="uk-UA" sz="5000" spc="355" dirty="0" smtClean="0">
              <a:solidFill>
                <a:srgbClr val="252421"/>
              </a:solidFill>
              <a:latin typeface="Arial"/>
              <a:cs typeface="Arial"/>
            </a:endParaRPr>
          </a:p>
          <a:p>
            <a:pPr marL="198755" algn="ctr">
              <a:lnSpc>
                <a:spcPts val="5475"/>
              </a:lnSpc>
              <a:spcBef>
                <a:spcPts val="100"/>
              </a:spcBef>
            </a:pPr>
            <a:r>
              <a:rPr sz="5000" spc="355" dirty="0" smtClean="0">
                <a:solidFill>
                  <a:srgbClr val="252421"/>
                </a:solidFill>
                <a:latin typeface="Arial"/>
                <a:cs typeface="Arial"/>
              </a:rPr>
              <a:t>ПІДПРИЄМНИЦТВА</a:t>
            </a:r>
            <a:r>
              <a:rPr sz="5000" spc="355" dirty="0">
                <a:solidFill>
                  <a:srgbClr val="252421"/>
                </a:solidFill>
                <a:latin typeface="Arial Narrow"/>
                <a:cs typeface="Arial Narrow"/>
              </a:rPr>
              <a:t>,</a:t>
            </a:r>
            <a:endParaRPr sz="5000" dirty="0">
              <a:latin typeface="Arial Narrow"/>
              <a:cs typeface="Arial Narrow"/>
            </a:endParaRPr>
          </a:p>
          <a:p>
            <a:pPr algn="ctr">
              <a:lnSpc>
                <a:spcPts val="4950"/>
              </a:lnSpc>
            </a:pPr>
            <a:r>
              <a:rPr sz="5000" spc="335" dirty="0">
                <a:solidFill>
                  <a:srgbClr val="252421"/>
                </a:solidFill>
                <a:latin typeface="Arial"/>
                <a:cs typeface="Arial"/>
              </a:rPr>
              <a:t>ТОРГІВЛІ</a:t>
            </a:r>
            <a:r>
              <a:rPr sz="5000" spc="455" dirty="0">
                <a:solidFill>
                  <a:srgbClr val="252421"/>
                </a:solidFill>
                <a:latin typeface="Arial"/>
                <a:cs typeface="Arial"/>
              </a:rPr>
              <a:t> </a:t>
            </a:r>
            <a:r>
              <a:rPr sz="5000" dirty="0">
                <a:solidFill>
                  <a:srgbClr val="252421"/>
                </a:solidFill>
                <a:latin typeface="Arial"/>
                <a:cs typeface="Arial"/>
              </a:rPr>
              <a:t>ТА</a:t>
            </a:r>
            <a:r>
              <a:rPr sz="5000" spc="459" dirty="0">
                <a:solidFill>
                  <a:srgbClr val="252421"/>
                </a:solidFill>
                <a:latin typeface="Arial"/>
                <a:cs typeface="Arial"/>
              </a:rPr>
              <a:t> </a:t>
            </a:r>
            <a:r>
              <a:rPr sz="5000" spc="265" dirty="0">
                <a:solidFill>
                  <a:srgbClr val="252421"/>
                </a:solidFill>
                <a:latin typeface="Arial"/>
                <a:cs typeface="Arial"/>
              </a:rPr>
              <a:t>БІРЖОВОЇ</a:t>
            </a:r>
            <a:r>
              <a:rPr sz="5000" spc="455" dirty="0">
                <a:solidFill>
                  <a:srgbClr val="252421"/>
                </a:solidFill>
                <a:latin typeface="Arial"/>
                <a:cs typeface="Arial"/>
              </a:rPr>
              <a:t> </a:t>
            </a:r>
            <a:r>
              <a:rPr sz="5000" spc="310" dirty="0">
                <a:solidFill>
                  <a:srgbClr val="252421"/>
                </a:solidFill>
                <a:latin typeface="Arial"/>
                <a:cs typeface="Arial"/>
              </a:rPr>
              <a:t>ДІЯЛЬНОСТІ</a:t>
            </a:r>
            <a:endParaRPr sz="5000" dirty="0">
              <a:latin typeface="Arial"/>
              <a:cs typeface="Arial"/>
            </a:endParaRPr>
          </a:p>
          <a:p>
            <a:pPr marL="198755" algn="ctr">
              <a:lnSpc>
                <a:spcPts val="5475"/>
              </a:lnSpc>
            </a:pPr>
            <a:r>
              <a:rPr sz="5000" spc="270" dirty="0">
                <a:solidFill>
                  <a:srgbClr val="252421"/>
                </a:solidFill>
                <a:latin typeface="Arial Narrow"/>
                <a:cs typeface="Arial Narrow"/>
              </a:rPr>
              <a:t>(</a:t>
            </a:r>
            <a:r>
              <a:rPr sz="5000" spc="270" dirty="0">
                <a:solidFill>
                  <a:srgbClr val="252421"/>
                </a:solidFill>
                <a:latin typeface="Arial"/>
                <a:cs typeface="Arial"/>
              </a:rPr>
              <a:t>ЧАСТИНА</a:t>
            </a:r>
            <a:r>
              <a:rPr sz="5000" spc="610" dirty="0">
                <a:solidFill>
                  <a:srgbClr val="252421"/>
                </a:solidFill>
                <a:latin typeface="Arial"/>
                <a:cs typeface="Arial"/>
              </a:rPr>
              <a:t> </a:t>
            </a:r>
            <a:r>
              <a:rPr sz="5000" spc="-25" dirty="0">
                <a:solidFill>
                  <a:srgbClr val="252421"/>
                </a:solidFill>
                <a:latin typeface="Arial Narrow"/>
                <a:cs typeface="Arial Narrow"/>
              </a:rPr>
              <a:t>1)</a:t>
            </a:r>
            <a:endParaRPr sz="5000" dirty="0">
              <a:latin typeface="Arial Narrow"/>
              <a:cs typeface="Arial Narrow"/>
            </a:endParaRPr>
          </a:p>
          <a:p>
            <a:pPr>
              <a:lnSpc>
                <a:spcPct val="100000"/>
              </a:lnSpc>
              <a:spcBef>
                <a:spcPts val="160"/>
              </a:spcBef>
            </a:pPr>
            <a:endParaRPr sz="5000" dirty="0">
              <a:latin typeface="Arial Narrow"/>
              <a:cs typeface="Arial Narrow"/>
            </a:endParaRPr>
          </a:p>
          <a:p>
            <a:pPr marL="483234" marR="581660" algn="ctr">
              <a:lnSpc>
                <a:spcPts val="3000"/>
              </a:lnSpc>
            </a:pPr>
            <a:r>
              <a:rPr lang="uk-UA" sz="3000" spc="-130" dirty="0" smtClean="0">
                <a:solidFill>
                  <a:srgbClr val="252421"/>
                </a:solidFill>
                <a:latin typeface="Arial Black"/>
                <a:cs typeface="Arial Black"/>
              </a:rPr>
              <a:t>Лекція</a:t>
            </a:r>
            <a:r>
              <a:rPr lang="uk-UA" sz="3000" spc="-160" dirty="0" smtClean="0">
                <a:solidFill>
                  <a:srgbClr val="252421"/>
                </a:solidFill>
                <a:latin typeface="Arial Black"/>
                <a:cs typeface="Arial Black"/>
              </a:rPr>
              <a:t> </a:t>
            </a:r>
            <a:r>
              <a:rPr lang="uk-UA" sz="3000" spc="-390" dirty="0" smtClean="0">
                <a:solidFill>
                  <a:srgbClr val="252421"/>
                </a:solidFill>
                <a:latin typeface="Arial Black"/>
                <a:cs typeface="Arial Black"/>
              </a:rPr>
              <a:t>з</a:t>
            </a:r>
            <a:r>
              <a:rPr lang="uk-UA" sz="3000" spc="-155" dirty="0" smtClean="0">
                <a:solidFill>
                  <a:srgbClr val="252421"/>
                </a:solidFill>
                <a:latin typeface="Arial Black"/>
                <a:cs typeface="Arial Black"/>
              </a:rPr>
              <a:t> </a:t>
            </a:r>
            <a:r>
              <a:rPr lang="uk-UA" sz="3000" spc="-125" dirty="0" smtClean="0">
                <a:solidFill>
                  <a:srgbClr val="252421"/>
                </a:solidFill>
                <a:latin typeface="Arial Black"/>
                <a:cs typeface="Arial Black"/>
              </a:rPr>
              <a:t>навчальної</a:t>
            </a:r>
            <a:r>
              <a:rPr lang="uk-UA" sz="3000" spc="-155" dirty="0" smtClean="0">
                <a:solidFill>
                  <a:srgbClr val="252421"/>
                </a:solidFill>
                <a:latin typeface="Arial Black"/>
                <a:cs typeface="Arial Black"/>
              </a:rPr>
              <a:t> </a:t>
            </a:r>
            <a:r>
              <a:rPr lang="uk-UA" sz="3000" spc="-90" dirty="0" smtClean="0">
                <a:solidFill>
                  <a:srgbClr val="252421"/>
                </a:solidFill>
                <a:latin typeface="Arial Black"/>
                <a:cs typeface="Arial Black"/>
              </a:rPr>
              <a:t>дисципліни</a:t>
            </a:r>
            <a:r>
              <a:rPr lang="uk-UA" sz="3000" spc="-155" dirty="0" smtClean="0">
                <a:solidFill>
                  <a:srgbClr val="252421"/>
                </a:solidFill>
                <a:latin typeface="Arial Black"/>
                <a:cs typeface="Arial Black"/>
              </a:rPr>
              <a:t> </a:t>
            </a:r>
            <a:r>
              <a:rPr lang="uk-UA" sz="3000" b="1" spc="-135" dirty="0" smtClean="0">
                <a:solidFill>
                  <a:srgbClr val="252421"/>
                </a:solidFill>
                <a:latin typeface="Calibri"/>
                <a:cs typeface="Calibri"/>
              </a:rPr>
              <a:t>“</a:t>
            </a:r>
            <a:r>
              <a:rPr lang="uk-UA" sz="3000" spc="-135" dirty="0" smtClean="0">
                <a:solidFill>
                  <a:srgbClr val="252421"/>
                </a:solidFill>
                <a:latin typeface="Arial Black"/>
                <a:cs typeface="Arial Black"/>
              </a:rPr>
              <a:t>Організація</a:t>
            </a:r>
            <a:r>
              <a:rPr lang="uk-UA" sz="3000" spc="-155" dirty="0" smtClean="0">
                <a:solidFill>
                  <a:srgbClr val="252421"/>
                </a:solidFill>
                <a:latin typeface="Arial Black"/>
                <a:cs typeface="Arial Black"/>
              </a:rPr>
              <a:t> </a:t>
            </a:r>
            <a:r>
              <a:rPr lang="uk-UA" sz="3000" spc="-25" dirty="0" smtClean="0">
                <a:solidFill>
                  <a:srgbClr val="252421"/>
                </a:solidFill>
                <a:latin typeface="Arial Black"/>
                <a:cs typeface="Arial Black"/>
              </a:rPr>
              <a:t>діяльності </a:t>
            </a:r>
            <a:r>
              <a:rPr lang="uk-UA" sz="3000" spc="-70" dirty="0" smtClean="0">
                <a:solidFill>
                  <a:srgbClr val="252421"/>
                </a:solidFill>
                <a:latin typeface="Arial Black"/>
                <a:cs typeface="Arial Black"/>
              </a:rPr>
              <a:t>підприємницьких</a:t>
            </a:r>
            <a:r>
              <a:rPr lang="uk-UA" sz="3000" b="1" spc="-70" dirty="0" smtClean="0">
                <a:solidFill>
                  <a:srgbClr val="252421"/>
                </a:solidFill>
                <a:latin typeface="Calibri"/>
                <a:cs typeface="Calibri"/>
              </a:rPr>
              <a:t>,</a:t>
            </a:r>
            <a:r>
              <a:rPr lang="uk-UA" sz="3000" b="1" spc="-15" dirty="0" smtClean="0">
                <a:solidFill>
                  <a:srgbClr val="252421"/>
                </a:solidFill>
                <a:latin typeface="Calibri"/>
                <a:cs typeface="Calibri"/>
              </a:rPr>
              <a:t> </a:t>
            </a:r>
            <a:r>
              <a:rPr lang="uk-UA" sz="3000" spc="-120" dirty="0" smtClean="0">
                <a:solidFill>
                  <a:srgbClr val="252421"/>
                </a:solidFill>
                <a:latin typeface="Arial Black"/>
                <a:cs typeface="Arial Black"/>
              </a:rPr>
              <a:t>торговельних</a:t>
            </a:r>
            <a:r>
              <a:rPr lang="uk-UA" sz="3000" spc="-180" dirty="0" smtClean="0">
                <a:solidFill>
                  <a:srgbClr val="252421"/>
                </a:solidFill>
                <a:latin typeface="Arial Black"/>
                <a:cs typeface="Arial Black"/>
              </a:rPr>
              <a:t> </a:t>
            </a:r>
            <a:r>
              <a:rPr lang="uk-UA" sz="3000" spc="-10" dirty="0" smtClean="0">
                <a:solidFill>
                  <a:srgbClr val="252421"/>
                </a:solidFill>
                <a:latin typeface="Arial Black"/>
                <a:cs typeface="Arial Black"/>
              </a:rPr>
              <a:t>та</a:t>
            </a:r>
            <a:r>
              <a:rPr lang="uk-UA" sz="3000" spc="-229" dirty="0" smtClean="0">
                <a:solidFill>
                  <a:srgbClr val="252421"/>
                </a:solidFill>
                <a:latin typeface="Arial Black"/>
                <a:cs typeface="Arial Black"/>
              </a:rPr>
              <a:t> </a:t>
            </a:r>
            <a:r>
              <a:rPr lang="uk-UA" sz="3000" spc="-125" dirty="0" smtClean="0">
                <a:solidFill>
                  <a:srgbClr val="252421"/>
                </a:solidFill>
                <a:latin typeface="Arial Black"/>
                <a:cs typeface="Arial Black"/>
              </a:rPr>
              <a:t>біржових</a:t>
            </a:r>
            <a:r>
              <a:rPr lang="uk-UA" sz="3000" spc="-180" dirty="0" smtClean="0">
                <a:solidFill>
                  <a:srgbClr val="252421"/>
                </a:solidFill>
                <a:latin typeface="Arial Black"/>
                <a:cs typeface="Arial Black"/>
              </a:rPr>
              <a:t> </a:t>
            </a:r>
            <a:r>
              <a:rPr lang="uk-UA" sz="3000" spc="-45" dirty="0" smtClean="0">
                <a:solidFill>
                  <a:srgbClr val="252421"/>
                </a:solidFill>
                <a:latin typeface="Arial Black"/>
                <a:cs typeface="Arial Black"/>
              </a:rPr>
              <a:t>структур</a:t>
            </a:r>
            <a:r>
              <a:rPr lang="uk-UA" sz="3000" b="1" spc="-45" dirty="0" smtClean="0">
                <a:solidFill>
                  <a:srgbClr val="252421"/>
                </a:solidFill>
                <a:latin typeface="Calibri"/>
                <a:cs typeface="Calibri"/>
              </a:rPr>
              <a:t>”</a:t>
            </a:r>
            <a:endParaRPr lang="uk-UA" sz="3000" dirty="0">
              <a:latin typeface="Calibri"/>
              <a:cs typeface="Calibri"/>
            </a:endParaRPr>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526837" y="1381745"/>
            <a:ext cx="7278002" cy="2803745"/>
          </a:xfrm>
          <a:prstGeom prst="rect">
            <a:avLst/>
          </a:prstGeom>
        </p:spPr>
      </p:pic>
      <p:sp>
        <p:nvSpPr>
          <p:cNvPr id="6" name="object 6" descr="$PPTXTitle"/>
          <p:cNvSpPr txBox="1">
            <a:spLocks noGrp="1"/>
          </p:cNvSpPr>
          <p:nvPr>
            <p:ph type="title"/>
          </p:nvPr>
        </p:nvSpPr>
        <p:spPr>
          <a:xfrm>
            <a:off x="471642" y="4614483"/>
            <a:ext cx="2173605" cy="939800"/>
          </a:xfrm>
          <a:prstGeom prst="rect">
            <a:avLst/>
          </a:prstGeom>
        </p:spPr>
        <p:txBody>
          <a:bodyPr vert="horz" wrap="square" lIns="0" tIns="12700" rIns="0" bIns="0" rtlCol="0">
            <a:spAutoFit/>
          </a:bodyPr>
          <a:lstStyle/>
          <a:p>
            <a:pPr marL="12700">
              <a:lnSpc>
                <a:spcPct val="100000"/>
              </a:lnSpc>
              <a:spcBef>
                <a:spcPts val="100"/>
              </a:spcBef>
            </a:pPr>
            <a:r>
              <a:rPr sz="6000" spc="30" dirty="0">
                <a:solidFill>
                  <a:srgbClr val="252421"/>
                </a:solidFill>
              </a:rPr>
              <a:t>ПЛАН</a:t>
            </a:r>
            <a:endParaRPr sz="6000"/>
          </a:p>
        </p:txBody>
      </p:sp>
      <p:sp>
        <p:nvSpPr>
          <p:cNvPr id="7" name="object 7"/>
          <p:cNvSpPr txBox="1"/>
          <p:nvPr/>
        </p:nvSpPr>
        <p:spPr>
          <a:xfrm>
            <a:off x="471642" y="5769150"/>
            <a:ext cx="10037084" cy="2728952"/>
          </a:xfrm>
          <a:prstGeom prst="rect">
            <a:avLst/>
          </a:prstGeom>
        </p:spPr>
        <p:txBody>
          <a:bodyPr vert="horz" wrap="square" lIns="0" tIns="73660" rIns="0" bIns="0" rtlCol="0">
            <a:spAutoFit/>
          </a:bodyPr>
          <a:lstStyle/>
          <a:p>
            <a:pPr marL="354965" indent="-342900">
              <a:lnSpc>
                <a:spcPct val="100000"/>
              </a:lnSpc>
              <a:spcBef>
                <a:spcPts val="580"/>
              </a:spcBef>
              <a:buFont typeface="Verdana"/>
              <a:buAutoNum type="arabicPeriod"/>
              <a:tabLst>
                <a:tab pos="354965" algn="l"/>
              </a:tabLst>
            </a:pPr>
            <a:r>
              <a:rPr lang="uk-UA" sz="4000" spc="85" dirty="0" smtClean="0">
                <a:solidFill>
                  <a:srgbClr val="252421"/>
                </a:solidFill>
                <a:latin typeface="Arial"/>
                <a:cs typeface="Arial"/>
              </a:rPr>
              <a:t>Види</a:t>
            </a:r>
            <a:r>
              <a:rPr lang="uk-UA" sz="4000" spc="-60" dirty="0" smtClean="0">
                <a:solidFill>
                  <a:srgbClr val="252421"/>
                </a:solidFill>
                <a:latin typeface="Arial"/>
                <a:cs typeface="Arial"/>
              </a:rPr>
              <a:t> </a:t>
            </a:r>
            <a:r>
              <a:rPr lang="uk-UA" sz="4000" spc="125" dirty="0" smtClean="0">
                <a:solidFill>
                  <a:srgbClr val="252421"/>
                </a:solidFill>
                <a:latin typeface="Arial"/>
                <a:cs typeface="Arial"/>
              </a:rPr>
              <a:t>підприємницької</a:t>
            </a:r>
            <a:r>
              <a:rPr lang="uk-UA" sz="4000" spc="-60" dirty="0" smtClean="0">
                <a:solidFill>
                  <a:srgbClr val="252421"/>
                </a:solidFill>
                <a:latin typeface="Arial"/>
                <a:cs typeface="Arial"/>
              </a:rPr>
              <a:t> </a:t>
            </a:r>
            <a:r>
              <a:rPr lang="uk-UA" sz="4000" spc="55" dirty="0" smtClean="0">
                <a:solidFill>
                  <a:srgbClr val="252421"/>
                </a:solidFill>
                <a:latin typeface="Arial"/>
                <a:cs typeface="Arial"/>
              </a:rPr>
              <a:t>діяльності</a:t>
            </a:r>
            <a:endParaRPr lang="uk-UA" sz="4000" dirty="0" smtClean="0">
              <a:latin typeface="Arial"/>
              <a:cs typeface="Arial"/>
            </a:endParaRPr>
          </a:p>
          <a:p>
            <a:pPr marL="360045" indent="-347345">
              <a:lnSpc>
                <a:spcPct val="100000"/>
              </a:lnSpc>
              <a:spcBef>
                <a:spcPts val="480"/>
              </a:spcBef>
              <a:buFont typeface="Verdana"/>
              <a:buAutoNum type="arabicPeriod"/>
              <a:tabLst>
                <a:tab pos="360045" algn="l"/>
              </a:tabLst>
            </a:pPr>
            <a:r>
              <a:rPr lang="uk-UA" sz="4000" dirty="0" smtClean="0">
                <a:solidFill>
                  <a:srgbClr val="252421"/>
                </a:solidFill>
                <a:latin typeface="Arial"/>
                <a:cs typeface="Arial"/>
              </a:rPr>
              <a:t>Мале</a:t>
            </a:r>
            <a:r>
              <a:rPr lang="uk-UA" sz="4000" spc="-5" dirty="0" smtClean="0">
                <a:solidFill>
                  <a:srgbClr val="252421"/>
                </a:solidFill>
                <a:latin typeface="Arial"/>
                <a:cs typeface="Arial"/>
              </a:rPr>
              <a:t> </a:t>
            </a:r>
            <a:r>
              <a:rPr lang="uk-UA" sz="4000" spc="125" dirty="0" smtClean="0">
                <a:solidFill>
                  <a:srgbClr val="252421"/>
                </a:solidFill>
                <a:latin typeface="Arial"/>
                <a:cs typeface="Arial"/>
              </a:rPr>
              <a:t>інноваційне</a:t>
            </a:r>
            <a:r>
              <a:rPr lang="uk-UA" sz="4000" dirty="0" smtClean="0">
                <a:solidFill>
                  <a:srgbClr val="252421"/>
                </a:solidFill>
                <a:latin typeface="Arial"/>
                <a:cs typeface="Arial"/>
              </a:rPr>
              <a:t> </a:t>
            </a:r>
            <a:r>
              <a:rPr lang="uk-UA" sz="4000" spc="110" dirty="0" smtClean="0">
                <a:solidFill>
                  <a:srgbClr val="252421"/>
                </a:solidFill>
                <a:latin typeface="Arial"/>
                <a:cs typeface="Arial"/>
              </a:rPr>
              <a:t>підприємництво</a:t>
            </a:r>
            <a:endParaRPr lang="uk-UA" sz="4000" dirty="0" smtClean="0">
              <a:latin typeface="Arial"/>
              <a:cs typeface="Arial"/>
            </a:endParaRPr>
          </a:p>
          <a:p>
            <a:pPr marL="370840" indent="-358140">
              <a:lnSpc>
                <a:spcPct val="100000"/>
              </a:lnSpc>
              <a:spcBef>
                <a:spcPts val="480"/>
              </a:spcBef>
              <a:buFont typeface="Verdana"/>
              <a:buAutoNum type="arabicPeriod"/>
              <a:tabLst>
                <a:tab pos="370840" algn="l"/>
              </a:tabLst>
            </a:pPr>
            <a:r>
              <a:rPr lang="uk-UA" sz="4000" spc="100" dirty="0" smtClean="0">
                <a:solidFill>
                  <a:srgbClr val="252421"/>
                </a:solidFill>
                <a:latin typeface="Arial"/>
                <a:cs typeface="Arial"/>
              </a:rPr>
              <a:t>Функції</a:t>
            </a:r>
            <a:r>
              <a:rPr lang="uk-UA" sz="4000" spc="-70" dirty="0" smtClean="0">
                <a:solidFill>
                  <a:srgbClr val="252421"/>
                </a:solidFill>
                <a:latin typeface="Arial"/>
                <a:cs typeface="Arial"/>
              </a:rPr>
              <a:t> </a:t>
            </a:r>
            <a:r>
              <a:rPr lang="uk-UA" sz="4000" spc="114" dirty="0" smtClean="0">
                <a:solidFill>
                  <a:srgbClr val="252421"/>
                </a:solidFill>
                <a:latin typeface="Arial"/>
                <a:cs typeface="Arial"/>
              </a:rPr>
              <a:t>торгового</a:t>
            </a:r>
            <a:r>
              <a:rPr lang="uk-UA" sz="4000" spc="-70" dirty="0" smtClean="0">
                <a:solidFill>
                  <a:srgbClr val="252421"/>
                </a:solidFill>
                <a:latin typeface="Arial"/>
                <a:cs typeface="Arial"/>
              </a:rPr>
              <a:t> </a:t>
            </a:r>
            <a:r>
              <a:rPr lang="uk-UA" sz="4000" spc="100" dirty="0" smtClean="0">
                <a:solidFill>
                  <a:srgbClr val="252421"/>
                </a:solidFill>
                <a:latin typeface="Arial"/>
                <a:cs typeface="Arial"/>
              </a:rPr>
              <a:t>підприємництва</a:t>
            </a:r>
          </a:p>
          <a:p>
            <a:pPr marL="370840" indent="-358140">
              <a:lnSpc>
                <a:spcPct val="100000"/>
              </a:lnSpc>
              <a:spcBef>
                <a:spcPts val="480"/>
              </a:spcBef>
              <a:buFont typeface="Verdana"/>
              <a:buAutoNum type="arabicPeriod"/>
              <a:tabLst>
                <a:tab pos="370840" algn="l"/>
              </a:tabLst>
            </a:pPr>
            <a:r>
              <a:rPr lang="uk-UA" sz="4000" spc="100" dirty="0" smtClean="0">
                <a:solidFill>
                  <a:srgbClr val="252421"/>
                </a:solidFill>
                <a:latin typeface="Arial"/>
                <a:cs typeface="Arial"/>
              </a:rPr>
              <a:t>Франчайзинг</a:t>
            </a:r>
            <a:endParaRPr lang="uk-UA" sz="4000" dirty="0">
              <a:latin typeface="Arial"/>
              <a:cs typeface="Arial"/>
            </a:endParaRPr>
          </a:p>
        </p:txBody>
      </p:sp>
      <p:grpSp>
        <p:nvGrpSpPr>
          <p:cNvPr id="2" name="object 2"/>
          <p:cNvGrpSpPr/>
          <p:nvPr/>
        </p:nvGrpSpPr>
        <p:grpSpPr>
          <a:xfrm>
            <a:off x="11059058" y="0"/>
            <a:ext cx="7229475" cy="10286365"/>
            <a:chOff x="11059058" y="0"/>
            <a:chExt cx="7229475" cy="10286365"/>
          </a:xfrm>
        </p:grpSpPr>
        <p:sp>
          <p:nvSpPr>
            <p:cNvPr id="3" name="object 3"/>
            <p:cNvSpPr/>
            <p:nvPr/>
          </p:nvSpPr>
          <p:spPr>
            <a:xfrm>
              <a:off x="11059058" y="0"/>
              <a:ext cx="7229475" cy="10286365"/>
            </a:xfrm>
            <a:custGeom>
              <a:avLst/>
              <a:gdLst/>
              <a:ahLst/>
              <a:cxnLst/>
              <a:rect l="l" t="t" r="r" b="b"/>
              <a:pathLst>
                <a:path w="7229475" h="10286365">
                  <a:moveTo>
                    <a:pt x="7228941" y="10285756"/>
                  </a:moveTo>
                  <a:lnTo>
                    <a:pt x="0" y="10285756"/>
                  </a:lnTo>
                  <a:lnTo>
                    <a:pt x="13" y="0"/>
                  </a:lnTo>
                  <a:lnTo>
                    <a:pt x="7228945" y="0"/>
                  </a:lnTo>
                  <a:lnTo>
                    <a:pt x="7228941" y="1028575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1747967" y="1423662"/>
              <a:ext cx="5990234" cy="8353287"/>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5464" y="0"/>
            <a:ext cx="18288207" cy="10270490"/>
            <a:chOff x="1" y="16775"/>
            <a:chExt cx="18288207" cy="10270490"/>
          </a:xfrm>
        </p:grpSpPr>
        <p:sp>
          <p:nvSpPr>
            <p:cNvPr id="3" name="object 3"/>
            <p:cNvSpPr/>
            <p:nvPr/>
          </p:nvSpPr>
          <p:spPr>
            <a:xfrm>
              <a:off x="5133833" y="16775"/>
              <a:ext cx="13154375" cy="10270490"/>
            </a:xfrm>
            <a:custGeom>
              <a:avLst/>
              <a:gdLst/>
              <a:ahLst/>
              <a:cxnLst/>
              <a:rect l="l" t="t" r="r" b="b"/>
              <a:pathLst>
                <a:path w="11232515" h="10270490">
                  <a:moveTo>
                    <a:pt x="11232306" y="10270236"/>
                  </a:moveTo>
                  <a:lnTo>
                    <a:pt x="0" y="10270236"/>
                  </a:lnTo>
                  <a:lnTo>
                    <a:pt x="0" y="0"/>
                  </a:lnTo>
                  <a:lnTo>
                    <a:pt x="11232306" y="0"/>
                  </a:lnTo>
                  <a:lnTo>
                    <a:pt x="11232306" y="1027023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 y="1754775"/>
              <a:ext cx="5286232" cy="6884445"/>
            </a:xfrm>
            <a:prstGeom prst="rect">
              <a:avLst/>
            </a:prstGeom>
          </p:spPr>
        </p:pic>
      </p:grpSp>
      <p:sp>
        <p:nvSpPr>
          <p:cNvPr id="6" name="object 6" descr="$PPTXTitle"/>
          <p:cNvSpPr txBox="1">
            <a:spLocks noGrp="1"/>
          </p:cNvSpPr>
          <p:nvPr>
            <p:ph type="title"/>
          </p:nvPr>
        </p:nvSpPr>
        <p:spPr>
          <a:xfrm>
            <a:off x="6096000" y="439063"/>
            <a:ext cx="11120455" cy="628377"/>
          </a:xfrm>
          <a:prstGeom prst="rect">
            <a:avLst/>
          </a:prstGeom>
        </p:spPr>
        <p:txBody>
          <a:bodyPr vert="horz" wrap="square" lIns="0" tIns="12700" rIns="0" bIns="0" rtlCol="0">
            <a:spAutoFit/>
          </a:bodyPr>
          <a:lstStyle/>
          <a:p>
            <a:pPr marL="12700" algn="ctr">
              <a:lnSpc>
                <a:spcPct val="100000"/>
              </a:lnSpc>
              <a:spcBef>
                <a:spcPts val="100"/>
              </a:spcBef>
            </a:pPr>
            <a:r>
              <a:rPr b="1" spc="-260" dirty="0">
                <a:latin typeface="Arial Narrow"/>
                <a:cs typeface="Arial Narrow"/>
              </a:rPr>
              <a:t>1.</a:t>
            </a:r>
            <a:r>
              <a:rPr b="1" spc="40" dirty="0">
                <a:latin typeface="Arial Narrow"/>
                <a:cs typeface="Arial Narrow"/>
              </a:rPr>
              <a:t> </a:t>
            </a:r>
            <a:r>
              <a:rPr b="1" spc="125" dirty="0"/>
              <a:t>Види</a:t>
            </a:r>
            <a:r>
              <a:rPr b="1" spc="-155" dirty="0"/>
              <a:t> </a:t>
            </a:r>
            <a:r>
              <a:rPr b="1" spc="190" dirty="0"/>
              <a:t>підприємницької</a:t>
            </a:r>
            <a:r>
              <a:rPr b="1" spc="-160" dirty="0"/>
              <a:t> </a:t>
            </a:r>
            <a:r>
              <a:rPr b="1" spc="85" dirty="0"/>
              <a:t>діяльності</a:t>
            </a:r>
          </a:p>
        </p:txBody>
      </p:sp>
      <p:sp>
        <p:nvSpPr>
          <p:cNvPr id="7" name="object 7"/>
          <p:cNvSpPr txBox="1"/>
          <p:nvPr/>
        </p:nvSpPr>
        <p:spPr>
          <a:xfrm>
            <a:off x="5250768" y="1178969"/>
            <a:ext cx="12801600" cy="9044527"/>
          </a:xfrm>
          <a:prstGeom prst="rect">
            <a:avLst/>
          </a:prstGeom>
        </p:spPr>
        <p:txBody>
          <a:bodyPr vert="horz" wrap="square" lIns="0" tIns="12700" rIns="0" bIns="0" rtlCol="0">
            <a:spAutoFit/>
          </a:bodyPr>
          <a:lstStyle/>
          <a:p>
            <a:pPr marL="12700" marR="5080" algn="just">
              <a:lnSpc>
                <a:spcPct val="114599"/>
              </a:lnSpc>
              <a:spcBef>
                <a:spcPts val="100"/>
              </a:spcBef>
            </a:pPr>
            <a:r>
              <a:rPr lang="uk-UA" sz="2200" dirty="0" smtClean="0">
                <a:solidFill>
                  <a:schemeClr val="bg1"/>
                </a:solidFill>
                <a:latin typeface="Arial" panose="020B0604020202020204" pitchFamily="34" charset="0"/>
                <a:cs typeface="Arial" panose="020B0604020202020204" pitchFamily="34" charset="0"/>
              </a:rPr>
              <a:t>Вибір організаційно-правової форми підприємництва є важливим і складним етапом на шляху започаткування підприємницької діяльності. </a:t>
            </a:r>
          </a:p>
          <a:p>
            <a:pPr marL="12700" marR="5080" algn="just">
              <a:lnSpc>
                <a:spcPct val="114599"/>
              </a:lnSpc>
              <a:spcBef>
                <a:spcPts val="100"/>
              </a:spcBef>
            </a:pPr>
            <a:r>
              <a:rPr lang="uk-UA" sz="2200" b="1" dirty="0" smtClean="0">
                <a:solidFill>
                  <a:srgbClr val="00B050"/>
                </a:solidFill>
                <a:latin typeface="Arial" panose="020B0604020202020204" pitchFamily="34" charset="0"/>
                <a:cs typeface="Arial" panose="020B0604020202020204" pitchFamily="34" charset="0"/>
              </a:rPr>
              <a:t>Організаційно-правова форма</a:t>
            </a:r>
            <a:r>
              <a:rPr lang="uk-UA" sz="2200" dirty="0" smtClean="0">
                <a:solidFill>
                  <a:srgbClr val="00B050"/>
                </a:solidFill>
                <a:latin typeface="Arial" panose="020B0604020202020204" pitchFamily="34" charset="0"/>
                <a:cs typeface="Arial" panose="020B0604020202020204" pitchFamily="34" charset="0"/>
              </a:rPr>
              <a:t> </a:t>
            </a:r>
            <a:r>
              <a:rPr lang="uk-UA" sz="2200" dirty="0" smtClean="0">
                <a:solidFill>
                  <a:schemeClr val="bg1"/>
                </a:solidFill>
                <a:latin typeface="Arial" panose="020B0604020202020204" pitchFamily="34" charset="0"/>
                <a:cs typeface="Arial" panose="020B0604020202020204" pitchFamily="34" charset="0"/>
              </a:rPr>
              <a:t>– це форма юридичної особи, що характеризує специфіку її створення, майнового </a:t>
            </a:r>
            <a:r>
              <a:rPr lang="ru-RU" sz="2200" dirty="0" smtClean="0">
                <a:solidFill>
                  <a:schemeClr val="bg1"/>
                </a:solidFill>
                <a:latin typeface="Arial" panose="020B0604020202020204" pitchFamily="34" charset="0"/>
                <a:cs typeface="Arial" panose="020B0604020202020204" pitchFamily="34" charset="0"/>
              </a:rPr>
              <a:t>статусу, </a:t>
            </a:r>
            <a:r>
              <a:rPr lang="uk-UA" sz="2200" dirty="0" smtClean="0">
                <a:solidFill>
                  <a:schemeClr val="bg1"/>
                </a:solidFill>
                <a:latin typeface="Arial" panose="020B0604020202020204" pitchFamily="34" charset="0"/>
                <a:cs typeface="Arial" panose="020B0604020202020204" pitchFamily="34" charset="0"/>
              </a:rPr>
              <a:t>її прав і прав засновників (учасників) на майно та особливості їхньої відповідальності </a:t>
            </a:r>
            <a:r>
              <a:rPr lang="ru-RU" sz="2200" dirty="0" smtClean="0">
                <a:solidFill>
                  <a:schemeClr val="bg1"/>
                </a:solidFill>
                <a:latin typeface="Arial" panose="020B0604020202020204" pitchFamily="34" charset="0"/>
                <a:cs typeface="Arial" panose="020B0604020202020204" pitchFamily="34" charset="0"/>
              </a:rPr>
              <a:t>за </a:t>
            </a:r>
            <a:r>
              <a:rPr lang="uk-UA" sz="2200" dirty="0" smtClean="0">
                <a:solidFill>
                  <a:schemeClr val="bg1"/>
                </a:solidFill>
                <a:latin typeface="Arial" panose="020B0604020202020204" pitchFamily="34" charset="0"/>
                <a:cs typeface="Arial" panose="020B0604020202020204" pitchFamily="34" charset="0"/>
              </a:rPr>
              <a:t>зобов’язання</a:t>
            </a:r>
            <a:r>
              <a:rPr lang="ru-RU" sz="2200" dirty="0" smtClean="0">
                <a:solidFill>
                  <a:schemeClr val="bg1"/>
                </a:solidFill>
                <a:latin typeface="Arial" panose="020B0604020202020204" pitchFamily="34" charset="0"/>
                <a:cs typeface="Arial" panose="020B0604020202020204" pitchFamily="34" charset="0"/>
              </a:rPr>
              <a:t> </a:t>
            </a:r>
            <a:r>
              <a:rPr lang="uk-UA" sz="2200" dirty="0" smtClean="0">
                <a:solidFill>
                  <a:schemeClr val="bg1"/>
                </a:solidFill>
                <a:latin typeface="Arial" panose="020B0604020202020204" pitchFamily="34" charset="0"/>
                <a:cs typeface="Arial" panose="020B0604020202020204" pitchFamily="34" charset="0"/>
              </a:rPr>
              <a:t>суб’єкта</a:t>
            </a:r>
            <a:r>
              <a:rPr lang="ru-RU" sz="2200" dirty="0" smtClean="0">
                <a:solidFill>
                  <a:schemeClr val="bg1"/>
                </a:solidFill>
                <a:latin typeface="Arial" panose="020B0604020202020204" pitchFamily="34" charset="0"/>
                <a:cs typeface="Arial" panose="020B0604020202020204" pitchFamily="34" charset="0"/>
              </a:rPr>
              <a:t>.</a:t>
            </a:r>
          </a:p>
          <a:p>
            <a:pPr marL="12700" marR="5080" algn="just">
              <a:lnSpc>
                <a:spcPct val="114599"/>
              </a:lnSpc>
              <a:spcBef>
                <a:spcPts val="100"/>
              </a:spcBef>
            </a:pPr>
            <a:r>
              <a:rPr lang="uk-UA" sz="2200" b="1" dirty="0" smtClean="0">
                <a:solidFill>
                  <a:srgbClr val="00B050"/>
                </a:solidFill>
                <a:latin typeface="Arial" panose="020B0604020202020204" pitchFamily="34" charset="0"/>
                <a:ea typeface="Times New Roman"/>
                <a:cs typeface="Arial" panose="020B0604020202020204" pitchFamily="34" charset="0"/>
              </a:rPr>
              <a:t>Комерційною господарською діяльністю</a:t>
            </a:r>
            <a:r>
              <a:rPr lang="uk-UA" sz="2200" dirty="0" smtClean="0">
                <a:solidFill>
                  <a:schemeClr val="bg1"/>
                </a:solidFill>
                <a:latin typeface="Arial" panose="020B0604020202020204" pitchFamily="34" charset="0"/>
                <a:ea typeface="Times New Roman"/>
                <a:cs typeface="Arial" panose="020B0604020202020204" pitchFamily="34" charset="0"/>
              </a:rPr>
              <a:t> </a:t>
            </a:r>
            <a:r>
              <a:rPr lang="uk-UA" sz="2200" b="1" dirty="0" smtClean="0">
                <a:solidFill>
                  <a:srgbClr val="00B050"/>
                </a:solidFill>
                <a:latin typeface="Arial" panose="020B0604020202020204" pitchFamily="34" charset="0"/>
                <a:ea typeface="Times New Roman"/>
                <a:cs typeface="Arial" panose="020B0604020202020204" pitchFamily="34" charset="0"/>
              </a:rPr>
              <a:t>(підприємництвом) </a:t>
            </a:r>
            <a:r>
              <a:rPr lang="uk-UA" sz="2200" dirty="0" smtClean="0">
                <a:solidFill>
                  <a:schemeClr val="bg1"/>
                </a:solidFill>
                <a:latin typeface="Arial" panose="020B0604020202020204" pitchFamily="34" charset="0"/>
                <a:ea typeface="Times New Roman"/>
                <a:cs typeface="Arial" panose="020B0604020202020204" pitchFamily="34" charset="0"/>
              </a:rPr>
              <a:t>є самостійна, ініціативна, систематична, на власний ризик господарська діяльність, що здійснюється юридичними особами та фізичними особами - підприємцями з метою досягнення економічних і соціальних результатів та одержання прибутку.</a:t>
            </a:r>
            <a:endParaRPr lang="ru-RU" sz="2200" dirty="0" smtClean="0">
              <a:solidFill>
                <a:schemeClr val="bg1"/>
              </a:solidFill>
              <a:latin typeface="Arial" panose="020B0604020202020204" pitchFamily="34" charset="0"/>
              <a:cs typeface="Arial" panose="020B0604020202020204" pitchFamily="34" charset="0"/>
            </a:endParaRPr>
          </a:p>
          <a:p>
            <a:pPr marL="12700" marR="5080" algn="just">
              <a:lnSpc>
                <a:spcPct val="114599"/>
              </a:lnSpc>
              <a:spcBef>
                <a:spcPts val="100"/>
              </a:spcBef>
            </a:pPr>
            <a:r>
              <a:rPr lang="uk-UA" sz="2200" dirty="0" smtClean="0">
                <a:solidFill>
                  <a:schemeClr val="bg1"/>
                </a:solidFill>
                <a:latin typeface="Arial" panose="020B0604020202020204" pitchFamily="34" charset="0"/>
                <a:cs typeface="Arial" panose="020B0604020202020204" pitchFamily="34" charset="0"/>
              </a:rPr>
              <a:t>Станом на теперішній час законодавство України не містить універсального нормативного визначення поняття «підприємство». Після втрати чинності Господарським кодексом цей термін використовується фрагментарно та переважно в перехідному або економіко-статистичному значенні, тоді як основною юридичною категорією є «юридична особа».</a:t>
            </a:r>
          </a:p>
          <a:p>
            <a:pPr marL="12700" marR="5080" algn="just">
              <a:lnSpc>
                <a:spcPct val="114599"/>
              </a:lnSpc>
              <a:spcBef>
                <a:spcPts val="100"/>
              </a:spcBef>
            </a:pPr>
            <a:r>
              <a:rPr lang="uk-UA" sz="2200" dirty="0" smtClean="0">
                <a:solidFill>
                  <a:schemeClr val="bg1"/>
                </a:solidFill>
                <a:latin typeface="Arial" panose="020B0604020202020204" pitchFamily="34" charset="0"/>
                <a:cs typeface="Arial" panose="020B0604020202020204" pitchFamily="34" charset="0"/>
              </a:rPr>
              <a:t>Підприємство є єдиним майновим комплексом, що використовується для здійснення підприємницької діяльності. (ЦКУ) </a:t>
            </a:r>
          </a:p>
          <a:p>
            <a:pPr marL="12700" marR="5080" algn="just">
              <a:lnSpc>
                <a:spcPct val="114599"/>
              </a:lnSpc>
              <a:spcBef>
                <a:spcPts val="100"/>
              </a:spcBef>
            </a:pPr>
            <a:r>
              <a:rPr lang="uk-UA" sz="2200" b="1" dirty="0" smtClean="0">
                <a:solidFill>
                  <a:srgbClr val="00B050"/>
                </a:solidFill>
                <a:latin typeface="Arial" panose="020B0604020202020204" pitchFamily="34" charset="0"/>
                <a:cs typeface="Arial" panose="020B0604020202020204" pitchFamily="34" charset="0"/>
              </a:rPr>
              <a:t>Підприємство </a:t>
            </a:r>
            <a:r>
              <a:rPr lang="uk-UA" sz="2200" b="1" dirty="0" smtClean="0">
                <a:solidFill>
                  <a:schemeClr val="bg1"/>
                </a:solidFill>
                <a:latin typeface="Arial" panose="020B0604020202020204" pitchFamily="34" charset="0"/>
                <a:cs typeface="Arial" panose="020B0604020202020204" pitchFamily="34" charset="0"/>
              </a:rPr>
              <a:t>– юридична особа </a:t>
            </a:r>
            <a:r>
              <a:rPr lang="uk-UA" sz="2200" b="1" i="1" dirty="0" smtClean="0">
                <a:solidFill>
                  <a:schemeClr val="bg1"/>
                </a:solidFill>
                <a:latin typeface="Arial" panose="020B0604020202020204" pitchFamily="34" charset="0"/>
                <a:cs typeface="Arial" panose="020B0604020202020204" pitchFamily="34" charset="0"/>
              </a:rPr>
              <a:t>(</a:t>
            </a:r>
            <a:r>
              <a:rPr lang="uk-UA" sz="2200" dirty="0" smtClean="0">
                <a:solidFill>
                  <a:schemeClr val="bg1"/>
                </a:solidFill>
                <a:latin typeface="Arial" panose="020B0604020202020204" pitchFamily="34" charset="0"/>
                <a:cs typeface="Arial" panose="020B0604020202020204" pitchFamily="34" charset="0"/>
              </a:rPr>
              <a:t>самостійний суб'єкт господарювання), створена для задоволення суспільних та особистих потреб шляхом систематичного здійснення виробничої, науково-дослідної, торговельної та іншої господарської діяльності.</a:t>
            </a:r>
            <a:endParaRPr lang="uk-UA" sz="2200" spc="105" dirty="0" smtClean="0">
              <a:solidFill>
                <a:schemeClr val="bg1"/>
              </a:solidFill>
              <a:latin typeface="Arial" panose="020B0604020202020204" pitchFamily="34" charset="0"/>
              <a:cs typeface="Arial" panose="020B0604020202020204" pitchFamily="34" charset="0"/>
            </a:endParaRPr>
          </a:p>
          <a:p>
            <a:pPr marL="12700" marR="5080" algn="just">
              <a:lnSpc>
                <a:spcPct val="114599"/>
              </a:lnSpc>
              <a:spcBef>
                <a:spcPts val="100"/>
              </a:spcBef>
            </a:pPr>
            <a:r>
              <a:rPr lang="uk-UA" sz="2200" spc="105" dirty="0" smtClean="0">
                <a:solidFill>
                  <a:srgbClr val="F0F1F1"/>
                </a:solidFill>
                <a:latin typeface="Arial" panose="020B0604020202020204" pitchFamily="34" charset="0"/>
                <a:cs typeface="Arial" panose="020B0604020202020204" pitchFamily="34" charset="0"/>
              </a:rPr>
              <a:t>Підприємництво</a:t>
            </a:r>
            <a:r>
              <a:rPr lang="uk-UA" sz="2200" spc="35" dirty="0" smtClean="0">
                <a:solidFill>
                  <a:srgbClr val="F0F1F1"/>
                </a:solidFill>
                <a:latin typeface="Arial" panose="020B0604020202020204" pitchFamily="34" charset="0"/>
                <a:cs typeface="Arial" panose="020B0604020202020204" pitchFamily="34" charset="0"/>
              </a:rPr>
              <a:t> </a:t>
            </a:r>
            <a:r>
              <a:rPr lang="uk-UA" sz="2200" spc="85" dirty="0" smtClean="0">
                <a:solidFill>
                  <a:srgbClr val="F0F1F1"/>
                </a:solidFill>
                <a:latin typeface="Arial" panose="020B0604020202020204" pitchFamily="34" charset="0"/>
                <a:cs typeface="Arial" panose="020B0604020202020204" pitchFamily="34" charset="0"/>
              </a:rPr>
              <a:t>може</a:t>
            </a:r>
            <a:r>
              <a:rPr lang="uk-UA" sz="2200" spc="40" dirty="0" smtClean="0">
                <a:solidFill>
                  <a:srgbClr val="F0F1F1"/>
                </a:solidFill>
                <a:latin typeface="Arial" panose="020B0604020202020204" pitchFamily="34" charset="0"/>
                <a:cs typeface="Arial" panose="020B0604020202020204" pitchFamily="34" charset="0"/>
              </a:rPr>
              <a:t> </a:t>
            </a:r>
            <a:r>
              <a:rPr lang="uk-UA" sz="2200" spc="75" dirty="0" smtClean="0">
                <a:solidFill>
                  <a:srgbClr val="F0F1F1"/>
                </a:solidFill>
                <a:latin typeface="Arial" panose="020B0604020202020204" pitchFamily="34" charset="0"/>
                <a:cs typeface="Arial" panose="020B0604020202020204" pitchFamily="34" charset="0"/>
              </a:rPr>
              <a:t>здійснюватися</a:t>
            </a:r>
            <a:r>
              <a:rPr lang="uk-UA" sz="2200" spc="35" dirty="0" smtClean="0">
                <a:solidFill>
                  <a:srgbClr val="F0F1F1"/>
                </a:solidFill>
                <a:latin typeface="Arial" panose="020B0604020202020204" pitchFamily="34" charset="0"/>
                <a:cs typeface="Arial" panose="020B0604020202020204" pitchFamily="34" charset="0"/>
              </a:rPr>
              <a:t> </a:t>
            </a:r>
            <a:r>
              <a:rPr lang="uk-UA" sz="2200" spc="120" dirty="0" smtClean="0">
                <a:solidFill>
                  <a:srgbClr val="F0F1F1"/>
                </a:solidFill>
                <a:latin typeface="Arial" panose="020B0604020202020204" pitchFamily="34" charset="0"/>
                <a:cs typeface="Arial" panose="020B0604020202020204" pitchFamily="34" charset="0"/>
              </a:rPr>
              <a:t>як</a:t>
            </a:r>
            <a:r>
              <a:rPr lang="uk-UA" sz="2200" spc="4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у</a:t>
            </a:r>
            <a:r>
              <a:rPr lang="uk-UA" sz="2200" spc="35"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державному,</a:t>
            </a:r>
            <a:r>
              <a:rPr lang="uk-UA" sz="2200" spc="-140" dirty="0" smtClean="0">
                <a:solidFill>
                  <a:srgbClr val="F0F1F1"/>
                </a:solidFill>
                <a:latin typeface="Arial" panose="020B0604020202020204" pitchFamily="34" charset="0"/>
                <a:cs typeface="Arial" panose="020B0604020202020204" pitchFamily="34" charset="0"/>
              </a:rPr>
              <a:t> </a:t>
            </a:r>
            <a:r>
              <a:rPr lang="uk-UA" sz="2200" spc="80" dirty="0" smtClean="0">
                <a:solidFill>
                  <a:srgbClr val="F0F1F1"/>
                </a:solidFill>
                <a:latin typeface="Arial" panose="020B0604020202020204" pitchFamily="34" charset="0"/>
                <a:cs typeface="Arial" panose="020B0604020202020204" pitchFamily="34" charset="0"/>
              </a:rPr>
              <a:t>так</a:t>
            </a:r>
            <a:r>
              <a:rPr lang="uk-UA" sz="2200" spc="35" dirty="0" smtClean="0">
                <a:solidFill>
                  <a:srgbClr val="F0F1F1"/>
                </a:solidFill>
                <a:latin typeface="Arial" panose="020B0604020202020204" pitchFamily="34" charset="0"/>
                <a:cs typeface="Arial" panose="020B0604020202020204" pitchFamily="34" charset="0"/>
              </a:rPr>
              <a:t> </a:t>
            </a:r>
            <a:r>
              <a:rPr lang="uk-UA" sz="2200" spc="30" dirty="0" smtClean="0">
                <a:solidFill>
                  <a:srgbClr val="F0F1F1"/>
                </a:solidFill>
                <a:latin typeface="Arial" panose="020B0604020202020204" pitchFamily="34" charset="0"/>
                <a:cs typeface="Arial" panose="020B0604020202020204" pitchFamily="34" charset="0"/>
              </a:rPr>
              <a:t>і </a:t>
            </a:r>
            <a:r>
              <a:rPr lang="uk-UA" sz="2200" spc="100" dirty="0" smtClean="0">
                <a:solidFill>
                  <a:srgbClr val="F0F1F1"/>
                </a:solidFill>
                <a:latin typeface="Arial" panose="020B0604020202020204" pitchFamily="34" charset="0"/>
                <a:cs typeface="Arial" panose="020B0604020202020204" pitchFamily="34" charset="0"/>
              </a:rPr>
              <a:t>в</a:t>
            </a:r>
            <a:r>
              <a:rPr lang="uk-UA" sz="2200" spc="355" dirty="0" smtClean="0">
                <a:solidFill>
                  <a:srgbClr val="F0F1F1"/>
                </a:solidFill>
                <a:latin typeface="Arial" panose="020B0604020202020204" pitchFamily="34" charset="0"/>
                <a:cs typeface="Arial" panose="020B0604020202020204" pitchFamily="34" charset="0"/>
              </a:rPr>
              <a:t>  </a:t>
            </a:r>
            <a:r>
              <a:rPr lang="uk-UA" sz="2200" spc="110" dirty="0" smtClean="0">
                <a:solidFill>
                  <a:srgbClr val="F0F1F1"/>
                </a:solidFill>
                <a:latin typeface="Arial" panose="020B0604020202020204" pitchFamily="34" charset="0"/>
                <a:cs typeface="Arial" panose="020B0604020202020204" pitchFamily="34" charset="0"/>
              </a:rPr>
              <a:t>приватному</a:t>
            </a:r>
            <a:r>
              <a:rPr lang="uk-UA" sz="2200" spc="360" dirty="0" smtClean="0">
                <a:solidFill>
                  <a:srgbClr val="F0F1F1"/>
                </a:solidFill>
                <a:latin typeface="Arial" panose="020B0604020202020204" pitchFamily="34" charset="0"/>
                <a:cs typeface="Arial" panose="020B0604020202020204" pitchFamily="34" charset="0"/>
              </a:rPr>
              <a:t>  </a:t>
            </a:r>
            <a:r>
              <a:rPr lang="uk-UA" sz="2200" spc="70" dirty="0" smtClean="0">
                <a:solidFill>
                  <a:srgbClr val="F0F1F1"/>
                </a:solidFill>
                <a:latin typeface="Arial" panose="020B0604020202020204" pitchFamily="34" charset="0"/>
                <a:cs typeface="Arial" panose="020B0604020202020204" pitchFamily="34" charset="0"/>
              </a:rPr>
              <a:t>секторі</a:t>
            </a:r>
            <a:r>
              <a:rPr lang="uk-UA" sz="2200" spc="355" dirty="0" smtClean="0">
                <a:solidFill>
                  <a:srgbClr val="F0F1F1"/>
                </a:solidFill>
                <a:latin typeface="Arial" panose="020B0604020202020204" pitchFamily="34" charset="0"/>
                <a:cs typeface="Arial" panose="020B0604020202020204" pitchFamily="34" charset="0"/>
              </a:rPr>
              <a:t>  </a:t>
            </a:r>
            <a:r>
              <a:rPr lang="uk-UA" sz="2200" spc="95" dirty="0" smtClean="0">
                <a:solidFill>
                  <a:srgbClr val="F0F1F1"/>
                </a:solidFill>
                <a:latin typeface="Arial" panose="020B0604020202020204" pitchFamily="34" charset="0"/>
                <a:cs typeface="Arial" panose="020B0604020202020204" pitchFamily="34" charset="0"/>
              </a:rPr>
              <a:t>економіки</a:t>
            </a:r>
            <a:r>
              <a:rPr lang="uk-UA" sz="2200" spc="90" dirty="0" smtClean="0">
                <a:solidFill>
                  <a:srgbClr val="F0F1F1"/>
                </a:solidFill>
                <a:latin typeface="Arial" panose="020B0604020202020204" pitchFamily="34" charset="0"/>
                <a:cs typeface="Arial" panose="020B0604020202020204" pitchFamily="34" charset="0"/>
              </a:rPr>
              <a:t>.</a:t>
            </a:r>
            <a:r>
              <a:rPr lang="uk-UA" sz="2200" spc="-25" dirty="0" smtClean="0">
                <a:solidFill>
                  <a:srgbClr val="F0F1F1"/>
                </a:solidFill>
                <a:latin typeface="Arial" panose="020B0604020202020204" pitchFamily="34" charset="0"/>
                <a:cs typeface="Arial" panose="020B0604020202020204" pitchFamily="34" charset="0"/>
              </a:rPr>
              <a:t> </a:t>
            </a:r>
            <a:r>
              <a:rPr lang="uk-UA" sz="2200" spc="90" dirty="0" smtClean="0">
                <a:solidFill>
                  <a:srgbClr val="F0F1F1"/>
                </a:solidFill>
                <a:latin typeface="Arial" panose="020B0604020202020204" pitchFamily="34" charset="0"/>
                <a:cs typeface="Arial" panose="020B0604020202020204" pitchFamily="34" charset="0"/>
              </a:rPr>
              <a:t>Кожна </a:t>
            </a:r>
            <a:r>
              <a:rPr lang="uk-UA" sz="2200" spc="65" dirty="0" smtClean="0">
                <a:solidFill>
                  <a:srgbClr val="F0F1F1"/>
                </a:solidFill>
                <a:latin typeface="Arial" panose="020B0604020202020204" pitchFamily="34" charset="0"/>
                <a:cs typeface="Arial" panose="020B0604020202020204" pitchFamily="34" charset="0"/>
              </a:rPr>
              <a:t>з</a:t>
            </a:r>
            <a:r>
              <a:rPr lang="uk-UA" sz="2200" spc="450" dirty="0" smtClean="0">
                <a:solidFill>
                  <a:srgbClr val="F0F1F1"/>
                </a:solidFill>
                <a:latin typeface="Arial" panose="020B0604020202020204" pitchFamily="34" charset="0"/>
                <a:cs typeface="Arial" panose="020B0604020202020204" pitchFamily="34" charset="0"/>
              </a:rPr>
              <a:t> </a:t>
            </a:r>
            <a:r>
              <a:rPr lang="uk-UA" sz="2200" spc="130" dirty="0" smtClean="0">
                <a:solidFill>
                  <a:srgbClr val="F0F1F1"/>
                </a:solidFill>
                <a:latin typeface="Arial" panose="020B0604020202020204" pitchFamily="34" charset="0"/>
                <a:cs typeface="Arial" panose="020B0604020202020204" pitchFamily="34" charset="0"/>
              </a:rPr>
              <a:t>цих</a:t>
            </a:r>
            <a:r>
              <a:rPr lang="uk-UA" sz="2200" spc="45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форм</a:t>
            </a:r>
            <a:r>
              <a:rPr lang="uk-UA" sz="2200" spc="455"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має</a:t>
            </a:r>
            <a:r>
              <a:rPr lang="uk-UA" sz="2200" spc="450" dirty="0" smtClean="0">
                <a:solidFill>
                  <a:srgbClr val="F0F1F1"/>
                </a:solidFill>
                <a:latin typeface="Arial" panose="020B0604020202020204" pitchFamily="34" charset="0"/>
                <a:cs typeface="Arial" panose="020B0604020202020204" pitchFamily="34" charset="0"/>
              </a:rPr>
              <a:t> </a:t>
            </a:r>
            <a:r>
              <a:rPr lang="uk-UA" sz="2200" spc="105" dirty="0" smtClean="0">
                <a:solidFill>
                  <a:srgbClr val="F0F1F1"/>
                </a:solidFill>
                <a:latin typeface="Arial" panose="020B0604020202020204" pitchFamily="34" charset="0"/>
                <a:cs typeface="Arial" panose="020B0604020202020204" pitchFamily="34" charset="0"/>
              </a:rPr>
              <a:t>відмінні</a:t>
            </a:r>
            <a:r>
              <a:rPr lang="uk-UA" sz="2200" spc="455" dirty="0" smtClean="0">
                <a:solidFill>
                  <a:srgbClr val="F0F1F1"/>
                </a:solidFill>
                <a:latin typeface="Arial" panose="020B0604020202020204" pitchFamily="34" charset="0"/>
                <a:cs typeface="Arial" panose="020B0604020202020204" pitchFamily="34" charset="0"/>
              </a:rPr>
              <a:t> </a:t>
            </a:r>
            <a:r>
              <a:rPr lang="uk-UA" sz="2200" spc="75" dirty="0" smtClean="0">
                <a:solidFill>
                  <a:srgbClr val="F0F1F1"/>
                </a:solidFill>
                <a:latin typeface="Arial" panose="020B0604020202020204" pitchFamily="34" charset="0"/>
                <a:cs typeface="Arial" panose="020B0604020202020204" pitchFamily="34" charset="0"/>
              </a:rPr>
              <a:t>ознаки,</a:t>
            </a:r>
            <a:r>
              <a:rPr lang="uk-UA" sz="2200" spc="28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але</a:t>
            </a:r>
            <a:r>
              <a:rPr lang="uk-UA" sz="2200" spc="455" dirty="0" smtClean="0">
                <a:solidFill>
                  <a:srgbClr val="F0F1F1"/>
                </a:solidFill>
                <a:latin typeface="Arial" panose="020B0604020202020204" pitchFamily="34" charset="0"/>
                <a:cs typeface="Arial" panose="020B0604020202020204" pitchFamily="34" charset="0"/>
              </a:rPr>
              <a:t> </a:t>
            </a:r>
            <a:r>
              <a:rPr lang="uk-UA" sz="2200" spc="105" dirty="0" smtClean="0">
                <a:solidFill>
                  <a:srgbClr val="F0F1F1"/>
                </a:solidFill>
                <a:latin typeface="Arial" panose="020B0604020202020204" pitchFamily="34" charset="0"/>
                <a:cs typeface="Arial" panose="020B0604020202020204" pitchFamily="34" charset="0"/>
              </a:rPr>
              <a:t>основні</a:t>
            </a:r>
            <a:r>
              <a:rPr lang="uk-UA" sz="2200" spc="450" dirty="0" smtClean="0">
                <a:solidFill>
                  <a:srgbClr val="F0F1F1"/>
                </a:solidFill>
                <a:latin typeface="Arial" panose="020B0604020202020204" pitchFamily="34" charset="0"/>
                <a:cs typeface="Arial" panose="020B0604020202020204" pitchFamily="34" charset="0"/>
              </a:rPr>
              <a:t> </a:t>
            </a:r>
            <a:r>
              <a:rPr lang="uk-UA" sz="2200" spc="180" dirty="0" smtClean="0">
                <a:solidFill>
                  <a:srgbClr val="F0F1F1"/>
                </a:solidFill>
                <a:latin typeface="Arial" panose="020B0604020202020204" pitchFamily="34" charset="0"/>
                <a:cs typeface="Arial" panose="020B0604020202020204" pitchFamily="34" charset="0"/>
              </a:rPr>
              <a:t>принципи</a:t>
            </a:r>
            <a:r>
              <a:rPr lang="uk-UA" sz="2200" spc="455" dirty="0" smtClean="0">
                <a:solidFill>
                  <a:srgbClr val="F0F1F1"/>
                </a:solidFill>
                <a:latin typeface="Arial" panose="020B0604020202020204" pitchFamily="34" charset="0"/>
                <a:cs typeface="Arial" panose="020B0604020202020204" pitchFamily="34" charset="0"/>
              </a:rPr>
              <a:t> </a:t>
            </a:r>
            <a:r>
              <a:rPr lang="uk-UA" sz="2200" spc="-25" dirty="0" smtClean="0">
                <a:solidFill>
                  <a:srgbClr val="F0F1F1"/>
                </a:solidFill>
                <a:latin typeface="Arial" panose="020B0604020202020204" pitchFamily="34" charset="0"/>
                <a:cs typeface="Arial" panose="020B0604020202020204" pitchFamily="34" charset="0"/>
              </a:rPr>
              <a:t>їх </a:t>
            </a:r>
            <a:r>
              <a:rPr lang="uk-UA" sz="2200" spc="85" dirty="0" smtClean="0">
                <a:solidFill>
                  <a:srgbClr val="F0F1F1"/>
                </a:solidFill>
                <a:latin typeface="Arial" panose="020B0604020202020204" pitchFamily="34" charset="0"/>
                <a:cs typeface="Arial" panose="020B0604020202020204" pitchFamily="34" charset="0"/>
              </a:rPr>
              <a:t>функціонування</a:t>
            </a:r>
            <a:r>
              <a:rPr lang="uk-UA" sz="2200" spc="130"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багато</a:t>
            </a:r>
            <a:r>
              <a:rPr lang="uk-UA" sz="2200" spc="135" dirty="0" smtClean="0">
                <a:solidFill>
                  <a:srgbClr val="F0F1F1"/>
                </a:solidFill>
                <a:latin typeface="Arial" panose="020B0604020202020204" pitchFamily="34" charset="0"/>
                <a:cs typeface="Arial" panose="020B0604020202020204" pitchFamily="34" charset="0"/>
              </a:rPr>
              <a:t>  </a:t>
            </a:r>
            <a:r>
              <a:rPr lang="uk-UA" sz="2200" spc="100" dirty="0" smtClean="0">
                <a:solidFill>
                  <a:srgbClr val="F0F1F1"/>
                </a:solidFill>
                <a:latin typeface="Arial" panose="020B0604020202020204" pitchFamily="34" charset="0"/>
                <a:cs typeface="Arial" panose="020B0604020202020204" pitchFamily="34" charset="0"/>
              </a:rPr>
              <a:t>в</a:t>
            </a:r>
            <a:r>
              <a:rPr lang="uk-UA" sz="2200" spc="135" dirty="0" smtClean="0">
                <a:solidFill>
                  <a:srgbClr val="F0F1F1"/>
                </a:solidFill>
                <a:latin typeface="Arial" panose="020B0604020202020204" pitchFamily="34" charset="0"/>
                <a:cs typeface="Arial" panose="020B0604020202020204" pitchFamily="34" charset="0"/>
              </a:rPr>
              <a:t>  </a:t>
            </a:r>
            <a:r>
              <a:rPr lang="uk-UA" sz="2200" spc="114" dirty="0" smtClean="0">
                <a:solidFill>
                  <a:srgbClr val="F0F1F1"/>
                </a:solidFill>
                <a:latin typeface="Arial" panose="020B0604020202020204" pitchFamily="34" charset="0"/>
                <a:cs typeface="Arial" panose="020B0604020202020204" pitchFamily="34" charset="0"/>
              </a:rPr>
              <a:t>чому</a:t>
            </a:r>
            <a:r>
              <a:rPr lang="uk-UA" sz="2200" spc="13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збігаються.</a:t>
            </a:r>
            <a:r>
              <a:rPr lang="uk-UA" sz="2200" spc="-40" dirty="0" smtClean="0">
                <a:solidFill>
                  <a:srgbClr val="F0F1F1"/>
                </a:solidFill>
                <a:latin typeface="Arial" panose="020B0604020202020204" pitchFamily="34" charset="0"/>
                <a:cs typeface="Arial" panose="020B0604020202020204" pitchFamily="34" charset="0"/>
              </a:rPr>
              <a:t>  </a:t>
            </a:r>
            <a:r>
              <a:rPr lang="uk-UA" sz="2200" spc="145" dirty="0" smtClean="0">
                <a:solidFill>
                  <a:srgbClr val="F0F1F1"/>
                </a:solidFill>
                <a:latin typeface="Arial" panose="020B0604020202020204" pitchFamily="34" charset="0"/>
                <a:cs typeface="Arial" panose="020B0604020202020204" pitchFamily="34" charset="0"/>
              </a:rPr>
              <a:t>І</a:t>
            </a:r>
            <a:r>
              <a:rPr lang="uk-UA" sz="2200" spc="135" dirty="0" smtClean="0">
                <a:solidFill>
                  <a:srgbClr val="F0F1F1"/>
                </a:solidFill>
                <a:latin typeface="Arial" panose="020B0604020202020204" pitchFamily="34" charset="0"/>
                <a:cs typeface="Arial" panose="020B0604020202020204" pitchFamily="34" charset="0"/>
              </a:rPr>
              <a:t>  </a:t>
            </a:r>
            <a:r>
              <a:rPr lang="uk-UA" sz="2200" spc="100" dirty="0" smtClean="0">
                <a:solidFill>
                  <a:srgbClr val="F0F1F1"/>
                </a:solidFill>
                <a:latin typeface="Arial" panose="020B0604020202020204" pitchFamily="34" charset="0"/>
                <a:cs typeface="Arial" panose="020B0604020202020204" pitchFamily="34" charset="0"/>
              </a:rPr>
              <a:t>в</a:t>
            </a:r>
            <a:r>
              <a:rPr lang="uk-UA" sz="2200" spc="135"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тому,</a:t>
            </a:r>
            <a:r>
              <a:rPr lang="uk-UA" sz="2200" spc="-40" dirty="0" smtClean="0">
                <a:solidFill>
                  <a:srgbClr val="F0F1F1"/>
                </a:solidFill>
                <a:latin typeface="Arial" panose="020B0604020202020204" pitchFamily="34" charset="0"/>
                <a:cs typeface="Arial" panose="020B0604020202020204" pitchFamily="34" charset="0"/>
              </a:rPr>
              <a:t>  </a:t>
            </a:r>
            <a:r>
              <a:rPr lang="uk-UA" sz="2200" spc="80" dirty="0" smtClean="0">
                <a:solidFill>
                  <a:srgbClr val="F0F1F1"/>
                </a:solidFill>
                <a:latin typeface="Arial" panose="020B0604020202020204" pitchFamily="34" charset="0"/>
                <a:cs typeface="Arial" panose="020B0604020202020204" pitchFamily="34" charset="0"/>
              </a:rPr>
              <a:t>і</a:t>
            </a:r>
            <a:r>
              <a:rPr lang="uk-UA" sz="2200" spc="135"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в </a:t>
            </a:r>
            <a:r>
              <a:rPr lang="uk-UA" sz="2200" spc="125" dirty="0" smtClean="0">
                <a:solidFill>
                  <a:srgbClr val="F0F1F1"/>
                </a:solidFill>
                <a:latin typeface="Arial" panose="020B0604020202020204" pitchFamily="34" charset="0"/>
                <a:cs typeface="Arial" panose="020B0604020202020204" pitchFamily="34" charset="0"/>
              </a:rPr>
              <a:t>іншому</a:t>
            </a:r>
            <a:r>
              <a:rPr lang="uk-UA" sz="2200" spc="190" dirty="0" smtClean="0">
                <a:solidFill>
                  <a:srgbClr val="F0F1F1"/>
                </a:solidFill>
                <a:latin typeface="Arial" panose="020B0604020202020204" pitchFamily="34" charset="0"/>
                <a:cs typeface="Arial" panose="020B0604020202020204" pitchFamily="34" charset="0"/>
              </a:rPr>
              <a:t>  </a:t>
            </a:r>
            <a:r>
              <a:rPr lang="uk-UA" sz="2200" spc="100" dirty="0" smtClean="0">
                <a:solidFill>
                  <a:srgbClr val="F0F1F1"/>
                </a:solidFill>
                <a:latin typeface="Arial" panose="020B0604020202020204" pitchFamily="34" charset="0"/>
                <a:cs typeface="Arial" panose="020B0604020202020204" pitchFamily="34" charset="0"/>
              </a:rPr>
              <a:t>випадку</a:t>
            </a:r>
            <a:r>
              <a:rPr lang="uk-UA" sz="2200" spc="190" dirty="0" smtClean="0">
                <a:solidFill>
                  <a:srgbClr val="F0F1F1"/>
                </a:solidFill>
                <a:latin typeface="Arial" panose="020B0604020202020204" pitchFamily="34" charset="0"/>
                <a:cs typeface="Arial" panose="020B0604020202020204" pitchFamily="34" charset="0"/>
              </a:rPr>
              <a:t>  </a:t>
            </a:r>
            <a:r>
              <a:rPr lang="uk-UA" sz="2200" spc="90" dirty="0" smtClean="0">
                <a:solidFill>
                  <a:srgbClr val="F0F1F1"/>
                </a:solidFill>
                <a:latin typeface="Arial" panose="020B0604020202020204" pitchFamily="34" charset="0"/>
                <a:cs typeface="Arial" panose="020B0604020202020204" pitchFamily="34" charset="0"/>
              </a:rPr>
              <a:t>здійснення</a:t>
            </a:r>
            <a:r>
              <a:rPr lang="uk-UA" sz="2200" spc="190" dirty="0" smtClean="0">
                <a:solidFill>
                  <a:srgbClr val="F0F1F1"/>
                </a:solidFill>
                <a:latin typeface="Arial" panose="020B0604020202020204" pitchFamily="34" charset="0"/>
                <a:cs typeface="Arial" panose="020B0604020202020204" pitchFamily="34" charset="0"/>
              </a:rPr>
              <a:t>  </a:t>
            </a:r>
            <a:r>
              <a:rPr lang="uk-UA" sz="2200" spc="50" dirty="0" smtClean="0">
                <a:solidFill>
                  <a:srgbClr val="F0F1F1"/>
                </a:solidFill>
                <a:latin typeface="Arial" panose="020B0604020202020204" pitchFamily="34" charset="0"/>
                <a:cs typeface="Arial" panose="020B0604020202020204" pitchFamily="34" charset="0"/>
              </a:rPr>
              <a:t>такої</a:t>
            </a:r>
            <a:r>
              <a:rPr lang="uk-UA" sz="2200" spc="190" dirty="0" smtClean="0">
                <a:solidFill>
                  <a:srgbClr val="F0F1F1"/>
                </a:solidFill>
                <a:latin typeface="Arial" panose="020B0604020202020204" pitchFamily="34" charset="0"/>
                <a:cs typeface="Arial" panose="020B0604020202020204" pitchFamily="34" charset="0"/>
              </a:rPr>
              <a:t>  </a:t>
            </a:r>
            <a:r>
              <a:rPr lang="uk-UA" sz="2200" spc="60" dirty="0" smtClean="0">
                <a:solidFill>
                  <a:srgbClr val="F0F1F1"/>
                </a:solidFill>
                <a:latin typeface="Arial" panose="020B0604020202020204" pitchFamily="34" charset="0"/>
                <a:cs typeface="Arial" panose="020B0604020202020204" pitchFamily="34" charset="0"/>
              </a:rPr>
              <a:t>діяльності</a:t>
            </a:r>
            <a:r>
              <a:rPr lang="uk-UA" sz="2200" spc="190" dirty="0" smtClean="0">
                <a:solidFill>
                  <a:srgbClr val="F0F1F1"/>
                </a:solidFill>
                <a:latin typeface="Arial" panose="020B0604020202020204" pitchFamily="34" charset="0"/>
                <a:cs typeface="Arial" panose="020B0604020202020204" pitchFamily="34" charset="0"/>
              </a:rPr>
              <a:t>  </a:t>
            </a:r>
            <a:r>
              <a:rPr lang="uk-UA" sz="2200" spc="45" dirty="0" smtClean="0">
                <a:solidFill>
                  <a:srgbClr val="F0F1F1"/>
                </a:solidFill>
                <a:latin typeface="Arial" panose="020B0604020202020204" pitchFamily="34" charset="0"/>
                <a:cs typeface="Arial" panose="020B0604020202020204" pitchFamily="34" charset="0"/>
              </a:rPr>
              <a:t>передбачає </a:t>
            </a:r>
            <a:r>
              <a:rPr lang="uk-UA" sz="2200" spc="70" dirty="0" smtClean="0">
                <a:solidFill>
                  <a:srgbClr val="F0F1F1"/>
                </a:solidFill>
                <a:latin typeface="Arial" panose="020B0604020202020204" pitchFamily="34" charset="0"/>
                <a:cs typeface="Arial" panose="020B0604020202020204" pitchFamily="34" charset="0"/>
              </a:rPr>
              <a:t>ініціативність,</a:t>
            </a:r>
            <a:r>
              <a:rPr lang="uk-UA" sz="2200" spc="395" dirty="0" smtClean="0">
                <a:solidFill>
                  <a:srgbClr val="F0F1F1"/>
                </a:solidFill>
                <a:latin typeface="Arial" panose="020B0604020202020204" pitchFamily="34" charset="0"/>
                <a:cs typeface="Arial" panose="020B0604020202020204" pitchFamily="34" charset="0"/>
              </a:rPr>
              <a:t>   </a:t>
            </a:r>
            <a:r>
              <a:rPr lang="uk-UA" sz="2200" spc="55" dirty="0" smtClean="0">
                <a:solidFill>
                  <a:srgbClr val="F0F1F1"/>
                </a:solidFill>
                <a:latin typeface="Arial" panose="020B0604020202020204" pitchFamily="34" charset="0"/>
                <a:cs typeface="Arial" panose="020B0604020202020204" pitchFamily="34" charset="0"/>
              </a:rPr>
              <a:t>відповідальність,</a:t>
            </a:r>
            <a:r>
              <a:rPr lang="uk-UA" sz="2200" spc="400" dirty="0" smtClean="0">
                <a:solidFill>
                  <a:srgbClr val="F0F1F1"/>
                </a:solidFill>
                <a:latin typeface="Arial" panose="020B0604020202020204" pitchFamily="34" charset="0"/>
                <a:cs typeface="Arial" panose="020B0604020202020204" pitchFamily="34" charset="0"/>
              </a:rPr>
              <a:t>   </a:t>
            </a:r>
            <a:r>
              <a:rPr lang="uk-UA" sz="2200" spc="140" dirty="0" smtClean="0">
                <a:solidFill>
                  <a:srgbClr val="F0F1F1"/>
                </a:solidFill>
                <a:latin typeface="Arial" panose="020B0604020202020204" pitchFamily="34" charset="0"/>
                <a:cs typeface="Arial" panose="020B0604020202020204" pitchFamily="34" charset="0"/>
              </a:rPr>
              <a:t>інноваційний</a:t>
            </a:r>
            <a:r>
              <a:rPr lang="uk-UA" sz="2200" spc="565" dirty="0" smtClean="0">
                <a:solidFill>
                  <a:srgbClr val="F0F1F1"/>
                </a:solidFill>
                <a:latin typeface="Arial" panose="020B0604020202020204" pitchFamily="34" charset="0"/>
                <a:cs typeface="Arial" panose="020B0604020202020204" pitchFamily="34" charset="0"/>
              </a:rPr>
              <a:t>   </a:t>
            </a:r>
            <a:r>
              <a:rPr lang="uk-UA" sz="2200" spc="-10" dirty="0" smtClean="0">
                <a:solidFill>
                  <a:srgbClr val="F0F1F1"/>
                </a:solidFill>
                <a:latin typeface="Arial" panose="020B0604020202020204" pitchFamily="34" charset="0"/>
                <a:cs typeface="Arial" panose="020B0604020202020204" pitchFamily="34" charset="0"/>
              </a:rPr>
              <a:t>підхід, </a:t>
            </a:r>
            <a:r>
              <a:rPr lang="uk-UA" sz="2200" spc="125" dirty="0" smtClean="0">
                <a:solidFill>
                  <a:srgbClr val="F0F1F1"/>
                </a:solidFill>
                <a:latin typeface="Arial" panose="020B0604020202020204" pitchFamily="34" charset="0"/>
                <a:cs typeface="Arial" panose="020B0604020202020204" pitchFamily="34" charset="0"/>
              </a:rPr>
              <a:t>прагнення</a:t>
            </a:r>
            <a:r>
              <a:rPr lang="uk-UA" sz="2200" spc="-30" dirty="0" smtClean="0">
                <a:solidFill>
                  <a:srgbClr val="F0F1F1"/>
                </a:solidFill>
                <a:latin typeface="Arial" panose="020B0604020202020204" pitchFamily="34" charset="0"/>
                <a:cs typeface="Arial" panose="020B0604020202020204" pitchFamily="34" charset="0"/>
              </a:rPr>
              <a:t> </a:t>
            </a:r>
            <a:r>
              <a:rPr lang="uk-UA" sz="2200" dirty="0" smtClean="0">
                <a:solidFill>
                  <a:srgbClr val="F0F1F1"/>
                </a:solidFill>
                <a:latin typeface="Arial" panose="020B0604020202020204" pitchFamily="34" charset="0"/>
                <a:cs typeface="Arial" panose="020B0604020202020204" pitchFamily="34" charset="0"/>
              </a:rPr>
              <a:t>до</a:t>
            </a:r>
            <a:r>
              <a:rPr lang="uk-UA" sz="2200" spc="-25" dirty="0" smtClean="0">
                <a:solidFill>
                  <a:srgbClr val="F0F1F1"/>
                </a:solidFill>
                <a:latin typeface="Arial" panose="020B0604020202020204" pitchFamily="34" charset="0"/>
                <a:cs typeface="Arial" panose="020B0604020202020204" pitchFamily="34" charset="0"/>
              </a:rPr>
              <a:t> </a:t>
            </a:r>
            <a:r>
              <a:rPr lang="uk-UA" sz="2200" spc="70" dirty="0" smtClean="0">
                <a:solidFill>
                  <a:srgbClr val="F0F1F1"/>
                </a:solidFill>
                <a:latin typeface="Arial" panose="020B0604020202020204" pitchFamily="34" charset="0"/>
                <a:cs typeface="Arial" panose="020B0604020202020204" pitchFamily="34" charset="0"/>
              </a:rPr>
              <a:t>максимізації</a:t>
            </a:r>
            <a:r>
              <a:rPr lang="uk-UA" sz="2200" spc="-30" dirty="0" smtClean="0">
                <a:solidFill>
                  <a:srgbClr val="F0F1F1"/>
                </a:solidFill>
                <a:latin typeface="Arial" panose="020B0604020202020204" pitchFamily="34" charset="0"/>
                <a:cs typeface="Arial" panose="020B0604020202020204" pitchFamily="34" charset="0"/>
              </a:rPr>
              <a:t> </a:t>
            </a:r>
            <a:r>
              <a:rPr lang="uk-UA" sz="2200" spc="60" dirty="0" smtClean="0">
                <a:solidFill>
                  <a:srgbClr val="F0F1F1"/>
                </a:solidFill>
                <a:latin typeface="Arial" panose="020B0604020202020204" pitchFamily="34" charset="0"/>
                <a:cs typeface="Arial" panose="020B0604020202020204" pitchFamily="34" charset="0"/>
              </a:rPr>
              <a:t>прибутку</a:t>
            </a:r>
            <a:r>
              <a:rPr sz="2200" spc="60" dirty="0" smtClean="0">
                <a:solidFill>
                  <a:srgbClr val="F0F1F1"/>
                </a:solidFill>
                <a:latin typeface="Arial" panose="020B0604020202020204" pitchFamily="34" charset="0"/>
                <a:cs typeface="Arial" panose="020B0604020202020204" pitchFamily="34" charset="0"/>
              </a:rPr>
              <a:t>.</a:t>
            </a:r>
            <a:endParaRPr sz="2200" dirty="0">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1128" y="571500"/>
            <a:ext cx="17804471" cy="615553"/>
          </a:xfrm>
        </p:spPr>
        <p:txBody>
          <a:bodyPr/>
          <a:lstStyle/>
          <a:p>
            <a:pPr algn="just"/>
            <a:r>
              <a:rPr lang="uk-UA" sz="2000" dirty="0">
                <a:solidFill>
                  <a:schemeClr val="tx1"/>
                </a:solidFill>
                <a:latin typeface="Times New Roman" panose="02020603050405020304" pitchFamily="18" charset="0"/>
                <a:cs typeface="Times New Roman" panose="02020603050405020304" pitchFamily="18" charset="0"/>
              </a:rPr>
              <a:t/>
            </a:r>
            <a:br>
              <a:rPr lang="uk-UA" sz="2000" dirty="0">
                <a:solidFill>
                  <a:schemeClr val="tx1"/>
                </a:solidFill>
                <a:latin typeface="Times New Roman" panose="02020603050405020304" pitchFamily="18" charset="0"/>
                <a:cs typeface="Times New Roman" panose="02020603050405020304" pitchFamily="18" charset="0"/>
              </a:rPr>
            </a:br>
            <a:endParaRPr lang="ru-RU" sz="2000" dirty="0">
              <a:solidFill>
                <a:schemeClr val="tx1"/>
              </a:solidFill>
              <a:latin typeface="Times New Roman" panose="02020603050405020304" pitchFamily="18" charset="0"/>
              <a:cs typeface="Times New Roman" panose="02020603050405020304" pitchFamily="18" charset="0"/>
            </a:endParaRPr>
          </a:p>
        </p:txBody>
      </p:sp>
      <p:sp>
        <p:nvSpPr>
          <p:cNvPr id="3" name="Текст 2"/>
          <p:cNvSpPr>
            <a:spLocks noGrp="1"/>
          </p:cNvSpPr>
          <p:nvPr>
            <p:ph type="body" idx="1"/>
          </p:nvPr>
        </p:nvSpPr>
        <p:spPr>
          <a:xfrm>
            <a:off x="6629400" y="5295900"/>
            <a:ext cx="11658600" cy="5355312"/>
          </a:xfrm>
        </p:spPr>
        <p:txBody>
          <a:bodyPr/>
          <a:lstStyle/>
          <a:p>
            <a:pPr algn="just"/>
            <a:r>
              <a:rPr lang="uk-UA" b="1" dirty="0">
                <a:solidFill>
                  <a:srgbClr val="333333"/>
                </a:solidFill>
                <a:latin typeface="Times New Roman" panose="02020603050405020304" pitchFamily="18" charset="0"/>
                <a:cs typeface="Times New Roman" panose="02020603050405020304" pitchFamily="18" charset="0"/>
              </a:rPr>
              <a:t>Закон № 4196 містить заборону на створення юридичних осіб в організаційно-правових формах:</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державного підприємства (державного комерційного підприємства, державного некомерційного підприємства, казенного підприємства);</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комунального </a:t>
            </a:r>
            <a:r>
              <a:rPr lang="uk-UA" sz="2300" dirty="0">
                <a:solidFill>
                  <a:srgbClr val="333333"/>
                </a:solidFill>
                <a:latin typeface="Times New Roman" panose="02020603050405020304" pitchFamily="18" charset="0"/>
                <a:cs typeface="Times New Roman" panose="02020603050405020304" pitchFamily="18" charset="0"/>
              </a:rPr>
              <a:t>підприємства (комунального комерційного підприємства, комунального некомерційного підприємства);</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спільного комунального підприємства;</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приватного підприємства;</a:t>
            </a:r>
          </a:p>
          <a:p>
            <a:pPr>
              <a:buFont typeface="Arial" panose="020B0604020202020204" pitchFamily="34" charset="0"/>
              <a:buChar char="•"/>
            </a:pPr>
            <a:r>
              <a:rPr lang="uk-UA" sz="2300" dirty="0" smtClean="0">
                <a:solidFill>
                  <a:srgbClr val="333333"/>
                </a:solidFill>
                <a:latin typeface="Times New Roman" panose="02020603050405020304" pitchFamily="18" charset="0"/>
                <a:cs typeface="Times New Roman" panose="02020603050405020304" pitchFamily="18" charset="0"/>
              </a:rPr>
              <a:t>іноземного </a:t>
            </a:r>
            <a:r>
              <a:rPr lang="uk-UA" sz="2300" dirty="0">
                <a:solidFill>
                  <a:srgbClr val="333333"/>
                </a:solidFill>
                <a:latin typeface="Times New Roman" panose="02020603050405020304" pitchFamily="18" charset="0"/>
                <a:cs typeface="Times New Roman" panose="02020603050405020304" pitchFamily="18" charset="0"/>
              </a:rPr>
              <a:t>підприємства;</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дочірнього підприємства;</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підприємства об’єднання громадян (релігійної організації, профспілки);</a:t>
            </a:r>
          </a:p>
          <a:p>
            <a:pPr>
              <a:buFont typeface="Arial" panose="020B0604020202020204" pitchFamily="34" charset="0"/>
              <a:buChar char="•"/>
            </a:pPr>
            <a:r>
              <a:rPr lang="uk-UA" sz="2300" dirty="0">
                <a:solidFill>
                  <a:srgbClr val="333333"/>
                </a:solidFill>
                <a:latin typeface="Times New Roman" panose="02020603050405020304" pitchFamily="18" charset="0"/>
                <a:cs typeface="Times New Roman" panose="02020603050405020304" pitchFamily="18" charset="0"/>
              </a:rPr>
              <a:t>підприємства споживчої кооперації (ч. 1 ст. 13 Закону № 4196).</a:t>
            </a:r>
          </a:p>
          <a:p>
            <a:pPr algn="just"/>
            <a:r>
              <a:rPr lang="uk-UA" sz="2300" dirty="0">
                <a:latin typeface="Times New Roman" panose="02020603050405020304" pitchFamily="18" charset="0"/>
                <a:cs typeface="Times New Roman" panose="02020603050405020304" pitchFamily="18" charset="0"/>
              </a:rPr>
              <a:t>Поки діє перехідний період, підприємства, створені раніше в традиційних формах, все ще можуть працювати, але </a:t>
            </a:r>
            <a:r>
              <a:rPr lang="uk-UA" sz="2300" b="1" dirty="0">
                <a:latin typeface="Times New Roman" panose="02020603050405020304" pitchFamily="18" charset="0"/>
                <a:cs typeface="Times New Roman" panose="02020603050405020304" pitchFamily="18" charset="0"/>
              </a:rPr>
              <a:t>створення нових у таких формах заборонено</a:t>
            </a:r>
            <a:r>
              <a:rPr lang="uk-UA" sz="2300" dirty="0">
                <a:latin typeface="Times New Roman" panose="02020603050405020304" pitchFamily="18" charset="0"/>
                <a:cs typeface="Times New Roman" panose="02020603050405020304" pitchFamily="18" charset="0"/>
              </a:rPr>
              <a:t>.</a:t>
            </a:r>
          </a:p>
          <a:p>
            <a:endParaRPr lang="ru-RU" dirty="0"/>
          </a:p>
        </p:txBody>
      </p:sp>
      <p:sp>
        <p:nvSpPr>
          <p:cNvPr id="5" name="Прямоугольник 4"/>
          <p:cNvSpPr/>
          <p:nvPr/>
        </p:nvSpPr>
        <p:spPr>
          <a:xfrm>
            <a:off x="533400" y="0"/>
            <a:ext cx="17754600" cy="52959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Наразі в Україні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правове регулювання видів та форм підприємств зазнало суттєвих змін</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у зв’язку із скасуванням Господарського кодексу – чинним є </a:t>
            </a:r>
            <a:r>
              <a:rPr lang="uk-UA" sz="2400" b="1" dirty="0" smtClean="0">
                <a:solidFill>
                  <a:srgbClr val="FF0000"/>
                </a:solidFill>
                <a:latin typeface="Times New Roman" panose="02020603050405020304" pitchFamily="18" charset="0"/>
                <a:cs typeface="Times New Roman" panose="02020603050405020304" pitchFamily="18" charset="0"/>
              </a:rPr>
              <a:t>Закон </a:t>
            </a:r>
            <a:r>
              <a:rPr lang="ru-RU" sz="2400" b="1" dirty="0" smtClean="0">
                <a:solidFill>
                  <a:srgbClr val="FF0000"/>
                </a:solidFill>
                <a:latin typeface="Times New Roman" panose="02020603050405020304" pitchFamily="18" charset="0"/>
                <a:cs typeface="Times New Roman" panose="02020603050405020304" pitchFamily="18" charset="0"/>
              </a:rPr>
              <a:t>№ 4196-</a:t>
            </a:r>
            <a:r>
              <a:rPr lang="en-US" sz="2400" b="1" dirty="0" smtClean="0">
                <a:solidFill>
                  <a:srgbClr val="FF0000"/>
                </a:solidFill>
                <a:latin typeface="Times New Roman" panose="02020603050405020304" pitchFamily="18" charset="0"/>
                <a:cs typeface="Times New Roman" panose="02020603050405020304" pitchFamily="18" charset="0"/>
              </a:rPr>
              <a:t>IX «</a:t>
            </a:r>
            <a:r>
              <a:rPr lang="uk-UA" sz="2400" b="1" dirty="0" smtClean="0">
                <a:solidFill>
                  <a:srgbClr val="FF0000"/>
                </a:solidFill>
                <a:latin typeface="Times New Roman" panose="02020603050405020304" pitchFamily="18" charset="0"/>
                <a:cs typeface="Times New Roman" panose="02020603050405020304" pitchFamily="18" charset="0"/>
              </a:rPr>
              <a:t>Про особливості регулювання діяльності юридичних осіб окремих організаційно-правових форм у перехідний період та об’єднань юридичних осіб</a:t>
            </a:r>
            <a:r>
              <a:rPr lang="ru-RU" sz="2400" b="1" dirty="0" smtClean="0">
                <a:solidFill>
                  <a:srgbClr val="FF0000"/>
                </a:solidFill>
                <a:latin typeface="Times New Roman" panose="02020603050405020304" pitchFamily="18" charset="0"/>
                <a:cs typeface="Times New Roman" panose="02020603050405020304" pitchFamily="18" charset="0"/>
              </a:rPr>
              <a:t>»</a:t>
            </a:r>
            <a:r>
              <a:rPr lang="ru-RU" sz="2400" dirty="0" smtClean="0">
                <a:solidFill>
                  <a:srgbClr val="FF0000"/>
                </a:solidFill>
                <a:latin typeface="Times New Roman" panose="02020603050405020304" pitchFamily="18" charset="0"/>
                <a:cs typeface="Times New Roman" panose="02020603050405020304" pitchFamily="18" charset="0"/>
              </a:rPr>
              <a:t> </a:t>
            </a:r>
            <a:r>
              <a:rPr lang="ru-RU" sz="2400" dirty="0" smtClean="0">
                <a:solidFill>
                  <a:schemeClr val="tx1">
                    <a:lumMod val="95000"/>
                    <a:lumOff val="5000"/>
                  </a:schemeClr>
                </a:solidFill>
                <a:latin typeface="Times New Roman" panose="02020603050405020304" pitchFamily="18" charset="0"/>
                <a:cs typeface="Times New Roman" panose="02020603050405020304" pitchFamily="18" charset="0"/>
              </a:rPr>
              <a:t>та </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положення Цивільного кодексу України, а також спеціальних законів про товариства</a:t>
            </a:r>
            <a:r>
              <a:rPr lang="ru-RU" sz="2400" dirty="0" smtClean="0">
                <a:solidFill>
                  <a:schemeClr val="tx1">
                    <a:lumMod val="95000"/>
                    <a:lumOff val="5000"/>
                  </a:schemeClr>
                </a:solidFill>
                <a:latin typeface="Times New Roman" panose="02020603050405020304" pitchFamily="18" charset="0"/>
                <a:cs typeface="Times New Roman" panose="02020603050405020304" pitchFamily="18" charset="0"/>
              </a:rPr>
              <a:t>.</a:t>
            </a:r>
          </a:p>
          <a:p>
            <a:pPr algn="just"/>
            <a:r>
              <a:rPr lang="uk-UA" sz="2400" b="1" dirty="0" smtClean="0">
                <a:solidFill>
                  <a:srgbClr val="FF0000"/>
                </a:solidFill>
                <a:latin typeface="Times New Roman" panose="02020603050405020304" pitchFamily="18" charset="0"/>
                <a:cs typeface="Times New Roman" panose="02020603050405020304" pitchFamily="18" charset="0"/>
              </a:rPr>
              <a:t>	Скасовано Господарський кодекс України (ГКУ)</a:t>
            </a:r>
            <a:r>
              <a:rPr lang="uk-UA" sz="2400" dirty="0" smtClean="0">
                <a:latin typeface="Times New Roman" panose="02020603050405020304" pitchFamily="18" charset="0"/>
                <a:cs typeface="Times New Roman" panose="02020603050405020304" pitchFamily="18" charset="0"/>
              </a:rPr>
              <a:t> </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він втратив чинність з 28 серпня 2025 р. Цим створено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трирічний перехідний період (до 28 серпня 2028 р.)</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протягом якого нові підприємства в застарілих формах (типах підприємств) створювати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не можна</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а існуючі мають </a:t>
            </a:r>
            <a:r>
              <a:rPr lang="uk-UA" sz="2400" b="1" dirty="0" smtClean="0">
                <a:solidFill>
                  <a:schemeClr val="tx1">
                    <a:lumMod val="95000"/>
                    <a:lumOff val="5000"/>
                  </a:schemeClr>
                </a:solidFill>
                <a:latin typeface="Times New Roman" panose="02020603050405020304" pitchFamily="18" charset="0"/>
                <a:cs typeface="Times New Roman" panose="02020603050405020304" pitchFamily="18" charset="0"/>
              </a:rPr>
              <a:t>перейти до сучасних організаційно-правових форм (ЮО)</a:t>
            </a:r>
            <a:r>
              <a:rPr lang="uk-UA" sz="2400" dirty="0" smtClean="0">
                <a:solidFill>
                  <a:schemeClr val="tx1">
                    <a:lumMod val="95000"/>
                    <a:lumOff val="5000"/>
                  </a:schemeClr>
                </a:solidFill>
                <a:latin typeface="Times New Roman" panose="02020603050405020304" pitchFamily="18" charset="0"/>
                <a:cs typeface="Times New Roman" panose="02020603050405020304" pitchFamily="18" charset="0"/>
              </a:rPr>
              <a:t> або привести свої установчі документи у відповідність з новим законодавством.</a:t>
            </a:r>
          </a:p>
          <a:p>
            <a:pPr marL="285750" indent="-285750" algn="just">
              <a:buFont typeface="Arial" panose="020B0604020202020204" pitchFamily="34" charset="0"/>
              <a:buChar char="•"/>
            </a:pPr>
            <a:r>
              <a:rPr lang="uk-UA" sz="2400" dirty="0" smtClean="0">
                <a:solidFill>
                  <a:srgbClr val="45444A"/>
                </a:solidFill>
                <a:latin typeface="Times New Roman" panose="02020603050405020304" pitchFamily="18" charset="0"/>
                <a:cs typeface="Times New Roman" panose="02020603050405020304" pitchFamily="18" charset="0"/>
              </a:rPr>
              <a:t>У цей час допускається функціонування раніше створених підприємств у формах державного, комунального, приватного, казенного, іноземного підприємства, тощо. </a:t>
            </a:r>
            <a:r>
              <a:rPr lang="uk-UA" sz="2400" b="1" dirty="0" smtClean="0">
                <a:solidFill>
                  <a:srgbClr val="45444A"/>
                </a:solidFill>
                <a:latin typeface="Times New Roman" panose="02020603050405020304" pitchFamily="18" charset="0"/>
                <a:cs typeface="Times New Roman" panose="02020603050405020304" pitchFamily="18" charset="0"/>
              </a:rPr>
              <a:t>Водночас створення нових юридичних осіб у таких формах заборонено </a:t>
            </a:r>
            <a:r>
              <a:rPr lang="uk-UA" sz="2400" dirty="0" smtClean="0">
                <a:solidFill>
                  <a:srgbClr val="45444A"/>
                </a:solidFill>
                <a:latin typeface="Times New Roman" panose="02020603050405020304" pitchFamily="18" charset="0"/>
                <a:cs typeface="Times New Roman" panose="02020603050405020304" pitchFamily="18" charset="0"/>
              </a:rPr>
              <a:t>(ст. 13 Закону).</a:t>
            </a:r>
          </a:p>
          <a:p>
            <a:pPr marL="285750" indent="-285750" algn="just">
              <a:buFont typeface="Arial" panose="020B0604020202020204" pitchFamily="34" charset="0"/>
              <a:buChar char="•"/>
            </a:pPr>
            <a:r>
              <a:rPr lang="uk-UA" sz="2400" dirty="0" smtClean="0">
                <a:solidFill>
                  <a:srgbClr val="45444A"/>
                </a:solidFill>
                <a:latin typeface="Times New Roman" panose="02020603050405020304" pitchFamily="18" charset="0"/>
                <a:cs typeface="Times New Roman" panose="02020603050405020304" pitchFamily="18" charset="0"/>
              </a:rPr>
              <a:t>Після завершення перехідного періоду юридичні особи у формі «підприємств» повинні бути перетворені на інші організаційно-правові форми - господарські товариства.</a:t>
            </a:r>
            <a:endParaRPr lang="uk-UA" sz="2400" dirty="0" smtClean="0">
              <a:latin typeface="Times New Roman" panose="02020603050405020304" pitchFamily="18" charset="0"/>
              <a:cs typeface="Times New Roman" panose="02020603050405020304" pitchFamily="18" charset="0"/>
            </a:endParaRPr>
          </a:p>
          <a:p>
            <a:pPr algn="just"/>
            <a:r>
              <a:rPr lang="ru-RU" dirty="0" smtClean="0">
                <a:latin typeface="Times New Roman" panose="02020603050405020304" pitchFamily="18" charset="0"/>
                <a:cs typeface="Times New Roman" panose="02020603050405020304" pitchFamily="18" charset="0"/>
              </a:rPr>
              <a:t> </a:t>
            </a:r>
            <a:endParaRPr lang="ru-RU" dirty="0">
              <a:latin typeface="Times New Roman" panose="02020603050405020304" pitchFamily="18" charset="0"/>
              <a:cs typeface="Times New Roman" panose="02020603050405020304" pitchFamily="18" charset="0"/>
            </a:endParaRPr>
          </a:p>
        </p:txBody>
      </p:sp>
      <p:sp>
        <p:nvSpPr>
          <p:cNvPr id="6" name="Прямоугольник 5"/>
          <p:cNvSpPr/>
          <p:nvPr/>
        </p:nvSpPr>
        <p:spPr>
          <a:xfrm>
            <a:off x="508379" y="5562600"/>
            <a:ext cx="5791200" cy="457200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just">
              <a:buFont typeface="Arial" panose="020B0604020202020204" pitchFamily="34" charset="0"/>
              <a:buChar char="•"/>
            </a:pPr>
            <a:r>
              <a:rPr lang="uk-UA" sz="2400" dirty="0" smtClean="0">
                <a:solidFill>
                  <a:srgbClr val="2F2F2F"/>
                </a:solidFill>
                <a:latin typeface="Times New Roman" panose="02020603050405020304" pitchFamily="18" charset="0"/>
                <a:cs typeface="Times New Roman" panose="02020603050405020304" pitchFamily="18" charset="0"/>
              </a:rPr>
              <a:t>Для </a:t>
            </a:r>
            <a:r>
              <a:rPr lang="uk-UA" sz="2400" b="1" dirty="0" smtClean="0">
                <a:solidFill>
                  <a:srgbClr val="2F2F2F"/>
                </a:solidFill>
                <a:latin typeface="Times New Roman" panose="02020603050405020304" pitchFamily="18" charset="0"/>
                <a:cs typeface="Times New Roman" panose="02020603050405020304" pitchFamily="18" charset="0"/>
              </a:rPr>
              <a:t>державних</a:t>
            </a:r>
            <a:r>
              <a:rPr lang="uk-UA" sz="2400" dirty="0" smtClean="0">
                <a:solidFill>
                  <a:srgbClr val="2F2F2F"/>
                </a:solidFill>
                <a:latin typeface="Times New Roman" panose="02020603050405020304" pitchFamily="18" charset="0"/>
                <a:cs typeface="Times New Roman" panose="02020603050405020304" pitchFamily="18" charset="0"/>
              </a:rPr>
              <a:t> і </a:t>
            </a:r>
            <a:r>
              <a:rPr lang="uk-UA" sz="2400" b="1" dirty="0" smtClean="0">
                <a:solidFill>
                  <a:srgbClr val="2F2F2F"/>
                </a:solidFill>
                <a:latin typeface="Times New Roman" panose="02020603050405020304" pitchFamily="18" charset="0"/>
                <a:cs typeface="Times New Roman" panose="02020603050405020304" pitchFamily="18" charset="0"/>
              </a:rPr>
              <a:t>комунальних</a:t>
            </a:r>
            <a:r>
              <a:rPr lang="uk-UA" sz="2400" dirty="0" smtClean="0">
                <a:solidFill>
                  <a:srgbClr val="2F2F2F"/>
                </a:solidFill>
                <a:latin typeface="Times New Roman" panose="02020603050405020304" pitchFamily="18" charset="0"/>
                <a:cs typeface="Times New Roman" panose="02020603050405020304" pitchFamily="18" charset="0"/>
              </a:rPr>
              <a:t> підприємств перехідний період означає необхідність визначитися між ліквідацією та перетворенням у господарські товариства (ТОВ чи АТ). </a:t>
            </a:r>
          </a:p>
          <a:p>
            <a:pPr marL="285750" indent="-285750" algn="just">
              <a:buFont typeface="Arial" panose="020B0604020202020204" pitchFamily="34" charset="0"/>
              <a:buChar char="•"/>
            </a:pPr>
            <a:r>
              <a:rPr lang="uk-UA" sz="2400" dirty="0" smtClean="0">
                <a:solidFill>
                  <a:srgbClr val="2F2F2F"/>
                </a:solidFill>
                <a:latin typeface="Times New Roman" panose="02020603050405020304" pitchFamily="18" charset="0"/>
                <a:cs typeface="Times New Roman" panose="02020603050405020304" pitchFamily="18" charset="0"/>
              </a:rPr>
              <a:t>Закон № 4196-ІХ встановлює </a:t>
            </a:r>
            <a:r>
              <a:rPr lang="uk-UA" sz="2400" b="1" i="1" dirty="0" smtClean="0">
                <a:solidFill>
                  <a:srgbClr val="2F2F2F"/>
                </a:solidFill>
                <a:latin typeface="Times New Roman" panose="02020603050405020304" pitchFamily="18" charset="0"/>
                <a:cs typeface="Times New Roman" panose="02020603050405020304" pitchFamily="18" charset="0"/>
              </a:rPr>
              <a:t>шестимісячний строк </a:t>
            </a:r>
            <a:r>
              <a:rPr lang="uk-UA" sz="2400" dirty="0" smtClean="0">
                <a:solidFill>
                  <a:srgbClr val="2F2F2F"/>
                </a:solidFill>
                <a:latin typeface="Times New Roman" panose="02020603050405020304" pitchFamily="18" charset="0"/>
                <a:cs typeface="Times New Roman" panose="02020603050405020304" pitchFamily="18" charset="0"/>
              </a:rPr>
              <a:t>для ухвалення відповідних рішень: щодо державних підприємств рішення приймає Кабінет Міністрів України, щодо комунальних - відповідні органи місцевого самоврядування.</a:t>
            </a:r>
            <a:endParaRPr lang="uk-UA"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17305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57200" y="342900"/>
            <a:ext cx="11913839" cy="646331"/>
          </a:xfrm>
          <a:prstGeom prst="rect">
            <a:avLst/>
          </a:prstGeom>
        </p:spPr>
        <p:txBody>
          <a:bodyPr wrap="none">
            <a:spAutoFit/>
          </a:bodyPr>
          <a:lstStyle/>
          <a:p>
            <a:pPr>
              <a:spcBef>
                <a:spcPct val="0"/>
              </a:spcBef>
              <a:defRPr/>
            </a:pPr>
            <a:r>
              <a:rPr lang="uk-UA" sz="3600" b="1" dirty="0">
                <a:solidFill>
                  <a:schemeClr val="tx1">
                    <a:lumMod val="95000"/>
                    <a:lumOff val="5000"/>
                  </a:schemeClr>
                </a:solidFill>
                <a:latin typeface="Arial" panose="020B0604020202020204" pitchFamily="34" charset="0"/>
                <a:cs typeface="Arial" panose="020B0604020202020204" pitchFamily="34" charset="0"/>
              </a:rPr>
              <a:t>Основні форми діяльності підприємств </a:t>
            </a:r>
            <a:r>
              <a:rPr lang="uk-UA" sz="3600" b="1" dirty="0" smtClean="0">
                <a:solidFill>
                  <a:schemeClr val="tx1">
                    <a:lumMod val="95000"/>
                    <a:lumOff val="5000"/>
                  </a:schemeClr>
                </a:solidFill>
                <a:latin typeface="Arial" panose="020B0604020202020204" pitchFamily="34" charset="0"/>
                <a:cs typeface="Arial" panose="020B0604020202020204" pitchFamily="34" charset="0"/>
              </a:rPr>
              <a:t>сьогодні:</a:t>
            </a:r>
            <a:endParaRPr lang="uk-UA" sz="36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4" name="Скругленный прямоугольник 3"/>
          <p:cNvSpPr/>
          <p:nvPr/>
        </p:nvSpPr>
        <p:spPr>
          <a:xfrm>
            <a:off x="457200" y="989232"/>
            <a:ext cx="17373600" cy="3455852"/>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ФОП (фізична особа — підприємець)</a:t>
            </a:r>
            <a:r>
              <a:rPr lang="uk-UA" sz="2800" dirty="0" smtClean="0">
                <a:latin typeface="Times New Roman" panose="02020603050405020304" pitchFamily="18" charset="0"/>
                <a:cs typeface="Times New Roman" panose="02020603050405020304" pitchFamily="18" charset="0"/>
              </a:rPr>
              <a:t> - це фізична особа, зареєстрована як суб’єкт підприємницької діяльності без створення юридичної особи. Це окрема правова форма, яка </a:t>
            </a:r>
            <a:r>
              <a:rPr lang="uk-UA" sz="2800" b="1" dirty="0" smtClean="0">
                <a:latin typeface="Times New Roman" panose="02020603050405020304" pitchFamily="18" charset="0"/>
                <a:cs typeface="Times New Roman" panose="02020603050405020304" pitchFamily="18" charset="0"/>
              </a:rPr>
              <a:t>залишається чинною</a:t>
            </a:r>
            <a:r>
              <a:rPr lang="uk-UA" sz="2800" dirty="0" smtClean="0">
                <a:latin typeface="Times New Roman" panose="02020603050405020304" pitchFamily="18" charset="0"/>
                <a:cs typeface="Times New Roman" panose="02020603050405020304" pitchFamily="18" charset="0"/>
              </a:rPr>
              <a:t> і не потребує перетворення. </a:t>
            </a:r>
          </a:p>
          <a:p>
            <a:pPr algn="just"/>
            <a:r>
              <a:rPr lang="uk-UA" sz="2800" b="1" dirty="0" smtClean="0">
                <a:solidFill>
                  <a:schemeClr val="tx1"/>
                </a:solidFill>
                <a:latin typeface="Times New Roman" pitchFamily="18" charset="0"/>
                <a:cs typeface="Times New Roman" pitchFamily="18" charset="0"/>
              </a:rPr>
              <a:t>Фізична особа-підприємець </a:t>
            </a:r>
            <a:r>
              <a:rPr lang="uk-UA" sz="2800" dirty="0" smtClean="0">
                <a:solidFill>
                  <a:schemeClr val="tx1"/>
                </a:solidFill>
                <a:latin typeface="Times New Roman" pitchFamily="18" charset="0"/>
                <a:cs typeface="Times New Roman" pitchFamily="18" charset="0"/>
              </a:rPr>
              <a:t>– це фізична особа, яка реалізує своє право на підприємницьку діяльність за умови її державної реєстрації в порядку, встановленому законом. Право на здійснення підприємницької діяльності має лише особа з повною цивільною дієздатністю (з 18 років або з 16 років за умови надання нотаріально засвідченої згоди батьків на реєстрацію суб’єкта підприємницької діяльності).</a:t>
            </a:r>
          </a:p>
          <a:p>
            <a:pPr algn="just"/>
            <a:endParaRPr lang="uk-UA" sz="2800" dirty="0">
              <a:latin typeface="Times New Roman" panose="02020603050405020304" pitchFamily="18" charset="0"/>
              <a:cs typeface="Times New Roman" panose="02020603050405020304" pitchFamily="18" charset="0"/>
            </a:endParaRPr>
          </a:p>
        </p:txBody>
      </p:sp>
      <p:sp>
        <p:nvSpPr>
          <p:cNvPr id="6" name="Скругленный прямоугольник 5"/>
          <p:cNvSpPr/>
          <p:nvPr/>
        </p:nvSpPr>
        <p:spPr>
          <a:xfrm>
            <a:off x="1066800" y="4686300"/>
            <a:ext cx="16306800" cy="5486401"/>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uk-UA" sz="28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Юридичні особи (компанії)</a:t>
            </a:r>
          </a:p>
          <a:p>
            <a:pPr algn="just"/>
            <a:r>
              <a:rPr lang="uk-UA" sz="2800" b="1" dirty="0" smtClean="0">
                <a:solidFill>
                  <a:schemeClr val="tx1"/>
                </a:solidFill>
                <a:latin typeface="Times New Roman" pitchFamily="18" charset="0"/>
                <a:cs typeface="Times New Roman" pitchFamily="18" charset="0"/>
              </a:rPr>
              <a:t>(</a:t>
            </a:r>
            <a:r>
              <a:rPr lang="uk-UA" sz="2800" dirty="0" smtClean="0">
                <a:solidFill>
                  <a:schemeClr val="tx1"/>
                </a:solidFill>
                <a:latin typeface="Times New Roman" pitchFamily="18" charset="0"/>
                <a:cs typeface="Times New Roman" pitchFamily="18" charset="0"/>
              </a:rPr>
              <a:t>відповідно до ст. 80 Цивільного кодексу України) – організація, створена і зареєстрована у встановленому законом порядку. Юридичні особи, у свою чергу, можуть створюватися у формі товариств, установ та в інших формах, не заборонених законом.</a:t>
            </a:r>
          </a:p>
          <a:p>
            <a:pPr algn="just"/>
            <a:r>
              <a:rPr lang="uk-UA" sz="2800" dirty="0" smtClean="0">
                <a:latin typeface="Times New Roman" panose="02020603050405020304" pitchFamily="18" charset="0"/>
                <a:cs typeface="Times New Roman" panose="02020603050405020304" pitchFamily="18" charset="0"/>
              </a:rPr>
              <a:t>Після скасування ГКУ підходи до юридичних осіб в Україні орієнтовані на </a:t>
            </a:r>
            <a:r>
              <a:rPr lang="uk-UA" sz="2800" b="1" dirty="0" smtClean="0">
                <a:latin typeface="Times New Roman" panose="02020603050405020304" pitchFamily="18" charset="0"/>
                <a:cs typeface="Times New Roman" panose="02020603050405020304" pitchFamily="18" charset="0"/>
              </a:rPr>
              <a:t>сучасні корпоративні форми</a:t>
            </a:r>
            <a:r>
              <a:rPr lang="uk-UA" sz="2800" dirty="0" smtClean="0">
                <a:latin typeface="Times New Roman" panose="02020603050405020304" pitchFamily="18" charset="0"/>
                <a:cs typeface="Times New Roman" panose="02020603050405020304" pitchFamily="18" charset="0"/>
              </a:rPr>
              <a:t>, а саме: </a:t>
            </a:r>
          </a:p>
          <a:p>
            <a:pPr algn="just"/>
            <a:r>
              <a:rPr lang="uk-UA" sz="28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ТОВ (товариство з обмеженою відповідальністю)</a:t>
            </a:r>
            <a:r>
              <a:rPr lang="uk-UA" sz="2800" dirty="0" smtClean="0">
                <a:latin typeface="Times New Roman" panose="02020603050405020304" pitchFamily="18" charset="0"/>
                <a:cs typeface="Times New Roman" panose="02020603050405020304" pitchFamily="18" charset="0"/>
              </a:rPr>
              <a:t> – найпоширеніша форма для малого та середнього бізнесу;</a:t>
            </a:r>
          </a:p>
          <a:p>
            <a:pPr algn="just"/>
            <a:r>
              <a:rPr lang="uk-UA" sz="2800" dirty="0" smtClean="0">
                <a:latin typeface="Times New Roman" panose="02020603050405020304" pitchFamily="18" charset="0"/>
                <a:cs typeface="Times New Roman" panose="02020603050405020304" pitchFamily="18" charset="0"/>
              </a:rPr>
              <a:t/>
            </a:r>
            <a:br>
              <a:rPr lang="uk-UA" sz="2800" dirty="0" smtClean="0">
                <a:latin typeface="Times New Roman" panose="02020603050405020304" pitchFamily="18" charset="0"/>
                <a:cs typeface="Times New Roman" panose="02020603050405020304" pitchFamily="18" charset="0"/>
              </a:rPr>
            </a:br>
            <a:r>
              <a:rPr lang="uk-UA" sz="2800" dirty="0" smtClean="0">
                <a:latin typeface="Times New Roman" panose="02020603050405020304" pitchFamily="18" charset="0"/>
                <a:cs typeface="Times New Roman" panose="02020603050405020304" pitchFamily="18" charset="0"/>
              </a:rPr>
              <a:t>📍 </a:t>
            </a:r>
            <a:r>
              <a:rPr lang="uk-UA" sz="2800" b="1" dirty="0" smtClean="0">
                <a:latin typeface="Times New Roman" panose="02020603050405020304" pitchFamily="18" charset="0"/>
                <a:cs typeface="Times New Roman" panose="02020603050405020304" pitchFamily="18" charset="0"/>
              </a:rPr>
              <a:t>АТ (акціонерне товариство)</a:t>
            </a:r>
            <a:r>
              <a:rPr lang="uk-UA" sz="2800" dirty="0" smtClean="0">
                <a:latin typeface="Times New Roman" panose="02020603050405020304" pitchFamily="18" charset="0"/>
                <a:cs typeface="Times New Roman" panose="02020603050405020304" pitchFamily="18" charset="0"/>
              </a:rPr>
              <a:t> – форма для великих компаній (у тому числі публічних).</a:t>
            </a:r>
          </a:p>
          <a:p>
            <a:pPr algn="just"/>
            <a:r>
              <a:rPr lang="uk-UA" sz="2800" dirty="0" smtClean="0">
                <a:latin typeface="Times New Roman" panose="02020603050405020304" pitchFamily="18" charset="0"/>
                <a:cs typeface="Times New Roman" panose="02020603050405020304" pitchFamily="18" charset="0"/>
              </a:rPr>
              <a:t>У найближчі роки значна частина колишніх форм підприємств (державні, комунальні, приватні, іноземні, дочірні, підприємства громадських об’єднань тощо) </a:t>
            </a:r>
            <a:r>
              <a:rPr lang="uk-UA" sz="2800" b="1" dirty="0" smtClean="0">
                <a:latin typeface="Times New Roman" panose="02020603050405020304" pitchFamily="18" charset="0"/>
                <a:cs typeface="Times New Roman" panose="02020603050405020304" pitchFamily="18" charset="0"/>
              </a:rPr>
              <a:t>мають бути приведені до однієї з цих форм або інших бізнес-структур, передбачених новим правом</a:t>
            </a:r>
            <a:r>
              <a:rPr lang="uk-UA" b="1" dirty="0" smtClean="0">
                <a:latin typeface="Times New Roman" panose="02020603050405020304" pitchFamily="18" charset="0"/>
                <a:cs typeface="Times New Roman" panose="02020603050405020304" pitchFamily="18" charset="0"/>
              </a:rPr>
              <a:t>.</a:t>
            </a:r>
            <a:endParaRPr lang="uk-UA"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12276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2592060585"/>
              </p:ext>
            </p:extLst>
          </p:nvPr>
        </p:nvGraphicFramePr>
        <p:xfrm>
          <a:off x="914400" y="1638300"/>
          <a:ext cx="15773400" cy="8658906"/>
        </p:xfrm>
        <a:graphic>
          <a:graphicData uri="http://schemas.openxmlformats.org/drawingml/2006/table">
            <a:tbl>
              <a:tblPr firstRow="1" firstCol="1" bandRow="1"/>
              <a:tblGrid>
                <a:gridCol w="7696200"/>
                <a:gridCol w="8077200"/>
              </a:tblGrid>
              <a:tr h="1173480">
                <a:tc>
                  <a:txBody>
                    <a:bodyPr/>
                    <a:lstStyle/>
                    <a:p>
                      <a:pPr algn="ctr"/>
                      <a:r>
                        <a:rPr lang="uk-UA"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 Законом №2164-VIII </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Про</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бухгалтерський</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облік</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та</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фінансову</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звітність</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в</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altLang="en-US" sz="2400" dirty="0">
                          <a:effectLst/>
                          <a:latin typeface="Times New Roman" panose="02020603050405020304" pitchFamily="18" charset="0"/>
                          <a:ea typeface="Times New Roman" panose="02020603050405020304" pitchFamily="18" charset="0"/>
                          <a:cs typeface="Times New Roman" panose="02020603050405020304" pitchFamily="18" charset="0"/>
                        </a:rPr>
                        <a:t>Україні</a:t>
                      </a:r>
                      <a:r>
                        <a:rPr lang="en-US" altLang="ru-RU" sz="2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algn="ct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(крім бюджетних установ)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згідно чинного</a:t>
                      </a:r>
                      <a:r>
                        <a:rPr lang="uk-UA" sz="2400" b="1" baseline="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законодавства</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2400" dirty="0"/>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6914">
                <a:tc>
                  <a:txBody>
                    <a:bodyPr/>
                    <a:lstStyle/>
                    <a:p>
                      <a:pPr algn="ctr"/>
                      <a:r>
                        <a:rPr lang="uk-UA" sz="2400" b="1"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uk-UA" sz="2400" dirty="0" smtClean="0"/>
                        <a:t>2</a:t>
                      </a:r>
                      <a:endParaRPr lang="ru-RU" sz="2400" dirty="0"/>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906">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a:t>
                      </a:r>
                      <a:r>
                        <a:rPr lang="uk-UA" sz="2400" b="1" dirty="0" err="1">
                          <a:effectLst/>
                          <a:latin typeface="Times New Roman" panose="02020603050405020304" pitchFamily="18" charset="0"/>
                          <a:ea typeface="Times New Roman" panose="02020603050405020304" pitchFamily="18" charset="0"/>
                          <a:cs typeface="Times New Roman" panose="02020603050405020304" pitchFamily="18" charset="0"/>
                        </a:rPr>
                        <a:t>мікропідприємництва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095152">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Мікропідприємствами є підприємства, показники яких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до 350 тисяч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чистий дохід від реалізації продукції (товарів, робіт, послуг) ‒ до 700 тисяч євро</a:t>
                      </a:r>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uk-UA" sz="24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середня кількість працівників ‒ до 10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Суб’єктами </a:t>
                      </a:r>
                      <a:r>
                        <a:rPr lang="uk-UA" sz="2400" dirty="0" err="1"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мікропідприємництва</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є  фізичні особи-підприємці та юридичні особи будь-якої організаційно-правової форми та форми власності, у яких середня кількість працівників за звітний період (календарний рік) не перевищує 10 осіб та </a:t>
                      </a:r>
                      <a:r>
                        <a:rPr lang="uk-UA" sz="2400" b="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річний дохід від будь-якої діяльності не перевищує суму, еквівалентну 2 мільйонам євро</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визначену за середньорічним курсом НБУ</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ru-RU" sz="2400" dirty="0"/>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3906">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малого 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212192">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Малими є підприємства, які не відповідають критеріям для мікропідприємств та показники яких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до 4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uk-UA" sz="2400" b="0" dirty="0">
                          <a:effectLst/>
                          <a:latin typeface="Times New Roman" panose="02020603050405020304" pitchFamily="18" charset="0"/>
                          <a:ea typeface="Calibri" panose="020F0502020204030204" pitchFamily="34" charset="0"/>
                          <a:cs typeface="Times New Roman" panose="02020603050405020304" pitchFamily="18" charset="0"/>
                        </a:rPr>
                        <a:t> </a:t>
                      </a:r>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чистий дохід від реалізації продукції (товарів, робіт, послуг) ‒ до 8 мільйонів євро</a:t>
                      </a:r>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середня кількість працівників ‒ до 50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Суб’єктами малого підприємництва є: фізичні особи-підприємці та юридичні особи будь-якої організаційно-правової форми та форми власності, у яких середня кількість працівників за звітний період (календарний рік) не перевищує 50 осіб та </a:t>
                      </a:r>
                      <a:r>
                        <a:rPr lang="uk-UA" sz="2400" b="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річний дохід від будь-якої діяльності не перевищує суму, еквівалентну 10 мільйонам євро</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визначену за середньорічним курсом НБУ</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endParaRPr lang="ru-RU" sz="2400" dirty="0"/>
                    </a:p>
                  </a:txBody>
                  <a:tcPr marL="49823" marR="49823"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0" y="190500"/>
            <a:ext cx="18211800" cy="13716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3200" dirty="0" smtClean="0">
                <a:solidFill>
                  <a:schemeClr val="tx1">
                    <a:lumMod val="95000"/>
                    <a:lumOff val="5000"/>
                  </a:schemeClr>
                </a:solidFill>
                <a:latin typeface="Arial Black" panose="020B0A04020102020204" pitchFamily="34" charset="0"/>
              </a:rPr>
              <a:t>Види підприємництва за обсягами діяльності</a:t>
            </a:r>
            <a:br>
              <a:rPr lang="uk-UA" sz="3200" dirty="0" smtClean="0">
                <a:solidFill>
                  <a:schemeClr val="tx1">
                    <a:lumMod val="95000"/>
                    <a:lumOff val="5000"/>
                  </a:schemeClr>
                </a:solidFill>
                <a:latin typeface="Arial Black" panose="020B0A04020102020204" pitchFamily="34" charset="0"/>
              </a:rPr>
            </a:br>
            <a:r>
              <a:rPr lang="uk-UA" sz="2000" dirty="0" smtClean="0">
                <a:latin typeface="Arial Black" panose="020B0A04020102020204" pitchFamily="34" charset="0"/>
              </a:rPr>
              <a:t>Важливою з практичної точки зору </a:t>
            </a:r>
            <a:r>
              <a:rPr lang="uk-UA" sz="2000" b="1" i="1" dirty="0" smtClean="0">
                <a:latin typeface="Arial Black" panose="020B0A04020102020204" pitchFamily="34" charset="0"/>
              </a:rPr>
              <a:t>є класифікація підприємництва за розмірами</a:t>
            </a:r>
            <a:r>
              <a:rPr lang="uk-UA" sz="2000" dirty="0" smtClean="0">
                <a:latin typeface="Arial Black" panose="020B0A04020102020204" pitchFamily="34" charset="0"/>
              </a:rPr>
              <a:t>, оскільки такий поділ визначає особливості бухгалтерського обліку та звітування, доступ до державних та регіональних програм підтримки</a:t>
            </a:r>
            <a:endParaRPr lang="ru-RU" sz="2000" dirty="0">
              <a:latin typeface="Arial Black" panose="020B0A04020102020204" pitchFamily="34" charset="0"/>
            </a:endParaRPr>
          </a:p>
        </p:txBody>
      </p:sp>
    </p:spTree>
    <p:extLst>
      <p:ext uri="{BB962C8B-B14F-4D97-AF65-F5344CB8AC3E}">
        <p14:creationId xmlns:p14="http://schemas.microsoft.com/office/powerpoint/2010/main" val="27258619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68925713"/>
              </p:ext>
            </p:extLst>
          </p:nvPr>
        </p:nvGraphicFramePr>
        <p:xfrm>
          <a:off x="762000" y="1946487"/>
          <a:ext cx="16002000" cy="8335504"/>
        </p:xfrm>
        <a:graphic>
          <a:graphicData uri="http://schemas.openxmlformats.org/drawingml/2006/table">
            <a:tbl>
              <a:tblPr firstRow="1" firstCol="1" bandRow="1"/>
              <a:tblGrid>
                <a:gridCol w="8109162"/>
                <a:gridCol w="7892838"/>
              </a:tblGrid>
              <a:tr h="685800">
                <a:tc>
                  <a:txBody>
                    <a:bodyPr/>
                    <a:lstStyle/>
                    <a:p>
                      <a:pPr algn="ctr"/>
                      <a:r>
                        <a:rPr lang="uk-UA" sz="24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 Законом №2164-VIII</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(крім бюджетних установ)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Згідно</a:t>
                      </a:r>
                      <a:r>
                        <a:rPr lang="uk-UA" sz="2400" b="1" baseline="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чинного</a:t>
                      </a:r>
                      <a:r>
                        <a:rPr lang="uk-UA" sz="2400" b="1" baseline="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400" b="1"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законодавства</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ctr"/>
                      <a:endParaRPr lang="ru-RU" dirty="0"/>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803">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великого 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585633">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Великими є підприємства, які не відповідають критеріям для середніх підприємств та показники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понад 20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b="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чистий дохід від реалізації продукції (товарів, робіт, послуг) ‒ понад 40 мільйонів євро</a:t>
                      </a:r>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середня кількість працівників ‒ понад 250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Суб’єктами великого підприємництва є юридичні особи – суб’єкти господарювання будь-якої організаційно-правової форми та форми власності, у яких середня кількість працівників за звітний період (календарний рік) перевищує 250 осіб та </a:t>
                      </a:r>
                      <a:r>
                        <a:rPr lang="uk-UA" sz="2400" b="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річний дохід від будь-якої діяльності перевищує суму, еквівалентну 50 мільйонам євро</a:t>
                      </a: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визначену за середньорічним курсом НБУ</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dirty="0"/>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98803">
                <a:tc gridSpan="2">
                  <a:txBody>
                    <a:bodyPr/>
                    <a:lstStyle/>
                    <a:p>
                      <a:pPr algn="ctr"/>
                      <a:r>
                        <a:rPr lang="uk-UA" sz="2400" b="1" dirty="0">
                          <a:effectLst/>
                          <a:latin typeface="Times New Roman" panose="02020603050405020304" pitchFamily="18" charset="0"/>
                          <a:ea typeface="Times New Roman" panose="02020603050405020304" pitchFamily="18" charset="0"/>
                          <a:cs typeface="Times New Roman" panose="02020603050405020304" pitchFamily="18" charset="0"/>
                        </a:rPr>
                        <a:t>Суб’єкти середнього підприємництва</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r>
              <a:tr h="3286831">
                <a:tc>
                  <a:txBody>
                    <a:bodyPr/>
                    <a:lstStyle/>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Середніми є підприємства, які не відповідають критеріям для малих підприємств та показники яких на дату складання річної фінансової звітності за рік, що передує звітному, відповідають щонайменше двом з таких критеріїв:</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балансова вартість активів ‒ до 20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rPr>
                        <a:t>‒ чистий дохід від реалізації продукції (товарів, робіт, послуг) ‒ до 40 мільйонів євро;</a:t>
                      </a:r>
                      <a:endParaRPr lang="en-US" sz="2400" dirty="0">
                        <a:effectLst/>
                        <a:latin typeface="Times New Roman" panose="02020603050405020304" pitchFamily="18" charset="0"/>
                        <a:ea typeface="Calibri" panose="020F0502020204030204" pitchFamily="34" charset="0"/>
                        <a:cs typeface="Times New Roman" panose="02020603050405020304" pitchFamily="18" charset="0"/>
                      </a:endParaRPr>
                    </a:p>
                    <a:p>
                      <a:pPr algn="just"/>
                      <a:r>
                        <a:rPr lang="uk-UA" sz="24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середня кількість працівників ‒ до 250 осіб.</a:t>
                      </a:r>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uk-UA" sz="2400" dirty="0" smtClean="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Інші суб’єкти господарювання належать до суб’єктів середнього підприємництва</a:t>
                      </a:r>
                      <a:endParaRPr lang="en-US" sz="24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ru-RU" sz="2400" dirty="0"/>
                    </a:p>
                  </a:txBody>
                  <a:tcPr marL="43394" marR="4339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Прямоугольник 2"/>
          <p:cNvSpPr/>
          <p:nvPr/>
        </p:nvSpPr>
        <p:spPr>
          <a:xfrm>
            <a:off x="0" y="0"/>
            <a:ext cx="18288000" cy="121920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solidFill>
                  <a:schemeClr val="tx1">
                    <a:lumMod val="95000"/>
                    <a:lumOff val="5000"/>
                  </a:schemeClr>
                </a:solidFill>
                <a:latin typeface="Arial Black" panose="020B0A04020102020204" pitchFamily="34" charset="0"/>
              </a:rPr>
              <a:t>Види підприємництва за обсягами діяльності</a:t>
            </a:r>
            <a:endParaRPr lang="ru-RU" sz="2800" dirty="0"/>
          </a:p>
        </p:txBody>
      </p:sp>
    </p:spTree>
    <p:extLst>
      <p:ext uri="{BB962C8B-B14F-4D97-AF65-F5344CB8AC3E}">
        <p14:creationId xmlns:p14="http://schemas.microsoft.com/office/powerpoint/2010/main" val="7314675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bject 8"/>
          <p:cNvSpPr txBox="1"/>
          <p:nvPr/>
        </p:nvSpPr>
        <p:spPr>
          <a:xfrm>
            <a:off x="0" y="0"/>
            <a:ext cx="7275051" cy="9887835"/>
          </a:xfrm>
          <a:prstGeom prst="rect">
            <a:avLst/>
          </a:prstGeom>
        </p:spPr>
        <p:txBody>
          <a:bodyPr vert="horz" wrap="square" lIns="0" tIns="12700" rIns="0" bIns="0" rtlCol="0">
            <a:spAutoFit/>
          </a:bodyPr>
          <a:lstStyle/>
          <a:p>
            <a:pPr marL="12700" marR="5080" algn="just">
              <a:lnSpc>
                <a:spcPct val="115399"/>
              </a:lnSpc>
              <a:spcBef>
                <a:spcPts val="100"/>
              </a:spcBef>
            </a:pPr>
            <a:r>
              <a:rPr lang="uk-UA" sz="2600" spc="110" dirty="0" smtClean="0">
                <a:solidFill>
                  <a:srgbClr val="252421"/>
                </a:solidFill>
                <a:latin typeface="Arial"/>
                <a:cs typeface="Arial"/>
              </a:rPr>
              <a:t>	Підприємницька </a:t>
            </a:r>
            <a:r>
              <a:rPr lang="uk-UA" sz="2600" spc="60" dirty="0" smtClean="0">
                <a:solidFill>
                  <a:srgbClr val="252421"/>
                </a:solidFill>
                <a:latin typeface="Arial"/>
                <a:cs typeface="Arial"/>
              </a:rPr>
              <a:t>діяльність</a:t>
            </a:r>
            <a:r>
              <a:rPr lang="uk-UA" sz="2600" dirty="0" smtClean="0">
                <a:latin typeface="Arial"/>
                <a:cs typeface="Arial"/>
              </a:rPr>
              <a:t> </a:t>
            </a:r>
            <a:r>
              <a:rPr lang="uk-UA" sz="2600" dirty="0" smtClean="0">
                <a:solidFill>
                  <a:srgbClr val="252421"/>
                </a:solidFill>
                <a:latin typeface="Arial"/>
                <a:cs typeface="Arial"/>
              </a:rPr>
              <a:t>дуже</a:t>
            </a:r>
            <a:r>
              <a:rPr lang="uk-UA" sz="2600" spc="459" dirty="0" smtClean="0">
                <a:solidFill>
                  <a:srgbClr val="252421"/>
                </a:solidFill>
                <a:latin typeface="Arial"/>
                <a:cs typeface="Arial"/>
              </a:rPr>
              <a:t>  </a:t>
            </a:r>
            <a:r>
              <a:rPr lang="uk-UA" sz="2600" spc="105" dirty="0" smtClean="0">
                <a:solidFill>
                  <a:srgbClr val="252421"/>
                </a:solidFill>
                <a:latin typeface="Arial"/>
                <a:cs typeface="Arial"/>
              </a:rPr>
              <a:t>різноманітна</a:t>
            </a:r>
            <a:r>
              <a:rPr lang="uk-UA" sz="2600" spc="459" dirty="0" smtClean="0">
                <a:solidFill>
                  <a:srgbClr val="252421"/>
                </a:solidFill>
                <a:latin typeface="Arial"/>
                <a:cs typeface="Arial"/>
              </a:rPr>
              <a:t>  </a:t>
            </a:r>
            <a:r>
              <a:rPr lang="uk-UA" sz="2600" spc="90" dirty="0" smtClean="0">
                <a:solidFill>
                  <a:srgbClr val="252421"/>
                </a:solidFill>
                <a:latin typeface="Arial"/>
                <a:cs typeface="Arial"/>
              </a:rPr>
              <a:t>і</a:t>
            </a:r>
            <a:r>
              <a:rPr lang="uk-UA" sz="2600" spc="459" dirty="0" smtClean="0">
                <a:solidFill>
                  <a:srgbClr val="252421"/>
                </a:solidFill>
                <a:latin typeface="Arial"/>
                <a:cs typeface="Arial"/>
              </a:rPr>
              <a:t>  </a:t>
            </a:r>
            <a:r>
              <a:rPr lang="uk-UA" sz="2600" spc="70" dirty="0" smtClean="0">
                <a:solidFill>
                  <a:srgbClr val="252421"/>
                </a:solidFill>
                <a:latin typeface="Arial"/>
                <a:cs typeface="Arial"/>
              </a:rPr>
              <a:t>тією</a:t>
            </a:r>
            <a:r>
              <a:rPr lang="uk-UA" sz="2600" spc="459" dirty="0" smtClean="0">
                <a:solidFill>
                  <a:srgbClr val="252421"/>
                </a:solidFill>
                <a:latin typeface="Arial"/>
                <a:cs typeface="Arial"/>
              </a:rPr>
              <a:t>  </a:t>
            </a:r>
            <a:r>
              <a:rPr lang="uk-UA" sz="2600" spc="200" dirty="0" smtClean="0">
                <a:solidFill>
                  <a:srgbClr val="252421"/>
                </a:solidFill>
                <a:latin typeface="Arial"/>
                <a:cs typeface="Arial"/>
              </a:rPr>
              <a:t>чи </a:t>
            </a:r>
            <a:r>
              <a:rPr lang="uk-UA" sz="2600" spc="165" dirty="0" smtClean="0">
                <a:solidFill>
                  <a:srgbClr val="252421"/>
                </a:solidFill>
                <a:latin typeface="Arial"/>
                <a:cs typeface="Arial"/>
              </a:rPr>
              <a:t>іншою</a:t>
            </a:r>
            <a:r>
              <a:rPr lang="uk-UA" sz="2600" spc="535" dirty="0" smtClean="0">
                <a:solidFill>
                  <a:srgbClr val="252421"/>
                </a:solidFill>
                <a:latin typeface="Arial"/>
                <a:cs typeface="Arial"/>
              </a:rPr>
              <a:t>   </a:t>
            </a:r>
            <a:r>
              <a:rPr lang="uk-UA" sz="2600" spc="135" dirty="0" smtClean="0">
                <a:solidFill>
                  <a:srgbClr val="252421"/>
                </a:solidFill>
                <a:latin typeface="Arial"/>
                <a:cs typeface="Arial"/>
              </a:rPr>
              <a:t>мірою</a:t>
            </a:r>
            <a:r>
              <a:rPr lang="uk-UA" sz="2600" spc="540" dirty="0" smtClean="0">
                <a:solidFill>
                  <a:srgbClr val="252421"/>
                </a:solidFill>
                <a:latin typeface="Arial"/>
                <a:cs typeface="Arial"/>
              </a:rPr>
              <a:t>   </a:t>
            </a:r>
            <a:r>
              <a:rPr lang="uk-UA" sz="2600" spc="70" dirty="0" smtClean="0">
                <a:solidFill>
                  <a:srgbClr val="252421"/>
                </a:solidFill>
                <a:latin typeface="Arial"/>
                <a:cs typeface="Arial"/>
              </a:rPr>
              <a:t>пов</a:t>
            </a:r>
            <a:r>
              <a:rPr lang="uk-UA" sz="2600" spc="70" dirty="0" smtClean="0">
                <a:solidFill>
                  <a:srgbClr val="252421"/>
                </a:solidFill>
                <a:latin typeface="Verdana"/>
                <a:cs typeface="Verdana"/>
              </a:rPr>
              <a:t>’</a:t>
            </a:r>
            <a:r>
              <a:rPr lang="uk-UA" sz="2600" spc="70" dirty="0" smtClean="0">
                <a:solidFill>
                  <a:srgbClr val="252421"/>
                </a:solidFill>
                <a:latin typeface="Arial"/>
                <a:cs typeface="Arial"/>
              </a:rPr>
              <a:t>язана</a:t>
            </a:r>
            <a:r>
              <a:rPr lang="uk-UA" sz="2600" spc="540" dirty="0">
                <a:solidFill>
                  <a:srgbClr val="252421"/>
                </a:solidFill>
                <a:latin typeface="Arial"/>
                <a:cs typeface="Arial"/>
              </a:rPr>
              <a:t> </a:t>
            </a:r>
            <a:r>
              <a:rPr sz="2600" spc="30" dirty="0" smtClean="0">
                <a:solidFill>
                  <a:srgbClr val="252421"/>
                </a:solidFill>
                <a:latin typeface="Arial"/>
                <a:cs typeface="Arial"/>
              </a:rPr>
              <a:t>з</a:t>
            </a:r>
            <a:r>
              <a:rPr lang="uk-UA" sz="2600" spc="30" dirty="0" smtClean="0">
                <a:solidFill>
                  <a:srgbClr val="252421"/>
                </a:solidFill>
                <a:latin typeface="Arial"/>
                <a:cs typeface="Arial"/>
              </a:rPr>
              <a:t> </a:t>
            </a:r>
            <a:r>
              <a:rPr lang="uk-UA" sz="2600" spc="125" dirty="0" smtClean="0">
                <a:solidFill>
                  <a:srgbClr val="252421"/>
                </a:solidFill>
                <a:latin typeface="Arial"/>
                <a:cs typeface="Arial"/>
              </a:rPr>
              <a:t>основними</a:t>
            </a:r>
            <a:r>
              <a:rPr lang="uk-UA" sz="2600" dirty="0" smtClean="0">
                <a:solidFill>
                  <a:srgbClr val="252421"/>
                </a:solidFill>
                <a:latin typeface="Arial"/>
                <a:cs typeface="Arial"/>
              </a:rPr>
              <a:t> </a:t>
            </a:r>
            <a:r>
              <a:rPr lang="uk-UA" sz="2600" spc="-10" dirty="0" smtClean="0">
                <a:solidFill>
                  <a:srgbClr val="252421"/>
                </a:solidFill>
                <a:latin typeface="Arial"/>
                <a:cs typeface="Arial"/>
              </a:rPr>
              <a:t>фазами </a:t>
            </a:r>
            <a:r>
              <a:rPr lang="uk-UA" sz="2600" spc="85" dirty="0" smtClean="0">
                <a:solidFill>
                  <a:srgbClr val="252421"/>
                </a:solidFill>
                <a:latin typeface="Arial"/>
                <a:cs typeface="Arial"/>
              </a:rPr>
              <a:t>відтворювального </a:t>
            </a:r>
            <a:r>
              <a:rPr lang="uk-UA" sz="2600" spc="70" dirty="0" smtClean="0">
                <a:solidFill>
                  <a:srgbClr val="252421"/>
                </a:solidFill>
                <a:latin typeface="Arial"/>
                <a:cs typeface="Arial"/>
              </a:rPr>
              <a:t>процесу</a:t>
            </a:r>
            <a:r>
              <a:rPr lang="uk-UA" sz="2600" dirty="0" smtClean="0">
                <a:solidFill>
                  <a:srgbClr val="252421"/>
                </a:solidFill>
                <a:latin typeface="Arial"/>
                <a:cs typeface="Arial"/>
              </a:rPr>
              <a:t> </a:t>
            </a:r>
            <a:r>
              <a:rPr lang="uk-UA" sz="2600" dirty="0" smtClean="0">
                <a:solidFill>
                  <a:srgbClr val="252421"/>
                </a:solidFill>
                <a:latin typeface="Verdana"/>
                <a:cs typeface="Verdana"/>
              </a:rPr>
              <a:t>– </a:t>
            </a:r>
            <a:r>
              <a:rPr lang="uk-UA" sz="2600" spc="120" dirty="0" smtClean="0">
                <a:solidFill>
                  <a:srgbClr val="252421"/>
                </a:solidFill>
                <a:latin typeface="Arial"/>
                <a:cs typeface="Arial"/>
              </a:rPr>
              <a:t>виробництвом </a:t>
            </a:r>
            <a:r>
              <a:rPr lang="uk-UA" sz="2600" spc="80" dirty="0" smtClean="0">
                <a:solidFill>
                  <a:srgbClr val="252421"/>
                </a:solidFill>
                <a:latin typeface="Arial"/>
                <a:cs typeface="Arial"/>
              </a:rPr>
              <a:t>продукції і </a:t>
            </a:r>
            <a:r>
              <a:rPr lang="uk-UA" sz="2600" dirty="0" smtClean="0">
                <a:solidFill>
                  <a:srgbClr val="252421"/>
                </a:solidFill>
                <a:latin typeface="Arial"/>
                <a:cs typeface="Arial"/>
              </a:rPr>
              <a:t>послуг</a:t>
            </a:r>
            <a:r>
              <a:rPr lang="uk-UA" sz="2600" dirty="0" smtClean="0">
                <a:solidFill>
                  <a:srgbClr val="252421"/>
                </a:solidFill>
                <a:latin typeface="Verdana"/>
                <a:cs typeface="Verdana"/>
              </a:rPr>
              <a:t>,</a:t>
            </a:r>
            <a:r>
              <a:rPr lang="uk-UA" sz="2600" spc="120" dirty="0" smtClean="0">
                <a:solidFill>
                  <a:srgbClr val="252421"/>
                </a:solidFill>
                <a:latin typeface="Verdana"/>
                <a:cs typeface="Verdana"/>
              </a:rPr>
              <a:t>  </a:t>
            </a:r>
            <a:r>
              <a:rPr lang="uk-UA" sz="2600" spc="120" dirty="0" smtClean="0">
                <a:solidFill>
                  <a:srgbClr val="252421"/>
                </a:solidFill>
                <a:latin typeface="Arial"/>
                <a:cs typeface="Arial"/>
              </a:rPr>
              <a:t>обміном</a:t>
            </a:r>
            <a:r>
              <a:rPr lang="uk-UA" sz="2600" spc="320" dirty="0" smtClean="0">
                <a:solidFill>
                  <a:srgbClr val="252421"/>
                </a:solidFill>
                <a:latin typeface="Arial"/>
                <a:cs typeface="Arial"/>
              </a:rPr>
              <a:t>  </a:t>
            </a:r>
            <a:r>
              <a:rPr lang="uk-UA" sz="2600" spc="90" dirty="0" smtClean="0">
                <a:solidFill>
                  <a:srgbClr val="252421"/>
                </a:solidFill>
                <a:latin typeface="Arial"/>
                <a:cs typeface="Arial"/>
              </a:rPr>
              <a:t>і</a:t>
            </a:r>
            <a:r>
              <a:rPr lang="uk-UA" sz="2600" spc="315" dirty="0" smtClean="0">
                <a:solidFill>
                  <a:srgbClr val="252421"/>
                </a:solidFill>
                <a:latin typeface="Arial"/>
                <a:cs typeface="Arial"/>
              </a:rPr>
              <a:t>  </a:t>
            </a:r>
            <a:r>
              <a:rPr lang="uk-UA" sz="2600" spc="80" dirty="0" smtClean="0">
                <a:solidFill>
                  <a:srgbClr val="252421"/>
                </a:solidFill>
                <a:latin typeface="Arial"/>
                <a:cs typeface="Arial"/>
              </a:rPr>
              <a:t>розподілом </a:t>
            </a:r>
            <a:r>
              <a:rPr lang="uk-UA" sz="2600" dirty="0" smtClean="0">
                <a:solidFill>
                  <a:srgbClr val="252421"/>
                </a:solidFill>
                <a:latin typeface="Arial"/>
                <a:cs typeface="Arial"/>
              </a:rPr>
              <a:t>товарів</a:t>
            </a:r>
            <a:r>
              <a:rPr lang="uk-UA" sz="2600" dirty="0" smtClean="0">
                <a:solidFill>
                  <a:srgbClr val="252421"/>
                </a:solidFill>
                <a:latin typeface="Verdana"/>
                <a:cs typeface="Verdana"/>
              </a:rPr>
              <a:t>,</a:t>
            </a:r>
            <a:r>
              <a:rPr lang="uk-UA" sz="2600" spc="-145" dirty="0" smtClean="0">
                <a:solidFill>
                  <a:srgbClr val="252421"/>
                </a:solidFill>
                <a:latin typeface="Verdana"/>
                <a:cs typeface="Verdana"/>
              </a:rPr>
              <a:t> </a:t>
            </a:r>
            <a:r>
              <a:rPr lang="uk-UA" sz="2600" dirty="0" smtClean="0">
                <a:solidFill>
                  <a:srgbClr val="252421"/>
                </a:solidFill>
                <a:latin typeface="Arial"/>
                <a:cs typeface="Arial"/>
              </a:rPr>
              <a:t>їх</a:t>
            </a:r>
            <a:r>
              <a:rPr lang="uk-UA" sz="2600" spc="45" dirty="0" smtClean="0">
                <a:solidFill>
                  <a:srgbClr val="252421"/>
                </a:solidFill>
                <a:latin typeface="Arial"/>
                <a:cs typeface="Arial"/>
              </a:rPr>
              <a:t> </a:t>
            </a:r>
            <a:r>
              <a:rPr lang="uk-UA" sz="2600" spc="70" dirty="0" smtClean="0">
                <a:solidFill>
                  <a:srgbClr val="252421"/>
                </a:solidFill>
                <a:latin typeface="Arial"/>
                <a:cs typeface="Arial"/>
              </a:rPr>
              <a:t>споживанням</a:t>
            </a:r>
            <a:r>
              <a:rPr lang="uk-UA" sz="2600" spc="70" dirty="0" smtClean="0">
                <a:solidFill>
                  <a:srgbClr val="252421"/>
                </a:solidFill>
                <a:latin typeface="Verdana"/>
                <a:cs typeface="Verdana"/>
              </a:rPr>
              <a:t>.</a:t>
            </a:r>
            <a:endParaRPr lang="uk-UA" sz="2600" dirty="0" smtClean="0">
              <a:latin typeface="Verdana"/>
              <a:cs typeface="Verdana"/>
            </a:endParaRPr>
          </a:p>
          <a:p>
            <a:pPr marL="12700" marR="5080" algn="just">
              <a:lnSpc>
                <a:spcPct val="115399"/>
              </a:lnSpc>
              <a:tabLst>
                <a:tab pos="3380104" algn="l"/>
              </a:tabLst>
            </a:pPr>
            <a:r>
              <a:rPr lang="uk-UA" sz="2600" spc="45" dirty="0" smtClean="0">
                <a:solidFill>
                  <a:srgbClr val="252421"/>
                </a:solidFill>
                <a:latin typeface="Arial"/>
                <a:cs typeface="Arial"/>
              </a:rPr>
              <a:t>Розглянемо</a:t>
            </a:r>
            <a:r>
              <a:rPr lang="uk-UA" sz="2600" dirty="0">
                <a:solidFill>
                  <a:srgbClr val="252421"/>
                </a:solidFill>
                <a:latin typeface="Arial"/>
                <a:cs typeface="Arial"/>
              </a:rPr>
              <a:t> </a:t>
            </a:r>
            <a:r>
              <a:rPr lang="uk-UA" sz="2600" spc="70" dirty="0" smtClean="0">
                <a:solidFill>
                  <a:srgbClr val="252421"/>
                </a:solidFill>
                <a:latin typeface="Arial"/>
                <a:cs typeface="Arial"/>
              </a:rPr>
              <a:t>докладніше</a:t>
            </a:r>
            <a:r>
              <a:rPr lang="ru-RU" sz="2600" spc="70" dirty="0">
                <a:solidFill>
                  <a:srgbClr val="252421"/>
                </a:solidFill>
                <a:latin typeface="Arial"/>
                <a:cs typeface="Arial"/>
              </a:rPr>
              <a:t> </a:t>
            </a:r>
            <a:r>
              <a:rPr lang="ru-RU" sz="2600" spc="114" dirty="0" smtClean="0">
                <a:solidFill>
                  <a:srgbClr val="252421"/>
                </a:solidFill>
                <a:latin typeface="Arial"/>
                <a:cs typeface="Arial"/>
              </a:rPr>
              <a:t>картину</a:t>
            </a:r>
            <a:r>
              <a:rPr lang="ru-RU" sz="2600" spc="260" dirty="0" smtClean="0">
                <a:solidFill>
                  <a:srgbClr val="252421"/>
                </a:solidFill>
                <a:latin typeface="Arial"/>
                <a:cs typeface="Arial"/>
              </a:rPr>
              <a:t>  </a:t>
            </a:r>
            <a:r>
              <a:rPr lang="uk-UA" sz="2600" spc="140" dirty="0" smtClean="0">
                <a:solidFill>
                  <a:srgbClr val="252421"/>
                </a:solidFill>
                <a:latin typeface="Arial"/>
                <a:cs typeface="Arial"/>
              </a:rPr>
              <a:t>підприємницьких</a:t>
            </a:r>
            <a:r>
              <a:rPr lang="uk-UA" sz="2600" spc="265" dirty="0">
                <a:solidFill>
                  <a:srgbClr val="252421"/>
                </a:solidFill>
                <a:latin typeface="Arial"/>
                <a:cs typeface="Arial"/>
              </a:rPr>
              <a:t> </a:t>
            </a:r>
            <a:r>
              <a:rPr lang="uk-UA" sz="2600" spc="-20" dirty="0" smtClean="0">
                <a:solidFill>
                  <a:srgbClr val="252421"/>
                </a:solidFill>
                <a:latin typeface="Arial"/>
                <a:cs typeface="Arial"/>
              </a:rPr>
              <a:t>дій</a:t>
            </a:r>
            <a:r>
              <a:rPr lang="uk-UA" sz="2600" spc="-20" dirty="0" smtClean="0">
                <a:solidFill>
                  <a:srgbClr val="252421"/>
                </a:solidFill>
                <a:latin typeface="Verdana"/>
                <a:cs typeface="Verdana"/>
              </a:rPr>
              <a:t>, </a:t>
            </a:r>
            <a:r>
              <a:rPr lang="uk-UA" sz="2600" spc="160" dirty="0" smtClean="0">
                <a:solidFill>
                  <a:srgbClr val="252421"/>
                </a:solidFill>
                <a:latin typeface="Arial"/>
                <a:cs typeface="Arial"/>
              </a:rPr>
              <a:t>що</a:t>
            </a:r>
            <a:r>
              <a:rPr lang="uk-UA" sz="2600" spc="155" dirty="0" smtClean="0">
                <a:solidFill>
                  <a:srgbClr val="252421"/>
                </a:solidFill>
                <a:latin typeface="Arial"/>
                <a:cs typeface="Arial"/>
              </a:rPr>
              <a:t>  </a:t>
            </a:r>
            <a:r>
              <a:rPr lang="uk-UA" sz="2600" spc="110" dirty="0" smtClean="0">
                <a:solidFill>
                  <a:srgbClr val="252421"/>
                </a:solidFill>
                <a:latin typeface="Arial"/>
                <a:cs typeface="Arial"/>
              </a:rPr>
              <a:t>перетворюють</a:t>
            </a:r>
            <a:r>
              <a:rPr lang="uk-UA" sz="2600" spc="160" dirty="0" smtClean="0">
                <a:solidFill>
                  <a:srgbClr val="252421"/>
                </a:solidFill>
                <a:latin typeface="Arial"/>
                <a:cs typeface="Arial"/>
              </a:rPr>
              <a:t>  </a:t>
            </a:r>
            <a:r>
              <a:rPr lang="uk-UA" sz="2600" spc="55" dirty="0" smtClean="0">
                <a:solidFill>
                  <a:srgbClr val="252421"/>
                </a:solidFill>
                <a:latin typeface="Arial"/>
                <a:cs typeface="Arial"/>
              </a:rPr>
              <a:t>ресурси</a:t>
            </a:r>
            <a:r>
              <a:rPr lang="uk-UA" sz="2600" spc="155" dirty="0" smtClean="0">
                <a:solidFill>
                  <a:srgbClr val="252421"/>
                </a:solidFill>
                <a:latin typeface="Arial"/>
                <a:cs typeface="Arial"/>
              </a:rPr>
              <a:t> </a:t>
            </a:r>
            <a:r>
              <a:rPr lang="ru-RU" sz="2600" spc="80" dirty="0" smtClean="0">
                <a:solidFill>
                  <a:srgbClr val="252421"/>
                </a:solidFill>
                <a:latin typeface="Arial"/>
                <a:cs typeface="Arial"/>
              </a:rPr>
              <a:t>на </a:t>
            </a:r>
            <a:r>
              <a:rPr lang="uk-UA" sz="2600" spc="135" dirty="0" smtClean="0">
                <a:solidFill>
                  <a:srgbClr val="252421"/>
                </a:solidFill>
                <a:latin typeface="Arial"/>
                <a:cs typeface="Arial"/>
              </a:rPr>
              <a:t>кінцевий </a:t>
            </a:r>
            <a:r>
              <a:rPr lang="uk-UA" sz="2600" spc="90" dirty="0" smtClean="0">
                <a:solidFill>
                  <a:srgbClr val="252421"/>
                </a:solidFill>
                <a:latin typeface="Arial"/>
                <a:cs typeface="Arial"/>
              </a:rPr>
              <a:t>продукт</a:t>
            </a:r>
            <a:r>
              <a:rPr lang="uk-UA" sz="2600" spc="135" dirty="0" smtClean="0">
                <a:solidFill>
                  <a:srgbClr val="252421"/>
                </a:solidFill>
                <a:latin typeface="Arial"/>
                <a:cs typeface="Arial"/>
              </a:rPr>
              <a:t> </a:t>
            </a:r>
            <a:r>
              <a:rPr lang="uk-UA" sz="2600" spc="114" dirty="0" smtClean="0">
                <a:solidFill>
                  <a:srgbClr val="252421"/>
                </a:solidFill>
                <a:latin typeface="Arial"/>
                <a:cs typeface="Arial"/>
              </a:rPr>
              <a:t>підприємницької </a:t>
            </a:r>
            <a:r>
              <a:rPr lang="uk-UA" sz="2600" spc="-10" dirty="0" smtClean="0">
                <a:solidFill>
                  <a:srgbClr val="252421"/>
                </a:solidFill>
                <a:latin typeface="Arial"/>
                <a:cs typeface="Arial"/>
              </a:rPr>
              <a:t>діяльності</a:t>
            </a:r>
            <a:r>
              <a:rPr lang="ru-RU" sz="2600" spc="-10" dirty="0" smtClean="0">
                <a:solidFill>
                  <a:srgbClr val="252421"/>
                </a:solidFill>
                <a:latin typeface="Verdana"/>
                <a:cs typeface="Verdana"/>
              </a:rPr>
              <a:t>.</a:t>
            </a:r>
            <a:endParaRPr lang="ru-RU" sz="2600" dirty="0" smtClean="0">
              <a:latin typeface="Verdana"/>
              <a:cs typeface="Verdana"/>
            </a:endParaRPr>
          </a:p>
          <a:p>
            <a:pPr marL="12700" marR="5080" algn="just">
              <a:lnSpc>
                <a:spcPct val="115399"/>
              </a:lnSpc>
              <a:tabLst>
                <a:tab pos="3380104" algn="l"/>
              </a:tabLst>
            </a:pPr>
            <a:r>
              <a:rPr lang="ru-RU" sz="2600" dirty="0" smtClean="0">
                <a:solidFill>
                  <a:srgbClr val="252421"/>
                </a:solidFill>
                <a:latin typeface="Arial"/>
                <a:cs typeface="Arial"/>
              </a:rPr>
              <a:t>Наведена</a:t>
            </a:r>
            <a:r>
              <a:rPr lang="ru-RU" sz="2600" spc="305" dirty="0" smtClean="0">
                <a:solidFill>
                  <a:srgbClr val="252421"/>
                </a:solidFill>
                <a:latin typeface="Arial"/>
                <a:cs typeface="Arial"/>
              </a:rPr>
              <a:t> </a:t>
            </a:r>
            <a:r>
              <a:rPr lang="ru-RU" sz="2600" spc="105" dirty="0" smtClean="0">
                <a:solidFill>
                  <a:srgbClr val="252421"/>
                </a:solidFill>
                <a:latin typeface="Arial"/>
                <a:cs typeface="Arial"/>
              </a:rPr>
              <a:t>на</a:t>
            </a:r>
            <a:r>
              <a:rPr lang="ru-RU" sz="2600" spc="310" dirty="0" smtClean="0">
                <a:solidFill>
                  <a:srgbClr val="252421"/>
                </a:solidFill>
                <a:latin typeface="Arial"/>
                <a:cs typeface="Arial"/>
              </a:rPr>
              <a:t> </a:t>
            </a:r>
            <a:r>
              <a:rPr lang="ru-RU" sz="2600" spc="110" dirty="0" smtClean="0">
                <a:solidFill>
                  <a:srgbClr val="252421"/>
                </a:solidFill>
                <a:latin typeface="Arial"/>
                <a:cs typeface="Arial"/>
              </a:rPr>
              <a:t>рисунку</a:t>
            </a:r>
            <a:r>
              <a:rPr lang="ru-RU" sz="2600" spc="310" dirty="0" smtClean="0">
                <a:solidFill>
                  <a:srgbClr val="252421"/>
                </a:solidFill>
                <a:latin typeface="Arial"/>
                <a:cs typeface="Arial"/>
              </a:rPr>
              <a:t> </a:t>
            </a:r>
            <a:r>
              <a:rPr lang="ru-RU" sz="2600" dirty="0" smtClean="0">
                <a:solidFill>
                  <a:srgbClr val="252421"/>
                </a:solidFill>
                <a:latin typeface="Arial"/>
                <a:cs typeface="Arial"/>
              </a:rPr>
              <a:t>схема</a:t>
            </a:r>
            <a:r>
              <a:rPr lang="ru-RU" sz="2600" spc="310" dirty="0" smtClean="0">
                <a:solidFill>
                  <a:srgbClr val="252421"/>
                </a:solidFill>
                <a:latin typeface="Arial"/>
                <a:cs typeface="Arial"/>
              </a:rPr>
              <a:t> </a:t>
            </a:r>
            <a:r>
              <a:rPr lang="uk-UA" sz="2600" spc="-25" dirty="0" smtClean="0">
                <a:solidFill>
                  <a:srgbClr val="252421"/>
                </a:solidFill>
                <a:latin typeface="Arial"/>
                <a:cs typeface="Arial"/>
              </a:rPr>
              <a:t>має </a:t>
            </a:r>
            <a:r>
              <a:rPr lang="uk-UA" sz="2600" spc="165" dirty="0" smtClean="0">
                <a:solidFill>
                  <a:srgbClr val="252421"/>
                </a:solidFill>
                <a:latin typeface="Arial"/>
                <a:cs typeface="Arial"/>
              </a:rPr>
              <a:t>принциповий </a:t>
            </a:r>
            <a:r>
              <a:rPr lang="uk-UA" sz="2600" spc="-10" dirty="0" smtClean="0">
                <a:solidFill>
                  <a:srgbClr val="252421"/>
                </a:solidFill>
                <a:latin typeface="Arial"/>
                <a:cs typeface="Arial"/>
              </a:rPr>
              <a:t>характер</a:t>
            </a:r>
            <a:r>
              <a:rPr lang="uk-UA" sz="2600" spc="-10" dirty="0" smtClean="0">
                <a:solidFill>
                  <a:srgbClr val="252421"/>
                </a:solidFill>
                <a:latin typeface="Verdana"/>
                <a:cs typeface="Verdana"/>
              </a:rPr>
              <a:t>,</a:t>
            </a:r>
            <a:r>
              <a:rPr lang="uk-UA" sz="2600" spc="80" dirty="0" smtClean="0">
                <a:solidFill>
                  <a:srgbClr val="252421"/>
                </a:solidFill>
                <a:latin typeface="Arial"/>
                <a:cs typeface="Arial"/>
              </a:rPr>
              <a:t> вона </a:t>
            </a:r>
            <a:r>
              <a:rPr lang="uk-UA" sz="2600" spc="-10" dirty="0" smtClean="0">
                <a:solidFill>
                  <a:srgbClr val="252421"/>
                </a:solidFill>
                <a:latin typeface="Arial"/>
                <a:cs typeface="Arial"/>
              </a:rPr>
              <a:t>стосується </a:t>
            </a:r>
            <a:r>
              <a:rPr lang="uk-UA" sz="2600" spc="-20" dirty="0" smtClean="0">
                <a:solidFill>
                  <a:srgbClr val="252421"/>
                </a:solidFill>
                <a:latin typeface="Arial"/>
                <a:cs typeface="Arial"/>
              </a:rPr>
              <a:t>всіх </a:t>
            </a:r>
            <a:r>
              <a:rPr lang="uk-UA" sz="2600" spc="80" dirty="0" smtClean="0">
                <a:solidFill>
                  <a:srgbClr val="252421"/>
                </a:solidFill>
                <a:latin typeface="Arial"/>
                <a:cs typeface="Arial"/>
              </a:rPr>
              <a:t>видів </a:t>
            </a:r>
            <a:r>
              <a:rPr lang="uk-UA" sz="2600" spc="110" dirty="0" smtClean="0">
                <a:solidFill>
                  <a:srgbClr val="252421"/>
                </a:solidFill>
                <a:latin typeface="Arial"/>
                <a:cs typeface="Arial"/>
              </a:rPr>
              <a:t>підприємництва  </a:t>
            </a:r>
            <a:r>
              <a:rPr lang="uk-UA" sz="2600" dirty="0" smtClean="0">
                <a:solidFill>
                  <a:srgbClr val="252421"/>
                </a:solidFill>
                <a:latin typeface="Arial"/>
                <a:cs typeface="Arial"/>
              </a:rPr>
              <a:t>та</a:t>
            </a:r>
            <a:r>
              <a:rPr lang="uk-UA" sz="2600" spc="110" dirty="0" smtClean="0">
                <a:solidFill>
                  <a:srgbClr val="252421"/>
                </a:solidFill>
                <a:latin typeface="Arial"/>
                <a:cs typeface="Arial"/>
              </a:rPr>
              <a:t>  </a:t>
            </a:r>
            <a:r>
              <a:rPr lang="uk-UA" sz="2600" spc="50" dirty="0" smtClean="0">
                <a:solidFill>
                  <a:srgbClr val="252421"/>
                </a:solidFill>
                <a:latin typeface="Arial"/>
                <a:cs typeface="Arial"/>
              </a:rPr>
              <a:t>відображає </a:t>
            </a:r>
            <a:r>
              <a:rPr lang="uk-UA" sz="2600" spc="105" dirty="0" smtClean="0">
                <a:solidFill>
                  <a:srgbClr val="252421"/>
                </a:solidFill>
                <a:latin typeface="Arial"/>
                <a:cs typeface="Arial"/>
              </a:rPr>
              <a:t>головні</a:t>
            </a:r>
            <a:r>
              <a:rPr lang="uk-UA" sz="2600" spc="240" dirty="0" smtClean="0">
                <a:solidFill>
                  <a:srgbClr val="252421"/>
                </a:solidFill>
                <a:latin typeface="Arial"/>
                <a:cs typeface="Arial"/>
              </a:rPr>
              <a:t>  </a:t>
            </a:r>
            <a:r>
              <a:rPr lang="uk-UA" sz="2600" spc="75" dirty="0" smtClean="0">
                <a:solidFill>
                  <a:srgbClr val="252421"/>
                </a:solidFill>
                <a:latin typeface="Arial"/>
                <a:cs typeface="Arial"/>
              </a:rPr>
              <a:t>елементи</a:t>
            </a:r>
            <a:r>
              <a:rPr lang="uk-UA" sz="2600" spc="240" dirty="0" smtClean="0">
                <a:solidFill>
                  <a:srgbClr val="252421"/>
                </a:solidFill>
                <a:latin typeface="Arial"/>
                <a:cs typeface="Arial"/>
              </a:rPr>
              <a:t>  </a:t>
            </a:r>
            <a:r>
              <a:rPr lang="uk-UA" sz="2600" spc="90" dirty="0" smtClean="0">
                <a:solidFill>
                  <a:srgbClr val="252421"/>
                </a:solidFill>
                <a:latin typeface="Arial"/>
                <a:cs typeface="Arial"/>
              </a:rPr>
              <a:t>і</a:t>
            </a:r>
            <a:r>
              <a:rPr lang="uk-UA" sz="2600" spc="240" dirty="0" smtClean="0">
                <a:solidFill>
                  <a:srgbClr val="252421"/>
                </a:solidFill>
                <a:latin typeface="Arial"/>
                <a:cs typeface="Arial"/>
              </a:rPr>
              <a:t>  </a:t>
            </a:r>
            <a:r>
              <a:rPr lang="uk-UA" sz="2600" spc="110" dirty="0" smtClean="0">
                <a:solidFill>
                  <a:srgbClr val="252421"/>
                </a:solidFill>
                <a:latin typeface="Arial"/>
                <a:cs typeface="Arial"/>
              </a:rPr>
              <a:t>провідних учасників</a:t>
            </a:r>
            <a:r>
              <a:rPr lang="uk-UA" sz="2600" spc="120" dirty="0" smtClean="0">
                <a:solidFill>
                  <a:srgbClr val="252421"/>
                </a:solidFill>
                <a:latin typeface="Arial"/>
                <a:cs typeface="Arial"/>
              </a:rPr>
              <a:t> </a:t>
            </a:r>
            <a:r>
              <a:rPr lang="uk-UA" sz="2600" dirty="0" smtClean="0">
                <a:solidFill>
                  <a:srgbClr val="252421"/>
                </a:solidFill>
                <a:latin typeface="Arial"/>
                <a:cs typeface="Arial"/>
              </a:rPr>
              <a:t>бізнес</a:t>
            </a:r>
            <a:r>
              <a:rPr lang="uk-UA" sz="2600" dirty="0" smtClean="0">
                <a:solidFill>
                  <a:srgbClr val="252421"/>
                </a:solidFill>
                <a:latin typeface="Verdana"/>
                <a:cs typeface="Verdana"/>
              </a:rPr>
              <a:t>-</a:t>
            </a:r>
            <a:r>
              <a:rPr lang="uk-UA" sz="2600" spc="100" dirty="0" smtClean="0">
                <a:solidFill>
                  <a:srgbClr val="252421"/>
                </a:solidFill>
                <a:latin typeface="Arial"/>
                <a:cs typeface="Arial"/>
              </a:rPr>
              <a:t>операцій</a:t>
            </a:r>
            <a:r>
              <a:rPr lang="ru-RU" sz="2600" dirty="0" smtClean="0">
                <a:latin typeface="Arial"/>
                <a:cs typeface="Arial"/>
              </a:rPr>
              <a:t>.</a:t>
            </a:r>
          </a:p>
          <a:p>
            <a:pPr marL="12700" marR="5080" algn="just">
              <a:lnSpc>
                <a:spcPct val="115399"/>
              </a:lnSpc>
              <a:tabLst>
                <a:tab pos="3380104" algn="l"/>
              </a:tabLst>
            </a:pPr>
            <a:r>
              <a:rPr lang="uk-UA" sz="2400" dirty="0" smtClean="0">
                <a:solidFill>
                  <a:srgbClr val="252421"/>
                </a:solidFill>
                <a:latin typeface="Arial" panose="020B0604020202020204" pitchFamily="34" charset="0"/>
                <a:cs typeface="Arial" panose="020B0604020202020204" pitchFamily="34" charset="0"/>
              </a:rPr>
              <a:t>Схема відображає,</a:t>
            </a:r>
            <a:r>
              <a:rPr lang="uk-UA" sz="2400" spc="-90" dirty="0" smtClean="0">
                <a:solidFill>
                  <a:srgbClr val="252421"/>
                </a:solidFill>
                <a:latin typeface="Arial" panose="020B0604020202020204" pitchFamily="34" charset="0"/>
                <a:cs typeface="Arial" panose="020B0604020202020204" pitchFamily="34" charset="0"/>
              </a:rPr>
              <a:t>   що </a:t>
            </a:r>
            <a:r>
              <a:rPr lang="uk-UA" sz="2400" dirty="0" smtClean="0">
                <a:solidFill>
                  <a:srgbClr val="252421"/>
                </a:solidFill>
                <a:latin typeface="Arial" panose="020B0604020202020204" pitchFamily="34" charset="0"/>
                <a:cs typeface="Arial" panose="020B0604020202020204" pitchFamily="34" charset="0"/>
              </a:rPr>
              <a:t>у</a:t>
            </a:r>
            <a:r>
              <a:rPr lang="uk-UA" sz="2400" spc="9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здійсненні</a:t>
            </a:r>
            <a:r>
              <a:rPr lang="uk-UA" sz="2400" spc="90" dirty="0" smtClean="0">
                <a:solidFill>
                  <a:srgbClr val="252421"/>
                </a:solidFill>
                <a:latin typeface="Arial" panose="020B0604020202020204" pitchFamily="34" charset="0"/>
                <a:cs typeface="Arial" panose="020B0604020202020204" pitchFamily="34" charset="0"/>
              </a:rPr>
              <a:t>  </a:t>
            </a:r>
            <a:r>
              <a:rPr lang="uk-UA" sz="2400" spc="55" dirty="0" smtClean="0">
                <a:solidFill>
                  <a:srgbClr val="252421"/>
                </a:solidFill>
                <a:latin typeface="Arial" panose="020B0604020202020204" pitchFamily="34" charset="0"/>
                <a:cs typeface="Arial" panose="020B0604020202020204" pitchFamily="34" charset="0"/>
              </a:rPr>
              <a:t>бізнесу</a:t>
            </a:r>
            <a:r>
              <a:rPr lang="uk-UA" sz="2400" spc="90" dirty="0" smtClean="0">
                <a:solidFill>
                  <a:srgbClr val="252421"/>
                </a:solidFill>
                <a:latin typeface="Arial" panose="020B0604020202020204" pitchFamily="34" charset="0"/>
                <a:cs typeface="Arial" panose="020B0604020202020204" pitchFamily="34" charset="0"/>
              </a:rPr>
              <a:t>  </a:t>
            </a:r>
            <a:r>
              <a:rPr lang="uk-UA" sz="2400" spc="55" dirty="0" smtClean="0">
                <a:solidFill>
                  <a:srgbClr val="252421"/>
                </a:solidFill>
                <a:latin typeface="Arial" panose="020B0604020202020204" pitchFamily="34" charset="0"/>
                <a:cs typeface="Arial" panose="020B0604020202020204" pitchFamily="34" charset="0"/>
              </a:rPr>
              <a:t>беруть </a:t>
            </a:r>
            <a:r>
              <a:rPr lang="uk-UA" sz="2400" spc="65" dirty="0" smtClean="0">
                <a:solidFill>
                  <a:srgbClr val="252421"/>
                </a:solidFill>
                <a:latin typeface="Arial" panose="020B0604020202020204" pitchFamily="34" charset="0"/>
                <a:cs typeface="Arial" panose="020B0604020202020204" pitchFamily="34" charset="0"/>
              </a:rPr>
              <a:t>участь</a:t>
            </a:r>
            <a:r>
              <a:rPr lang="uk-UA" sz="2400" spc="204" dirty="0" smtClean="0">
                <a:solidFill>
                  <a:srgbClr val="252421"/>
                </a:solidFill>
                <a:latin typeface="Arial" panose="020B0604020202020204" pitchFamily="34" charset="0"/>
                <a:cs typeface="Arial" panose="020B0604020202020204" pitchFamily="34" charset="0"/>
              </a:rPr>
              <a:t> </a:t>
            </a:r>
            <a:r>
              <a:rPr lang="uk-UA" sz="2400" spc="120" dirty="0" smtClean="0">
                <a:solidFill>
                  <a:srgbClr val="252421"/>
                </a:solidFill>
                <a:latin typeface="Arial" panose="020B0604020202020204" pitchFamily="34" charset="0"/>
                <a:cs typeface="Arial" panose="020B0604020202020204" pitchFamily="34" charset="0"/>
              </a:rPr>
              <a:t>три</a:t>
            </a:r>
            <a:r>
              <a:rPr lang="uk-UA" sz="2400" spc="210" dirty="0" smtClean="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провідні</a:t>
            </a:r>
            <a:r>
              <a:rPr lang="uk-UA" sz="2400" spc="210" dirty="0" smtClean="0">
                <a:solidFill>
                  <a:srgbClr val="252421"/>
                </a:solidFill>
                <a:latin typeface="Arial" panose="020B0604020202020204" pitchFamily="34" charset="0"/>
                <a:cs typeface="Arial" panose="020B0604020202020204" pitchFamily="34" charset="0"/>
              </a:rPr>
              <a:t> </a:t>
            </a:r>
            <a:r>
              <a:rPr lang="uk-UA" sz="2400" spc="90" dirty="0" smtClean="0">
                <a:solidFill>
                  <a:srgbClr val="252421"/>
                </a:solidFill>
                <a:latin typeface="Arial" panose="020B0604020202020204" pitchFamily="34" charset="0"/>
                <a:cs typeface="Arial" panose="020B0604020202020204" pitchFamily="34" charset="0"/>
              </a:rPr>
              <a:t>дійові</a:t>
            </a:r>
            <a:r>
              <a:rPr lang="uk-UA" sz="2400" spc="21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особи:</a:t>
            </a:r>
            <a:r>
              <a:rPr lang="uk-UA" sz="2400" spc="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сам</a:t>
            </a:r>
            <a:r>
              <a:rPr lang="uk-UA" sz="2400" spc="210" dirty="0" smtClean="0">
                <a:solidFill>
                  <a:srgbClr val="252421"/>
                </a:solidFill>
                <a:latin typeface="Arial" panose="020B0604020202020204" pitchFamily="34" charset="0"/>
                <a:cs typeface="Arial" panose="020B0604020202020204" pitchFamily="34" charset="0"/>
              </a:rPr>
              <a:t> </a:t>
            </a:r>
            <a:r>
              <a:rPr lang="uk-UA" sz="2400" b="1" spc="65" dirty="0" smtClean="0">
                <a:solidFill>
                  <a:srgbClr val="252421"/>
                </a:solidFill>
                <a:latin typeface="Arial" panose="020B0604020202020204" pitchFamily="34" charset="0"/>
                <a:cs typeface="Arial" panose="020B0604020202020204" pitchFamily="34" charset="0"/>
              </a:rPr>
              <a:t>підприємець</a:t>
            </a:r>
            <a:r>
              <a:rPr lang="uk-UA" sz="2400" spc="6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той,</a:t>
            </a:r>
            <a:r>
              <a:rPr lang="uk-UA" sz="2400" spc="-125" dirty="0" smtClean="0">
                <a:solidFill>
                  <a:srgbClr val="252421"/>
                </a:solidFill>
                <a:latin typeface="Arial" panose="020B0604020202020204" pitchFamily="34" charset="0"/>
                <a:cs typeface="Arial" panose="020B0604020202020204" pitchFamily="34" charset="0"/>
              </a:rPr>
              <a:t>  </a:t>
            </a:r>
            <a:r>
              <a:rPr lang="uk-UA" sz="2400" spc="55" dirty="0" smtClean="0">
                <a:solidFill>
                  <a:srgbClr val="252421"/>
                </a:solidFill>
                <a:latin typeface="Arial" panose="020B0604020202020204" pitchFamily="34" charset="0"/>
                <a:cs typeface="Arial" panose="020B0604020202020204" pitchFamily="34" charset="0"/>
              </a:rPr>
              <a:t>хто  постачає</a:t>
            </a:r>
            <a:r>
              <a:rPr lang="uk-UA" sz="2400" spc="50" dirty="0" smtClean="0">
                <a:solidFill>
                  <a:srgbClr val="252421"/>
                </a:solidFill>
                <a:latin typeface="Arial" panose="020B0604020202020204" pitchFamily="34" charset="0"/>
                <a:cs typeface="Arial" panose="020B0604020202020204" pitchFamily="34" charset="0"/>
              </a:rPr>
              <a:t>  </a:t>
            </a:r>
            <a:r>
              <a:rPr lang="uk-UA" sz="2400" spc="114" dirty="0" smtClean="0">
                <a:solidFill>
                  <a:srgbClr val="252421"/>
                </a:solidFill>
                <a:latin typeface="Arial" panose="020B0604020202020204" pitchFamily="34" charset="0"/>
                <a:cs typeface="Arial" panose="020B0604020202020204" pitchFamily="34" charset="0"/>
              </a:rPr>
              <a:t>йому</a:t>
            </a:r>
            <a:r>
              <a:rPr lang="uk-UA" sz="2400" spc="55" dirty="0" smtClean="0">
                <a:solidFill>
                  <a:srgbClr val="252421"/>
                </a:solidFill>
                <a:latin typeface="Arial" panose="020B0604020202020204" pitchFamily="34" charset="0"/>
                <a:cs typeface="Arial" panose="020B0604020202020204" pitchFamily="34" charset="0"/>
              </a:rPr>
              <a:t>  ресурси</a:t>
            </a:r>
            <a:r>
              <a:rPr lang="uk-UA" sz="2400" spc="50" dirty="0" smtClean="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підприємницької </a:t>
            </a:r>
            <a:r>
              <a:rPr lang="uk-UA" sz="2400" spc="60" dirty="0" smtClean="0">
                <a:solidFill>
                  <a:srgbClr val="252421"/>
                </a:solidFill>
                <a:latin typeface="Arial" panose="020B0604020202020204" pitchFamily="34" charset="0"/>
                <a:cs typeface="Arial" panose="020B0604020202020204" pitchFamily="34" charset="0"/>
              </a:rPr>
              <a:t>діяльності</a:t>
            </a:r>
            <a:r>
              <a:rPr lang="uk-UA" sz="2400" spc="23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у</a:t>
            </a:r>
            <a:r>
              <a:rPr lang="uk-UA" sz="2400" spc="235" dirty="0" smtClean="0">
                <a:solidFill>
                  <a:srgbClr val="252421"/>
                </a:solidFill>
                <a:latin typeface="Arial" panose="020B0604020202020204" pitchFamily="34" charset="0"/>
                <a:cs typeface="Arial" panose="020B0604020202020204" pitchFamily="34" charset="0"/>
              </a:rPr>
              <a:t>  </a:t>
            </a:r>
            <a:r>
              <a:rPr lang="uk-UA" sz="2400" b="1" spc="65" dirty="0" smtClean="0">
                <a:solidFill>
                  <a:srgbClr val="252421"/>
                </a:solidFill>
                <a:latin typeface="Arial" panose="020B0604020202020204" pitchFamily="34" charset="0"/>
                <a:cs typeface="Arial" panose="020B0604020202020204" pitchFamily="34" charset="0"/>
              </a:rPr>
              <a:t>вигляді</a:t>
            </a:r>
            <a:r>
              <a:rPr lang="uk-UA" sz="2400" b="1" spc="235" dirty="0" smtClean="0">
                <a:solidFill>
                  <a:srgbClr val="252421"/>
                </a:solidFill>
                <a:latin typeface="Arial" panose="020B0604020202020204" pitchFamily="34" charset="0"/>
                <a:cs typeface="Arial" panose="020B0604020202020204" pitchFamily="34" charset="0"/>
              </a:rPr>
              <a:t>  </a:t>
            </a:r>
            <a:r>
              <a:rPr lang="uk-UA" sz="2400" b="1" spc="50" dirty="0" smtClean="0">
                <a:solidFill>
                  <a:srgbClr val="252421"/>
                </a:solidFill>
                <a:latin typeface="Arial" panose="020B0604020202020204" pitchFamily="34" charset="0"/>
                <a:cs typeface="Arial" panose="020B0604020202020204" pitchFamily="34" charset="0"/>
              </a:rPr>
              <a:t>факторів</a:t>
            </a:r>
            <a:r>
              <a:rPr lang="uk-UA" sz="2400" b="1" spc="235" dirty="0" smtClean="0">
                <a:solidFill>
                  <a:srgbClr val="252421"/>
                </a:solidFill>
                <a:latin typeface="Arial" panose="020B0604020202020204" pitchFamily="34" charset="0"/>
                <a:cs typeface="Arial" panose="020B0604020202020204" pitchFamily="34" charset="0"/>
              </a:rPr>
              <a:t>  </a:t>
            </a:r>
            <a:r>
              <a:rPr lang="uk-UA" sz="2400" b="1" spc="85" dirty="0" smtClean="0">
                <a:solidFill>
                  <a:srgbClr val="252421"/>
                </a:solidFill>
                <a:latin typeface="Arial" panose="020B0604020202020204" pitchFamily="34" charset="0"/>
                <a:cs typeface="Arial" panose="020B0604020202020204" pitchFamily="34" charset="0"/>
              </a:rPr>
              <a:t>підприємництва</a:t>
            </a:r>
            <a:r>
              <a:rPr lang="uk-UA" sz="2400" spc="85" dirty="0" smtClean="0">
                <a:solidFill>
                  <a:srgbClr val="252421"/>
                </a:solidFill>
                <a:latin typeface="Arial" panose="020B0604020202020204" pitchFamily="34" charset="0"/>
                <a:cs typeface="Arial" panose="020B0604020202020204" pitchFamily="34" charset="0"/>
              </a:rPr>
              <a:t>,</a:t>
            </a:r>
            <a:r>
              <a:rPr lang="uk-UA" sz="2400" spc="60" dirty="0" smtClean="0">
                <a:solidFill>
                  <a:srgbClr val="252421"/>
                </a:solidFill>
                <a:latin typeface="Arial" panose="020B0604020202020204" pitchFamily="34" charset="0"/>
                <a:cs typeface="Arial" panose="020B0604020202020204" pitchFamily="34" charset="0"/>
              </a:rPr>
              <a:t>  </a:t>
            </a:r>
            <a:r>
              <a:rPr lang="uk-UA" sz="2400" spc="30" dirty="0" smtClean="0">
                <a:solidFill>
                  <a:srgbClr val="252421"/>
                </a:solidFill>
                <a:latin typeface="Arial" panose="020B0604020202020204" pitchFamily="34" charset="0"/>
                <a:cs typeface="Arial" panose="020B0604020202020204" pitchFamily="34" charset="0"/>
              </a:rPr>
              <a:t>і </a:t>
            </a:r>
            <a:r>
              <a:rPr lang="uk-UA" sz="2400" dirty="0" smtClean="0">
                <a:solidFill>
                  <a:srgbClr val="252421"/>
                </a:solidFill>
                <a:latin typeface="Arial" panose="020B0604020202020204" pitchFamily="34" charset="0"/>
                <a:cs typeface="Arial" panose="020B0604020202020204" pitchFamily="34" charset="0"/>
              </a:rPr>
              <a:t>особи,</a:t>
            </a:r>
            <a:r>
              <a:rPr lang="uk-UA" sz="2400" spc="455"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які</a:t>
            </a:r>
            <a:r>
              <a:rPr lang="uk-UA" sz="2400" spc="-2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споживають</a:t>
            </a:r>
            <a:r>
              <a:rPr lang="uk-UA" sz="2400" spc="-2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продукт</a:t>
            </a:r>
            <a:r>
              <a:rPr lang="uk-UA" sz="2400" spc="-20" dirty="0" smtClean="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підприємництва</a:t>
            </a:r>
            <a:r>
              <a:rPr lang="uk-UA" sz="2400" spc="-1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у </a:t>
            </a:r>
            <a:r>
              <a:rPr lang="uk-UA" sz="2400" b="1" spc="65" dirty="0" smtClean="0">
                <a:solidFill>
                  <a:srgbClr val="252421"/>
                </a:solidFill>
                <a:latin typeface="Arial" panose="020B0604020202020204" pitchFamily="34" charset="0"/>
                <a:cs typeface="Arial" panose="020B0604020202020204" pitchFamily="34" charset="0"/>
              </a:rPr>
              <a:t>вигляді</a:t>
            </a:r>
            <a:r>
              <a:rPr lang="uk-UA" sz="2400" b="1" spc="-70" dirty="0" smtClean="0">
                <a:solidFill>
                  <a:srgbClr val="252421"/>
                </a:solidFill>
                <a:latin typeface="Arial" panose="020B0604020202020204" pitchFamily="34" charset="0"/>
                <a:cs typeface="Arial" panose="020B0604020202020204" pitchFamily="34" charset="0"/>
              </a:rPr>
              <a:t> </a:t>
            </a:r>
            <a:r>
              <a:rPr lang="uk-UA" sz="2400" b="1" spc="75" dirty="0" smtClean="0">
                <a:solidFill>
                  <a:srgbClr val="252421"/>
                </a:solidFill>
                <a:latin typeface="Arial" panose="020B0604020202020204" pitchFamily="34" charset="0"/>
                <a:cs typeface="Arial" panose="020B0604020202020204" pitchFamily="34" charset="0"/>
              </a:rPr>
              <a:t>товарів</a:t>
            </a:r>
            <a:r>
              <a:rPr lang="uk-UA" sz="2400" b="1" spc="-70" dirty="0" smtClean="0">
                <a:solidFill>
                  <a:srgbClr val="252421"/>
                </a:solidFill>
                <a:latin typeface="Arial" panose="020B0604020202020204" pitchFamily="34" charset="0"/>
                <a:cs typeface="Arial" panose="020B0604020202020204" pitchFamily="34" charset="0"/>
              </a:rPr>
              <a:t> </a:t>
            </a:r>
            <a:r>
              <a:rPr lang="uk-UA" sz="2400" b="1" spc="80" dirty="0" smtClean="0">
                <a:solidFill>
                  <a:srgbClr val="252421"/>
                </a:solidFill>
                <a:latin typeface="Arial" panose="020B0604020202020204" pitchFamily="34" charset="0"/>
                <a:cs typeface="Arial" panose="020B0604020202020204" pitchFamily="34" charset="0"/>
              </a:rPr>
              <a:t>і</a:t>
            </a:r>
            <a:r>
              <a:rPr lang="uk-UA" sz="2400" b="1" spc="-70" dirty="0" smtClean="0">
                <a:solidFill>
                  <a:srgbClr val="252421"/>
                </a:solidFill>
                <a:latin typeface="Arial" panose="020B0604020202020204" pitchFamily="34" charset="0"/>
                <a:cs typeface="Arial" panose="020B0604020202020204" pitchFamily="34" charset="0"/>
              </a:rPr>
              <a:t> </a:t>
            </a:r>
            <a:r>
              <a:rPr lang="uk-UA" sz="2400" b="1" spc="-10" dirty="0" smtClean="0">
                <a:solidFill>
                  <a:srgbClr val="252421"/>
                </a:solidFill>
                <a:latin typeface="Arial" panose="020B0604020202020204" pitchFamily="34" charset="0"/>
                <a:cs typeface="Arial" panose="020B0604020202020204" pitchFamily="34" charset="0"/>
              </a:rPr>
              <a:t>послуг</a:t>
            </a:r>
            <a:r>
              <a:rPr lang="uk-UA" sz="2400" spc="-10" dirty="0" smtClean="0">
                <a:solidFill>
                  <a:srgbClr val="252421"/>
                </a:solidFill>
                <a:latin typeface="Arial" panose="020B0604020202020204" pitchFamily="34" charset="0"/>
                <a:cs typeface="Arial" panose="020B0604020202020204" pitchFamily="34" charset="0"/>
              </a:rPr>
              <a:t>.</a:t>
            </a:r>
            <a:endParaRPr lang="uk-UA" sz="2400" dirty="0" smtClean="0">
              <a:latin typeface="Arial" panose="020B0604020202020204" pitchFamily="34" charset="0"/>
              <a:cs typeface="Arial" panose="020B0604020202020204" pitchFamily="34" charset="0"/>
            </a:endParaRPr>
          </a:p>
        </p:txBody>
      </p:sp>
      <p:pic>
        <p:nvPicPr>
          <p:cNvPr id="2" name="object 2"/>
          <p:cNvPicPr/>
          <p:nvPr/>
        </p:nvPicPr>
        <p:blipFill>
          <a:blip r:embed="rId2" cstate="print"/>
          <a:stretch>
            <a:fillRect/>
          </a:stretch>
        </p:blipFill>
        <p:spPr>
          <a:xfrm>
            <a:off x="7426497" y="135148"/>
            <a:ext cx="4994449" cy="6937857"/>
          </a:xfrm>
          <a:prstGeom prst="rect">
            <a:avLst/>
          </a:prstGeom>
        </p:spPr>
      </p:pic>
      <p:grpSp>
        <p:nvGrpSpPr>
          <p:cNvPr id="3" name="object 3"/>
          <p:cNvGrpSpPr/>
          <p:nvPr/>
        </p:nvGrpSpPr>
        <p:grpSpPr>
          <a:xfrm>
            <a:off x="11294668" y="929469"/>
            <a:ext cx="6993890" cy="8621395"/>
            <a:chOff x="11294668" y="929469"/>
            <a:chExt cx="6993890" cy="8621395"/>
          </a:xfrm>
        </p:grpSpPr>
        <p:pic>
          <p:nvPicPr>
            <p:cNvPr id="4" name="object 4"/>
            <p:cNvPicPr/>
            <p:nvPr/>
          </p:nvPicPr>
          <p:blipFill>
            <a:blip r:embed="rId3" cstate="print"/>
            <a:stretch>
              <a:fillRect/>
            </a:stretch>
          </p:blipFill>
          <p:spPr>
            <a:xfrm>
              <a:off x="11294668" y="3746022"/>
              <a:ext cx="6384066" cy="5804214"/>
            </a:xfrm>
            <a:prstGeom prst="rect">
              <a:avLst/>
            </a:prstGeom>
          </p:spPr>
        </p:pic>
        <p:sp>
          <p:nvSpPr>
            <p:cNvPr id="5" name="object 5"/>
            <p:cNvSpPr/>
            <p:nvPr/>
          </p:nvSpPr>
          <p:spPr>
            <a:xfrm>
              <a:off x="15557633" y="929469"/>
              <a:ext cx="2730500" cy="4114800"/>
            </a:xfrm>
            <a:custGeom>
              <a:avLst/>
              <a:gdLst/>
              <a:ahLst/>
              <a:cxnLst/>
              <a:rect l="l" t="t" r="r" b="b"/>
              <a:pathLst>
                <a:path w="2730500" h="4114800">
                  <a:moveTo>
                    <a:pt x="2730367" y="1476240"/>
                  </a:moveTo>
                  <a:lnTo>
                    <a:pt x="1889417" y="1476240"/>
                  </a:lnTo>
                  <a:lnTo>
                    <a:pt x="1889417" y="0"/>
                  </a:lnTo>
                  <a:lnTo>
                    <a:pt x="2367923" y="0"/>
                  </a:lnTo>
                  <a:lnTo>
                    <a:pt x="2367923" y="1449090"/>
                  </a:lnTo>
                  <a:lnTo>
                    <a:pt x="2730367" y="1449090"/>
                  </a:lnTo>
                  <a:lnTo>
                    <a:pt x="2730367" y="1476240"/>
                  </a:lnTo>
                  <a:close/>
                </a:path>
                <a:path w="2730500" h="4114800">
                  <a:moveTo>
                    <a:pt x="2730367" y="2312776"/>
                  </a:moveTo>
                  <a:lnTo>
                    <a:pt x="0" y="2312776"/>
                  </a:lnTo>
                  <a:lnTo>
                    <a:pt x="0" y="1802031"/>
                  </a:lnTo>
                  <a:lnTo>
                    <a:pt x="1539022" y="1802031"/>
                  </a:lnTo>
                  <a:lnTo>
                    <a:pt x="503109" y="766117"/>
                  </a:lnTo>
                  <a:lnTo>
                    <a:pt x="841626" y="427600"/>
                  </a:lnTo>
                  <a:lnTo>
                    <a:pt x="1889417" y="1476240"/>
                  </a:lnTo>
                  <a:lnTo>
                    <a:pt x="2730367" y="1476240"/>
                  </a:lnTo>
                  <a:lnTo>
                    <a:pt x="2730367" y="2312776"/>
                  </a:lnTo>
                  <a:close/>
                </a:path>
                <a:path w="2730500" h="4114800">
                  <a:moveTo>
                    <a:pt x="2730367" y="1449090"/>
                  </a:moveTo>
                  <a:lnTo>
                    <a:pt x="2367923" y="1449090"/>
                  </a:lnTo>
                  <a:lnTo>
                    <a:pt x="2730367" y="1086646"/>
                  </a:lnTo>
                  <a:lnTo>
                    <a:pt x="2730367" y="1449090"/>
                  </a:lnTo>
                  <a:close/>
                </a:path>
                <a:path w="2730500" h="4114800">
                  <a:moveTo>
                    <a:pt x="801751" y="3737263"/>
                  </a:moveTo>
                  <a:lnTo>
                    <a:pt x="441175" y="3376687"/>
                  </a:lnTo>
                  <a:lnTo>
                    <a:pt x="1505086" y="2312776"/>
                  </a:lnTo>
                  <a:lnTo>
                    <a:pt x="2725953" y="2312776"/>
                  </a:lnTo>
                  <a:lnTo>
                    <a:pt x="2730367" y="2317189"/>
                  </a:lnTo>
                  <a:lnTo>
                    <a:pt x="2730367" y="2631779"/>
                  </a:lnTo>
                  <a:lnTo>
                    <a:pt x="2367923" y="2631779"/>
                  </a:lnTo>
                  <a:lnTo>
                    <a:pt x="2367923" y="2649596"/>
                  </a:lnTo>
                  <a:lnTo>
                    <a:pt x="1889417" y="2649596"/>
                  </a:lnTo>
                  <a:lnTo>
                    <a:pt x="801751" y="3737263"/>
                  </a:lnTo>
                  <a:close/>
                </a:path>
                <a:path w="2730500" h="4114800">
                  <a:moveTo>
                    <a:pt x="2730367" y="2994224"/>
                  </a:moveTo>
                  <a:lnTo>
                    <a:pt x="2367923" y="2631779"/>
                  </a:lnTo>
                  <a:lnTo>
                    <a:pt x="2730367" y="2631779"/>
                  </a:lnTo>
                  <a:lnTo>
                    <a:pt x="2730367" y="2994224"/>
                  </a:lnTo>
                  <a:close/>
                </a:path>
                <a:path w="2730500" h="4114800">
                  <a:moveTo>
                    <a:pt x="2367923" y="4114799"/>
                  </a:moveTo>
                  <a:lnTo>
                    <a:pt x="1889417" y="4114799"/>
                  </a:lnTo>
                  <a:lnTo>
                    <a:pt x="1889417" y="2649596"/>
                  </a:lnTo>
                  <a:lnTo>
                    <a:pt x="2367923" y="2649596"/>
                  </a:lnTo>
                  <a:lnTo>
                    <a:pt x="2367923" y="4114799"/>
                  </a:lnTo>
                  <a:close/>
                </a:path>
              </a:pathLst>
            </a:custGeom>
            <a:solidFill>
              <a:srgbClr val="EB5D28"/>
            </a:solidFill>
          </p:spPr>
          <p:txBody>
            <a:bodyPr wrap="square" lIns="0" tIns="0" rIns="0" bIns="0" rtlCol="0"/>
            <a:lstStyle/>
            <a:p>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228600" y="423311"/>
            <a:ext cx="9674717" cy="2038349"/>
          </a:xfrm>
          <a:prstGeom prst="rect">
            <a:avLst/>
          </a:prstGeom>
        </p:spPr>
      </p:pic>
      <p:grpSp>
        <p:nvGrpSpPr>
          <p:cNvPr id="2" name="object 2"/>
          <p:cNvGrpSpPr/>
          <p:nvPr/>
        </p:nvGrpSpPr>
        <p:grpSpPr>
          <a:xfrm>
            <a:off x="228600" y="2889660"/>
            <a:ext cx="9296400" cy="7310324"/>
            <a:chOff x="225" y="2976676"/>
            <a:chExt cx="8856338" cy="7590764"/>
          </a:xfrm>
        </p:grpSpPr>
        <p:sp>
          <p:nvSpPr>
            <p:cNvPr id="3" name="object 3"/>
            <p:cNvSpPr/>
            <p:nvPr/>
          </p:nvSpPr>
          <p:spPr>
            <a:xfrm>
              <a:off x="5776813" y="4155886"/>
              <a:ext cx="3079750" cy="6411554"/>
            </a:xfrm>
            <a:custGeom>
              <a:avLst/>
              <a:gdLst/>
              <a:ahLst/>
              <a:cxnLst/>
              <a:rect l="l" t="t" r="r" b="b"/>
              <a:pathLst>
                <a:path w="3079750" h="6131559">
                  <a:moveTo>
                    <a:pt x="3079211" y="6131112"/>
                  </a:moveTo>
                  <a:lnTo>
                    <a:pt x="0" y="6131112"/>
                  </a:lnTo>
                  <a:lnTo>
                    <a:pt x="0" y="0"/>
                  </a:lnTo>
                  <a:lnTo>
                    <a:pt x="3079211" y="0"/>
                  </a:lnTo>
                  <a:lnTo>
                    <a:pt x="3079211" y="6131112"/>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225" y="2976676"/>
              <a:ext cx="7388107" cy="5514160"/>
            </a:xfrm>
            <a:prstGeom prst="rect">
              <a:avLst/>
            </a:prstGeom>
          </p:spPr>
        </p:pic>
        <p:sp>
          <p:nvSpPr>
            <p:cNvPr id="5" name="object 5"/>
            <p:cNvSpPr/>
            <p:nvPr/>
          </p:nvSpPr>
          <p:spPr>
            <a:xfrm>
              <a:off x="5396880" y="7587355"/>
              <a:ext cx="2602230" cy="1807210"/>
            </a:xfrm>
            <a:custGeom>
              <a:avLst/>
              <a:gdLst/>
              <a:ahLst/>
              <a:cxnLst/>
              <a:rect l="l" t="t" r="r" b="b"/>
              <a:pathLst>
                <a:path w="2602229" h="1807209">
                  <a:moveTo>
                    <a:pt x="1698676" y="1806925"/>
                  </a:moveTo>
                  <a:lnTo>
                    <a:pt x="932086" y="1806925"/>
                  </a:lnTo>
                  <a:lnTo>
                    <a:pt x="1564405" y="1174605"/>
                  </a:lnTo>
                  <a:lnTo>
                    <a:pt x="0" y="1174605"/>
                  </a:lnTo>
                  <a:lnTo>
                    <a:pt x="0" y="632319"/>
                  </a:lnTo>
                  <a:lnTo>
                    <a:pt x="1564926" y="632319"/>
                  </a:lnTo>
                  <a:lnTo>
                    <a:pt x="932086" y="0"/>
                  </a:lnTo>
                  <a:lnTo>
                    <a:pt x="1698676" y="0"/>
                  </a:lnTo>
                  <a:lnTo>
                    <a:pt x="2602138" y="903462"/>
                  </a:lnTo>
                  <a:lnTo>
                    <a:pt x="1698676" y="1806925"/>
                  </a:lnTo>
                  <a:close/>
                </a:path>
              </a:pathLst>
            </a:custGeom>
            <a:solidFill>
              <a:srgbClr val="EB5D28"/>
            </a:solidFill>
          </p:spPr>
          <p:txBody>
            <a:bodyPr wrap="square" lIns="0" tIns="0" rIns="0" bIns="0" rtlCol="0"/>
            <a:lstStyle/>
            <a:p>
              <a:endParaRPr/>
            </a:p>
          </p:txBody>
        </p:sp>
      </p:grpSp>
      <p:sp>
        <p:nvSpPr>
          <p:cNvPr id="7" name="object 7"/>
          <p:cNvSpPr txBox="1"/>
          <p:nvPr/>
        </p:nvSpPr>
        <p:spPr>
          <a:xfrm>
            <a:off x="9923812" y="0"/>
            <a:ext cx="7983687" cy="10361554"/>
          </a:xfrm>
          <a:prstGeom prst="rect">
            <a:avLst/>
          </a:prstGeom>
        </p:spPr>
        <p:txBody>
          <a:bodyPr vert="horz" wrap="square" lIns="0" tIns="12700" rIns="0" bIns="0" rtlCol="0">
            <a:spAutoFit/>
          </a:bodyPr>
          <a:lstStyle/>
          <a:p>
            <a:pPr marL="12700" marR="576580" algn="just">
              <a:lnSpc>
                <a:spcPct val="114300"/>
              </a:lnSpc>
              <a:spcBef>
                <a:spcPts val="5"/>
              </a:spcBef>
            </a:pPr>
            <a:r>
              <a:rPr lang="uk-UA" sz="2200" dirty="0" smtClean="0">
                <a:solidFill>
                  <a:srgbClr val="252421"/>
                </a:solidFill>
                <a:latin typeface="Arial"/>
                <a:cs typeface="Arial"/>
              </a:rPr>
              <a:t>	</a:t>
            </a:r>
            <a:r>
              <a:rPr lang="uk-UA" sz="2400" dirty="0" smtClean="0">
                <a:solidFill>
                  <a:srgbClr val="252421"/>
                </a:solidFill>
                <a:latin typeface="Arial"/>
                <a:cs typeface="Arial"/>
              </a:rPr>
              <a:t>У</a:t>
            </a:r>
            <a:r>
              <a:rPr lang="uk-UA" sz="2400" spc="195" dirty="0" smtClean="0">
                <a:solidFill>
                  <a:srgbClr val="252421"/>
                </a:solidFill>
                <a:latin typeface="Arial"/>
                <a:cs typeface="Arial"/>
              </a:rPr>
              <a:t>   </a:t>
            </a:r>
            <a:r>
              <a:rPr lang="uk-UA" sz="2400" spc="100" dirty="0" smtClean="0">
                <a:solidFill>
                  <a:srgbClr val="252421"/>
                </a:solidFill>
                <a:latin typeface="Arial"/>
                <a:cs typeface="Arial"/>
              </a:rPr>
              <a:t>кінцевому</a:t>
            </a:r>
            <a:r>
              <a:rPr lang="uk-UA" sz="2400" spc="200" dirty="0" smtClean="0">
                <a:solidFill>
                  <a:srgbClr val="252421"/>
                </a:solidFill>
                <a:latin typeface="Arial"/>
                <a:cs typeface="Arial"/>
              </a:rPr>
              <a:t>   </a:t>
            </a:r>
            <a:r>
              <a:rPr lang="uk-UA" sz="2400" spc="60" dirty="0" smtClean="0">
                <a:solidFill>
                  <a:srgbClr val="252421"/>
                </a:solidFill>
                <a:latin typeface="Arial"/>
                <a:cs typeface="Arial"/>
              </a:rPr>
              <a:t>підсумку</a:t>
            </a:r>
            <a:r>
              <a:rPr lang="uk-UA" sz="2400" spc="200" dirty="0" smtClean="0">
                <a:solidFill>
                  <a:srgbClr val="252421"/>
                </a:solidFill>
                <a:latin typeface="Arial"/>
                <a:cs typeface="Arial"/>
              </a:rPr>
              <a:t>   </a:t>
            </a:r>
            <a:r>
              <a:rPr lang="uk-UA" sz="2400" dirty="0" smtClean="0">
                <a:solidFill>
                  <a:srgbClr val="252421"/>
                </a:solidFill>
                <a:latin typeface="Arial"/>
                <a:cs typeface="Arial"/>
              </a:rPr>
              <a:t>результат</a:t>
            </a:r>
            <a:r>
              <a:rPr lang="uk-UA" sz="2400" spc="200" dirty="0" smtClean="0">
                <a:solidFill>
                  <a:srgbClr val="252421"/>
                </a:solidFill>
                <a:latin typeface="Arial"/>
                <a:cs typeface="Arial"/>
              </a:rPr>
              <a:t>   </a:t>
            </a:r>
            <a:r>
              <a:rPr lang="uk-UA" sz="2400" spc="85" dirty="0" smtClean="0">
                <a:solidFill>
                  <a:srgbClr val="252421"/>
                </a:solidFill>
                <a:latin typeface="Arial"/>
                <a:cs typeface="Arial"/>
              </a:rPr>
              <a:t>підприємництва </a:t>
            </a:r>
            <a:r>
              <a:rPr lang="uk-UA" sz="2400" spc="55" dirty="0" smtClean="0">
                <a:solidFill>
                  <a:srgbClr val="252421"/>
                </a:solidFill>
                <a:latin typeface="Arial"/>
                <a:cs typeface="Arial"/>
              </a:rPr>
              <a:t>полягає</a:t>
            </a:r>
            <a:r>
              <a:rPr lang="uk-UA" sz="2400" spc="390" dirty="0" smtClean="0">
                <a:solidFill>
                  <a:srgbClr val="252421"/>
                </a:solidFill>
                <a:latin typeface="Arial"/>
                <a:cs typeface="Arial"/>
              </a:rPr>
              <a:t> </a:t>
            </a:r>
            <a:r>
              <a:rPr lang="uk-UA" sz="2400" spc="85" dirty="0" smtClean="0">
                <a:solidFill>
                  <a:srgbClr val="252421"/>
                </a:solidFill>
                <a:latin typeface="Arial"/>
                <a:cs typeface="Arial"/>
              </a:rPr>
              <a:t>в</a:t>
            </a:r>
            <a:r>
              <a:rPr lang="uk-UA" sz="2400" spc="390" dirty="0" smtClean="0">
                <a:solidFill>
                  <a:srgbClr val="252421"/>
                </a:solidFill>
                <a:latin typeface="Arial"/>
                <a:cs typeface="Arial"/>
              </a:rPr>
              <a:t> </a:t>
            </a:r>
            <a:r>
              <a:rPr lang="uk-UA" sz="2400" dirty="0" smtClean="0">
                <a:solidFill>
                  <a:srgbClr val="252421"/>
                </a:solidFill>
                <a:latin typeface="Arial"/>
                <a:cs typeface="Arial"/>
              </a:rPr>
              <a:t>тому</a:t>
            </a:r>
            <a:r>
              <a:rPr lang="uk-UA" sz="2400" dirty="0" smtClean="0">
                <a:solidFill>
                  <a:srgbClr val="252421"/>
                </a:solidFill>
                <a:latin typeface="Verdana"/>
                <a:cs typeface="Verdana"/>
              </a:rPr>
              <a:t>,</a:t>
            </a:r>
            <a:r>
              <a:rPr lang="uk-UA" sz="2400" spc="229"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390" dirty="0" smtClean="0">
                <a:solidFill>
                  <a:srgbClr val="252421"/>
                </a:solidFill>
                <a:latin typeface="Arial"/>
                <a:cs typeface="Arial"/>
              </a:rPr>
              <a:t> </a:t>
            </a:r>
            <a:r>
              <a:rPr lang="uk-UA" sz="2400" spc="75" dirty="0" smtClean="0">
                <a:solidFill>
                  <a:srgbClr val="252421"/>
                </a:solidFill>
                <a:latin typeface="Arial"/>
                <a:cs typeface="Arial"/>
              </a:rPr>
              <a:t>бізнесменові</a:t>
            </a:r>
            <a:r>
              <a:rPr lang="uk-UA" sz="2400" spc="390" dirty="0" smtClean="0">
                <a:solidFill>
                  <a:srgbClr val="252421"/>
                </a:solidFill>
                <a:latin typeface="Arial"/>
                <a:cs typeface="Arial"/>
              </a:rPr>
              <a:t> </a:t>
            </a:r>
            <a:r>
              <a:rPr lang="uk-UA" sz="2400" dirty="0" smtClean="0">
                <a:solidFill>
                  <a:srgbClr val="252421"/>
                </a:solidFill>
                <a:latin typeface="Arial"/>
                <a:cs typeface="Arial"/>
              </a:rPr>
              <a:t>вдається</a:t>
            </a:r>
            <a:r>
              <a:rPr lang="uk-UA" sz="2400" spc="395" dirty="0" smtClean="0">
                <a:solidFill>
                  <a:srgbClr val="252421"/>
                </a:solidFill>
                <a:latin typeface="Arial"/>
                <a:cs typeface="Arial"/>
              </a:rPr>
              <a:t> </a:t>
            </a:r>
            <a:r>
              <a:rPr lang="uk-UA" sz="2400" spc="70" dirty="0" smtClean="0">
                <a:solidFill>
                  <a:srgbClr val="252421"/>
                </a:solidFill>
                <a:latin typeface="Arial"/>
                <a:cs typeface="Arial"/>
              </a:rPr>
              <a:t>з</a:t>
            </a:r>
            <a:r>
              <a:rPr lang="uk-UA" sz="2400" spc="390" dirty="0" smtClean="0">
                <a:solidFill>
                  <a:srgbClr val="252421"/>
                </a:solidFill>
                <a:latin typeface="Arial"/>
                <a:cs typeface="Arial"/>
              </a:rPr>
              <a:t> </a:t>
            </a:r>
            <a:r>
              <a:rPr lang="uk-UA" sz="2400" spc="100" dirty="0" smtClean="0">
                <a:solidFill>
                  <a:srgbClr val="252421"/>
                </a:solidFill>
                <a:latin typeface="Arial"/>
                <a:cs typeface="Arial"/>
              </a:rPr>
              <a:t>вигодою </a:t>
            </a:r>
            <a:r>
              <a:rPr lang="uk-UA" sz="2400" dirty="0" smtClean="0">
                <a:solidFill>
                  <a:srgbClr val="252421"/>
                </a:solidFill>
                <a:latin typeface="Arial"/>
                <a:cs typeface="Arial"/>
              </a:rPr>
              <a:t>для</a:t>
            </a:r>
            <a:r>
              <a:rPr lang="uk-UA" sz="2400" spc="170" dirty="0" smtClean="0">
                <a:solidFill>
                  <a:srgbClr val="252421"/>
                </a:solidFill>
                <a:latin typeface="Arial"/>
                <a:cs typeface="Arial"/>
              </a:rPr>
              <a:t> </a:t>
            </a:r>
            <a:r>
              <a:rPr lang="uk-UA" sz="2400" dirty="0" smtClean="0">
                <a:solidFill>
                  <a:srgbClr val="252421"/>
                </a:solidFill>
                <a:latin typeface="Arial"/>
                <a:cs typeface="Arial"/>
              </a:rPr>
              <a:t>себе</a:t>
            </a:r>
            <a:r>
              <a:rPr lang="uk-UA" sz="2400" spc="175" dirty="0" smtClean="0">
                <a:solidFill>
                  <a:srgbClr val="252421"/>
                </a:solidFill>
                <a:latin typeface="Arial"/>
                <a:cs typeface="Arial"/>
              </a:rPr>
              <a:t> </a:t>
            </a:r>
            <a:r>
              <a:rPr lang="uk-UA" sz="2400" spc="85" dirty="0" smtClean="0">
                <a:solidFill>
                  <a:srgbClr val="252421"/>
                </a:solidFill>
                <a:latin typeface="Arial"/>
                <a:cs typeface="Arial"/>
              </a:rPr>
              <a:t>задовольнити</a:t>
            </a:r>
            <a:r>
              <a:rPr lang="uk-UA" sz="2400" spc="175" dirty="0" smtClean="0">
                <a:solidFill>
                  <a:srgbClr val="252421"/>
                </a:solidFill>
                <a:latin typeface="Arial"/>
                <a:cs typeface="Arial"/>
              </a:rPr>
              <a:t> </a:t>
            </a:r>
            <a:r>
              <a:rPr lang="uk-UA" sz="2400" spc="90" dirty="0" smtClean="0">
                <a:solidFill>
                  <a:srgbClr val="252421"/>
                </a:solidFill>
                <a:latin typeface="Arial"/>
                <a:cs typeface="Arial"/>
              </a:rPr>
              <a:t>певне</a:t>
            </a:r>
            <a:r>
              <a:rPr lang="uk-UA" sz="2400" spc="175" dirty="0" smtClean="0">
                <a:solidFill>
                  <a:srgbClr val="252421"/>
                </a:solidFill>
                <a:latin typeface="Arial"/>
                <a:cs typeface="Arial"/>
              </a:rPr>
              <a:t> </a:t>
            </a:r>
            <a:r>
              <a:rPr lang="uk-UA" sz="2400" spc="80" dirty="0" smtClean="0">
                <a:solidFill>
                  <a:srgbClr val="252421"/>
                </a:solidFill>
                <a:latin typeface="Arial"/>
                <a:cs typeface="Arial"/>
              </a:rPr>
              <a:t>коло</a:t>
            </a:r>
            <a:r>
              <a:rPr lang="uk-UA" sz="2400" spc="175" dirty="0" smtClean="0">
                <a:solidFill>
                  <a:srgbClr val="252421"/>
                </a:solidFill>
                <a:latin typeface="Arial"/>
                <a:cs typeface="Arial"/>
              </a:rPr>
              <a:t> </a:t>
            </a:r>
            <a:r>
              <a:rPr lang="uk-UA" sz="2400" spc="75" dirty="0" smtClean="0">
                <a:solidFill>
                  <a:srgbClr val="252421"/>
                </a:solidFill>
                <a:latin typeface="Arial"/>
                <a:cs typeface="Arial"/>
              </a:rPr>
              <a:t>потреб</a:t>
            </a:r>
            <a:r>
              <a:rPr lang="uk-UA" sz="2400" spc="175" dirty="0" smtClean="0">
                <a:solidFill>
                  <a:srgbClr val="252421"/>
                </a:solidFill>
                <a:latin typeface="Arial"/>
                <a:cs typeface="Arial"/>
              </a:rPr>
              <a:t> </a:t>
            </a:r>
            <a:r>
              <a:rPr lang="uk-UA" sz="2400" dirty="0" smtClean="0">
                <a:solidFill>
                  <a:srgbClr val="252421"/>
                </a:solidFill>
                <a:latin typeface="Arial"/>
                <a:cs typeface="Arial"/>
              </a:rPr>
              <a:t>у</a:t>
            </a:r>
            <a:r>
              <a:rPr lang="uk-UA" sz="2400" spc="175" dirty="0" smtClean="0">
                <a:solidFill>
                  <a:srgbClr val="252421"/>
                </a:solidFill>
                <a:latin typeface="Arial"/>
                <a:cs typeface="Arial"/>
              </a:rPr>
              <a:t> </a:t>
            </a:r>
            <a:r>
              <a:rPr lang="uk-UA" sz="2400" spc="50" dirty="0" smtClean="0">
                <a:solidFill>
                  <a:srgbClr val="252421"/>
                </a:solidFill>
                <a:latin typeface="Arial"/>
                <a:cs typeface="Arial"/>
              </a:rPr>
              <a:t>товарах</a:t>
            </a:r>
            <a:r>
              <a:rPr lang="uk-UA" sz="2400" spc="175" dirty="0" smtClean="0">
                <a:solidFill>
                  <a:srgbClr val="252421"/>
                </a:solidFill>
                <a:latin typeface="Arial"/>
                <a:cs typeface="Arial"/>
              </a:rPr>
              <a:t> </a:t>
            </a:r>
            <a:r>
              <a:rPr lang="uk-UA" sz="2400" spc="25" dirty="0" smtClean="0">
                <a:solidFill>
                  <a:srgbClr val="252421"/>
                </a:solidFill>
                <a:latin typeface="Arial"/>
                <a:cs typeface="Arial"/>
              </a:rPr>
              <a:t>і </a:t>
            </a:r>
            <a:r>
              <a:rPr lang="uk-UA" sz="2400" dirty="0" smtClean="0">
                <a:solidFill>
                  <a:srgbClr val="252421"/>
                </a:solidFill>
                <a:latin typeface="Arial"/>
                <a:cs typeface="Arial"/>
              </a:rPr>
              <a:t>послугах</a:t>
            </a:r>
            <a:r>
              <a:rPr lang="uk-UA" sz="2400" dirty="0" smtClean="0">
                <a:solidFill>
                  <a:srgbClr val="252421"/>
                </a:solidFill>
                <a:latin typeface="Verdana"/>
                <a:cs typeface="Verdana"/>
              </a:rPr>
              <a:t>,</a:t>
            </a:r>
            <a:r>
              <a:rPr lang="uk-UA" sz="2400" spc="-30" dirty="0" smtClean="0">
                <a:solidFill>
                  <a:srgbClr val="252421"/>
                </a:solidFill>
                <a:latin typeface="Verdana"/>
                <a:cs typeface="Verdana"/>
              </a:rPr>
              <a:t> </a:t>
            </a:r>
            <a:r>
              <a:rPr lang="uk-UA" sz="2400" spc="80" dirty="0" smtClean="0">
                <a:solidFill>
                  <a:srgbClr val="252421"/>
                </a:solidFill>
                <a:latin typeface="Arial"/>
                <a:cs typeface="Arial"/>
              </a:rPr>
              <a:t>реалізуючи</a:t>
            </a:r>
            <a:r>
              <a:rPr lang="uk-UA" sz="2400" spc="145" dirty="0" smtClean="0">
                <a:solidFill>
                  <a:srgbClr val="252421"/>
                </a:solidFill>
                <a:latin typeface="Arial"/>
                <a:cs typeface="Arial"/>
              </a:rPr>
              <a:t> </a:t>
            </a:r>
            <a:r>
              <a:rPr lang="uk-UA" sz="2400" spc="70" dirty="0" smtClean="0">
                <a:solidFill>
                  <a:srgbClr val="252421"/>
                </a:solidFill>
                <a:latin typeface="Arial"/>
                <a:cs typeface="Arial"/>
              </a:rPr>
              <a:t>свій</a:t>
            </a:r>
            <a:r>
              <a:rPr lang="uk-UA" sz="2400" spc="145" dirty="0" smtClean="0">
                <a:solidFill>
                  <a:srgbClr val="252421"/>
                </a:solidFill>
                <a:latin typeface="Arial"/>
                <a:cs typeface="Arial"/>
              </a:rPr>
              <a:t> </a:t>
            </a:r>
            <a:r>
              <a:rPr lang="uk-UA" sz="2400" spc="60" dirty="0" smtClean="0">
                <a:solidFill>
                  <a:srgbClr val="252421"/>
                </a:solidFill>
                <a:latin typeface="Arial"/>
                <a:cs typeface="Arial"/>
              </a:rPr>
              <a:t>товар</a:t>
            </a:r>
            <a:r>
              <a:rPr lang="uk-UA" sz="2400" spc="145" dirty="0" smtClean="0">
                <a:solidFill>
                  <a:srgbClr val="252421"/>
                </a:solidFill>
                <a:latin typeface="Arial"/>
                <a:cs typeface="Arial"/>
              </a:rPr>
              <a:t> </a:t>
            </a:r>
            <a:r>
              <a:rPr lang="uk-UA" sz="2400" b="1" dirty="0" smtClean="0">
                <a:solidFill>
                  <a:srgbClr val="252421"/>
                </a:solidFill>
                <a:latin typeface="Arial"/>
                <a:cs typeface="Arial"/>
              </a:rPr>
              <a:t>Т</a:t>
            </a:r>
            <a:r>
              <a:rPr lang="uk-UA" sz="2400" spc="145" dirty="0" smtClean="0">
                <a:solidFill>
                  <a:srgbClr val="252421"/>
                </a:solidFill>
                <a:latin typeface="Arial"/>
                <a:cs typeface="Arial"/>
              </a:rPr>
              <a:t> </a:t>
            </a:r>
            <a:r>
              <a:rPr lang="uk-UA" sz="2400" spc="75" dirty="0" smtClean="0">
                <a:solidFill>
                  <a:srgbClr val="252421"/>
                </a:solidFill>
                <a:latin typeface="Arial"/>
                <a:cs typeface="Arial"/>
              </a:rPr>
              <a:t>і</a:t>
            </a:r>
            <a:r>
              <a:rPr lang="uk-UA" sz="2400" spc="145" dirty="0" smtClean="0">
                <a:solidFill>
                  <a:srgbClr val="252421"/>
                </a:solidFill>
                <a:latin typeface="Arial"/>
                <a:cs typeface="Arial"/>
              </a:rPr>
              <a:t> </a:t>
            </a:r>
            <a:r>
              <a:rPr lang="uk-UA" sz="2400" spc="120" dirty="0" smtClean="0">
                <a:solidFill>
                  <a:srgbClr val="252421"/>
                </a:solidFill>
                <a:latin typeface="Arial"/>
                <a:cs typeface="Arial"/>
              </a:rPr>
              <a:t>отримуючи</a:t>
            </a:r>
            <a:r>
              <a:rPr lang="uk-UA" sz="2400" spc="140" dirty="0" smtClean="0">
                <a:solidFill>
                  <a:srgbClr val="252421"/>
                </a:solidFill>
                <a:latin typeface="Arial"/>
                <a:cs typeface="Arial"/>
              </a:rPr>
              <a:t> </a:t>
            </a:r>
            <a:r>
              <a:rPr lang="uk-UA" sz="2400" spc="75" dirty="0" smtClean="0">
                <a:solidFill>
                  <a:srgbClr val="252421"/>
                </a:solidFill>
                <a:latin typeface="Arial"/>
                <a:cs typeface="Arial"/>
              </a:rPr>
              <a:t>взамін </a:t>
            </a:r>
            <a:r>
              <a:rPr lang="uk-UA" sz="2400" spc="130" dirty="0" smtClean="0">
                <a:solidFill>
                  <a:srgbClr val="252421"/>
                </a:solidFill>
                <a:latin typeface="Arial"/>
                <a:cs typeface="Arial"/>
              </a:rPr>
              <a:t>гроші</a:t>
            </a:r>
            <a:r>
              <a:rPr lang="uk-UA" sz="2400" spc="-25" dirty="0" smtClean="0">
                <a:solidFill>
                  <a:srgbClr val="252421"/>
                </a:solidFill>
                <a:latin typeface="Arial"/>
                <a:cs typeface="Arial"/>
              </a:rPr>
              <a:t> </a:t>
            </a:r>
            <a:r>
              <a:rPr lang="uk-UA" sz="2400" b="1" spc="-20" dirty="0" err="1" smtClean="0">
                <a:solidFill>
                  <a:srgbClr val="252421"/>
                </a:solidFill>
                <a:latin typeface="Arial"/>
                <a:cs typeface="Arial"/>
              </a:rPr>
              <a:t>Гт</a:t>
            </a:r>
            <a:r>
              <a:rPr lang="uk-UA" sz="2400" spc="-20" dirty="0" smtClean="0">
                <a:solidFill>
                  <a:srgbClr val="252421"/>
                </a:solidFill>
                <a:latin typeface="Arial"/>
                <a:cs typeface="Arial"/>
              </a:rPr>
              <a:t> </a:t>
            </a:r>
            <a:r>
              <a:rPr lang="uk-UA" sz="2400" dirty="0" smtClean="0">
                <a:solidFill>
                  <a:srgbClr val="252421"/>
                </a:solidFill>
                <a:latin typeface="Arial"/>
                <a:cs typeface="Arial"/>
              </a:rPr>
              <a:t>від</a:t>
            </a:r>
            <a:r>
              <a:rPr lang="uk-UA" sz="2400" spc="-25" dirty="0" smtClean="0">
                <a:solidFill>
                  <a:srgbClr val="252421"/>
                </a:solidFill>
                <a:latin typeface="Arial"/>
                <a:cs typeface="Arial"/>
              </a:rPr>
              <a:t> </a:t>
            </a:r>
            <a:r>
              <a:rPr lang="uk-UA" sz="2400" spc="95" dirty="0" smtClean="0">
                <a:solidFill>
                  <a:srgbClr val="252421"/>
                </a:solidFill>
                <a:latin typeface="Arial"/>
                <a:cs typeface="Arial"/>
              </a:rPr>
              <a:t>споживачів</a:t>
            </a:r>
            <a:r>
              <a:rPr lang="uk-UA" sz="2400" spc="-20" dirty="0" smtClean="0">
                <a:solidFill>
                  <a:srgbClr val="252421"/>
                </a:solidFill>
                <a:latin typeface="Arial"/>
                <a:cs typeface="Arial"/>
              </a:rPr>
              <a:t> </a:t>
            </a:r>
            <a:r>
              <a:rPr lang="uk-UA" sz="2400" spc="-10" dirty="0" smtClean="0">
                <a:solidFill>
                  <a:srgbClr val="252421"/>
                </a:solidFill>
                <a:latin typeface="Arial"/>
                <a:cs typeface="Arial"/>
              </a:rPr>
              <a:t>товару</a:t>
            </a:r>
            <a:r>
              <a:rPr lang="uk-UA" sz="2400" spc="-10" dirty="0" smtClean="0">
                <a:solidFill>
                  <a:srgbClr val="252421"/>
                </a:solidFill>
                <a:latin typeface="Verdana"/>
                <a:cs typeface="Verdana"/>
              </a:rPr>
              <a:t>.</a:t>
            </a:r>
            <a:endParaRPr lang="uk-UA" sz="2400" dirty="0" smtClean="0">
              <a:latin typeface="Verdana"/>
              <a:cs typeface="Verdana"/>
            </a:endParaRPr>
          </a:p>
          <a:p>
            <a:pPr marL="12700" marR="576580" algn="just">
              <a:lnSpc>
                <a:spcPts val="3150"/>
              </a:lnSpc>
              <a:spcBef>
                <a:spcPts val="110"/>
              </a:spcBef>
            </a:pPr>
            <a:r>
              <a:rPr lang="uk-UA" sz="2400" dirty="0" smtClean="0">
                <a:solidFill>
                  <a:srgbClr val="252421"/>
                </a:solidFill>
                <a:latin typeface="Arial"/>
                <a:cs typeface="Arial"/>
              </a:rPr>
              <a:t>	У</a:t>
            </a:r>
            <a:r>
              <a:rPr lang="uk-UA" sz="2400" spc="415" dirty="0" smtClean="0">
                <a:solidFill>
                  <a:srgbClr val="252421"/>
                </a:solidFill>
                <a:latin typeface="Arial"/>
                <a:cs typeface="Arial"/>
              </a:rPr>
              <a:t>   </a:t>
            </a:r>
            <a:r>
              <a:rPr lang="uk-UA" sz="2400" dirty="0" smtClean="0">
                <a:solidFill>
                  <a:srgbClr val="252421"/>
                </a:solidFill>
                <a:latin typeface="Arial"/>
                <a:cs typeface="Arial"/>
              </a:rPr>
              <a:t>результаті</a:t>
            </a:r>
            <a:r>
              <a:rPr lang="uk-UA" sz="2400" spc="415" dirty="0" smtClean="0">
                <a:solidFill>
                  <a:srgbClr val="252421"/>
                </a:solidFill>
                <a:latin typeface="Arial"/>
                <a:cs typeface="Arial"/>
              </a:rPr>
              <a:t>   </a:t>
            </a:r>
            <a:r>
              <a:rPr lang="uk-UA" sz="2400" spc="75" dirty="0" smtClean="0">
                <a:solidFill>
                  <a:srgbClr val="252421"/>
                </a:solidFill>
                <a:latin typeface="Arial"/>
                <a:cs typeface="Arial"/>
              </a:rPr>
              <a:t>отримуємо</a:t>
            </a:r>
            <a:r>
              <a:rPr lang="uk-UA" sz="2400" spc="420" dirty="0" smtClean="0">
                <a:solidFill>
                  <a:srgbClr val="252421"/>
                </a:solidFill>
                <a:latin typeface="Arial"/>
                <a:cs typeface="Arial"/>
              </a:rPr>
              <a:t>   </a:t>
            </a:r>
            <a:r>
              <a:rPr lang="uk-UA" sz="2400" b="1" spc="55" dirty="0" smtClean="0">
                <a:solidFill>
                  <a:srgbClr val="252421"/>
                </a:solidFill>
                <a:latin typeface="Arial"/>
                <a:cs typeface="Arial"/>
              </a:rPr>
              <a:t>таку</a:t>
            </a:r>
            <a:r>
              <a:rPr lang="uk-UA" sz="2400" b="1" spc="415" dirty="0" smtClean="0">
                <a:solidFill>
                  <a:srgbClr val="252421"/>
                </a:solidFill>
                <a:latin typeface="Arial"/>
                <a:cs typeface="Arial"/>
              </a:rPr>
              <a:t>   </a:t>
            </a:r>
            <a:r>
              <a:rPr lang="uk-UA" sz="2400" b="1" spc="65" dirty="0" smtClean="0">
                <a:solidFill>
                  <a:srgbClr val="252421"/>
                </a:solidFill>
                <a:latin typeface="Arial"/>
                <a:cs typeface="Arial"/>
              </a:rPr>
              <a:t>загальну</a:t>
            </a:r>
            <a:r>
              <a:rPr lang="uk-UA" sz="2400" b="1" spc="420" dirty="0" smtClean="0">
                <a:solidFill>
                  <a:srgbClr val="252421"/>
                </a:solidFill>
                <a:latin typeface="Arial"/>
                <a:cs typeface="Arial"/>
              </a:rPr>
              <a:t>   </a:t>
            </a:r>
            <a:r>
              <a:rPr lang="uk-UA" sz="2400" b="1" spc="-10" dirty="0" smtClean="0">
                <a:solidFill>
                  <a:srgbClr val="252421"/>
                </a:solidFill>
                <a:latin typeface="Arial"/>
                <a:cs typeface="Arial"/>
              </a:rPr>
              <a:t>схему </a:t>
            </a:r>
            <a:r>
              <a:rPr lang="uk-UA" sz="2400" b="1" spc="105" dirty="0" smtClean="0">
                <a:solidFill>
                  <a:srgbClr val="252421"/>
                </a:solidFill>
                <a:latin typeface="Arial"/>
                <a:cs typeface="Arial"/>
              </a:rPr>
              <a:t>підприємницької</a:t>
            </a:r>
            <a:r>
              <a:rPr lang="uk-UA" sz="2400" b="1" spc="135" dirty="0" smtClean="0">
                <a:solidFill>
                  <a:srgbClr val="252421"/>
                </a:solidFill>
                <a:latin typeface="Arial"/>
                <a:cs typeface="Arial"/>
              </a:rPr>
              <a:t> </a:t>
            </a:r>
            <a:r>
              <a:rPr lang="uk-UA" sz="2400" b="1" dirty="0" smtClean="0">
                <a:solidFill>
                  <a:srgbClr val="252421"/>
                </a:solidFill>
                <a:latin typeface="Arial"/>
                <a:cs typeface="Arial"/>
              </a:rPr>
              <a:t>операції</a:t>
            </a:r>
            <a:r>
              <a:rPr lang="uk-UA" sz="2400" dirty="0" smtClean="0">
                <a:solidFill>
                  <a:srgbClr val="252421"/>
                </a:solidFill>
                <a:latin typeface="Verdana"/>
                <a:cs typeface="Verdana"/>
              </a:rPr>
              <a:t>.</a:t>
            </a:r>
            <a:r>
              <a:rPr lang="uk-UA" sz="2400" spc="-30" dirty="0" smtClean="0">
                <a:solidFill>
                  <a:srgbClr val="252421"/>
                </a:solidFill>
                <a:latin typeface="Verdana"/>
                <a:cs typeface="Verdana"/>
              </a:rPr>
              <a:t> </a:t>
            </a:r>
            <a:r>
              <a:rPr lang="uk-UA" sz="2400" spc="50" dirty="0" smtClean="0">
                <a:solidFill>
                  <a:srgbClr val="252421"/>
                </a:solidFill>
                <a:latin typeface="Arial"/>
                <a:cs typeface="Arial"/>
              </a:rPr>
              <a:t>Бізнесмен</a:t>
            </a:r>
            <a:r>
              <a:rPr lang="uk-UA" sz="2400" spc="140" dirty="0" smtClean="0">
                <a:solidFill>
                  <a:srgbClr val="252421"/>
                </a:solidFill>
                <a:latin typeface="Arial"/>
                <a:cs typeface="Arial"/>
              </a:rPr>
              <a:t> </a:t>
            </a:r>
            <a:r>
              <a:rPr lang="uk-UA" sz="2400" spc="65" dirty="0" smtClean="0">
                <a:solidFill>
                  <a:srgbClr val="252421"/>
                </a:solidFill>
                <a:latin typeface="Arial"/>
                <a:cs typeface="Arial"/>
              </a:rPr>
              <a:t>купує</a:t>
            </a:r>
            <a:r>
              <a:rPr lang="uk-UA" sz="2400" spc="135" dirty="0" smtClean="0">
                <a:solidFill>
                  <a:srgbClr val="252421"/>
                </a:solidFill>
                <a:latin typeface="Arial"/>
                <a:cs typeface="Arial"/>
              </a:rPr>
              <a:t> </a:t>
            </a:r>
            <a:r>
              <a:rPr lang="uk-UA" sz="2400" dirty="0" smtClean="0">
                <a:solidFill>
                  <a:srgbClr val="252421"/>
                </a:solidFill>
                <a:latin typeface="Arial"/>
                <a:cs typeface="Arial"/>
              </a:rPr>
              <a:t>за</a:t>
            </a:r>
            <a:r>
              <a:rPr lang="uk-UA" sz="2400" spc="140" dirty="0" smtClean="0">
                <a:solidFill>
                  <a:srgbClr val="252421"/>
                </a:solidFill>
                <a:latin typeface="Arial"/>
                <a:cs typeface="Arial"/>
              </a:rPr>
              <a:t> </a:t>
            </a:r>
            <a:r>
              <a:rPr lang="uk-UA" sz="2400" spc="90" dirty="0" smtClean="0">
                <a:solidFill>
                  <a:srgbClr val="252421"/>
                </a:solidFill>
                <a:latin typeface="Arial"/>
                <a:cs typeface="Arial"/>
              </a:rPr>
              <a:t>наявні</a:t>
            </a:r>
            <a:r>
              <a:rPr lang="uk-UA" sz="2400" spc="140" dirty="0" smtClean="0">
                <a:solidFill>
                  <a:srgbClr val="252421"/>
                </a:solidFill>
                <a:latin typeface="Arial"/>
                <a:cs typeface="Arial"/>
              </a:rPr>
              <a:t> </a:t>
            </a:r>
            <a:r>
              <a:rPr lang="uk-UA" sz="2400" spc="-50" dirty="0" smtClean="0">
                <a:solidFill>
                  <a:srgbClr val="252421"/>
                </a:solidFill>
                <a:latin typeface="Arial"/>
                <a:cs typeface="Arial"/>
              </a:rPr>
              <a:t>у </a:t>
            </a:r>
            <a:r>
              <a:rPr lang="uk-UA" sz="2400" spc="130" dirty="0" smtClean="0">
                <a:solidFill>
                  <a:srgbClr val="252421"/>
                </a:solidFill>
                <a:latin typeface="Arial"/>
                <a:cs typeface="Arial"/>
              </a:rPr>
              <a:t>нього</a:t>
            </a:r>
            <a:r>
              <a:rPr lang="uk-UA" sz="2400" spc="445" dirty="0" smtClean="0">
                <a:solidFill>
                  <a:srgbClr val="252421"/>
                </a:solidFill>
                <a:latin typeface="Arial"/>
                <a:cs typeface="Arial"/>
              </a:rPr>
              <a:t>  </a:t>
            </a:r>
            <a:r>
              <a:rPr lang="uk-UA" sz="2400" spc="130" dirty="0" smtClean="0">
                <a:solidFill>
                  <a:srgbClr val="252421"/>
                </a:solidFill>
                <a:latin typeface="Arial"/>
                <a:cs typeface="Arial"/>
              </a:rPr>
              <a:t>гроші</a:t>
            </a:r>
            <a:r>
              <a:rPr lang="uk-UA" sz="2400" spc="445" dirty="0" smtClean="0">
                <a:solidFill>
                  <a:srgbClr val="252421"/>
                </a:solidFill>
                <a:latin typeface="Arial"/>
                <a:cs typeface="Arial"/>
              </a:rPr>
              <a:t>  </a:t>
            </a:r>
            <a:r>
              <a:rPr lang="uk-UA" sz="2400" b="1" dirty="0" err="1" smtClean="0">
                <a:solidFill>
                  <a:srgbClr val="252421"/>
                </a:solidFill>
                <a:latin typeface="Arial"/>
                <a:cs typeface="Arial"/>
              </a:rPr>
              <a:t>Гф</a:t>
            </a:r>
            <a:r>
              <a:rPr lang="uk-UA" sz="2400" b="1" spc="450" dirty="0" smtClean="0">
                <a:solidFill>
                  <a:srgbClr val="252421"/>
                </a:solidFill>
                <a:latin typeface="Arial"/>
                <a:cs typeface="Arial"/>
              </a:rPr>
              <a:t> </a:t>
            </a:r>
            <a:r>
              <a:rPr lang="uk-UA" sz="2400" spc="450" dirty="0" smtClean="0">
                <a:solidFill>
                  <a:srgbClr val="252421"/>
                </a:solidFill>
                <a:latin typeface="Arial"/>
                <a:cs typeface="Arial"/>
              </a:rPr>
              <a:t> </a:t>
            </a:r>
            <a:r>
              <a:rPr lang="uk-UA" sz="2400" spc="80" dirty="0" smtClean="0">
                <a:solidFill>
                  <a:srgbClr val="252421"/>
                </a:solidFill>
                <a:latin typeface="Arial"/>
                <a:cs typeface="Arial"/>
              </a:rPr>
              <a:t>необхідні</a:t>
            </a:r>
            <a:r>
              <a:rPr lang="uk-UA" sz="2400" spc="445" dirty="0" smtClean="0">
                <a:solidFill>
                  <a:srgbClr val="252421"/>
                </a:solidFill>
                <a:latin typeface="Arial"/>
                <a:cs typeface="Arial"/>
              </a:rPr>
              <a:t>  </a:t>
            </a:r>
            <a:r>
              <a:rPr lang="uk-UA" sz="2400" spc="100" dirty="0" smtClean="0">
                <a:solidFill>
                  <a:srgbClr val="252421"/>
                </a:solidFill>
                <a:latin typeface="Arial"/>
                <a:cs typeface="Arial"/>
              </a:rPr>
              <a:t>йому</a:t>
            </a:r>
            <a:r>
              <a:rPr lang="uk-UA" sz="2400" spc="445" dirty="0" smtClean="0">
                <a:solidFill>
                  <a:srgbClr val="252421"/>
                </a:solidFill>
                <a:latin typeface="Arial"/>
                <a:cs typeface="Arial"/>
              </a:rPr>
              <a:t>  </a:t>
            </a:r>
            <a:r>
              <a:rPr lang="uk-UA" sz="2400" dirty="0" smtClean="0">
                <a:solidFill>
                  <a:srgbClr val="252421"/>
                </a:solidFill>
                <a:latin typeface="Arial"/>
                <a:cs typeface="Arial"/>
              </a:rPr>
              <a:t>для</a:t>
            </a:r>
            <a:r>
              <a:rPr lang="uk-UA" sz="2400" spc="450" dirty="0" smtClean="0">
                <a:solidFill>
                  <a:srgbClr val="252421"/>
                </a:solidFill>
                <a:latin typeface="Arial"/>
                <a:cs typeface="Arial"/>
              </a:rPr>
              <a:t>  </a:t>
            </a:r>
            <a:r>
              <a:rPr lang="uk-UA" sz="2400" spc="70" dirty="0" smtClean="0">
                <a:solidFill>
                  <a:srgbClr val="252421"/>
                </a:solidFill>
                <a:latin typeface="Arial"/>
                <a:cs typeface="Arial"/>
              </a:rPr>
              <a:t>здійснення </a:t>
            </a:r>
            <a:r>
              <a:rPr lang="uk-UA" sz="2400" spc="120" dirty="0" smtClean="0">
                <a:solidFill>
                  <a:srgbClr val="252421"/>
                </a:solidFill>
                <a:latin typeface="Arial"/>
                <a:cs typeface="Arial"/>
              </a:rPr>
              <a:t>підприємницьких</a:t>
            </a:r>
            <a:r>
              <a:rPr lang="uk-UA" sz="2400" spc="45" dirty="0" smtClean="0">
                <a:solidFill>
                  <a:srgbClr val="252421"/>
                </a:solidFill>
                <a:latin typeface="Arial"/>
                <a:cs typeface="Arial"/>
              </a:rPr>
              <a:t> </a:t>
            </a:r>
            <a:r>
              <a:rPr lang="uk-UA" sz="2400" spc="80" dirty="0" smtClean="0">
                <a:solidFill>
                  <a:srgbClr val="252421"/>
                </a:solidFill>
                <a:latin typeface="Arial"/>
                <a:cs typeface="Arial"/>
              </a:rPr>
              <a:t>дій</a:t>
            </a:r>
            <a:r>
              <a:rPr lang="uk-UA" sz="2400" spc="50" dirty="0" smtClean="0">
                <a:solidFill>
                  <a:srgbClr val="252421"/>
                </a:solidFill>
                <a:latin typeface="Arial"/>
                <a:cs typeface="Arial"/>
              </a:rPr>
              <a:t> фактори</a:t>
            </a:r>
            <a:r>
              <a:rPr lang="uk-UA" sz="2400" spc="45" dirty="0" smtClean="0">
                <a:solidFill>
                  <a:srgbClr val="252421"/>
                </a:solidFill>
                <a:latin typeface="Arial"/>
                <a:cs typeface="Arial"/>
              </a:rPr>
              <a:t> </a:t>
            </a:r>
            <a:r>
              <a:rPr lang="uk-UA" sz="2400" b="1" spc="85" dirty="0" smtClean="0">
                <a:solidFill>
                  <a:srgbClr val="252421"/>
                </a:solidFill>
                <a:latin typeface="Arial"/>
                <a:cs typeface="Arial"/>
              </a:rPr>
              <a:t>Ф</a:t>
            </a:r>
            <a:r>
              <a:rPr lang="uk-UA" sz="2400" b="1" spc="50" dirty="0" smtClean="0">
                <a:solidFill>
                  <a:srgbClr val="252421"/>
                </a:solidFill>
                <a:latin typeface="Arial"/>
                <a:cs typeface="Arial"/>
              </a:rPr>
              <a:t> </a:t>
            </a:r>
            <a:r>
              <a:rPr lang="uk-UA" sz="2400" dirty="0" smtClean="0">
                <a:solidFill>
                  <a:srgbClr val="252421"/>
                </a:solidFill>
                <a:latin typeface="Arial"/>
                <a:cs typeface="Arial"/>
              </a:rPr>
              <a:t>у</a:t>
            </a:r>
            <a:r>
              <a:rPr lang="uk-UA" sz="2400" spc="50" dirty="0" smtClean="0">
                <a:solidFill>
                  <a:srgbClr val="252421"/>
                </a:solidFill>
                <a:latin typeface="Arial"/>
                <a:cs typeface="Arial"/>
              </a:rPr>
              <a:t> </a:t>
            </a:r>
            <a:r>
              <a:rPr lang="uk-UA" sz="2400" spc="60" dirty="0" smtClean="0">
                <a:solidFill>
                  <a:srgbClr val="252421"/>
                </a:solidFill>
                <a:latin typeface="Arial"/>
                <a:cs typeface="Arial"/>
              </a:rPr>
              <a:t>вигляді</a:t>
            </a:r>
            <a:r>
              <a:rPr lang="uk-UA" sz="2400" spc="45" dirty="0" smtClean="0">
                <a:solidFill>
                  <a:srgbClr val="252421"/>
                </a:solidFill>
                <a:latin typeface="Arial"/>
                <a:cs typeface="Arial"/>
              </a:rPr>
              <a:t> </a:t>
            </a:r>
            <a:r>
              <a:rPr lang="uk-UA" sz="2400" spc="120" dirty="0" smtClean="0">
                <a:solidFill>
                  <a:srgbClr val="252421"/>
                </a:solidFill>
                <a:latin typeface="Arial"/>
                <a:cs typeface="Arial"/>
              </a:rPr>
              <a:t>природних</a:t>
            </a:r>
            <a:r>
              <a:rPr lang="uk-UA" sz="2400" spc="50" dirty="0" smtClean="0">
                <a:solidFill>
                  <a:srgbClr val="252421"/>
                </a:solidFill>
                <a:latin typeface="Arial"/>
                <a:cs typeface="Arial"/>
              </a:rPr>
              <a:t> </a:t>
            </a:r>
            <a:r>
              <a:rPr lang="uk-UA" sz="2400" spc="25" dirty="0" smtClean="0">
                <a:solidFill>
                  <a:srgbClr val="252421"/>
                </a:solidFill>
                <a:latin typeface="Arial"/>
                <a:cs typeface="Arial"/>
              </a:rPr>
              <a:t>і </a:t>
            </a:r>
            <a:r>
              <a:rPr lang="uk-UA" sz="2400" spc="50" dirty="0" smtClean="0">
                <a:solidFill>
                  <a:srgbClr val="252421"/>
                </a:solidFill>
                <a:latin typeface="Arial"/>
                <a:cs typeface="Arial"/>
              </a:rPr>
              <a:t>трудових</a:t>
            </a:r>
            <a:r>
              <a:rPr lang="uk-UA" sz="2400" dirty="0">
                <a:solidFill>
                  <a:srgbClr val="252421"/>
                </a:solidFill>
                <a:latin typeface="Arial"/>
                <a:cs typeface="Arial"/>
              </a:rPr>
              <a:t> </a:t>
            </a:r>
            <a:r>
              <a:rPr lang="uk-UA" sz="2400" dirty="0" smtClean="0">
                <a:solidFill>
                  <a:srgbClr val="252421"/>
                </a:solidFill>
                <a:latin typeface="Arial"/>
                <a:cs typeface="Arial"/>
              </a:rPr>
              <a:t>ресурсів</a:t>
            </a:r>
            <a:r>
              <a:rPr lang="uk-UA" sz="2400" dirty="0" smtClean="0">
                <a:solidFill>
                  <a:srgbClr val="252421"/>
                </a:solidFill>
                <a:latin typeface="Verdana"/>
                <a:cs typeface="Verdana"/>
              </a:rPr>
              <a:t>,</a:t>
            </a:r>
            <a:r>
              <a:rPr lang="uk-UA" sz="2400" spc="160" dirty="0" smtClean="0">
                <a:solidFill>
                  <a:srgbClr val="252421"/>
                </a:solidFill>
                <a:latin typeface="Verdana"/>
                <a:cs typeface="Verdana"/>
              </a:rPr>
              <a:t>  </a:t>
            </a:r>
            <a:r>
              <a:rPr lang="uk-UA" sz="2400" spc="35" dirty="0" smtClean="0">
                <a:solidFill>
                  <a:srgbClr val="252421"/>
                </a:solidFill>
                <a:latin typeface="Arial"/>
                <a:cs typeface="Arial"/>
              </a:rPr>
              <a:t>засобів</a:t>
            </a:r>
            <a:r>
              <a:rPr lang="uk-UA" sz="2400" dirty="0">
                <a:solidFill>
                  <a:srgbClr val="252421"/>
                </a:solidFill>
                <a:latin typeface="Arial"/>
                <a:cs typeface="Arial"/>
              </a:rPr>
              <a:t> </a:t>
            </a:r>
            <a:r>
              <a:rPr lang="uk-UA" sz="2400" spc="70" dirty="0" smtClean="0">
                <a:solidFill>
                  <a:srgbClr val="252421"/>
                </a:solidFill>
                <a:latin typeface="Arial"/>
                <a:cs typeface="Arial"/>
              </a:rPr>
              <a:t>виробництва</a:t>
            </a:r>
            <a:r>
              <a:rPr lang="uk-UA" sz="2400" spc="70" dirty="0" smtClean="0">
                <a:solidFill>
                  <a:srgbClr val="252421"/>
                </a:solidFill>
                <a:latin typeface="Verdana"/>
                <a:cs typeface="Arial"/>
              </a:rPr>
              <a:t>. </a:t>
            </a:r>
            <a:r>
              <a:rPr lang="uk-UA" sz="2400" spc="50" dirty="0" smtClean="0">
                <a:solidFill>
                  <a:srgbClr val="252421"/>
                </a:solidFill>
                <a:latin typeface="Arial"/>
                <a:cs typeface="Arial"/>
              </a:rPr>
              <a:t>Потім ці ресурси перетворюються на товари і послуги </a:t>
            </a:r>
            <a:r>
              <a:rPr lang="uk-UA" sz="2400" b="1" spc="50" dirty="0" smtClean="0">
                <a:solidFill>
                  <a:srgbClr val="252421"/>
                </a:solidFill>
                <a:latin typeface="Arial"/>
                <a:cs typeface="Arial"/>
              </a:rPr>
              <a:t>Т, </a:t>
            </a:r>
            <a:r>
              <a:rPr lang="uk-UA" sz="2400" spc="50" dirty="0" smtClean="0">
                <a:solidFill>
                  <a:srgbClr val="252421"/>
                </a:solidFill>
                <a:latin typeface="Arial"/>
                <a:cs typeface="Arial"/>
              </a:rPr>
              <a:t>необхідні споживачам. Продукт підприємницької </a:t>
            </a:r>
            <a:r>
              <a:rPr lang="uk-UA" sz="2400" spc="55" dirty="0" smtClean="0">
                <a:solidFill>
                  <a:srgbClr val="252421"/>
                </a:solidFill>
                <a:latin typeface="Arial"/>
                <a:cs typeface="Arial"/>
              </a:rPr>
              <a:t>діяльності</a:t>
            </a:r>
            <a:r>
              <a:rPr lang="uk-UA" sz="2400" spc="-30" dirty="0" smtClean="0">
                <a:solidFill>
                  <a:srgbClr val="252421"/>
                </a:solidFill>
                <a:latin typeface="Arial"/>
                <a:cs typeface="Arial"/>
              </a:rPr>
              <a:t>  </a:t>
            </a:r>
            <a:r>
              <a:rPr lang="uk-UA" sz="2400" b="1" dirty="0" smtClean="0">
                <a:solidFill>
                  <a:srgbClr val="252421"/>
                </a:solidFill>
                <a:latin typeface="Arial"/>
                <a:cs typeface="Arial"/>
              </a:rPr>
              <a:t>Т</a:t>
            </a:r>
            <a:r>
              <a:rPr lang="uk-UA" sz="2400" b="1" spc="-25" dirty="0" smtClean="0">
                <a:solidFill>
                  <a:srgbClr val="252421"/>
                </a:solidFill>
                <a:latin typeface="Arial"/>
                <a:cs typeface="Arial"/>
              </a:rPr>
              <a:t>  </a:t>
            </a:r>
            <a:r>
              <a:rPr lang="uk-UA" sz="2400" spc="45" dirty="0" smtClean="0">
                <a:solidFill>
                  <a:srgbClr val="252421"/>
                </a:solidFill>
                <a:latin typeface="Arial"/>
                <a:cs typeface="Arial"/>
              </a:rPr>
              <a:t>продається</a:t>
            </a:r>
            <a:r>
              <a:rPr lang="uk-UA" sz="2400" spc="-30" dirty="0" smtClean="0">
                <a:solidFill>
                  <a:srgbClr val="252421"/>
                </a:solidFill>
                <a:latin typeface="Arial"/>
                <a:cs typeface="Arial"/>
              </a:rPr>
              <a:t>  </a:t>
            </a:r>
            <a:r>
              <a:rPr lang="uk-UA" sz="2400" spc="65" dirty="0" smtClean="0">
                <a:solidFill>
                  <a:srgbClr val="252421"/>
                </a:solidFill>
                <a:latin typeface="Arial"/>
                <a:cs typeface="Arial"/>
              </a:rPr>
              <a:t>покупцям</a:t>
            </a:r>
            <a:r>
              <a:rPr lang="uk-UA" sz="2400" spc="65" dirty="0" smtClean="0">
                <a:solidFill>
                  <a:srgbClr val="252421"/>
                </a:solidFill>
                <a:latin typeface="Verdana"/>
                <a:cs typeface="Verdana"/>
              </a:rPr>
              <a:t>,</a:t>
            </a:r>
            <a:r>
              <a:rPr lang="uk-UA" sz="2400" spc="420" dirty="0" smtClean="0">
                <a:solidFill>
                  <a:srgbClr val="252421"/>
                </a:solidFill>
                <a:latin typeface="Verdana"/>
                <a:cs typeface="Verdana"/>
              </a:rPr>
              <a:t> </a:t>
            </a:r>
            <a:r>
              <a:rPr lang="uk-UA" sz="2400" dirty="0" smtClean="0">
                <a:solidFill>
                  <a:srgbClr val="252421"/>
                </a:solidFill>
                <a:latin typeface="Arial"/>
                <a:cs typeface="Arial"/>
              </a:rPr>
              <a:t>у</a:t>
            </a:r>
            <a:r>
              <a:rPr lang="uk-UA" sz="2400" spc="-25" dirty="0" smtClean="0">
                <a:solidFill>
                  <a:srgbClr val="252421"/>
                </a:solidFill>
                <a:latin typeface="Arial"/>
                <a:cs typeface="Arial"/>
              </a:rPr>
              <a:t>  </a:t>
            </a:r>
            <a:r>
              <a:rPr lang="uk-UA" sz="2400" dirty="0" smtClean="0">
                <a:solidFill>
                  <a:srgbClr val="252421"/>
                </a:solidFill>
                <a:latin typeface="Arial"/>
                <a:cs typeface="Arial"/>
              </a:rPr>
              <a:t>результаті</a:t>
            </a:r>
            <a:r>
              <a:rPr lang="uk-UA" sz="2400" spc="-30" dirty="0" smtClean="0">
                <a:solidFill>
                  <a:srgbClr val="252421"/>
                </a:solidFill>
                <a:latin typeface="Arial"/>
                <a:cs typeface="Arial"/>
              </a:rPr>
              <a:t>  </a:t>
            </a:r>
            <a:r>
              <a:rPr lang="uk-UA" sz="2400" spc="110" dirty="0" smtClean="0">
                <a:solidFill>
                  <a:srgbClr val="252421"/>
                </a:solidFill>
                <a:latin typeface="Arial"/>
                <a:cs typeface="Arial"/>
              </a:rPr>
              <a:t>чого </a:t>
            </a:r>
            <a:r>
              <a:rPr lang="uk-UA" sz="2400" spc="80" dirty="0" smtClean="0">
                <a:solidFill>
                  <a:srgbClr val="252421"/>
                </a:solidFill>
                <a:latin typeface="Arial"/>
                <a:cs typeface="Arial"/>
              </a:rPr>
              <a:t>бізнесмени</a:t>
            </a:r>
            <a:r>
              <a:rPr lang="uk-UA" sz="2400" spc="165" dirty="0" smtClean="0">
                <a:solidFill>
                  <a:srgbClr val="252421"/>
                </a:solidFill>
                <a:latin typeface="Arial"/>
                <a:cs typeface="Arial"/>
              </a:rPr>
              <a:t>  </a:t>
            </a:r>
            <a:r>
              <a:rPr lang="uk-UA" sz="2400" spc="95" dirty="0" smtClean="0">
                <a:solidFill>
                  <a:srgbClr val="252421"/>
                </a:solidFill>
                <a:latin typeface="Arial"/>
                <a:cs typeface="Arial"/>
              </a:rPr>
              <a:t>отримують</a:t>
            </a:r>
            <a:r>
              <a:rPr lang="uk-UA" sz="2400" spc="165" dirty="0" smtClean="0">
                <a:solidFill>
                  <a:srgbClr val="252421"/>
                </a:solidFill>
                <a:latin typeface="Arial"/>
                <a:cs typeface="Arial"/>
              </a:rPr>
              <a:t>  </a:t>
            </a:r>
            <a:r>
              <a:rPr lang="uk-UA" sz="2400" spc="110" dirty="0" smtClean="0">
                <a:solidFill>
                  <a:srgbClr val="252421"/>
                </a:solidFill>
                <a:latin typeface="Arial"/>
                <a:cs typeface="Arial"/>
              </a:rPr>
              <a:t>грошову</a:t>
            </a:r>
            <a:r>
              <a:rPr lang="uk-UA" sz="2400" spc="165" dirty="0" smtClean="0">
                <a:solidFill>
                  <a:srgbClr val="252421"/>
                </a:solidFill>
                <a:latin typeface="Arial"/>
                <a:cs typeface="Arial"/>
              </a:rPr>
              <a:t>  </a:t>
            </a:r>
            <a:r>
              <a:rPr lang="uk-UA" sz="2400" spc="110" dirty="0" smtClean="0">
                <a:solidFill>
                  <a:srgbClr val="252421"/>
                </a:solidFill>
                <a:latin typeface="Arial"/>
                <a:cs typeface="Arial"/>
              </a:rPr>
              <a:t>виручку</a:t>
            </a:r>
            <a:r>
              <a:rPr lang="uk-UA" sz="2400" spc="165" dirty="0" smtClean="0">
                <a:solidFill>
                  <a:srgbClr val="252421"/>
                </a:solidFill>
                <a:latin typeface="Arial"/>
                <a:cs typeface="Arial"/>
              </a:rPr>
              <a:t>  </a:t>
            </a:r>
            <a:r>
              <a:rPr lang="uk-UA" sz="2400" b="1" dirty="0" err="1" smtClean="0">
                <a:solidFill>
                  <a:srgbClr val="252421"/>
                </a:solidFill>
                <a:latin typeface="Arial"/>
                <a:cs typeface="Arial"/>
              </a:rPr>
              <a:t>Гт</a:t>
            </a:r>
            <a:r>
              <a:rPr lang="uk-UA" sz="2400" dirty="0" smtClean="0">
                <a:solidFill>
                  <a:srgbClr val="252421"/>
                </a:solidFill>
                <a:latin typeface="Verdana"/>
                <a:cs typeface="Verdana"/>
              </a:rPr>
              <a:t>.</a:t>
            </a:r>
            <a:r>
              <a:rPr lang="uk-UA" sz="2400" spc="-5" dirty="0" smtClean="0">
                <a:solidFill>
                  <a:srgbClr val="252421"/>
                </a:solidFill>
                <a:latin typeface="Verdana"/>
                <a:cs typeface="Verdana"/>
              </a:rPr>
              <a:t>  </a:t>
            </a:r>
            <a:r>
              <a:rPr lang="uk-UA" sz="2400" spc="-10" dirty="0" smtClean="0">
                <a:solidFill>
                  <a:srgbClr val="252421"/>
                </a:solidFill>
                <a:latin typeface="Arial"/>
                <a:cs typeface="Arial"/>
              </a:rPr>
              <a:t>Отже</a:t>
            </a:r>
            <a:r>
              <a:rPr lang="uk-UA" sz="2400" spc="-10" dirty="0" smtClean="0">
                <a:solidFill>
                  <a:srgbClr val="252421"/>
                </a:solidFill>
                <a:latin typeface="Verdana"/>
                <a:cs typeface="Verdana"/>
              </a:rPr>
              <a:t>, </a:t>
            </a:r>
            <a:r>
              <a:rPr lang="uk-UA" sz="2400" spc="130" dirty="0" smtClean="0">
                <a:solidFill>
                  <a:srgbClr val="252421"/>
                </a:solidFill>
                <a:latin typeface="Arial"/>
                <a:cs typeface="Arial"/>
              </a:rPr>
              <a:t>логічний</a:t>
            </a:r>
            <a:r>
              <a:rPr lang="uk-UA" sz="2400" spc="310" dirty="0" smtClean="0">
                <a:solidFill>
                  <a:srgbClr val="252421"/>
                </a:solidFill>
                <a:latin typeface="Arial"/>
                <a:cs typeface="Arial"/>
              </a:rPr>
              <a:t>  </a:t>
            </a:r>
            <a:r>
              <a:rPr lang="uk-UA" sz="2400" spc="105" dirty="0" smtClean="0">
                <a:solidFill>
                  <a:srgbClr val="252421"/>
                </a:solidFill>
                <a:latin typeface="Arial"/>
                <a:cs typeface="Arial"/>
              </a:rPr>
              <a:t>ланцюг</a:t>
            </a:r>
            <a:r>
              <a:rPr lang="uk-UA" sz="2400" spc="315" dirty="0" smtClean="0">
                <a:solidFill>
                  <a:srgbClr val="252421"/>
                </a:solidFill>
                <a:latin typeface="Arial"/>
                <a:cs typeface="Arial"/>
              </a:rPr>
              <a:t>  </a:t>
            </a:r>
            <a:r>
              <a:rPr lang="uk-UA" sz="2400" spc="120" dirty="0" smtClean="0">
                <a:solidFill>
                  <a:srgbClr val="252421"/>
                </a:solidFill>
                <a:latin typeface="Arial"/>
                <a:cs typeface="Arial"/>
              </a:rPr>
              <a:t>підприємницьких</a:t>
            </a:r>
            <a:r>
              <a:rPr lang="uk-UA" sz="2400" spc="315" dirty="0" smtClean="0">
                <a:solidFill>
                  <a:srgbClr val="252421"/>
                </a:solidFill>
                <a:latin typeface="Arial"/>
                <a:cs typeface="Arial"/>
              </a:rPr>
              <a:t>  </a:t>
            </a:r>
            <a:r>
              <a:rPr lang="uk-UA" sz="2400" spc="80" dirty="0" smtClean="0">
                <a:solidFill>
                  <a:srgbClr val="252421"/>
                </a:solidFill>
                <a:latin typeface="Arial"/>
                <a:cs typeface="Arial"/>
              </a:rPr>
              <a:t>дій</a:t>
            </a:r>
            <a:r>
              <a:rPr lang="uk-UA" sz="2400" spc="315" dirty="0" smtClean="0">
                <a:solidFill>
                  <a:srgbClr val="252421"/>
                </a:solidFill>
                <a:latin typeface="Arial"/>
                <a:cs typeface="Arial"/>
              </a:rPr>
              <a:t>  </a:t>
            </a:r>
            <a:r>
              <a:rPr lang="uk-UA" sz="2400" dirty="0" smtClean="0">
                <a:solidFill>
                  <a:srgbClr val="252421"/>
                </a:solidFill>
                <a:latin typeface="Arial"/>
                <a:cs typeface="Arial"/>
              </a:rPr>
              <a:t>має</a:t>
            </a:r>
            <a:r>
              <a:rPr lang="uk-UA" sz="2400" spc="315" dirty="0" smtClean="0">
                <a:solidFill>
                  <a:srgbClr val="252421"/>
                </a:solidFill>
                <a:latin typeface="Arial"/>
                <a:cs typeface="Arial"/>
              </a:rPr>
              <a:t>  </a:t>
            </a:r>
            <a:r>
              <a:rPr lang="uk-UA" sz="2400" spc="105" dirty="0" smtClean="0">
                <a:solidFill>
                  <a:srgbClr val="252421"/>
                </a:solidFill>
                <a:latin typeface="Arial"/>
                <a:cs typeface="Arial"/>
              </a:rPr>
              <a:t>такий </a:t>
            </a:r>
            <a:r>
              <a:rPr lang="uk-UA" sz="2400" spc="-35" dirty="0" smtClean="0">
                <a:solidFill>
                  <a:srgbClr val="252421"/>
                </a:solidFill>
                <a:latin typeface="Arial"/>
                <a:cs typeface="Arial"/>
              </a:rPr>
              <a:t>вигляд</a:t>
            </a:r>
            <a:r>
              <a:rPr lang="uk-UA" sz="2400" b="1" spc="-35" dirty="0" smtClean="0">
                <a:solidFill>
                  <a:srgbClr val="252421"/>
                </a:solidFill>
                <a:latin typeface="Verdana"/>
                <a:cs typeface="Verdana"/>
              </a:rPr>
              <a:t>:</a:t>
            </a:r>
            <a:r>
              <a:rPr lang="uk-UA" sz="2400" b="1" spc="-195" dirty="0" smtClean="0">
                <a:solidFill>
                  <a:srgbClr val="252421"/>
                </a:solidFill>
                <a:latin typeface="Verdana"/>
                <a:cs typeface="Verdana"/>
              </a:rPr>
              <a:t> </a:t>
            </a:r>
            <a:r>
              <a:rPr lang="uk-UA" sz="2400" b="1" spc="-229" dirty="0" err="1" smtClean="0">
                <a:solidFill>
                  <a:srgbClr val="252421"/>
                </a:solidFill>
                <a:latin typeface="Arial"/>
                <a:cs typeface="Arial"/>
              </a:rPr>
              <a:t>Гф</a:t>
            </a:r>
            <a:r>
              <a:rPr lang="uk-UA" sz="2400" b="1" spc="-30" dirty="0" smtClean="0">
                <a:solidFill>
                  <a:srgbClr val="252421"/>
                </a:solidFill>
                <a:latin typeface="Arial"/>
                <a:cs typeface="Arial"/>
              </a:rPr>
              <a:t> </a:t>
            </a:r>
            <a:r>
              <a:rPr lang="uk-UA" sz="2400" b="1" spc="-310" dirty="0" smtClean="0">
                <a:solidFill>
                  <a:srgbClr val="252421"/>
                </a:solidFill>
                <a:latin typeface="Verdana"/>
                <a:cs typeface="Verdana"/>
              </a:rPr>
              <a:t>–</a:t>
            </a:r>
            <a:r>
              <a:rPr lang="uk-UA" sz="2400" b="1" spc="85" dirty="0" smtClean="0">
                <a:solidFill>
                  <a:srgbClr val="252421"/>
                </a:solidFill>
                <a:latin typeface="Arial"/>
                <a:cs typeface="Arial"/>
              </a:rPr>
              <a:t>Ф</a:t>
            </a:r>
            <a:r>
              <a:rPr lang="uk-UA" sz="2400" b="1" spc="-30" dirty="0" smtClean="0">
                <a:solidFill>
                  <a:srgbClr val="252421"/>
                </a:solidFill>
                <a:latin typeface="Arial"/>
                <a:cs typeface="Arial"/>
              </a:rPr>
              <a:t> </a:t>
            </a:r>
            <a:r>
              <a:rPr lang="uk-UA" sz="2400" b="1" spc="-310" dirty="0" smtClean="0">
                <a:solidFill>
                  <a:srgbClr val="252421"/>
                </a:solidFill>
                <a:latin typeface="Verdana"/>
                <a:cs typeface="Verdana"/>
              </a:rPr>
              <a:t>–</a:t>
            </a:r>
            <a:r>
              <a:rPr lang="uk-UA" sz="2400" b="1" spc="-190" dirty="0" smtClean="0">
                <a:solidFill>
                  <a:srgbClr val="252421"/>
                </a:solidFill>
                <a:latin typeface="Verdana"/>
                <a:cs typeface="Verdana"/>
              </a:rPr>
              <a:t> </a:t>
            </a:r>
            <a:r>
              <a:rPr lang="uk-UA" sz="2400" b="1" spc="-130" dirty="0" smtClean="0">
                <a:solidFill>
                  <a:srgbClr val="252421"/>
                </a:solidFill>
                <a:latin typeface="Arial"/>
                <a:cs typeface="Arial"/>
              </a:rPr>
              <a:t>Т</a:t>
            </a:r>
            <a:r>
              <a:rPr lang="uk-UA" sz="2400" b="1" spc="-30" dirty="0" smtClean="0">
                <a:solidFill>
                  <a:srgbClr val="252421"/>
                </a:solidFill>
                <a:latin typeface="Arial"/>
                <a:cs typeface="Arial"/>
              </a:rPr>
              <a:t> </a:t>
            </a:r>
            <a:r>
              <a:rPr lang="uk-UA" sz="2400" b="1" spc="-310" dirty="0" smtClean="0">
                <a:solidFill>
                  <a:srgbClr val="252421"/>
                </a:solidFill>
                <a:latin typeface="Verdana"/>
                <a:cs typeface="Verdana"/>
              </a:rPr>
              <a:t>–</a:t>
            </a:r>
            <a:r>
              <a:rPr lang="uk-UA" sz="2400" b="1" spc="-195" dirty="0" smtClean="0">
                <a:solidFill>
                  <a:srgbClr val="252421"/>
                </a:solidFill>
                <a:latin typeface="Verdana"/>
                <a:cs typeface="Verdana"/>
              </a:rPr>
              <a:t> </a:t>
            </a:r>
            <a:r>
              <a:rPr lang="uk-UA" sz="2400" b="1" spc="-25" dirty="0" err="1" smtClean="0">
                <a:solidFill>
                  <a:srgbClr val="252421"/>
                </a:solidFill>
                <a:latin typeface="Arial"/>
                <a:cs typeface="Arial"/>
              </a:rPr>
              <a:t>Гт</a:t>
            </a:r>
            <a:r>
              <a:rPr lang="uk-UA" sz="2400" b="1" spc="-25" dirty="0" smtClean="0">
                <a:solidFill>
                  <a:srgbClr val="252421"/>
                </a:solidFill>
                <a:latin typeface="Verdana"/>
                <a:cs typeface="Verdana"/>
              </a:rPr>
              <a:t>. </a:t>
            </a:r>
          </a:p>
          <a:p>
            <a:pPr marL="12700" marR="576580" algn="just">
              <a:lnSpc>
                <a:spcPts val="3150"/>
              </a:lnSpc>
              <a:spcBef>
                <a:spcPts val="110"/>
              </a:spcBef>
            </a:pPr>
            <a:r>
              <a:rPr lang="uk-UA" sz="2400" b="1" spc="-25" dirty="0">
                <a:solidFill>
                  <a:srgbClr val="252421"/>
                </a:solidFill>
                <a:latin typeface="Verdana"/>
              </a:rPr>
              <a:t>	</a:t>
            </a:r>
            <a:r>
              <a:rPr lang="uk-UA" sz="2400" dirty="0" smtClean="0"/>
              <a:t>Зрозуміло, що підприємець докладає всіх зусиль </a:t>
            </a:r>
            <a:r>
              <a:rPr lang="ru-RU" sz="2400" dirty="0" smtClean="0"/>
              <a:t>для того, </a:t>
            </a:r>
            <a:r>
              <a:rPr lang="uk-UA" sz="2400" dirty="0" smtClean="0"/>
              <a:t>щоб гроші </a:t>
            </a:r>
            <a:r>
              <a:rPr lang="ru-RU" sz="2400" dirty="0" err="1" smtClean="0"/>
              <a:t>Гт</a:t>
            </a:r>
            <a:r>
              <a:rPr lang="ru-RU" sz="2400" dirty="0" smtClean="0"/>
              <a:t>, </a:t>
            </a:r>
            <a:r>
              <a:rPr lang="uk-UA" sz="2400" dirty="0" smtClean="0"/>
              <a:t>виручені від продажу товару, були більше грошових витрат </a:t>
            </a:r>
            <a:r>
              <a:rPr lang="uk-UA" sz="2400" dirty="0" err="1" smtClean="0"/>
              <a:t>Гф</a:t>
            </a:r>
            <a:r>
              <a:rPr lang="uk-UA" sz="2400" dirty="0" smtClean="0"/>
              <a:t> підприємця на здійснення операції, до яких входять витрати власних ресурсів. Це основна умова прибутковості операції.</a:t>
            </a:r>
            <a:endParaRPr lang="uk-UA" sz="2400" b="1" dirty="0" smtClean="0">
              <a:latin typeface="Verdana"/>
              <a:cs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descr="$PPTXTitle"/>
          <p:cNvSpPr txBox="1">
            <a:spLocks noGrp="1"/>
          </p:cNvSpPr>
          <p:nvPr>
            <p:ph type="title"/>
          </p:nvPr>
        </p:nvSpPr>
        <p:spPr>
          <a:xfrm>
            <a:off x="304800" y="165233"/>
            <a:ext cx="17503728" cy="933076"/>
          </a:xfrm>
          <a:prstGeom prst="rect">
            <a:avLst/>
          </a:prstGeom>
        </p:spPr>
        <p:txBody>
          <a:bodyPr vert="horz" wrap="square" lIns="0" tIns="12700" rIns="0" bIns="0" rtlCol="0">
            <a:spAutoFit/>
          </a:bodyPr>
          <a:lstStyle/>
          <a:p>
            <a:pPr marL="12700" marR="5080" algn="just">
              <a:lnSpc>
                <a:spcPct val="115399"/>
              </a:lnSpc>
              <a:spcBef>
                <a:spcPts val="100"/>
              </a:spcBef>
            </a:pPr>
            <a:r>
              <a:rPr sz="2600" spc="90" dirty="0">
                <a:solidFill>
                  <a:srgbClr val="252421"/>
                </a:solidFill>
              </a:rPr>
              <a:t>Виходячи</a:t>
            </a:r>
            <a:r>
              <a:rPr sz="2600" spc="40" dirty="0">
                <a:solidFill>
                  <a:srgbClr val="252421"/>
                </a:solidFill>
              </a:rPr>
              <a:t> </a:t>
            </a:r>
            <a:r>
              <a:rPr sz="2600" spc="80" dirty="0">
                <a:solidFill>
                  <a:srgbClr val="252421"/>
                </a:solidFill>
              </a:rPr>
              <a:t>з</a:t>
            </a:r>
            <a:r>
              <a:rPr sz="2600" spc="40" dirty="0">
                <a:solidFill>
                  <a:srgbClr val="252421"/>
                </a:solidFill>
              </a:rPr>
              <a:t> </a:t>
            </a:r>
            <a:r>
              <a:rPr sz="2600" spc="70" dirty="0">
                <a:solidFill>
                  <a:srgbClr val="252421"/>
                </a:solidFill>
              </a:rPr>
              <a:t>цього</a:t>
            </a:r>
            <a:r>
              <a:rPr sz="2600" spc="70" dirty="0">
                <a:solidFill>
                  <a:srgbClr val="252421"/>
                </a:solidFill>
                <a:latin typeface="Verdana"/>
                <a:cs typeface="Verdana"/>
              </a:rPr>
              <a:t>,</a:t>
            </a:r>
            <a:r>
              <a:rPr sz="2600" spc="-155" dirty="0">
                <a:solidFill>
                  <a:srgbClr val="252421"/>
                </a:solidFill>
                <a:latin typeface="Verdana"/>
                <a:cs typeface="Verdana"/>
              </a:rPr>
              <a:t> </a:t>
            </a:r>
            <a:r>
              <a:rPr sz="2600" spc="120" dirty="0">
                <a:solidFill>
                  <a:srgbClr val="252421"/>
                </a:solidFill>
              </a:rPr>
              <a:t>можна</a:t>
            </a:r>
            <a:r>
              <a:rPr sz="2600" spc="45" dirty="0">
                <a:solidFill>
                  <a:srgbClr val="252421"/>
                </a:solidFill>
              </a:rPr>
              <a:t> </a:t>
            </a:r>
            <a:r>
              <a:rPr sz="2600" spc="100" dirty="0">
                <a:solidFill>
                  <a:srgbClr val="252421"/>
                </a:solidFill>
              </a:rPr>
              <a:t>виділити</a:t>
            </a:r>
            <a:r>
              <a:rPr sz="2600" spc="40" dirty="0">
                <a:solidFill>
                  <a:srgbClr val="252421"/>
                </a:solidFill>
              </a:rPr>
              <a:t> </a:t>
            </a:r>
            <a:r>
              <a:rPr sz="2600" spc="85" dirty="0">
                <a:solidFill>
                  <a:srgbClr val="252421"/>
                </a:solidFill>
              </a:rPr>
              <a:t>такі</a:t>
            </a:r>
            <a:r>
              <a:rPr sz="2600" spc="40" dirty="0">
                <a:solidFill>
                  <a:srgbClr val="252421"/>
                </a:solidFill>
              </a:rPr>
              <a:t> </a:t>
            </a:r>
            <a:r>
              <a:rPr sz="2600" spc="125" dirty="0">
                <a:solidFill>
                  <a:srgbClr val="252421"/>
                </a:solidFill>
              </a:rPr>
              <a:t>види</a:t>
            </a:r>
            <a:r>
              <a:rPr sz="2600" spc="45" dirty="0">
                <a:solidFill>
                  <a:srgbClr val="252421"/>
                </a:solidFill>
              </a:rPr>
              <a:t> </a:t>
            </a:r>
            <a:r>
              <a:rPr sz="2600" spc="125" dirty="0">
                <a:solidFill>
                  <a:srgbClr val="252421"/>
                </a:solidFill>
              </a:rPr>
              <a:t>підприємницької</a:t>
            </a:r>
            <a:r>
              <a:rPr sz="2600" spc="40" dirty="0">
                <a:solidFill>
                  <a:srgbClr val="252421"/>
                </a:solidFill>
              </a:rPr>
              <a:t> </a:t>
            </a:r>
            <a:r>
              <a:rPr sz="2600" dirty="0">
                <a:solidFill>
                  <a:srgbClr val="252421"/>
                </a:solidFill>
              </a:rPr>
              <a:t>діяльності</a:t>
            </a:r>
            <a:r>
              <a:rPr sz="2600" dirty="0">
                <a:solidFill>
                  <a:srgbClr val="252421"/>
                </a:solidFill>
                <a:latin typeface="Verdana"/>
                <a:cs typeface="Verdana"/>
              </a:rPr>
              <a:t>:</a:t>
            </a:r>
            <a:r>
              <a:rPr sz="2600" spc="-155" dirty="0">
                <a:solidFill>
                  <a:srgbClr val="252421"/>
                </a:solidFill>
                <a:latin typeface="Verdana"/>
                <a:cs typeface="Verdana"/>
              </a:rPr>
              <a:t> </a:t>
            </a:r>
            <a:r>
              <a:rPr sz="2600" b="1" spc="100" dirty="0">
                <a:solidFill>
                  <a:srgbClr val="252421"/>
                </a:solidFill>
              </a:rPr>
              <a:t>виробнича</a:t>
            </a:r>
            <a:r>
              <a:rPr sz="2600" b="1" spc="100" dirty="0">
                <a:solidFill>
                  <a:srgbClr val="252421"/>
                </a:solidFill>
                <a:latin typeface="Verdana"/>
                <a:cs typeface="Verdana"/>
              </a:rPr>
              <a:t>,</a:t>
            </a:r>
            <a:r>
              <a:rPr sz="2600" b="1" spc="-155" dirty="0">
                <a:solidFill>
                  <a:srgbClr val="252421"/>
                </a:solidFill>
                <a:latin typeface="Verdana"/>
                <a:cs typeface="Verdana"/>
              </a:rPr>
              <a:t> </a:t>
            </a:r>
            <a:r>
              <a:rPr sz="2600" b="1" dirty="0">
                <a:solidFill>
                  <a:srgbClr val="252421"/>
                </a:solidFill>
              </a:rPr>
              <a:t>наукова</a:t>
            </a:r>
            <a:r>
              <a:rPr sz="2600" b="1" dirty="0">
                <a:solidFill>
                  <a:srgbClr val="252421"/>
                </a:solidFill>
                <a:latin typeface="Verdana"/>
                <a:cs typeface="Verdana"/>
              </a:rPr>
              <a:t>,</a:t>
            </a:r>
            <a:r>
              <a:rPr sz="2600" b="1" spc="-155" dirty="0">
                <a:solidFill>
                  <a:srgbClr val="252421"/>
                </a:solidFill>
                <a:latin typeface="Verdana"/>
                <a:cs typeface="Verdana"/>
              </a:rPr>
              <a:t> </a:t>
            </a:r>
            <a:r>
              <a:rPr sz="2600" b="1" spc="-10" dirty="0">
                <a:solidFill>
                  <a:srgbClr val="252421"/>
                </a:solidFill>
              </a:rPr>
              <a:t>фінансова</a:t>
            </a:r>
            <a:r>
              <a:rPr sz="2600" b="1" spc="-10" dirty="0">
                <a:solidFill>
                  <a:srgbClr val="252421"/>
                </a:solidFill>
                <a:latin typeface="Verdana"/>
                <a:cs typeface="Verdana"/>
              </a:rPr>
              <a:t>, </a:t>
            </a:r>
            <a:r>
              <a:rPr lang="uk-UA" sz="2600" b="1" dirty="0" smtClean="0">
                <a:solidFill>
                  <a:srgbClr val="252421"/>
                </a:solidFill>
              </a:rPr>
              <a:t>страхова</a:t>
            </a:r>
            <a:r>
              <a:rPr sz="2600" b="1" spc="95" dirty="0" smtClean="0">
                <a:solidFill>
                  <a:srgbClr val="252421"/>
                </a:solidFill>
              </a:rPr>
              <a:t> </a:t>
            </a:r>
            <a:r>
              <a:rPr lang="uk-UA" sz="2600" b="1" dirty="0" smtClean="0">
                <a:solidFill>
                  <a:srgbClr val="252421"/>
                </a:solidFill>
              </a:rPr>
              <a:t>та</a:t>
            </a:r>
            <a:r>
              <a:rPr lang="uk-UA" sz="2600" b="1" spc="100" dirty="0" smtClean="0">
                <a:solidFill>
                  <a:srgbClr val="252421"/>
                </a:solidFill>
              </a:rPr>
              <a:t> </a:t>
            </a:r>
            <a:r>
              <a:rPr lang="uk-UA" sz="2600" b="1" spc="110" dirty="0" smtClean="0">
                <a:solidFill>
                  <a:srgbClr val="252421"/>
                </a:solidFill>
              </a:rPr>
              <a:t>комерційна.</a:t>
            </a:r>
            <a:endParaRPr sz="2600" b="1" dirty="0">
              <a:latin typeface="Verdana"/>
              <a:cs typeface="Verdana"/>
            </a:endParaRPr>
          </a:p>
        </p:txBody>
      </p:sp>
      <p:grpSp>
        <p:nvGrpSpPr>
          <p:cNvPr id="2" name="object 2"/>
          <p:cNvGrpSpPr/>
          <p:nvPr/>
        </p:nvGrpSpPr>
        <p:grpSpPr>
          <a:xfrm>
            <a:off x="5826778" y="5831616"/>
            <a:ext cx="12461240" cy="4455795"/>
            <a:chOff x="5826778" y="5831616"/>
            <a:chExt cx="12461240" cy="4455795"/>
          </a:xfrm>
        </p:grpSpPr>
        <p:sp>
          <p:nvSpPr>
            <p:cNvPr id="3" name="object 3"/>
            <p:cNvSpPr/>
            <p:nvPr/>
          </p:nvSpPr>
          <p:spPr>
            <a:xfrm>
              <a:off x="6216090" y="5831616"/>
              <a:ext cx="12071985" cy="4455795"/>
            </a:xfrm>
            <a:custGeom>
              <a:avLst/>
              <a:gdLst/>
              <a:ahLst/>
              <a:cxnLst/>
              <a:rect l="l" t="t" r="r" b="b"/>
              <a:pathLst>
                <a:path w="12071985" h="4455795">
                  <a:moveTo>
                    <a:pt x="12071385" y="0"/>
                  </a:moveTo>
                  <a:lnTo>
                    <a:pt x="12071385" y="4455383"/>
                  </a:lnTo>
                  <a:lnTo>
                    <a:pt x="7" y="4455383"/>
                  </a:lnTo>
                  <a:lnTo>
                    <a:pt x="0" y="0"/>
                  </a:lnTo>
                  <a:lnTo>
                    <a:pt x="12071385"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1410949" y="6155953"/>
              <a:ext cx="6210848" cy="4131045"/>
            </a:xfrm>
            <a:prstGeom prst="rect">
              <a:avLst/>
            </a:prstGeom>
          </p:spPr>
        </p:pic>
        <p:pic>
          <p:nvPicPr>
            <p:cNvPr id="5" name="object 5"/>
            <p:cNvPicPr/>
            <p:nvPr/>
          </p:nvPicPr>
          <p:blipFill>
            <a:blip r:embed="rId3" cstate="print"/>
            <a:stretch>
              <a:fillRect/>
            </a:stretch>
          </p:blipFill>
          <p:spPr>
            <a:xfrm>
              <a:off x="5826778" y="6499128"/>
              <a:ext cx="6210840" cy="3787871"/>
            </a:xfrm>
            <a:prstGeom prst="rect">
              <a:avLst/>
            </a:prstGeom>
          </p:spPr>
        </p:pic>
      </p:grpSp>
      <p:sp>
        <p:nvSpPr>
          <p:cNvPr id="7" name="object 7"/>
          <p:cNvSpPr txBox="1"/>
          <p:nvPr/>
        </p:nvSpPr>
        <p:spPr>
          <a:xfrm>
            <a:off x="152400" y="1098309"/>
            <a:ext cx="17907000" cy="8867299"/>
          </a:xfrm>
          <a:prstGeom prst="rect">
            <a:avLst/>
          </a:prstGeom>
        </p:spPr>
        <p:txBody>
          <a:bodyPr vert="horz" wrap="square" lIns="0" tIns="12700" rIns="0" bIns="0" rtlCol="0">
            <a:spAutoFit/>
          </a:bodyPr>
          <a:lstStyle/>
          <a:p>
            <a:pPr marL="12700" marR="5080" algn="just">
              <a:lnSpc>
                <a:spcPct val="114599"/>
              </a:lnSpc>
              <a:spcBef>
                <a:spcPts val="100"/>
              </a:spcBef>
            </a:pPr>
            <a:r>
              <a:rPr sz="2300" dirty="0">
                <a:solidFill>
                  <a:srgbClr val="252421"/>
                </a:solidFill>
                <a:latin typeface="Arial Black"/>
                <a:cs typeface="Arial Black"/>
              </a:rPr>
              <a:t>Виробниче</a:t>
            </a:r>
            <a:r>
              <a:rPr sz="2300" spc="-95" dirty="0">
                <a:solidFill>
                  <a:srgbClr val="252421"/>
                </a:solidFill>
                <a:latin typeface="Arial Black"/>
                <a:cs typeface="Arial Black"/>
              </a:rPr>
              <a:t>  </a:t>
            </a:r>
            <a:r>
              <a:rPr sz="2300" dirty="0">
                <a:solidFill>
                  <a:srgbClr val="252421"/>
                </a:solidFill>
                <a:latin typeface="Arial Black"/>
                <a:cs typeface="Arial Black"/>
              </a:rPr>
              <a:t>підприємництво</a:t>
            </a:r>
            <a:r>
              <a:rPr sz="2300" spc="-95" dirty="0">
                <a:solidFill>
                  <a:srgbClr val="252421"/>
                </a:solidFill>
                <a:latin typeface="Arial Black"/>
                <a:cs typeface="Arial Black"/>
              </a:rPr>
              <a:t>  </a:t>
            </a:r>
            <a:r>
              <a:rPr sz="2300" dirty="0">
                <a:solidFill>
                  <a:srgbClr val="252421"/>
                </a:solidFill>
                <a:latin typeface="Verdana"/>
                <a:cs typeface="Verdana"/>
              </a:rPr>
              <a:t>–</a:t>
            </a:r>
            <a:r>
              <a:rPr sz="2300" spc="-125" dirty="0">
                <a:solidFill>
                  <a:srgbClr val="252421"/>
                </a:solidFill>
                <a:latin typeface="Verdana"/>
                <a:cs typeface="Verdana"/>
              </a:rPr>
              <a:t>  </a:t>
            </a:r>
            <a:r>
              <a:rPr sz="2300" spc="75" dirty="0">
                <a:solidFill>
                  <a:srgbClr val="252421"/>
                </a:solidFill>
                <a:latin typeface="Arial"/>
                <a:cs typeface="Arial"/>
              </a:rPr>
              <a:t>це</a:t>
            </a:r>
            <a:r>
              <a:rPr sz="2300" spc="50" dirty="0">
                <a:solidFill>
                  <a:srgbClr val="252421"/>
                </a:solidFill>
                <a:latin typeface="Arial"/>
                <a:cs typeface="Arial"/>
              </a:rPr>
              <a:t>  </a:t>
            </a:r>
            <a:r>
              <a:rPr sz="2300" spc="90" dirty="0">
                <a:solidFill>
                  <a:srgbClr val="252421"/>
                </a:solidFill>
                <a:latin typeface="Arial"/>
                <a:cs typeface="Arial"/>
              </a:rPr>
              <a:t>підприємництво</a:t>
            </a:r>
            <a:r>
              <a:rPr sz="2300" spc="90" dirty="0">
                <a:solidFill>
                  <a:srgbClr val="252421"/>
                </a:solidFill>
                <a:latin typeface="Verdana"/>
                <a:cs typeface="Verdana"/>
              </a:rPr>
              <a:t>,</a:t>
            </a:r>
            <a:r>
              <a:rPr sz="2300" spc="595" dirty="0">
                <a:solidFill>
                  <a:srgbClr val="252421"/>
                </a:solidFill>
                <a:latin typeface="Verdana"/>
                <a:cs typeface="Verdana"/>
              </a:rPr>
              <a:t> </a:t>
            </a:r>
            <a:r>
              <a:rPr sz="2300" spc="85" dirty="0">
                <a:solidFill>
                  <a:srgbClr val="252421"/>
                </a:solidFill>
                <a:latin typeface="Arial"/>
                <a:cs typeface="Arial"/>
              </a:rPr>
              <a:t>спрямоване</a:t>
            </a:r>
            <a:r>
              <a:rPr sz="2300" spc="45" dirty="0">
                <a:solidFill>
                  <a:srgbClr val="252421"/>
                </a:solidFill>
                <a:latin typeface="Arial"/>
                <a:cs typeface="Arial"/>
              </a:rPr>
              <a:t>  </a:t>
            </a:r>
            <a:r>
              <a:rPr sz="2300" spc="95" dirty="0">
                <a:solidFill>
                  <a:srgbClr val="252421"/>
                </a:solidFill>
                <a:latin typeface="Arial"/>
                <a:cs typeface="Arial"/>
              </a:rPr>
              <a:t>на</a:t>
            </a:r>
            <a:r>
              <a:rPr sz="2300" spc="50" dirty="0">
                <a:solidFill>
                  <a:srgbClr val="252421"/>
                </a:solidFill>
                <a:latin typeface="Arial"/>
                <a:cs typeface="Arial"/>
              </a:rPr>
              <a:t>  </a:t>
            </a:r>
            <a:r>
              <a:rPr sz="2300" spc="95" dirty="0">
                <a:solidFill>
                  <a:srgbClr val="252421"/>
                </a:solidFill>
                <a:latin typeface="Arial"/>
                <a:cs typeface="Arial"/>
              </a:rPr>
              <a:t>виготовлення</a:t>
            </a:r>
            <a:r>
              <a:rPr sz="2300" spc="50" dirty="0">
                <a:solidFill>
                  <a:srgbClr val="252421"/>
                </a:solidFill>
                <a:latin typeface="Arial"/>
                <a:cs typeface="Arial"/>
              </a:rPr>
              <a:t>  </a:t>
            </a:r>
            <a:r>
              <a:rPr sz="2300" spc="95" dirty="0">
                <a:solidFill>
                  <a:srgbClr val="252421"/>
                </a:solidFill>
                <a:latin typeface="Arial"/>
                <a:cs typeface="Arial"/>
              </a:rPr>
              <a:t>різноманітної</a:t>
            </a:r>
            <a:r>
              <a:rPr sz="2300" spc="50" dirty="0">
                <a:solidFill>
                  <a:srgbClr val="252421"/>
                </a:solidFill>
                <a:latin typeface="Arial"/>
                <a:cs typeface="Arial"/>
              </a:rPr>
              <a:t>  </a:t>
            </a:r>
            <a:r>
              <a:rPr sz="2300" spc="45" dirty="0">
                <a:solidFill>
                  <a:srgbClr val="252421"/>
                </a:solidFill>
                <a:latin typeface="Arial"/>
                <a:cs typeface="Arial"/>
              </a:rPr>
              <a:t>продукції</a:t>
            </a:r>
            <a:r>
              <a:rPr sz="2300" spc="45" dirty="0">
                <a:solidFill>
                  <a:srgbClr val="252421"/>
                </a:solidFill>
                <a:latin typeface="Verdana"/>
                <a:cs typeface="Verdana"/>
              </a:rPr>
              <a:t>, </a:t>
            </a:r>
            <a:r>
              <a:rPr sz="2300" spc="130" dirty="0">
                <a:solidFill>
                  <a:srgbClr val="252421"/>
                </a:solidFill>
                <a:latin typeface="Arial"/>
                <a:cs typeface="Arial"/>
              </a:rPr>
              <a:t>виконання</a:t>
            </a:r>
            <a:r>
              <a:rPr sz="2300" spc="-65" dirty="0">
                <a:solidFill>
                  <a:srgbClr val="252421"/>
                </a:solidFill>
                <a:latin typeface="Arial"/>
                <a:cs typeface="Arial"/>
              </a:rPr>
              <a:t> </a:t>
            </a:r>
            <a:r>
              <a:rPr sz="2300" spc="80" dirty="0">
                <a:solidFill>
                  <a:srgbClr val="252421"/>
                </a:solidFill>
                <a:latin typeface="Arial"/>
                <a:cs typeface="Arial"/>
              </a:rPr>
              <a:t>робіт</a:t>
            </a:r>
            <a:r>
              <a:rPr sz="2300" spc="-45" dirty="0">
                <a:solidFill>
                  <a:srgbClr val="252421"/>
                </a:solidFill>
                <a:latin typeface="Arial"/>
                <a:cs typeface="Arial"/>
              </a:rPr>
              <a:t> </a:t>
            </a:r>
            <a:r>
              <a:rPr sz="2300" spc="80" dirty="0">
                <a:solidFill>
                  <a:srgbClr val="252421"/>
                </a:solidFill>
                <a:latin typeface="Arial"/>
                <a:cs typeface="Arial"/>
              </a:rPr>
              <a:t>і</a:t>
            </a:r>
            <a:r>
              <a:rPr sz="2300" spc="-45" dirty="0">
                <a:solidFill>
                  <a:srgbClr val="252421"/>
                </a:solidFill>
                <a:latin typeface="Arial"/>
                <a:cs typeface="Arial"/>
              </a:rPr>
              <a:t> </a:t>
            </a:r>
            <a:r>
              <a:rPr sz="2300" spc="85" dirty="0">
                <a:solidFill>
                  <a:srgbClr val="252421"/>
                </a:solidFill>
                <a:latin typeface="Arial"/>
                <a:cs typeface="Arial"/>
              </a:rPr>
              <a:t>надання</a:t>
            </a:r>
            <a:r>
              <a:rPr sz="2300" spc="-45" dirty="0">
                <a:solidFill>
                  <a:srgbClr val="252421"/>
                </a:solidFill>
                <a:latin typeface="Arial"/>
                <a:cs typeface="Arial"/>
              </a:rPr>
              <a:t> </a:t>
            </a:r>
            <a:r>
              <a:rPr sz="2300" spc="70" dirty="0">
                <a:solidFill>
                  <a:srgbClr val="252421"/>
                </a:solidFill>
                <a:latin typeface="Arial"/>
                <a:cs typeface="Arial"/>
              </a:rPr>
              <a:t>послуг</a:t>
            </a:r>
            <a:r>
              <a:rPr sz="2300" spc="-45" dirty="0">
                <a:solidFill>
                  <a:srgbClr val="252421"/>
                </a:solidFill>
                <a:latin typeface="Arial"/>
                <a:cs typeface="Arial"/>
              </a:rPr>
              <a:t> </a:t>
            </a:r>
            <a:r>
              <a:rPr sz="2300" dirty="0">
                <a:solidFill>
                  <a:srgbClr val="252421"/>
                </a:solidFill>
                <a:latin typeface="Arial"/>
                <a:cs typeface="Arial"/>
              </a:rPr>
              <a:t>для</a:t>
            </a:r>
            <a:r>
              <a:rPr sz="2300" spc="-45" dirty="0">
                <a:solidFill>
                  <a:srgbClr val="252421"/>
                </a:solidFill>
                <a:latin typeface="Arial"/>
                <a:cs typeface="Arial"/>
              </a:rPr>
              <a:t> </a:t>
            </a:r>
            <a:r>
              <a:rPr sz="2300" spc="65" dirty="0">
                <a:solidFill>
                  <a:srgbClr val="252421"/>
                </a:solidFill>
                <a:latin typeface="Arial"/>
                <a:cs typeface="Arial"/>
              </a:rPr>
              <a:t>споживачів</a:t>
            </a:r>
            <a:r>
              <a:rPr sz="2300" spc="65" dirty="0">
                <a:solidFill>
                  <a:srgbClr val="252421"/>
                </a:solidFill>
                <a:latin typeface="Verdana"/>
                <a:cs typeface="Verdana"/>
              </a:rPr>
              <a:t>.</a:t>
            </a:r>
            <a:r>
              <a:rPr sz="2300" spc="-210" dirty="0">
                <a:solidFill>
                  <a:srgbClr val="252421"/>
                </a:solidFill>
                <a:latin typeface="Verdana"/>
                <a:cs typeface="Verdana"/>
              </a:rPr>
              <a:t> </a:t>
            </a:r>
            <a:r>
              <a:rPr sz="2300" spc="70" dirty="0">
                <a:solidFill>
                  <a:srgbClr val="252421"/>
                </a:solidFill>
                <a:latin typeface="Arial"/>
                <a:cs typeface="Arial"/>
              </a:rPr>
              <a:t>Цей</a:t>
            </a:r>
            <a:r>
              <a:rPr sz="2300" spc="-50" dirty="0">
                <a:solidFill>
                  <a:srgbClr val="252421"/>
                </a:solidFill>
                <a:latin typeface="Arial"/>
                <a:cs typeface="Arial"/>
              </a:rPr>
              <a:t> </a:t>
            </a:r>
            <a:r>
              <a:rPr sz="2300" spc="95" dirty="0">
                <a:solidFill>
                  <a:srgbClr val="252421"/>
                </a:solidFill>
                <a:latin typeface="Arial"/>
                <a:cs typeface="Arial"/>
              </a:rPr>
              <a:t>вид</a:t>
            </a:r>
            <a:r>
              <a:rPr sz="2300" spc="-45" dirty="0">
                <a:solidFill>
                  <a:srgbClr val="252421"/>
                </a:solidFill>
                <a:latin typeface="Arial"/>
                <a:cs typeface="Arial"/>
              </a:rPr>
              <a:t> </a:t>
            </a:r>
            <a:r>
              <a:rPr sz="2300" spc="110" dirty="0">
                <a:solidFill>
                  <a:srgbClr val="252421"/>
                </a:solidFill>
                <a:latin typeface="Arial"/>
                <a:cs typeface="Arial"/>
              </a:rPr>
              <a:t>підприємництва</a:t>
            </a:r>
            <a:r>
              <a:rPr sz="2300" spc="-45" dirty="0">
                <a:solidFill>
                  <a:srgbClr val="252421"/>
                </a:solidFill>
                <a:latin typeface="Arial"/>
                <a:cs typeface="Arial"/>
              </a:rPr>
              <a:t> </a:t>
            </a:r>
            <a:r>
              <a:rPr sz="2300" spc="114" dirty="0">
                <a:solidFill>
                  <a:srgbClr val="252421"/>
                </a:solidFill>
                <a:latin typeface="Arial"/>
                <a:cs typeface="Arial"/>
              </a:rPr>
              <a:t>можна</a:t>
            </a:r>
            <a:r>
              <a:rPr sz="2300" spc="-45" dirty="0">
                <a:solidFill>
                  <a:srgbClr val="252421"/>
                </a:solidFill>
                <a:latin typeface="Arial"/>
                <a:cs typeface="Arial"/>
              </a:rPr>
              <a:t> </a:t>
            </a:r>
            <a:r>
              <a:rPr sz="2300" spc="85" dirty="0">
                <a:solidFill>
                  <a:srgbClr val="252421"/>
                </a:solidFill>
                <a:latin typeface="Arial"/>
                <a:cs typeface="Arial"/>
              </a:rPr>
              <a:t>назвати</a:t>
            </a:r>
            <a:r>
              <a:rPr sz="2300" spc="-45" dirty="0">
                <a:solidFill>
                  <a:srgbClr val="252421"/>
                </a:solidFill>
                <a:latin typeface="Arial"/>
                <a:cs typeface="Arial"/>
              </a:rPr>
              <a:t> </a:t>
            </a:r>
            <a:r>
              <a:rPr sz="2300" spc="80" dirty="0">
                <a:solidFill>
                  <a:srgbClr val="252421"/>
                </a:solidFill>
                <a:latin typeface="Arial"/>
                <a:cs typeface="Arial"/>
              </a:rPr>
              <a:t>основним</a:t>
            </a:r>
            <a:r>
              <a:rPr sz="2300" spc="80" dirty="0">
                <a:solidFill>
                  <a:srgbClr val="252421"/>
                </a:solidFill>
                <a:latin typeface="Verdana"/>
                <a:cs typeface="Verdana"/>
              </a:rPr>
              <a:t>,</a:t>
            </a:r>
            <a:r>
              <a:rPr sz="2300" spc="-210" dirty="0">
                <a:solidFill>
                  <a:srgbClr val="252421"/>
                </a:solidFill>
                <a:latin typeface="Verdana"/>
                <a:cs typeface="Verdana"/>
              </a:rPr>
              <a:t> </a:t>
            </a:r>
            <a:r>
              <a:rPr sz="2300" spc="114" dirty="0">
                <a:solidFill>
                  <a:srgbClr val="252421"/>
                </a:solidFill>
                <a:latin typeface="Arial"/>
                <a:cs typeface="Arial"/>
              </a:rPr>
              <a:t>оскільки</a:t>
            </a:r>
            <a:r>
              <a:rPr sz="2300" spc="-45" dirty="0">
                <a:solidFill>
                  <a:srgbClr val="252421"/>
                </a:solidFill>
                <a:latin typeface="Arial"/>
                <a:cs typeface="Arial"/>
              </a:rPr>
              <a:t> </a:t>
            </a:r>
            <a:r>
              <a:rPr sz="2300" spc="30" dirty="0">
                <a:solidFill>
                  <a:srgbClr val="252421"/>
                </a:solidFill>
                <a:latin typeface="Arial"/>
                <a:cs typeface="Arial"/>
              </a:rPr>
              <a:t>від </a:t>
            </a:r>
            <a:r>
              <a:rPr sz="2300" spc="140" dirty="0">
                <a:solidFill>
                  <a:srgbClr val="252421"/>
                </a:solidFill>
                <a:latin typeface="Arial"/>
                <a:cs typeface="Arial"/>
              </a:rPr>
              <a:t>нього</a:t>
            </a:r>
            <a:r>
              <a:rPr sz="2300" spc="-60" dirty="0">
                <a:solidFill>
                  <a:srgbClr val="252421"/>
                </a:solidFill>
                <a:latin typeface="Arial"/>
                <a:cs typeface="Arial"/>
              </a:rPr>
              <a:t> </a:t>
            </a:r>
            <a:r>
              <a:rPr sz="2300" spc="75" dirty="0">
                <a:solidFill>
                  <a:srgbClr val="252421"/>
                </a:solidFill>
                <a:latin typeface="Arial"/>
                <a:cs typeface="Arial"/>
              </a:rPr>
              <a:t>безпосередньо</a:t>
            </a:r>
            <a:r>
              <a:rPr sz="2300" spc="-55" dirty="0">
                <a:solidFill>
                  <a:srgbClr val="252421"/>
                </a:solidFill>
                <a:latin typeface="Arial"/>
                <a:cs typeface="Arial"/>
              </a:rPr>
              <a:t> </a:t>
            </a:r>
            <a:r>
              <a:rPr sz="2300" spc="80" dirty="0">
                <a:solidFill>
                  <a:srgbClr val="252421"/>
                </a:solidFill>
                <a:latin typeface="Arial"/>
                <a:cs typeface="Arial"/>
              </a:rPr>
              <a:t>залежить</a:t>
            </a:r>
            <a:r>
              <a:rPr sz="2300" spc="-55" dirty="0">
                <a:solidFill>
                  <a:srgbClr val="252421"/>
                </a:solidFill>
                <a:latin typeface="Arial"/>
                <a:cs typeface="Arial"/>
              </a:rPr>
              <a:t> </a:t>
            </a:r>
            <a:r>
              <a:rPr sz="2300" spc="114" dirty="0">
                <a:solidFill>
                  <a:srgbClr val="252421"/>
                </a:solidFill>
                <a:latin typeface="Arial"/>
                <a:cs typeface="Arial"/>
              </a:rPr>
              <a:t>рівень</a:t>
            </a:r>
            <a:r>
              <a:rPr sz="2300" spc="-60" dirty="0">
                <a:solidFill>
                  <a:srgbClr val="252421"/>
                </a:solidFill>
                <a:latin typeface="Arial"/>
                <a:cs typeface="Arial"/>
              </a:rPr>
              <a:t> </a:t>
            </a:r>
            <a:r>
              <a:rPr sz="2300" spc="105" dirty="0">
                <a:solidFill>
                  <a:srgbClr val="252421"/>
                </a:solidFill>
                <a:latin typeface="Arial"/>
                <a:cs typeface="Arial"/>
              </a:rPr>
              <a:t>розвитку</a:t>
            </a:r>
            <a:r>
              <a:rPr sz="2300" spc="-55" dirty="0">
                <a:solidFill>
                  <a:srgbClr val="252421"/>
                </a:solidFill>
                <a:latin typeface="Arial"/>
                <a:cs typeface="Arial"/>
              </a:rPr>
              <a:t> </a:t>
            </a:r>
            <a:r>
              <a:rPr sz="2300" spc="130" dirty="0">
                <a:solidFill>
                  <a:srgbClr val="252421"/>
                </a:solidFill>
                <a:latin typeface="Arial"/>
                <a:cs typeface="Arial"/>
              </a:rPr>
              <a:t>економіки</a:t>
            </a:r>
            <a:r>
              <a:rPr sz="2300" spc="-55" dirty="0">
                <a:solidFill>
                  <a:srgbClr val="252421"/>
                </a:solidFill>
                <a:latin typeface="Arial"/>
                <a:cs typeface="Arial"/>
              </a:rPr>
              <a:t> </a:t>
            </a:r>
            <a:r>
              <a:rPr sz="2300" spc="80" dirty="0">
                <a:solidFill>
                  <a:srgbClr val="252421"/>
                </a:solidFill>
                <a:latin typeface="Arial"/>
                <a:cs typeface="Arial"/>
              </a:rPr>
              <a:t>і</a:t>
            </a:r>
            <a:r>
              <a:rPr sz="2300" spc="-55" dirty="0">
                <a:solidFill>
                  <a:srgbClr val="252421"/>
                </a:solidFill>
                <a:latin typeface="Arial"/>
                <a:cs typeface="Arial"/>
              </a:rPr>
              <a:t> </a:t>
            </a:r>
            <a:r>
              <a:rPr sz="2300" spc="60" dirty="0">
                <a:solidFill>
                  <a:srgbClr val="252421"/>
                </a:solidFill>
                <a:latin typeface="Arial"/>
                <a:cs typeface="Arial"/>
              </a:rPr>
              <a:t>добробут</a:t>
            </a:r>
            <a:r>
              <a:rPr sz="2300" spc="-60" dirty="0">
                <a:solidFill>
                  <a:srgbClr val="252421"/>
                </a:solidFill>
                <a:latin typeface="Arial"/>
                <a:cs typeface="Arial"/>
              </a:rPr>
              <a:t> </a:t>
            </a:r>
            <a:r>
              <a:rPr sz="2300" spc="65" dirty="0">
                <a:solidFill>
                  <a:srgbClr val="252421"/>
                </a:solidFill>
                <a:latin typeface="Arial"/>
                <a:cs typeface="Arial"/>
              </a:rPr>
              <a:t>населення</a:t>
            </a:r>
            <a:r>
              <a:rPr sz="2300" spc="-55" dirty="0">
                <a:solidFill>
                  <a:srgbClr val="252421"/>
                </a:solidFill>
                <a:latin typeface="Arial"/>
                <a:cs typeface="Arial"/>
              </a:rPr>
              <a:t> </a:t>
            </a:r>
            <a:r>
              <a:rPr sz="2300" spc="50" dirty="0">
                <a:solidFill>
                  <a:srgbClr val="252421"/>
                </a:solidFill>
                <a:latin typeface="Arial"/>
                <a:cs typeface="Arial"/>
              </a:rPr>
              <a:t>країни</a:t>
            </a:r>
            <a:r>
              <a:rPr sz="2300" spc="50" dirty="0">
                <a:solidFill>
                  <a:srgbClr val="252421"/>
                </a:solidFill>
                <a:latin typeface="Verdana"/>
                <a:cs typeface="Verdana"/>
              </a:rPr>
              <a:t>.</a:t>
            </a:r>
            <a:endParaRPr sz="2300" dirty="0">
              <a:latin typeface="Verdana"/>
              <a:cs typeface="Verdana"/>
            </a:endParaRPr>
          </a:p>
          <a:p>
            <a:pPr marL="12700" marR="5080" algn="just">
              <a:lnSpc>
                <a:spcPct val="114599"/>
              </a:lnSpc>
            </a:pPr>
            <a:r>
              <a:rPr sz="2300" spc="-55" dirty="0">
                <a:solidFill>
                  <a:srgbClr val="252421"/>
                </a:solidFill>
                <a:latin typeface="Arial Black"/>
                <a:cs typeface="Arial Black"/>
              </a:rPr>
              <a:t>Наукове</a:t>
            </a:r>
            <a:r>
              <a:rPr sz="2300" spc="335" dirty="0">
                <a:solidFill>
                  <a:srgbClr val="252421"/>
                </a:solidFill>
                <a:latin typeface="Arial Black"/>
                <a:cs typeface="Arial Black"/>
              </a:rPr>
              <a:t> </a:t>
            </a:r>
            <a:r>
              <a:rPr sz="2300" spc="-10" dirty="0">
                <a:solidFill>
                  <a:srgbClr val="252421"/>
                </a:solidFill>
                <a:latin typeface="Arial Black"/>
                <a:cs typeface="Arial Black"/>
              </a:rPr>
              <a:t>підприємництво</a:t>
            </a:r>
            <a:r>
              <a:rPr sz="2300" spc="360" dirty="0">
                <a:solidFill>
                  <a:srgbClr val="252421"/>
                </a:solidFill>
                <a:latin typeface="Arial Black"/>
                <a:cs typeface="Arial Black"/>
              </a:rPr>
              <a:t> </a:t>
            </a:r>
            <a:r>
              <a:rPr sz="2300" dirty="0">
                <a:solidFill>
                  <a:srgbClr val="252421"/>
                </a:solidFill>
                <a:latin typeface="Arial"/>
                <a:cs typeface="Arial"/>
              </a:rPr>
              <a:t>є</a:t>
            </a:r>
            <a:r>
              <a:rPr sz="2300" spc="484" dirty="0">
                <a:solidFill>
                  <a:srgbClr val="252421"/>
                </a:solidFill>
                <a:latin typeface="Arial"/>
                <a:cs typeface="Arial"/>
              </a:rPr>
              <a:t> </a:t>
            </a:r>
            <a:r>
              <a:rPr lang="uk-UA" sz="2300" spc="65" dirty="0" err="1" smtClean="0">
                <a:solidFill>
                  <a:srgbClr val="252421"/>
                </a:solidFill>
                <a:latin typeface="Arial"/>
                <a:cs typeface="Arial"/>
              </a:rPr>
              <a:t>перед</a:t>
            </a:r>
            <a:r>
              <a:rPr lang="uk-UA" sz="2300" spc="150" dirty="0" err="1" smtClean="0">
                <a:solidFill>
                  <a:srgbClr val="252421"/>
                </a:solidFill>
                <a:latin typeface="Arial"/>
                <a:cs typeface="Arial"/>
              </a:rPr>
              <a:t>виробничою</a:t>
            </a:r>
            <a:r>
              <a:rPr lang="uk-UA" sz="2300" spc="480" dirty="0" smtClean="0">
                <a:solidFill>
                  <a:srgbClr val="252421"/>
                </a:solidFill>
                <a:latin typeface="Arial"/>
                <a:cs typeface="Arial"/>
              </a:rPr>
              <a:t> </a:t>
            </a:r>
            <a:r>
              <a:rPr lang="uk-UA" sz="2300" dirty="0" smtClean="0">
                <a:solidFill>
                  <a:srgbClr val="252421"/>
                </a:solidFill>
                <a:latin typeface="Arial"/>
                <a:cs typeface="Arial"/>
              </a:rPr>
              <a:t>стадією</a:t>
            </a:r>
            <a:r>
              <a:rPr lang="uk-UA" sz="2300" spc="484"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484" dirty="0" smtClean="0">
                <a:solidFill>
                  <a:srgbClr val="252421"/>
                </a:solidFill>
                <a:latin typeface="Arial"/>
                <a:cs typeface="Arial"/>
              </a:rPr>
              <a:t> </a:t>
            </a:r>
            <a:r>
              <a:rPr lang="uk-UA" sz="2300" dirty="0" smtClean="0">
                <a:solidFill>
                  <a:srgbClr val="252421"/>
                </a:solidFill>
                <a:latin typeface="Arial"/>
                <a:cs typeface="Arial"/>
              </a:rPr>
              <a:t>реалізується</a:t>
            </a:r>
            <a:r>
              <a:rPr lang="uk-UA" sz="2300" spc="484" dirty="0" smtClean="0">
                <a:solidFill>
                  <a:srgbClr val="252421"/>
                </a:solidFill>
                <a:latin typeface="Arial"/>
                <a:cs typeface="Arial"/>
              </a:rPr>
              <a:t> </a:t>
            </a:r>
            <a:r>
              <a:rPr lang="uk-UA" sz="2300" spc="100" dirty="0" smtClean="0">
                <a:solidFill>
                  <a:srgbClr val="252421"/>
                </a:solidFill>
                <a:latin typeface="Arial"/>
                <a:cs typeface="Arial"/>
              </a:rPr>
              <a:t>в</a:t>
            </a:r>
            <a:r>
              <a:rPr lang="uk-UA" sz="2300" spc="484" dirty="0" smtClean="0">
                <a:solidFill>
                  <a:srgbClr val="252421"/>
                </a:solidFill>
                <a:latin typeface="Arial"/>
                <a:cs typeface="Arial"/>
              </a:rPr>
              <a:t> </a:t>
            </a:r>
            <a:r>
              <a:rPr lang="uk-UA" sz="2300" spc="60" dirty="0" smtClean="0">
                <a:solidFill>
                  <a:srgbClr val="252421"/>
                </a:solidFill>
                <a:latin typeface="Arial"/>
                <a:cs typeface="Arial"/>
              </a:rPr>
              <a:t>діяльності</a:t>
            </a:r>
            <a:r>
              <a:rPr lang="uk-UA" sz="2300" spc="484" dirty="0" smtClean="0">
                <a:solidFill>
                  <a:srgbClr val="252421"/>
                </a:solidFill>
                <a:latin typeface="Arial"/>
                <a:cs typeface="Arial"/>
              </a:rPr>
              <a:t> </a:t>
            </a:r>
            <a:r>
              <a:rPr lang="uk-UA" sz="2300" spc="125" dirty="0" smtClean="0">
                <a:solidFill>
                  <a:srgbClr val="252421"/>
                </a:solidFill>
                <a:latin typeface="Arial"/>
                <a:cs typeface="Arial"/>
              </a:rPr>
              <a:t>венчурних</a:t>
            </a:r>
            <a:r>
              <a:rPr lang="uk-UA" sz="2300" spc="484" dirty="0" smtClean="0">
                <a:solidFill>
                  <a:srgbClr val="252421"/>
                </a:solidFill>
                <a:latin typeface="Arial"/>
                <a:cs typeface="Arial"/>
              </a:rPr>
              <a:t> </a:t>
            </a:r>
            <a:r>
              <a:rPr lang="uk-UA" sz="2300" spc="50" dirty="0" smtClean="0">
                <a:solidFill>
                  <a:srgbClr val="252421"/>
                </a:solidFill>
                <a:latin typeface="Verdana"/>
                <a:cs typeface="Verdana"/>
              </a:rPr>
              <a:t>(</a:t>
            </a:r>
            <a:r>
              <a:rPr lang="uk-UA" sz="2300" spc="50" dirty="0" smtClean="0">
                <a:solidFill>
                  <a:srgbClr val="252421"/>
                </a:solidFill>
                <a:latin typeface="Arial"/>
                <a:cs typeface="Arial"/>
              </a:rPr>
              <a:t>ризикованих</a:t>
            </a:r>
            <a:r>
              <a:rPr lang="uk-UA" sz="2300" spc="50" dirty="0" smtClean="0">
                <a:solidFill>
                  <a:srgbClr val="252421"/>
                </a:solidFill>
                <a:latin typeface="Verdana"/>
                <a:cs typeface="Verdana"/>
              </a:rPr>
              <a:t>) </a:t>
            </a:r>
            <a:r>
              <a:rPr lang="uk-UA" sz="2300" spc="55" dirty="0" smtClean="0">
                <a:solidFill>
                  <a:srgbClr val="252421"/>
                </a:solidFill>
                <a:latin typeface="Arial"/>
                <a:cs typeface="Arial"/>
              </a:rPr>
              <a:t>підприємств</a:t>
            </a:r>
            <a:r>
              <a:rPr lang="uk-UA" sz="2300" spc="55" dirty="0" smtClean="0">
                <a:solidFill>
                  <a:srgbClr val="252421"/>
                </a:solidFill>
                <a:latin typeface="Verdana"/>
                <a:cs typeface="Verdana"/>
              </a:rPr>
              <a:t>.</a:t>
            </a:r>
            <a:r>
              <a:rPr lang="uk-UA" sz="2300" spc="-30" dirty="0" smtClean="0">
                <a:solidFill>
                  <a:srgbClr val="252421"/>
                </a:solidFill>
                <a:latin typeface="Verdana"/>
                <a:cs typeface="Verdana"/>
              </a:rPr>
              <a:t>  </a:t>
            </a:r>
            <a:r>
              <a:rPr lang="uk-UA" sz="2300" spc="110" dirty="0" smtClean="0">
                <a:solidFill>
                  <a:srgbClr val="252421"/>
                </a:solidFill>
                <a:latin typeface="Arial"/>
                <a:cs typeface="Arial"/>
              </a:rPr>
              <a:t>Вони</a:t>
            </a:r>
            <a:r>
              <a:rPr lang="uk-UA" sz="2300" spc="145" dirty="0" smtClean="0">
                <a:solidFill>
                  <a:srgbClr val="252421"/>
                </a:solidFill>
                <a:latin typeface="Arial"/>
                <a:cs typeface="Arial"/>
              </a:rPr>
              <a:t>  </a:t>
            </a:r>
            <a:r>
              <a:rPr lang="uk-UA" sz="2300" spc="130" dirty="0" smtClean="0">
                <a:solidFill>
                  <a:srgbClr val="252421"/>
                </a:solidFill>
                <a:latin typeface="Arial"/>
                <a:cs typeface="Arial"/>
              </a:rPr>
              <a:t>працюють</a:t>
            </a:r>
            <a:r>
              <a:rPr lang="uk-UA" sz="2300" spc="150" dirty="0" smtClean="0">
                <a:solidFill>
                  <a:srgbClr val="252421"/>
                </a:solidFill>
                <a:latin typeface="Arial"/>
                <a:cs typeface="Arial"/>
              </a:rPr>
              <a:t>  </a:t>
            </a:r>
            <a:r>
              <a:rPr lang="uk-UA" sz="2300" spc="60" dirty="0" smtClean="0">
                <a:solidFill>
                  <a:srgbClr val="252421"/>
                </a:solidFill>
                <a:latin typeface="Arial"/>
                <a:cs typeface="Arial"/>
              </a:rPr>
              <a:t>над</a:t>
            </a:r>
            <a:r>
              <a:rPr lang="uk-UA" sz="2300" spc="150" dirty="0" smtClean="0">
                <a:solidFill>
                  <a:srgbClr val="252421"/>
                </a:solidFill>
                <a:latin typeface="Arial"/>
                <a:cs typeface="Arial"/>
              </a:rPr>
              <a:t>  </a:t>
            </a:r>
            <a:r>
              <a:rPr lang="uk-UA" sz="2300" spc="85" dirty="0" smtClean="0">
                <a:solidFill>
                  <a:srgbClr val="252421"/>
                </a:solidFill>
                <a:latin typeface="Arial"/>
                <a:cs typeface="Arial"/>
              </a:rPr>
              <a:t>втіленням</a:t>
            </a:r>
            <a:r>
              <a:rPr lang="uk-UA" sz="2300" spc="145" dirty="0" smtClean="0">
                <a:solidFill>
                  <a:srgbClr val="252421"/>
                </a:solidFill>
                <a:latin typeface="Arial"/>
                <a:cs typeface="Arial"/>
              </a:rPr>
              <a:t>  </a:t>
            </a:r>
            <a:r>
              <a:rPr lang="uk-UA" sz="2300" dirty="0" smtClean="0">
                <a:solidFill>
                  <a:srgbClr val="252421"/>
                </a:solidFill>
                <a:latin typeface="Arial"/>
                <a:cs typeface="Arial"/>
              </a:rPr>
              <a:t>у</a:t>
            </a:r>
            <a:r>
              <a:rPr lang="uk-UA" sz="2300" spc="150" dirty="0" smtClean="0">
                <a:solidFill>
                  <a:srgbClr val="252421"/>
                </a:solidFill>
                <a:latin typeface="Arial"/>
                <a:cs typeface="Arial"/>
              </a:rPr>
              <a:t>  </a:t>
            </a:r>
            <a:r>
              <a:rPr lang="uk-UA" sz="2300" spc="125" dirty="0" smtClean="0">
                <a:solidFill>
                  <a:srgbClr val="252421"/>
                </a:solidFill>
                <a:latin typeface="Arial"/>
                <a:cs typeface="Arial"/>
              </a:rPr>
              <a:t>виробництво</a:t>
            </a:r>
            <a:r>
              <a:rPr lang="uk-UA" sz="2300" spc="145" dirty="0" smtClean="0">
                <a:solidFill>
                  <a:srgbClr val="252421"/>
                </a:solidFill>
                <a:latin typeface="Arial"/>
                <a:cs typeface="Arial"/>
              </a:rPr>
              <a:t>  </a:t>
            </a:r>
            <a:r>
              <a:rPr lang="uk-UA" sz="2300" spc="90" dirty="0" smtClean="0">
                <a:solidFill>
                  <a:srgbClr val="252421"/>
                </a:solidFill>
                <a:latin typeface="Arial"/>
                <a:cs typeface="Arial"/>
              </a:rPr>
              <a:t>нової</a:t>
            </a:r>
            <a:r>
              <a:rPr lang="uk-UA" sz="2300" spc="150" dirty="0" smtClean="0">
                <a:solidFill>
                  <a:srgbClr val="252421"/>
                </a:solidFill>
                <a:latin typeface="Arial"/>
                <a:cs typeface="Arial"/>
              </a:rPr>
              <a:t>  </a:t>
            </a:r>
            <a:r>
              <a:rPr lang="uk-UA" sz="2300" dirty="0" smtClean="0">
                <a:solidFill>
                  <a:srgbClr val="252421"/>
                </a:solidFill>
                <a:latin typeface="Arial"/>
                <a:cs typeface="Arial"/>
              </a:rPr>
              <a:t>ідеї</a:t>
            </a:r>
            <a:r>
              <a:rPr lang="uk-UA" sz="2300" spc="150" dirty="0" smtClean="0">
                <a:solidFill>
                  <a:srgbClr val="252421"/>
                </a:solidFill>
                <a:latin typeface="Arial"/>
                <a:cs typeface="Arial"/>
              </a:rPr>
              <a:t>  </a:t>
            </a:r>
            <a:r>
              <a:rPr lang="uk-UA" sz="2300" spc="50" dirty="0" smtClean="0">
                <a:solidFill>
                  <a:srgbClr val="252421"/>
                </a:solidFill>
                <a:latin typeface="Arial"/>
                <a:cs typeface="Arial"/>
              </a:rPr>
              <a:t>або</a:t>
            </a:r>
            <a:r>
              <a:rPr lang="uk-UA" sz="2300" spc="145" dirty="0" smtClean="0">
                <a:solidFill>
                  <a:srgbClr val="252421"/>
                </a:solidFill>
                <a:latin typeface="Arial"/>
                <a:cs typeface="Arial"/>
              </a:rPr>
              <a:t>  </a:t>
            </a:r>
            <a:r>
              <a:rPr lang="uk-UA" sz="2300" spc="85" dirty="0" smtClean="0">
                <a:solidFill>
                  <a:srgbClr val="252421"/>
                </a:solidFill>
                <a:latin typeface="Arial"/>
                <a:cs typeface="Arial"/>
              </a:rPr>
              <a:t>продукту</a:t>
            </a:r>
            <a:r>
              <a:rPr lang="uk-UA" sz="2300" spc="150"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145" dirty="0" smtClean="0">
                <a:solidFill>
                  <a:srgbClr val="252421"/>
                </a:solidFill>
                <a:latin typeface="Arial"/>
                <a:cs typeface="Arial"/>
              </a:rPr>
              <a:t>  </a:t>
            </a:r>
            <a:r>
              <a:rPr lang="uk-UA" sz="2300" spc="60" dirty="0" smtClean="0">
                <a:solidFill>
                  <a:srgbClr val="252421"/>
                </a:solidFill>
                <a:latin typeface="Arial"/>
                <a:cs typeface="Arial"/>
              </a:rPr>
              <a:t>спеціалізуються</a:t>
            </a:r>
            <a:r>
              <a:rPr lang="uk-UA" sz="2300" spc="150" dirty="0" smtClean="0">
                <a:solidFill>
                  <a:srgbClr val="252421"/>
                </a:solidFill>
                <a:latin typeface="Arial"/>
                <a:cs typeface="Arial"/>
              </a:rPr>
              <a:t>  </a:t>
            </a:r>
            <a:r>
              <a:rPr lang="uk-UA" sz="2300" spc="70" dirty="0" smtClean="0">
                <a:solidFill>
                  <a:srgbClr val="252421"/>
                </a:solidFill>
                <a:latin typeface="Arial"/>
                <a:cs typeface="Arial"/>
              </a:rPr>
              <a:t>на </a:t>
            </a:r>
            <a:r>
              <a:rPr lang="uk-UA" sz="2300" spc="100" dirty="0" smtClean="0">
                <a:solidFill>
                  <a:srgbClr val="252421"/>
                </a:solidFill>
                <a:latin typeface="Arial"/>
                <a:cs typeface="Arial"/>
              </a:rPr>
              <a:t>проведенні</a:t>
            </a:r>
            <a:r>
              <a:rPr lang="uk-UA" sz="2300" dirty="0" smtClean="0">
                <a:solidFill>
                  <a:srgbClr val="252421"/>
                </a:solidFill>
                <a:latin typeface="Arial"/>
                <a:cs typeface="Arial"/>
              </a:rPr>
              <a:t> </a:t>
            </a:r>
            <a:r>
              <a:rPr lang="uk-UA" sz="2300" spc="60" dirty="0" smtClean="0">
                <a:solidFill>
                  <a:srgbClr val="252421"/>
                </a:solidFill>
                <a:latin typeface="Arial"/>
                <a:cs typeface="Arial"/>
              </a:rPr>
              <a:t>науково</a:t>
            </a:r>
            <a:r>
              <a:rPr lang="uk-UA" sz="2300" spc="60" dirty="0" smtClean="0">
                <a:solidFill>
                  <a:srgbClr val="252421"/>
                </a:solidFill>
                <a:latin typeface="Verdana"/>
                <a:cs typeface="Verdana"/>
              </a:rPr>
              <a:t>-</a:t>
            </a:r>
            <a:r>
              <a:rPr lang="uk-UA" sz="2300" spc="60" dirty="0" smtClean="0">
                <a:solidFill>
                  <a:srgbClr val="252421"/>
                </a:solidFill>
                <a:latin typeface="Arial"/>
                <a:cs typeface="Arial"/>
              </a:rPr>
              <a:t>дослідних</a:t>
            </a:r>
            <a:r>
              <a:rPr lang="uk-UA" sz="2300" spc="5"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5" dirty="0" smtClean="0">
                <a:solidFill>
                  <a:srgbClr val="252421"/>
                </a:solidFill>
                <a:latin typeface="Arial"/>
                <a:cs typeface="Arial"/>
              </a:rPr>
              <a:t> </a:t>
            </a:r>
            <a:r>
              <a:rPr lang="uk-UA" sz="2300" dirty="0" smtClean="0">
                <a:solidFill>
                  <a:srgbClr val="252421"/>
                </a:solidFill>
                <a:latin typeface="Arial"/>
                <a:cs typeface="Arial"/>
              </a:rPr>
              <a:t>дослідно</a:t>
            </a:r>
            <a:r>
              <a:rPr lang="uk-UA" sz="2300" dirty="0" smtClean="0">
                <a:solidFill>
                  <a:srgbClr val="252421"/>
                </a:solidFill>
                <a:latin typeface="Verdana"/>
                <a:cs typeface="Verdana"/>
              </a:rPr>
              <a:t>-</a:t>
            </a:r>
            <a:r>
              <a:rPr lang="uk-UA" sz="2300" spc="100" dirty="0" smtClean="0">
                <a:solidFill>
                  <a:srgbClr val="252421"/>
                </a:solidFill>
                <a:latin typeface="Arial"/>
                <a:cs typeface="Arial"/>
              </a:rPr>
              <a:t>конструкторських</a:t>
            </a:r>
            <a:r>
              <a:rPr lang="uk-UA" sz="2300" spc="5" dirty="0" smtClean="0">
                <a:solidFill>
                  <a:srgbClr val="252421"/>
                </a:solidFill>
                <a:latin typeface="Arial"/>
                <a:cs typeface="Arial"/>
              </a:rPr>
              <a:t> </a:t>
            </a:r>
            <a:r>
              <a:rPr lang="uk-UA" sz="2300" spc="-10" dirty="0" smtClean="0">
                <a:solidFill>
                  <a:srgbClr val="252421"/>
                </a:solidFill>
                <a:latin typeface="Arial"/>
                <a:cs typeface="Arial"/>
              </a:rPr>
              <a:t>робіт</a:t>
            </a:r>
            <a:r>
              <a:rPr lang="uk-UA" sz="2300" spc="-10" dirty="0" smtClean="0">
                <a:solidFill>
                  <a:srgbClr val="252421"/>
                </a:solidFill>
                <a:latin typeface="Verdana"/>
                <a:cs typeface="Verdana"/>
              </a:rPr>
              <a:t>.</a:t>
            </a:r>
          </a:p>
          <a:p>
            <a:pPr marL="12700" marR="5080" algn="just">
              <a:lnSpc>
                <a:spcPct val="114599"/>
              </a:lnSpc>
            </a:pPr>
            <a:r>
              <a:rPr lang="uk-UA" sz="2300" b="1" dirty="0" smtClean="0"/>
              <a:t>Венчурні підприємства</a:t>
            </a:r>
            <a:r>
              <a:rPr lang="uk-UA" sz="2300" dirty="0" smtClean="0"/>
              <a:t> - це підприємства або організації, діяльність яких пов’язана з </a:t>
            </a:r>
            <a:r>
              <a:rPr lang="uk-UA" sz="2300" b="1" dirty="0" smtClean="0"/>
              <a:t>інвестуванням коштів у нові, інноваційні та перспективні </a:t>
            </a:r>
            <a:r>
              <a:rPr lang="uk-UA" sz="2300" b="1" dirty="0" err="1" smtClean="0"/>
              <a:t>проєкти</a:t>
            </a:r>
            <a:r>
              <a:rPr lang="uk-UA" sz="2300" b="1" dirty="0" smtClean="0"/>
              <a:t> з високим рівнем ризику</a:t>
            </a:r>
            <a:r>
              <a:rPr lang="uk-UA" sz="2300" dirty="0" smtClean="0"/>
              <a:t>, але водночас із можливістю отримання значного прибутку</a:t>
            </a:r>
            <a:r>
              <a:rPr lang="ru-RU" sz="2300" dirty="0" smtClean="0"/>
              <a:t>.</a:t>
            </a:r>
            <a:r>
              <a:rPr lang="uk-UA" sz="2300" dirty="0">
                <a:latin typeface="Verdana"/>
              </a:rPr>
              <a:t> </a:t>
            </a:r>
            <a:r>
              <a:rPr lang="uk-UA" sz="2300" b="1" i="1" dirty="0" smtClean="0">
                <a:solidFill>
                  <a:srgbClr val="252421"/>
                </a:solidFill>
                <a:latin typeface="Arial"/>
                <a:cs typeface="Arial"/>
              </a:rPr>
              <a:t>Венчурні</a:t>
            </a:r>
            <a:r>
              <a:rPr lang="uk-UA" sz="2300" b="1" i="1" spc="390" dirty="0" smtClean="0">
                <a:solidFill>
                  <a:srgbClr val="252421"/>
                </a:solidFill>
                <a:latin typeface="Arial"/>
                <a:cs typeface="Arial"/>
              </a:rPr>
              <a:t> </a:t>
            </a:r>
            <a:r>
              <a:rPr lang="uk-UA" sz="2300" b="1" i="1" dirty="0" smtClean="0">
                <a:solidFill>
                  <a:srgbClr val="252421"/>
                </a:solidFill>
                <a:latin typeface="Arial"/>
                <a:cs typeface="Arial"/>
              </a:rPr>
              <a:t>(ризикові)</a:t>
            </a:r>
            <a:r>
              <a:rPr lang="uk-UA" sz="2300" b="1" i="1" spc="390" dirty="0" smtClean="0">
                <a:solidFill>
                  <a:srgbClr val="252421"/>
                </a:solidFill>
                <a:latin typeface="Arial"/>
                <a:cs typeface="Arial"/>
              </a:rPr>
              <a:t> </a:t>
            </a:r>
            <a:r>
              <a:rPr lang="uk-UA" sz="2300" b="1" i="1" dirty="0" smtClean="0">
                <a:solidFill>
                  <a:srgbClr val="252421"/>
                </a:solidFill>
                <a:latin typeface="Arial"/>
                <a:cs typeface="Arial"/>
              </a:rPr>
              <a:t>підприємства</a:t>
            </a:r>
            <a:r>
              <a:rPr lang="uk-UA" sz="2300" b="1" i="1" spc="395" dirty="0" smtClean="0">
                <a:solidFill>
                  <a:srgbClr val="252421"/>
                </a:solidFill>
                <a:latin typeface="Arial"/>
                <a:cs typeface="Arial"/>
              </a:rPr>
              <a:t> </a:t>
            </a:r>
            <a:r>
              <a:rPr lang="uk-UA" sz="2300" spc="105" dirty="0" smtClean="0">
                <a:solidFill>
                  <a:srgbClr val="252421"/>
                </a:solidFill>
                <a:latin typeface="Arial"/>
                <a:cs typeface="Arial"/>
              </a:rPr>
              <a:t>не</a:t>
            </a:r>
            <a:r>
              <a:rPr lang="uk-UA" sz="2300" spc="390" dirty="0" smtClean="0">
                <a:solidFill>
                  <a:srgbClr val="252421"/>
                </a:solidFill>
                <a:latin typeface="Arial"/>
                <a:cs typeface="Arial"/>
              </a:rPr>
              <a:t> </a:t>
            </a:r>
            <a:r>
              <a:rPr lang="uk-UA" sz="2300" spc="90" dirty="0" smtClean="0">
                <a:solidFill>
                  <a:srgbClr val="252421"/>
                </a:solidFill>
                <a:latin typeface="Arial"/>
                <a:cs typeface="Arial"/>
              </a:rPr>
              <a:t>повертають</a:t>
            </a:r>
            <a:r>
              <a:rPr lang="uk-UA" sz="2300" spc="395" dirty="0" smtClean="0">
                <a:solidFill>
                  <a:srgbClr val="252421"/>
                </a:solidFill>
                <a:latin typeface="Arial"/>
                <a:cs typeface="Arial"/>
              </a:rPr>
              <a:t> </a:t>
            </a:r>
            <a:r>
              <a:rPr lang="uk-UA" sz="2300" spc="70" dirty="0" smtClean="0">
                <a:solidFill>
                  <a:srgbClr val="252421"/>
                </a:solidFill>
                <a:latin typeface="Arial"/>
                <a:cs typeface="Arial"/>
              </a:rPr>
              <a:t>вкладені</a:t>
            </a:r>
            <a:r>
              <a:rPr lang="uk-UA" sz="2300" spc="390" dirty="0" smtClean="0">
                <a:solidFill>
                  <a:srgbClr val="252421"/>
                </a:solidFill>
                <a:latin typeface="Arial"/>
                <a:cs typeface="Arial"/>
              </a:rPr>
              <a:t> </a:t>
            </a:r>
            <a:r>
              <a:rPr lang="uk-UA" sz="2300" spc="100" dirty="0" smtClean="0">
                <a:solidFill>
                  <a:srgbClr val="252421"/>
                </a:solidFill>
                <a:latin typeface="Arial"/>
                <a:cs typeface="Arial"/>
              </a:rPr>
              <a:t>в</a:t>
            </a:r>
            <a:r>
              <a:rPr lang="uk-UA" sz="2300" spc="395" dirty="0" smtClean="0">
                <a:solidFill>
                  <a:srgbClr val="252421"/>
                </a:solidFill>
                <a:latin typeface="Arial"/>
                <a:cs typeface="Arial"/>
              </a:rPr>
              <a:t> </a:t>
            </a:r>
            <a:r>
              <a:rPr lang="uk-UA" sz="2300" spc="150" dirty="0" smtClean="0">
                <a:solidFill>
                  <a:srgbClr val="252421"/>
                </a:solidFill>
                <a:latin typeface="Arial"/>
                <a:cs typeface="Arial"/>
              </a:rPr>
              <a:t>них</a:t>
            </a:r>
            <a:r>
              <a:rPr lang="uk-UA" sz="2300" spc="390" dirty="0" smtClean="0">
                <a:solidFill>
                  <a:srgbClr val="252421"/>
                </a:solidFill>
                <a:latin typeface="Arial"/>
                <a:cs typeface="Arial"/>
              </a:rPr>
              <a:t> </a:t>
            </a:r>
            <a:r>
              <a:rPr lang="uk-UA" sz="2300" spc="80" dirty="0" smtClean="0">
                <a:solidFill>
                  <a:srgbClr val="252421"/>
                </a:solidFill>
                <a:latin typeface="Arial"/>
                <a:cs typeface="Arial"/>
              </a:rPr>
              <a:t>інвестором</a:t>
            </a:r>
            <a:r>
              <a:rPr lang="uk-UA" sz="2300" spc="395" dirty="0" smtClean="0">
                <a:solidFill>
                  <a:srgbClr val="252421"/>
                </a:solidFill>
                <a:latin typeface="Arial"/>
                <a:cs typeface="Arial"/>
              </a:rPr>
              <a:t> </a:t>
            </a:r>
            <a:r>
              <a:rPr lang="uk-UA" sz="2300" spc="140" dirty="0" smtClean="0">
                <a:solidFill>
                  <a:srgbClr val="252421"/>
                </a:solidFill>
                <a:latin typeface="Arial"/>
                <a:cs typeface="Arial"/>
              </a:rPr>
              <a:t>кошти</a:t>
            </a:r>
            <a:r>
              <a:rPr lang="uk-UA" sz="2300" spc="390"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395" dirty="0" smtClean="0">
                <a:solidFill>
                  <a:srgbClr val="252421"/>
                </a:solidFill>
                <a:latin typeface="Arial"/>
                <a:cs typeface="Arial"/>
              </a:rPr>
              <a:t> </a:t>
            </a:r>
            <a:r>
              <a:rPr lang="uk-UA" sz="2300" spc="105" dirty="0" smtClean="0">
                <a:solidFill>
                  <a:srgbClr val="252421"/>
                </a:solidFill>
                <a:latin typeface="Arial"/>
                <a:cs typeface="Arial"/>
              </a:rPr>
              <a:t>не</a:t>
            </a:r>
            <a:r>
              <a:rPr lang="uk-UA" sz="2300" spc="390" dirty="0" smtClean="0">
                <a:solidFill>
                  <a:srgbClr val="252421"/>
                </a:solidFill>
                <a:latin typeface="Arial"/>
                <a:cs typeface="Arial"/>
              </a:rPr>
              <a:t> </a:t>
            </a:r>
            <a:r>
              <a:rPr lang="uk-UA" sz="2300" spc="110" dirty="0" smtClean="0">
                <a:solidFill>
                  <a:srgbClr val="252421"/>
                </a:solidFill>
                <a:latin typeface="Arial"/>
                <a:cs typeface="Arial"/>
              </a:rPr>
              <a:t>виплачують</a:t>
            </a:r>
            <a:r>
              <a:rPr lang="uk-UA" sz="2300" spc="395" dirty="0" smtClean="0">
                <a:solidFill>
                  <a:srgbClr val="252421"/>
                </a:solidFill>
                <a:latin typeface="Arial"/>
                <a:cs typeface="Arial"/>
              </a:rPr>
              <a:t> </a:t>
            </a:r>
            <a:r>
              <a:rPr lang="uk-UA" sz="2300" spc="80" dirty="0" smtClean="0">
                <a:solidFill>
                  <a:srgbClr val="252421"/>
                </a:solidFill>
                <a:latin typeface="Arial"/>
                <a:cs typeface="Arial"/>
              </a:rPr>
              <a:t>відсотки</a:t>
            </a:r>
            <a:r>
              <a:rPr lang="uk-UA" sz="2300" spc="390" dirty="0" smtClean="0">
                <a:solidFill>
                  <a:srgbClr val="252421"/>
                </a:solidFill>
                <a:latin typeface="Arial"/>
                <a:cs typeface="Arial"/>
              </a:rPr>
              <a:t> </a:t>
            </a:r>
            <a:r>
              <a:rPr lang="uk-UA" sz="2300" spc="-25" dirty="0" smtClean="0">
                <a:solidFill>
                  <a:srgbClr val="252421"/>
                </a:solidFill>
                <a:latin typeface="Arial"/>
                <a:cs typeface="Arial"/>
              </a:rPr>
              <a:t>за </a:t>
            </a:r>
            <a:r>
              <a:rPr lang="uk-UA" sz="2300" spc="95" dirty="0" smtClean="0">
                <a:solidFill>
                  <a:srgbClr val="252421"/>
                </a:solidFill>
                <a:latin typeface="Arial"/>
                <a:cs typeface="Arial"/>
              </a:rPr>
              <a:t>ними</a:t>
            </a:r>
            <a:r>
              <a:rPr lang="uk-UA" sz="2300" spc="95" dirty="0" smtClean="0">
                <a:solidFill>
                  <a:srgbClr val="252421"/>
                </a:solidFill>
                <a:latin typeface="Verdana"/>
                <a:cs typeface="Verdana"/>
              </a:rPr>
              <a:t>.</a:t>
            </a:r>
            <a:r>
              <a:rPr lang="uk-UA" sz="2300" spc="-25" dirty="0" smtClean="0">
                <a:solidFill>
                  <a:srgbClr val="252421"/>
                </a:solidFill>
                <a:latin typeface="Verdana"/>
                <a:cs typeface="Verdana"/>
              </a:rPr>
              <a:t> </a:t>
            </a:r>
            <a:r>
              <a:rPr lang="uk-UA" sz="2300" spc="70" dirty="0" smtClean="0">
                <a:solidFill>
                  <a:srgbClr val="252421"/>
                </a:solidFill>
                <a:latin typeface="Arial"/>
                <a:cs typeface="Arial"/>
              </a:rPr>
              <a:t>Однак</a:t>
            </a:r>
            <a:r>
              <a:rPr lang="uk-UA" sz="2300" spc="155" dirty="0" smtClean="0">
                <a:solidFill>
                  <a:srgbClr val="252421"/>
                </a:solidFill>
                <a:latin typeface="Arial"/>
                <a:cs typeface="Arial"/>
              </a:rPr>
              <a:t> </a:t>
            </a:r>
            <a:r>
              <a:rPr lang="uk-UA" sz="2300" spc="70" dirty="0" smtClean="0">
                <a:solidFill>
                  <a:srgbClr val="252421"/>
                </a:solidFill>
                <a:latin typeface="Arial"/>
                <a:cs typeface="Arial"/>
              </a:rPr>
              <a:t>інвестор</a:t>
            </a:r>
            <a:r>
              <a:rPr lang="uk-UA" sz="2300" spc="155" dirty="0" smtClean="0">
                <a:solidFill>
                  <a:srgbClr val="252421"/>
                </a:solidFill>
                <a:latin typeface="Arial"/>
                <a:cs typeface="Arial"/>
              </a:rPr>
              <a:t> </a:t>
            </a:r>
            <a:r>
              <a:rPr lang="uk-UA" sz="2300" spc="75" dirty="0" smtClean="0">
                <a:solidFill>
                  <a:srgbClr val="252421"/>
                </a:solidFill>
                <a:latin typeface="Arial"/>
                <a:cs typeface="Arial"/>
              </a:rPr>
              <a:t>отримує</a:t>
            </a:r>
            <a:r>
              <a:rPr lang="uk-UA" sz="2300" spc="150" dirty="0" smtClean="0">
                <a:solidFill>
                  <a:srgbClr val="252421"/>
                </a:solidFill>
                <a:latin typeface="Arial"/>
                <a:cs typeface="Arial"/>
              </a:rPr>
              <a:t> </a:t>
            </a:r>
            <a:r>
              <a:rPr lang="uk-UA" sz="2300" spc="85" dirty="0" smtClean="0">
                <a:solidFill>
                  <a:srgbClr val="252421"/>
                </a:solidFill>
                <a:latin typeface="Arial"/>
                <a:cs typeface="Arial"/>
              </a:rPr>
              <a:t>права</a:t>
            </a:r>
            <a:r>
              <a:rPr lang="uk-UA" sz="2300" spc="155" dirty="0" smtClean="0">
                <a:solidFill>
                  <a:srgbClr val="252421"/>
                </a:solidFill>
                <a:latin typeface="Arial"/>
                <a:cs typeface="Arial"/>
              </a:rPr>
              <a:t> </a:t>
            </a:r>
            <a:r>
              <a:rPr lang="uk-UA" sz="2300" spc="95" dirty="0" smtClean="0">
                <a:solidFill>
                  <a:srgbClr val="252421"/>
                </a:solidFill>
                <a:latin typeface="Arial"/>
                <a:cs typeface="Arial"/>
              </a:rPr>
              <a:t>на</a:t>
            </a:r>
            <a:r>
              <a:rPr lang="uk-UA" sz="2300" spc="155" dirty="0" smtClean="0">
                <a:solidFill>
                  <a:srgbClr val="252421"/>
                </a:solidFill>
                <a:latin typeface="Arial"/>
                <a:cs typeface="Arial"/>
              </a:rPr>
              <a:t> </a:t>
            </a:r>
            <a:r>
              <a:rPr lang="uk-UA" sz="2300" dirty="0" smtClean="0">
                <a:solidFill>
                  <a:srgbClr val="252421"/>
                </a:solidFill>
                <a:latin typeface="Arial"/>
                <a:cs typeface="Arial"/>
              </a:rPr>
              <a:t>всі</a:t>
            </a:r>
            <a:r>
              <a:rPr lang="uk-UA" sz="2300" spc="150" dirty="0" smtClean="0">
                <a:solidFill>
                  <a:srgbClr val="252421"/>
                </a:solidFill>
                <a:latin typeface="Arial"/>
                <a:cs typeface="Arial"/>
              </a:rPr>
              <a:t> </a:t>
            </a:r>
            <a:r>
              <a:rPr lang="uk-UA" sz="2300" spc="75" dirty="0" smtClean="0">
                <a:solidFill>
                  <a:srgbClr val="252421"/>
                </a:solidFill>
                <a:latin typeface="Arial"/>
                <a:cs typeface="Arial"/>
              </a:rPr>
              <a:t>запатентовані</a:t>
            </a:r>
            <a:r>
              <a:rPr lang="uk-UA" sz="2300" spc="155" dirty="0" smtClean="0">
                <a:solidFill>
                  <a:srgbClr val="252421"/>
                </a:solidFill>
                <a:latin typeface="Arial"/>
                <a:cs typeface="Arial"/>
              </a:rPr>
              <a:t> </a:t>
            </a:r>
            <a:r>
              <a:rPr lang="uk-UA" sz="2300" spc="80" dirty="0" smtClean="0">
                <a:solidFill>
                  <a:srgbClr val="252421"/>
                </a:solidFill>
                <a:latin typeface="Arial"/>
                <a:cs typeface="Arial"/>
              </a:rPr>
              <a:t>і</a:t>
            </a:r>
            <a:r>
              <a:rPr lang="uk-UA" sz="2300" spc="155" dirty="0" smtClean="0">
                <a:solidFill>
                  <a:srgbClr val="252421"/>
                </a:solidFill>
                <a:latin typeface="Arial"/>
                <a:cs typeface="Arial"/>
              </a:rPr>
              <a:t> </a:t>
            </a:r>
            <a:r>
              <a:rPr lang="uk-UA" sz="2300" spc="75" dirty="0" smtClean="0">
                <a:solidFill>
                  <a:srgbClr val="252421"/>
                </a:solidFill>
                <a:latin typeface="Arial"/>
                <a:cs typeface="Arial"/>
              </a:rPr>
              <a:t>незапатентовані</a:t>
            </a:r>
            <a:r>
              <a:rPr lang="uk-UA" sz="2300" spc="155" dirty="0" smtClean="0">
                <a:solidFill>
                  <a:srgbClr val="252421"/>
                </a:solidFill>
                <a:latin typeface="Arial"/>
                <a:cs typeface="Arial"/>
              </a:rPr>
              <a:t> </a:t>
            </a:r>
            <a:r>
              <a:rPr lang="uk-UA" sz="2300" dirty="0" smtClean="0">
                <a:solidFill>
                  <a:srgbClr val="252421"/>
                </a:solidFill>
                <a:latin typeface="Arial"/>
                <a:cs typeface="Arial"/>
              </a:rPr>
              <a:t>ноу</a:t>
            </a:r>
            <a:r>
              <a:rPr lang="uk-UA" sz="2300" dirty="0" smtClean="0">
                <a:solidFill>
                  <a:srgbClr val="252421"/>
                </a:solidFill>
                <a:latin typeface="Verdana"/>
                <a:cs typeface="Verdana"/>
              </a:rPr>
              <a:t>-</a:t>
            </a:r>
            <a:r>
              <a:rPr lang="uk-UA" sz="2300" dirty="0" smtClean="0">
                <a:solidFill>
                  <a:srgbClr val="252421"/>
                </a:solidFill>
                <a:latin typeface="Arial"/>
                <a:cs typeface="Arial"/>
              </a:rPr>
              <a:t>хау</a:t>
            </a:r>
            <a:r>
              <a:rPr lang="uk-UA" sz="2300" dirty="0" smtClean="0">
                <a:solidFill>
                  <a:srgbClr val="252421"/>
                </a:solidFill>
                <a:latin typeface="Verdana"/>
                <a:cs typeface="Verdana"/>
              </a:rPr>
              <a:t>,</a:t>
            </a:r>
            <a:r>
              <a:rPr lang="uk-UA" sz="2300" spc="-25" dirty="0" smtClean="0">
                <a:solidFill>
                  <a:srgbClr val="252421"/>
                </a:solidFill>
                <a:latin typeface="Verdana"/>
                <a:cs typeface="Verdana"/>
              </a:rPr>
              <a:t> </a:t>
            </a:r>
            <a:r>
              <a:rPr lang="uk-UA" sz="2300" spc="95" dirty="0" smtClean="0">
                <a:solidFill>
                  <a:srgbClr val="252421"/>
                </a:solidFill>
                <a:latin typeface="Arial"/>
                <a:cs typeface="Arial"/>
              </a:rPr>
              <a:t>інновації</a:t>
            </a:r>
            <a:r>
              <a:rPr lang="uk-UA" sz="2300" spc="155" dirty="0" smtClean="0">
                <a:solidFill>
                  <a:srgbClr val="252421"/>
                </a:solidFill>
                <a:latin typeface="Arial"/>
                <a:cs typeface="Arial"/>
              </a:rPr>
              <a:t> </a:t>
            </a:r>
            <a:r>
              <a:rPr lang="uk-UA" sz="2300" dirty="0" smtClean="0">
                <a:solidFill>
                  <a:srgbClr val="252421"/>
                </a:solidFill>
                <a:latin typeface="Arial"/>
                <a:cs typeface="Arial"/>
              </a:rPr>
              <a:t>та</a:t>
            </a:r>
            <a:r>
              <a:rPr lang="uk-UA" sz="2300" spc="155" dirty="0" smtClean="0">
                <a:solidFill>
                  <a:srgbClr val="252421"/>
                </a:solidFill>
                <a:latin typeface="Arial"/>
                <a:cs typeface="Arial"/>
              </a:rPr>
              <a:t> </a:t>
            </a:r>
            <a:r>
              <a:rPr lang="uk-UA" sz="2300" spc="120" dirty="0" smtClean="0">
                <a:solidFill>
                  <a:srgbClr val="252421"/>
                </a:solidFill>
                <a:latin typeface="Arial"/>
                <a:cs typeface="Arial"/>
              </a:rPr>
              <a:t>засновницький </a:t>
            </a:r>
            <a:r>
              <a:rPr lang="uk-UA" sz="2300" spc="114" dirty="0" smtClean="0">
                <a:solidFill>
                  <a:srgbClr val="252421"/>
                </a:solidFill>
                <a:latin typeface="Arial"/>
                <a:cs typeface="Arial"/>
              </a:rPr>
              <a:t>прибуток</a:t>
            </a:r>
            <a:r>
              <a:rPr lang="uk-UA" sz="2300" spc="-65" dirty="0" smtClean="0">
                <a:solidFill>
                  <a:srgbClr val="252421"/>
                </a:solidFill>
                <a:latin typeface="Arial"/>
                <a:cs typeface="Arial"/>
              </a:rPr>
              <a:t> </a:t>
            </a:r>
            <a:r>
              <a:rPr lang="uk-UA" sz="2300" spc="55" dirty="0" smtClean="0">
                <a:solidFill>
                  <a:srgbClr val="252421"/>
                </a:solidFill>
                <a:latin typeface="Arial"/>
                <a:cs typeface="Arial"/>
              </a:rPr>
              <a:t>від</a:t>
            </a:r>
            <a:r>
              <a:rPr lang="uk-UA" sz="2300" spc="-65" dirty="0" smtClean="0">
                <a:solidFill>
                  <a:srgbClr val="252421"/>
                </a:solidFill>
                <a:latin typeface="Arial"/>
                <a:cs typeface="Arial"/>
              </a:rPr>
              <a:t> </a:t>
            </a:r>
            <a:r>
              <a:rPr lang="uk-UA" sz="2300" spc="60" dirty="0" smtClean="0">
                <a:solidFill>
                  <a:srgbClr val="252421"/>
                </a:solidFill>
                <a:latin typeface="Arial"/>
                <a:cs typeface="Arial"/>
              </a:rPr>
              <a:t>діяльності</a:t>
            </a:r>
            <a:r>
              <a:rPr lang="uk-UA" sz="2300" spc="-60" dirty="0" smtClean="0">
                <a:solidFill>
                  <a:srgbClr val="252421"/>
                </a:solidFill>
                <a:latin typeface="Arial"/>
                <a:cs typeface="Arial"/>
              </a:rPr>
              <a:t> </a:t>
            </a:r>
            <a:r>
              <a:rPr lang="uk-UA" sz="2300" spc="135" dirty="0" smtClean="0">
                <a:solidFill>
                  <a:srgbClr val="252421"/>
                </a:solidFill>
                <a:latin typeface="Arial"/>
                <a:cs typeface="Arial"/>
              </a:rPr>
              <a:t>ризикових</a:t>
            </a:r>
            <a:r>
              <a:rPr lang="uk-UA" sz="2300" spc="-65" dirty="0" smtClean="0">
                <a:solidFill>
                  <a:srgbClr val="252421"/>
                </a:solidFill>
                <a:latin typeface="Arial"/>
                <a:cs typeface="Arial"/>
              </a:rPr>
              <a:t> </a:t>
            </a:r>
            <a:r>
              <a:rPr lang="uk-UA" sz="2300" spc="85" dirty="0" smtClean="0">
                <a:solidFill>
                  <a:srgbClr val="252421"/>
                </a:solidFill>
                <a:latin typeface="Arial"/>
                <a:cs typeface="Arial"/>
              </a:rPr>
              <a:t>підприємств</a:t>
            </a:r>
            <a:r>
              <a:rPr lang="uk-UA" sz="2300" spc="-65" dirty="0" smtClean="0">
                <a:solidFill>
                  <a:srgbClr val="252421"/>
                </a:solidFill>
                <a:latin typeface="Arial"/>
                <a:cs typeface="Arial"/>
              </a:rPr>
              <a:t> </a:t>
            </a:r>
            <a:r>
              <a:rPr lang="uk-UA" sz="2300" dirty="0" smtClean="0">
                <a:solidFill>
                  <a:srgbClr val="252421"/>
                </a:solidFill>
                <a:latin typeface="Arial"/>
                <a:cs typeface="Arial"/>
              </a:rPr>
              <a:t>у</a:t>
            </a:r>
            <a:r>
              <a:rPr lang="uk-UA" sz="2300" spc="-60" dirty="0" smtClean="0">
                <a:solidFill>
                  <a:srgbClr val="252421"/>
                </a:solidFill>
                <a:latin typeface="Arial"/>
                <a:cs typeface="Arial"/>
              </a:rPr>
              <a:t> </a:t>
            </a:r>
            <a:r>
              <a:rPr lang="uk-UA" sz="2300" spc="70" dirty="0" smtClean="0">
                <a:solidFill>
                  <a:srgbClr val="252421"/>
                </a:solidFill>
                <a:latin typeface="Arial"/>
                <a:cs typeface="Arial"/>
              </a:rPr>
              <a:t>разі</a:t>
            </a:r>
            <a:r>
              <a:rPr lang="uk-UA" sz="2300" spc="-65" dirty="0" smtClean="0">
                <a:solidFill>
                  <a:srgbClr val="252421"/>
                </a:solidFill>
                <a:latin typeface="Arial"/>
                <a:cs typeface="Arial"/>
              </a:rPr>
              <a:t> </a:t>
            </a:r>
            <a:r>
              <a:rPr lang="uk-UA" sz="2300" dirty="0" smtClean="0">
                <a:solidFill>
                  <a:srgbClr val="252421"/>
                </a:solidFill>
                <a:latin typeface="Arial"/>
                <a:cs typeface="Arial"/>
              </a:rPr>
              <a:t>їх</a:t>
            </a:r>
            <a:r>
              <a:rPr lang="uk-UA" sz="2300" spc="-65" dirty="0" smtClean="0">
                <a:solidFill>
                  <a:srgbClr val="252421"/>
                </a:solidFill>
                <a:latin typeface="Arial"/>
                <a:cs typeface="Arial"/>
              </a:rPr>
              <a:t> </a:t>
            </a:r>
            <a:r>
              <a:rPr lang="uk-UA" sz="2300" spc="-10" dirty="0" smtClean="0">
                <a:solidFill>
                  <a:srgbClr val="252421"/>
                </a:solidFill>
                <a:latin typeface="Arial"/>
                <a:cs typeface="Arial"/>
              </a:rPr>
              <a:t>успіху</a:t>
            </a:r>
            <a:r>
              <a:rPr lang="uk-UA" sz="2300" spc="-10" dirty="0" smtClean="0">
                <a:solidFill>
                  <a:srgbClr val="252421"/>
                </a:solidFill>
                <a:latin typeface="Verdana"/>
                <a:cs typeface="Verdana"/>
              </a:rPr>
              <a:t>.</a:t>
            </a:r>
            <a:r>
              <a:rPr lang="ru-RU" sz="2300" dirty="0" smtClean="0"/>
              <a:t> </a:t>
            </a:r>
            <a:r>
              <a:rPr lang="uk-UA" sz="2300" dirty="0" smtClean="0"/>
              <a:t>Найчастіше венчурне фінансування пов’язують зі </a:t>
            </a:r>
            <a:r>
              <a:rPr lang="uk-UA" sz="2300" b="1" dirty="0" err="1" smtClean="0"/>
              <a:t>стартапами</a:t>
            </a:r>
            <a:r>
              <a:rPr lang="uk-UA" sz="2300" dirty="0" smtClean="0"/>
              <a:t>, інноваційними </a:t>
            </a:r>
            <a:r>
              <a:rPr lang="uk-UA" sz="2400" dirty="0" smtClean="0"/>
              <a:t>компаніями та технологічними </a:t>
            </a:r>
            <a:r>
              <a:rPr lang="uk-UA" sz="2400" dirty="0" err="1" smtClean="0"/>
              <a:t>проєктами</a:t>
            </a:r>
            <a:r>
              <a:rPr lang="uk-UA" sz="2400" dirty="0" smtClean="0"/>
              <a:t>.</a:t>
            </a:r>
            <a:endParaRPr lang="uk-UA" sz="2400" dirty="0" smtClean="0">
              <a:latin typeface="Verdana"/>
              <a:cs typeface="Verdana"/>
            </a:endParaRPr>
          </a:p>
          <a:p>
            <a:pPr>
              <a:lnSpc>
                <a:spcPct val="100000"/>
              </a:lnSpc>
              <a:spcBef>
                <a:spcPts val="65"/>
              </a:spcBef>
            </a:pPr>
            <a:endParaRPr lang="uk-UA" sz="2400" dirty="0" smtClean="0">
              <a:latin typeface="Verdana"/>
              <a:cs typeface="Verdana"/>
            </a:endParaRPr>
          </a:p>
          <a:p>
            <a:pPr marL="12700" marR="12291060" algn="just">
              <a:lnSpc>
                <a:spcPct val="115599"/>
              </a:lnSpc>
            </a:pPr>
            <a:r>
              <a:rPr lang="uk-UA" sz="2000" i="1" spc="-35" dirty="0" smtClean="0">
                <a:solidFill>
                  <a:srgbClr val="252421"/>
                </a:solidFill>
                <a:latin typeface="Arial"/>
                <a:cs typeface="Arial"/>
              </a:rPr>
              <a:t>Середній</a:t>
            </a:r>
            <a:r>
              <a:rPr lang="uk-UA" sz="2000" i="1" spc="10" dirty="0" smtClean="0">
                <a:solidFill>
                  <a:srgbClr val="252421"/>
                </a:solidFill>
                <a:latin typeface="Arial"/>
                <a:cs typeface="Arial"/>
              </a:rPr>
              <a:t> </a:t>
            </a:r>
            <a:r>
              <a:rPr lang="uk-UA" sz="2000" i="1" dirty="0" smtClean="0">
                <a:solidFill>
                  <a:srgbClr val="252421"/>
                </a:solidFill>
                <a:latin typeface="Arial"/>
                <a:cs typeface="Arial"/>
              </a:rPr>
              <a:t>дохід</a:t>
            </a:r>
            <a:r>
              <a:rPr lang="uk-UA" sz="2000" i="1" spc="10" dirty="0" smtClean="0">
                <a:solidFill>
                  <a:srgbClr val="252421"/>
                </a:solidFill>
                <a:latin typeface="Arial"/>
                <a:cs typeface="Arial"/>
              </a:rPr>
              <a:t> </a:t>
            </a:r>
            <a:r>
              <a:rPr lang="uk-UA" sz="2000" i="1" spc="55" dirty="0" smtClean="0">
                <a:solidFill>
                  <a:srgbClr val="252421"/>
                </a:solidFill>
                <a:latin typeface="Arial"/>
                <a:cs typeface="Arial"/>
              </a:rPr>
              <a:t>на</a:t>
            </a:r>
            <a:r>
              <a:rPr lang="uk-UA" sz="2000" i="1" spc="10" dirty="0" smtClean="0">
                <a:solidFill>
                  <a:srgbClr val="252421"/>
                </a:solidFill>
                <a:latin typeface="Arial"/>
                <a:cs typeface="Arial"/>
              </a:rPr>
              <a:t> </a:t>
            </a:r>
            <a:r>
              <a:rPr lang="uk-UA" sz="2000" i="1" dirty="0" smtClean="0">
                <a:solidFill>
                  <a:srgbClr val="252421"/>
                </a:solidFill>
                <a:latin typeface="Arial"/>
                <a:cs typeface="Arial"/>
              </a:rPr>
              <a:t>венчурний</a:t>
            </a:r>
            <a:r>
              <a:rPr lang="uk-UA" sz="2000" i="1" spc="10" dirty="0" smtClean="0">
                <a:solidFill>
                  <a:srgbClr val="252421"/>
                </a:solidFill>
                <a:latin typeface="Arial"/>
                <a:cs typeface="Arial"/>
              </a:rPr>
              <a:t> </a:t>
            </a:r>
            <a:r>
              <a:rPr lang="uk-UA" sz="2000" i="1" dirty="0" smtClean="0">
                <a:solidFill>
                  <a:srgbClr val="252421"/>
                </a:solidFill>
                <a:latin typeface="Arial"/>
                <a:cs typeface="Arial"/>
              </a:rPr>
              <a:t>капітал</a:t>
            </a:r>
            <a:r>
              <a:rPr lang="uk-UA" sz="2000" i="1" spc="10" dirty="0" smtClean="0">
                <a:solidFill>
                  <a:srgbClr val="252421"/>
                </a:solidFill>
                <a:latin typeface="Arial"/>
                <a:cs typeface="Arial"/>
              </a:rPr>
              <a:t> </a:t>
            </a:r>
            <a:r>
              <a:rPr lang="uk-UA" sz="2000" i="1" spc="-50" dirty="0" smtClean="0">
                <a:solidFill>
                  <a:srgbClr val="252421"/>
                </a:solidFill>
                <a:latin typeface="Arial"/>
                <a:cs typeface="Arial"/>
              </a:rPr>
              <a:t>у </a:t>
            </a:r>
            <a:r>
              <a:rPr lang="uk-UA" sz="2000" i="1" dirty="0" smtClean="0">
                <a:solidFill>
                  <a:srgbClr val="252421"/>
                </a:solidFill>
                <a:latin typeface="Arial"/>
                <a:cs typeface="Arial"/>
              </a:rPr>
              <a:t>розвинених</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країнах</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приблизно</a:t>
            </a:r>
            <a:r>
              <a:rPr lang="uk-UA" sz="2000" i="1" spc="45" dirty="0" smtClean="0">
                <a:solidFill>
                  <a:srgbClr val="252421"/>
                </a:solidFill>
                <a:latin typeface="Arial"/>
                <a:cs typeface="Arial"/>
              </a:rPr>
              <a:t> </a:t>
            </a:r>
            <a:r>
              <a:rPr lang="uk-UA" sz="2000" i="1" dirty="0" smtClean="0">
                <a:solidFill>
                  <a:srgbClr val="252421"/>
                </a:solidFill>
                <a:latin typeface="Arial"/>
                <a:cs typeface="Arial"/>
              </a:rPr>
              <a:t>в</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два</a:t>
            </a:r>
            <a:r>
              <a:rPr lang="uk-UA" sz="2000" i="1" spc="40" dirty="0" smtClean="0">
                <a:solidFill>
                  <a:srgbClr val="252421"/>
                </a:solidFill>
                <a:latin typeface="Arial"/>
                <a:cs typeface="Arial"/>
              </a:rPr>
              <a:t> </a:t>
            </a:r>
            <a:r>
              <a:rPr lang="uk-UA" sz="2000" i="1" spc="-20" dirty="0" smtClean="0">
                <a:solidFill>
                  <a:srgbClr val="252421"/>
                </a:solidFill>
                <a:latin typeface="Arial"/>
                <a:cs typeface="Arial"/>
              </a:rPr>
              <a:t>рази перевищує</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середній</a:t>
            </a:r>
            <a:r>
              <a:rPr lang="uk-UA" sz="2000" i="1" spc="-75" dirty="0" smtClean="0">
                <a:solidFill>
                  <a:srgbClr val="252421"/>
                </a:solidFill>
                <a:latin typeface="Arial"/>
                <a:cs typeface="Arial"/>
              </a:rPr>
              <a:t> </a:t>
            </a:r>
            <a:r>
              <a:rPr lang="uk-UA" sz="2000" i="1" dirty="0" smtClean="0">
                <a:solidFill>
                  <a:srgbClr val="252421"/>
                </a:solidFill>
                <a:latin typeface="Arial"/>
                <a:cs typeface="Arial"/>
              </a:rPr>
              <a:t>дохід</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промислових </a:t>
            </a:r>
            <a:r>
              <a:rPr lang="uk-UA" sz="2000" i="1" dirty="0" smtClean="0">
                <a:solidFill>
                  <a:srgbClr val="252421"/>
                </a:solidFill>
                <a:latin typeface="Arial"/>
                <a:cs typeface="Arial"/>
              </a:rPr>
              <a:t>компаній.</a:t>
            </a:r>
            <a:r>
              <a:rPr lang="uk-UA" sz="2000" i="1" spc="40" dirty="0" smtClean="0">
                <a:solidFill>
                  <a:srgbClr val="252421"/>
                </a:solidFill>
                <a:latin typeface="Arial"/>
                <a:cs typeface="Arial"/>
              </a:rPr>
              <a:t> </a:t>
            </a:r>
            <a:r>
              <a:rPr lang="uk-UA" sz="2000" i="1" dirty="0" smtClean="0">
                <a:solidFill>
                  <a:srgbClr val="252421"/>
                </a:solidFill>
                <a:latin typeface="Arial"/>
                <a:cs typeface="Arial"/>
              </a:rPr>
              <a:t>Венчурні</a:t>
            </a:r>
            <a:r>
              <a:rPr lang="uk-UA" sz="2000" i="1" spc="40" dirty="0" smtClean="0">
                <a:solidFill>
                  <a:srgbClr val="252421"/>
                </a:solidFill>
                <a:latin typeface="Arial"/>
                <a:cs typeface="Arial"/>
              </a:rPr>
              <a:t> </a:t>
            </a:r>
            <a:r>
              <a:rPr lang="uk-UA" sz="2000" i="1" spc="-10" dirty="0" smtClean="0">
                <a:solidFill>
                  <a:srgbClr val="252421"/>
                </a:solidFill>
                <a:latin typeface="Arial"/>
                <a:cs typeface="Arial"/>
              </a:rPr>
              <a:t>підприємства </a:t>
            </a:r>
            <a:r>
              <a:rPr lang="uk-UA" sz="2000" i="1" dirty="0" smtClean="0">
                <a:solidFill>
                  <a:srgbClr val="252421"/>
                </a:solidFill>
                <a:latin typeface="Arial"/>
                <a:cs typeface="Arial"/>
              </a:rPr>
              <a:t>засновуються</a:t>
            </a:r>
            <a:r>
              <a:rPr lang="uk-UA" sz="2000" i="1" spc="-110" dirty="0" smtClean="0">
                <a:solidFill>
                  <a:srgbClr val="252421"/>
                </a:solidFill>
                <a:latin typeface="Arial"/>
                <a:cs typeface="Arial"/>
              </a:rPr>
              <a:t> </a:t>
            </a:r>
            <a:r>
              <a:rPr lang="uk-UA" sz="2000" i="1" dirty="0" smtClean="0">
                <a:solidFill>
                  <a:srgbClr val="252421"/>
                </a:solidFill>
                <a:latin typeface="Arial"/>
                <a:cs typeface="Arial"/>
              </a:rPr>
              <a:t>великими</a:t>
            </a:r>
            <a:r>
              <a:rPr lang="uk-UA" sz="2000" i="1" spc="-105" dirty="0" smtClean="0">
                <a:solidFill>
                  <a:srgbClr val="252421"/>
                </a:solidFill>
                <a:latin typeface="Arial"/>
                <a:cs typeface="Arial"/>
              </a:rPr>
              <a:t> </a:t>
            </a:r>
            <a:r>
              <a:rPr lang="uk-UA" sz="2000" i="1" spc="-10" dirty="0" smtClean="0">
                <a:solidFill>
                  <a:srgbClr val="252421"/>
                </a:solidFill>
                <a:latin typeface="Arial"/>
                <a:cs typeface="Arial"/>
              </a:rPr>
              <a:t>компаніями, </a:t>
            </a:r>
            <a:r>
              <a:rPr lang="uk-UA" sz="2000" i="1" dirty="0" smtClean="0">
                <a:solidFill>
                  <a:srgbClr val="252421"/>
                </a:solidFill>
                <a:latin typeface="Arial"/>
                <a:cs typeface="Arial"/>
              </a:rPr>
              <a:t>банками,</a:t>
            </a:r>
            <a:r>
              <a:rPr lang="uk-UA" sz="2000" i="1" spc="-20" dirty="0" smtClean="0">
                <a:solidFill>
                  <a:srgbClr val="252421"/>
                </a:solidFill>
                <a:latin typeface="Arial"/>
                <a:cs typeface="Arial"/>
              </a:rPr>
              <a:t> </a:t>
            </a:r>
            <a:r>
              <a:rPr lang="uk-UA" sz="2000" i="1" dirty="0" smtClean="0">
                <a:solidFill>
                  <a:srgbClr val="252421"/>
                </a:solidFill>
                <a:latin typeface="Arial"/>
                <a:cs typeface="Arial"/>
              </a:rPr>
              <a:t>страховими</a:t>
            </a:r>
            <a:r>
              <a:rPr lang="uk-UA" sz="2000" i="1" spc="-20" dirty="0" smtClean="0">
                <a:solidFill>
                  <a:srgbClr val="252421"/>
                </a:solidFill>
                <a:latin typeface="Arial"/>
                <a:cs typeface="Arial"/>
              </a:rPr>
              <a:t> фірмами </a:t>
            </a:r>
            <a:r>
              <a:rPr lang="uk-UA" sz="2000" i="1" dirty="0" smtClean="0">
                <a:solidFill>
                  <a:srgbClr val="252421"/>
                </a:solidFill>
                <a:latin typeface="Arial"/>
                <a:cs typeface="Arial"/>
              </a:rPr>
              <a:t>і,</a:t>
            </a:r>
            <a:r>
              <a:rPr lang="uk-UA" sz="2000" i="1" spc="-20" dirty="0" smtClean="0">
                <a:solidFill>
                  <a:srgbClr val="252421"/>
                </a:solidFill>
                <a:latin typeface="Arial"/>
                <a:cs typeface="Arial"/>
              </a:rPr>
              <a:t> </a:t>
            </a:r>
            <a:r>
              <a:rPr lang="uk-UA" sz="2000" i="1" spc="-10" dirty="0" smtClean="0">
                <a:solidFill>
                  <a:srgbClr val="252421"/>
                </a:solidFill>
                <a:latin typeface="Arial"/>
                <a:cs typeface="Arial"/>
              </a:rPr>
              <a:t>таким </a:t>
            </a:r>
            <a:r>
              <a:rPr lang="uk-UA" sz="2000" i="1" dirty="0" smtClean="0">
                <a:solidFill>
                  <a:srgbClr val="252421"/>
                </a:solidFill>
                <a:latin typeface="Arial"/>
                <a:cs typeface="Arial"/>
              </a:rPr>
              <a:t>чином,</a:t>
            </a:r>
            <a:r>
              <a:rPr lang="uk-UA" sz="2000" i="1" spc="150" dirty="0" smtClean="0">
                <a:solidFill>
                  <a:srgbClr val="252421"/>
                </a:solidFill>
                <a:latin typeface="Arial"/>
                <a:cs typeface="Arial"/>
              </a:rPr>
              <a:t> </a:t>
            </a:r>
            <a:r>
              <a:rPr lang="uk-UA" sz="2000" i="1" dirty="0" smtClean="0">
                <a:solidFill>
                  <a:srgbClr val="252421"/>
                </a:solidFill>
                <a:latin typeface="Arial"/>
                <a:cs typeface="Arial"/>
              </a:rPr>
              <a:t>останні</a:t>
            </a:r>
            <a:r>
              <a:rPr lang="uk-UA" sz="2000" i="1" spc="150" dirty="0" smtClean="0">
                <a:solidFill>
                  <a:srgbClr val="252421"/>
                </a:solidFill>
                <a:latin typeface="Arial"/>
                <a:cs typeface="Arial"/>
              </a:rPr>
              <a:t> </a:t>
            </a:r>
            <a:r>
              <a:rPr lang="uk-UA" sz="2000" i="1" spc="-10" dirty="0" smtClean="0">
                <a:solidFill>
                  <a:srgbClr val="252421"/>
                </a:solidFill>
                <a:latin typeface="Arial"/>
                <a:cs typeface="Arial"/>
              </a:rPr>
              <a:t>використовують </a:t>
            </a:r>
            <a:r>
              <a:rPr lang="uk-UA" sz="2000" i="1" dirty="0" smtClean="0">
                <a:solidFill>
                  <a:srgbClr val="252421"/>
                </a:solidFill>
                <a:latin typeface="Arial"/>
                <a:cs typeface="Arial"/>
              </a:rPr>
              <a:t>підприємницький</a:t>
            </a:r>
            <a:r>
              <a:rPr lang="uk-UA" sz="2000" i="1" spc="260" dirty="0" smtClean="0">
                <a:solidFill>
                  <a:srgbClr val="252421"/>
                </a:solidFill>
                <a:latin typeface="Arial"/>
                <a:cs typeface="Arial"/>
              </a:rPr>
              <a:t> </a:t>
            </a:r>
            <a:r>
              <a:rPr lang="uk-UA" sz="2000" i="1" dirty="0" smtClean="0">
                <a:solidFill>
                  <a:srgbClr val="252421"/>
                </a:solidFill>
                <a:latin typeface="Arial"/>
                <a:cs typeface="Arial"/>
              </a:rPr>
              <a:t>талант</a:t>
            </a:r>
            <a:r>
              <a:rPr lang="uk-UA" sz="2000" i="1" spc="265" dirty="0" smtClean="0">
                <a:solidFill>
                  <a:srgbClr val="252421"/>
                </a:solidFill>
                <a:latin typeface="Arial"/>
                <a:cs typeface="Arial"/>
              </a:rPr>
              <a:t> </a:t>
            </a:r>
            <a:r>
              <a:rPr lang="uk-UA" sz="2000" i="1" spc="-10" dirty="0" smtClean="0">
                <a:solidFill>
                  <a:srgbClr val="252421"/>
                </a:solidFill>
                <a:latin typeface="Arial"/>
                <a:cs typeface="Arial"/>
              </a:rPr>
              <a:t>дрібних бізнесменів,</a:t>
            </a:r>
            <a:r>
              <a:rPr lang="uk-UA" sz="2000" i="1" spc="-75" dirty="0" smtClean="0">
                <a:solidFill>
                  <a:srgbClr val="252421"/>
                </a:solidFill>
                <a:latin typeface="Arial"/>
                <a:cs typeface="Arial"/>
              </a:rPr>
              <a:t> </a:t>
            </a:r>
            <a:r>
              <a:rPr lang="uk-UA" sz="2000" i="1" dirty="0" smtClean="0">
                <a:solidFill>
                  <a:srgbClr val="252421"/>
                </a:solidFill>
                <a:latin typeface="Arial"/>
                <a:cs typeface="Arial"/>
              </a:rPr>
              <a:t>їх</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енергію</a:t>
            </a:r>
            <a:r>
              <a:rPr lang="uk-UA" sz="2000" i="1" spc="-70" dirty="0" smtClean="0">
                <a:solidFill>
                  <a:srgbClr val="252421"/>
                </a:solidFill>
                <a:latin typeface="Arial"/>
                <a:cs typeface="Arial"/>
              </a:rPr>
              <a:t> </a:t>
            </a:r>
            <a:r>
              <a:rPr lang="uk-UA" sz="2000" i="1" spc="60" dirty="0" smtClean="0">
                <a:solidFill>
                  <a:srgbClr val="252421"/>
                </a:solidFill>
                <a:latin typeface="Arial"/>
                <a:cs typeface="Arial"/>
              </a:rPr>
              <a:t>і</a:t>
            </a:r>
            <a:r>
              <a:rPr lang="uk-UA" sz="2000" i="1" spc="-75" dirty="0" smtClean="0">
                <a:solidFill>
                  <a:srgbClr val="252421"/>
                </a:solidFill>
                <a:latin typeface="Arial"/>
                <a:cs typeface="Arial"/>
              </a:rPr>
              <a:t> </a:t>
            </a:r>
            <a:r>
              <a:rPr lang="uk-UA" sz="2000" i="1" spc="-10" dirty="0" smtClean="0">
                <a:solidFill>
                  <a:srgbClr val="252421"/>
                </a:solidFill>
                <a:latin typeface="Arial"/>
                <a:cs typeface="Arial"/>
              </a:rPr>
              <a:t>творчу </a:t>
            </a:r>
            <a:r>
              <a:rPr lang="uk-UA" sz="2000" i="1" dirty="0" smtClean="0">
                <a:solidFill>
                  <a:srgbClr val="252421"/>
                </a:solidFill>
                <a:latin typeface="Arial"/>
                <a:cs typeface="Arial"/>
              </a:rPr>
              <a:t>ініціативу,</a:t>
            </a:r>
            <a:r>
              <a:rPr lang="uk-UA" sz="2000" i="1" spc="60" dirty="0" smtClean="0">
                <a:solidFill>
                  <a:srgbClr val="252421"/>
                </a:solidFill>
                <a:latin typeface="Arial"/>
                <a:cs typeface="Arial"/>
              </a:rPr>
              <a:t> </a:t>
            </a:r>
            <a:r>
              <a:rPr lang="uk-UA" sz="2000" i="1" dirty="0" smtClean="0">
                <a:solidFill>
                  <a:srgbClr val="252421"/>
                </a:solidFill>
                <a:latin typeface="Arial"/>
                <a:cs typeface="Arial"/>
              </a:rPr>
              <a:t>а</a:t>
            </a:r>
            <a:r>
              <a:rPr lang="uk-UA" sz="2000" i="1" spc="65" dirty="0" smtClean="0">
                <a:solidFill>
                  <a:srgbClr val="252421"/>
                </a:solidFill>
                <a:latin typeface="Arial"/>
                <a:cs typeface="Arial"/>
              </a:rPr>
              <a:t> </a:t>
            </a:r>
            <a:r>
              <a:rPr lang="uk-UA" sz="2000" i="1" spc="75" dirty="0" smtClean="0">
                <a:solidFill>
                  <a:srgbClr val="252421"/>
                </a:solidFill>
                <a:latin typeface="Arial"/>
                <a:cs typeface="Arial"/>
              </a:rPr>
              <a:t>також</a:t>
            </a:r>
            <a:r>
              <a:rPr lang="uk-UA" sz="2000" i="1" spc="60" dirty="0" smtClean="0">
                <a:solidFill>
                  <a:srgbClr val="252421"/>
                </a:solidFill>
                <a:latin typeface="Arial"/>
                <a:cs typeface="Arial"/>
              </a:rPr>
              <a:t> </a:t>
            </a:r>
            <a:r>
              <a:rPr lang="uk-UA" sz="2000" i="1" spc="-10" dirty="0" smtClean="0">
                <a:solidFill>
                  <a:srgbClr val="252421"/>
                </a:solidFill>
                <a:latin typeface="Arial"/>
                <a:cs typeface="Arial"/>
              </a:rPr>
              <a:t>частково </a:t>
            </a:r>
            <a:r>
              <a:rPr lang="uk-UA" sz="2000" i="1" dirty="0" smtClean="0">
                <a:solidFill>
                  <a:srgbClr val="252421"/>
                </a:solidFill>
                <a:latin typeface="Arial"/>
                <a:cs typeface="Arial"/>
              </a:rPr>
              <a:t>перекладають</a:t>
            </a:r>
            <a:r>
              <a:rPr lang="uk-UA" sz="2000" i="1" spc="-30" dirty="0" smtClean="0">
                <a:solidFill>
                  <a:srgbClr val="252421"/>
                </a:solidFill>
                <a:latin typeface="Arial"/>
                <a:cs typeface="Arial"/>
              </a:rPr>
              <a:t> </a:t>
            </a:r>
            <a:r>
              <a:rPr lang="uk-UA" sz="2000" i="1" spc="55" dirty="0" smtClean="0">
                <a:solidFill>
                  <a:srgbClr val="252421"/>
                </a:solidFill>
                <a:latin typeface="Arial"/>
                <a:cs typeface="Arial"/>
              </a:rPr>
              <a:t>на</a:t>
            </a:r>
            <a:r>
              <a:rPr lang="uk-UA" sz="2000" i="1" spc="-30" dirty="0" smtClean="0">
                <a:solidFill>
                  <a:srgbClr val="252421"/>
                </a:solidFill>
                <a:latin typeface="Arial"/>
                <a:cs typeface="Arial"/>
              </a:rPr>
              <a:t> </a:t>
            </a:r>
            <a:r>
              <a:rPr lang="uk-UA" sz="2000" i="1" dirty="0" smtClean="0">
                <a:solidFill>
                  <a:srgbClr val="252421"/>
                </a:solidFill>
                <a:latin typeface="Arial"/>
                <a:cs typeface="Arial"/>
              </a:rPr>
              <a:t>них</a:t>
            </a:r>
            <a:r>
              <a:rPr lang="uk-UA" sz="2000" i="1" spc="-25" dirty="0" smtClean="0">
                <a:solidFill>
                  <a:srgbClr val="252421"/>
                </a:solidFill>
                <a:latin typeface="Arial"/>
                <a:cs typeface="Arial"/>
              </a:rPr>
              <a:t> </a:t>
            </a:r>
            <a:r>
              <a:rPr lang="uk-UA" sz="2000" i="1" dirty="0" smtClean="0">
                <a:solidFill>
                  <a:srgbClr val="252421"/>
                </a:solidFill>
                <a:latin typeface="Arial"/>
                <a:cs typeface="Arial"/>
              </a:rPr>
              <a:t>ризик</a:t>
            </a:r>
            <a:r>
              <a:rPr lang="uk-UA" sz="2000" i="1" spc="-30" dirty="0" smtClean="0">
                <a:solidFill>
                  <a:srgbClr val="252421"/>
                </a:solidFill>
                <a:latin typeface="Arial"/>
                <a:cs typeface="Arial"/>
              </a:rPr>
              <a:t> </a:t>
            </a:r>
            <a:r>
              <a:rPr lang="uk-UA" sz="2000" i="1" spc="-10" dirty="0" smtClean="0">
                <a:solidFill>
                  <a:srgbClr val="252421"/>
                </a:solidFill>
                <a:latin typeface="Arial"/>
                <a:cs typeface="Arial"/>
              </a:rPr>
              <a:t>нововведень.</a:t>
            </a:r>
            <a:endParaRPr lang="uk-UA" sz="2000" dirty="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7999" cy="10178415"/>
            <a:chOff x="0" y="0"/>
            <a:chExt cx="18287999" cy="10178415"/>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8766109" y="2422522"/>
              <a:ext cx="5246369" cy="7226814"/>
            </a:xfrm>
            <a:prstGeom prst="rect">
              <a:avLst/>
            </a:prstGeom>
          </p:spPr>
        </p:pic>
        <p:pic>
          <p:nvPicPr>
            <p:cNvPr id="5" name="object 5"/>
            <p:cNvPicPr/>
            <p:nvPr/>
          </p:nvPicPr>
          <p:blipFill>
            <a:blip r:embed="rId3" cstate="print"/>
            <a:stretch>
              <a:fillRect/>
            </a:stretch>
          </p:blipFill>
          <p:spPr>
            <a:xfrm>
              <a:off x="13119864" y="0"/>
              <a:ext cx="5168135" cy="8013008"/>
            </a:xfrm>
            <a:prstGeom prst="rect">
              <a:avLst/>
            </a:prstGeom>
          </p:spPr>
        </p:pic>
      </p:grpSp>
      <p:sp>
        <p:nvSpPr>
          <p:cNvPr id="6" name="object 6"/>
          <p:cNvSpPr txBox="1"/>
          <p:nvPr/>
        </p:nvSpPr>
        <p:spPr>
          <a:xfrm>
            <a:off x="76201" y="35642"/>
            <a:ext cx="8534400" cy="9852441"/>
          </a:xfrm>
          <a:prstGeom prst="rect">
            <a:avLst/>
          </a:prstGeom>
        </p:spPr>
        <p:txBody>
          <a:bodyPr vert="horz" wrap="square" lIns="0" tIns="12700" rIns="0" bIns="0" rtlCol="0">
            <a:spAutoFit/>
          </a:bodyPr>
          <a:lstStyle/>
          <a:p>
            <a:pPr marL="12700" marR="5080" algn="just">
              <a:lnSpc>
                <a:spcPct val="114599"/>
              </a:lnSpc>
              <a:spcBef>
                <a:spcPts val="100"/>
              </a:spcBef>
            </a:pPr>
            <a:r>
              <a:rPr lang="uk-UA" sz="2800" b="1" spc="105" dirty="0" smtClean="0">
                <a:solidFill>
                  <a:srgbClr val="F0F1F1"/>
                </a:solidFill>
                <a:latin typeface="Arial"/>
                <a:cs typeface="Arial"/>
              </a:rPr>
              <a:t>	Комерційне</a:t>
            </a:r>
            <a:r>
              <a:rPr lang="uk-UA" sz="2800" b="1" spc="484" dirty="0" smtClean="0">
                <a:solidFill>
                  <a:srgbClr val="F0F1F1"/>
                </a:solidFill>
                <a:latin typeface="Arial"/>
                <a:cs typeface="Arial"/>
              </a:rPr>
              <a:t> </a:t>
            </a:r>
            <a:r>
              <a:rPr lang="uk-UA" sz="2800" b="1" spc="114" dirty="0" smtClean="0">
                <a:solidFill>
                  <a:srgbClr val="F0F1F1"/>
                </a:solidFill>
                <a:latin typeface="Arial"/>
                <a:cs typeface="Arial"/>
              </a:rPr>
              <a:t>підприємництво</a:t>
            </a:r>
            <a:r>
              <a:rPr lang="uk-UA" sz="2800" b="1" spc="480" dirty="0" smtClean="0">
                <a:solidFill>
                  <a:srgbClr val="F0F1F1"/>
                </a:solidFill>
                <a:latin typeface="Arial"/>
                <a:cs typeface="Arial"/>
              </a:rPr>
              <a:t> </a:t>
            </a:r>
            <a:r>
              <a:rPr lang="uk-UA" sz="2400" spc="55" dirty="0" smtClean="0">
                <a:solidFill>
                  <a:srgbClr val="F0F1F1"/>
                </a:solidFill>
                <a:latin typeface="Arial"/>
                <a:cs typeface="Arial"/>
              </a:rPr>
              <a:t>передбачає</a:t>
            </a:r>
            <a:r>
              <a:rPr lang="uk-UA" sz="2400" spc="484" dirty="0" smtClean="0">
                <a:solidFill>
                  <a:srgbClr val="F0F1F1"/>
                </a:solidFill>
                <a:latin typeface="Arial"/>
                <a:cs typeface="Arial"/>
              </a:rPr>
              <a:t> </a:t>
            </a:r>
            <a:r>
              <a:rPr lang="uk-UA" sz="2400" spc="60" dirty="0" smtClean="0">
                <a:solidFill>
                  <a:srgbClr val="F0F1F1"/>
                </a:solidFill>
                <a:latin typeface="Arial"/>
                <a:cs typeface="Arial"/>
              </a:rPr>
              <a:t>діяльність </a:t>
            </a:r>
            <a:r>
              <a:rPr lang="uk-UA" sz="2400" spc="65" dirty="0" smtClean="0">
                <a:solidFill>
                  <a:srgbClr val="F0F1F1"/>
                </a:solidFill>
                <a:latin typeface="Arial"/>
                <a:cs typeface="Arial"/>
              </a:rPr>
              <a:t>з</a:t>
            </a:r>
            <a:r>
              <a:rPr lang="uk-UA" sz="2400" spc="245" dirty="0" smtClean="0">
                <a:solidFill>
                  <a:srgbClr val="F0F1F1"/>
                </a:solidFill>
                <a:latin typeface="Arial"/>
                <a:cs typeface="Arial"/>
              </a:rPr>
              <a:t> </a:t>
            </a:r>
            <a:r>
              <a:rPr lang="uk-UA" sz="2400" spc="60" dirty="0" smtClean="0">
                <a:solidFill>
                  <a:srgbClr val="F0F1F1"/>
                </a:solidFill>
                <a:latin typeface="Arial"/>
                <a:cs typeface="Arial"/>
              </a:rPr>
              <a:t>купівлі</a:t>
            </a:r>
            <a:r>
              <a:rPr lang="uk-UA" sz="2400" i="1" spc="60" dirty="0" smtClean="0">
                <a:solidFill>
                  <a:srgbClr val="F0F1F1"/>
                </a:solidFill>
                <a:latin typeface="Verdana"/>
                <a:cs typeface="Verdana"/>
              </a:rPr>
              <a:t>-</a:t>
            </a:r>
            <a:r>
              <a:rPr lang="uk-UA" sz="2400" spc="90" dirty="0" smtClean="0">
                <a:solidFill>
                  <a:srgbClr val="F0F1F1"/>
                </a:solidFill>
                <a:latin typeface="Arial"/>
                <a:cs typeface="Arial"/>
              </a:rPr>
              <a:t>продажу</a:t>
            </a:r>
            <a:r>
              <a:rPr lang="uk-UA" sz="2400" spc="250" dirty="0" smtClean="0">
                <a:solidFill>
                  <a:srgbClr val="F0F1F1"/>
                </a:solidFill>
                <a:latin typeface="Arial"/>
                <a:cs typeface="Arial"/>
              </a:rPr>
              <a:t> </a:t>
            </a:r>
            <a:r>
              <a:rPr lang="uk-UA" sz="2400" spc="75" dirty="0" smtClean="0">
                <a:solidFill>
                  <a:srgbClr val="F0F1F1"/>
                </a:solidFill>
                <a:latin typeface="Arial"/>
                <a:cs typeface="Arial"/>
              </a:rPr>
              <a:t>товарів</a:t>
            </a:r>
            <a:r>
              <a:rPr lang="uk-UA" sz="2400" spc="24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250" dirty="0" smtClean="0">
                <a:solidFill>
                  <a:srgbClr val="F0F1F1"/>
                </a:solidFill>
                <a:latin typeface="Arial"/>
                <a:cs typeface="Arial"/>
              </a:rPr>
              <a:t> </a:t>
            </a:r>
            <a:r>
              <a:rPr lang="uk-UA" sz="2400" dirty="0" smtClean="0">
                <a:solidFill>
                  <a:srgbClr val="F0F1F1"/>
                </a:solidFill>
                <a:latin typeface="Arial"/>
                <a:cs typeface="Arial"/>
              </a:rPr>
              <a:t>послуг</a:t>
            </a:r>
            <a:r>
              <a:rPr lang="uk-UA" sz="2400" i="1" dirty="0" smtClean="0">
                <a:solidFill>
                  <a:srgbClr val="F0F1F1"/>
                </a:solidFill>
                <a:latin typeface="Verdana"/>
                <a:cs typeface="Verdana"/>
              </a:rPr>
              <a:t>.</a:t>
            </a:r>
            <a:r>
              <a:rPr lang="uk-UA" sz="2400" i="1" spc="65" dirty="0" smtClean="0">
                <a:solidFill>
                  <a:srgbClr val="F0F1F1"/>
                </a:solidFill>
                <a:latin typeface="Verdana"/>
                <a:cs typeface="Verdana"/>
              </a:rPr>
              <a:t> </a:t>
            </a:r>
            <a:r>
              <a:rPr lang="uk-UA" sz="2400" dirty="0" smtClean="0">
                <a:solidFill>
                  <a:srgbClr val="F0F1F1"/>
                </a:solidFill>
                <a:latin typeface="Arial"/>
                <a:cs typeface="Arial"/>
              </a:rPr>
              <a:t>Такою</a:t>
            </a:r>
            <a:r>
              <a:rPr lang="uk-UA" sz="2400" spc="250" dirty="0" smtClean="0">
                <a:solidFill>
                  <a:srgbClr val="F0F1F1"/>
                </a:solidFill>
                <a:latin typeface="Arial"/>
                <a:cs typeface="Arial"/>
              </a:rPr>
              <a:t> </a:t>
            </a:r>
            <a:r>
              <a:rPr lang="uk-UA" sz="2400" spc="60" dirty="0" smtClean="0">
                <a:solidFill>
                  <a:srgbClr val="F0F1F1"/>
                </a:solidFill>
                <a:latin typeface="Arial"/>
                <a:cs typeface="Arial"/>
              </a:rPr>
              <a:t>діяльністю </a:t>
            </a:r>
            <a:r>
              <a:rPr lang="uk-UA" sz="2400" spc="45" dirty="0" smtClean="0">
                <a:solidFill>
                  <a:srgbClr val="F0F1F1"/>
                </a:solidFill>
                <a:latin typeface="Arial"/>
                <a:cs typeface="Arial"/>
              </a:rPr>
              <a:t>займаються</a:t>
            </a:r>
            <a:r>
              <a:rPr lang="uk-UA" sz="2400" i="1" spc="45" dirty="0" smtClean="0">
                <a:solidFill>
                  <a:srgbClr val="F0F1F1"/>
                </a:solidFill>
                <a:latin typeface="Verdana"/>
                <a:cs typeface="Verdana"/>
              </a:rPr>
              <a:t>,</a:t>
            </a:r>
            <a:r>
              <a:rPr lang="uk-UA" sz="2400" i="1" spc="320" dirty="0" smtClean="0">
                <a:solidFill>
                  <a:srgbClr val="F0F1F1"/>
                </a:solidFill>
                <a:latin typeface="Verdana"/>
                <a:cs typeface="Verdana"/>
              </a:rPr>
              <a:t> </a:t>
            </a:r>
            <a:r>
              <a:rPr lang="uk-UA" sz="2400" spc="135" dirty="0" smtClean="0">
                <a:solidFill>
                  <a:srgbClr val="F0F1F1"/>
                </a:solidFill>
                <a:latin typeface="Arial"/>
                <a:cs typeface="Arial"/>
              </a:rPr>
              <a:t>перш</a:t>
            </a:r>
            <a:r>
              <a:rPr lang="uk-UA" sz="2400" spc="495" dirty="0" smtClean="0">
                <a:solidFill>
                  <a:srgbClr val="F0F1F1"/>
                </a:solidFill>
                <a:latin typeface="Arial"/>
                <a:cs typeface="Arial"/>
              </a:rPr>
              <a:t> </a:t>
            </a:r>
            <a:r>
              <a:rPr lang="uk-UA" sz="2400" dirty="0" smtClean="0">
                <a:solidFill>
                  <a:srgbClr val="F0F1F1"/>
                </a:solidFill>
                <a:latin typeface="Arial"/>
                <a:cs typeface="Arial"/>
              </a:rPr>
              <a:t>за</a:t>
            </a:r>
            <a:r>
              <a:rPr lang="uk-UA" sz="2400" spc="495" dirty="0" smtClean="0">
                <a:solidFill>
                  <a:srgbClr val="F0F1F1"/>
                </a:solidFill>
                <a:latin typeface="Arial"/>
                <a:cs typeface="Arial"/>
              </a:rPr>
              <a:t> </a:t>
            </a:r>
            <a:r>
              <a:rPr lang="uk-UA" sz="2400" dirty="0" smtClean="0">
                <a:solidFill>
                  <a:srgbClr val="F0F1F1"/>
                </a:solidFill>
                <a:latin typeface="Arial"/>
                <a:cs typeface="Arial"/>
              </a:rPr>
              <a:t>все</a:t>
            </a:r>
            <a:r>
              <a:rPr lang="uk-UA" sz="2400" i="1" dirty="0" smtClean="0">
                <a:solidFill>
                  <a:srgbClr val="F0F1F1"/>
                </a:solidFill>
                <a:latin typeface="Verdana"/>
                <a:cs typeface="Verdana"/>
              </a:rPr>
              <a:t>,</a:t>
            </a:r>
            <a:r>
              <a:rPr lang="uk-UA" sz="2400" i="1" spc="320" dirty="0" smtClean="0">
                <a:solidFill>
                  <a:srgbClr val="F0F1F1"/>
                </a:solidFill>
                <a:latin typeface="Verdana"/>
                <a:cs typeface="Verdana"/>
              </a:rPr>
              <a:t> </a:t>
            </a:r>
            <a:r>
              <a:rPr lang="uk-UA" sz="2400" b="1" spc="90" dirty="0" smtClean="0">
                <a:solidFill>
                  <a:srgbClr val="F0F1F1"/>
                </a:solidFill>
                <a:latin typeface="Arial"/>
                <a:cs typeface="Arial"/>
              </a:rPr>
              <a:t>торговельні</a:t>
            </a:r>
            <a:r>
              <a:rPr lang="uk-UA" sz="2400" b="1" spc="495" dirty="0" smtClean="0">
                <a:solidFill>
                  <a:srgbClr val="F0F1F1"/>
                </a:solidFill>
                <a:latin typeface="Arial"/>
                <a:cs typeface="Arial"/>
              </a:rPr>
              <a:t> </a:t>
            </a:r>
            <a:r>
              <a:rPr lang="uk-UA" sz="2400" b="1" spc="80" dirty="0" smtClean="0">
                <a:solidFill>
                  <a:srgbClr val="F0F1F1"/>
                </a:solidFill>
                <a:latin typeface="Arial"/>
                <a:cs typeface="Arial"/>
              </a:rPr>
              <a:t>організації</a:t>
            </a:r>
            <a:r>
              <a:rPr lang="uk-UA" sz="2400" b="1" spc="495" dirty="0" smtClean="0">
                <a:solidFill>
                  <a:srgbClr val="F0F1F1"/>
                </a:solidFill>
                <a:latin typeface="Arial"/>
                <a:cs typeface="Arial"/>
              </a:rPr>
              <a:t> </a:t>
            </a:r>
            <a:r>
              <a:rPr lang="uk-UA" sz="2400" b="1" spc="30" dirty="0" smtClean="0">
                <a:solidFill>
                  <a:srgbClr val="F0F1F1"/>
                </a:solidFill>
                <a:latin typeface="Arial"/>
                <a:cs typeface="Arial"/>
              </a:rPr>
              <a:t>і </a:t>
            </a:r>
            <a:r>
              <a:rPr lang="uk-UA" sz="2400" b="1" spc="110" dirty="0" smtClean="0">
                <a:solidFill>
                  <a:srgbClr val="F0F1F1"/>
                </a:solidFill>
                <a:latin typeface="Arial"/>
                <a:cs typeface="Arial"/>
              </a:rPr>
              <a:t>різні</a:t>
            </a:r>
            <a:r>
              <a:rPr lang="uk-UA" sz="2400" b="1" spc="-75" dirty="0" smtClean="0">
                <a:solidFill>
                  <a:srgbClr val="F0F1F1"/>
                </a:solidFill>
                <a:latin typeface="Arial"/>
                <a:cs typeface="Arial"/>
              </a:rPr>
              <a:t> </a:t>
            </a:r>
            <a:r>
              <a:rPr lang="uk-UA" sz="2400" b="1" spc="70" dirty="0" smtClean="0">
                <a:solidFill>
                  <a:srgbClr val="F0F1F1"/>
                </a:solidFill>
                <a:latin typeface="Arial"/>
                <a:cs typeface="Arial"/>
              </a:rPr>
              <a:t>посередники</a:t>
            </a:r>
            <a:r>
              <a:rPr lang="uk-UA" sz="2400" b="1" i="1" spc="70" dirty="0" smtClean="0">
                <a:solidFill>
                  <a:srgbClr val="F0F1F1"/>
                </a:solidFill>
                <a:latin typeface="Verdana"/>
                <a:cs typeface="Verdana"/>
              </a:rPr>
              <a:t>.</a:t>
            </a:r>
            <a:endParaRPr lang="uk-UA" sz="2400" b="1" dirty="0" smtClean="0">
              <a:latin typeface="Verdana"/>
              <a:cs typeface="Verdana"/>
            </a:endParaRPr>
          </a:p>
          <a:p>
            <a:pPr marL="12700" marR="5080" algn="just">
              <a:lnSpc>
                <a:spcPct val="114599"/>
              </a:lnSpc>
            </a:pPr>
            <a:r>
              <a:rPr lang="uk-UA" sz="2400" spc="114" dirty="0" smtClean="0">
                <a:solidFill>
                  <a:srgbClr val="F0F1F1"/>
                </a:solidFill>
                <a:latin typeface="Arial"/>
                <a:cs typeface="Arial"/>
              </a:rPr>
              <a:t>	Підприємницька</a:t>
            </a:r>
            <a:r>
              <a:rPr lang="uk-UA" sz="2400" spc="530" dirty="0" smtClean="0">
                <a:solidFill>
                  <a:srgbClr val="F0F1F1"/>
                </a:solidFill>
                <a:latin typeface="Arial"/>
                <a:cs typeface="Arial"/>
              </a:rPr>
              <a:t> </a:t>
            </a:r>
            <a:r>
              <a:rPr lang="uk-UA" sz="2400" spc="95" dirty="0" smtClean="0">
                <a:solidFill>
                  <a:srgbClr val="F0F1F1"/>
                </a:solidFill>
                <a:latin typeface="Arial"/>
                <a:cs typeface="Arial"/>
              </a:rPr>
              <a:t>активність</a:t>
            </a:r>
            <a:r>
              <a:rPr lang="uk-UA" sz="2400" spc="530" dirty="0" smtClean="0">
                <a:solidFill>
                  <a:srgbClr val="F0F1F1"/>
                </a:solidFill>
                <a:latin typeface="Arial"/>
                <a:cs typeface="Arial"/>
              </a:rPr>
              <a:t> </a:t>
            </a:r>
            <a:r>
              <a:rPr lang="uk-UA" sz="2400" dirty="0" smtClean="0">
                <a:solidFill>
                  <a:srgbClr val="F0F1F1"/>
                </a:solidFill>
                <a:latin typeface="Arial"/>
                <a:cs typeface="Arial"/>
              </a:rPr>
              <a:t>у</a:t>
            </a:r>
            <a:r>
              <a:rPr lang="uk-UA" sz="2400" spc="540" dirty="0" smtClean="0">
                <a:solidFill>
                  <a:srgbClr val="F0F1F1"/>
                </a:solidFill>
                <a:latin typeface="Arial"/>
                <a:cs typeface="Arial"/>
              </a:rPr>
              <a:t> </a:t>
            </a:r>
            <a:r>
              <a:rPr lang="uk-UA" sz="2400" b="1" dirty="0" smtClean="0">
                <a:solidFill>
                  <a:srgbClr val="F0F1F1"/>
                </a:solidFill>
                <a:latin typeface="Arial"/>
                <a:cs typeface="Arial"/>
              </a:rPr>
              <a:t>сфері</a:t>
            </a:r>
            <a:r>
              <a:rPr lang="uk-UA" sz="2400" b="1" spc="530" dirty="0" smtClean="0">
                <a:solidFill>
                  <a:srgbClr val="F0F1F1"/>
                </a:solidFill>
                <a:latin typeface="Arial"/>
                <a:cs typeface="Arial"/>
              </a:rPr>
              <a:t> </a:t>
            </a:r>
            <a:r>
              <a:rPr lang="uk-UA" sz="2400" b="1" spc="70" dirty="0" smtClean="0">
                <a:solidFill>
                  <a:srgbClr val="F0F1F1"/>
                </a:solidFill>
                <a:latin typeface="Arial"/>
                <a:cs typeface="Arial"/>
              </a:rPr>
              <a:t>посередництва </a:t>
            </a:r>
            <a:r>
              <a:rPr lang="uk-UA" sz="2400" dirty="0" smtClean="0">
                <a:solidFill>
                  <a:srgbClr val="F0F1F1"/>
                </a:solidFill>
                <a:latin typeface="Arial"/>
                <a:cs typeface="Arial"/>
              </a:rPr>
              <a:t>дозволяє</a:t>
            </a:r>
            <a:r>
              <a:rPr lang="uk-UA" sz="2400" spc="434" dirty="0" smtClean="0">
                <a:solidFill>
                  <a:srgbClr val="F0F1F1"/>
                </a:solidFill>
                <a:latin typeface="Arial"/>
                <a:cs typeface="Arial"/>
              </a:rPr>
              <a:t>  </a:t>
            </a:r>
            <a:r>
              <a:rPr lang="uk-UA" sz="2400" spc="80" dirty="0" smtClean="0">
                <a:solidFill>
                  <a:srgbClr val="F0F1F1"/>
                </a:solidFill>
                <a:latin typeface="Arial"/>
                <a:cs typeface="Arial"/>
              </a:rPr>
              <a:t>поєднати</a:t>
            </a:r>
            <a:r>
              <a:rPr lang="uk-UA" sz="2400" spc="434" dirty="0" smtClean="0">
                <a:solidFill>
                  <a:srgbClr val="F0F1F1"/>
                </a:solidFill>
                <a:latin typeface="Arial"/>
                <a:cs typeface="Arial"/>
              </a:rPr>
              <a:t>  </a:t>
            </a:r>
            <a:r>
              <a:rPr lang="uk-UA" sz="2400" dirty="0" smtClean="0">
                <a:solidFill>
                  <a:srgbClr val="F0F1F1"/>
                </a:solidFill>
                <a:latin typeface="Arial"/>
                <a:cs typeface="Arial"/>
              </a:rPr>
              <a:t>у</a:t>
            </a:r>
            <a:r>
              <a:rPr lang="uk-UA" sz="2400" spc="440" dirty="0" smtClean="0">
                <a:solidFill>
                  <a:srgbClr val="F0F1F1"/>
                </a:solidFill>
                <a:latin typeface="Arial"/>
                <a:cs typeface="Arial"/>
              </a:rPr>
              <a:t>  </a:t>
            </a:r>
            <a:r>
              <a:rPr lang="uk-UA" sz="2400" dirty="0" smtClean="0">
                <a:solidFill>
                  <a:srgbClr val="F0F1F1"/>
                </a:solidFill>
                <a:latin typeface="Arial"/>
                <a:cs typeface="Arial"/>
              </a:rPr>
              <a:t>стислі</a:t>
            </a:r>
            <a:r>
              <a:rPr lang="uk-UA" sz="2400" spc="434" dirty="0" smtClean="0">
                <a:solidFill>
                  <a:srgbClr val="F0F1F1"/>
                </a:solidFill>
                <a:latin typeface="Arial"/>
                <a:cs typeface="Arial"/>
              </a:rPr>
              <a:t>  </a:t>
            </a:r>
            <a:r>
              <a:rPr lang="uk-UA" sz="2400" spc="105" dirty="0" smtClean="0">
                <a:solidFill>
                  <a:srgbClr val="F0F1F1"/>
                </a:solidFill>
                <a:latin typeface="Arial"/>
                <a:cs typeface="Arial"/>
              </a:rPr>
              <a:t>терміни</a:t>
            </a:r>
            <a:r>
              <a:rPr lang="uk-UA" sz="2400" spc="440" dirty="0" smtClean="0">
                <a:solidFill>
                  <a:srgbClr val="F0F1F1"/>
                </a:solidFill>
                <a:latin typeface="Arial"/>
                <a:cs typeface="Arial"/>
              </a:rPr>
              <a:t>  </a:t>
            </a:r>
            <a:r>
              <a:rPr lang="uk-UA" sz="2400" spc="114" dirty="0" smtClean="0">
                <a:solidFill>
                  <a:srgbClr val="F0F1F1"/>
                </a:solidFill>
                <a:latin typeface="Arial"/>
                <a:cs typeface="Arial"/>
              </a:rPr>
              <a:t>економічні </a:t>
            </a:r>
            <a:r>
              <a:rPr lang="uk-UA" sz="2400" spc="75" dirty="0" smtClean="0">
                <a:solidFill>
                  <a:srgbClr val="F0F1F1"/>
                </a:solidFill>
                <a:latin typeface="Arial"/>
                <a:cs typeface="Arial"/>
              </a:rPr>
              <a:t>інтереси</a:t>
            </a:r>
            <a:r>
              <a:rPr lang="uk-UA" sz="2400" spc="415" dirty="0" smtClean="0">
                <a:solidFill>
                  <a:srgbClr val="F0F1F1"/>
                </a:solidFill>
                <a:latin typeface="Arial"/>
                <a:cs typeface="Arial"/>
              </a:rPr>
              <a:t> </a:t>
            </a:r>
            <a:r>
              <a:rPr lang="uk-UA" sz="2400" spc="130" dirty="0" smtClean="0">
                <a:solidFill>
                  <a:srgbClr val="F0F1F1"/>
                </a:solidFill>
                <a:latin typeface="Arial"/>
                <a:cs typeface="Arial"/>
              </a:rPr>
              <a:t>виробника</a:t>
            </a:r>
            <a:r>
              <a:rPr lang="uk-UA" sz="2400" spc="41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420" dirty="0" smtClean="0">
                <a:solidFill>
                  <a:srgbClr val="F0F1F1"/>
                </a:solidFill>
                <a:latin typeface="Arial"/>
                <a:cs typeface="Arial"/>
              </a:rPr>
              <a:t> </a:t>
            </a:r>
            <a:r>
              <a:rPr lang="uk-UA" sz="2400" spc="65" dirty="0" smtClean="0">
                <a:solidFill>
                  <a:srgbClr val="F0F1F1"/>
                </a:solidFill>
                <a:latin typeface="Arial"/>
                <a:cs typeface="Arial"/>
              </a:rPr>
              <a:t>споживача</a:t>
            </a:r>
            <a:r>
              <a:rPr lang="uk-UA" sz="2400" i="1" spc="65" dirty="0" smtClean="0">
                <a:solidFill>
                  <a:srgbClr val="F0F1F1"/>
                </a:solidFill>
                <a:latin typeface="Verdana"/>
                <a:cs typeface="Verdana"/>
              </a:rPr>
              <a:t>.</a:t>
            </a:r>
            <a:r>
              <a:rPr lang="uk-UA" sz="2400" i="1" spc="245" dirty="0" smtClean="0">
                <a:solidFill>
                  <a:srgbClr val="F0F1F1"/>
                </a:solidFill>
                <a:latin typeface="Verdana"/>
                <a:cs typeface="Verdana"/>
              </a:rPr>
              <a:t> </a:t>
            </a:r>
            <a:r>
              <a:rPr lang="uk-UA" sz="2400" spc="50" dirty="0" smtClean="0">
                <a:solidFill>
                  <a:srgbClr val="F0F1F1"/>
                </a:solidFill>
                <a:latin typeface="Arial"/>
                <a:cs typeface="Arial"/>
              </a:rPr>
              <a:t>Посередництво</a:t>
            </a:r>
            <a:r>
              <a:rPr lang="uk-UA" sz="2400" i="1" spc="50" dirty="0" smtClean="0">
                <a:solidFill>
                  <a:srgbClr val="F0F1F1"/>
                </a:solidFill>
                <a:latin typeface="Verdana"/>
                <a:cs typeface="Verdana"/>
              </a:rPr>
              <a:t>,</a:t>
            </a:r>
            <a:r>
              <a:rPr lang="uk-UA" sz="2400" i="1" spc="250" dirty="0" smtClean="0">
                <a:solidFill>
                  <a:srgbClr val="F0F1F1"/>
                </a:solidFill>
                <a:latin typeface="Verdana"/>
                <a:cs typeface="Verdana"/>
              </a:rPr>
              <a:t> </a:t>
            </a:r>
            <a:r>
              <a:rPr lang="uk-UA" sz="2400" spc="15" dirty="0" smtClean="0">
                <a:solidFill>
                  <a:srgbClr val="F0F1F1"/>
                </a:solidFill>
                <a:latin typeface="Arial"/>
                <a:cs typeface="Arial"/>
              </a:rPr>
              <a:t>з </a:t>
            </a:r>
            <a:r>
              <a:rPr lang="uk-UA" sz="2400" spc="140" dirty="0" smtClean="0">
                <a:solidFill>
                  <a:srgbClr val="F0F1F1"/>
                </a:solidFill>
                <a:latin typeface="Arial"/>
                <a:cs typeface="Arial"/>
              </a:rPr>
              <a:t>точки</a:t>
            </a:r>
            <a:r>
              <a:rPr lang="uk-UA" sz="2400" spc="430" dirty="0" smtClean="0">
                <a:solidFill>
                  <a:srgbClr val="F0F1F1"/>
                </a:solidFill>
                <a:latin typeface="Arial"/>
                <a:cs typeface="Arial"/>
              </a:rPr>
              <a:t>    </a:t>
            </a:r>
            <a:r>
              <a:rPr lang="uk-UA" sz="2400" spc="75" dirty="0" smtClean="0">
                <a:solidFill>
                  <a:srgbClr val="F0F1F1"/>
                </a:solidFill>
                <a:latin typeface="Arial"/>
                <a:cs typeface="Arial"/>
              </a:rPr>
              <a:t>зору</a:t>
            </a:r>
            <a:r>
              <a:rPr lang="uk-UA" sz="2400" spc="434" dirty="0" smtClean="0">
                <a:solidFill>
                  <a:srgbClr val="F0F1F1"/>
                </a:solidFill>
                <a:latin typeface="Arial"/>
                <a:cs typeface="Arial"/>
              </a:rPr>
              <a:t>    </a:t>
            </a:r>
            <a:r>
              <a:rPr lang="uk-UA" sz="2400" spc="95" dirty="0" smtClean="0">
                <a:solidFill>
                  <a:srgbClr val="F0F1F1"/>
                </a:solidFill>
                <a:latin typeface="Arial"/>
                <a:cs typeface="Arial"/>
              </a:rPr>
              <a:t>виробника</a:t>
            </a:r>
            <a:r>
              <a:rPr lang="uk-UA" sz="2400" i="1" spc="95" dirty="0" smtClean="0">
                <a:solidFill>
                  <a:srgbClr val="F0F1F1"/>
                </a:solidFill>
                <a:latin typeface="Verdana"/>
                <a:cs typeface="Verdana"/>
              </a:rPr>
              <a:t>,</a:t>
            </a:r>
            <a:r>
              <a:rPr lang="uk-UA" sz="2400" i="1" spc="260" dirty="0" smtClean="0">
                <a:solidFill>
                  <a:srgbClr val="F0F1F1"/>
                </a:solidFill>
                <a:latin typeface="Verdana"/>
                <a:cs typeface="Verdana"/>
              </a:rPr>
              <a:t>    </a:t>
            </a:r>
            <a:r>
              <a:rPr lang="uk-UA" sz="2400" spc="90" dirty="0" smtClean="0">
                <a:solidFill>
                  <a:srgbClr val="F0F1F1"/>
                </a:solidFill>
                <a:latin typeface="Arial"/>
                <a:cs typeface="Arial"/>
              </a:rPr>
              <a:t>підвищує</a:t>
            </a:r>
            <a:r>
              <a:rPr lang="uk-UA" sz="2400" spc="434" dirty="0" smtClean="0">
                <a:solidFill>
                  <a:srgbClr val="F0F1F1"/>
                </a:solidFill>
                <a:latin typeface="Arial"/>
                <a:cs typeface="Arial"/>
              </a:rPr>
              <a:t>    </a:t>
            </a:r>
            <a:r>
              <a:rPr lang="uk-UA" sz="2400" spc="80" dirty="0" smtClean="0">
                <a:solidFill>
                  <a:srgbClr val="F0F1F1"/>
                </a:solidFill>
                <a:latin typeface="Arial"/>
                <a:cs typeface="Arial"/>
              </a:rPr>
              <a:t>ступінь </a:t>
            </a:r>
            <a:r>
              <a:rPr lang="uk-UA" sz="2400" spc="55" dirty="0" smtClean="0">
                <a:solidFill>
                  <a:srgbClr val="F0F1F1"/>
                </a:solidFill>
                <a:latin typeface="Arial"/>
                <a:cs typeface="Arial"/>
              </a:rPr>
              <a:t>ефективності</a:t>
            </a:r>
            <a:r>
              <a:rPr lang="uk-UA" sz="2400" spc="330" dirty="0" smtClean="0">
                <a:solidFill>
                  <a:srgbClr val="F0F1F1"/>
                </a:solidFill>
                <a:latin typeface="Arial"/>
                <a:cs typeface="Arial"/>
              </a:rPr>
              <a:t> </a:t>
            </a:r>
            <a:r>
              <a:rPr lang="uk-UA" sz="2400" spc="135" dirty="0" smtClean="0">
                <a:solidFill>
                  <a:srgbClr val="F0F1F1"/>
                </a:solidFill>
                <a:latin typeface="Arial"/>
                <a:cs typeface="Arial"/>
              </a:rPr>
              <a:t>його</a:t>
            </a:r>
            <a:r>
              <a:rPr lang="uk-UA" sz="2400" spc="330" dirty="0" smtClean="0">
                <a:solidFill>
                  <a:srgbClr val="F0F1F1"/>
                </a:solidFill>
                <a:latin typeface="Arial"/>
                <a:cs typeface="Arial"/>
              </a:rPr>
              <a:t> </a:t>
            </a:r>
            <a:r>
              <a:rPr lang="uk-UA" sz="2400" spc="50" dirty="0" smtClean="0">
                <a:solidFill>
                  <a:srgbClr val="F0F1F1"/>
                </a:solidFill>
                <a:latin typeface="Arial"/>
                <a:cs typeface="Arial"/>
              </a:rPr>
              <a:t>роботи</a:t>
            </a:r>
            <a:r>
              <a:rPr lang="uk-UA" sz="2400" i="1" spc="50" dirty="0" smtClean="0">
                <a:solidFill>
                  <a:srgbClr val="F0F1F1"/>
                </a:solidFill>
                <a:latin typeface="Verdana"/>
                <a:cs typeface="Verdana"/>
              </a:rPr>
              <a:t>,</a:t>
            </a:r>
            <a:r>
              <a:rPr lang="uk-UA" sz="2400" i="1" spc="165" dirty="0" smtClean="0">
                <a:solidFill>
                  <a:srgbClr val="F0F1F1"/>
                </a:solidFill>
                <a:latin typeface="Verdana"/>
                <a:cs typeface="Verdana"/>
              </a:rPr>
              <a:t> </a:t>
            </a:r>
            <a:r>
              <a:rPr lang="uk-UA" sz="2400" spc="114" dirty="0" smtClean="0">
                <a:solidFill>
                  <a:srgbClr val="F0F1F1"/>
                </a:solidFill>
                <a:latin typeface="Arial"/>
                <a:cs typeface="Arial"/>
              </a:rPr>
              <a:t>оскільки</a:t>
            </a:r>
            <a:r>
              <a:rPr lang="uk-UA" sz="2400" spc="330" dirty="0" smtClean="0">
                <a:solidFill>
                  <a:srgbClr val="F0F1F1"/>
                </a:solidFill>
                <a:latin typeface="Arial"/>
                <a:cs typeface="Arial"/>
              </a:rPr>
              <a:t> </a:t>
            </a:r>
            <a:r>
              <a:rPr lang="uk-UA" sz="2400" dirty="0" smtClean="0">
                <a:solidFill>
                  <a:srgbClr val="F0F1F1"/>
                </a:solidFill>
                <a:latin typeface="Arial"/>
                <a:cs typeface="Arial"/>
              </a:rPr>
              <a:t>дає</a:t>
            </a:r>
            <a:r>
              <a:rPr lang="uk-UA" sz="2400" spc="330" dirty="0" smtClean="0">
                <a:solidFill>
                  <a:srgbClr val="F0F1F1"/>
                </a:solidFill>
                <a:latin typeface="Arial"/>
                <a:cs typeface="Arial"/>
              </a:rPr>
              <a:t> </a:t>
            </a:r>
            <a:r>
              <a:rPr lang="uk-UA" sz="2400" spc="80" dirty="0" smtClean="0">
                <a:solidFill>
                  <a:srgbClr val="F0F1F1"/>
                </a:solidFill>
                <a:latin typeface="Arial"/>
                <a:cs typeface="Arial"/>
              </a:rPr>
              <a:t>можливість </a:t>
            </a:r>
            <a:r>
              <a:rPr lang="uk-UA" sz="2400" spc="70" dirty="0" smtClean="0">
                <a:solidFill>
                  <a:srgbClr val="F0F1F1"/>
                </a:solidFill>
                <a:latin typeface="Arial"/>
                <a:cs typeface="Arial"/>
              </a:rPr>
              <a:t>зосередити</a:t>
            </a:r>
            <a:r>
              <a:rPr lang="uk-UA" sz="2400" spc="245" dirty="0" smtClean="0">
                <a:solidFill>
                  <a:srgbClr val="F0F1F1"/>
                </a:solidFill>
                <a:latin typeface="Arial"/>
                <a:cs typeface="Arial"/>
              </a:rPr>
              <a:t>   </a:t>
            </a:r>
            <a:r>
              <a:rPr lang="uk-UA" sz="2400" spc="95" dirty="0" smtClean="0">
                <a:solidFill>
                  <a:srgbClr val="F0F1F1"/>
                </a:solidFill>
                <a:latin typeface="Arial"/>
                <a:cs typeface="Arial"/>
              </a:rPr>
              <a:t>активність</a:t>
            </a:r>
            <a:r>
              <a:rPr lang="uk-UA" sz="2400" spc="245" dirty="0" smtClean="0">
                <a:solidFill>
                  <a:srgbClr val="F0F1F1"/>
                </a:solidFill>
                <a:latin typeface="Arial"/>
                <a:cs typeface="Arial"/>
              </a:rPr>
              <a:t>   </a:t>
            </a:r>
            <a:r>
              <a:rPr lang="uk-UA" sz="2400" spc="110" dirty="0" smtClean="0">
                <a:solidFill>
                  <a:srgbClr val="F0F1F1"/>
                </a:solidFill>
                <a:latin typeface="Arial"/>
                <a:cs typeface="Arial"/>
              </a:rPr>
              <a:t>тільки</a:t>
            </a:r>
            <a:r>
              <a:rPr lang="uk-UA" sz="2400" spc="24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245" dirty="0" smtClean="0">
                <a:solidFill>
                  <a:srgbClr val="F0F1F1"/>
                </a:solidFill>
                <a:latin typeface="Arial"/>
                <a:cs typeface="Arial"/>
              </a:rPr>
              <a:t>   </a:t>
            </a:r>
            <a:r>
              <a:rPr lang="uk-UA" sz="2400" spc="80" dirty="0" smtClean="0">
                <a:solidFill>
                  <a:srgbClr val="F0F1F1"/>
                </a:solidFill>
                <a:latin typeface="Arial"/>
                <a:cs typeface="Arial"/>
              </a:rPr>
              <a:t>виробництві</a:t>
            </a:r>
            <a:r>
              <a:rPr lang="uk-UA" sz="2400" i="1" spc="80" dirty="0" smtClean="0">
                <a:solidFill>
                  <a:srgbClr val="F0F1F1"/>
                </a:solidFill>
                <a:latin typeface="Verdana"/>
                <a:cs typeface="Verdana"/>
              </a:rPr>
              <a:t>, </a:t>
            </a:r>
            <a:r>
              <a:rPr lang="uk-UA" sz="2400" spc="100" dirty="0" smtClean="0">
                <a:solidFill>
                  <a:srgbClr val="F0F1F1"/>
                </a:solidFill>
                <a:latin typeface="Arial"/>
                <a:cs typeface="Arial"/>
              </a:rPr>
              <a:t>передаючи</a:t>
            </a:r>
            <a:r>
              <a:rPr lang="uk-UA" sz="2400" spc="20" dirty="0" smtClean="0">
                <a:solidFill>
                  <a:srgbClr val="F0F1F1"/>
                </a:solidFill>
                <a:latin typeface="Arial"/>
                <a:cs typeface="Arial"/>
              </a:rPr>
              <a:t>  </a:t>
            </a:r>
            <a:r>
              <a:rPr lang="uk-UA" sz="2400" spc="90" dirty="0" smtClean="0">
                <a:solidFill>
                  <a:srgbClr val="F0F1F1"/>
                </a:solidFill>
                <a:latin typeface="Arial"/>
                <a:cs typeface="Arial"/>
              </a:rPr>
              <a:t>посереднику</a:t>
            </a:r>
            <a:r>
              <a:rPr lang="uk-UA" sz="2400" spc="25" dirty="0" smtClean="0">
                <a:solidFill>
                  <a:srgbClr val="F0F1F1"/>
                </a:solidFill>
                <a:latin typeface="Arial"/>
                <a:cs typeface="Arial"/>
              </a:rPr>
              <a:t>  </a:t>
            </a:r>
            <a:r>
              <a:rPr lang="uk-UA" sz="2400" spc="45" dirty="0" smtClean="0">
                <a:solidFill>
                  <a:srgbClr val="F0F1F1"/>
                </a:solidFill>
                <a:latin typeface="Arial"/>
                <a:cs typeface="Arial"/>
              </a:rPr>
              <a:t>функції</a:t>
            </a:r>
            <a:r>
              <a:rPr lang="uk-UA" sz="2400" spc="20" dirty="0" smtClean="0">
                <a:solidFill>
                  <a:srgbClr val="F0F1F1"/>
                </a:solidFill>
                <a:latin typeface="Arial"/>
                <a:cs typeface="Arial"/>
              </a:rPr>
              <a:t>  </a:t>
            </a:r>
            <a:r>
              <a:rPr lang="uk-UA" sz="2400" spc="95" dirty="0" smtClean="0">
                <a:solidFill>
                  <a:srgbClr val="F0F1F1"/>
                </a:solidFill>
                <a:latin typeface="Arial"/>
                <a:cs typeface="Arial"/>
              </a:rPr>
              <a:t>щодо</a:t>
            </a:r>
            <a:r>
              <a:rPr lang="uk-UA" sz="2400" spc="25" dirty="0" smtClean="0">
                <a:solidFill>
                  <a:srgbClr val="F0F1F1"/>
                </a:solidFill>
                <a:latin typeface="Arial"/>
                <a:cs typeface="Arial"/>
              </a:rPr>
              <a:t>  </a:t>
            </a:r>
            <a:r>
              <a:rPr lang="uk-UA" sz="2400" spc="85" dirty="0" smtClean="0">
                <a:solidFill>
                  <a:srgbClr val="F0F1F1"/>
                </a:solidFill>
                <a:latin typeface="Arial"/>
                <a:cs typeface="Arial"/>
              </a:rPr>
              <a:t>просування </a:t>
            </a:r>
            <a:r>
              <a:rPr lang="uk-UA" sz="2400" spc="55" dirty="0" smtClean="0">
                <a:solidFill>
                  <a:srgbClr val="F0F1F1"/>
                </a:solidFill>
                <a:latin typeface="Arial"/>
                <a:cs typeface="Arial"/>
              </a:rPr>
              <a:t>товару</a:t>
            </a:r>
            <a:r>
              <a:rPr lang="uk-UA" sz="2400" spc="300" dirty="0" smtClean="0">
                <a:solidFill>
                  <a:srgbClr val="F0F1F1"/>
                </a:solidFill>
                <a:latin typeface="Arial"/>
                <a:cs typeface="Arial"/>
              </a:rPr>
              <a:t>   </a:t>
            </a:r>
            <a:r>
              <a:rPr lang="uk-UA" sz="2400" dirty="0" smtClean="0">
                <a:solidFill>
                  <a:srgbClr val="F0F1F1"/>
                </a:solidFill>
                <a:latin typeface="Arial"/>
                <a:cs typeface="Arial"/>
              </a:rPr>
              <a:t>до</a:t>
            </a:r>
            <a:r>
              <a:rPr lang="uk-UA" sz="2400" spc="300" dirty="0" smtClean="0">
                <a:solidFill>
                  <a:srgbClr val="F0F1F1"/>
                </a:solidFill>
                <a:latin typeface="Arial"/>
                <a:cs typeface="Arial"/>
              </a:rPr>
              <a:t>   </a:t>
            </a:r>
            <a:r>
              <a:rPr lang="uk-UA" sz="2400" spc="65" dirty="0" smtClean="0">
                <a:solidFill>
                  <a:srgbClr val="F0F1F1"/>
                </a:solidFill>
                <a:latin typeface="Arial"/>
                <a:cs typeface="Arial"/>
              </a:rPr>
              <a:t>споживача</a:t>
            </a:r>
            <a:r>
              <a:rPr lang="uk-UA" sz="2400" i="1" spc="65" dirty="0" smtClean="0">
                <a:solidFill>
                  <a:srgbClr val="F0F1F1"/>
                </a:solidFill>
                <a:latin typeface="Verdana"/>
                <a:cs typeface="Verdana"/>
              </a:rPr>
              <a:t>.</a:t>
            </a:r>
            <a:r>
              <a:rPr lang="uk-UA" sz="2400" i="1" spc="125" dirty="0" smtClean="0">
                <a:solidFill>
                  <a:srgbClr val="F0F1F1"/>
                </a:solidFill>
                <a:latin typeface="Verdana"/>
                <a:cs typeface="Verdana"/>
              </a:rPr>
              <a:t>   </a:t>
            </a:r>
            <a:r>
              <a:rPr lang="uk-UA" sz="2400" spc="100" dirty="0" smtClean="0">
                <a:solidFill>
                  <a:srgbClr val="F0F1F1"/>
                </a:solidFill>
                <a:latin typeface="Arial"/>
                <a:cs typeface="Arial"/>
              </a:rPr>
              <a:t>Крім</a:t>
            </a:r>
            <a:r>
              <a:rPr lang="uk-UA" sz="2400" spc="300" dirty="0" smtClean="0">
                <a:solidFill>
                  <a:srgbClr val="F0F1F1"/>
                </a:solidFill>
                <a:latin typeface="Arial"/>
                <a:cs typeface="Arial"/>
              </a:rPr>
              <a:t>   </a:t>
            </a:r>
            <a:r>
              <a:rPr lang="uk-UA" sz="2400" dirty="0" smtClean="0">
                <a:solidFill>
                  <a:srgbClr val="F0F1F1"/>
                </a:solidFill>
                <a:latin typeface="Arial"/>
                <a:cs typeface="Arial"/>
              </a:rPr>
              <a:t>того</a:t>
            </a:r>
            <a:r>
              <a:rPr lang="uk-UA" sz="2400" i="1" dirty="0" smtClean="0">
                <a:solidFill>
                  <a:srgbClr val="F0F1F1"/>
                </a:solidFill>
                <a:latin typeface="Verdana"/>
                <a:cs typeface="Verdana"/>
              </a:rPr>
              <a:t>,</a:t>
            </a:r>
            <a:r>
              <a:rPr lang="uk-UA" sz="2400" i="1" spc="125" dirty="0" smtClean="0">
                <a:solidFill>
                  <a:srgbClr val="F0F1F1"/>
                </a:solidFill>
                <a:latin typeface="Verdana"/>
                <a:cs typeface="Verdana"/>
              </a:rPr>
              <a:t>   </a:t>
            </a:r>
            <a:r>
              <a:rPr lang="uk-UA" sz="2400" spc="114" dirty="0" smtClean="0">
                <a:solidFill>
                  <a:srgbClr val="F0F1F1"/>
                </a:solidFill>
                <a:latin typeface="Arial"/>
                <a:cs typeface="Arial"/>
              </a:rPr>
              <a:t>включення </a:t>
            </a:r>
            <a:r>
              <a:rPr lang="uk-UA" sz="2400" spc="90" dirty="0" smtClean="0">
                <a:solidFill>
                  <a:srgbClr val="F0F1F1"/>
                </a:solidFill>
                <a:latin typeface="Arial"/>
                <a:cs typeface="Arial"/>
              </a:rPr>
              <a:t>посередника</a:t>
            </a:r>
            <a:r>
              <a:rPr lang="uk-UA" sz="2400" spc="310" dirty="0" smtClean="0">
                <a:solidFill>
                  <a:srgbClr val="F0F1F1"/>
                </a:solidFill>
                <a:latin typeface="Arial"/>
                <a:cs typeface="Arial"/>
              </a:rPr>
              <a:t>   </a:t>
            </a:r>
            <a:r>
              <a:rPr lang="uk-UA" sz="2400" dirty="0" smtClean="0">
                <a:solidFill>
                  <a:srgbClr val="F0F1F1"/>
                </a:solidFill>
                <a:latin typeface="Arial"/>
                <a:cs typeface="Arial"/>
              </a:rPr>
              <a:t>у</a:t>
            </a:r>
            <a:r>
              <a:rPr lang="uk-UA" sz="2400" spc="315" dirty="0" smtClean="0">
                <a:solidFill>
                  <a:srgbClr val="F0F1F1"/>
                </a:solidFill>
                <a:latin typeface="Arial"/>
                <a:cs typeface="Arial"/>
              </a:rPr>
              <a:t>   </a:t>
            </a:r>
            <a:r>
              <a:rPr lang="uk-UA" sz="2400" spc="110" dirty="0" smtClean="0">
                <a:solidFill>
                  <a:srgbClr val="F0F1F1"/>
                </a:solidFill>
                <a:latin typeface="Arial"/>
                <a:cs typeface="Arial"/>
              </a:rPr>
              <a:t>відносини</a:t>
            </a:r>
            <a:r>
              <a:rPr lang="uk-UA" sz="2400" spc="310" dirty="0" smtClean="0">
                <a:solidFill>
                  <a:srgbClr val="F0F1F1"/>
                </a:solidFill>
                <a:latin typeface="Arial"/>
                <a:cs typeface="Arial"/>
              </a:rPr>
              <a:t>   </a:t>
            </a:r>
            <a:r>
              <a:rPr lang="uk-UA" sz="2400" spc="130" dirty="0" smtClean="0">
                <a:solidFill>
                  <a:srgbClr val="F0F1F1"/>
                </a:solidFill>
                <a:latin typeface="Arial"/>
                <a:cs typeface="Arial"/>
              </a:rPr>
              <a:t>між</a:t>
            </a:r>
            <a:r>
              <a:rPr lang="uk-UA" sz="2400" spc="315" dirty="0" smtClean="0">
                <a:solidFill>
                  <a:srgbClr val="F0F1F1"/>
                </a:solidFill>
                <a:latin typeface="Arial"/>
                <a:cs typeface="Arial"/>
              </a:rPr>
              <a:t>   </a:t>
            </a:r>
            <a:r>
              <a:rPr lang="uk-UA" sz="2400" spc="135" dirty="0" smtClean="0">
                <a:solidFill>
                  <a:srgbClr val="F0F1F1"/>
                </a:solidFill>
                <a:latin typeface="Arial"/>
                <a:cs typeface="Arial"/>
              </a:rPr>
              <a:t>виробником</a:t>
            </a:r>
            <a:r>
              <a:rPr lang="uk-UA" sz="2400" spc="310" dirty="0" smtClean="0">
                <a:solidFill>
                  <a:srgbClr val="F0F1F1"/>
                </a:solidFill>
                <a:latin typeface="Arial"/>
                <a:cs typeface="Arial"/>
              </a:rPr>
              <a:t>   </a:t>
            </a:r>
            <a:r>
              <a:rPr lang="uk-UA" sz="2400" spc="30" dirty="0" smtClean="0">
                <a:solidFill>
                  <a:srgbClr val="F0F1F1"/>
                </a:solidFill>
                <a:latin typeface="Arial"/>
                <a:cs typeface="Arial"/>
              </a:rPr>
              <a:t>і </a:t>
            </a:r>
            <a:r>
              <a:rPr lang="uk-UA" sz="2400" spc="105" dirty="0" smtClean="0">
                <a:solidFill>
                  <a:srgbClr val="F0F1F1"/>
                </a:solidFill>
                <a:latin typeface="Arial"/>
                <a:cs typeface="Arial"/>
              </a:rPr>
              <a:t>споживачем</a:t>
            </a:r>
            <a:r>
              <a:rPr lang="uk-UA" sz="2400" spc="210" dirty="0" smtClean="0">
                <a:solidFill>
                  <a:srgbClr val="F0F1F1"/>
                </a:solidFill>
                <a:latin typeface="Arial"/>
                <a:cs typeface="Arial"/>
              </a:rPr>
              <a:t>  </a:t>
            </a:r>
            <a:r>
              <a:rPr lang="uk-UA" sz="2400" spc="65" dirty="0" smtClean="0">
                <a:solidFill>
                  <a:srgbClr val="F0F1F1"/>
                </a:solidFill>
                <a:latin typeface="Arial"/>
                <a:cs typeface="Arial"/>
              </a:rPr>
              <a:t>істотно</a:t>
            </a:r>
            <a:r>
              <a:rPr lang="uk-UA" sz="2400" spc="215" dirty="0" smtClean="0">
                <a:solidFill>
                  <a:srgbClr val="F0F1F1"/>
                </a:solidFill>
                <a:latin typeface="Arial"/>
                <a:cs typeface="Arial"/>
              </a:rPr>
              <a:t>  </a:t>
            </a:r>
            <a:r>
              <a:rPr lang="uk-UA" sz="2400" spc="75" dirty="0" smtClean="0">
                <a:solidFill>
                  <a:srgbClr val="F0F1F1"/>
                </a:solidFill>
                <a:latin typeface="Arial"/>
                <a:cs typeface="Arial"/>
              </a:rPr>
              <a:t>скорочує</a:t>
            </a:r>
            <a:r>
              <a:rPr lang="uk-UA" sz="2400" spc="215" dirty="0" smtClean="0">
                <a:solidFill>
                  <a:srgbClr val="F0F1F1"/>
                </a:solidFill>
                <a:latin typeface="Arial"/>
                <a:cs typeface="Arial"/>
              </a:rPr>
              <a:t>  </a:t>
            </a:r>
            <a:r>
              <a:rPr lang="uk-UA" sz="2400" spc="90" dirty="0" smtClean="0">
                <a:solidFill>
                  <a:srgbClr val="F0F1F1"/>
                </a:solidFill>
                <a:latin typeface="Arial"/>
                <a:cs typeface="Arial"/>
              </a:rPr>
              <a:t>термін</a:t>
            </a:r>
            <a:r>
              <a:rPr lang="uk-UA" sz="2400" spc="215" dirty="0" smtClean="0">
                <a:solidFill>
                  <a:srgbClr val="F0F1F1"/>
                </a:solidFill>
                <a:latin typeface="Arial"/>
                <a:cs typeface="Arial"/>
              </a:rPr>
              <a:t>  </a:t>
            </a:r>
            <a:r>
              <a:rPr lang="uk-UA" sz="2400" spc="70" dirty="0" smtClean="0">
                <a:solidFill>
                  <a:srgbClr val="F0F1F1"/>
                </a:solidFill>
                <a:latin typeface="Arial"/>
                <a:cs typeface="Arial"/>
              </a:rPr>
              <a:t>оборотності </a:t>
            </a:r>
            <a:r>
              <a:rPr lang="uk-UA" sz="2400" spc="65" dirty="0" smtClean="0">
                <a:solidFill>
                  <a:srgbClr val="F0F1F1"/>
                </a:solidFill>
                <a:latin typeface="Arial"/>
                <a:cs typeface="Arial"/>
              </a:rPr>
              <a:t>капіталу</a:t>
            </a:r>
            <a:r>
              <a:rPr lang="uk-UA" sz="2400" spc="-7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70" dirty="0" smtClean="0">
                <a:solidFill>
                  <a:srgbClr val="F0F1F1"/>
                </a:solidFill>
                <a:latin typeface="Arial"/>
                <a:cs typeface="Arial"/>
              </a:rPr>
              <a:t> </a:t>
            </a:r>
            <a:r>
              <a:rPr lang="uk-UA" sz="2400" spc="90" dirty="0" smtClean="0">
                <a:solidFill>
                  <a:srgbClr val="F0F1F1"/>
                </a:solidFill>
                <a:latin typeface="Arial"/>
                <a:cs typeface="Arial"/>
              </a:rPr>
              <a:t>підвищує</a:t>
            </a:r>
            <a:r>
              <a:rPr lang="uk-UA" sz="2400" spc="-70" dirty="0" smtClean="0">
                <a:solidFill>
                  <a:srgbClr val="F0F1F1"/>
                </a:solidFill>
                <a:latin typeface="Arial"/>
                <a:cs typeface="Arial"/>
              </a:rPr>
              <a:t> </a:t>
            </a:r>
            <a:r>
              <a:rPr lang="uk-UA" sz="2400" spc="95" dirty="0" smtClean="0">
                <a:solidFill>
                  <a:srgbClr val="F0F1F1"/>
                </a:solidFill>
                <a:latin typeface="Arial"/>
                <a:cs typeface="Arial"/>
              </a:rPr>
              <a:t>прибутковість</a:t>
            </a:r>
            <a:r>
              <a:rPr lang="uk-UA" sz="2400" spc="-70" dirty="0" smtClean="0">
                <a:solidFill>
                  <a:srgbClr val="F0F1F1"/>
                </a:solidFill>
                <a:latin typeface="Arial"/>
                <a:cs typeface="Arial"/>
              </a:rPr>
              <a:t> </a:t>
            </a:r>
            <a:r>
              <a:rPr lang="uk-UA" sz="2400" spc="75" dirty="0" smtClean="0">
                <a:solidFill>
                  <a:srgbClr val="F0F1F1"/>
                </a:solidFill>
                <a:latin typeface="Arial"/>
                <a:cs typeface="Arial"/>
              </a:rPr>
              <a:t>виробництва</a:t>
            </a:r>
            <a:r>
              <a:rPr lang="uk-UA" sz="2400" i="1" spc="75" dirty="0" smtClean="0">
                <a:solidFill>
                  <a:srgbClr val="F0F1F1"/>
                </a:solidFill>
                <a:latin typeface="Verdana"/>
                <a:cs typeface="Verdana"/>
              </a:rPr>
              <a:t>.</a:t>
            </a:r>
            <a:endParaRPr lang="uk-UA" sz="2400" dirty="0" smtClean="0">
              <a:latin typeface="Verdana"/>
              <a:cs typeface="Verdana"/>
            </a:endParaRPr>
          </a:p>
          <a:p>
            <a:pPr marL="12700" marR="5080" algn="just">
              <a:lnSpc>
                <a:spcPct val="114599"/>
              </a:lnSpc>
            </a:pPr>
            <a:r>
              <a:rPr lang="uk-UA" sz="2400" b="1" spc="90" dirty="0" smtClean="0">
                <a:solidFill>
                  <a:srgbClr val="F0F1F1"/>
                </a:solidFill>
                <a:latin typeface="Arial"/>
                <a:cs typeface="Arial"/>
              </a:rPr>
              <a:t>Посередники</a:t>
            </a:r>
            <a:r>
              <a:rPr lang="uk-UA" sz="2400" b="1" spc="355" dirty="0" smtClean="0">
                <a:solidFill>
                  <a:srgbClr val="F0F1F1"/>
                </a:solidFill>
                <a:latin typeface="Arial"/>
                <a:cs typeface="Arial"/>
              </a:rPr>
              <a:t>   </a:t>
            </a:r>
            <a:r>
              <a:rPr lang="uk-UA" sz="2400" spc="355" dirty="0" smtClean="0">
                <a:solidFill>
                  <a:srgbClr val="F0F1F1"/>
                </a:solidFill>
                <a:latin typeface="Arial"/>
                <a:cs typeface="Arial"/>
              </a:rPr>
              <a:t> </a:t>
            </a:r>
            <a:r>
              <a:rPr lang="uk-UA" sz="2400" spc="100" dirty="0" smtClean="0">
                <a:solidFill>
                  <a:srgbClr val="F0F1F1"/>
                </a:solidFill>
                <a:latin typeface="Arial"/>
                <a:cs typeface="Arial"/>
              </a:rPr>
              <a:t>можуть</a:t>
            </a:r>
            <a:r>
              <a:rPr lang="uk-UA" sz="2400" spc="360" dirty="0" smtClean="0">
                <a:solidFill>
                  <a:srgbClr val="F0F1F1"/>
                </a:solidFill>
                <a:latin typeface="Arial"/>
                <a:cs typeface="Arial"/>
              </a:rPr>
              <a:t>    </a:t>
            </a:r>
            <a:r>
              <a:rPr lang="uk-UA" sz="2400" spc="60" dirty="0" smtClean="0">
                <a:solidFill>
                  <a:srgbClr val="F0F1F1"/>
                </a:solidFill>
                <a:latin typeface="Arial"/>
                <a:cs typeface="Arial"/>
              </a:rPr>
              <a:t>вести</a:t>
            </a:r>
            <a:r>
              <a:rPr lang="uk-UA" sz="2400" spc="360" dirty="0" smtClean="0">
                <a:solidFill>
                  <a:srgbClr val="F0F1F1"/>
                </a:solidFill>
                <a:latin typeface="Arial"/>
                <a:cs typeface="Arial"/>
              </a:rPr>
              <a:t>    </a:t>
            </a:r>
            <a:r>
              <a:rPr lang="uk-UA" sz="2400" spc="120" dirty="0" smtClean="0">
                <a:solidFill>
                  <a:srgbClr val="F0F1F1"/>
                </a:solidFill>
                <a:latin typeface="Arial"/>
                <a:cs typeface="Arial"/>
              </a:rPr>
              <a:t>підприємницьку </a:t>
            </a:r>
            <a:r>
              <a:rPr lang="uk-UA" sz="2400" spc="70" dirty="0" smtClean="0">
                <a:solidFill>
                  <a:srgbClr val="F0F1F1"/>
                </a:solidFill>
                <a:latin typeface="Arial"/>
                <a:cs typeface="Arial"/>
              </a:rPr>
              <a:t>діяльність</a:t>
            </a:r>
            <a:r>
              <a:rPr lang="uk-UA" sz="2400" spc="25" dirty="0" smtClean="0">
                <a:solidFill>
                  <a:srgbClr val="F0F1F1"/>
                </a:solidFill>
                <a:latin typeface="Arial"/>
                <a:cs typeface="Arial"/>
              </a:rPr>
              <a:t>  </a:t>
            </a:r>
            <a:r>
              <a:rPr lang="uk-UA" sz="2400" spc="75" dirty="0" smtClean="0">
                <a:solidFill>
                  <a:srgbClr val="F0F1F1"/>
                </a:solidFill>
                <a:latin typeface="Arial"/>
                <a:cs typeface="Arial"/>
              </a:rPr>
              <a:t>самостійно</a:t>
            </a:r>
            <a:r>
              <a:rPr lang="uk-UA" sz="2400" spc="25" dirty="0" smtClean="0">
                <a:solidFill>
                  <a:srgbClr val="F0F1F1"/>
                </a:solidFill>
                <a:latin typeface="Arial"/>
                <a:cs typeface="Arial"/>
              </a:rPr>
              <a:t>  </a:t>
            </a:r>
            <a:r>
              <a:rPr lang="uk-UA" sz="2400" spc="50" dirty="0" smtClean="0">
                <a:solidFill>
                  <a:srgbClr val="F0F1F1"/>
                </a:solidFill>
                <a:latin typeface="Arial"/>
                <a:cs typeface="Arial"/>
              </a:rPr>
              <a:t>або</a:t>
            </a:r>
            <a:r>
              <a:rPr lang="uk-UA" sz="2400" spc="25" dirty="0" smtClean="0">
                <a:solidFill>
                  <a:srgbClr val="F0F1F1"/>
                </a:solidFill>
                <a:latin typeface="Arial"/>
                <a:cs typeface="Arial"/>
              </a:rPr>
              <a:t>  </a:t>
            </a:r>
            <a:r>
              <a:rPr lang="uk-UA" sz="2400" spc="80" dirty="0" smtClean="0">
                <a:solidFill>
                  <a:srgbClr val="F0F1F1"/>
                </a:solidFill>
                <a:latin typeface="Arial"/>
                <a:cs typeface="Arial"/>
              </a:rPr>
              <a:t>виступати</a:t>
            </a:r>
            <a:r>
              <a:rPr lang="uk-UA" sz="2400" spc="2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25" dirty="0" smtClean="0">
                <a:solidFill>
                  <a:srgbClr val="F0F1F1"/>
                </a:solidFill>
                <a:latin typeface="Arial"/>
                <a:cs typeface="Arial"/>
              </a:rPr>
              <a:t>  </a:t>
            </a:r>
            <a:r>
              <a:rPr lang="uk-UA" sz="2400" spc="150" dirty="0" smtClean="0">
                <a:solidFill>
                  <a:srgbClr val="F0F1F1"/>
                </a:solidFill>
                <a:latin typeface="Arial"/>
                <a:cs typeface="Arial"/>
              </a:rPr>
              <a:t>ринку</a:t>
            </a:r>
            <a:r>
              <a:rPr lang="uk-UA" sz="2400" spc="25" dirty="0" smtClean="0">
                <a:solidFill>
                  <a:srgbClr val="F0F1F1"/>
                </a:solidFill>
                <a:latin typeface="Arial"/>
                <a:cs typeface="Arial"/>
              </a:rPr>
              <a:t>  </a:t>
            </a:r>
            <a:r>
              <a:rPr lang="uk-UA" sz="2400" spc="30" dirty="0" smtClean="0">
                <a:solidFill>
                  <a:srgbClr val="F0F1F1"/>
                </a:solidFill>
                <a:latin typeface="Arial"/>
                <a:cs typeface="Arial"/>
              </a:rPr>
              <a:t>від </a:t>
            </a:r>
            <a:r>
              <a:rPr lang="uk-UA" sz="2400" spc="100" dirty="0" smtClean="0">
                <a:solidFill>
                  <a:srgbClr val="F0F1F1"/>
                </a:solidFill>
                <a:latin typeface="Arial"/>
                <a:cs typeface="Arial"/>
              </a:rPr>
              <a:t>імені</a:t>
            </a:r>
            <a:r>
              <a:rPr lang="uk-UA" sz="2400" spc="265" dirty="0" smtClean="0">
                <a:solidFill>
                  <a:srgbClr val="F0F1F1"/>
                </a:solidFill>
                <a:latin typeface="Arial"/>
                <a:cs typeface="Arial"/>
              </a:rPr>
              <a:t> </a:t>
            </a:r>
            <a:r>
              <a:rPr lang="uk-UA" sz="2400" spc="135" dirty="0" smtClean="0">
                <a:solidFill>
                  <a:srgbClr val="F0F1F1"/>
                </a:solidFill>
                <a:latin typeface="Arial"/>
                <a:cs typeface="Arial"/>
              </a:rPr>
              <a:t>виробників</a:t>
            </a:r>
            <a:r>
              <a:rPr lang="uk-UA" sz="2400" spc="265" dirty="0" smtClean="0">
                <a:solidFill>
                  <a:srgbClr val="F0F1F1"/>
                </a:solidFill>
                <a:latin typeface="Arial"/>
                <a:cs typeface="Arial"/>
              </a:rPr>
              <a:t> </a:t>
            </a:r>
            <a:r>
              <a:rPr lang="uk-UA" sz="2400" spc="50" dirty="0" smtClean="0">
                <a:solidFill>
                  <a:srgbClr val="F0F1F1"/>
                </a:solidFill>
                <a:latin typeface="Arial"/>
                <a:cs typeface="Arial"/>
              </a:rPr>
              <a:t>або</a:t>
            </a:r>
            <a:r>
              <a:rPr lang="uk-UA" sz="2400" spc="265" dirty="0" smtClean="0">
                <a:solidFill>
                  <a:srgbClr val="F0F1F1"/>
                </a:solidFill>
                <a:latin typeface="Arial"/>
                <a:cs typeface="Arial"/>
              </a:rPr>
              <a:t> </a:t>
            </a:r>
            <a:r>
              <a:rPr lang="uk-UA" sz="2400" spc="75" dirty="0" smtClean="0">
                <a:solidFill>
                  <a:srgbClr val="F0F1F1"/>
                </a:solidFill>
                <a:latin typeface="Arial"/>
                <a:cs typeface="Arial"/>
              </a:rPr>
              <a:t>споживачів</a:t>
            </a:r>
            <a:r>
              <a:rPr lang="uk-UA" sz="2400" i="1" spc="75" dirty="0" smtClean="0">
                <a:solidFill>
                  <a:srgbClr val="F0F1F1"/>
                </a:solidFill>
                <a:latin typeface="Verdana"/>
                <a:cs typeface="Verdana"/>
              </a:rPr>
              <a:t>.</a:t>
            </a:r>
            <a:r>
              <a:rPr lang="uk-UA" sz="2400" i="1" spc="90" dirty="0" smtClean="0">
                <a:solidFill>
                  <a:srgbClr val="F0F1F1"/>
                </a:solidFill>
                <a:latin typeface="Verdana"/>
                <a:cs typeface="Verdana"/>
              </a:rPr>
              <a:t> </a:t>
            </a:r>
            <a:r>
              <a:rPr lang="uk-UA" sz="2400" dirty="0" smtClean="0">
                <a:solidFill>
                  <a:srgbClr val="F0F1F1"/>
                </a:solidFill>
                <a:latin typeface="Arial"/>
                <a:cs typeface="Arial"/>
              </a:rPr>
              <a:t>Як</a:t>
            </a:r>
            <a:r>
              <a:rPr lang="uk-UA" sz="2400" spc="265" dirty="0" smtClean="0">
                <a:solidFill>
                  <a:srgbClr val="F0F1F1"/>
                </a:solidFill>
                <a:latin typeface="Arial"/>
                <a:cs typeface="Arial"/>
              </a:rPr>
              <a:t> </a:t>
            </a:r>
            <a:r>
              <a:rPr lang="uk-UA" sz="2400" spc="95" dirty="0" smtClean="0">
                <a:solidFill>
                  <a:srgbClr val="F0F1F1"/>
                </a:solidFill>
                <a:latin typeface="Arial"/>
                <a:cs typeface="Arial"/>
              </a:rPr>
              <a:t>посередницькі </a:t>
            </a:r>
            <a:r>
              <a:rPr lang="uk-UA" sz="2400" spc="130" dirty="0" smtClean="0">
                <a:solidFill>
                  <a:srgbClr val="F0F1F1"/>
                </a:solidFill>
                <a:latin typeface="Arial"/>
                <a:cs typeface="Arial"/>
              </a:rPr>
              <a:t>підприємницькі</a:t>
            </a:r>
            <a:r>
              <a:rPr lang="uk-UA" sz="2400" spc="290" dirty="0" smtClean="0">
                <a:solidFill>
                  <a:srgbClr val="F0F1F1"/>
                </a:solidFill>
                <a:latin typeface="Arial"/>
                <a:cs typeface="Arial"/>
              </a:rPr>
              <a:t>  </a:t>
            </a:r>
            <a:r>
              <a:rPr lang="uk-UA" sz="2400" spc="80" dirty="0" smtClean="0">
                <a:solidFill>
                  <a:srgbClr val="F0F1F1"/>
                </a:solidFill>
                <a:latin typeface="Arial"/>
                <a:cs typeface="Arial"/>
              </a:rPr>
              <a:t>організації</a:t>
            </a:r>
            <a:r>
              <a:rPr lang="uk-UA" sz="2400" spc="290"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290" dirty="0" smtClean="0">
                <a:solidFill>
                  <a:srgbClr val="F0F1F1"/>
                </a:solidFill>
                <a:latin typeface="Arial"/>
                <a:cs typeface="Arial"/>
              </a:rPr>
              <a:t>  </a:t>
            </a:r>
            <a:r>
              <a:rPr lang="uk-UA" sz="2400" spc="150" dirty="0" smtClean="0">
                <a:solidFill>
                  <a:srgbClr val="F0F1F1"/>
                </a:solidFill>
                <a:latin typeface="Arial"/>
                <a:cs typeface="Arial"/>
              </a:rPr>
              <a:t>ринку</a:t>
            </a:r>
            <a:r>
              <a:rPr lang="uk-UA" sz="2400" spc="290" dirty="0" smtClean="0">
                <a:solidFill>
                  <a:srgbClr val="F0F1F1"/>
                </a:solidFill>
                <a:latin typeface="Arial"/>
                <a:cs typeface="Arial"/>
              </a:rPr>
              <a:t>  </a:t>
            </a:r>
            <a:r>
              <a:rPr lang="uk-UA" sz="2400" spc="75" dirty="0" smtClean="0">
                <a:solidFill>
                  <a:srgbClr val="F0F1F1"/>
                </a:solidFill>
                <a:latin typeface="Arial"/>
                <a:cs typeface="Arial"/>
              </a:rPr>
              <a:t>виступають </a:t>
            </a:r>
            <a:r>
              <a:rPr lang="uk-UA" sz="2400" spc="95" dirty="0" smtClean="0">
                <a:solidFill>
                  <a:srgbClr val="F0F1F1"/>
                </a:solidFill>
                <a:latin typeface="Arial"/>
                <a:cs typeface="Arial"/>
              </a:rPr>
              <a:t>оптові</a:t>
            </a:r>
            <a:r>
              <a:rPr lang="uk-UA" sz="2400" spc="520" dirty="0" smtClean="0">
                <a:solidFill>
                  <a:srgbClr val="F0F1F1"/>
                </a:solidFill>
                <a:latin typeface="Arial"/>
                <a:cs typeface="Arial"/>
              </a:rPr>
              <a:t>     </a:t>
            </a:r>
            <a:r>
              <a:rPr lang="uk-UA" sz="2400" spc="90" dirty="0" smtClean="0">
                <a:solidFill>
                  <a:srgbClr val="F0F1F1"/>
                </a:solidFill>
                <a:latin typeface="Arial"/>
                <a:cs typeface="Arial"/>
              </a:rPr>
              <a:t>постачальницько</a:t>
            </a:r>
            <a:r>
              <a:rPr lang="uk-UA" sz="2400" i="1" spc="90" dirty="0" smtClean="0">
                <a:solidFill>
                  <a:srgbClr val="F0F1F1"/>
                </a:solidFill>
                <a:latin typeface="Verdana"/>
                <a:cs typeface="Verdana"/>
              </a:rPr>
              <a:t>-</a:t>
            </a:r>
            <a:r>
              <a:rPr lang="uk-UA" sz="2400" spc="60" dirty="0" smtClean="0">
                <a:solidFill>
                  <a:srgbClr val="F0F1F1"/>
                </a:solidFill>
                <a:latin typeface="Arial"/>
                <a:cs typeface="Arial"/>
              </a:rPr>
              <a:t>збутові</a:t>
            </a:r>
            <a:r>
              <a:rPr lang="uk-UA" sz="2400" spc="520" dirty="0" smtClean="0">
                <a:solidFill>
                  <a:srgbClr val="F0F1F1"/>
                </a:solidFill>
                <a:latin typeface="Arial"/>
                <a:cs typeface="Arial"/>
              </a:rPr>
              <a:t>     </a:t>
            </a:r>
            <a:r>
              <a:rPr lang="uk-UA" sz="2400" spc="45" dirty="0" smtClean="0">
                <a:solidFill>
                  <a:srgbClr val="F0F1F1"/>
                </a:solidFill>
                <a:latin typeface="Arial"/>
                <a:cs typeface="Arial"/>
              </a:rPr>
              <a:t>організації</a:t>
            </a:r>
            <a:r>
              <a:rPr lang="uk-UA" sz="2400" i="1" spc="45" dirty="0" smtClean="0">
                <a:solidFill>
                  <a:srgbClr val="F0F1F1"/>
                </a:solidFill>
                <a:latin typeface="Verdana"/>
                <a:cs typeface="Verdana"/>
              </a:rPr>
              <a:t>, </a:t>
            </a:r>
            <a:r>
              <a:rPr lang="uk-UA" sz="2400" spc="65" dirty="0" smtClean="0">
                <a:solidFill>
                  <a:srgbClr val="F0F1F1"/>
                </a:solidFill>
                <a:latin typeface="Arial"/>
                <a:cs typeface="Arial"/>
              </a:rPr>
              <a:t>брокери</a:t>
            </a:r>
            <a:r>
              <a:rPr lang="uk-UA" sz="2400" i="1" spc="65" dirty="0" smtClean="0">
                <a:solidFill>
                  <a:srgbClr val="F0F1F1"/>
                </a:solidFill>
                <a:latin typeface="Verdana"/>
                <a:cs typeface="Verdana"/>
              </a:rPr>
              <a:t>,</a:t>
            </a:r>
            <a:r>
              <a:rPr lang="uk-UA" sz="2400" i="1" spc="330" dirty="0" smtClean="0">
                <a:solidFill>
                  <a:srgbClr val="F0F1F1"/>
                </a:solidFill>
                <a:latin typeface="Verdana"/>
                <a:cs typeface="Verdana"/>
              </a:rPr>
              <a:t>  </a:t>
            </a:r>
            <a:r>
              <a:rPr lang="uk-UA" sz="2400" dirty="0" smtClean="0">
                <a:solidFill>
                  <a:srgbClr val="F0F1F1"/>
                </a:solidFill>
                <a:latin typeface="Arial"/>
                <a:cs typeface="Arial"/>
              </a:rPr>
              <a:t>дилери</a:t>
            </a:r>
            <a:r>
              <a:rPr lang="uk-UA" sz="2400" i="1" dirty="0" smtClean="0">
                <a:solidFill>
                  <a:srgbClr val="F0F1F1"/>
                </a:solidFill>
                <a:latin typeface="Verdana"/>
                <a:cs typeface="Verdana"/>
              </a:rPr>
              <a:t>,</a:t>
            </a:r>
            <a:r>
              <a:rPr lang="uk-UA" sz="2400" i="1" spc="335" dirty="0" smtClean="0">
                <a:solidFill>
                  <a:srgbClr val="F0F1F1"/>
                </a:solidFill>
                <a:latin typeface="Verdana"/>
                <a:cs typeface="Verdana"/>
              </a:rPr>
              <a:t>  </a:t>
            </a:r>
            <a:r>
              <a:rPr lang="uk-UA" sz="2400" spc="60" dirty="0" smtClean="0">
                <a:solidFill>
                  <a:srgbClr val="F0F1F1"/>
                </a:solidFill>
                <a:latin typeface="Arial"/>
                <a:cs typeface="Arial"/>
              </a:rPr>
              <a:t>дистриб</a:t>
            </a:r>
            <a:r>
              <a:rPr lang="uk-UA" sz="2400" i="1" spc="60" dirty="0" smtClean="0">
                <a:solidFill>
                  <a:srgbClr val="F0F1F1"/>
                </a:solidFill>
                <a:latin typeface="Verdana"/>
                <a:cs typeface="Verdana"/>
              </a:rPr>
              <a:t>’</a:t>
            </a:r>
            <a:r>
              <a:rPr lang="uk-UA" sz="2400" spc="60" dirty="0" smtClean="0">
                <a:solidFill>
                  <a:srgbClr val="F0F1F1"/>
                </a:solidFill>
                <a:latin typeface="Arial"/>
                <a:cs typeface="Arial"/>
              </a:rPr>
              <a:t>ютори</a:t>
            </a:r>
            <a:r>
              <a:rPr lang="uk-UA" sz="2400" i="1" spc="60" dirty="0" smtClean="0">
                <a:solidFill>
                  <a:srgbClr val="F0F1F1"/>
                </a:solidFill>
                <a:latin typeface="Verdana"/>
                <a:cs typeface="Verdana"/>
              </a:rPr>
              <a:t>,</a:t>
            </a:r>
            <a:r>
              <a:rPr lang="uk-UA" sz="2400" i="1" spc="330" dirty="0" smtClean="0">
                <a:solidFill>
                  <a:srgbClr val="F0F1F1"/>
                </a:solidFill>
                <a:latin typeface="Verdana"/>
                <a:cs typeface="Verdana"/>
              </a:rPr>
              <a:t>  </a:t>
            </a:r>
            <a:r>
              <a:rPr lang="uk-UA" sz="2400" dirty="0" smtClean="0">
                <a:solidFill>
                  <a:srgbClr val="F0F1F1"/>
                </a:solidFill>
                <a:latin typeface="Arial"/>
                <a:cs typeface="Arial"/>
              </a:rPr>
              <a:t>біржі</a:t>
            </a:r>
            <a:r>
              <a:rPr lang="uk-UA" sz="2400" i="1" dirty="0" smtClean="0">
                <a:solidFill>
                  <a:srgbClr val="F0F1F1"/>
                </a:solidFill>
                <a:latin typeface="Verdana"/>
                <a:cs typeface="Verdana"/>
              </a:rPr>
              <a:t>,</a:t>
            </a:r>
            <a:r>
              <a:rPr lang="uk-UA" sz="2400" i="1" spc="335" dirty="0" smtClean="0">
                <a:solidFill>
                  <a:srgbClr val="F0F1F1"/>
                </a:solidFill>
                <a:latin typeface="Verdana"/>
                <a:cs typeface="Verdana"/>
              </a:rPr>
              <a:t>  </a:t>
            </a:r>
            <a:r>
              <a:rPr lang="uk-UA" sz="2400" spc="105" dirty="0" smtClean="0">
                <a:solidFill>
                  <a:srgbClr val="F0F1F1"/>
                </a:solidFill>
                <a:latin typeface="Arial"/>
                <a:cs typeface="Arial"/>
              </a:rPr>
              <a:t>певною </a:t>
            </a:r>
            <a:r>
              <a:rPr lang="uk-UA" sz="2400" spc="130" dirty="0" smtClean="0">
                <a:solidFill>
                  <a:srgbClr val="F0F1F1"/>
                </a:solidFill>
                <a:latin typeface="Arial"/>
                <a:cs typeface="Arial"/>
              </a:rPr>
              <a:t>мірою</a:t>
            </a:r>
            <a:r>
              <a:rPr lang="uk-UA" sz="2400" spc="-60" dirty="0" smtClean="0">
                <a:solidFill>
                  <a:srgbClr val="F0F1F1"/>
                </a:solidFill>
                <a:latin typeface="Arial"/>
                <a:cs typeface="Arial"/>
              </a:rPr>
              <a:t> </a:t>
            </a:r>
            <a:r>
              <a:rPr lang="uk-UA" sz="2400" spc="120" dirty="0" smtClean="0">
                <a:solidFill>
                  <a:srgbClr val="F0F1F1"/>
                </a:solidFill>
                <a:latin typeface="Arial"/>
                <a:cs typeface="Arial"/>
              </a:rPr>
              <a:t>комерційні</a:t>
            </a:r>
            <a:r>
              <a:rPr lang="uk-UA" sz="2400" spc="-60" dirty="0" smtClean="0">
                <a:solidFill>
                  <a:srgbClr val="F0F1F1"/>
                </a:solidFill>
                <a:latin typeface="Arial"/>
                <a:cs typeface="Arial"/>
              </a:rPr>
              <a:t> </a:t>
            </a:r>
            <a:r>
              <a:rPr lang="uk-UA" sz="2400" spc="130" dirty="0" smtClean="0">
                <a:solidFill>
                  <a:srgbClr val="F0F1F1"/>
                </a:solidFill>
                <a:latin typeface="Arial"/>
                <a:cs typeface="Arial"/>
              </a:rPr>
              <a:t>банки</a:t>
            </a:r>
            <a:r>
              <a:rPr lang="uk-UA" sz="2400" spc="-60" dirty="0" smtClean="0">
                <a:solidFill>
                  <a:srgbClr val="F0F1F1"/>
                </a:solidFill>
                <a:latin typeface="Arial"/>
                <a:cs typeface="Arial"/>
              </a:rPr>
              <a:t> </a:t>
            </a:r>
            <a:r>
              <a:rPr lang="uk-UA" sz="2400" dirty="0" smtClean="0">
                <a:solidFill>
                  <a:srgbClr val="F0F1F1"/>
                </a:solidFill>
                <a:latin typeface="Arial"/>
                <a:cs typeface="Arial"/>
              </a:rPr>
              <a:t>та</a:t>
            </a:r>
            <a:r>
              <a:rPr lang="uk-UA" sz="2400" spc="-60" dirty="0" smtClean="0">
                <a:solidFill>
                  <a:srgbClr val="F0F1F1"/>
                </a:solidFill>
                <a:latin typeface="Arial"/>
                <a:cs typeface="Arial"/>
              </a:rPr>
              <a:t> </a:t>
            </a:r>
            <a:r>
              <a:rPr lang="uk-UA" sz="2400" spc="140" dirty="0" smtClean="0">
                <a:solidFill>
                  <a:srgbClr val="F0F1F1"/>
                </a:solidFill>
                <a:latin typeface="Arial"/>
                <a:cs typeface="Arial"/>
              </a:rPr>
              <a:t>інші</a:t>
            </a:r>
            <a:r>
              <a:rPr lang="uk-UA" sz="2400" spc="-60" dirty="0" smtClean="0">
                <a:solidFill>
                  <a:srgbClr val="F0F1F1"/>
                </a:solidFill>
                <a:latin typeface="Arial"/>
                <a:cs typeface="Arial"/>
              </a:rPr>
              <a:t> </a:t>
            </a:r>
            <a:r>
              <a:rPr lang="uk-UA" sz="2400" spc="105" dirty="0" smtClean="0">
                <a:solidFill>
                  <a:srgbClr val="F0F1F1"/>
                </a:solidFill>
                <a:latin typeface="Arial"/>
                <a:cs typeface="Arial"/>
              </a:rPr>
              <a:t>кредитні</a:t>
            </a:r>
            <a:r>
              <a:rPr lang="uk-UA" sz="2400" spc="-60" dirty="0" smtClean="0">
                <a:solidFill>
                  <a:srgbClr val="F0F1F1"/>
                </a:solidFill>
                <a:latin typeface="Arial"/>
                <a:cs typeface="Arial"/>
              </a:rPr>
              <a:t> </a:t>
            </a:r>
            <a:r>
              <a:rPr lang="uk-UA" sz="2400" spc="45" dirty="0" smtClean="0">
                <a:solidFill>
                  <a:srgbClr val="F0F1F1"/>
                </a:solidFill>
                <a:latin typeface="Arial"/>
                <a:cs typeface="Arial"/>
              </a:rPr>
              <a:t>організації</a:t>
            </a:r>
            <a:r>
              <a:rPr lang="uk-UA" sz="2400" i="1" spc="45" dirty="0" smtClean="0">
                <a:solidFill>
                  <a:srgbClr val="F0F1F1"/>
                </a:solidFill>
                <a:latin typeface="Verdana"/>
                <a:cs typeface="Verdana"/>
              </a:rPr>
              <a:t>.</a:t>
            </a:r>
            <a:endParaRPr lang="uk-UA" sz="2400" dirty="0">
              <a:latin typeface="Verdana"/>
              <a:cs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p14="http://schemas.microsoft.com/office/powerpoint/2010/main" val="1737164727"/>
              </p:ext>
            </p:extLst>
          </p:nvPr>
        </p:nvGraphicFramePr>
        <p:xfrm>
          <a:off x="769374" y="4457700"/>
          <a:ext cx="12268200" cy="5852160"/>
        </p:xfrm>
        <a:graphic>
          <a:graphicData uri="http://schemas.openxmlformats.org/drawingml/2006/table">
            <a:tbl>
              <a:tblPr/>
              <a:tblGrid>
                <a:gridCol w="3444527"/>
                <a:gridCol w="8823673"/>
              </a:tblGrid>
              <a:tr h="381000">
                <a:tc>
                  <a:txBody>
                    <a:bodyPr/>
                    <a:lstStyle/>
                    <a:p>
                      <a:r>
                        <a:rPr lang="ru-RU" sz="2400" dirty="0"/>
                        <a:t>Вид </a:t>
                      </a:r>
                      <a:r>
                        <a:rPr lang="uk-UA" sz="2400" noProof="0" dirty="0" smtClean="0"/>
                        <a:t>посередника</a:t>
                      </a:r>
                      <a:endParaRPr lang="uk-UA" sz="2400" noProof="0" dirty="0"/>
                    </a:p>
                  </a:txBody>
                  <a:tcPr anchor="ctr">
                    <a:lnL>
                      <a:noFill/>
                    </a:lnL>
                    <a:lnR>
                      <a:noFill/>
                    </a:lnR>
                    <a:lnT>
                      <a:noFill/>
                    </a:lnT>
                    <a:lnB>
                      <a:noFill/>
                    </a:lnB>
                  </a:tcPr>
                </a:tc>
                <a:tc>
                  <a:txBody>
                    <a:bodyPr/>
                    <a:lstStyle/>
                    <a:p>
                      <a:r>
                        <a:rPr lang="ru-RU" sz="2400" dirty="0"/>
                        <a:t>Коротка характеристика</a:t>
                      </a:r>
                    </a:p>
                  </a:txBody>
                  <a:tcPr anchor="ctr">
                    <a:lnL>
                      <a:noFill/>
                    </a:lnL>
                    <a:lnR>
                      <a:noFill/>
                    </a:lnR>
                    <a:lnT>
                      <a:noFill/>
                    </a:lnT>
                    <a:lnB>
                      <a:noFill/>
                    </a:lnB>
                  </a:tcPr>
                </a:tc>
              </a:tr>
              <a:tr h="762318">
                <a:tc>
                  <a:txBody>
                    <a:bodyPr/>
                    <a:lstStyle/>
                    <a:p>
                      <a:r>
                        <a:rPr lang="uk-UA" sz="2400" b="1" noProof="0" dirty="0" smtClean="0"/>
                        <a:t>Дистриб'ютор</a:t>
                      </a:r>
                      <a:endParaRPr lang="uk-UA" sz="2400" noProof="0" dirty="0"/>
                    </a:p>
                  </a:txBody>
                  <a:tcPr anchor="ctr">
                    <a:lnL>
                      <a:noFill/>
                    </a:lnL>
                    <a:lnR>
                      <a:noFill/>
                    </a:lnR>
                    <a:lnT>
                      <a:noFill/>
                    </a:lnT>
                    <a:lnB>
                      <a:noFill/>
                    </a:lnB>
                  </a:tcPr>
                </a:tc>
                <a:tc>
                  <a:txBody>
                    <a:bodyPr/>
                    <a:lstStyle/>
                    <a:p>
                      <a:r>
                        <a:rPr lang="uk-UA" sz="2400" noProof="0" dirty="0" smtClean="0"/>
                        <a:t>Закуповує товари у виробника та перепродає їх іншим підприємствам або торговельним мережам.</a:t>
                      </a:r>
                      <a:endParaRPr lang="uk-UA" sz="2400" noProof="0" dirty="0"/>
                    </a:p>
                  </a:txBody>
                  <a:tcPr anchor="ctr">
                    <a:lnL>
                      <a:noFill/>
                    </a:lnL>
                    <a:lnR>
                      <a:noFill/>
                    </a:lnR>
                    <a:lnT>
                      <a:noFill/>
                    </a:lnT>
                    <a:lnB>
                      <a:noFill/>
                    </a:lnB>
                  </a:tcPr>
                </a:tc>
              </a:tr>
              <a:tr h="762318">
                <a:tc>
                  <a:txBody>
                    <a:bodyPr/>
                    <a:lstStyle/>
                    <a:p>
                      <a:r>
                        <a:rPr lang="uk-UA" sz="2400" b="1" noProof="0" dirty="0" smtClean="0"/>
                        <a:t>Дилер</a:t>
                      </a:r>
                      <a:endParaRPr lang="uk-UA" sz="2400" noProof="0" dirty="0"/>
                    </a:p>
                  </a:txBody>
                  <a:tcPr anchor="ctr">
                    <a:lnL>
                      <a:noFill/>
                    </a:lnL>
                    <a:lnR>
                      <a:noFill/>
                    </a:lnR>
                    <a:lnT>
                      <a:noFill/>
                    </a:lnT>
                    <a:lnB>
                      <a:noFill/>
                    </a:lnB>
                  </a:tcPr>
                </a:tc>
                <a:tc>
                  <a:txBody>
                    <a:bodyPr/>
                    <a:lstStyle/>
                    <a:p>
                      <a:r>
                        <a:rPr lang="uk-UA" sz="2400" noProof="0" dirty="0" smtClean="0"/>
                        <a:t>Купує товари за власний рахунок і продає їх від свого імені, часто спеціалізується на певній продукції або бренді.</a:t>
                      </a:r>
                      <a:endParaRPr lang="uk-UA" sz="2400" noProof="0" dirty="0"/>
                    </a:p>
                  </a:txBody>
                  <a:tcPr anchor="ctr">
                    <a:lnL>
                      <a:noFill/>
                    </a:lnL>
                    <a:lnR>
                      <a:noFill/>
                    </a:lnR>
                    <a:lnT>
                      <a:noFill/>
                    </a:lnT>
                    <a:lnB>
                      <a:noFill/>
                    </a:lnB>
                  </a:tcPr>
                </a:tc>
              </a:tr>
              <a:tr h="762318">
                <a:tc>
                  <a:txBody>
                    <a:bodyPr/>
                    <a:lstStyle/>
                    <a:p>
                      <a:r>
                        <a:rPr lang="uk-UA" sz="2400" b="1" noProof="0" dirty="0" smtClean="0"/>
                        <a:t>Оптовик</a:t>
                      </a:r>
                      <a:endParaRPr lang="uk-UA" sz="2400" noProof="0" dirty="0"/>
                    </a:p>
                  </a:txBody>
                  <a:tcPr anchor="ctr">
                    <a:lnL>
                      <a:noFill/>
                    </a:lnL>
                    <a:lnR>
                      <a:noFill/>
                    </a:lnR>
                    <a:lnT>
                      <a:noFill/>
                    </a:lnT>
                    <a:lnB>
                      <a:noFill/>
                    </a:lnB>
                  </a:tcPr>
                </a:tc>
                <a:tc>
                  <a:txBody>
                    <a:bodyPr/>
                    <a:lstStyle/>
                    <a:p>
                      <a:r>
                        <a:rPr lang="uk-UA" sz="2400" noProof="0" dirty="0" smtClean="0"/>
                        <a:t>Купує великі партії товарів і продає їх роздрібним торговцям або іншим підприємствам.</a:t>
                      </a:r>
                      <a:endParaRPr lang="uk-UA" sz="2400" noProof="0" dirty="0"/>
                    </a:p>
                  </a:txBody>
                  <a:tcPr anchor="ctr">
                    <a:lnL>
                      <a:noFill/>
                    </a:lnL>
                    <a:lnR>
                      <a:noFill/>
                    </a:lnR>
                    <a:lnT>
                      <a:noFill/>
                    </a:lnT>
                    <a:lnB>
                      <a:noFill/>
                    </a:lnB>
                  </a:tcPr>
                </a:tc>
              </a:tr>
              <a:tr h="350520">
                <a:tc>
                  <a:txBody>
                    <a:bodyPr/>
                    <a:lstStyle/>
                    <a:p>
                      <a:r>
                        <a:rPr lang="uk-UA" sz="2400" b="1" noProof="0" dirty="0" smtClean="0"/>
                        <a:t>Роздрібний торговець</a:t>
                      </a:r>
                      <a:endParaRPr lang="uk-UA" sz="2400" noProof="0" dirty="0"/>
                    </a:p>
                  </a:txBody>
                  <a:tcPr anchor="ctr">
                    <a:lnL>
                      <a:noFill/>
                    </a:lnL>
                    <a:lnR>
                      <a:noFill/>
                    </a:lnR>
                    <a:lnT>
                      <a:noFill/>
                    </a:lnT>
                    <a:lnB>
                      <a:noFill/>
                    </a:lnB>
                  </a:tcPr>
                </a:tc>
                <a:tc>
                  <a:txBody>
                    <a:bodyPr/>
                    <a:lstStyle/>
                    <a:p>
                      <a:r>
                        <a:rPr lang="uk-UA" sz="2400" noProof="0" dirty="0" smtClean="0"/>
                        <a:t>Продає товари безпосередньо кінцевим споживачам.</a:t>
                      </a:r>
                      <a:endParaRPr lang="uk-UA" sz="2400" noProof="0" dirty="0"/>
                    </a:p>
                  </a:txBody>
                  <a:tcPr anchor="ctr">
                    <a:lnL>
                      <a:noFill/>
                    </a:lnL>
                    <a:lnR>
                      <a:noFill/>
                    </a:lnR>
                    <a:lnT>
                      <a:noFill/>
                    </a:lnT>
                    <a:lnB>
                      <a:noFill/>
                    </a:lnB>
                  </a:tcPr>
                </a:tc>
              </a:tr>
              <a:tr h="762318">
                <a:tc>
                  <a:txBody>
                    <a:bodyPr/>
                    <a:lstStyle/>
                    <a:p>
                      <a:r>
                        <a:rPr lang="uk-UA" sz="2400" b="1" noProof="0" dirty="0" smtClean="0"/>
                        <a:t>Комісіонер</a:t>
                      </a:r>
                      <a:endParaRPr lang="uk-UA" sz="2400" noProof="0" dirty="0"/>
                    </a:p>
                  </a:txBody>
                  <a:tcPr anchor="ctr">
                    <a:lnL>
                      <a:noFill/>
                    </a:lnL>
                    <a:lnR>
                      <a:noFill/>
                    </a:lnR>
                    <a:lnT>
                      <a:noFill/>
                    </a:lnT>
                    <a:lnB>
                      <a:noFill/>
                    </a:lnB>
                  </a:tcPr>
                </a:tc>
                <a:tc>
                  <a:txBody>
                    <a:bodyPr/>
                    <a:lstStyle/>
                    <a:p>
                      <a:r>
                        <a:rPr lang="uk-UA" sz="2400" noProof="0" dirty="0" smtClean="0"/>
                        <a:t>Здійснює операції з товарами за дорученням іншої особи, отримуючи комісійну винагороду.</a:t>
                      </a:r>
                      <a:endParaRPr lang="uk-UA" sz="2400" noProof="0" dirty="0"/>
                    </a:p>
                  </a:txBody>
                  <a:tcPr anchor="ctr">
                    <a:lnL>
                      <a:noFill/>
                    </a:lnL>
                    <a:lnR>
                      <a:noFill/>
                    </a:lnR>
                    <a:lnT>
                      <a:noFill/>
                    </a:lnT>
                    <a:lnB>
                      <a:noFill/>
                    </a:lnB>
                  </a:tcPr>
                </a:tc>
              </a:tr>
              <a:tr h="762318">
                <a:tc>
                  <a:txBody>
                    <a:bodyPr/>
                    <a:lstStyle/>
                    <a:p>
                      <a:r>
                        <a:rPr lang="uk-UA" sz="2400" b="1" noProof="0" dirty="0" smtClean="0"/>
                        <a:t>Агент</a:t>
                      </a:r>
                      <a:endParaRPr lang="uk-UA" sz="2400" noProof="0" dirty="0"/>
                    </a:p>
                  </a:txBody>
                  <a:tcPr anchor="ctr">
                    <a:lnL>
                      <a:noFill/>
                    </a:lnL>
                    <a:lnR>
                      <a:noFill/>
                    </a:lnR>
                    <a:lnT>
                      <a:noFill/>
                    </a:lnT>
                    <a:lnB>
                      <a:noFill/>
                    </a:lnB>
                  </a:tcPr>
                </a:tc>
                <a:tc>
                  <a:txBody>
                    <a:bodyPr/>
                    <a:lstStyle/>
                    <a:p>
                      <a:r>
                        <a:rPr lang="uk-UA" sz="2400" noProof="0" dirty="0" smtClean="0"/>
                        <a:t>Представляє інтереси виробника або продавця та сприяє укладенню угод, зазвичай за винагороду.</a:t>
                      </a:r>
                      <a:endParaRPr lang="uk-UA" sz="2400" noProof="0" dirty="0"/>
                    </a:p>
                  </a:txBody>
                  <a:tcPr anchor="ctr">
                    <a:lnL>
                      <a:noFill/>
                    </a:lnL>
                    <a:lnR>
                      <a:noFill/>
                    </a:lnR>
                    <a:lnT>
                      <a:noFill/>
                    </a:lnT>
                    <a:lnB>
                      <a:noFill/>
                    </a:lnB>
                  </a:tcPr>
                </a:tc>
              </a:tr>
              <a:tr h="762318">
                <a:tc>
                  <a:txBody>
                    <a:bodyPr/>
                    <a:lstStyle/>
                    <a:p>
                      <a:r>
                        <a:rPr lang="uk-UA" sz="2400" b="1" noProof="0" dirty="0" smtClean="0"/>
                        <a:t>Брокер</a:t>
                      </a:r>
                      <a:endParaRPr lang="uk-UA" sz="2400" noProof="0" dirty="0"/>
                    </a:p>
                  </a:txBody>
                  <a:tcPr anchor="ctr">
                    <a:lnL>
                      <a:noFill/>
                    </a:lnL>
                    <a:lnR>
                      <a:noFill/>
                    </a:lnR>
                    <a:lnT>
                      <a:noFill/>
                    </a:lnT>
                    <a:lnB>
                      <a:noFill/>
                    </a:lnB>
                  </a:tcPr>
                </a:tc>
                <a:tc>
                  <a:txBody>
                    <a:bodyPr/>
                    <a:lstStyle/>
                    <a:p>
                      <a:r>
                        <a:rPr lang="uk-UA" sz="2400" noProof="0" dirty="0" smtClean="0"/>
                        <a:t>Зводить продавця і покупця, сприяє укладенню угоди, але зазвичай не стає власником товару.</a:t>
                      </a:r>
                      <a:endParaRPr lang="uk-UA" sz="2400" noProof="0" dirty="0"/>
                    </a:p>
                  </a:txBody>
                  <a:tcPr anchor="ctr">
                    <a:lnL>
                      <a:noFill/>
                    </a:lnL>
                    <a:lnR>
                      <a:noFill/>
                    </a:lnR>
                    <a:lnT>
                      <a:noFill/>
                    </a:lnT>
                    <a:lnB>
                      <a:noFill/>
                    </a:lnB>
                  </a:tcPr>
                </a:tc>
              </a:tr>
            </a:tbl>
          </a:graphicData>
        </a:graphic>
      </p:graphicFrame>
      <p:sp>
        <p:nvSpPr>
          <p:cNvPr id="3" name="Скругленный прямоугольник 2"/>
          <p:cNvSpPr/>
          <p:nvPr/>
        </p:nvSpPr>
        <p:spPr>
          <a:xfrm>
            <a:off x="762000" y="3771900"/>
            <a:ext cx="12268200" cy="609600"/>
          </a:xfrm>
          <a:prstGeom prst="round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800" dirty="0" smtClean="0"/>
              <a:t>Основні види торговельних посередників</a:t>
            </a:r>
            <a:endParaRPr lang="uk-UA" sz="2800" dirty="0"/>
          </a:p>
        </p:txBody>
      </p:sp>
      <p:sp>
        <p:nvSpPr>
          <p:cNvPr id="4" name="Прямоугольник 3"/>
          <p:cNvSpPr/>
          <p:nvPr/>
        </p:nvSpPr>
        <p:spPr>
          <a:xfrm>
            <a:off x="769374" y="81502"/>
            <a:ext cx="17442426" cy="3754874"/>
          </a:xfrm>
          <a:prstGeom prst="rect">
            <a:avLst/>
          </a:prstGeom>
        </p:spPr>
        <p:txBody>
          <a:bodyPr wrap="square">
            <a:spAutoFit/>
          </a:bodyPr>
          <a:lstStyle/>
          <a:p>
            <a:r>
              <a:rPr lang="uk-UA" sz="2200" b="1" dirty="0" smtClean="0"/>
              <a:t>Торговельні посередники</a:t>
            </a:r>
            <a:r>
              <a:rPr lang="uk-UA" sz="2200" dirty="0" smtClean="0"/>
              <a:t> - це підприємства, організації або фізичні особи, які сприяють просуванню товарів від виробника до кінцевого споживача та беруть участь у процесах купівлі-продажу. </a:t>
            </a:r>
            <a:r>
              <a:rPr lang="uk-UA" sz="2200" b="1" dirty="0" smtClean="0"/>
              <a:t>Основні функції посередників:</a:t>
            </a:r>
          </a:p>
          <a:p>
            <a:pPr marL="342900" indent="-342900">
              <a:buFont typeface="Arial" panose="020B0604020202020204" pitchFamily="34" charset="0"/>
              <a:buChar char="•"/>
            </a:pPr>
            <a:r>
              <a:rPr lang="uk-UA" sz="2200" dirty="0" smtClean="0"/>
              <a:t>пошук покупців і продавців; </a:t>
            </a:r>
          </a:p>
          <a:p>
            <a:pPr marL="342900" indent="-342900">
              <a:buFont typeface="Arial" panose="020B0604020202020204" pitchFamily="34" charset="0"/>
              <a:buChar char="•"/>
            </a:pPr>
            <a:r>
              <a:rPr lang="uk-UA" sz="2200" dirty="0" smtClean="0"/>
              <a:t>організація збуту товарів; </a:t>
            </a:r>
          </a:p>
          <a:p>
            <a:pPr marL="342900" indent="-342900">
              <a:buFont typeface="Arial" panose="020B0604020202020204" pitchFamily="34" charset="0"/>
              <a:buChar char="•"/>
            </a:pPr>
            <a:r>
              <a:rPr lang="uk-UA" sz="2200" dirty="0" smtClean="0"/>
              <a:t>транспортування та зберігання; </a:t>
            </a:r>
          </a:p>
          <a:p>
            <a:pPr marL="342900" indent="-342900">
              <a:buFont typeface="Arial" panose="020B0604020202020204" pitchFamily="34" charset="0"/>
              <a:buChar char="•"/>
            </a:pPr>
            <a:r>
              <a:rPr lang="uk-UA" sz="2200" dirty="0" smtClean="0"/>
              <a:t>формування товарного асортименту; </a:t>
            </a:r>
          </a:p>
          <a:p>
            <a:pPr marL="342900" indent="-342900">
              <a:buFont typeface="Arial" panose="020B0604020202020204" pitchFamily="34" charset="0"/>
              <a:buChar char="•"/>
            </a:pPr>
            <a:r>
              <a:rPr lang="uk-UA" sz="2200" dirty="0" smtClean="0"/>
              <a:t>інформування учасників ринку; </a:t>
            </a:r>
          </a:p>
          <a:p>
            <a:pPr marL="342900" indent="-342900">
              <a:buFont typeface="Arial" panose="020B0604020202020204" pitchFamily="34" charset="0"/>
              <a:buChar char="•"/>
            </a:pPr>
            <a:r>
              <a:rPr lang="uk-UA" sz="2200" dirty="0" smtClean="0"/>
              <a:t>проведення переговорів; </a:t>
            </a:r>
          </a:p>
          <a:p>
            <a:pPr marL="342900" indent="-342900">
              <a:buFont typeface="Arial" panose="020B0604020202020204" pitchFamily="34" charset="0"/>
              <a:buChar char="•"/>
            </a:pPr>
            <a:r>
              <a:rPr lang="uk-UA" sz="2200" dirty="0" smtClean="0"/>
              <a:t>кредитування та фінансування окремих операцій; </a:t>
            </a:r>
          </a:p>
          <a:p>
            <a:pPr marL="342900" indent="-342900">
              <a:buFont typeface="Arial" panose="020B0604020202020204" pitchFamily="34" charset="0"/>
              <a:buChar char="•"/>
            </a:pPr>
            <a:r>
              <a:rPr lang="uk-UA" sz="2200" dirty="0" smtClean="0"/>
              <a:t>прийняття частини комерційних ризиків.</a:t>
            </a:r>
          </a:p>
          <a:p>
            <a:pPr marL="285750" indent="-285750">
              <a:buFont typeface="Arial" panose="020B0604020202020204" pitchFamily="34" charset="0"/>
              <a:buChar char="•"/>
            </a:pPr>
            <a:endParaRPr lang="ru-RU" dirty="0"/>
          </a:p>
        </p:txBody>
      </p:sp>
    </p:spTree>
    <p:extLst>
      <p:ext uri="{BB962C8B-B14F-4D97-AF65-F5344CB8AC3E}">
        <p14:creationId xmlns:p14="http://schemas.microsoft.com/office/powerpoint/2010/main" val="2797516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360476"/>
            <a:ext cx="12449810" cy="6252845"/>
            <a:chOff x="0" y="360476"/>
            <a:chExt cx="12449810" cy="6252845"/>
          </a:xfrm>
        </p:grpSpPr>
        <p:sp>
          <p:nvSpPr>
            <p:cNvPr id="3" name="object 3"/>
            <p:cNvSpPr/>
            <p:nvPr/>
          </p:nvSpPr>
          <p:spPr>
            <a:xfrm>
              <a:off x="0" y="733946"/>
              <a:ext cx="4343400" cy="1917064"/>
            </a:xfrm>
            <a:custGeom>
              <a:avLst/>
              <a:gdLst/>
              <a:ahLst/>
              <a:cxnLst/>
              <a:rect l="l" t="t" r="r" b="b"/>
              <a:pathLst>
                <a:path w="4343400" h="1917064">
                  <a:moveTo>
                    <a:pt x="0" y="0"/>
                  </a:moveTo>
                  <a:lnTo>
                    <a:pt x="4343007" y="0"/>
                  </a:lnTo>
                  <a:lnTo>
                    <a:pt x="4343007" y="1916454"/>
                  </a:lnTo>
                  <a:lnTo>
                    <a:pt x="0" y="1916457"/>
                  </a:lnTo>
                  <a:lnTo>
                    <a:pt x="0"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475593" y="360476"/>
              <a:ext cx="10941649" cy="6252362"/>
            </a:xfrm>
            <a:prstGeom prst="rect">
              <a:avLst/>
            </a:prstGeom>
          </p:spPr>
        </p:pic>
        <p:sp>
          <p:nvSpPr>
            <p:cNvPr id="5" name="object 5"/>
            <p:cNvSpPr/>
            <p:nvPr/>
          </p:nvSpPr>
          <p:spPr>
            <a:xfrm>
              <a:off x="10406359" y="1207225"/>
              <a:ext cx="2043430" cy="2112645"/>
            </a:xfrm>
            <a:custGeom>
              <a:avLst/>
              <a:gdLst/>
              <a:ahLst/>
              <a:cxnLst/>
              <a:rect l="l" t="t" r="r" b="b"/>
              <a:pathLst>
                <a:path w="2043429" h="2112645">
                  <a:moveTo>
                    <a:pt x="1208848" y="2112436"/>
                  </a:moveTo>
                  <a:lnTo>
                    <a:pt x="830320" y="2112436"/>
                  </a:lnTo>
                  <a:lnTo>
                    <a:pt x="850671" y="1347237"/>
                  </a:lnTo>
                  <a:lnTo>
                    <a:pt x="199440" y="1766464"/>
                  </a:lnTo>
                  <a:lnTo>
                    <a:pt x="4075" y="1396081"/>
                  </a:lnTo>
                  <a:lnTo>
                    <a:pt x="675652" y="1050113"/>
                  </a:lnTo>
                  <a:lnTo>
                    <a:pt x="0" y="675654"/>
                  </a:lnTo>
                  <a:lnTo>
                    <a:pt x="211649" y="341898"/>
                  </a:lnTo>
                  <a:lnTo>
                    <a:pt x="842533" y="732636"/>
                  </a:lnTo>
                  <a:lnTo>
                    <a:pt x="826256" y="4069"/>
                  </a:lnTo>
                  <a:lnTo>
                    <a:pt x="1225133" y="0"/>
                  </a:lnTo>
                  <a:lnTo>
                    <a:pt x="1216993" y="720428"/>
                  </a:lnTo>
                  <a:lnTo>
                    <a:pt x="1831599" y="378534"/>
                  </a:lnTo>
                  <a:lnTo>
                    <a:pt x="2043249" y="683792"/>
                  </a:lnTo>
                  <a:lnTo>
                    <a:pt x="1396081" y="1054183"/>
                  </a:lnTo>
                  <a:lnTo>
                    <a:pt x="2043249" y="1408290"/>
                  </a:lnTo>
                  <a:lnTo>
                    <a:pt x="1835657" y="1758334"/>
                  </a:lnTo>
                  <a:lnTo>
                    <a:pt x="1212923" y="1351306"/>
                  </a:lnTo>
                  <a:lnTo>
                    <a:pt x="1208848" y="2112436"/>
                  </a:lnTo>
                  <a:close/>
                </a:path>
              </a:pathLst>
            </a:custGeom>
            <a:solidFill>
              <a:srgbClr val="EB5D28"/>
            </a:solidFill>
          </p:spPr>
          <p:txBody>
            <a:bodyPr wrap="square" lIns="0" tIns="0" rIns="0" bIns="0" rtlCol="0"/>
            <a:lstStyle/>
            <a:p>
              <a:endParaRPr/>
            </a:p>
          </p:txBody>
        </p:sp>
      </p:grpSp>
      <p:sp>
        <p:nvSpPr>
          <p:cNvPr id="6" name="object 6"/>
          <p:cNvSpPr txBox="1"/>
          <p:nvPr/>
        </p:nvSpPr>
        <p:spPr>
          <a:xfrm>
            <a:off x="152400" y="342041"/>
            <a:ext cx="17830800" cy="9690858"/>
          </a:xfrm>
          <a:prstGeom prst="rect">
            <a:avLst/>
          </a:prstGeom>
        </p:spPr>
        <p:txBody>
          <a:bodyPr vert="horz" wrap="square" lIns="0" tIns="12700" rIns="0" bIns="0" rtlCol="0">
            <a:spAutoFit/>
          </a:bodyPr>
          <a:lstStyle/>
          <a:p>
            <a:pPr marL="12076430" marR="5080" algn="just">
              <a:lnSpc>
                <a:spcPct val="114599"/>
              </a:lnSpc>
              <a:spcBef>
                <a:spcPts val="100"/>
              </a:spcBef>
            </a:pPr>
            <a:endParaRPr lang="uk-UA" sz="2400" dirty="0" smtClean="0">
              <a:solidFill>
                <a:srgbClr val="252421"/>
              </a:solidFill>
              <a:latin typeface="Arial Black"/>
              <a:cs typeface="Arial Black"/>
            </a:endParaRPr>
          </a:p>
          <a:p>
            <a:pPr marL="12076430" marR="5080" algn="just">
              <a:lnSpc>
                <a:spcPct val="114599"/>
              </a:lnSpc>
              <a:spcBef>
                <a:spcPts val="100"/>
              </a:spcBef>
            </a:pPr>
            <a:endParaRPr lang="uk-UA" sz="2400" dirty="0">
              <a:solidFill>
                <a:srgbClr val="252421"/>
              </a:solidFill>
              <a:latin typeface="Arial Black"/>
              <a:cs typeface="Arial Black"/>
            </a:endParaRPr>
          </a:p>
          <a:p>
            <a:pPr marL="12076430" marR="5080" algn="just">
              <a:lnSpc>
                <a:spcPct val="114599"/>
              </a:lnSpc>
              <a:spcBef>
                <a:spcPts val="100"/>
              </a:spcBef>
            </a:pPr>
            <a:r>
              <a:rPr lang="uk-UA" sz="2400" b="1" dirty="0" smtClean="0">
                <a:solidFill>
                  <a:srgbClr val="252421"/>
                </a:solidFill>
                <a:latin typeface="Arial" panose="020B0604020202020204" pitchFamily="34" charset="0"/>
                <a:cs typeface="Arial" panose="020B0604020202020204" pitchFamily="34" charset="0"/>
              </a:rPr>
              <a:t>Фінансове</a:t>
            </a:r>
            <a:r>
              <a:rPr lang="uk-UA" sz="2400" b="1" spc="-20" dirty="0" smtClean="0">
                <a:solidFill>
                  <a:srgbClr val="252421"/>
                </a:solidFill>
                <a:latin typeface="Arial" panose="020B0604020202020204" pitchFamily="34" charset="0"/>
                <a:cs typeface="Arial" panose="020B0604020202020204" pitchFamily="34" charset="0"/>
              </a:rPr>
              <a:t>  </a:t>
            </a:r>
            <a:r>
              <a:rPr lang="uk-UA" sz="2400" b="1" dirty="0" smtClean="0">
                <a:solidFill>
                  <a:srgbClr val="252421"/>
                </a:solidFill>
                <a:latin typeface="Arial" panose="020B0604020202020204" pitchFamily="34" charset="0"/>
                <a:cs typeface="Arial" panose="020B0604020202020204" pitchFamily="34" charset="0"/>
              </a:rPr>
              <a:t>підприємництво</a:t>
            </a:r>
            <a:r>
              <a:rPr lang="uk-UA" sz="2400" b="1" spc="-10"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 </a:t>
            </a:r>
            <a:r>
              <a:rPr lang="uk-UA" sz="2400" dirty="0" smtClean="0">
                <a:latin typeface="Arial" panose="020B0604020202020204" pitchFamily="34" charset="0"/>
                <a:cs typeface="Arial" panose="020B0604020202020204" pitchFamily="34" charset="0"/>
              </a:rPr>
              <a:t>це вид підприємницької діяльності, пов’язаний із залученням, управлінням, інвестуванням і перерозподілом фінансових ресурсів з метою отримання прибутку, тобто </a:t>
            </a:r>
            <a:r>
              <a:rPr lang="uk-UA" sz="2400" spc="70" dirty="0" smtClean="0">
                <a:solidFill>
                  <a:srgbClr val="252421"/>
                </a:solidFill>
                <a:latin typeface="Arial" panose="020B0604020202020204" pitchFamily="34" charset="0"/>
                <a:cs typeface="Arial" panose="020B0604020202020204" pitchFamily="34" charset="0"/>
              </a:rPr>
              <a:t>діяльність</a:t>
            </a:r>
            <a:r>
              <a:rPr lang="uk-UA" sz="2400" spc="40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з</a:t>
            </a:r>
            <a:r>
              <a:rPr lang="uk-UA" sz="2400" spc="405" dirty="0" smtClean="0">
                <a:solidFill>
                  <a:srgbClr val="252421"/>
                </a:solidFill>
                <a:latin typeface="Arial" panose="020B0604020202020204" pitchFamily="34" charset="0"/>
                <a:cs typeface="Arial" panose="020B0604020202020204" pitchFamily="34" charset="0"/>
              </a:rPr>
              <a:t>    </a:t>
            </a:r>
            <a:r>
              <a:rPr lang="uk-UA" sz="2400" spc="60" dirty="0" smtClean="0">
                <a:solidFill>
                  <a:srgbClr val="252421"/>
                </a:solidFill>
                <a:latin typeface="Arial" panose="020B0604020202020204" pitchFamily="34" charset="0"/>
                <a:cs typeface="Arial" panose="020B0604020202020204" pitchFamily="34" charset="0"/>
              </a:rPr>
              <a:t>купівлі-</a:t>
            </a:r>
            <a:r>
              <a:rPr lang="uk-UA" sz="2400" spc="80" dirty="0" smtClean="0">
                <a:solidFill>
                  <a:srgbClr val="252421"/>
                </a:solidFill>
                <a:latin typeface="Arial" panose="020B0604020202020204" pitchFamily="34" charset="0"/>
                <a:cs typeface="Arial" panose="020B0604020202020204" pitchFamily="34" charset="0"/>
              </a:rPr>
              <a:t>продажу грошей,</a:t>
            </a:r>
            <a:r>
              <a:rPr lang="uk-UA" sz="2400" spc="175" dirty="0" smtClean="0">
                <a:solidFill>
                  <a:srgbClr val="252421"/>
                </a:solidFill>
                <a:latin typeface="Arial" panose="020B0604020202020204" pitchFamily="34" charset="0"/>
                <a:cs typeface="Arial" panose="020B0604020202020204" pitchFamily="34" charset="0"/>
              </a:rPr>
              <a:t> </a:t>
            </a:r>
            <a:r>
              <a:rPr lang="uk-UA" sz="2400" spc="80" dirty="0" smtClean="0">
                <a:solidFill>
                  <a:srgbClr val="252421"/>
                </a:solidFill>
                <a:latin typeface="Arial" panose="020B0604020202020204" pitchFamily="34" charset="0"/>
                <a:cs typeface="Arial" panose="020B0604020202020204" pitchFamily="34" charset="0"/>
              </a:rPr>
              <a:t>валюти</a:t>
            </a:r>
            <a:r>
              <a:rPr lang="uk-UA" sz="2400" spc="345" dirty="0" smtClean="0">
                <a:solidFill>
                  <a:srgbClr val="252421"/>
                </a:solidFill>
                <a:latin typeface="Arial" panose="020B0604020202020204" pitchFamily="34" charset="0"/>
                <a:cs typeface="Arial" panose="020B0604020202020204" pitchFamily="34" charset="0"/>
              </a:rPr>
              <a:t> </a:t>
            </a:r>
            <a:r>
              <a:rPr lang="uk-UA" sz="2400" spc="80" dirty="0" smtClean="0">
                <a:solidFill>
                  <a:srgbClr val="252421"/>
                </a:solidFill>
                <a:latin typeface="Arial" panose="020B0604020202020204" pitchFamily="34" charset="0"/>
                <a:cs typeface="Arial" panose="020B0604020202020204" pitchFamily="34" charset="0"/>
              </a:rPr>
              <a:t>і</a:t>
            </a:r>
            <a:r>
              <a:rPr lang="uk-UA" sz="2400" spc="345" dirty="0" smtClean="0">
                <a:solidFill>
                  <a:srgbClr val="252421"/>
                </a:solidFill>
                <a:latin typeface="Arial" panose="020B0604020202020204" pitchFamily="34" charset="0"/>
                <a:cs typeface="Arial" panose="020B0604020202020204" pitchFamily="34" charset="0"/>
              </a:rPr>
              <a:t> </a:t>
            </a:r>
            <a:r>
              <a:rPr lang="uk-UA" sz="2400" spc="145" dirty="0" smtClean="0">
                <a:solidFill>
                  <a:srgbClr val="252421"/>
                </a:solidFill>
                <a:latin typeface="Arial" panose="020B0604020202020204" pitchFamily="34" charset="0"/>
                <a:cs typeface="Arial" panose="020B0604020202020204" pitchFamily="34" charset="0"/>
              </a:rPr>
              <a:t>цінних</a:t>
            </a:r>
            <a:r>
              <a:rPr lang="uk-UA" sz="2400" spc="345" dirty="0" smtClean="0">
                <a:solidFill>
                  <a:srgbClr val="252421"/>
                </a:solidFill>
                <a:latin typeface="Arial" panose="020B0604020202020204" pitchFamily="34" charset="0"/>
                <a:cs typeface="Arial" panose="020B0604020202020204" pitchFamily="34" charset="0"/>
              </a:rPr>
              <a:t> </a:t>
            </a:r>
            <a:r>
              <a:rPr lang="uk-UA" sz="2400" spc="45" dirty="0" smtClean="0">
                <a:solidFill>
                  <a:srgbClr val="252421"/>
                </a:solidFill>
                <a:latin typeface="Arial" panose="020B0604020202020204" pitchFamily="34" charset="0"/>
                <a:cs typeface="Arial" panose="020B0604020202020204" pitchFamily="34" charset="0"/>
              </a:rPr>
              <a:t>паперів. </a:t>
            </a:r>
          </a:p>
          <a:p>
            <a:pPr marL="12076430" marR="5080" algn="just">
              <a:lnSpc>
                <a:spcPct val="114599"/>
              </a:lnSpc>
              <a:spcBef>
                <a:spcPts val="100"/>
              </a:spcBef>
            </a:pPr>
            <a:r>
              <a:rPr lang="uk-UA" sz="2400" dirty="0" smtClean="0">
                <a:solidFill>
                  <a:srgbClr val="252421"/>
                </a:solidFill>
                <a:latin typeface="Arial" panose="020B0604020202020204" pitchFamily="34" charset="0"/>
                <a:cs typeface="Arial" panose="020B0604020202020204" pitchFamily="34" charset="0"/>
              </a:rPr>
              <a:t>Такою</a:t>
            </a:r>
            <a:r>
              <a:rPr lang="uk-UA" sz="2400" spc="500" dirty="0" smtClean="0">
                <a:solidFill>
                  <a:srgbClr val="252421"/>
                </a:solidFill>
                <a:latin typeface="Arial" panose="020B0604020202020204" pitchFamily="34" charset="0"/>
                <a:cs typeface="Arial" panose="020B0604020202020204" pitchFamily="34" charset="0"/>
              </a:rPr>
              <a:t>   </a:t>
            </a:r>
            <a:r>
              <a:rPr lang="uk-UA" sz="2400" spc="70" dirty="0" smtClean="0">
                <a:solidFill>
                  <a:srgbClr val="252421"/>
                </a:solidFill>
                <a:latin typeface="Arial" panose="020B0604020202020204" pitchFamily="34" charset="0"/>
                <a:cs typeface="Arial" panose="020B0604020202020204" pitchFamily="34" charset="0"/>
              </a:rPr>
              <a:t>діяльністю</a:t>
            </a:r>
            <a:r>
              <a:rPr lang="uk-UA" sz="2400" spc="50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займаються </a:t>
            </a:r>
            <a:r>
              <a:rPr lang="uk-UA" sz="2400" spc="120" dirty="0" smtClean="0">
                <a:solidFill>
                  <a:srgbClr val="252421"/>
                </a:solidFill>
                <a:latin typeface="Arial" panose="020B0604020202020204" pitchFamily="34" charset="0"/>
                <a:cs typeface="Arial" panose="020B0604020202020204" pitchFamily="34" charset="0"/>
              </a:rPr>
              <a:t>комерційні</a:t>
            </a:r>
            <a:r>
              <a:rPr lang="uk-UA" sz="2400"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банки,</a:t>
            </a:r>
            <a:r>
              <a:rPr lang="uk-UA" sz="2400" spc="500" dirty="0" smtClean="0">
                <a:solidFill>
                  <a:srgbClr val="252421"/>
                </a:solidFill>
                <a:latin typeface="Arial" panose="020B0604020202020204" pitchFamily="34" charset="0"/>
                <a:cs typeface="Arial" panose="020B0604020202020204" pitchFamily="34" charset="0"/>
              </a:rPr>
              <a:t> </a:t>
            </a:r>
            <a:r>
              <a:rPr lang="uk-UA" sz="2400" spc="45" dirty="0" smtClean="0">
                <a:solidFill>
                  <a:srgbClr val="252421"/>
                </a:solidFill>
                <a:latin typeface="Arial" panose="020B0604020202020204" pitchFamily="34" charset="0"/>
                <a:cs typeface="Arial" panose="020B0604020202020204" pitchFamily="34" charset="0"/>
              </a:rPr>
              <a:t>фондові</a:t>
            </a:r>
            <a:r>
              <a:rPr lang="uk-UA" sz="2400" dirty="0" smtClean="0">
                <a:solidFill>
                  <a:srgbClr val="252421"/>
                </a:solidFill>
                <a:latin typeface="Arial" panose="020B0604020202020204" pitchFamily="34" charset="0"/>
                <a:cs typeface="Arial" panose="020B0604020202020204" pitchFamily="34" charset="0"/>
              </a:rPr>
              <a:t>  </a:t>
            </a:r>
            <a:r>
              <a:rPr lang="uk-UA" sz="2400" spc="-10" dirty="0" smtClean="0">
                <a:solidFill>
                  <a:srgbClr val="252421"/>
                </a:solidFill>
                <a:latin typeface="Arial" panose="020B0604020202020204" pitchFamily="34" charset="0"/>
                <a:cs typeface="Arial" panose="020B0604020202020204" pitchFamily="34" charset="0"/>
              </a:rPr>
              <a:t>біржі, страхові компаній, </a:t>
            </a:r>
            <a:r>
              <a:rPr lang="uk-UA" sz="2400" spc="105" dirty="0" smtClean="0">
                <a:solidFill>
                  <a:srgbClr val="252421"/>
                </a:solidFill>
                <a:latin typeface="Arial" panose="020B0604020202020204" pitchFamily="34" charset="0"/>
                <a:cs typeface="Arial" panose="020B0604020202020204" pitchFamily="34" charset="0"/>
              </a:rPr>
              <a:t>інвестиційні</a:t>
            </a:r>
            <a:r>
              <a:rPr lang="uk-UA" sz="2400" spc="-6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фонди</a:t>
            </a:r>
            <a:r>
              <a:rPr lang="uk-UA" sz="2400" spc="-6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та</a:t>
            </a:r>
            <a:r>
              <a:rPr lang="uk-UA" sz="2400" spc="-60" dirty="0" smtClean="0">
                <a:solidFill>
                  <a:srgbClr val="252421"/>
                </a:solidFill>
                <a:latin typeface="Arial" panose="020B0604020202020204" pitchFamily="34" charset="0"/>
                <a:cs typeface="Arial" panose="020B0604020202020204" pitchFamily="34" charset="0"/>
              </a:rPr>
              <a:t> </a:t>
            </a:r>
            <a:r>
              <a:rPr lang="uk-UA" sz="2400" spc="-25" dirty="0" smtClean="0">
                <a:solidFill>
                  <a:srgbClr val="252421"/>
                </a:solidFill>
                <a:latin typeface="Arial" panose="020B0604020202020204" pitchFamily="34" charset="0"/>
                <a:cs typeface="Arial" panose="020B0604020202020204" pitchFamily="34" charset="0"/>
              </a:rPr>
              <a:t>ін.</a:t>
            </a:r>
          </a:p>
          <a:p>
            <a:endParaRPr lang="ru-RU" sz="2400" b="1" dirty="0">
              <a:latin typeface="Arial" panose="020B0604020202020204" pitchFamily="34" charset="0"/>
              <a:cs typeface="Arial" panose="020B0604020202020204" pitchFamily="34" charset="0"/>
            </a:endParaRPr>
          </a:p>
          <a:p>
            <a:endParaRPr lang="ru-RU" sz="2400" b="1" dirty="0" smtClean="0"/>
          </a:p>
          <a:p>
            <a:pPr algn="just"/>
            <a:r>
              <a:rPr lang="ru-RU" sz="2400" b="1" dirty="0" smtClean="0"/>
              <a:t>Мета </a:t>
            </a:r>
            <a:r>
              <a:rPr lang="uk-UA" sz="2400" b="1" dirty="0" smtClean="0"/>
              <a:t>фінансового підприємництва</a:t>
            </a:r>
            <a:r>
              <a:rPr lang="uk-UA" sz="2400" dirty="0" smtClean="0"/>
              <a:t> - отримання доходу або прибутку завдяки ефективному використанню фінансових ресурсів та фінансових інструментів</a:t>
            </a:r>
            <a:r>
              <a:rPr lang="ru-RU" sz="2400" dirty="0" smtClean="0"/>
              <a:t>.</a:t>
            </a:r>
            <a:endParaRPr lang="uk-UA" sz="2400" b="1" dirty="0"/>
          </a:p>
          <a:p>
            <a:pPr algn="just"/>
            <a:r>
              <a:rPr lang="uk-UA" sz="2400" b="1" dirty="0" smtClean="0"/>
              <a:t>Основні види фінансового підприємництва:</a:t>
            </a:r>
          </a:p>
          <a:p>
            <a:pPr algn="just"/>
            <a:r>
              <a:rPr lang="uk-UA" sz="2400" b="1" dirty="0" smtClean="0"/>
              <a:t>банківська діяльність</a:t>
            </a:r>
            <a:r>
              <a:rPr lang="uk-UA" sz="2400" dirty="0" smtClean="0"/>
              <a:t> - кредитування, залучення депозитів, розрахунково-касове обслуговування; </a:t>
            </a:r>
          </a:p>
          <a:p>
            <a:pPr algn="just"/>
            <a:r>
              <a:rPr lang="uk-UA" sz="2400" b="1" dirty="0" smtClean="0"/>
              <a:t>страхування</a:t>
            </a:r>
            <a:r>
              <a:rPr lang="uk-UA" sz="2400" dirty="0" smtClean="0"/>
              <a:t> - захист майнових та інших інтересів від певних ризиків; </a:t>
            </a:r>
          </a:p>
          <a:p>
            <a:pPr algn="just"/>
            <a:r>
              <a:rPr lang="uk-UA" sz="2400" b="1" dirty="0" smtClean="0"/>
              <a:t>інвестиційна діяльність</a:t>
            </a:r>
            <a:r>
              <a:rPr lang="uk-UA" sz="2400" dirty="0" smtClean="0"/>
              <a:t> - вкладення коштів у цінні папери, підприємства, </a:t>
            </a:r>
            <a:r>
              <a:rPr lang="uk-UA" sz="2400" dirty="0" err="1" smtClean="0"/>
              <a:t>проєкти</a:t>
            </a:r>
            <a:r>
              <a:rPr lang="uk-UA" sz="2400" dirty="0" smtClean="0"/>
              <a:t> тощо; </a:t>
            </a:r>
          </a:p>
          <a:p>
            <a:pPr algn="just"/>
            <a:r>
              <a:rPr lang="uk-UA" sz="2400" b="1" dirty="0" smtClean="0"/>
              <a:t>біржова діяльність</a:t>
            </a:r>
            <a:r>
              <a:rPr lang="uk-UA" sz="2400" dirty="0" smtClean="0"/>
              <a:t> - операції з цінними паперами та іншими фінансовими інструментами; </a:t>
            </a:r>
          </a:p>
          <a:p>
            <a:pPr algn="just"/>
            <a:r>
              <a:rPr lang="uk-UA" sz="2400" b="1" dirty="0" smtClean="0"/>
              <a:t>фінансове посередництво</a:t>
            </a:r>
            <a:r>
              <a:rPr lang="uk-UA" sz="2400" dirty="0" smtClean="0"/>
              <a:t> - допомога в русі коштів між тими, хто має вільні фінансові ресурси, і тими, хто їх потребує.</a:t>
            </a:r>
            <a:endParaRPr lang="uk-UA" sz="2300" spc="65" dirty="0" smtClean="0">
              <a:solidFill>
                <a:srgbClr val="252421"/>
              </a:solidFill>
              <a:latin typeface="Arial"/>
              <a:cs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p:cNvSpPr txBox="1"/>
          <p:nvPr/>
        </p:nvSpPr>
        <p:spPr>
          <a:xfrm>
            <a:off x="192758" y="362359"/>
            <a:ext cx="9893869" cy="9807300"/>
          </a:xfrm>
          <a:prstGeom prst="rect">
            <a:avLst/>
          </a:prstGeom>
        </p:spPr>
        <p:txBody>
          <a:bodyPr vert="horz" wrap="square" lIns="0" tIns="12700" rIns="0" bIns="0" rtlCol="0">
            <a:spAutoFit/>
          </a:bodyPr>
          <a:lstStyle/>
          <a:p>
            <a:pPr marL="12700" marR="5080" algn="just">
              <a:lnSpc>
                <a:spcPct val="115399"/>
              </a:lnSpc>
              <a:spcBef>
                <a:spcPts val="100"/>
              </a:spcBef>
            </a:pPr>
            <a:r>
              <a:rPr lang="uk-UA" sz="2400" dirty="0" smtClean="0">
                <a:solidFill>
                  <a:srgbClr val="252421"/>
                </a:solidFill>
                <a:latin typeface="Arial Black"/>
                <a:cs typeface="Arial Black"/>
              </a:rPr>
              <a:t>Страхове</a:t>
            </a:r>
            <a:r>
              <a:rPr lang="uk-UA" sz="2400" spc="415" dirty="0" smtClean="0">
                <a:solidFill>
                  <a:srgbClr val="252421"/>
                </a:solidFill>
                <a:latin typeface="Arial Black"/>
                <a:cs typeface="Arial Black"/>
              </a:rPr>
              <a:t>  </a:t>
            </a:r>
            <a:r>
              <a:rPr lang="uk-UA" sz="2400" dirty="0" smtClean="0">
                <a:solidFill>
                  <a:srgbClr val="252421"/>
                </a:solidFill>
                <a:latin typeface="Arial Black"/>
                <a:cs typeface="Arial Black"/>
              </a:rPr>
              <a:t>підприємництво</a:t>
            </a:r>
            <a:r>
              <a:rPr lang="uk-UA" sz="2400" spc="430" dirty="0">
                <a:solidFill>
                  <a:srgbClr val="252421"/>
                </a:solidFill>
                <a:latin typeface="Arial Black"/>
                <a:cs typeface="Arial Black"/>
              </a:rPr>
              <a:t> </a:t>
            </a:r>
            <a:r>
              <a:rPr lang="uk-UA" sz="2400" spc="-50" dirty="0" smtClean="0">
                <a:solidFill>
                  <a:srgbClr val="252421"/>
                </a:solidFill>
                <a:latin typeface="Verdana"/>
                <a:cs typeface="Verdana"/>
              </a:rPr>
              <a:t>– </a:t>
            </a:r>
            <a:r>
              <a:rPr lang="uk-UA" sz="2400" dirty="0" smtClean="0"/>
              <a:t>це вид підприємницької діяльності, що полягає у наданні страхових послуг фізичним і юридичним особам для захисту їхніх майнових та інших інтересів від можливих ризиків, тобто </a:t>
            </a:r>
            <a:r>
              <a:rPr lang="uk-UA" sz="2400" spc="70" dirty="0" smtClean="0">
                <a:solidFill>
                  <a:srgbClr val="252421"/>
                </a:solidFill>
                <a:latin typeface="Arial"/>
                <a:cs typeface="Arial"/>
              </a:rPr>
              <a:t>діяльність</a:t>
            </a:r>
            <a:r>
              <a:rPr lang="uk-UA" sz="2400" spc="20" dirty="0" smtClean="0">
                <a:solidFill>
                  <a:srgbClr val="252421"/>
                </a:solidFill>
                <a:latin typeface="Arial"/>
                <a:cs typeface="Arial"/>
              </a:rPr>
              <a:t> </a:t>
            </a:r>
            <a:r>
              <a:rPr lang="uk-UA" sz="2400" spc="70" dirty="0" smtClean="0">
                <a:solidFill>
                  <a:srgbClr val="252421"/>
                </a:solidFill>
                <a:latin typeface="Arial"/>
                <a:cs typeface="Arial"/>
              </a:rPr>
              <a:t>зі</a:t>
            </a:r>
            <a:r>
              <a:rPr lang="uk-UA" sz="2400" spc="20" dirty="0" smtClean="0">
                <a:solidFill>
                  <a:srgbClr val="252421"/>
                </a:solidFill>
                <a:latin typeface="Arial"/>
                <a:cs typeface="Arial"/>
              </a:rPr>
              <a:t> </a:t>
            </a:r>
            <a:r>
              <a:rPr lang="uk-UA" sz="2400" spc="65" dirty="0" smtClean="0">
                <a:solidFill>
                  <a:srgbClr val="252421"/>
                </a:solidFill>
                <a:latin typeface="Arial"/>
                <a:cs typeface="Arial"/>
              </a:rPr>
              <a:t>страхування</a:t>
            </a:r>
            <a:r>
              <a:rPr lang="uk-UA" sz="2400" spc="20" dirty="0" smtClean="0">
                <a:solidFill>
                  <a:srgbClr val="252421"/>
                </a:solidFill>
                <a:latin typeface="Arial"/>
                <a:cs typeface="Arial"/>
              </a:rPr>
              <a:t> </a:t>
            </a:r>
            <a:r>
              <a:rPr lang="uk-UA" sz="2400" spc="140" dirty="0" smtClean="0">
                <a:solidFill>
                  <a:srgbClr val="252421"/>
                </a:solidFill>
                <a:latin typeface="Arial"/>
                <a:cs typeface="Arial"/>
              </a:rPr>
              <a:t>ризиків</a:t>
            </a:r>
            <a:r>
              <a:rPr lang="uk-UA" sz="2400" spc="25" dirty="0" smtClean="0">
                <a:solidFill>
                  <a:srgbClr val="252421"/>
                </a:solidFill>
                <a:latin typeface="Arial"/>
                <a:cs typeface="Arial"/>
              </a:rPr>
              <a:t> </a:t>
            </a:r>
            <a:r>
              <a:rPr lang="uk-UA" sz="2400" spc="30" dirty="0" smtClean="0">
                <a:solidFill>
                  <a:srgbClr val="252421"/>
                </a:solidFill>
                <a:latin typeface="Arial"/>
                <a:cs typeface="Arial"/>
              </a:rPr>
              <a:t>і </a:t>
            </a:r>
            <a:r>
              <a:rPr lang="uk-UA" sz="2400" spc="90" dirty="0" smtClean="0">
                <a:solidFill>
                  <a:srgbClr val="252421"/>
                </a:solidFill>
                <a:latin typeface="Arial"/>
                <a:cs typeface="Arial"/>
              </a:rPr>
              <a:t>відшкодування</a:t>
            </a:r>
            <a:r>
              <a:rPr lang="uk-UA" sz="2400" spc="254" dirty="0" smtClean="0">
                <a:solidFill>
                  <a:srgbClr val="252421"/>
                </a:solidFill>
                <a:latin typeface="Arial"/>
                <a:cs typeface="Arial"/>
              </a:rPr>
              <a:t>  </a:t>
            </a:r>
            <a:r>
              <a:rPr lang="uk-UA" sz="2400" dirty="0" smtClean="0">
                <a:solidFill>
                  <a:srgbClr val="252421"/>
                </a:solidFill>
                <a:latin typeface="Arial"/>
                <a:cs typeface="Arial"/>
              </a:rPr>
              <a:t>витрат</a:t>
            </a:r>
            <a:r>
              <a:rPr lang="uk-UA" sz="2400" dirty="0" smtClean="0">
                <a:solidFill>
                  <a:srgbClr val="252421"/>
                </a:solidFill>
                <a:latin typeface="Verdana"/>
                <a:cs typeface="Verdana"/>
              </a:rPr>
              <a:t>.</a:t>
            </a:r>
            <a:r>
              <a:rPr lang="uk-UA" sz="2400" spc="80" dirty="0" smtClean="0">
                <a:solidFill>
                  <a:srgbClr val="252421"/>
                </a:solidFill>
                <a:latin typeface="Verdana"/>
                <a:cs typeface="Verdana"/>
              </a:rPr>
              <a:t>  </a:t>
            </a:r>
            <a:r>
              <a:rPr lang="uk-UA" sz="2400" spc="70" dirty="0" smtClean="0">
                <a:solidFill>
                  <a:srgbClr val="252421"/>
                </a:solidFill>
                <a:latin typeface="Arial"/>
                <a:cs typeface="Arial"/>
              </a:rPr>
              <a:t>Цей</a:t>
            </a:r>
            <a:r>
              <a:rPr lang="uk-UA" sz="2400" spc="260" dirty="0" smtClean="0">
                <a:solidFill>
                  <a:srgbClr val="252421"/>
                </a:solidFill>
                <a:latin typeface="Arial"/>
                <a:cs typeface="Arial"/>
              </a:rPr>
              <a:t>  </a:t>
            </a:r>
            <a:r>
              <a:rPr lang="uk-UA" sz="2400" spc="70" dirty="0" smtClean="0">
                <a:solidFill>
                  <a:srgbClr val="252421"/>
                </a:solidFill>
                <a:latin typeface="Arial"/>
                <a:cs typeface="Arial"/>
              </a:rPr>
              <a:t>вид </a:t>
            </a:r>
            <a:r>
              <a:rPr lang="uk-UA" sz="2400" spc="60" dirty="0" smtClean="0">
                <a:solidFill>
                  <a:srgbClr val="252421"/>
                </a:solidFill>
                <a:latin typeface="Arial"/>
                <a:cs typeface="Arial"/>
              </a:rPr>
              <a:t>діяльності</a:t>
            </a:r>
            <a:r>
              <a:rPr lang="uk-UA" sz="2400" spc="185" dirty="0" smtClean="0">
                <a:solidFill>
                  <a:srgbClr val="252421"/>
                </a:solidFill>
                <a:latin typeface="Arial"/>
                <a:cs typeface="Arial"/>
              </a:rPr>
              <a:t>   </a:t>
            </a:r>
            <a:r>
              <a:rPr lang="uk-UA" sz="2400" spc="105" dirty="0" smtClean="0">
                <a:solidFill>
                  <a:srgbClr val="252421"/>
                </a:solidFill>
                <a:latin typeface="Arial"/>
                <a:cs typeface="Arial"/>
              </a:rPr>
              <a:t>здійснюють</a:t>
            </a:r>
            <a:r>
              <a:rPr lang="uk-UA" sz="2400" spc="185" dirty="0" smtClean="0">
                <a:solidFill>
                  <a:srgbClr val="252421"/>
                </a:solidFill>
                <a:latin typeface="Arial"/>
                <a:cs typeface="Arial"/>
              </a:rPr>
              <a:t>   </a:t>
            </a:r>
            <a:r>
              <a:rPr lang="uk-UA" sz="2400" spc="40" dirty="0" smtClean="0">
                <a:solidFill>
                  <a:srgbClr val="252421"/>
                </a:solidFill>
                <a:latin typeface="Arial"/>
                <a:cs typeface="Arial"/>
              </a:rPr>
              <a:t>страхові </a:t>
            </a:r>
            <a:r>
              <a:rPr lang="uk-UA" sz="2400" spc="100" dirty="0" smtClean="0">
                <a:solidFill>
                  <a:srgbClr val="252421"/>
                </a:solidFill>
                <a:latin typeface="Arial"/>
                <a:cs typeface="Arial"/>
              </a:rPr>
              <a:t>компанії</a:t>
            </a:r>
            <a:r>
              <a:rPr lang="uk-UA" sz="2400" spc="-60" dirty="0" smtClean="0">
                <a:solidFill>
                  <a:srgbClr val="252421"/>
                </a:solidFill>
                <a:latin typeface="Arial"/>
                <a:cs typeface="Arial"/>
              </a:rPr>
              <a:t> </a:t>
            </a:r>
            <a:r>
              <a:rPr lang="uk-UA" sz="2400" dirty="0" smtClean="0">
                <a:solidFill>
                  <a:srgbClr val="252421"/>
                </a:solidFill>
                <a:latin typeface="Arial"/>
                <a:cs typeface="Arial"/>
              </a:rPr>
              <a:t>та</a:t>
            </a:r>
            <a:r>
              <a:rPr lang="uk-UA" sz="2400" spc="-55" dirty="0" smtClean="0">
                <a:solidFill>
                  <a:srgbClr val="252421"/>
                </a:solidFill>
                <a:latin typeface="Arial"/>
                <a:cs typeface="Arial"/>
              </a:rPr>
              <a:t> </a:t>
            </a:r>
            <a:r>
              <a:rPr lang="uk-UA" sz="2400" spc="140" dirty="0" smtClean="0">
                <a:solidFill>
                  <a:srgbClr val="252421"/>
                </a:solidFill>
                <a:latin typeface="Arial"/>
                <a:cs typeface="Arial"/>
              </a:rPr>
              <a:t>інші</a:t>
            </a:r>
            <a:r>
              <a:rPr lang="uk-UA" sz="2400" spc="-55" dirty="0" smtClean="0">
                <a:solidFill>
                  <a:srgbClr val="252421"/>
                </a:solidFill>
                <a:latin typeface="Arial"/>
                <a:cs typeface="Arial"/>
              </a:rPr>
              <a:t> </a:t>
            </a:r>
            <a:r>
              <a:rPr lang="uk-UA" sz="2400" spc="45" dirty="0" smtClean="0">
                <a:solidFill>
                  <a:srgbClr val="252421"/>
                </a:solidFill>
                <a:latin typeface="Arial"/>
                <a:cs typeface="Arial"/>
              </a:rPr>
              <a:t>організації</a:t>
            </a:r>
            <a:r>
              <a:rPr lang="uk-UA" sz="2400" spc="45" dirty="0" smtClean="0">
                <a:solidFill>
                  <a:srgbClr val="252421"/>
                </a:solidFill>
                <a:latin typeface="Verdana"/>
                <a:cs typeface="Verdana"/>
              </a:rPr>
              <a:t>.</a:t>
            </a:r>
          </a:p>
          <a:p>
            <a:pPr marL="12700" marR="5080" algn="just">
              <a:lnSpc>
                <a:spcPct val="115399"/>
              </a:lnSpc>
              <a:spcBef>
                <a:spcPts val="100"/>
              </a:spcBef>
            </a:pPr>
            <a:r>
              <a:rPr lang="ru-RU" sz="2400" b="1" dirty="0" smtClean="0"/>
              <a:t>Головна мета страхового </a:t>
            </a:r>
            <a:r>
              <a:rPr lang="uk-UA" sz="2400" b="1" dirty="0" smtClean="0"/>
              <a:t>підприємництва</a:t>
            </a:r>
            <a:r>
              <a:rPr lang="uk-UA" sz="2400" dirty="0" smtClean="0"/>
              <a:t> - забезпечити страховий захист клієнтів і отримати прибуток від здійснення страхової діяльності.</a:t>
            </a:r>
            <a:endParaRPr lang="uk-UA" sz="2400" spc="65" dirty="0" smtClean="0">
              <a:solidFill>
                <a:srgbClr val="252421"/>
              </a:solidFill>
              <a:latin typeface="Arial"/>
              <a:cs typeface="Arial"/>
            </a:endParaRPr>
          </a:p>
          <a:p>
            <a:pPr marL="12700" marR="5080" algn="just">
              <a:lnSpc>
                <a:spcPct val="115399"/>
              </a:lnSpc>
              <a:spcBef>
                <a:spcPts val="100"/>
              </a:spcBef>
            </a:pPr>
            <a:r>
              <a:rPr lang="uk-UA" sz="2400" spc="65" dirty="0" smtClean="0">
                <a:solidFill>
                  <a:srgbClr val="252421"/>
                </a:solidFill>
                <a:latin typeface="Arial"/>
                <a:cs typeface="Arial"/>
              </a:rPr>
              <a:t>Підприємці</a:t>
            </a:r>
            <a:r>
              <a:rPr lang="uk-UA" sz="2400" spc="65" dirty="0" smtClean="0">
                <a:solidFill>
                  <a:srgbClr val="252421"/>
                </a:solidFill>
                <a:latin typeface="Verdana"/>
                <a:cs typeface="Verdana"/>
              </a:rPr>
              <a:t>-</a:t>
            </a:r>
            <a:r>
              <a:rPr lang="uk-UA" sz="2400" spc="85" dirty="0" smtClean="0">
                <a:solidFill>
                  <a:srgbClr val="252421"/>
                </a:solidFill>
                <a:latin typeface="Arial"/>
                <a:cs typeface="Arial"/>
              </a:rPr>
              <a:t>страховики</a:t>
            </a:r>
            <a:r>
              <a:rPr lang="uk-UA" sz="2400" spc="10" dirty="0" smtClean="0">
                <a:solidFill>
                  <a:srgbClr val="252421"/>
                </a:solidFill>
                <a:latin typeface="Arial"/>
                <a:cs typeface="Arial"/>
              </a:rPr>
              <a:t> </a:t>
            </a:r>
            <a:r>
              <a:rPr lang="uk-UA" sz="2400" spc="95" dirty="0" smtClean="0">
                <a:solidFill>
                  <a:srgbClr val="252421"/>
                </a:solidFill>
                <a:latin typeface="Arial"/>
                <a:cs typeface="Arial"/>
              </a:rPr>
              <a:t>прекрасно</a:t>
            </a:r>
            <a:r>
              <a:rPr lang="uk-UA" sz="2400" spc="10" dirty="0" smtClean="0">
                <a:solidFill>
                  <a:srgbClr val="252421"/>
                </a:solidFill>
                <a:latin typeface="Arial"/>
                <a:cs typeface="Arial"/>
              </a:rPr>
              <a:t> </a:t>
            </a:r>
            <a:r>
              <a:rPr lang="uk-UA" sz="2400" spc="55" dirty="0" smtClean="0">
                <a:solidFill>
                  <a:srgbClr val="252421"/>
                </a:solidFill>
                <a:latin typeface="Arial"/>
                <a:cs typeface="Arial"/>
              </a:rPr>
              <a:t>розуміють</a:t>
            </a:r>
            <a:r>
              <a:rPr lang="uk-UA" sz="2400" spc="55" dirty="0" smtClean="0">
                <a:solidFill>
                  <a:srgbClr val="252421"/>
                </a:solidFill>
                <a:latin typeface="Verdana"/>
                <a:cs typeface="Verdana"/>
              </a:rPr>
              <a:t>,</a:t>
            </a:r>
            <a:r>
              <a:rPr lang="uk-UA" sz="2400" spc="-16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10" dirty="0" smtClean="0">
                <a:solidFill>
                  <a:srgbClr val="252421"/>
                </a:solidFill>
                <a:latin typeface="Arial"/>
                <a:cs typeface="Arial"/>
              </a:rPr>
              <a:t> </a:t>
            </a:r>
            <a:r>
              <a:rPr lang="uk-UA" sz="2400" spc="50" dirty="0" smtClean="0">
                <a:solidFill>
                  <a:srgbClr val="252421"/>
                </a:solidFill>
                <a:latin typeface="Arial"/>
                <a:cs typeface="Arial"/>
              </a:rPr>
              <a:t>страхові</a:t>
            </a:r>
            <a:r>
              <a:rPr lang="uk-UA" sz="2400" spc="10" dirty="0" smtClean="0">
                <a:solidFill>
                  <a:srgbClr val="252421"/>
                </a:solidFill>
                <a:latin typeface="Arial"/>
                <a:cs typeface="Arial"/>
              </a:rPr>
              <a:t> </a:t>
            </a:r>
            <a:r>
              <a:rPr lang="uk-UA" sz="2400" dirty="0" smtClean="0">
                <a:solidFill>
                  <a:srgbClr val="252421"/>
                </a:solidFill>
                <a:latin typeface="Arial"/>
                <a:cs typeface="Arial"/>
              </a:rPr>
              <a:t>внески</a:t>
            </a:r>
            <a:r>
              <a:rPr lang="uk-UA" sz="2400" dirty="0" smtClean="0">
                <a:solidFill>
                  <a:srgbClr val="252421"/>
                </a:solidFill>
                <a:latin typeface="Verdana"/>
                <a:cs typeface="Verdana"/>
              </a:rPr>
              <a:t>,</a:t>
            </a:r>
            <a:r>
              <a:rPr lang="uk-UA" sz="2400" spc="-160" dirty="0" smtClean="0">
                <a:solidFill>
                  <a:srgbClr val="252421"/>
                </a:solidFill>
                <a:latin typeface="Verdana"/>
                <a:cs typeface="Verdana"/>
              </a:rPr>
              <a:t> </a:t>
            </a:r>
            <a:r>
              <a:rPr lang="uk-UA" sz="2400" spc="95" dirty="0" smtClean="0">
                <a:solidFill>
                  <a:srgbClr val="252421"/>
                </a:solidFill>
                <a:latin typeface="Arial"/>
                <a:cs typeface="Arial"/>
              </a:rPr>
              <a:t>які</a:t>
            </a:r>
            <a:r>
              <a:rPr lang="uk-UA" sz="2400" spc="10" dirty="0" smtClean="0">
                <a:solidFill>
                  <a:srgbClr val="252421"/>
                </a:solidFill>
                <a:latin typeface="Arial"/>
                <a:cs typeface="Arial"/>
              </a:rPr>
              <a:t> </a:t>
            </a:r>
            <a:r>
              <a:rPr lang="uk-UA" sz="2400" spc="55" dirty="0" smtClean="0">
                <a:solidFill>
                  <a:srgbClr val="252421"/>
                </a:solidFill>
                <a:latin typeface="Arial"/>
                <a:cs typeface="Arial"/>
              </a:rPr>
              <a:t>сплачуються</a:t>
            </a:r>
            <a:r>
              <a:rPr lang="uk-UA" sz="2400" spc="10" dirty="0" smtClean="0">
                <a:solidFill>
                  <a:srgbClr val="252421"/>
                </a:solidFill>
                <a:latin typeface="Arial"/>
                <a:cs typeface="Arial"/>
              </a:rPr>
              <a:t> </a:t>
            </a:r>
            <a:r>
              <a:rPr lang="uk-UA" sz="2400" spc="50" dirty="0" smtClean="0">
                <a:solidFill>
                  <a:srgbClr val="252421"/>
                </a:solidFill>
                <a:latin typeface="Arial"/>
                <a:cs typeface="Arial"/>
              </a:rPr>
              <a:t>страхувальником</a:t>
            </a:r>
            <a:r>
              <a:rPr lang="uk-UA" sz="2400" spc="50" dirty="0" smtClean="0">
                <a:solidFill>
                  <a:srgbClr val="252421"/>
                </a:solidFill>
                <a:latin typeface="Verdana"/>
                <a:cs typeface="Verdana"/>
              </a:rPr>
              <a:t>,</a:t>
            </a:r>
            <a:r>
              <a:rPr lang="uk-UA" sz="2400" spc="-155" dirty="0" smtClean="0">
                <a:solidFill>
                  <a:srgbClr val="252421"/>
                </a:solidFill>
                <a:latin typeface="Verdana"/>
                <a:cs typeface="Verdana"/>
              </a:rPr>
              <a:t> </a:t>
            </a:r>
            <a:r>
              <a:rPr lang="uk-UA" sz="2400" spc="125" dirty="0" smtClean="0">
                <a:solidFill>
                  <a:srgbClr val="252421"/>
                </a:solidFill>
                <a:latin typeface="Arial"/>
                <a:cs typeface="Arial"/>
              </a:rPr>
              <a:t>повинні </a:t>
            </a:r>
            <a:r>
              <a:rPr lang="uk-UA" sz="2400" spc="90" dirty="0" smtClean="0">
                <a:solidFill>
                  <a:srgbClr val="252421"/>
                </a:solidFill>
                <a:latin typeface="Arial"/>
                <a:cs typeface="Arial"/>
              </a:rPr>
              <a:t>перевищувати</a:t>
            </a:r>
            <a:r>
              <a:rPr lang="uk-UA" sz="2400" spc="-30" dirty="0" smtClean="0">
                <a:solidFill>
                  <a:srgbClr val="252421"/>
                </a:solidFill>
                <a:latin typeface="Arial"/>
                <a:cs typeface="Arial"/>
              </a:rPr>
              <a:t> </a:t>
            </a:r>
            <a:r>
              <a:rPr lang="uk-UA" sz="2400" spc="-10" dirty="0" smtClean="0">
                <a:solidFill>
                  <a:srgbClr val="252421"/>
                </a:solidFill>
                <a:latin typeface="Arial"/>
                <a:cs typeface="Arial"/>
              </a:rPr>
              <a:t>суми</a:t>
            </a:r>
            <a:r>
              <a:rPr lang="uk-UA" sz="2400" spc="-10" dirty="0" smtClean="0">
                <a:solidFill>
                  <a:srgbClr val="252421"/>
                </a:solidFill>
                <a:latin typeface="Verdana"/>
                <a:cs typeface="Verdana"/>
              </a:rPr>
              <a:t>,</a:t>
            </a:r>
            <a:r>
              <a:rPr lang="uk-UA" sz="2400" spc="-20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30" dirty="0" smtClean="0">
                <a:solidFill>
                  <a:srgbClr val="252421"/>
                </a:solidFill>
                <a:latin typeface="Arial"/>
                <a:cs typeface="Arial"/>
              </a:rPr>
              <a:t> </a:t>
            </a:r>
            <a:r>
              <a:rPr lang="uk-UA" sz="2400" spc="80" dirty="0" smtClean="0">
                <a:solidFill>
                  <a:srgbClr val="252421"/>
                </a:solidFill>
                <a:latin typeface="Arial"/>
                <a:cs typeface="Arial"/>
              </a:rPr>
              <a:t>витрачаються</a:t>
            </a:r>
            <a:r>
              <a:rPr lang="uk-UA" sz="2400" spc="-25" dirty="0" smtClean="0">
                <a:solidFill>
                  <a:srgbClr val="252421"/>
                </a:solidFill>
                <a:latin typeface="Arial"/>
                <a:cs typeface="Arial"/>
              </a:rPr>
              <a:t> </a:t>
            </a:r>
            <a:r>
              <a:rPr lang="uk-UA" sz="2400" spc="80" dirty="0" smtClean="0">
                <a:solidFill>
                  <a:srgbClr val="252421"/>
                </a:solidFill>
                <a:latin typeface="Arial"/>
                <a:cs typeface="Arial"/>
              </a:rPr>
              <a:t>страховиком</a:t>
            </a:r>
            <a:r>
              <a:rPr lang="uk-UA" sz="2400" spc="-30" dirty="0" smtClean="0">
                <a:solidFill>
                  <a:srgbClr val="252421"/>
                </a:solidFill>
                <a:latin typeface="Arial"/>
                <a:cs typeface="Arial"/>
              </a:rPr>
              <a:t> </a:t>
            </a:r>
            <a:r>
              <a:rPr lang="uk-UA" sz="2400" spc="90" dirty="0" smtClean="0">
                <a:solidFill>
                  <a:srgbClr val="252421"/>
                </a:solidFill>
                <a:latin typeface="Arial"/>
                <a:cs typeface="Arial"/>
              </a:rPr>
              <a:t>на</a:t>
            </a:r>
            <a:r>
              <a:rPr lang="uk-UA" sz="2400" spc="-30" dirty="0" smtClean="0">
                <a:solidFill>
                  <a:srgbClr val="252421"/>
                </a:solidFill>
                <a:latin typeface="Arial"/>
                <a:cs typeface="Arial"/>
              </a:rPr>
              <a:t> </a:t>
            </a:r>
            <a:r>
              <a:rPr lang="uk-UA" sz="2400" spc="80" dirty="0" smtClean="0">
                <a:solidFill>
                  <a:srgbClr val="252421"/>
                </a:solidFill>
                <a:latin typeface="Arial"/>
                <a:cs typeface="Arial"/>
              </a:rPr>
              <a:t>відшкодування</a:t>
            </a:r>
            <a:r>
              <a:rPr lang="uk-UA" sz="2400" spc="-25" dirty="0" smtClean="0">
                <a:solidFill>
                  <a:srgbClr val="252421"/>
                </a:solidFill>
                <a:latin typeface="Arial"/>
                <a:cs typeface="Arial"/>
              </a:rPr>
              <a:t> </a:t>
            </a:r>
            <a:r>
              <a:rPr lang="uk-UA" sz="2400" spc="50" dirty="0" smtClean="0">
                <a:solidFill>
                  <a:srgbClr val="252421"/>
                </a:solidFill>
                <a:latin typeface="Arial"/>
                <a:cs typeface="Arial"/>
              </a:rPr>
              <a:t>шкоди</a:t>
            </a:r>
            <a:r>
              <a:rPr lang="uk-UA" sz="2400" spc="50" dirty="0" smtClean="0">
                <a:solidFill>
                  <a:srgbClr val="252421"/>
                </a:solidFill>
                <a:latin typeface="Verdana"/>
                <a:cs typeface="Verdana"/>
              </a:rPr>
              <a:t>.</a:t>
            </a:r>
            <a:r>
              <a:rPr lang="uk-UA" sz="2400" spc="-200" dirty="0" smtClean="0">
                <a:solidFill>
                  <a:srgbClr val="252421"/>
                </a:solidFill>
                <a:latin typeface="Verdana"/>
                <a:cs typeface="Verdana"/>
              </a:rPr>
              <a:t> </a:t>
            </a:r>
            <a:r>
              <a:rPr lang="uk-UA" sz="2400" spc="120" dirty="0" smtClean="0">
                <a:solidFill>
                  <a:srgbClr val="252421"/>
                </a:solidFill>
                <a:latin typeface="Arial"/>
                <a:cs typeface="Arial"/>
              </a:rPr>
              <a:t>Інакше</a:t>
            </a:r>
            <a:r>
              <a:rPr lang="uk-UA" sz="2400" spc="-30" dirty="0" smtClean="0">
                <a:solidFill>
                  <a:srgbClr val="252421"/>
                </a:solidFill>
                <a:latin typeface="Arial"/>
                <a:cs typeface="Arial"/>
              </a:rPr>
              <a:t> </a:t>
            </a:r>
            <a:r>
              <a:rPr lang="uk-UA" sz="2400" spc="95" dirty="0" smtClean="0">
                <a:solidFill>
                  <a:srgbClr val="252421"/>
                </a:solidFill>
                <a:latin typeface="Arial"/>
                <a:cs typeface="Arial"/>
              </a:rPr>
              <a:t>підприємець</a:t>
            </a:r>
            <a:r>
              <a:rPr lang="uk-UA" sz="2400" spc="-30" dirty="0" smtClean="0">
                <a:solidFill>
                  <a:srgbClr val="252421"/>
                </a:solidFill>
                <a:latin typeface="Arial"/>
                <a:cs typeface="Arial"/>
              </a:rPr>
              <a:t> </a:t>
            </a:r>
            <a:r>
              <a:rPr lang="uk-UA" sz="2400" spc="90" dirty="0" smtClean="0">
                <a:solidFill>
                  <a:srgbClr val="252421"/>
                </a:solidFill>
                <a:latin typeface="Arial"/>
                <a:cs typeface="Arial"/>
              </a:rPr>
              <a:t>не</a:t>
            </a:r>
            <a:r>
              <a:rPr lang="uk-UA" sz="2400" spc="-25" dirty="0" smtClean="0">
                <a:solidFill>
                  <a:srgbClr val="252421"/>
                </a:solidFill>
                <a:latin typeface="Arial"/>
                <a:cs typeface="Arial"/>
              </a:rPr>
              <a:t> </a:t>
            </a:r>
            <a:r>
              <a:rPr lang="uk-UA" sz="2400" spc="70" dirty="0" smtClean="0">
                <a:solidFill>
                  <a:srgbClr val="252421"/>
                </a:solidFill>
                <a:latin typeface="Arial"/>
                <a:cs typeface="Arial"/>
              </a:rPr>
              <a:t>отримає</a:t>
            </a:r>
            <a:r>
              <a:rPr lang="uk-UA" sz="2400" spc="-30" dirty="0" smtClean="0">
                <a:solidFill>
                  <a:srgbClr val="252421"/>
                </a:solidFill>
                <a:latin typeface="Arial"/>
                <a:cs typeface="Arial"/>
              </a:rPr>
              <a:t> </a:t>
            </a:r>
            <a:r>
              <a:rPr lang="uk-UA" sz="2400" spc="95" dirty="0" smtClean="0">
                <a:solidFill>
                  <a:srgbClr val="252421"/>
                </a:solidFill>
                <a:latin typeface="Arial"/>
                <a:cs typeface="Arial"/>
              </a:rPr>
              <a:t>ніякого </a:t>
            </a:r>
            <a:r>
              <a:rPr lang="uk-UA" sz="2400" spc="50" dirty="0" smtClean="0">
                <a:solidFill>
                  <a:srgbClr val="252421"/>
                </a:solidFill>
                <a:latin typeface="Arial"/>
                <a:cs typeface="Arial"/>
              </a:rPr>
              <a:t>прибутку</a:t>
            </a:r>
            <a:r>
              <a:rPr lang="uk-UA" sz="2400" spc="5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dirty="0" smtClean="0">
                <a:solidFill>
                  <a:srgbClr val="252421"/>
                </a:solidFill>
                <a:latin typeface="Arial"/>
                <a:cs typeface="Arial"/>
              </a:rPr>
              <a:t>Весь</a:t>
            </a:r>
            <a:r>
              <a:rPr lang="uk-UA" sz="2400" spc="-5" dirty="0" smtClean="0">
                <a:solidFill>
                  <a:srgbClr val="252421"/>
                </a:solidFill>
                <a:latin typeface="Arial"/>
                <a:cs typeface="Arial"/>
              </a:rPr>
              <a:t> </a:t>
            </a:r>
            <a:r>
              <a:rPr lang="uk-UA" sz="2400" spc="95" dirty="0" smtClean="0">
                <a:solidFill>
                  <a:srgbClr val="252421"/>
                </a:solidFill>
                <a:latin typeface="Arial"/>
                <a:cs typeface="Arial"/>
              </a:rPr>
              <a:t>розрахунок</a:t>
            </a:r>
            <a:r>
              <a:rPr lang="uk-UA" sz="2400" dirty="0" smtClean="0">
                <a:solidFill>
                  <a:srgbClr val="252421"/>
                </a:solidFill>
                <a:latin typeface="Arial"/>
                <a:cs typeface="Arial"/>
              </a:rPr>
              <a:t> у </a:t>
            </a:r>
            <a:r>
              <a:rPr lang="uk-UA" sz="2400" spc="60" dirty="0" smtClean="0">
                <a:solidFill>
                  <a:srgbClr val="252421"/>
                </a:solidFill>
                <a:latin typeface="Arial"/>
                <a:cs typeface="Arial"/>
              </a:rPr>
              <a:t>страховій</a:t>
            </a:r>
            <a:r>
              <a:rPr lang="uk-UA" sz="2400" dirty="0" smtClean="0">
                <a:solidFill>
                  <a:srgbClr val="252421"/>
                </a:solidFill>
                <a:latin typeface="Arial"/>
                <a:cs typeface="Arial"/>
              </a:rPr>
              <a:t> </a:t>
            </a:r>
            <a:r>
              <a:rPr lang="uk-UA" sz="2400" spc="65" dirty="0" smtClean="0">
                <a:solidFill>
                  <a:srgbClr val="252421"/>
                </a:solidFill>
                <a:latin typeface="Arial"/>
                <a:cs typeface="Arial"/>
              </a:rPr>
              <a:t>справі</a:t>
            </a:r>
            <a:r>
              <a:rPr lang="uk-UA" sz="2400" dirty="0" smtClean="0">
                <a:solidFill>
                  <a:srgbClr val="252421"/>
                </a:solidFill>
                <a:latin typeface="Arial"/>
                <a:cs typeface="Arial"/>
              </a:rPr>
              <a:t> </a:t>
            </a:r>
            <a:r>
              <a:rPr lang="uk-UA" sz="2400" spc="90" dirty="0" smtClean="0">
                <a:solidFill>
                  <a:srgbClr val="252421"/>
                </a:solidFill>
                <a:latin typeface="Arial"/>
                <a:cs typeface="Arial"/>
              </a:rPr>
              <a:t>на</a:t>
            </a:r>
            <a:r>
              <a:rPr lang="uk-UA" sz="2400" dirty="0" smtClean="0">
                <a:solidFill>
                  <a:srgbClr val="252421"/>
                </a:solidFill>
                <a:latin typeface="Arial"/>
                <a:cs typeface="Arial"/>
              </a:rPr>
              <a:t> </a:t>
            </a:r>
            <a:r>
              <a:rPr lang="uk-UA" sz="2400" spc="-105" dirty="0" smtClean="0">
                <a:solidFill>
                  <a:srgbClr val="252421"/>
                </a:solidFill>
                <a:latin typeface="Arial"/>
                <a:cs typeface="Arial"/>
              </a:rPr>
              <a:t>те</a:t>
            </a:r>
            <a:r>
              <a:rPr lang="uk-UA" sz="2400" spc="-105"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dirty="0" smtClean="0">
                <a:solidFill>
                  <a:srgbClr val="252421"/>
                </a:solidFill>
                <a:latin typeface="Arial"/>
                <a:cs typeface="Arial"/>
              </a:rPr>
              <a:t> </a:t>
            </a:r>
            <a:r>
              <a:rPr lang="uk-UA" sz="2400" spc="95" dirty="0" smtClean="0">
                <a:solidFill>
                  <a:srgbClr val="252421"/>
                </a:solidFill>
                <a:latin typeface="Arial"/>
                <a:cs typeface="Arial"/>
              </a:rPr>
              <a:t>ймовірність</a:t>
            </a:r>
            <a:r>
              <a:rPr lang="uk-UA" sz="2400" dirty="0" smtClean="0">
                <a:solidFill>
                  <a:srgbClr val="252421"/>
                </a:solidFill>
                <a:latin typeface="Arial"/>
                <a:cs typeface="Arial"/>
              </a:rPr>
              <a:t> </a:t>
            </a:r>
            <a:r>
              <a:rPr lang="uk-UA" sz="2400" spc="135" dirty="0" smtClean="0">
                <a:solidFill>
                  <a:srgbClr val="252421"/>
                </a:solidFill>
                <a:latin typeface="Arial"/>
                <a:cs typeface="Arial"/>
              </a:rPr>
              <a:t>виникнення</a:t>
            </a:r>
            <a:r>
              <a:rPr lang="uk-UA" sz="2400" dirty="0" smtClean="0">
                <a:solidFill>
                  <a:srgbClr val="252421"/>
                </a:solidFill>
                <a:latin typeface="Arial"/>
                <a:cs typeface="Arial"/>
              </a:rPr>
              <a:t> </a:t>
            </a:r>
            <a:r>
              <a:rPr lang="uk-UA" sz="2400" spc="90" dirty="0" smtClean="0">
                <a:solidFill>
                  <a:srgbClr val="252421"/>
                </a:solidFill>
                <a:latin typeface="Arial"/>
                <a:cs typeface="Arial"/>
              </a:rPr>
              <a:t>нещасних</a:t>
            </a:r>
            <a:r>
              <a:rPr lang="uk-UA" sz="2400" dirty="0" smtClean="0">
                <a:solidFill>
                  <a:srgbClr val="252421"/>
                </a:solidFill>
                <a:latin typeface="Arial"/>
                <a:cs typeface="Arial"/>
              </a:rPr>
              <a:t> </a:t>
            </a:r>
            <a:r>
              <a:rPr lang="uk-UA" sz="2400" spc="50" dirty="0" smtClean="0">
                <a:solidFill>
                  <a:srgbClr val="252421"/>
                </a:solidFill>
                <a:latin typeface="Arial"/>
                <a:cs typeface="Arial"/>
              </a:rPr>
              <a:t>випадків</a:t>
            </a:r>
            <a:r>
              <a:rPr lang="uk-UA" sz="2400" spc="5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dirty="0" smtClean="0">
                <a:solidFill>
                  <a:srgbClr val="252421"/>
                </a:solidFill>
                <a:latin typeface="Arial"/>
                <a:cs typeface="Arial"/>
              </a:rPr>
              <a:t>каліцтв</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0" dirty="0" smtClean="0">
                <a:solidFill>
                  <a:srgbClr val="252421"/>
                </a:solidFill>
                <a:latin typeface="Arial"/>
                <a:cs typeface="Arial"/>
              </a:rPr>
              <a:t>пожеж</a:t>
            </a:r>
            <a:r>
              <a:rPr lang="uk-UA" sz="2400" spc="-10" dirty="0" smtClean="0">
                <a:solidFill>
                  <a:srgbClr val="252421"/>
                </a:solidFill>
                <a:latin typeface="Verdana"/>
                <a:cs typeface="Verdana"/>
              </a:rPr>
              <a:t>, </a:t>
            </a:r>
            <a:r>
              <a:rPr lang="uk-UA" sz="2400" dirty="0" smtClean="0">
                <a:solidFill>
                  <a:srgbClr val="252421"/>
                </a:solidFill>
                <a:latin typeface="Arial"/>
                <a:cs typeface="Arial"/>
              </a:rPr>
              <a:t>аварій</a:t>
            </a:r>
            <a:r>
              <a:rPr lang="uk-UA" sz="2400" dirty="0" smtClean="0">
                <a:solidFill>
                  <a:srgbClr val="252421"/>
                </a:solidFill>
                <a:latin typeface="Verdana"/>
                <a:cs typeface="Verdana"/>
              </a:rPr>
              <a:t>,</a:t>
            </a:r>
            <a:r>
              <a:rPr lang="uk-UA" sz="2400" spc="-150" dirty="0" smtClean="0">
                <a:solidFill>
                  <a:srgbClr val="252421"/>
                </a:solidFill>
                <a:latin typeface="Verdana"/>
                <a:cs typeface="Verdana"/>
              </a:rPr>
              <a:t> </a:t>
            </a:r>
            <a:r>
              <a:rPr lang="uk-UA" sz="2400" spc="100" dirty="0" smtClean="0">
                <a:solidFill>
                  <a:srgbClr val="252421"/>
                </a:solidFill>
                <a:latin typeface="Arial"/>
                <a:cs typeface="Arial"/>
              </a:rPr>
              <a:t>крадіжок</a:t>
            </a:r>
            <a:r>
              <a:rPr lang="uk-UA" sz="2400" spc="20" dirty="0" smtClean="0">
                <a:solidFill>
                  <a:srgbClr val="252421"/>
                </a:solidFill>
                <a:latin typeface="Arial"/>
                <a:cs typeface="Arial"/>
              </a:rPr>
              <a:t> </a:t>
            </a:r>
            <a:r>
              <a:rPr lang="uk-UA" sz="2400" spc="80" dirty="0" smtClean="0">
                <a:solidFill>
                  <a:srgbClr val="252421"/>
                </a:solidFill>
                <a:latin typeface="Arial"/>
                <a:cs typeface="Arial"/>
              </a:rPr>
              <a:t>відносно</a:t>
            </a:r>
            <a:r>
              <a:rPr lang="uk-UA" sz="2400" spc="20" dirty="0" smtClean="0">
                <a:solidFill>
                  <a:srgbClr val="252421"/>
                </a:solidFill>
                <a:latin typeface="Arial"/>
                <a:cs typeface="Arial"/>
              </a:rPr>
              <a:t> </a:t>
            </a:r>
            <a:r>
              <a:rPr lang="uk-UA" sz="2400" dirty="0" smtClean="0">
                <a:solidFill>
                  <a:srgbClr val="252421"/>
                </a:solidFill>
                <a:latin typeface="Arial"/>
                <a:cs typeface="Arial"/>
              </a:rPr>
              <a:t>невелика</a:t>
            </a:r>
            <a:r>
              <a:rPr lang="uk-UA" sz="2400" dirty="0" smtClean="0">
                <a:solidFill>
                  <a:srgbClr val="252421"/>
                </a:solidFill>
                <a:latin typeface="Verdana"/>
                <a:cs typeface="Verdana"/>
              </a:rPr>
              <a:t>.</a:t>
            </a:r>
            <a:r>
              <a:rPr lang="uk-UA" sz="2400" spc="-150" dirty="0" smtClean="0">
                <a:solidFill>
                  <a:srgbClr val="252421"/>
                </a:solidFill>
                <a:latin typeface="Verdana"/>
                <a:cs typeface="Verdana"/>
              </a:rPr>
              <a:t> </a:t>
            </a:r>
            <a:r>
              <a:rPr lang="uk-UA" sz="2400" spc="-35" dirty="0" smtClean="0">
                <a:solidFill>
                  <a:srgbClr val="252421"/>
                </a:solidFill>
                <a:latin typeface="Arial"/>
                <a:cs typeface="Arial"/>
              </a:rPr>
              <a:t>Отже</a:t>
            </a:r>
            <a:r>
              <a:rPr lang="uk-UA" sz="2400" spc="-35" dirty="0" smtClean="0">
                <a:solidFill>
                  <a:srgbClr val="252421"/>
                </a:solidFill>
                <a:latin typeface="Verdana"/>
                <a:cs typeface="Verdana"/>
              </a:rPr>
              <a:t>,</a:t>
            </a:r>
            <a:r>
              <a:rPr lang="uk-UA" sz="2400" spc="-145" dirty="0" smtClean="0">
                <a:solidFill>
                  <a:srgbClr val="252421"/>
                </a:solidFill>
                <a:latin typeface="Verdana"/>
                <a:cs typeface="Verdana"/>
              </a:rPr>
              <a:t> </a:t>
            </a:r>
            <a:r>
              <a:rPr lang="uk-UA" sz="2400" spc="70" dirty="0" smtClean="0">
                <a:solidFill>
                  <a:srgbClr val="252421"/>
                </a:solidFill>
                <a:latin typeface="Arial"/>
                <a:cs typeface="Arial"/>
              </a:rPr>
              <a:t>більшість</a:t>
            </a:r>
            <a:r>
              <a:rPr lang="uk-UA" sz="2400" spc="20" dirty="0" smtClean="0">
                <a:solidFill>
                  <a:srgbClr val="252421"/>
                </a:solidFill>
                <a:latin typeface="Arial"/>
                <a:cs typeface="Arial"/>
              </a:rPr>
              <a:t> </a:t>
            </a:r>
            <a:r>
              <a:rPr lang="uk-UA" sz="2400" spc="75" dirty="0" smtClean="0">
                <a:solidFill>
                  <a:srgbClr val="252421"/>
                </a:solidFill>
                <a:latin typeface="Arial"/>
                <a:cs typeface="Arial"/>
              </a:rPr>
              <a:t>страхувальників</a:t>
            </a:r>
            <a:r>
              <a:rPr lang="uk-UA" sz="2400" spc="20" dirty="0" smtClean="0">
                <a:solidFill>
                  <a:srgbClr val="252421"/>
                </a:solidFill>
                <a:latin typeface="Arial"/>
                <a:cs typeface="Arial"/>
              </a:rPr>
              <a:t> </a:t>
            </a:r>
            <a:r>
              <a:rPr lang="uk-UA" sz="2400" spc="90" dirty="0" smtClean="0">
                <a:solidFill>
                  <a:srgbClr val="252421"/>
                </a:solidFill>
                <a:latin typeface="Arial"/>
                <a:cs typeface="Arial"/>
              </a:rPr>
              <a:t>не</a:t>
            </a:r>
            <a:r>
              <a:rPr lang="uk-UA" sz="2400" spc="20" dirty="0" smtClean="0">
                <a:solidFill>
                  <a:srgbClr val="252421"/>
                </a:solidFill>
                <a:latin typeface="Arial"/>
                <a:cs typeface="Arial"/>
              </a:rPr>
              <a:t> </a:t>
            </a:r>
            <a:r>
              <a:rPr lang="uk-UA" sz="2400" spc="80" dirty="0" smtClean="0">
                <a:solidFill>
                  <a:srgbClr val="252421"/>
                </a:solidFill>
                <a:latin typeface="Arial"/>
                <a:cs typeface="Arial"/>
              </a:rPr>
              <a:t>матимуть</a:t>
            </a:r>
            <a:r>
              <a:rPr lang="uk-UA" sz="2400" spc="25" dirty="0" smtClean="0">
                <a:solidFill>
                  <a:srgbClr val="252421"/>
                </a:solidFill>
                <a:latin typeface="Arial"/>
                <a:cs typeface="Arial"/>
              </a:rPr>
              <a:t> </a:t>
            </a:r>
            <a:r>
              <a:rPr lang="uk-UA" sz="2400" spc="45" dirty="0" smtClean="0">
                <a:solidFill>
                  <a:srgbClr val="252421"/>
                </a:solidFill>
                <a:latin typeface="Arial"/>
                <a:cs typeface="Arial"/>
              </a:rPr>
              <a:t>підстав</a:t>
            </a:r>
            <a:r>
              <a:rPr lang="uk-UA" sz="2400" spc="20" dirty="0" smtClean="0">
                <a:solidFill>
                  <a:srgbClr val="252421"/>
                </a:solidFill>
                <a:latin typeface="Arial"/>
                <a:cs typeface="Arial"/>
              </a:rPr>
              <a:t> </a:t>
            </a:r>
            <a:r>
              <a:rPr lang="uk-UA" sz="2400" dirty="0" smtClean="0">
                <a:solidFill>
                  <a:srgbClr val="252421"/>
                </a:solidFill>
                <a:latin typeface="Arial"/>
                <a:cs typeface="Arial"/>
              </a:rPr>
              <a:t>для</a:t>
            </a:r>
            <a:r>
              <a:rPr lang="uk-UA" sz="2400" spc="20" dirty="0" smtClean="0">
                <a:solidFill>
                  <a:srgbClr val="252421"/>
                </a:solidFill>
                <a:latin typeface="Arial"/>
                <a:cs typeface="Arial"/>
              </a:rPr>
              <a:t> </a:t>
            </a:r>
            <a:r>
              <a:rPr lang="uk-UA" sz="2400" spc="90" dirty="0" smtClean="0">
                <a:solidFill>
                  <a:srgbClr val="252421"/>
                </a:solidFill>
                <a:latin typeface="Arial"/>
                <a:cs typeface="Arial"/>
              </a:rPr>
              <a:t>отримання </a:t>
            </a:r>
            <a:r>
              <a:rPr lang="uk-UA" sz="2400" spc="80" dirty="0" smtClean="0">
                <a:solidFill>
                  <a:srgbClr val="252421"/>
                </a:solidFill>
                <a:latin typeface="Arial"/>
                <a:cs typeface="Arial"/>
              </a:rPr>
              <a:t>відшкодування</a:t>
            </a:r>
            <a:r>
              <a:rPr lang="uk-UA" sz="2400" spc="-15" dirty="0" smtClean="0">
                <a:solidFill>
                  <a:srgbClr val="252421"/>
                </a:solidFill>
                <a:latin typeface="Arial"/>
                <a:cs typeface="Arial"/>
              </a:rPr>
              <a:t> </a:t>
            </a:r>
            <a:r>
              <a:rPr lang="uk-UA" sz="2400" spc="-10" dirty="0" smtClean="0">
                <a:solidFill>
                  <a:srgbClr val="252421"/>
                </a:solidFill>
                <a:latin typeface="Arial"/>
                <a:cs typeface="Arial"/>
              </a:rPr>
              <a:t>втрат</a:t>
            </a:r>
            <a:r>
              <a:rPr lang="uk-UA" sz="2400" spc="-10" dirty="0" smtClean="0">
                <a:solidFill>
                  <a:srgbClr val="252421"/>
                </a:solidFill>
                <a:latin typeface="Verdana"/>
                <a:cs typeface="Verdana"/>
              </a:rPr>
              <a:t>.</a:t>
            </a:r>
            <a:r>
              <a:rPr lang="uk-UA" sz="2400" spc="-185" dirty="0" smtClean="0">
                <a:solidFill>
                  <a:srgbClr val="252421"/>
                </a:solidFill>
                <a:latin typeface="Verdana"/>
                <a:cs typeface="Verdana"/>
              </a:rPr>
              <a:t> </a:t>
            </a:r>
            <a:r>
              <a:rPr lang="uk-UA" sz="2400" dirty="0" smtClean="0">
                <a:solidFill>
                  <a:srgbClr val="252421"/>
                </a:solidFill>
                <a:latin typeface="Arial"/>
                <a:cs typeface="Arial"/>
              </a:rPr>
              <a:t>Гроші</a:t>
            </a:r>
            <a:r>
              <a:rPr lang="uk-UA" sz="2400" dirty="0" smtClean="0">
                <a:solidFill>
                  <a:srgbClr val="252421"/>
                </a:solidFill>
                <a:latin typeface="Verdana"/>
                <a:cs typeface="Verdana"/>
              </a:rPr>
              <a:t>,</a:t>
            </a:r>
            <a:r>
              <a:rPr lang="uk-UA" sz="2400" spc="-185" dirty="0" smtClean="0">
                <a:solidFill>
                  <a:srgbClr val="252421"/>
                </a:solidFill>
                <a:latin typeface="Verdana"/>
                <a:cs typeface="Verdana"/>
              </a:rPr>
              <a:t> </a:t>
            </a:r>
            <a:r>
              <a:rPr lang="uk-UA" sz="2400" spc="70" dirty="0" smtClean="0">
                <a:solidFill>
                  <a:srgbClr val="252421"/>
                </a:solidFill>
                <a:latin typeface="Arial"/>
                <a:cs typeface="Arial"/>
              </a:rPr>
              <a:t>сплачені</a:t>
            </a:r>
            <a:r>
              <a:rPr lang="uk-UA" sz="2400" spc="-10" dirty="0" smtClean="0">
                <a:solidFill>
                  <a:srgbClr val="252421"/>
                </a:solidFill>
                <a:latin typeface="Arial"/>
                <a:cs typeface="Arial"/>
              </a:rPr>
              <a:t> </a:t>
            </a:r>
            <a:r>
              <a:rPr lang="uk-UA" sz="2400" spc="150" dirty="0" smtClean="0">
                <a:solidFill>
                  <a:srgbClr val="252421"/>
                </a:solidFill>
                <a:latin typeface="Arial"/>
                <a:cs typeface="Arial"/>
              </a:rPr>
              <a:t>цими</a:t>
            </a:r>
            <a:r>
              <a:rPr lang="uk-UA" sz="2400" spc="-15" dirty="0" smtClean="0">
                <a:solidFill>
                  <a:srgbClr val="252421"/>
                </a:solidFill>
                <a:latin typeface="Arial"/>
                <a:cs typeface="Arial"/>
              </a:rPr>
              <a:t> </a:t>
            </a:r>
            <a:r>
              <a:rPr lang="uk-UA" sz="2400" spc="55" dirty="0" smtClean="0">
                <a:solidFill>
                  <a:srgbClr val="252421"/>
                </a:solidFill>
                <a:latin typeface="Arial"/>
                <a:cs typeface="Arial"/>
              </a:rPr>
              <a:t>страхувальниками</a:t>
            </a:r>
            <a:r>
              <a:rPr lang="uk-UA" sz="2400" spc="55" dirty="0" smtClean="0">
                <a:solidFill>
                  <a:srgbClr val="252421"/>
                </a:solidFill>
                <a:latin typeface="Verdana"/>
                <a:cs typeface="Verdana"/>
              </a:rPr>
              <a:t>,</a:t>
            </a:r>
            <a:r>
              <a:rPr lang="uk-UA" sz="2400" spc="-185" dirty="0" smtClean="0">
                <a:solidFill>
                  <a:srgbClr val="252421"/>
                </a:solidFill>
                <a:latin typeface="Verdana"/>
                <a:cs typeface="Verdana"/>
              </a:rPr>
              <a:t> </a:t>
            </a:r>
            <a:r>
              <a:rPr lang="uk-UA" sz="2400" spc="95" dirty="0" smtClean="0">
                <a:solidFill>
                  <a:srgbClr val="252421"/>
                </a:solidFill>
                <a:latin typeface="Arial"/>
                <a:cs typeface="Arial"/>
              </a:rPr>
              <a:t>повністю</a:t>
            </a:r>
            <a:r>
              <a:rPr lang="uk-UA" sz="2400" spc="-15" dirty="0" smtClean="0">
                <a:solidFill>
                  <a:srgbClr val="252421"/>
                </a:solidFill>
                <a:latin typeface="Arial"/>
                <a:cs typeface="Arial"/>
              </a:rPr>
              <a:t> </a:t>
            </a:r>
            <a:r>
              <a:rPr lang="uk-UA" sz="2400" spc="60" dirty="0" smtClean="0">
                <a:solidFill>
                  <a:srgbClr val="252421"/>
                </a:solidFill>
                <a:latin typeface="Arial"/>
                <a:cs typeface="Arial"/>
              </a:rPr>
              <a:t>переходять</a:t>
            </a:r>
            <a:r>
              <a:rPr lang="uk-UA" sz="2400" spc="-10" dirty="0" smtClean="0">
                <a:solidFill>
                  <a:srgbClr val="252421"/>
                </a:solidFill>
                <a:latin typeface="Arial"/>
                <a:cs typeface="Arial"/>
              </a:rPr>
              <a:t> </a:t>
            </a:r>
            <a:r>
              <a:rPr lang="uk-UA" sz="2400" dirty="0" smtClean="0">
                <a:solidFill>
                  <a:srgbClr val="252421"/>
                </a:solidFill>
                <a:latin typeface="Arial"/>
                <a:cs typeface="Arial"/>
              </a:rPr>
              <a:t>до</a:t>
            </a:r>
            <a:r>
              <a:rPr lang="uk-UA" sz="2400" spc="-15" dirty="0" smtClean="0">
                <a:solidFill>
                  <a:srgbClr val="252421"/>
                </a:solidFill>
                <a:latin typeface="Arial"/>
                <a:cs typeface="Arial"/>
              </a:rPr>
              <a:t> </a:t>
            </a:r>
            <a:r>
              <a:rPr lang="uk-UA" sz="2400" spc="90" dirty="0" smtClean="0">
                <a:solidFill>
                  <a:srgbClr val="252421"/>
                </a:solidFill>
                <a:latin typeface="Arial"/>
                <a:cs typeface="Arial"/>
              </a:rPr>
              <a:t>підприємця</a:t>
            </a:r>
            <a:r>
              <a:rPr lang="uk-UA" sz="2400" spc="-15" dirty="0" smtClean="0">
                <a:solidFill>
                  <a:srgbClr val="252421"/>
                </a:solidFill>
                <a:latin typeface="Arial"/>
                <a:cs typeface="Arial"/>
              </a:rPr>
              <a:t> </a:t>
            </a:r>
            <a:r>
              <a:rPr lang="uk-UA" sz="2400" spc="75" dirty="0" smtClean="0">
                <a:solidFill>
                  <a:srgbClr val="252421"/>
                </a:solidFill>
                <a:latin typeface="Arial"/>
                <a:cs typeface="Arial"/>
              </a:rPr>
              <a:t>і</a:t>
            </a:r>
            <a:r>
              <a:rPr lang="uk-UA" sz="2400" spc="-10" dirty="0" smtClean="0">
                <a:solidFill>
                  <a:srgbClr val="252421"/>
                </a:solidFill>
                <a:latin typeface="Arial"/>
                <a:cs typeface="Arial"/>
              </a:rPr>
              <a:t> </a:t>
            </a:r>
            <a:r>
              <a:rPr lang="uk-UA" sz="2400" spc="90" dirty="0" smtClean="0">
                <a:solidFill>
                  <a:srgbClr val="252421"/>
                </a:solidFill>
                <a:latin typeface="Arial"/>
                <a:cs typeface="Arial"/>
              </a:rPr>
              <a:t>не</a:t>
            </a:r>
            <a:r>
              <a:rPr lang="uk-UA" sz="2400" spc="-15" dirty="0" smtClean="0">
                <a:solidFill>
                  <a:srgbClr val="252421"/>
                </a:solidFill>
                <a:latin typeface="Arial"/>
                <a:cs typeface="Arial"/>
              </a:rPr>
              <a:t> </a:t>
            </a:r>
            <a:r>
              <a:rPr lang="uk-UA" sz="2400" spc="-10" dirty="0" smtClean="0">
                <a:solidFill>
                  <a:srgbClr val="252421"/>
                </a:solidFill>
                <a:latin typeface="Arial"/>
                <a:cs typeface="Arial"/>
              </a:rPr>
              <a:t>повертаються</a:t>
            </a:r>
            <a:r>
              <a:rPr lang="uk-UA" sz="2400" spc="-10" dirty="0" smtClean="0">
                <a:solidFill>
                  <a:srgbClr val="252421"/>
                </a:solidFill>
                <a:latin typeface="Verdana"/>
                <a:cs typeface="Verdana"/>
              </a:rPr>
              <a:t>. </a:t>
            </a:r>
            <a:r>
              <a:rPr lang="uk-UA" sz="2400" dirty="0" smtClean="0">
                <a:solidFill>
                  <a:srgbClr val="252421"/>
                </a:solidFill>
                <a:latin typeface="Arial"/>
                <a:cs typeface="Arial"/>
              </a:rPr>
              <a:t>Ці </a:t>
            </a:r>
            <a:r>
              <a:rPr lang="uk-UA" sz="2400" spc="130" dirty="0" smtClean="0">
                <a:solidFill>
                  <a:srgbClr val="252421"/>
                </a:solidFill>
                <a:latin typeface="Arial"/>
                <a:cs typeface="Arial"/>
              </a:rPr>
              <a:t>гроші</a:t>
            </a:r>
            <a:r>
              <a:rPr lang="uk-UA" sz="2400" dirty="0" smtClean="0">
                <a:solidFill>
                  <a:srgbClr val="252421"/>
                </a:solidFill>
                <a:latin typeface="Arial"/>
                <a:cs typeface="Arial"/>
              </a:rPr>
              <a:t> </a:t>
            </a:r>
            <a:r>
              <a:rPr lang="uk-UA" sz="2400" spc="80" dirty="0" smtClean="0">
                <a:solidFill>
                  <a:srgbClr val="252421"/>
                </a:solidFill>
                <a:latin typeface="Arial"/>
                <a:cs typeface="Arial"/>
              </a:rPr>
              <a:t>використовуються</a:t>
            </a:r>
            <a:r>
              <a:rPr lang="uk-UA" sz="2400" spc="5" dirty="0" smtClean="0">
                <a:solidFill>
                  <a:srgbClr val="252421"/>
                </a:solidFill>
                <a:latin typeface="Arial"/>
                <a:cs typeface="Arial"/>
              </a:rPr>
              <a:t> </a:t>
            </a:r>
            <a:r>
              <a:rPr lang="uk-UA" sz="2400" spc="75" dirty="0" smtClean="0">
                <a:solidFill>
                  <a:srgbClr val="252421"/>
                </a:solidFill>
                <a:latin typeface="Arial"/>
                <a:cs typeface="Arial"/>
              </a:rPr>
              <a:t>і</a:t>
            </a:r>
            <a:r>
              <a:rPr lang="uk-UA" sz="2400" dirty="0" smtClean="0">
                <a:solidFill>
                  <a:srgbClr val="252421"/>
                </a:solidFill>
                <a:latin typeface="Arial"/>
                <a:cs typeface="Arial"/>
              </a:rPr>
              <a:t> для</a:t>
            </a:r>
            <a:r>
              <a:rPr lang="uk-UA" sz="2400" spc="5" dirty="0" smtClean="0">
                <a:solidFill>
                  <a:srgbClr val="252421"/>
                </a:solidFill>
                <a:latin typeface="Arial"/>
                <a:cs typeface="Arial"/>
              </a:rPr>
              <a:t> </a:t>
            </a:r>
            <a:r>
              <a:rPr lang="uk-UA" sz="2400" spc="65" dirty="0" smtClean="0">
                <a:solidFill>
                  <a:srgbClr val="252421"/>
                </a:solidFill>
                <a:latin typeface="Arial"/>
                <a:cs typeface="Arial"/>
              </a:rPr>
              <a:t>страхового</a:t>
            </a:r>
            <a:r>
              <a:rPr lang="uk-UA" sz="2400" dirty="0" smtClean="0">
                <a:solidFill>
                  <a:srgbClr val="252421"/>
                </a:solidFill>
                <a:latin typeface="Arial"/>
                <a:cs typeface="Arial"/>
              </a:rPr>
              <a:t> </a:t>
            </a:r>
            <a:r>
              <a:rPr lang="uk-UA" sz="2400" spc="80" dirty="0" smtClean="0">
                <a:solidFill>
                  <a:srgbClr val="252421"/>
                </a:solidFill>
                <a:latin typeface="Arial"/>
                <a:cs typeface="Arial"/>
              </a:rPr>
              <a:t>відшкодування</a:t>
            </a:r>
            <a:r>
              <a:rPr lang="uk-UA" sz="2400" dirty="0" smtClean="0">
                <a:solidFill>
                  <a:srgbClr val="252421"/>
                </a:solidFill>
                <a:latin typeface="Arial"/>
                <a:cs typeface="Arial"/>
              </a:rPr>
              <a:t> </a:t>
            </a:r>
            <a:r>
              <a:rPr lang="uk-UA" sz="2400" spc="90" dirty="0" smtClean="0">
                <a:solidFill>
                  <a:srgbClr val="252421"/>
                </a:solidFill>
                <a:latin typeface="Arial"/>
                <a:cs typeface="Arial"/>
              </a:rPr>
              <a:t>збитку</a:t>
            </a:r>
            <a:r>
              <a:rPr lang="uk-UA" sz="2400" spc="5" dirty="0" smtClean="0">
                <a:solidFill>
                  <a:srgbClr val="252421"/>
                </a:solidFill>
                <a:latin typeface="Arial"/>
                <a:cs typeface="Arial"/>
              </a:rPr>
              <a:t> </a:t>
            </a:r>
            <a:r>
              <a:rPr lang="uk-UA" sz="2400" dirty="0" smtClean="0">
                <a:solidFill>
                  <a:srgbClr val="252421"/>
                </a:solidFill>
                <a:latin typeface="Arial"/>
                <a:cs typeface="Arial"/>
              </a:rPr>
              <a:t>тим</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60" dirty="0" smtClean="0">
                <a:solidFill>
                  <a:srgbClr val="252421"/>
                </a:solidFill>
                <a:latin typeface="Arial"/>
                <a:cs typeface="Arial"/>
              </a:rPr>
              <a:t>хто</a:t>
            </a:r>
            <a:r>
              <a:rPr lang="uk-UA" sz="2400" spc="5" dirty="0" smtClean="0">
                <a:solidFill>
                  <a:srgbClr val="252421"/>
                </a:solidFill>
                <a:latin typeface="Arial"/>
                <a:cs typeface="Arial"/>
              </a:rPr>
              <a:t> </a:t>
            </a:r>
            <a:r>
              <a:rPr lang="uk-UA" sz="2400" dirty="0" smtClean="0">
                <a:solidFill>
                  <a:srgbClr val="252421"/>
                </a:solidFill>
                <a:latin typeface="Arial"/>
                <a:cs typeface="Arial"/>
              </a:rPr>
              <a:t>постраждав</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75" dirty="0" smtClean="0">
                <a:solidFill>
                  <a:srgbClr val="252421"/>
                </a:solidFill>
                <a:latin typeface="Arial"/>
                <a:cs typeface="Arial"/>
              </a:rPr>
              <a:t>і</a:t>
            </a:r>
            <a:r>
              <a:rPr lang="uk-UA" sz="2400" dirty="0" smtClean="0">
                <a:solidFill>
                  <a:srgbClr val="252421"/>
                </a:solidFill>
                <a:latin typeface="Arial"/>
                <a:cs typeface="Arial"/>
              </a:rPr>
              <a:t> </a:t>
            </a:r>
            <a:r>
              <a:rPr lang="uk-UA" sz="2400" spc="110" dirty="0" smtClean="0">
                <a:solidFill>
                  <a:srgbClr val="252421"/>
                </a:solidFill>
                <a:latin typeface="Arial"/>
                <a:cs typeface="Arial"/>
              </a:rPr>
              <a:t>як</a:t>
            </a:r>
            <a:r>
              <a:rPr lang="uk-UA" sz="2400" spc="5" dirty="0" smtClean="0">
                <a:solidFill>
                  <a:srgbClr val="252421"/>
                </a:solidFill>
                <a:latin typeface="Arial"/>
                <a:cs typeface="Arial"/>
              </a:rPr>
              <a:t> </a:t>
            </a:r>
            <a:r>
              <a:rPr lang="uk-UA" sz="2400" spc="50" dirty="0" smtClean="0">
                <a:solidFill>
                  <a:srgbClr val="252421"/>
                </a:solidFill>
                <a:latin typeface="Arial"/>
                <a:cs typeface="Arial"/>
              </a:rPr>
              <a:t>джерело</a:t>
            </a:r>
            <a:r>
              <a:rPr lang="uk-UA" sz="2400" dirty="0" smtClean="0">
                <a:solidFill>
                  <a:srgbClr val="252421"/>
                </a:solidFill>
                <a:latin typeface="Arial"/>
                <a:cs typeface="Arial"/>
              </a:rPr>
              <a:t> </a:t>
            </a:r>
            <a:r>
              <a:rPr lang="uk-UA" sz="2400" spc="85" dirty="0" smtClean="0">
                <a:solidFill>
                  <a:srgbClr val="252421"/>
                </a:solidFill>
                <a:latin typeface="Arial"/>
                <a:cs typeface="Arial"/>
              </a:rPr>
              <a:t>прибутку </a:t>
            </a:r>
            <a:r>
              <a:rPr lang="uk-UA" sz="2400" spc="50" dirty="0" smtClean="0">
                <a:solidFill>
                  <a:srgbClr val="252421"/>
                </a:solidFill>
                <a:latin typeface="Arial"/>
                <a:cs typeface="Arial"/>
              </a:rPr>
              <a:t>підприємця</a:t>
            </a:r>
            <a:r>
              <a:rPr lang="uk-UA" sz="2400" spc="50" dirty="0" smtClean="0">
                <a:solidFill>
                  <a:srgbClr val="252421"/>
                </a:solidFill>
                <a:latin typeface="Verdana"/>
                <a:cs typeface="Verdana"/>
              </a:rPr>
              <a:t>.</a:t>
            </a:r>
            <a:r>
              <a:rPr lang="uk-UA" sz="2400" spc="-175" dirty="0" smtClean="0">
                <a:solidFill>
                  <a:srgbClr val="252421"/>
                </a:solidFill>
                <a:latin typeface="Verdana"/>
                <a:cs typeface="Verdana"/>
              </a:rPr>
              <a:t> </a:t>
            </a:r>
            <a:r>
              <a:rPr lang="uk-UA" sz="2400" spc="60" dirty="0" smtClean="0">
                <a:solidFill>
                  <a:srgbClr val="252421"/>
                </a:solidFill>
                <a:latin typeface="Arial"/>
                <a:cs typeface="Arial"/>
              </a:rPr>
              <a:t>До</a:t>
            </a:r>
            <a:r>
              <a:rPr lang="uk-UA" sz="2400" spc="-5" dirty="0" smtClean="0">
                <a:solidFill>
                  <a:srgbClr val="252421"/>
                </a:solidFill>
                <a:latin typeface="Arial"/>
                <a:cs typeface="Arial"/>
              </a:rPr>
              <a:t> </a:t>
            </a:r>
            <a:r>
              <a:rPr lang="uk-UA" sz="2400" spc="90" dirty="0" smtClean="0">
                <a:solidFill>
                  <a:srgbClr val="252421"/>
                </a:solidFill>
                <a:latin typeface="Arial"/>
                <a:cs typeface="Arial"/>
              </a:rPr>
              <a:t>того</a:t>
            </a:r>
            <a:r>
              <a:rPr lang="uk-UA" sz="2400" dirty="0" smtClean="0">
                <a:solidFill>
                  <a:srgbClr val="252421"/>
                </a:solidFill>
                <a:latin typeface="Arial"/>
                <a:cs typeface="Arial"/>
              </a:rPr>
              <a:t> </a:t>
            </a:r>
            <a:r>
              <a:rPr lang="uk-UA" sz="2400" spc="180" dirty="0" smtClean="0">
                <a:solidFill>
                  <a:srgbClr val="252421"/>
                </a:solidFill>
                <a:latin typeface="Arial"/>
                <a:cs typeface="Arial"/>
              </a:rPr>
              <a:t>ж</a:t>
            </a:r>
            <a:r>
              <a:rPr lang="uk-UA" sz="2400" spc="-5" dirty="0" smtClean="0">
                <a:solidFill>
                  <a:srgbClr val="252421"/>
                </a:solidFill>
                <a:latin typeface="Arial"/>
                <a:cs typeface="Arial"/>
              </a:rPr>
              <a:t> </a:t>
            </a:r>
            <a:r>
              <a:rPr lang="uk-UA" sz="2400" spc="50" dirty="0" smtClean="0">
                <a:solidFill>
                  <a:srgbClr val="252421"/>
                </a:solidFill>
                <a:latin typeface="Arial"/>
                <a:cs typeface="Arial"/>
              </a:rPr>
              <a:t>страхові</a:t>
            </a:r>
            <a:r>
              <a:rPr lang="uk-UA" sz="2400" dirty="0" smtClean="0">
                <a:solidFill>
                  <a:srgbClr val="252421"/>
                </a:solidFill>
                <a:latin typeface="Arial"/>
                <a:cs typeface="Arial"/>
              </a:rPr>
              <a:t> </a:t>
            </a:r>
            <a:r>
              <a:rPr lang="uk-UA" sz="2400" spc="50" dirty="0" smtClean="0">
                <a:solidFill>
                  <a:srgbClr val="252421"/>
                </a:solidFill>
                <a:latin typeface="Arial"/>
                <a:cs typeface="Arial"/>
              </a:rPr>
              <a:t>фірми</a:t>
            </a:r>
            <a:r>
              <a:rPr lang="uk-UA" sz="2400" spc="-5" dirty="0" smtClean="0">
                <a:solidFill>
                  <a:srgbClr val="252421"/>
                </a:solidFill>
                <a:latin typeface="Arial"/>
                <a:cs typeface="Arial"/>
              </a:rPr>
              <a:t> </a:t>
            </a:r>
            <a:r>
              <a:rPr lang="uk-UA" sz="2400" spc="65" dirty="0" smtClean="0">
                <a:solidFill>
                  <a:srgbClr val="252421"/>
                </a:solidFill>
                <a:latin typeface="Arial"/>
                <a:cs typeface="Arial"/>
              </a:rPr>
              <a:t>роблять</a:t>
            </a:r>
            <a:r>
              <a:rPr lang="uk-UA" sz="2400" dirty="0" smtClean="0">
                <a:solidFill>
                  <a:srgbClr val="252421"/>
                </a:solidFill>
                <a:latin typeface="Arial"/>
                <a:cs typeface="Arial"/>
              </a:rPr>
              <a:t> все</a:t>
            </a:r>
            <a:r>
              <a:rPr lang="uk-UA" sz="2400" spc="-5" dirty="0" smtClean="0">
                <a:solidFill>
                  <a:srgbClr val="252421"/>
                </a:solidFill>
                <a:latin typeface="Arial"/>
                <a:cs typeface="Arial"/>
              </a:rPr>
              <a:t> </a:t>
            </a:r>
            <a:r>
              <a:rPr lang="uk-UA" sz="2400" dirty="0" smtClean="0">
                <a:solidFill>
                  <a:srgbClr val="252421"/>
                </a:solidFill>
                <a:latin typeface="Arial"/>
                <a:cs typeface="Arial"/>
              </a:rPr>
              <a:t>можливе</a:t>
            </a:r>
            <a:r>
              <a:rPr lang="uk-UA" sz="240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14" dirty="0" smtClean="0">
                <a:solidFill>
                  <a:srgbClr val="252421"/>
                </a:solidFill>
                <a:latin typeface="Arial"/>
                <a:cs typeface="Arial"/>
              </a:rPr>
              <a:t>щоб</a:t>
            </a:r>
            <a:r>
              <a:rPr lang="uk-UA" sz="2400" spc="-5" dirty="0" smtClean="0">
                <a:solidFill>
                  <a:srgbClr val="252421"/>
                </a:solidFill>
                <a:latin typeface="Arial"/>
                <a:cs typeface="Arial"/>
              </a:rPr>
              <a:t> </a:t>
            </a:r>
            <a:r>
              <a:rPr lang="uk-UA" sz="2400" spc="85" dirty="0" smtClean="0">
                <a:solidFill>
                  <a:srgbClr val="252421"/>
                </a:solidFill>
                <a:latin typeface="Arial"/>
                <a:cs typeface="Arial"/>
              </a:rPr>
              <a:t>мінімізувати</a:t>
            </a:r>
            <a:r>
              <a:rPr lang="uk-UA" sz="2400" spc="-5" dirty="0" smtClean="0">
                <a:solidFill>
                  <a:srgbClr val="252421"/>
                </a:solidFill>
                <a:latin typeface="Arial"/>
                <a:cs typeface="Arial"/>
              </a:rPr>
              <a:t> </a:t>
            </a:r>
            <a:r>
              <a:rPr lang="uk-UA" sz="2400" spc="-10" dirty="0" smtClean="0">
                <a:solidFill>
                  <a:srgbClr val="252421"/>
                </a:solidFill>
                <a:latin typeface="Arial"/>
                <a:cs typeface="Arial"/>
              </a:rPr>
              <a:t>суми</a:t>
            </a:r>
            <a:r>
              <a:rPr lang="uk-UA" sz="2400" spc="-10" dirty="0" smtClean="0">
                <a:solidFill>
                  <a:srgbClr val="252421"/>
                </a:solidFill>
                <a:latin typeface="Verdana"/>
                <a:cs typeface="Verdana"/>
              </a:rPr>
              <a:t>,</a:t>
            </a:r>
            <a:r>
              <a:rPr lang="uk-UA" sz="2400" spc="-170" dirty="0" smtClean="0">
                <a:solidFill>
                  <a:srgbClr val="252421"/>
                </a:solidFill>
                <a:latin typeface="Verdana"/>
                <a:cs typeface="Verdana"/>
              </a:rPr>
              <a:t> </a:t>
            </a:r>
            <a:r>
              <a:rPr lang="uk-UA" sz="2400" spc="145" dirty="0" smtClean="0">
                <a:solidFill>
                  <a:srgbClr val="252421"/>
                </a:solidFill>
                <a:latin typeface="Arial"/>
                <a:cs typeface="Arial"/>
              </a:rPr>
              <a:t>що</a:t>
            </a:r>
            <a:r>
              <a:rPr lang="uk-UA" sz="2400" spc="-5" dirty="0" smtClean="0">
                <a:solidFill>
                  <a:srgbClr val="252421"/>
                </a:solidFill>
                <a:latin typeface="Arial"/>
                <a:cs typeface="Arial"/>
              </a:rPr>
              <a:t> </a:t>
            </a:r>
            <a:r>
              <a:rPr lang="uk-UA" sz="2400" spc="55" dirty="0" smtClean="0">
                <a:solidFill>
                  <a:srgbClr val="252421"/>
                </a:solidFill>
                <a:latin typeface="Arial"/>
                <a:cs typeface="Arial"/>
              </a:rPr>
              <a:t>виділяються</a:t>
            </a:r>
            <a:r>
              <a:rPr lang="uk-UA" sz="2400" dirty="0" smtClean="0">
                <a:solidFill>
                  <a:srgbClr val="252421"/>
                </a:solidFill>
                <a:latin typeface="Arial"/>
                <a:cs typeface="Arial"/>
              </a:rPr>
              <a:t> </a:t>
            </a:r>
            <a:r>
              <a:rPr lang="uk-UA" sz="2400" spc="160" dirty="0" smtClean="0">
                <a:solidFill>
                  <a:srgbClr val="252421"/>
                </a:solidFill>
                <a:latin typeface="Arial"/>
                <a:cs typeface="Arial"/>
              </a:rPr>
              <a:t>ними</a:t>
            </a:r>
            <a:r>
              <a:rPr lang="uk-UA" sz="2400" spc="-5" dirty="0" smtClean="0">
                <a:solidFill>
                  <a:srgbClr val="252421"/>
                </a:solidFill>
                <a:latin typeface="Arial"/>
                <a:cs typeface="Arial"/>
              </a:rPr>
              <a:t> </a:t>
            </a:r>
            <a:r>
              <a:rPr lang="uk-UA" sz="2400" spc="-25" dirty="0" smtClean="0">
                <a:solidFill>
                  <a:srgbClr val="252421"/>
                </a:solidFill>
                <a:latin typeface="Arial"/>
                <a:cs typeface="Arial"/>
              </a:rPr>
              <a:t>для </a:t>
            </a:r>
            <a:r>
              <a:rPr lang="uk-UA" sz="2400" spc="75" dirty="0" smtClean="0">
                <a:solidFill>
                  <a:srgbClr val="252421"/>
                </a:solidFill>
                <a:latin typeface="Arial"/>
                <a:cs typeface="Arial"/>
              </a:rPr>
              <a:t>компенсації</a:t>
            </a:r>
            <a:r>
              <a:rPr lang="uk-UA" sz="2400" spc="55" dirty="0" smtClean="0">
                <a:solidFill>
                  <a:srgbClr val="252421"/>
                </a:solidFill>
                <a:latin typeface="Arial"/>
                <a:cs typeface="Arial"/>
              </a:rPr>
              <a:t> </a:t>
            </a:r>
            <a:r>
              <a:rPr lang="uk-UA" sz="2400" dirty="0" smtClean="0">
                <a:solidFill>
                  <a:srgbClr val="252421"/>
                </a:solidFill>
                <a:latin typeface="Arial"/>
                <a:cs typeface="Arial"/>
              </a:rPr>
              <a:t>збитку</a:t>
            </a:r>
            <a:r>
              <a:rPr lang="uk-UA" sz="2400" dirty="0" smtClean="0">
                <a:solidFill>
                  <a:srgbClr val="252421"/>
                </a:solidFill>
                <a:latin typeface="Verdana"/>
                <a:cs typeface="Verdana"/>
              </a:rPr>
              <a:t>,</a:t>
            </a:r>
            <a:r>
              <a:rPr lang="uk-UA" sz="2400" spc="-110" dirty="0" smtClean="0">
                <a:solidFill>
                  <a:srgbClr val="252421"/>
                </a:solidFill>
                <a:latin typeface="Verdana"/>
                <a:cs typeface="Verdana"/>
              </a:rPr>
              <a:t> </a:t>
            </a:r>
            <a:r>
              <a:rPr lang="uk-UA" sz="2400" spc="90" dirty="0" smtClean="0">
                <a:solidFill>
                  <a:srgbClr val="252421"/>
                </a:solidFill>
                <a:latin typeface="Arial"/>
                <a:cs typeface="Arial"/>
              </a:rPr>
              <a:t>зазнаного</a:t>
            </a:r>
            <a:r>
              <a:rPr lang="uk-UA" sz="2400" spc="55" dirty="0" smtClean="0">
                <a:solidFill>
                  <a:srgbClr val="252421"/>
                </a:solidFill>
                <a:latin typeface="Arial"/>
                <a:cs typeface="Arial"/>
              </a:rPr>
              <a:t> </a:t>
            </a:r>
            <a:r>
              <a:rPr lang="uk-UA" sz="2400" spc="65" dirty="0" smtClean="0">
                <a:solidFill>
                  <a:srgbClr val="252421"/>
                </a:solidFill>
                <a:latin typeface="Arial"/>
                <a:cs typeface="Arial"/>
              </a:rPr>
              <a:t>страхувальниками.</a:t>
            </a:r>
            <a:endParaRPr lang="uk-UA" sz="2400" spc="110" dirty="0" smtClean="0">
              <a:solidFill>
                <a:srgbClr val="252421"/>
              </a:solidFill>
              <a:latin typeface="Arial"/>
              <a:cs typeface="Arial"/>
            </a:endParaRPr>
          </a:p>
        </p:txBody>
      </p:sp>
      <p:grpSp>
        <p:nvGrpSpPr>
          <p:cNvPr id="2" name="object 2"/>
          <p:cNvGrpSpPr/>
          <p:nvPr/>
        </p:nvGrpSpPr>
        <p:grpSpPr>
          <a:xfrm>
            <a:off x="9789383" y="1663049"/>
            <a:ext cx="8498840" cy="8623935"/>
            <a:chOff x="9789383" y="1663049"/>
            <a:chExt cx="8498840" cy="8623935"/>
          </a:xfrm>
        </p:grpSpPr>
        <p:sp>
          <p:nvSpPr>
            <p:cNvPr id="3" name="object 3"/>
            <p:cNvSpPr/>
            <p:nvPr/>
          </p:nvSpPr>
          <p:spPr>
            <a:xfrm>
              <a:off x="9789383" y="8834658"/>
              <a:ext cx="8498840" cy="1452880"/>
            </a:xfrm>
            <a:custGeom>
              <a:avLst/>
              <a:gdLst/>
              <a:ahLst/>
              <a:cxnLst/>
              <a:rect l="l" t="t" r="r" b="b"/>
              <a:pathLst>
                <a:path w="8498840" h="1452879">
                  <a:moveTo>
                    <a:pt x="8498616" y="1452326"/>
                  </a:moveTo>
                  <a:lnTo>
                    <a:pt x="0" y="1452326"/>
                  </a:lnTo>
                  <a:lnTo>
                    <a:pt x="0" y="0"/>
                  </a:lnTo>
                  <a:lnTo>
                    <a:pt x="8498616" y="0"/>
                  </a:lnTo>
                  <a:lnTo>
                    <a:pt x="8498616" y="145232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0273306" y="1663049"/>
              <a:ext cx="7828239" cy="7981122"/>
            </a:xfrm>
            <a:prstGeom prst="rect">
              <a:avLst/>
            </a:prstGeom>
          </p:spPr>
        </p:pic>
      </p:grpSp>
      <p:sp>
        <p:nvSpPr>
          <p:cNvPr id="8" name="object 8"/>
          <p:cNvSpPr/>
          <p:nvPr/>
        </p:nvSpPr>
        <p:spPr>
          <a:xfrm>
            <a:off x="10315317" y="2095500"/>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9" name="object 9"/>
          <p:cNvSpPr/>
          <p:nvPr/>
        </p:nvSpPr>
        <p:spPr>
          <a:xfrm>
            <a:off x="10958561" y="2095499"/>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sp>
        <p:nvSpPr>
          <p:cNvPr id="19" name="object 19" descr="$PPTXTitle"/>
          <p:cNvSpPr txBox="1">
            <a:spLocks noGrp="1"/>
          </p:cNvSpPr>
          <p:nvPr>
            <p:ph type="title"/>
          </p:nvPr>
        </p:nvSpPr>
        <p:spPr>
          <a:xfrm>
            <a:off x="2978857" y="449135"/>
            <a:ext cx="12538153" cy="628377"/>
          </a:xfrm>
          <a:prstGeom prst="rect">
            <a:avLst/>
          </a:prstGeom>
        </p:spPr>
        <p:txBody>
          <a:bodyPr vert="horz" wrap="square" lIns="0" tIns="12700" rIns="0" bIns="0" rtlCol="0">
            <a:spAutoFit/>
          </a:bodyPr>
          <a:lstStyle/>
          <a:p>
            <a:pPr marL="12700">
              <a:lnSpc>
                <a:spcPct val="100000"/>
              </a:lnSpc>
              <a:spcBef>
                <a:spcPts val="100"/>
              </a:spcBef>
            </a:pPr>
            <a:r>
              <a:rPr b="1" spc="229" dirty="0">
                <a:solidFill>
                  <a:srgbClr val="252421"/>
                </a:solidFill>
                <a:latin typeface="Arial Narrow"/>
                <a:cs typeface="Arial Narrow"/>
              </a:rPr>
              <a:t>2.</a:t>
            </a:r>
            <a:r>
              <a:rPr b="1" spc="675" dirty="0">
                <a:solidFill>
                  <a:srgbClr val="252421"/>
                </a:solidFill>
                <a:latin typeface="Arial Narrow"/>
                <a:cs typeface="Arial Narrow"/>
              </a:rPr>
              <a:t> </a:t>
            </a:r>
            <a:r>
              <a:rPr b="1" spc="204" dirty="0">
                <a:solidFill>
                  <a:srgbClr val="252421"/>
                </a:solidFill>
              </a:rPr>
              <a:t>МАЛЕ</a:t>
            </a:r>
            <a:r>
              <a:rPr b="1" spc="475" dirty="0">
                <a:solidFill>
                  <a:srgbClr val="252421"/>
                </a:solidFill>
              </a:rPr>
              <a:t> </a:t>
            </a:r>
            <a:r>
              <a:rPr b="1" spc="300" dirty="0">
                <a:solidFill>
                  <a:srgbClr val="252421"/>
                </a:solidFill>
              </a:rPr>
              <a:t>ІННОВАЦІЙНЕ</a:t>
            </a:r>
            <a:r>
              <a:rPr b="1" spc="475" dirty="0">
                <a:solidFill>
                  <a:srgbClr val="252421"/>
                </a:solidFill>
              </a:rPr>
              <a:t> </a:t>
            </a:r>
            <a:r>
              <a:rPr b="1" spc="290" dirty="0">
                <a:solidFill>
                  <a:srgbClr val="252421"/>
                </a:solidFill>
              </a:rPr>
              <a:t>ПІДПРИЄМНИЦТВО</a:t>
            </a:r>
          </a:p>
        </p:txBody>
      </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20" name="object 20"/>
          <p:cNvSpPr txBox="1">
            <a:spLocks noGrp="1"/>
          </p:cNvSpPr>
          <p:nvPr>
            <p:ph type="body" idx="1"/>
          </p:nvPr>
        </p:nvSpPr>
        <p:spPr>
          <a:xfrm>
            <a:off x="1774723" y="1233966"/>
            <a:ext cx="15506700" cy="5270161"/>
          </a:xfrm>
          <a:prstGeom prst="rect">
            <a:avLst/>
          </a:prstGeom>
        </p:spPr>
        <p:txBody>
          <a:bodyPr vert="horz" wrap="square" lIns="0" tIns="12700" rIns="0" bIns="0" rtlCol="0">
            <a:spAutoFit/>
          </a:bodyPr>
          <a:lstStyle/>
          <a:p>
            <a:pPr algn="just"/>
            <a:r>
              <a:rPr lang="ru-RU" b="1" dirty="0" smtClean="0"/>
              <a:t>	Мале </a:t>
            </a:r>
            <a:r>
              <a:rPr lang="uk-UA" b="1" dirty="0" smtClean="0"/>
              <a:t>інноваційне підприємництво</a:t>
            </a:r>
            <a:r>
              <a:rPr lang="uk-UA" dirty="0" smtClean="0"/>
              <a:t> - це діяльність малих підприємств, спрямована на </a:t>
            </a:r>
            <a:r>
              <a:rPr lang="uk-UA" b="1" dirty="0" smtClean="0"/>
              <a:t>створення, впровадження та комерціалізацію нових або вдосконалених продуктів, технологій, послуг чи методів організації бізнесу</a:t>
            </a:r>
            <a:r>
              <a:rPr lang="uk-UA" dirty="0" smtClean="0"/>
              <a:t>. Його основна особливість полягає в поєднанні </a:t>
            </a:r>
            <a:r>
              <a:rPr lang="uk-UA" b="1" dirty="0" smtClean="0"/>
              <a:t>невеликих масштабів діяльності</a:t>
            </a:r>
            <a:r>
              <a:rPr lang="uk-UA" dirty="0" smtClean="0"/>
              <a:t> з </a:t>
            </a:r>
            <a:r>
              <a:rPr lang="uk-UA" b="1" dirty="0" smtClean="0"/>
              <a:t>інноваційною спрямованістю</a:t>
            </a:r>
            <a:r>
              <a:rPr lang="uk-UA" dirty="0" smtClean="0"/>
              <a:t>. Такі підприємства часто створюються для реалізації конкретної нової ідеї, технології або винаходу</a:t>
            </a:r>
            <a:r>
              <a:rPr lang="ru-RU" dirty="0" smtClean="0"/>
              <a:t>.</a:t>
            </a:r>
            <a:endParaRPr lang="uk-UA" spc="70" dirty="0"/>
          </a:p>
          <a:p>
            <a:pPr marL="773430" marR="765810" algn="just">
              <a:lnSpc>
                <a:spcPct val="114599"/>
              </a:lnSpc>
              <a:spcBef>
                <a:spcPts val="100"/>
              </a:spcBef>
            </a:pPr>
            <a:r>
              <a:rPr lang="uk-UA" spc="70" dirty="0" smtClean="0"/>
              <a:t>Об</a:t>
            </a:r>
            <a:r>
              <a:rPr lang="uk-UA" spc="70" dirty="0" smtClean="0">
                <a:latin typeface="Verdana"/>
                <a:cs typeface="Verdana"/>
              </a:rPr>
              <a:t>’</a:t>
            </a:r>
            <a:r>
              <a:rPr lang="uk-UA" spc="70" dirty="0" smtClean="0"/>
              <a:t>єктивна</a:t>
            </a:r>
            <a:r>
              <a:rPr lang="uk-UA" spc="-55" dirty="0" smtClean="0"/>
              <a:t> </a:t>
            </a:r>
            <a:r>
              <a:rPr lang="uk-UA" spc="75" dirty="0" smtClean="0"/>
              <a:t>необхідність</a:t>
            </a:r>
            <a:r>
              <a:rPr lang="uk-UA" spc="-50" dirty="0" smtClean="0"/>
              <a:t> </a:t>
            </a:r>
            <a:r>
              <a:rPr lang="uk-UA" spc="105" dirty="0" smtClean="0"/>
              <a:t>розвитку</a:t>
            </a:r>
            <a:r>
              <a:rPr lang="uk-UA" spc="-55" dirty="0" smtClean="0"/>
              <a:t> </a:t>
            </a:r>
            <a:r>
              <a:rPr lang="uk-UA" spc="120" dirty="0" smtClean="0"/>
              <a:t>вітчизняного</a:t>
            </a:r>
            <a:r>
              <a:rPr lang="uk-UA" spc="-50" dirty="0" smtClean="0"/>
              <a:t> </a:t>
            </a:r>
            <a:r>
              <a:rPr lang="uk-UA" spc="75" dirty="0" smtClean="0"/>
              <a:t>малого</a:t>
            </a:r>
            <a:r>
              <a:rPr lang="uk-UA" spc="-55" dirty="0" smtClean="0"/>
              <a:t> </a:t>
            </a:r>
            <a:r>
              <a:rPr lang="uk-UA" spc="114" dirty="0" smtClean="0"/>
              <a:t>інноваційного </a:t>
            </a:r>
            <a:r>
              <a:rPr lang="uk-UA" spc="110" dirty="0" smtClean="0"/>
              <a:t>підприємництва</a:t>
            </a:r>
            <a:r>
              <a:rPr lang="uk-UA" spc="-70" dirty="0" smtClean="0"/>
              <a:t> </a:t>
            </a:r>
            <a:r>
              <a:rPr lang="uk-UA" spc="95" dirty="0" smtClean="0"/>
              <a:t>на</a:t>
            </a:r>
            <a:r>
              <a:rPr lang="uk-UA" spc="-65" dirty="0" smtClean="0"/>
              <a:t> </a:t>
            </a:r>
            <a:r>
              <a:rPr lang="uk-UA" spc="65" dirty="0" smtClean="0"/>
              <a:t>сучасному</a:t>
            </a:r>
            <a:r>
              <a:rPr lang="uk-UA" spc="-65" dirty="0" smtClean="0"/>
              <a:t> </a:t>
            </a:r>
            <a:r>
              <a:rPr lang="uk-UA" spc="60" dirty="0" smtClean="0"/>
              <a:t>етапі</a:t>
            </a:r>
            <a:r>
              <a:rPr lang="uk-UA" spc="-65" dirty="0" smtClean="0"/>
              <a:t> </a:t>
            </a:r>
            <a:r>
              <a:rPr lang="uk-UA" spc="60" dirty="0" smtClean="0"/>
              <a:t>потребує</a:t>
            </a:r>
            <a:r>
              <a:rPr lang="uk-UA" spc="-70" dirty="0" smtClean="0"/>
              <a:t> </a:t>
            </a:r>
            <a:r>
              <a:rPr lang="uk-UA" spc="130" dirty="0" smtClean="0"/>
              <a:t>вивчення</a:t>
            </a:r>
            <a:r>
              <a:rPr lang="uk-UA" spc="-65" dirty="0" smtClean="0"/>
              <a:t> </a:t>
            </a:r>
            <a:r>
              <a:rPr lang="uk-UA" spc="80" dirty="0" smtClean="0"/>
              <a:t>обставин</a:t>
            </a:r>
            <a:r>
              <a:rPr lang="uk-UA" spc="-65" dirty="0" smtClean="0"/>
              <a:t> </a:t>
            </a:r>
            <a:r>
              <a:rPr lang="uk-UA" spc="114" dirty="0" smtClean="0"/>
              <a:t>його виникнення</a:t>
            </a:r>
            <a:r>
              <a:rPr lang="uk-UA" spc="114" dirty="0" smtClean="0">
                <a:latin typeface="Verdana"/>
                <a:cs typeface="Verdana"/>
              </a:rPr>
              <a:t>,</a:t>
            </a:r>
            <a:r>
              <a:rPr lang="uk-UA" spc="-235" dirty="0" smtClean="0">
                <a:latin typeface="Verdana"/>
                <a:cs typeface="Verdana"/>
              </a:rPr>
              <a:t> </a:t>
            </a:r>
            <a:r>
              <a:rPr lang="uk-UA" spc="120" dirty="0" smtClean="0"/>
              <a:t>визначення</a:t>
            </a:r>
            <a:r>
              <a:rPr lang="uk-UA" spc="-50" dirty="0" smtClean="0"/>
              <a:t> </a:t>
            </a:r>
            <a:r>
              <a:rPr lang="uk-UA" spc="114" dirty="0" smtClean="0"/>
              <a:t>економічної</a:t>
            </a:r>
            <a:r>
              <a:rPr lang="uk-UA" spc="-55" dirty="0" smtClean="0"/>
              <a:t> </a:t>
            </a:r>
            <a:r>
              <a:rPr lang="uk-UA" spc="-40" dirty="0" smtClean="0"/>
              <a:t>суті</a:t>
            </a:r>
            <a:r>
              <a:rPr lang="uk-UA" spc="-40" dirty="0" smtClean="0">
                <a:latin typeface="Verdana"/>
                <a:cs typeface="Verdana"/>
              </a:rPr>
              <a:t>,</a:t>
            </a:r>
            <a:r>
              <a:rPr lang="uk-UA" spc="-229" dirty="0" smtClean="0">
                <a:latin typeface="Verdana"/>
                <a:cs typeface="Verdana"/>
              </a:rPr>
              <a:t> </a:t>
            </a:r>
            <a:r>
              <a:rPr lang="uk-UA" spc="95" dirty="0" smtClean="0"/>
              <a:t>виявлення</a:t>
            </a:r>
            <a:r>
              <a:rPr lang="uk-UA" spc="-55" dirty="0" smtClean="0"/>
              <a:t> </a:t>
            </a:r>
            <a:r>
              <a:rPr lang="uk-UA" spc="65" dirty="0" smtClean="0"/>
              <a:t>особливостей</a:t>
            </a:r>
            <a:r>
              <a:rPr lang="uk-UA" spc="-50" dirty="0" smtClean="0"/>
              <a:t> </a:t>
            </a:r>
            <a:r>
              <a:rPr lang="uk-UA" spc="-25" dirty="0" smtClean="0"/>
              <a:t>їх </a:t>
            </a:r>
            <a:r>
              <a:rPr lang="uk-UA" spc="65" dirty="0" smtClean="0"/>
              <a:t>функціонування</a:t>
            </a:r>
            <a:r>
              <a:rPr lang="uk-UA" spc="65" dirty="0" smtClean="0">
                <a:latin typeface="Verdana"/>
                <a:cs typeface="Verdana"/>
              </a:rPr>
              <a:t>,</a:t>
            </a:r>
            <a:r>
              <a:rPr lang="uk-UA" spc="-210" dirty="0" smtClean="0">
                <a:latin typeface="Verdana"/>
                <a:cs typeface="Verdana"/>
              </a:rPr>
              <a:t> </a:t>
            </a:r>
            <a:r>
              <a:rPr lang="uk-UA" dirty="0" smtClean="0"/>
              <a:t>факторів</a:t>
            </a:r>
            <a:r>
              <a:rPr lang="uk-UA" dirty="0" smtClean="0">
                <a:latin typeface="Verdana"/>
                <a:cs typeface="Verdana"/>
              </a:rPr>
              <a:t>,</a:t>
            </a:r>
            <a:r>
              <a:rPr lang="uk-UA" spc="-204" dirty="0" smtClean="0">
                <a:latin typeface="Verdana"/>
                <a:cs typeface="Verdana"/>
              </a:rPr>
              <a:t> </a:t>
            </a:r>
            <a:r>
              <a:rPr lang="uk-UA" spc="85" dirty="0" smtClean="0"/>
              <a:t>можливостей</a:t>
            </a:r>
            <a:r>
              <a:rPr lang="uk-UA" spc="-30" dirty="0" smtClean="0"/>
              <a:t> </a:t>
            </a:r>
            <a:r>
              <a:rPr lang="uk-UA" spc="80" dirty="0" smtClean="0"/>
              <a:t>і</a:t>
            </a:r>
            <a:r>
              <a:rPr lang="uk-UA" spc="-25" dirty="0" smtClean="0"/>
              <a:t> </a:t>
            </a:r>
            <a:r>
              <a:rPr lang="uk-UA" spc="60" dirty="0" smtClean="0"/>
              <a:t>перспектив</a:t>
            </a:r>
            <a:r>
              <a:rPr lang="uk-UA" spc="60" dirty="0" smtClean="0">
                <a:latin typeface="Verdana"/>
                <a:cs typeface="Verdana"/>
              </a:rPr>
              <a:t>.</a:t>
            </a:r>
          </a:p>
          <a:p>
            <a:pPr marL="12065" marR="5080" indent="-635" algn="just">
              <a:lnSpc>
                <a:spcPct val="114599"/>
              </a:lnSpc>
            </a:pPr>
            <a:r>
              <a:rPr lang="uk-UA" dirty="0" smtClean="0"/>
              <a:t>За</a:t>
            </a:r>
            <a:r>
              <a:rPr lang="uk-UA" spc="-70" dirty="0" smtClean="0"/>
              <a:t> </a:t>
            </a:r>
            <a:r>
              <a:rPr lang="uk-UA" spc="90" dirty="0" smtClean="0"/>
              <a:t>свідченням</a:t>
            </a:r>
            <a:r>
              <a:rPr lang="uk-UA" spc="-70" dirty="0" smtClean="0"/>
              <a:t> </a:t>
            </a:r>
            <a:r>
              <a:rPr lang="uk-UA" spc="95" dirty="0" smtClean="0"/>
              <a:t>англійського</a:t>
            </a:r>
            <a:r>
              <a:rPr lang="uk-UA" spc="-65" dirty="0" smtClean="0"/>
              <a:t> </a:t>
            </a:r>
            <a:r>
              <a:rPr lang="uk-UA" spc="75" dirty="0" smtClean="0"/>
              <a:t>економіста</a:t>
            </a:r>
            <a:r>
              <a:rPr lang="uk-UA" spc="-70" dirty="0" smtClean="0"/>
              <a:t> </a:t>
            </a:r>
            <a:r>
              <a:rPr lang="uk-UA" spc="-155" dirty="0" smtClean="0"/>
              <a:t>Г</a:t>
            </a:r>
            <a:r>
              <a:rPr lang="uk-UA" spc="-155" dirty="0" smtClean="0">
                <a:latin typeface="Verdana"/>
                <a:cs typeface="Verdana"/>
              </a:rPr>
              <a:t>.</a:t>
            </a:r>
            <a:r>
              <a:rPr lang="uk-UA" spc="-245" dirty="0" smtClean="0">
                <a:latin typeface="Verdana"/>
                <a:cs typeface="Verdana"/>
              </a:rPr>
              <a:t> </a:t>
            </a:r>
            <a:r>
              <a:rPr lang="uk-UA" spc="45" dirty="0" err="1" smtClean="0"/>
              <a:t>Беннока</a:t>
            </a:r>
            <a:r>
              <a:rPr lang="uk-UA" spc="45" dirty="0" smtClean="0">
                <a:latin typeface="Verdana"/>
                <a:cs typeface="Verdana"/>
              </a:rPr>
              <a:t>,</a:t>
            </a:r>
            <a:r>
              <a:rPr lang="uk-UA" spc="-250" dirty="0" smtClean="0">
                <a:latin typeface="Verdana"/>
                <a:cs typeface="Verdana"/>
              </a:rPr>
              <a:t> </a:t>
            </a:r>
            <a:r>
              <a:rPr lang="uk-UA" spc="70" dirty="0" smtClean="0"/>
              <a:t>із</a:t>
            </a:r>
            <a:r>
              <a:rPr lang="uk-UA" spc="-70" dirty="0" smtClean="0"/>
              <a:t> </a:t>
            </a:r>
            <a:r>
              <a:rPr lang="uk-UA" spc="-100" dirty="0" smtClean="0">
                <a:latin typeface="Verdana"/>
                <a:cs typeface="Verdana"/>
              </a:rPr>
              <a:t>70</a:t>
            </a:r>
            <a:r>
              <a:rPr lang="uk-UA" spc="-245" dirty="0" smtClean="0">
                <a:latin typeface="Verdana"/>
                <a:cs typeface="Verdana"/>
              </a:rPr>
              <a:t> </a:t>
            </a:r>
            <a:r>
              <a:rPr lang="uk-UA" spc="105" dirty="0" smtClean="0"/>
              <a:t>найважливіших </a:t>
            </a:r>
            <a:r>
              <a:rPr lang="uk-UA" spc="85" dirty="0" smtClean="0"/>
              <a:t>винаходів</a:t>
            </a:r>
            <a:r>
              <a:rPr lang="uk-UA" spc="-65" dirty="0" smtClean="0"/>
              <a:t> </a:t>
            </a:r>
            <a:r>
              <a:rPr lang="uk-UA" spc="-140" dirty="0" smtClean="0">
                <a:latin typeface="Verdana"/>
                <a:cs typeface="Verdana"/>
              </a:rPr>
              <a:t>XX</a:t>
            </a:r>
            <a:r>
              <a:rPr lang="uk-UA" spc="-240" dirty="0" smtClean="0">
                <a:latin typeface="Verdana"/>
                <a:cs typeface="Verdana"/>
              </a:rPr>
              <a:t> </a:t>
            </a:r>
            <a:r>
              <a:rPr lang="uk-UA" spc="-95" dirty="0" smtClean="0"/>
              <a:t>ст</a:t>
            </a:r>
            <a:r>
              <a:rPr lang="uk-UA" spc="-95" dirty="0" smtClean="0">
                <a:latin typeface="Verdana"/>
                <a:cs typeface="Verdana"/>
              </a:rPr>
              <a:t>.</a:t>
            </a:r>
            <a:r>
              <a:rPr lang="uk-UA" spc="-245" dirty="0" smtClean="0">
                <a:latin typeface="Verdana"/>
                <a:cs typeface="Verdana"/>
              </a:rPr>
              <a:t> </a:t>
            </a:r>
            <a:r>
              <a:rPr lang="uk-UA" spc="85" dirty="0" smtClean="0"/>
              <a:t>більше</a:t>
            </a:r>
            <a:r>
              <a:rPr lang="uk-UA" spc="-60" dirty="0" smtClean="0"/>
              <a:t> </a:t>
            </a:r>
            <a:r>
              <a:rPr lang="uk-UA" spc="135" dirty="0" smtClean="0"/>
              <a:t>половини</a:t>
            </a:r>
            <a:r>
              <a:rPr lang="uk-UA" spc="-65" dirty="0" smtClean="0"/>
              <a:t> </a:t>
            </a:r>
            <a:r>
              <a:rPr lang="uk-UA" spc="50" dirty="0" smtClean="0"/>
              <a:t>були</a:t>
            </a:r>
            <a:r>
              <a:rPr lang="uk-UA" spc="-60" dirty="0" smtClean="0"/>
              <a:t> </a:t>
            </a:r>
            <a:r>
              <a:rPr lang="uk-UA" spc="80" dirty="0" smtClean="0"/>
              <a:t>зроблені</a:t>
            </a:r>
            <a:r>
              <a:rPr lang="uk-UA" spc="-65" dirty="0" smtClean="0"/>
              <a:t> </a:t>
            </a:r>
            <a:r>
              <a:rPr lang="uk-UA" spc="120" dirty="0" smtClean="0"/>
              <a:t>дрібними</a:t>
            </a:r>
            <a:r>
              <a:rPr lang="uk-UA" spc="-65" dirty="0" smtClean="0"/>
              <a:t> </a:t>
            </a:r>
            <a:r>
              <a:rPr lang="uk-UA" spc="60" dirty="0" smtClean="0"/>
              <a:t>фірмами</a:t>
            </a:r>
            <a:r>
              <a:rPr lang="uk-UA" spc="-60" dirty="0" smtClean="0"/>
              <a:t> </a:t>
            </a:r>
            <a:r>
              <a:rPr lang="uk-UA" spc="25" dirty="0" smtClean="0"/>
              <a:t>або </a:t>
            </a:r>
            <a:r>
              <a:rPr lang="uk-UA" spc="95" dirty="0" smtClean="0"/>
              <a:t>самостійними</a:t>
            </a:r>
            <a:r>
              <a:rPr lang="uk-UA" spc="-65" dirty="0" smtClean="0"/>
              <a:t> </a:t>
            </a:r>
            <a:r>
              <a:rPr lang="uk-UA" spc="90" dirty="0" smtClean="0"/>
              <a:t>винахідниками</a:t>
            </a:r>
            <a:r>
              <a:rPr lang="uk-UA" spc="90" dirty="0" smtClean="0">
                <a:latin typeface="Verdana"/>
                <a:cs typeface="Verdana"/>
              </a:rPr>
              <a:t>.</a:t>
            </a:r>
            <a:r>
              <a:rPr lang="uk-UA" spc="-240" dirty="0" smtClean="0">
                <a:latin typeface="Verdana"/>
                <a:cs typeface="Verdana"/>
              </a:rPr>
              <a:t> </a:t>
            </a:r>
            <a:r>
              <a:rPr lang="uk-UA" dirty="0" smtClean="0"/>
              <a:t>Саме</a:t>
            </a:r>
            <a:r>
              <a:rPr lang="uk-UA" spc="-65" dirty="0" smtClean="0"/>
              <a:t> </a:t>
            </a:r>
            <a:r>
              <a:rPr lang="uk-UA" spc="105" dirty="0" smtClean="0"/>
              <a:t>малими</a:t>
            </a:r>
            <a:r>
              <a:rPr lang="uk-UA" spc="-60" dirty="0" smtClean="0"/>
              <a:t> </a:t>
            </a:r>
            <a:r>
              <a:rPr lang="uk-UA" spc="90" dirty="0" smtClean="0"/>
              <a:t>підприємствами</a:t>
            </a:r>
            <a:r>
              <a:rPr lang="uk-UA" spc="-65" dirty="0" smtClean="0"/>
              <a:t> </a:t>
            </a:r>
            <a:r>
              <a:rPr lang="uk-UA" spc="65" dirty="0" smtClean="0"/>
              <a:t>створені </a:t>
            </a:r>
            <a:r>
              <a:rPr lang="uk-UA" spc="95" dirty="0" smtClean="0"/>
              <a:t>електронні</a:t>
            </a:r>
            <a:r>
              <a:rPr lang="uk-UA" spc="5" dirty="0" smtClean="0"/>
              <a:t> </a:t>
            </a:r>
            <a:r>
              <a:rPr lang="uk-UA" spc="105" dirty="0" smtClean="0"/>
              <a:t>трубки</a:t>
            </a:r>
            <a:r>
              <a:rPr lang="uk-UA" spc="5" dirty="0" smtClean="0"/>
              <a:t> </a:t>
            </a:r>
            <a:r>
              <a:rPr lang="uk-UA" dirty="0" smtClean="0"/>
              <a:t>для</a:t>
            </a:r>
            <a:r>
              <a:rPr lang="uk-UA" spc="5" dirty="0" smtClean="0"/>
              <a:t> </a:t>
            </a:r>
            <a:r>
              <a:rPr lang="uk-UA" dirty="0" smtClean="0"/>
              <a:t>телевізорів</a:t>
            </a:r>
            <a:r>
              <a:rPr lang="uk-UA" dirty="0" smtClean="0">
                <a:latin typeface="Verdana"/>
                <a:cs typeface="Verdana"/>
              </a:rPr>
              <a:t>,</a:t>
            </a:r>
            <a:r>
              <a:rPr lang="uk-UA" spc="-175" dirty="0" smtClean="0">
                <a:latin typeface="Verdana"/>
                <a:cs typeface="Verdana"/>
              </a:rPr>
              <a:t> </a:t>
            </a:r>
            <a:r>
              <a:rPr lang="uk-UA" spc="90" dirty="0" smtClean="0"/>
              <a:t>установки</a:t>
            </a:r>
            <a:r>
              <a:rPr lang="uk-UA" spc="10" dirty="0" smtClean="0"/>
              <a:t> </a:t>
            </a:r>
            <a:r>
              <a:rPr lang="uk-UA" spc="114" dirty="0" smtClean="0"/>
              <a:t>кондиціонування</a:t>
            </a:r>
            <a:r>
              <a:rPr lang="uk-UA" spc="5" dirty="0" smtClean="0"/>
              <a:t> </a:t>
            </a:r>
            <a:r>
              <a:rPr lang="uk-UA" spc="45" dirty="0" smtClean="0"/>
              <a:t>повітря</a:t>
            </a:r>
            <a:r>
              <a:rPr lang="uk-UA" spc="45" dirty="0" smtClean="0">
                <a:latin typeface="Verdana"/>
                <a:cs typeface="Verdana"/>
              </a:rPr>
              <a:t>, </a:t>
            </a:r>
            <a:r>
              <a:rPr lang="uk-UA" spc="80" dirty="0" smtClean="0"/>
              <a:t>електростатичні</a:t>
            </a:r>
            <a:r>
              <a:rPr lang="uk-UA" spc="-70" dirty="0" smtClean="0"/>
              <a:t> </a:t>
            </a:r>
            <a:r>
              <a:rPr lang="uk-UA" spc="114" dirty="0" smtClean="0"/>
              <a:t>копіювальні</a:t>
            </a:r>
            <a:r>
              <a:rPr lang="uk-UA" spc="-65" dirty="0" smtClean="0"/>
              <a:t> </a:t>
            </a:r>
            <a:r>
              <a:rPr lang="uk-UA" spc="95" dirty="0" smtClean="0"/>
              <a:t>машини</a:t>
            </a:r>
            <a:r>
              <a:rPr lang="uk-UA" spc="95" dirty="0" smtClean="0">
                <a:latin typeface="Verdana"/>
                <a:cs typeface="Verdana"/>
              </a:rPr>
              <a:t>,</a:t>
            </a:r>
            <a:r>
              <a:rPr lang="uk-UA" spc="-245" dirty="0" smtClean="0">
                <a:latin typeface="Verdana"/>
                <a:cs typeface="Verdana"/>
              </a:rPr>
              <a:t> </a:t>
            </a:r>
            <a:r>
              <a:rPr lang="uk-UA" spc="65" dirty="0" smtClean="0"/>
              <a:t>транзистори</a:t>
            </a:r>
            <a:r>
              <a:rPr lang="uk-UA" spc="65" dirty="0" smtClean="0">
                <a:latin typeface="Verdana"/>
                <a:cs typeface="Verdana"/>
              </a:rPr>
              <a:t>,</a:t>
            </a:r>
            <a:r>
              <a:rPr lang="uk-UA" spc="-250" dirty="0" smtClean="0">
                <a:latin typeface="Verdana"/>
                <a:cs typeface="Verdana"/>
              </a:rPr>
              <a:t> </a:t>
            </a:r>
            <a:r>
              <a:rPr lang="uk-UA" spc="95" dirty="0" smtClean="0"/>
              <a:t>міксери</a:t>
            </a:r>
            <a:r>
              <a:rPr lang="uk-UA" spc="-65" dirty="0" smtClean="0"/>
              <a:t> </a:t>
            </a:r>
            <a:r>
              <a:rPr lang="uk-UA" spc="80" dirty="0" smtClean="0"/>
              <a:t>і</a:t>
            </a:r>
            <a:r>
              <a:rPr lang="uk-UA" spc="-65" dirty="0" smtClean="0"/>
              <a:t> </a:t>
            </a:r>
            <a:r>
              <a:rPr lang="uk-UA" spc="95" dirty="0" smtClean="0"/>
              <a:t>навіть</a:t>
            </a:r>
            <a:r>
              <a:rPr lang="uk-UA" spc="-70" dirty="0" smtClean="0"/>
              <a:t> </a:t>
            </a:r>
            <a:r>
              <a:rPr lang="uk-UA" spc="114" dirty="0" smtClean="0"/>
              <a:t>реактивний </a:t>
            </a:r>
            <a:r>
              <a:rPr lang="uk-UA" spc="60" dirty="0" smtClean="0"/>
              <a:t>двигун</a:t>
            </a:r>
            <a:r>
              <a:rPr lang="uk-UA" spc="60" dirty="0" smtClean="0">
                <a:latin typeface="Verdana"/>
                <a:cs typeface="Verdana"/>
              </a:rPr>
              <a:t>,</a:t>
            </a:r>
            <a:r>
              <a:rPr lang="uk-UA" spc="-245" dirty="0" smtClean="0">
                <a:latin typeface="Verdana"/>
                <a:cs typeface="Verdana"/>
              </a:rPr>
              <a:t> </a:t>
            </a:r>
            <a:r>
              <a:rPr lang="uk-UA" spc="105" dirty="0" smtClean="0"/>
              <a:t>не</a:t>
            </a:r>
            <a:r>
              <a:rPr lang="uk-UA" spc="-65" dirty="0" smtClean="0"/>
              <a:t> </a:t>
            </a:r>
            <a:r>
              <a:rPr lang="uk-UA" spc="135" dirty="0" smtClean="0"/>
              <a:t>кажучи</a:t>
            </a:r>
            <a:r>
              <a:rPr lang="uk-UA" spc="-65" dirty="0" smtClean="0"/>
              <a:t> </a:t>
            </a:r>
            <a:r>
              <a:rPr lang="uk-UA" spc="85" dirty="0" smtClean="0"/>
              <a:t>вже</a:t>
            </a:r>
            <a:r>
              <a:rPr lang="uk-UA" spc="-65" dirty="0" smtClean="0"/>
              <a:t> </a:t>
            </a:r>
            <a:r>
              <a:rPr lang="uk-UA" spc="145" dirty="0" smtClean="0"/>
              <a:t>про</a:t>
            </a:r>
            <a:r>
              <a:rPr lang="uk-UA" spc="-65" dirty="0" smtClean="0"/>
              <a:t> </a:t>
            </a:r>
            <a:r>
              <a:rPr lang="uk-UA" spc="80" dirty="0" smtClean="0"/>
              <a:t>такі</a:t>
            </a:r>
            <a:r>
              <a:rPr lang="uk-UA" spc="-65" dirty="0" smtClean="0"/>
              <a:t> </a:t>
            </a:r>
            <a:r>
              <a:rPr lang="uk-UA" spc="65" dirty="0" smtClean="0"/>
              <a:t>дрібниці</a:t>
            </a:r>
            <a:r>
              <a:rPr lang="uk-UA" spc="65" dirty="0" smtClean="0">
                <a:latin typeface="Verdana"/>
                <a:cs typeface="Verdana"/>
              </a:rPr>
              <a:t>,</a:t>
            </a:r>
            <a:r>
              <a:rPr lang="uk-UA" spc="-245" dirty="0" smtClean="0">
                <a:latin typeface="Verdana"/>
                <a:cs typeface="Verdana"/>
              </a:rPr>
              <a:t> </a:t>
            </a:r>
            <a:r>
              <a:rPr lang="uk-UA" spc="125" dirty="0" smtClean="0"/>
              <a:t>як</a:t>
            </a:r>
            <a:r>
              <a:rPr lang="uk-UA" spc="-65" dirty="0" smtClean="0"/>
              <a:t> </a:t>
            </a:r>
            <a:r>
              <a:rPr lang="uk-UA" spc="85" dirty="0" smtClean="0"/>
              <a:t>кулькова</a:t>
            </a:r>
            <a:r>
              <a:rPr lang="uk-UA" spc="-65" dirty="0" smtClean="0"/>
              <a:t> </a:t>
            </a:r>
            <a:r>
              <a:rPr lang="uk-UA" spc="50" dirty="0" smtClean="0"/>
              <a:t>авторучка</a:t>
            </a:r>
            <a:r>
              <a:rPr lang="uk-UA" spc="50" dirty="0" smtClean="0">
                <a:latin typeface="Verdana"/>
                <a:cs typeface="Verdana"/>
              </a:rPr>
              <a:t>,</a:t>
            </a:r>
            <a:r>
              <a:rPr lang="uk-UA" spc="-245" dirty="0" smtClean="0">
                <a:latin typeface="Verdana"/>
                <a:cs typeface="Verdana"/>
              </a:rPr>
              <a:t> </a:t>
            </a:r>
            <a:r>
              <a:rPr lang="uk-UA" spc="-10" dirty="0" smtClean="0"/>
              <a:t>застібка</a:t>
            </a:r>
            <a:r>
              <a:rPr lang="uk-UA" spc="-10" dirty="0" smtClean="0">
                <a:latin typeface="Verdana"/>
                <a:cs typeface="Verdana"/>
              </a:rPr>
              <a:t>, </a:t>
            </a:r>
            <a:r>
              <a:rPr lang="uk-UA" spc="50" dirty="0" smtClean="0"/>
              <a:t>пилососи</a:t>
            </a:r>
            <a:r>
              <a:rPr lang="uk-UA" spc="50" dirty="0" smtClean="0">
                <a:latin typeface="Verdana"/>
                <a:cs typeface="Verdana"/>
              </a:rPr>
              <a:t>,</a:t>
            </a:r>
            <a:r>
              <a:rPr lang="uk-UA" spc="-254" dirty="0" smtClean="0">
                <a:latin typeface="Verdana"/>
                <a:cs typeface="Verdana"/>
              </a:rPr>
              <a:t> </a:t>
            </a:r>
            <a:r>
              <a:rPr lang="uk-UA" spc="60" dirty="0" smtClean="0"/>
              <a:t>тостери</a:t>
            </a:r>
            <a:r>
              <a:rPr lang="uk-UA" spc="-70" dirty="0" smtClean="0"/>
              <a:t> </a:t>
            </a:r>
            <a:r>
              <a:rPr lang="uk-UA" spc="80" dirty="0" smtClean="0"/>
              <a:t>і</a:t>
            </a:r>
            <a:r>
              <a:rPr lang="uk-UA" spc="-70" dirty="0" smtClean="0"/>
              <a:t> </a:t>
            </a:r>
            <a:r>
              <a:rPr lang="uk-UA" spc="50" dirty="0" smtClean="0"/>
              <a:t>багато</a:t>
            </a:r>
            <a:r>
              <a:rPr lang="uk-UA" spc="-70" dirty="0" smtClean="0"/>
              <a:t> </a:t>
            </a:r>
            <a:r>
              <a:rPr lang="uk-UA" spc="125" dirty="0" smtClean="0"/>
              <a:t>іншого.</a:t>
            </a:r>
            <a:endParaRPr spc="125" dirty="0"/>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19" name="object 19"/>
          <p:cNvSpPr txBox="1"/>
          <p:nvPr/>
        </p:nvSpPr>
        <p:spPr>
          <a:xfrm>
            <a:off x="1268330" y="114300"/>
            <a:ext cx="15877013" cy="7194790"/>
          </a:xfrm>
          <a:prstGeom prst="rect">
            <a:avLst/>
          </a:prstGeom>
        </p:spPr>
        <p:txBody>
          <a:bodyPr vert="horz" wrap="square" lIns="0" tIns="12700" rIns="0" bIns="0" rtlCol="0">
            <a:spAutoFit/>
          </a:bodyPr>
          <a:lstStyle/>
          <a:p>
            <a:pPr marL="12700" marR="5080" algn="just">
              <a:lnSpc>
                <a:spcPct val="115399"/>
              </a:lnSpc>
              <a:spcBef>
                <a:spcPts val="100"/>
              </a:spcBef>
            </a:pPr>
            <a:r>
              <a:rPr lang="uk-UA" sz="2600" spc="110" dirty="0" smtClean="0">
                <a:solidFill>
                  <a:srgbClr val="252421"/>
                </a:solidFill>
                <a:latin typeface="Arial"/>
                <a:cs typeface="Arial"/>
              </a:rPr>
              <a:t>	</a:t>
            </a:r>
            <a:r>
              <a:rPr lang="uk-UA" sz="2400" spc="110" dirty="0" smtClean="0">
                <a:solidFill>
                  <a:srgbClr val="252421"/>
                </a:solidFill>
                <a:latin typeface="Arial"/>
                <a:cs typeface="Arial"/>
              </a:rPr>
              <a:t>Прототипи</a:t>
            </a:r>
            <a:r>
              <a:rPr lang="uk-UA" sz="2400" spc="605" dirty="0" smtClean="0">
                <a:solidFill>
                  <a:srgbClr val="252421"/>
                </a:solidFill>
                <a:latin typeface="Arial"/>
                <a:cs typeface="Arial"/>
              </a:rPr>
              <a:t> </a:t>
            </a:r>
            <a:r>
              <a:rPr lang="uk-UA" sz="2400" spc="75" dirty="0" smtClean="0">
                <a:solidFill>
                  <a:srgbClr val="252421"/>
                </a:solidFill>
                <a:latin typeface="Arial"/>
                <a:cs typeface="Arial"/>
              </a:rPr>
              <a:t>малих</a:t>
            </a:r>
            <a:r>
              <a:rPr lang="uk-UA" sz="2400" spc="605" dirty="0" smtClean="0">
                <a:solidFill>
                  <a:srgbClr val="252421"/>
                </a:solidFill>
                <a:latin typeface="Arial"/>
                <a:cs typeface="Arial"/>
              </a:rPr>
              <a:t> </a:t>
            </a:r>
            <a:r>
              <a:rPr lang="uk-UA" sz="2400" spc="135" dirty="0" smtClean="0">
                <a:solidFill>
                  <a:srgbClr val="252421"/>
                </a:solidFill>
                <a:latin typeface="Arial"/>
                <a:cs typeface="Arial"/>
              </a:rPr>
              <a:t>інноваційних</a:t>
            </a:r>
            <a:r>
              <a:rPr lang="uk-UA" sz="2400" spc="605" dirty="0" smtClean="0">
                <a:solidFill>
                  <a:srgbClr val="252421"/>
                </a:solidFill>
                <a:latin typeface="Arial"/>
                <a:cs typeface="Arial"/>
              </a:rPr>
              <a:t> </a:t>
            </a:r>
            <a:r>
              <a:rPr lang="uk-UA" sz="2400" spc="85" dirty="0" smtClean="0">
                <a:solidFill>
                  <a:srgbClr val="252421"/>
                </a:solidFill>
                <a:latin typeface="Arial"/>
                <a:cs typeface="Arial"/>
              </a:rPr>
              <a:t>підприємств</a:t>
            </a:r>
            <a:r>
              <a:rPr lang="uk-UA" sz="2400" spc="605" dirty="0" smtClean="0">
                <a:solidFill>
                  <a:srgbClr val="252421"/>
                </a:solidFill>
                <a:latin typeface="Arial"/>
                <a:cs typeface="Arial"/>
              </a:rPr>
              <a:t> </a:t>
            </a:r>
            <a:r>
              <a:rPr lang="uk-UA" sz="2400" dirty="0" smtClean="0">
                <a:solidFill>
                  <a:srgbClr val="252421"/>
                </a:solidFill>
                <a:latin typeface="Verdana"/>
                <a:cs typeface="Verdana"/>
              </a:rPr>
              <a:t>(</a:t>
            </a:r>
            <a:r>
              <a:rPr lang="uk-UA" sz="2400" dirty="0" smtClean="0">
                <a:solidFill>
                  <a:srgbClr val="252421"/>
                </a:solidFill>
                <a:latin typeface="Arial"/>
                <a:cs typeface="Arial"/>
              </a:rPr>
              <a:t>МІП</a:t>
            </a:r>
            <a:r>
              <a:rPr lang="uk-UA" sz="2400" dirty="0" smtClean="0">
                <a:solidFill>
                  <a:srgbClr val="252421"/>
                </a:solidFill>
                <a:latin typeface="Verdana"/>
                <a:cs typeface="Verdana"/>
              </a:rPr>
              <a:t>)</a:t>
            </a:r>
            <a:r>
              <a:rPr lang="uk-UA" sz="2400" spc="409" dirty="0" smtClean="0">
                <a:solidFill>
                  <a:srgbClr val="252421"/>
                </a:solidFill>
                <a:latin typeface="Verdana"/>
                <a:cs typeface="Verdana"/>
              </a:rPr>
              <a:t> </a:t>
            </a:r>
            <a:r>
              <a:rPr lang="uk-UA" sz="2400" dirty="0" smtClean="0">
                <a:solidFill>
                  <a:srgbClr val="252421"/>
                </a:solidFill>
                <a:latin typeface="Arial"/>
                <a:cs typeface="Arial"/>
              </a:rPr>
              <a:t>у</a:t>
            </a:r>
            <a:r>
              <a:rPr lang="uk-UA" sz="2400" spc="605" dirty="0" smtClean="0">
                <a:solidFill>
                  <a:srgbClr val="252421"/>
                </a:solidFill>
                <a:latin typeface="Arial"/>
                <a:cs typeface="Arial"/>
              </a:rPr>
              <a:t> </a:t>
            </a:r>
            <a:r>
              <a:rPr lang="uk-UA" sz="2400" spc="145" dirty="0" smtClean="0">
                <a:solidFill>
                  <a:srgbClr val="252421"/>
                </a:solidFill>
                <a:latin typeface="Arial"/>
                <a:cs typeface="Arial"/>
              </a:rPr>
              <a:t>нашій</a:t>
            </a:r>
            <a:r>
              <a:rPr lang="uk-UA" sz="2400" spc="605" dirty="0" smtClean="0">
                <a:solidFill>
                  <a:srgbClr val="252421"/>
                </a:solidFill>
                <a:latin typeface="Arial"/>
                <a:cs typeface="Arial"/>
              </a:rPr>
              <a:t> </a:t>
            </a:r>
            <a:r>
              <a:rPr lang="uk-UA" sz="2400" spc="95" dirty="0" smtClean="0">
                <a:solidFill>
                  <a:srgbClr val="252421"/>
                </a:solidFill>
                <a:latin typeface="Arial"/>
                <a:cs typeface="Arial"/>
              </a:rPr>
              <a:t>країні</a:t>
            </a:r>
            <a:r>
              <a:rPr lang="uk-UA" sz="2400" spc="605" dirty="0" smtClean="0">
                <a:solidFill>
                  <a:srgbClr val="252421"/>
                </a:solidFill>
                <a:latin typeface="Arial"/>
                <a:cs typeface="Arial"/>
              </a:rPr>
              <a:t> </a:t>
            </a:r>
            <a:r>
              <a:rPr lang="uk-UA" sz="2400" spc="40" dirty="0" smtClean="0">
                <a:solidFill>
                  <a:srgbClr val="252421"/>
                </a:solidFill>
                <a:latin typeface="Arial"/>
                <a:cs typeface="Arial"/>
              </a:rPr>
              <a:t>з</a:t>
            </a:r>
            <a:r>
              <a:rPr lang="uk-UA" sz="2400" spc="40" dirty="0" smtClean="0">
                <a:solidFill>
                  <a:srgbClr val="252421"/>
                </a:solidFill>
                <a:latin typeface="Verdana"/>
                <a:cs typeface="Verdana"/>
              </a:rPr>
              <a:t>’</a:t>
            </a:r>
            <a:r>
              <a:rPr lang="uk-UA" sz="2400" spc="40" dirty="0" smtClean="0">
                <a:solidFill>
                  <a:srgbClr val="252421"/>
                </a:solidFill>
                <a:latin typeface="Arial"/>
                <a:cs typeface="Arial"/>
              </a:rPr>
              <a:t>явилися </a:t>
            </a:r>
            <a:r>
              <a:rPr lang="uk-UA" sz="2400" spc="150" dirty="0" smtClean="0">
                <a:solidFill>
                  <a:srgbClr val="252421"/>
                </a:solidFill>
                <a:latin typeface="Arial"/>
                <a:cs typeface="Arial"/>
              </a:rPr>
              <a:t>наприкінці</a:t>
            </a:r>
            <a:r>
              <a:rPr lang="uk-UA" sz="2400" spc="-5" dirty="0" smtClean="0">
                <a:solidFill>
                  <a:srgbClr val="252421"/>
                </a:solidFill>
                <a:latin typeface="Arial"/>
                <a:cs typeface="Arial"/>
              </a:rPr>
              <a:t>  </a:t>
            </a:r>
            <a:r>
              <a:rPr lang="uk-UA" sz="2400" spc="-100" dirty="0" smtClean="0">
                <a:solidFill>
                  <a:srgbClr val="252421"/>
                </a:solidFill>
                <a:latin typeface="Verdana"/>
                <a:cs typeface="Verdana"/>
              </a:rPr>
              <a:t>80-</a:t>
            </a:r>
            <a:r>
              <a:rPr lang="uk-UA" sz="2400" spc="65" dirty="0" smtClean="0">
                <a:solidFill>
                  <a:srgbClr val="252421"/>
                </a:solidFill>
                <a:latin typeface="Arial"/>
                <a:cs typeface="Arial"/>
              </a:rPr>
              <a:t>х</a:t>
            </a:r>
            <a:r>
              <a:rPr lang="uk-UA" sz="2400" dirty="0" smtClean="0">
                <a:solidFill>
                  <a:srgbClr val="252421"/>
                </a:solidFill>
                <a:latin typeface="Arial"/>
                <a:cs typeface="Arial"/>
              </a:rPr>
              <a:t>  </a:t>
            </a:r>
            <a:r>
              <a:rPr lang="uk-UA" sz="2400" spc="130" dirty="0" smtClean="0">
                <a:solidFill>
                  <a:srgbClr val="252421"/>
                </a:solidFill>
                <a:latin typeface="Arial"/>
                <a:cs typeface="Arial"/>
              </a:rPr>
              <a:t>років</a:t>
            </a:r>
            <a:r>
              <a:rPr lang="uk-UA" sz="2400" dirty="0" smtClean="0">
                <a:solidFill>
                  <a:srgbClr val="252421"/>
                </a:solidFill>
                <a:latin typeface="Arial"/>
                <a:cs typeface="Arial"/>
              </a:rPr>
              <a:t>  </a:t>
            </a:r>
            <a:r>
              <a:rPr lang="uk-UA" sz="2400" spc="110" dirty="0" smtClean="0">
                <a:solidFill>
                  <a:srgbClr val="252421"/>
                </a:solidFill>
                <a:latin typeface="Arial"/>
                <a:cs typeface="Arial"/>
              </a:rPr>
              <a:t>минулого</a:t>
            </a:r>
            <a:r>
              <a:rPr lang="uk-UA" sz="2400" dirty="0" smtClean="0">
                <a:solidFill>
                  <a:srgbClr val="252421"/>
                </a:solidFill>
                <a:latin typeface="Arial"/>
                <a:cs typeface="Arial"/>
              </a:rPr>
              <a:t>  століття</a:t>
            </a:r>
            <a:r>
              <a:rPr lang="uk-UA" sz="2400" dirty="0" smtClean="0">
                <a:solidFill>
                  <a:srgbClr val="252421"/>
                </a:solidFill>
                <a:latin typeface="Verdana"/>
                <a:cs typeface="Verdana"/>
              </a:rPr>
              <a:t>,</a:t>
            </a:r>
            <a:r>
              <a:rPr lang="uk-UA" sz="2400" spc="530" dirty="0" smtClean="0">
                <a:solidFill>
                  <a:srgbClr val="252421"/>
                </a:solidFill>
                <a:latin typeface="Verdana"/>
                <a:cs typeface="Verdana"/>
              </a:rPr>
              <a:t> </a:t>
            </a:r>
            <a:r>
              <a:rPr lang="uk-UA" sz="2400" dirty="0" smtClean="0">
                <a:solidFill>
                  <a:srgbClr val="252421"/>
                </a:solidFill>
                <a:latin typeface="Arial"/>
                <a:cs typeface="Arial"/>
              </a:rPr>
              <a:t>у</a:t>
            </a:r>
            <a:r>
              <a:rPr lang="uk-UA" sz="2400" spc="-5" dirty="0" smtClean="0">
                <a:solidFill>
                  <a:srgbClr val="252421"/>
                </a:solidFill>
                <a:latin typeface="Arial"/>
                <a:cs typeface="Arial"/>
              </a:rPr>
              <a:t>  </a:t>
            </a:r>
            <a:r>
              <a:rPr lang="uk-UA" sz="2400" spc="85" dirty="0" smtClean="0">
                <a:solidFill>
                  <a:srgbClr val="252421"/>
                </a:solidFill>
                <a:latin typeface="Arial"/>
                <a:cs typeface="Arial"/>
              </a:rPr>
              <a:t>період</a:t>
            </a:r>
            <a:r>
              <a:rPr lang="uk-UA" sz="2400" dirty="0" smtClean="0">
                <a:solidFill>
                  <a:srgbClr val="252421"/>
                </a:solidFill>
                <a:latin typeface="Arial"/>
                <a:cs typeface="Arial"/>
              </a:rPr>
              <a:t>  перебудови</a:t>
            </a:r>
            <a:r>
              <a:rPr lang="uk-UA" sz="2400" dirty="0" smtClean="0">
                <a:solidFill>
                  <a:srgbClr val="252421"/>
                </a:solidFill>
                <a:latin typeface="Verdana"/>
                <a:cs typeface="Verdana"/>
              </a:rPr>
              <a:t>,</a:t>
            </a:r>
            <a:r>
              <a:rPr lang="uk-UA" sz="2400" spc="535" dirty="0" smtClean="0">
                <a:solidFill>
                  <a:srgbClr val="252421"/>
                </a:solidFill>
                <a:latin typeface="Verdana"/>
                <a:cs typeface="Verdana"/>
              </a:rPr>
              <a:t> </a:t>
            </a:r>
            <a:r>
              <a:rPr lang="uk-UA" sz="2400" spc="120" dirty="0" smtClean="0">
                <a:solidFill>
                  <a:srgbClr val="252421"/>
                </a:solidFill>
                <a:latin typeface="Arial"/>
                <a:cs typeface="Arial"/>
              </a:rPr>
              <a:t>коли</a:t>
            </a:r>
            <a:r>
              <a:rPr lang="uk-UA" sz="2400" spc="-5" dirty="0" smtClean="0">
                <a:solidFill>
                  <a:srgbClr val="252421"/>
                </a:solidFill>
                <a:latin typeface="Arial"/>
                <a:cs typeface="Arial"/>
              </a:rPr>
              <a:t>  </a:t>
            </a:r>
            <a:r>
              <a:rPr lang="uk-UA" sz="2400" spc="105" dirty="0" smtClean="0">
                <a:solidFill>
                  <a:srgbClr val="252421"/>
                </a:solidFill>
                <a:latin typeface="Arial"/>
                <a:cs typeface="Arial"/>
              </a:rPr>
              <a:t>темпи </a:t>
            </a:r>
            <a:r>
              <a:rPr lang="uk-UA" sz="2400" spc="80" dirty="0" smtClean="0">
                <a:solidFill>
                  <a:srgbClr val="252421"/>
                </a:solidFill>
                <a:latin typeface="Arial"/>
                <a:cs typeface="Arial"/>
              </a:rPr>
              <a:t>зростання</a:t>
            </a:r>
            <a:r>
              <a:rPr lang="uk-UA" sz="2400" spc="300" dirty="0" smtClean="0">
                <a:solidFill>
                  <a:srgbClr val="252421"/>
                </a:solidFill>
                <a:latin typeface="Arial"/>
                <a:cs typeface="Arial"/>
              </a:rPr>
              <a:t> </a:t>
            </a:r>
            <a:r>
              <a:rPr lang="uk-UA" sz="2400" dirty="0" smtClean="0">
                <a:solidFill>
                  <a:srgbClr val="252421"/>
                </a:solidFill>
                <a:latin typeface="Arial"/>
                <a:cs typeface="Arial"/>
              </a:rPr>
              <a:t>їх</a:t>
            </a:r>
            <a:r>
              <a:rPr lang="uk-UA" sz="2400" spc="300" dirty="0" smtClean="0">
                <a:solidFill>
                  <a:srgbClr val="252421"/>
                </a:solidFill>
                <a:latin typeface="Arial"/>
                <a:cs typeface="Arial"/>
              </a:rPr>
              <a:t> </a:t>
            </a:r>
            <a:r>
              <a:rPr lang="uk-UA" sz="2400" spc="90" dirty="0" smtClean="0">
                <a:solidFill>
                  <a:srgbClr val="252421"/>
                </a:solidFill>
                <a:latin typeface="Arial"/>
                <a:cs typeface="Arial"/>
              </a:rPr>
              <a:t>кількості</a:t>
            </a:r>
            <a:r>
              <a:rPr lang="uk-UA" sz="2400" spc="300" dirty="0" smtClean="0">
                <a:solidFill>
                  <a:srgbClr val="252421"/>
                </a:solidFill>
                <a:latin typeface="Arial"/>
                <a:cs typeface="Arial"/>
              </a:rPr>
              <a:t> </a:t>
            </a:r>
            <a:r>
              <a:rPr lang="uk-UA" sz="2400" spc="90" dirty="0" smtClean="0">
                <a:solidFill>
                  <a:srgbClr val="252421"/>
                </a:solidFill>
                <a:latin typeface="Arial"/>
                <a:cs typeface="Arial"/>
              </a:rPr>
              <a:t>і</a:t>
            </a:r>
            <a:r>
              <a:rPr lang="uk-UA" sz="2400" spc="300" dirty="0" smtClean="0">
                <a:solidFill>
                  <a:srgbClr val="252421"/>
                </a:solidFill>
                <a:latin typeface="Arial"/>
                <a:cs typeface="Arial"/>
              </a:rPr>
              <a:t> </a:t>
            </a:r>
            <a:r>
              <a:rPr lang="uk-UA" sz="2400" spc="100" dirty="0" smtClean="0">
                <a:solidFill>
                  <a:srgbClr val="252421"/>
                </a:solidFill>
                <a:latin typeface="Arial"/>
                <a:cs typeface="Arial"/>
              </a:rPr>
              <a:t>питомої</a:t>
            </a:r>
            <a:r>
              <a:rPr lang="uk-UA" sz="2400" spc="300" dirty="0" smtClean="0">
                <a:solidFill>
                  <a:srgbClr val="252421"/>
                </a:solidFill>
                <a:latin typeface="Arial"/>
                <a:cs typeface="Arial"/>
              </a:rPr>
              <a:t> </a:t>
            </a:r>
            <a:r>
              <a:rPr lang="uk-UA" sz="2400" spc="114" dirty="0" smtClean="0">
                <a:solidFill>
                  <a:srgbClr val="252421"/>
                </a:solidFill>
                <a:latin typeface="Arial"/>
                <a:cs typeface="Arial"/>
              </a:rPr>
              <a:t>ваги</a:t>
            </a:r>
            <a:r>
              <a:rPr lang="uk-UA" sz="2400" spc="300" dirty="0" smtClean="0">
                <a:solidFill>
                  <a:srgbClr val="252421"/>
                </a:solidFill>
                <a:latin typeface="Arial"/>
                <a:cs typeface="Arial"/>
              </a:rPr>
              <a:t> </a:t>
            </a:r>
            <a:r>
              <a:rPr lang="uk-UA" sz="2400" dirty="0" smtClean="0">
                <a:solidFill>
                  <a:srgbClr val="252421"/>
                </a:solidFill>
                <a:latin typeface="Arial"/>
                <a:cs typeface="Arial"/>
              </a:rPr>
              <a:t>у</a:t>
            </a:r>
            <a:r>
              <a:rPr lang="uk-UA" sz="2400" spc="300" dirty="0" smtClean="0">
                <a:solidFill>
                  <a:srgbClr val="252421"/>
                </a:solidFill>
                <a:latin typeface="Arial"/>
                <a:cs typeface="Arial"/>
              </a:rPr>
              <a:t> </a:t>
            </a:r>
            <a:r>
              <a:rPr lang="uk-UA" sz="2400" spc="85" dirty="0" smtClean="0">
                <a:solidFill>
                  <a:srgbClr val="252421"/>
                </a:solidFill>
                <a:latin typeface="Arial"/>
                <a:cs typeface="Arial"/>
              </a:rPr>
              <a:t>загальному</a:t>
            </a:r>
            <a:r>
              <a:rPr lang="uk-UA" sz="2400" spc="300" dirty="0" smtClean="0">
                <a:solidFill>
                  <a:srgbClr val="252421"/>
                </a:solidFill>
                <a:latin typeface="Arial"/>
                <a:cs typeface="Arial"/>
              </a:rPr>
              <a:t> </a:t>
            </a:r>
            <a:r>
              <a:rPr lang="uk-UA" sz="2400" spc="75" dirty="0" smtClean="0">
                <a:solidFill>
                  <a:srgbClr val="252421"/>
                </a:solidFill>
                <a:latin typeface="Arial"/>
                <a:cs typeface="Arial"/>
              </a:rPr>
              <a:t>масиві</a:t>
            </a:r>
            <a:r>
              <a:rPr lang="uk-UA" sz="2400" spc="300" dirty="0" smtClean="0">
                <a:solidFill>
                  <a:srgbClr val="252421"/>
                </a:solidFill>
                <a:latin typeface="Arial"/>
                <a:cs typeface="Arial"/>
              </a:rPr>
              <a:t> </a:t>
            </a:r>
            <a:r>
              <a:rPr lang="uk-UA" sz="2400" spc="75" dirty="0" smtClean="0">
                <a:solidFill>
                  <a:srgbClr val="252421"/>
                </a:solidFill>
                <a:latin typeface="Arial"/>
                <a:cs typeface="Arial"/>
              </a:rPr>
              <a:t>малих</a:t>
            </a:r>
            <a:r>
              <a:rPr lang="uk-UA" sz="2400" spc="300" dirty="0" smtClean="0">
                <a:solidFill>
                  <a:srgbClr val="252421"/>
                </a:solidFill>
                <a:latin typeface="Arial"/>
                <a:cs typeface="Arial"/>
              </a:rPr>
              <a:t> </a:t>
            </a:r>
            <a:r>
              <a:rPr lang="uk-UA" sz="2400" spc="75" dirty="0" smtClean="0">
                <a:solidFill>
                  <a:srgbClr val="252421"/>
                </a:solidFill>
                <a:latin typeface="Arial"/>
                <a:cs typeface="Arial"/>
              </a:rPr>
              <a:t>підприємств </a:t>
            </a:r>
            <a:r>
              <a:rPr lang="uk-UA" sz="2400" spc="55" dirty="0" smtClean="0">
                <a:solidFill>
                  <a:srgbClr val="252421"/>
                </a:solidFill>
                <a:latin typeface="Arial"/>
                <a:cs typeface="Arial"/>
              </a:rPr>
              <a:t>були</a:t>
            </a:r>
            <a:r>
              <a:rPr lang="uk-UA" sz="2400" spc="-45" dirty="0" smtClean="0">
                <a:solidFill>
                  <a:srgbClr val="252421"/>
                </a:solidFill>
                <a:latin typeface="Arial"/>
                <a:cs typeface="Arial"/>
              </a:rPr>
              <a:t> </a:t>
            </a:r>
            <a:r>
              <a:rPr lang="uk-UA" sz="2400" spc="45" dirty="0" smtClean="0">
                <a:solidFill>
                  <a:srgbClr val="252421"/>
                </a:solidFill>
                <a:latin typeface="Arial"/>
                <a:cs typeface="Arial"/>
              </a:rPr>
              <a:t>максимальні</a:t>
            </a:r>
            <a:r>
              <a:rPr lang="uk-UA" sz="2400" spc="45" dirty="0" smtClean="0">
                <a:solidFill>
                  <a:srgbClr val="252421"/>
                </a:solidFill>
                <a:latin typeface="Verdana"/>
                <a:cs typeface="Verdana"/>
              </a:rPr>
              <a:t>.</a:t>
            </a:r>
            <a:endParaRPr lang="uk-UA" sz="2400" dirty="0" smtClean="0">
              <a:latin typeface="Verdana"/>
              <a:cs typeface="Verdana"/>
            </a:endParaRPr>
          </a:p>
          <a:p>
            <a:pPr marL="12700" marR="5080" algn="just">
              <a:lnSpc>
                <a:spcPct val="115399"/>
              </a:lnSpc>
            </a:pPr>
            <a:r>
              <a:rPr lang="uk-UA" sz="2400" spc="60" dirty="0" smtClean="0">
                <a:solidFill>
                  <a:srgbClr val="252421"/>
                </a:solidFill>
                <a:latin typeface="Arial"/>
                <a:cs typeface="Arial"/>
              </a:rPr>
              <a:t>	Малі</a:t>
            </a:r>
            <a:r>
              <a:rPr lang="uk-UA" sz="2400" spc="370" dirty="0" smtClean="0">
                <a:solidFill>
                  <a:srgbClr val="252421"/>
                </a:solidFill>
                <a:latin typeface="Arial"/>
                <a:cs typeface="Arial"/>
              </a:rPr>
              <a:t> </a:t>
            </a:r>
            <a:r>
              <a:rPr lang="uk-UA" sz="2400" spc="80" dirty="0" smtClean="0">
                <a:solidFill>
                  <a:srgbClr val="252421"/>
                </a:solidFill>
                <a:latin typeface="Arial"/>
                <a:cs typeface="Arial"/>
              </a:rPr>
              <a:t>підприємства</a:t>
            </a:r>
            <a:r>
              <a:rPr lang="uk-UA" sz="2400" spc="370" dirty="0" smtClean="0">
                <a:solidFill>
                  <a:srgbClr val="252421"/>
                </a:solidFill>
                <a:latin typeface="Arial"/>
                <a:cs typeface="Arial"/>
              </a:rPr>
              <a:t> </a:t>
            </a:r>
            <a:r>
              <a:rPr lang="uk-UA" sz="2400" spc="114" dirty="0" smtClean="0">
                <a:solidFill>
                  <a:srgbClr val="252421"/>
                </a:solidFill>
                <a:latin typeface="Arial"/>
                <a:cs typeface="Arial"/>
              </a:rPr>
              <a:t>інноваційної</a:t>
            </a:r>
            <a:r>
              <a:rPr lang="uk-UA" sz="2400" spc="370" dirty="0" smtClean="0">
                <a:solidFill>
                  <a:srgbClr val="252421"/>
                </a:solidFill>
                <a:latin typeface="Arial"/>
                <a:cs typeface="Arial"/>
              </a:rPr>
              <a:t> </a:t>
            </a:r>
            <a:r>
              <a:rPr lang="uk-UA" sz="2400" spc="75" dirty="0" smtClean="0">
                <a:solidFill>
                  <a:srgbClr val="252421"/>
                </a:solidFill>
                <a:latin typeface="Arial"/>
                <a:cs typeface="Arial"/>
              </a:rPr>
              <a:t>спрямованості</a:t>
            </a:r>
            <a:r>
              <a:rPr lang="uk-UA" sz="2400" spc="370" dirty="0" smtClean="0">
                <a:solidFill>
                  <a:srgbClr val="252421"/>
                </a:solidFill>
                <a:latin typeface="Arial"/>
                <a:cs typeface="Arial"/>
              </a:rPr>
              <a:t> </a:t>
            </a:r>
            <a:r>
              <a:rPr lang="uk-UA" sz="2400" spc="150" dirty="0" smtClean="0">
                <a:solidFill>
                  <a:srgbClr val="252421"/>
                </a:solidFill>
                <a:latin typeface="Arial"/>
                <a:cs typeface="Arial"/>
              </a:rPr>
              <a:t>наприкінці</a:t>
            </a:r>
            <a:r>
              <a:rPr lang="uk-UA" sz="2400" spc="370" dirty="0" smtClean="0">
                <a:solidFill>
                  <a:srgbClr val="252421"/>
                </a:solidFill>
                <a:latin typeface="Arial"/>
                <a:cs typeface="Arial"/>
              </a:rPr>
              <a:t> </a:t>
            </a:r>
            <a:r>
              <a:rPr lang="uk-UA" sz="2400" spc="-100" dirty="0" smtClean="0">
                <a:solidFill>
                  <a:srgbClr val="252421"/>
                </a:solidFill>
                <a:latin typeface="Verdana"/>
                <a:cs typeface="Verdana"/>
              </a:rPr>
              <a:t>80-</a:t>
            </a:r>
            <a:r>
              <a:rPr lang="uk-UA" sz="2400" spc="-150" dirty="0" smtClean="0">
                <a:solidFill>
                  <a:srgbClr val="252421"/>
                </a:solidFill>
                <a:latin typeface="Arial"/>
                <a:cs typeface="Arial"/>
              </a:rPr>
              <a:t>х</a:t>
            </a:r>
            <a:r>
              <a:rPr lang="uk-UA" sz="2400" spc="-150" dirty="0" smtClean="0">
                <a:solidFill>
                  <a:srgbClr val="252421"/>
                </a:solidFill>
                <a:latin typeface="Verdana"/>
                <a:cs typeface="Verdana"/>
              </a:rPr>
              <a:t>–</a:t>
            </a:r>
            <a:r>
              <a:rPr lang="uk-UA" sz="2400" spc="110" dirty="0" smtClean="0">
                <a:solidFill>
                  <a:srgbClr val="252421"/>
                </a:solidFill>
                <a:latin typeface="Arial"/>
                <a:cs typeface="Arial"/>
              </a:rPr>
              <a:t>початку</a:t>
            </a:r>
            <a:r>
              <a:rPr lang="uk-UA" sz="2400" spc="375" dirty="0" smtClean="0">
                <a:solidFill>
                  <a:srgbClr val="252421"/>
                </a:solidFill>
                <a:latin typeface="Arial"/>
                <a:cs typeface="Arial"/>
              </a:rPr>
              <a:t> </a:t>
            </a:r>
            <a:r>
              <a:rPr lang="uk-UA" sz="2400" spc="-100" dirty="0" smtClean="0">
                <a:solidFill>
                  <a:srgbClr val="252421"/>
                </a:solidFill>
                <a:latin typeface="Verdana"/>
                <a:cs typeface="Verdana"/>
              </a:rPr>
              <a:t>90-</a:t>
            </a:r>
            <a:r>
              <a:rPr lang="uk-UA" sz="2400" spc="15" dirty="0" smtClean="0">
                <a:solidFill>
                  <a:srgbClr val="252421"/>
                </a:solidFill>
                <a:latin typeface="Arial"/>
                <a:cs typeface="Arial"/>
              </a:rPr>
              <a:t>х </a:t>
            </a:r>
            <a:r>
              <a:rPr lang="uk-UA" sz="2400" spc="130" dirty="0" smtClean="0">
                <a:solidFill>
                  <a:srgbClr val="252421"/>
                </a:solidFill>
                <a:latin typeface="Arial"/>
                <a:cs typeface="Arial"/>
              </a:rPr>
              <a:t>років</a:t>
            </a:r>
            <a:r>
              <a:rPr lang="uk-UA" sz="2400" spc="35" dirty="0" smtClean="0">
                <a:solidFill>
                  <a:srgbClr val="252421"/>
                </a:solidFill>
                <a:latin typeface="Arial"/>
                <a:cs typeface="Arial"/>
              </a:rPr>
              <a:t>  </a:t>
            </a:r>
            <a:r>
              <a:rPr lang="uk-UA" sz="2400" spc="110" dirty="0" smtClean="0">
                <a:solidFill>
                  <a:srgbClr val="252421"/>
                </a:solidFill>
                <a:latin typeface="Arial"/>
                <a:cs typeface="Arial"/>
              </a:rPr>
              <a:t>минулого</a:t>
            </a:r>
            <a:r>
              <a:rPr lang="uk-UA" sz="2400" spc="40" dirty="0" smtClean="0">
                <a:solidFill>
                  <a:srgbClr val="252421"/>
                </a:solidFill>
                <a:latin typeface="Arial"/>
                <a:cs typeface="Arial"/>
              </a:rPr>
              <a:t>  </a:t>
            </a:r>
            <a:r>
              <a:rPr lang="uk-UA" sz="2400" dirty="0" smtClean="0">
                <a:solidFill>
                  <a:srgbClr val="252421"/>
                </a:solidFill>
                <a:latin typeface="Arial"/>
                <a:cs typeface="Arial"/>
              </a:rPr>
              <a:t>століття</a:t>
            </a:r>
            <a:r>
              <a:rPr lang="uk-UA" sz="2400" spc="40" dirty="0" smtClean="0">
                <a:solidFill>
                  <a:srgbClr val="252421"/>
                </a:solidFill>
                <a:latin typeface="Arial"/>
                <a:cs typeface="Arial"/>
              </a:rPr>
              <a:t>  </a:t>
            </a:r>
            <a:r>
              <a:rPr lang="uk-UA" sz="2400" dirty="0" smtClean="0">
                <a:solidFill>
                  <a:srgbClr val="252421"/>
                </a:solidFill>
                <a:latin typeface="Arial"/>
                <a:cs typeface="Arial"/>
              </a:rPr>
              <a:t>формувалися</a:t>
            </a:r>
            <a:r>
              <a:rPr lang="uk-UA" sz="2400" spc="40" dirty="0" smtClean="0">
                <a:solidFill>
                  <a:srgbClr val="252421"/>
                </a:solidFill>
                <a:latin typeface="Arial"/>
                <a:cs typeface="Arial"/>
              </a:rPr>
              <a:t>  </a:t>
            </a:r>
            <a:r>
              <a:rPr lang="uk-UA" sz="2400" spc="150" dirty="0" smtClean="0">
                <a:solidFill>
                  <a:srgbClr val="252421"/>
                </a:solidFill>
                <a:latin typeface="Arial"/>
                <a:cs typeface="Arial"/>
              </a:rPr>
              <a:t>різними</a:t>
            </a:r>
            <a:r>
              <a:rPr lang="uk-UA" sz="2400" spc="40" dirty="0" smtClean="0">
                <a:solidFill>
                  <a:srgbClr val="252421"/>
                </a:solidFill>
                <a:latin typeface="Arial"/>
                <a:cs typeface="Arial"/>
              </a:rPr>
              <a:t>  </a:t>
            </a:r>
            <a:r>
              <a:rPr lang="uk-UA" sz="2400" dirty="0" smtClean="0">
                <a:solidFill>
                  <a:srgbClr val="252421"/>
                </a:solidFill>
                <a:latin typeface="Arial"/>
                <a:cs typeface="Arial"/>
              </a:rPr>
              <a:t>шляхами</a:t>
            </a:r>
            <a:r>
              <a:rPr lang="uk-UA" sz="2400" dirty="0" smtClean="0">
                <a:solidFill>
                  <a:srgbClr val="252421"/>
                </a:solidFill>
                <a:latin typeface="Verdana"/>
                <a:cs typeface="Verdana"/>
              </a:rPr>
              <a:t>.</a:t>
            </a:r>
            <a:r>
              <a:rPr lang="uk-UA" sz="2400" spc="610" dirty="0" smtClean="0">
                <a:solidFill>
                  <a:srgbClr val="252421"/>
                </a:solidFill>
                <a:latin typeface="Verdana"/>
                <a:cs typeface="Verdana"/>
              </a:rPr>
              <a:t> </a:t>
            </a:r>
            <a:r>
              <a:rPr lang="uk-UA" sz="2400" spc="60" dirty="0" smtClean="0">
                <a:solidFill>
                  <a:srgbClr val="252421"/>
                </a:solidFill>
                <a:latin typeface="Arial"/>
                <a:cs typeface="Arial"/>
              </a:rPr>
              <a:t>Одні</a:t>
            </a:r>
            <a:r>
              <a:rPr lang="uk-UA" sz="2400" spc="40" dirty="0" smtClean="0">
                <a:solidFill>
                  <a:srgbClr val="252421"/>
                </a:solidFill>
                <a:latin typeface="Arial"/>
                <a:cs typeface="Arial"/>
              </a:rPr>
              <a:t>  </a:t>
            </a:r>
            <a:r>
              <a:rPr lang="uk-UA" sz="2400" spc="50" dirty="0" smtClean="0">
                <a:solidFill>
                  <a:srgbClr val="252421"/>
                </a:solidFill>
                <a:latin typeface="Arial"/>
                <a:cs typeface="Arial"/>
              </a:rPr>
              <a:t>виділялися</a:t>
            </a:r>
            <a:r>
              <a:rPr lang="uk-UA" sz="2400" spc="35" dirty="0" smtClean="0">
                <a:solidFill>
                  <a:srgbClr val="252421"/>
                </a:solidFill>
                <a:latin typeface="Arial"/>
                <a:cs typeface="Arial"/>
              </a:rPr>
              <a:t>  </a:t>
            </a:r>
            <a:r>
              <a:rPr lang="uk-UA" sz="2400" spc="30" dirty="0" smtClean="0">
                <a:solidFill>
                  <a:srgbClr val="252421"/>
                </a:solidFill>
                <a:latin typeface="Arial"/>
                <a:cs typeface="Arial"/>
              </a:rPr>
              <a:t>з </a:t>
            </a:r>
            <a:r>
              <a:rPr lang="uk-UA" sz="2400" spc="75" dirty="0" smtClean="0">
                <a:solidFill>
                  <a:srgbClr val="252421"/>
                </a:solidFill>
                <a:latin typeface="Arial"/>
                <a:cs typeface="Arial"/>
              </a:rPr>
              <a:t>науково</a:t>
            </a:r>
            <a:r>
              <a:rPr lang="uk-UA" sz="2400" spc="75" dirty="0" smtClean="0">
                <a:solidFill>
                  <a:srgbClr val="252421"/>
                </a:solidFill>
                <a:latin typeface="Verdana"/>
                <a:cs typeface="Verdana"/>
              </a:rPr>
              <a:t>-</a:t>
            </a:r>
            <a:r>
              <a:rPr lang="uk-UA" sz="2400" spc="60" dirty="0" smtClean="0">
                <a:solidFill>
                  <a:srgbClr val="252421"/>
                </a:solidFill>
                <a:latin typeface="Arial"/>
                <a:cs typeface="Arial"/>
              </a:rPr>
              <a:t>дослідних</a:t>
            </a:r>
            <a:r>
              <a:rPr lang="uk-UA" sz="2400" spc="420" dirty="0" smtClean="0">
                <a:solidFill>
                  <a:srgbClr val="252421"/>
                </a:solidFill>
                <a:latin typeface="Arial"/>
                <a:cs typeface="Arial"/>
              </a:rPr>
              <a:t>  </a:t>
            </a:r>
            <a:r>
              <a:rPr lang="uk-UA" sz="2400" spc="75" dirty="0" smtClean="0">
                <a:solidFill>
                  <a:srgbClr val="252421"/>
                </a:solidFill>
                <a:latin typeface="Arial"/>
                <a:cs typeface="Arial"/>
              </a:rPr>
              <a:t>інститутів</a:t>
            </a:r>
            <a:r>
              <a:rPr lang="uk-UA" sz="2400" spc="425" dirty="0" smtClean="0">
                <a:solidFill>
                  <a:srgbClr val="252421"/>
                </a:solidFill>
                <a:latin typeface="Arial"/>
                <a:cs typeface="Arial"/>
              </a:rPr>
              <a:t>  </a:t>
            </a:r>
            <a:r>
              <a:rPr lang="uk-UA" sz="2400" dirty="0" smtClean="0">
                <a:solidFill>
                  <a:srgbClr val="252421"/>
                </a:solidFill>
                <a:latin typeface="Verdana"/>
                <a:cs typeface="Verdana"/>
              </a:rPr>
              <a:t>(</a:t>
            </a:r>
            <a:r>
              <a:rPr lang="uk-UA" sz="2400" dirty="0" smtClean="0">
                <a:solidFill>
                  <a:srgbClr val="252421"/>
                </a:solidFill>
                <a:latin typeface="Arial"/>
                <a:cs typeface="Arial"/>
              </a:rPr>
              <a:t>НДІ</a:t>
            </a:r>
            <a:r>
              <a:rPr lang="uk-UA" sz="2400" dirty="0" smtClean="0">
                <a:solidFill>
                  <a:srgbClr val="252421"/>
                </a:solidFill>
                <a:latin typeface="Verdana"/>
                <a:cs typeface="Verdana"/>
              </a:rPr>
              <a:t>),</a:t>
            </a:r>
            <a:r>
              <a:rPr lang="uk-UA" sz="2400" spc="229" dirty="0" smtClean="0">
                <a:solidFill>
                  <a:srgbClr val="252421"/>
                </a:solidFill>
                <a:latin typeface="Verdana"/>
                <a:cs typeface="Verdana"/>
              </a:rPr>
              <a:t>  </a:t>
            </a:r>
            <a:r>
              <a:rPr lang="uk-UA" sz="2400" spc="75" dirty="0" smtClean="0">
                <a:solidFill>
                  <a:srgbClr val="252421"/>
                </a:solidFill>
                <a:latin typeface="Arial"/>
                <a:cs typeface="Arial"/>
              </a:rPr>
              <a:t>науково</a:t>
            </a:r>
            <a:r>
              <a:rPr lang="uk-UA" sz="2400" spc="75" dirty="0" smtClean="0">
                <a:solidFill>
                  <a:srgbClr val="252421"/>
                </a:solidFill>
                <a:latin typeface="Verdana"/>
                <a:cs typeface="Verdana"/>
              </a:rPr>
              <a:t>-</a:t>
            </a:r>
            <a:r>
              <a:rPr lang="uk-UA" sz="2400" spc="150" dirty="0" smtClean="0">
                <a:solidFill>
                  <a:srgbClr val="252421"/>
                </a:solidFill>
                <a:latin typeface="Arial"/>
                <a:cs typeface="Arial"/>
              </a:rPr>
              <a:t>виробничих</a:t>
            </a:r>
            <a:r>
              <a:rPr lang="uk-UA" sz="2400" spc="425" dirty="0" smtClean="0">
                <a:solidFill>
                  <a:srgbClr val="252421"/>
                </a:solidFill>
                <a:latin typeface="Arial"/>
                <a:cs typeface="Arial"/>
              </a:rPr>
              <a:t>  </a:t>
            </a:r>
            <a:r>
              <a:rPr lang="uk-UA" sz="2400" dirty="0" smtClean="0">
                <a:solidFill>
                  <a:srgbClr val="252421"/>
                </a:solidFill>
                <a:latin typeface="Arial"/>
                <a:cs typeface="Arial"/>
              </a:rPr>
              <a:t>об</a:t>
            </a:r>
            <a:r>
              <a:rPr lang="uk-UA" sz="2400" dirty="0" smtClean="0">
                <a:solidFill>
                  <a:srgbClr val="252421"/>
                </a:solidFill>
                <a:latin typeface="Verdana"/>
                <a:cs typeface="Verdana"/>
              </a:rPr>
              <a:t>’</a:t>
            </a:r>
            <a:r>
              <a:rPr lang="uk-UA" sz="2400" dirty="0" smtClean="0">
                <a:solidFill>
                  <a:srgbClr val="252421"/>
                </a:solidFill>
                <a:latin typeface="Arial"/>
                <a:cs typeface="Arial"/>
              </a:rPr>
              <a:t>єднань</a:t>
            </a:r>
            <a:r>
              <a:rPr lang="uk-UA" sz="2400" dirty="0" smtClean="0">
                <a:solidFill>
                  <a:srgbClr val="252421"/>
                </a:solidFill>
                <a:latin typeface="Verdana"/>
                <a:cs typeface="Verdana"/>
              </a:rPr>
              <a:t>,</a:t>
            </a:r>
            <a:r>
              <a:rPr lang="uk-UA" sz="2400" spc="229" dirty="0" smtClean="0">
                <a:solidFill>
                  <a:srgbClr val="252421"/>
                </a:solidFill>
                <a:latin typeface="Verdana"/>
                <a:cs typeface="Verdana"/>
              </a:rPr>
              <a:t>  </a:t>
            </a:r>
            <a:r>
              <a:rPr lang="uk-UA" sz="2400" spc="130" dirty="0" smtClean="0">
                <a:solidFill>
                  <a:srgbClr val="252421"/>
                </a:solidFill>
                <a:latin typeface="Arial"/>
                <a:cs typeface="Arial"/>
              </a:rPr>
              <a:t>інші </a:t>
            </a:r>
            <a:r>
              <a:rPr lang="uk-UA" sz="2400" spc="65" dirty="0" smtClean="0">
                <a:solidFill>
                  <a:srgbClr val="252421"/>
                </a:solidFill>
                <a:latin typeface="Arial"/>
                <a:cs typeface="Arial"/>
              </a:rPr>
              <a:t>створювалися</a:t>
            </a:r>
            <a:r>
              <a:rPr lang="uk-UA" sz="2400" spc="459" dirty="0" smtClean="0">
                <a:solidFill>
                  <a:srgbClr val="252421"/>
                </a:solidFill>
                <a:latin typeface="Arial"/>
                <a:cs typeface="Arial"/>
              </a:rPr>
              <a:t> </a:t>
            </a:r>
            <a:r>
              <a:rPr lang="uk-UA" sz="2400" spc="125" dirty="0" smtClean="0">
                <a:solidFill>
                  <a:srgbClr val="252421"/>
                </a:solidFill>
                <a:latin typeface="Arial"/>
                <a:cs typeface="Arial"/>
              </a:rPr>
              <a:t>як</a:t>
            </a:r>
            <a:r>
              <a:rPr lang="uk-UA" sz="2400" spc="465" dirty="0" smtClean="0">
                <a:solidFill>
                  <a:srgbClr val="252421"/>
                </a:solidFill>
                <a:latin typeface="Arial"/>
                <a:cs typeface="Arial"/>
              </a:rPr>
              <a:t> </a:t>
            </a:r>
            <a:r>
              <a:rPr lang="uk-UA" sz="2400" spc="60" dirty="0" smtClean="0">
                <a:solidFill>
                  <a:srgbClr val="252421"/>
                </a:solidFill>
                <a:latin typeface="Verdana"/>
                <a:cs typeface="Verdana"/>
              </a:rPr>
              <a:t>«</a:t>
            </a:r>
            <a:r>
              <a:rPr lang="uk-UA" sz="2400" spc="60" dirty="0" smtClean="0">
                <a:solidFill>
                  <a:srgbClr val="252421"/>
                </a:solidFill>
                <a:latin typeface="Arial"/>
                <a:cs typeface="Arial"/>
              </a:rPr>
              <a:t>ринкові</a:t>
            </a:r>
            <a:r>
              <a:rPr lang="uk-UA" sz="2400" spc="459" dirty="0" smtClean="0">
                <a:solidFill>
                  <a:srgbClr val="252421"/>
                </a:solidFill>
                <a:latin typeface="Arial"/>
                <a:cs typeface="Arial"/>
              </a:rPr>
              <a:t> </a:t>
            </a:r>
            <a:r>
              <a:rPr lang="uk-UA" sz="2400" spc="75" dirty="0" smtClean="0">
                <a:solidFill>
                  <a:srgbClr val="252421"/>
                </a:solidFill>
                <a:latin typeface="Arial"/>
                <a:cs typeface="Arial"/>
              </a:rPr>
              <a:t>двійники</a:t>
            </a:r>
            <a:r>
              <a:rPr lang="uk-UA" sz="2400" spc="75" dirty="0" smtClean="0">
                <a:solidFill>
                  <a:srgbClr val="252421"/>
                </a:solidFill>
                <a:latin typeface="Verdana"/>
                <a:cs typeface="Verdana"/>
              </a:rPr>
              <a:t>»</a:t>
            </a:r>
            <a:r>
              <a:rPr lang="uk-UA" sz="2400" spc="270" dirty="0" smtClean="0">
                <a:solidFill>
                  <a:srgbClr val="252421"/>
                </a:solidFill>
                <a:latin typeface="Verdana"/>
                <a:cs typeface="Verdana"/>
              </a:rPr>
              <a:t> </a:t>
            </a:r>
            <a:r>
              <a:rPr lang="uk-UA" sz="2400" spc="75" dirty="0" smtClean="0">
                <a:solidFill>
                  <a:srgbClr val="252421"/>
                </a:solidFill>
                <a:latin typeface="Arial"/>
                <a:cs typeface="Arial"/>
              </a:rPr>
              <a:t>лабораторій</a:t>
            </a:r>
            <a:r>
              <a:rPr lang="uk-UA" sz="2400" spc="465" dirty="0" smtClean="0">
                <a:solidFill>
                  <a:srgbClr val="252421"/>
                </a:solidFill>
                <a:latin typeface="Arial"/>
                <a:cs typeface="Arial"/>
              </a:rPr>
              <a:t> </a:t>
            </a:r>
            <a:r>
              <a:rPr lang="uk-UA" sz="2400" spc="90" dirty="0" smtClean="0">
                <a:solidFill>
                  <a:srgbClr val="252421"/>
                </a:solidFill>
                <a:latin typeface="Arial"/>
                <a:cs typeface="Arial"/>
              </a:rPr>
              <a:t>і</a:t>
            </a:r>
            <a:r>
              <a:rPr lang="uk-UA" sz="2400" spc="459" dirty="0" smtClean="0">
                <a:solidFill>
                  <a:srgbClr val="252421"/>
                </a:solidFill>
                <a:latin typeface="Arial"/>
                <a:cs typeface="Arial"/>
              </a:rPr>
              <a:t> </a:t>
            </a:r>
            <a:r>
              <a:rPr lang="uk-UA" sz="2400" spc="45" dirty="0" smtClean="0">
                <a:solidFill>
                  <a:srgbClr val="252421"/>
                </a:solidFill>
                <a:latin typeface="Arial"/>
                <a:cs typeface="Arial"/>
              </a:rPr>
              <a:t>відділів</a:t>
            </a:r>
            <a:r>
              <a:rPr lang="uk-UA" sz="2400" spc="465" dirty="0" smtClean="0">
                <a:solidFill>
                  <a:srgbClr val="252421"/>
                </a:solidFill>
                <a:latin typeface="Arial"/>
                <a:cs typeface="Arial"/>
              </a:rPr>
              <a:t> </a:t>
            </a:r>
            <a:r>
              <a:rPr lang="uk-UA" sz="2400" spc="65" dirty="0" smtClean="0">
                <a:solidFill>
                  <a:srgbClr val="252421"/>
                </a:solidFill>
                <a:latin typeface="Arial"/>
                <a:cs typeface="Arial"/>
              </a:rPr>
              <a:t>галузевих</a:t>
            </a:r>
            <a:r>
              <a:rPr lang="uk-UA" sz="2400" spc="465" dirty="0" smtClean="0">
                <a:solidFill>
                  <a:srgbClr val="252421"/>
                </a:solidFill>
                <a:latin typeface="Arial"/>
                <a:cs typeface="Arial"/>
              </a:rPr>
              <a:t> </a:t>
            </a:r>
            <a:r>
              <a:rPr lang="uk-UA" sz="2400" spc="65" dirty="0" smtClean="0">
                <a:solidFill>
                  <a:srgbClr val="252421"/>
                </a:solidFill>
                <a:latin typeface="Arial"/>
                <a:cs typeface="Arial"/>
              </a:rPr>
              <a:t>НДІ</a:t>
            </a:r>
            <a:r>
              <a:rPr lang="uk-UA" sz="2400" spc="459" dirty="0" smtClean="0">
                <a:solidFill>
                  <a:srgbClr val="252421"/>
                </a:solidFill>
                <a:latin typeface="Arial"/>
                <a:cs typeface="Arial"/>
              </a:rPr>
              <a:t> </a:t>
            </a:r>
            <a:r>
              <a:rPr lang="uk-UA" sz="2400" spc="-25" dirty="0" smtClean="0">
                <a:solidFill>
                  <a:srgbClr val="252421"/>
                </a:solidFill>
                <a:latin typeface="Arial"/>
                <a:cs typeface="Arial"/>
              </a:rPr>
              <a:t>та </a:t>
            </a:r>
            <a:r>
              <a:rPr lang="uk-UA" sz="2400" dirty="0" smtClean="0">
                <a:solidFill>
                  <a:srgbClr val="252421"/>
                </a:solidFill>
                <a:latin typeface="Arial"/>
                <a:cs typeface="Arial"/>
              </a:rPr>
              <a:t>заводів</a:t>
            </a:r>
            <a:r>
              <a:rPr lang="uk-UA" sz="2400" dirty="0" smtClean="0">
                <a:solidFill>
                  <a:srgbClr val="252421"/>
                </a:solidFill>
                <a:latin typeface="Verdana"/>
                <a:cs typeface="Verdana"/>
              </a:rPr>
              <a:t>.</a:t>
            </a:r>
            <a:r>
              <a:rPr lang="uk-UA" sz="2400" spc="475" dirty="0" smtClean="0">
                <a:solidFill>
                  <a:srgbClr val="252421"/>
                </a:solidFill>
                <a:latin typeface="Verdana"/>
                <a:cs typeface="Verdana"/>
              </a:rPr>
              <a:t> </a:t>
            </a:r>
            <a:r>
              <a:rPr lang="uk-UA" sz="2400" spc="120" dirty="0" smtClean="0">
                <a:solidFill>
                  <a:srgbClr val="252421"/>
                </a:solidFill>
                <a:latin typeface="Arial"/>
                <a:cs typeface="Arial"/>
              </a:rPr>
              <a:t>Вони</a:t>
            </a:r>
            <a:r>
              <a:rPr lang="uk-UA" sz="2400" spc="-25" dirty="0" smtClean="0">
                <a:solidFill>
                  <a:srgbClr val="252421"/>
                </a:solidFill>
                <a:latin typeface="Arial"/>
                <a:cs typeface="Arial"/>
              </a:rPr>
              <a:t>  </a:t>
            </a:r>
            <a:r>
              <a:rPr lang="uk-UA" sz="2400" spc="60" dirty="0" smtClean="0">
                <a:solidFill>
                  <a:srgbClr val="252421"/>
                </a:solidFill>
                <a:latin typeface="Arial"/>
                <a:cs typeface="Arial"/>
              </a:rPr>
              <a:t>займалися</a:t>
            </a:r>
            <a:r>
              <a:rPr lang="uk-UA" sz="2400" spc="-30" dirty="0" smtClean="0">
                <a:solidFill>
                  <a:srgbClr val="252421"/>
                </a:solidFill>
                <a:latin typeface="Arial"/>
                <a:cs typeface="Arial"/>
              </a:rPr>
              <a:t>  </a:t>
            </a:r>
            <a:r>
              <a:rPr lang="uk-UA" sz="2400" spc="125" dirty="0" smtClean="0">
                <a:solidFill>
                  <a:srgbClr val="252421"/>
                </a:solidFill>
                <a:latin typeface="Arial"/>
                <a:cs typeface="Arial"/>
              </a:rPr>
              <a:t>як</a:t>
            </a:r>
            <a:r>
              <a:rPr lang="uk-UA" sz="2400" spc="-25" dirty="0" smtClean="0">
                <a:solidFill>
                  <a:srgbClr val="252421"/>
                </a:solidFill>
                <a:latin typeface="Arial"/>
                <a:cs typeface="Arial"/>
              </a:rPr>
              <a:t>  </a:t>
            </a:r>
            <a:r>
              <a:rPr lang="uk-UA" sz="2400" spc="80" dirty="0" smtClean="0">
                <a:solidFill>
                  <a:srgbClr val="252421"/>
                </a:solidFill>
                <a:latin typeface="Arial"/>
                <a:cs typeface="Arial"/>
              </a:rPr>
              <a:t>науковими</a:t>
            </a:r>
            <a:r>
              <a:rPr lang="uk-UA" sz="2400" spc="80" dirty="0" smtClean="0">
                <a:solidFill>
                  <a:srgbClr val="252421"/>
                </a:solidFill>
                <a:latin typeface="Verdana"/>
                <a:cs typeface="Verdana"/>
              </a:rPr>
              <a:t>,</a:t>
            </a:r>
            <a:r>
              <a:rPr lang="uk-UA" sz="2400" spc="484" dirty="0" smtClean="0">
                <a:solidFill>
                  <a:srgbClr val="252421"/>
                </a:solidFill>
                <a:latin typeface="Verdana"/>
                <a:cs typeface="Verdana"/>
              </a:rPr>
              <a:t> </a:t>
            </a:r>
            <a:r>
              <a:rPr lang="uk-UA" sz="2400" spc="135" dirty="0" smtClean="0">
                <a:solidFill>
                  <a:srgbClr val="252421"/>
                </a:solidFill>
                <a:latin typeface="Arial"/>
                <a:cs typeface="Arial"/>
              </a:rPr>
              <a:t>прикладними</a:t>
            </a:r>
            <a:r>
              <a:rPr lang="uk-UA" sz="2400" spc="-30" dirty="0" smtClean="0">
                <a:solidFill>
                  <a:srgbClr val="252421"/>
                </a:solidFill>
                <a:latin typeface="Arial"/>
                <a:cs typeface="Arial"/>
              </a:rPr>
              <a:t>  </a:t>
            </a:r>
            <a:r>
              <a:rPr lang="uk-UA" sz="2400" spc="45" dirty="0" smtClean="0">
                <a:solidFill>
                  <a:srgbClr val="252421"/>
                </a:solidFill>
                <a:latin typeface="Arial"/>
                <a:cs typeface="Arial"/>
              </a:rPr>
              <a:t>дослідженнями</a:t>
            </a:r>
            <a:r>
              <a:rPr lang="uk-UA" sz="2400" spc="45" dirty="0" smtClean="0">
                <a:solidFill>
                  <a:srgbClr val="252421"/>
                </a:solidFill>
                <a:latin typeface="Verdana"/>
                <a:cs typeface="Verdana"/>
              </a:rPr>
              <a:t>,</a:t>
            </a:r>
            <a:r>
              <a:rPr lang="uk-UA" sz="2400" spc="484" dirty="0" smtClean="0">
                <a:solidFill>
                  <a:srgbClr val="252421"/>
                </a:solidFill>
                <a:latin typeface="Verdana"/>
                <a:cs typeface="Verdana"/>
              </a:rPr>
              <a:t> </a:t>
            </a:r>
            <a:r>
              <a:rPr lang="uk-UA" sz="2400" spc="85" dirty="0" smtClean="0">
                <a:solidFill>
                  <a:srgbClr val="252421"/>
                </a:solidFill>
                <a:latin typeface="Arial"/>
                <a:cs typeface="Arial"/>
              </a:rPr>
              <a:t>так</a:t>
            </a:r>
            <a:r>
              <a:rPr lang="uk-UA" sz="2400" spc="-25" dirty="0" smtClean="0">
                <a:solidFill>
                  <a:srgbClr val="252421"/>
                </a:solidFill>
                <a:latin typeface="Arial"/>
                <a:cs typeface="Arial"/>
              </a:rPr>
              <a:t>  </a:t>
            </a:r>
            <a:r>
              <a:rPr lang="uk-UA" sz="2400" spc="40" dirty="0" smtClean="0">
                <a:solidFill>
                  <a:srgbClr val="252421"/>
                </a:solidFill>
                <a:latin typeface="Arial"/>
                <a:cs typeface="Arial"/>
              </a:rPr>
              <a:t>і </a:t>
            </a:r>
            <a:r>
              <a:rPr lang="uk-UA" sz="2400" spc="160" dirty="0" smtClean="0">
                <a:solidFill>
                  <a:srgbClr val="252421"/>
                </a:solidFill>
                <a:latin typeface="Arial"/>
                <a:cs typeface="Arial"/>
              </a:rPr>
              <a:t>повним</a:t>
            </a:r>
            <a:r>
              <a:rPr lang="uk-UA" sz="2400" spc="15" dirty="0" smtClean="0">
                <a:solidFill>
                  <a:srgbClr val="252421"/>
                </a:solidFill>
                <a:latin typeface="Arial"/>
                <a:cs typeface="Arial"/>
              </a:rPr>
              <a:t> </a:t>
            </a:r>
            <a:r>
              <a:rPr lang="uk-UA" sz="2400" spc="135" dirty="0" smtClean="0">
                <a:solidFill>
                  <a:srgbClr val="252421"/>
                </a:solidFill>
                <a:latin typeface="Arial"/>
                <a:cs typeface="Arial"/>
              </a:rPr>
              <a:t>циклом</a:t>
            </a:r>
            <a:r>
              <a:rPr lang="uk-UA" sz="2400" spc="15" dirty="0" smtClean="0">
                <a:solidFill>
                  <a:srgbClr val="252421"/>
                </a:solidFill>
                <a:latin typeface="Arial"/>
                <a:cs typeface="Arial"/>
              </a:rPr>
              <a:t> </a:t>
            </a:r>
            <a:r>
              <a:rPr lang="uk-UA" sz="2400" dirty="0" smtClean="0">
                <a:solidFill>
                  <a:srgbClr val="252421"/>
                </a:solidFill>
                <a:latin typeface="Verdana"/>
                <a:cs typeface="Verdana"/>
              </a:rPr>
              <a:t>«</a:t>
            </a:r>
            <a:r>
              <a:rPr lang="uk-UA" sz="2400" dirty="0" smtClean="0">
                <a:solidFill>
                  <a:srgbClr val="252421"/>
                </a:solidFill>
                <a:latin typeface="Arial"/>
                <a:cs typeface="Arial"/>
              </a:rPr>
              <a:t>дослідження</a:t>
            </a:r>
            <a:r>
              <a:rPr lang="uk-UA" sz="2400" dirty="0" smtClean="0">
                <a:solidFill>
                  <a:srgbClr val="252421"/>
                </a:solidFill>
                <a:latin typeface="Verdana"/>
                <a:cs typeface="Verdana"/>
              </a:rPr>
              <a:t>-</a:t>
            </a:r>
            <a:r>
              <a:rPr lang="uk-UA" sz="2400" spc="110" dirty="0" smtClean="0">
                <a:solidFill>
                  <a:srgbClr val="252421"/>
                </a:solidFill>
                <a:latin typeface="Arial"/>
                <a:cs typeface="Arial"/>
              </a:rPr>
              <a:t>виробництво</a:t>
            </a:r>
            <a:r>
              <a:rPr lang="uk-UA" sz="2400" spc="110" dirty="0" smtClean="0">
                <a:solidFill>
                  <a:srgbClr val="252421"/>
                </a:solidFill>
                <a:latin typeface="Verdana"/>
                <a:cs typeface="Verdana"/>
              </a:rPr>
              <a:t>-</a:t>
            </a:r>
            <a:r>
              <a:rPr lang="uk-UA" sz="2400" spc="-10" dirty="0" smtClean="0">
                <a:solidFill>
                  <a:srgbClr val="252421"/>
                </a:solidFill>
                <a:latin typeface="Arial"/>
                <a:cs typeface="Arial"/>
              </a:rPr>
              <a:t>збут</a:t>
            </a:r>
            <a:r>
              <a:rPr sz="2400" spc="-10" dirty="0" smtClean="0">
                <a:solidFill>
                  <a:srgbClr val="252421"/>
                </a:solidFill>
                <a:latin typeface="Verdana"/>
                <a:cs typeface="Verdana"/>
              </a:rPr>
              <a:t>»</a:t>
            </a:r>
            <a:r>
              <a:rPr lang="uk-UA" sz="2400" spc="-10" dirty="0" smtClean="0">
                <a:solidFill>
                  <a:srgbClr val="252421"/>
                </a:solidFill>
                <a:latin typeface="Verdana"/>
                <a:cs typeface="Verdana"/>
              </a:rPr>
              <a:t>.</a:t>
            </a:r>
          </a:p>
          <a:p>
            <a:pPr algn="ctr"/>
            <a:r>
              <a:rPr lang="uk-UA" sz="2400" b="1" dirty="0" smtClean="0"/>
              <a:t>Основні ознаки малого інноваційного підприємництва:</a:t>
            </a:r>
          </a:p>
          <a:p>
            <a:pPr marL="342900" indent="-342900">
              <a:buFont typeface="Arial" panose="020B0604020202020204" pitchFamily="34" charset="0"/>
              <a:buChar char="•"/>
            </a:pPr>
            <a:r>
              <a:rPr lang="uk-UA" sz="2400" dirty="0" smtClean="0"/>
              <a:t>невеликий розмір підприємства та відносно обмежені ресурси; </a:t>
            </a:r>
          </a:p>
          <a:p>
            <a:pPr marL="342900" indent="-342900">
              <a:buFont typeface="Arial" panose="020B0604020202020204" pitchFamily="34" charset="0"/>
              <a:buChar char="•"/>
            </a:pPr>
            <a:r>
              <a:rPr lang="uk-UA" sz="2400" dirty="0" smtClean="0"/>
              <a:t>орієнтація на нові технології, продукти або послуги; </a:t>
            </a:r>
          </a:p>
          <a:p>
            <a:pPr marL="342900" indent="-342900">
              <a:buFont typeface="Arial" panose="020B0604020202020204" pitchFamily="34" charset="0"/>
              <a:buChar char="•"/>
            </a:pPr>
            <a:r>
              <a:rPr lang="uk-UA" sz="2400" dirty="0" smtClean="0"/>
              <a:t>високий рівень підприємницького ризику; </a:t>
            </a:r>
          </a:p>
          <a:p>
            <a:pPr marL="342900" indent="-342900">
              <a:buFont typeface="Arial" panose="020B0604020202020204" pitchFamily="34" charset="0"/>
              <a:buChar char="•"/>
            </a:pPr>
            <a:r>
              <a:rPr lang="uk-UA" sz="2400" dirty="0" smtClean="0"/>
              <a:t>здатність швидко реагувати на зміни ринку; </a:t>
            </a:r>
          </a:p>
          <a:p>
            <a:pPr marL="342900" indent="-342900">
              <a:buFont typeface="Arial" panose="020B0604020202020204" pitchFamily="34" charset="0"/>
              <a:buChar char="•"/>
            </a:pPr>
            <a:r>
              <a:rPr lang="uk-UA" sz="2400" dirty="0" smtClean="0"/>
              <a:t>гнучка організаційна структура; </a:t>
            </a:r>
          </a:p>
          <a:p>
            <a:pPr marL="342900" indent="-342900">
              <a:buFont typeface="Arial" panose="020B0604020202020204" pitchFamily="34" charset="0"/>
              <a:buChar char="•"/>
            </a:pPr>
            <a:r>
              <a:rPr lang="uk-UA" sz="2400" dirty="0" smtClean="0"/>
              <a:t>значна роль засновника або невеликої команди; </a:t>
            </a:r>
          </a:p>
          <a:p>
            <a:pPr marL="342900" indent="-342900">
              <a:buFont typeface="Arial" panose="020B0604020202020204" pitchFamily="34" charset="0"/>
              <a:buChar char="•"/>
            </a:pPr>
            <a:r>
              <a:rPr lang="uk-UA" sz="2400" dirty="0" smtClean="0"/>
              <a:t>орієнтація на пошук нових ринків і споживачів; </a:t>
            </a:r>
          </a:p>
          <a:p>
            <a:pPr marL="342900" indent="-342900">
              <a:buFont typeface="Arial" panose="020B0604020202020204" pitchFamily="34" charset="0"/>
              <a:buChar char="•"/>
            </a:pPr>
            <a:r>
              <a:rPr lang="uk-UA" sz="2400" dirty="0" smtClean="0"/>
              <a:t>можливість швидкого масштабування успішної інновації.</a:t>
            </a:r>
          </a:p>
          <a:p>
            <a:pPr marL="355600" marR="5080" indent="-342900" algn="just">
              <a:lnSpc>
                <a:spcPct val="115399"/>
              </a:lnSpc>
              <a:buFont typeface="Arial" panose="020B0604020202020204" pitchFamily="34" charset="0"/>
              <a:buChar char="•"/>
            </a:pPr>
            <a:endParaRPr lang="uk-UA" sz="2400" dirty="0">
              <a:latin typeface="Verdana"/>
              <a:cs typeface="Verdana"/>
            </a:endParaRPr>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8305800" y="7443493"/>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1989251" y="22231"/>
            <a:ext cx="6966904" cy="2683899"/>
          </a:xfrm>
          <a:prstGeom prst="rect">
            <a:avLst/>
          </a:prstGeom>
        </p:spPr>
      </p:pic>
      <p:sp>
        <p:nvSpPr>
          <p:cNvPr id="6" name="object 6"/>
          <p:cNvSpPr txBox="1"/>
          <p:nvPr/>
        </p:nvSpPr>
        <p:spPr>
          <a:xfrm>
            <a:off x="32517" y="2689326"/>
            <a:ext cx="5311978" cy="6383799"/>
          </a:xfrm>
          <a:prstGeom prst="rect">
            <a:avLst/>
          </a:prstGeom>
        </p:spPr>
        <p:txBody>
          <a:bodyPr vert="horz" wrap="square" lIns="0" tIns="12700" rIns="0" bIns="0" rtlCol="0">
            <a:spAutoFit/>
          </a:bodyPr>
          <a:lstStyle/>
          <a:p>
            <a:pPr marL="12700" marR="5080" algn="just">
              <a:lnSpc>
                <a:spcPct val="114599"/>
              </a:lnSpc>
              <a:spcBef>
                <a:spcPts val="100"/>
              </a:spcBef>
            </a:pPr>
            <a:r>
              <a:rPr lang="uk-UA" sz="2400" spc="75" dirty="0" smtClean="0">
                <a:solidFill>
                  <a:srgbClr val="252421"/>
                </a:solidFill>
                <a:latin typeface="Arial"/>
                <a:cs typeface="Arial"/>
              </a:rPr>
              <a:t>Деякі</a:t>
            </a:r>
            <a:r>
              <a:rPr lang="uk-UA" sz="2400" spc="-80" dirty="0" smtClean="0">
                <a:solidFill>
                  <a:srgbClr val="252421"/>
                </a:solidFill>
                <a:latin typeface="Arial"/>
                <a:cs typeface="Arial"/>
              </a:rPr>
              <a:t> </a:t>
            </a:r>
            <a:r>
              <a:rPr lang="uk-UA" sz="2400" spc="70" dirty="0" smtClean="0">
                <a:solidFill>
                  <a:srgbClr val="252421"/>
                </a:solidFill>
                <a:latin typeface="Arial"/>
                <a:cs typeface="Arial"/>
              </a:rPr>
              <a:t>підприємства </a:t>
            </a:r>
            <a:r>
              <a:rPr lang="uk-UA" sz="2400" spc="65" dirty="0" smtClean="0">
                <a:solidFill>
                  <a:srgbClr val="252421"/>
                </a:solidFill>
                <a:latin typeface="Arial"/>
                <a:cs typeface="Arial"/>
              </a:rPr>
              <a:t>створювалися</a:t>
            </a:r>
            <a:r>
              <a:rPr lang="uk-UA" sz="2400" spc="-35" dirty="0" smtClean="0">
                <a:solidFill>
                  <a:srgbClr val="252421"/>
                </a:solidFill>
                <a:latin typeface="Arial"/>
                <a:cs typeface="Arial"/>
              </a:rPr>
              <a:t> </a:t>
            </a:r>
            <a:r>
              <a:rPr lang="uk-UA" sz="2400" dirty="0" smtClean="0">
                <a:solidFill>
                  <a:srgbClr val="252421"/>
                </a:solidFill>
                <a:latin typeface="Arial"/>
                <a:cs typeface="Arial"/>
              </a:rPr>
              <a:t>за</a:t>
            </a:r>
            <a:r>
              <a:rPr lang="uk-UA" sz="2400" spc="-35" dirty="0" smtClean="0">
                <a:solidFill>
                  <a:srgbClr val="252421"/>
                </a:solidFill>
                <a:latin typeface="Arial"/>
                <a:cs typeface="Arial"/>
              </a:rPr>
              <a:t> </a:t>
            </a:r>
            <a:r>
              <a:rPr lang="uk-UA" sz="2400" spc="100" dirty="0" smtClean="0">
                <a:solidFill>
                  <a:srgbClr val="252421"/>
                </a:solidFill>
                <a:latin typeface="Arial"/>
                <a:cs typeface="Arial"/>
              </a:rPr>
              <a:t>ініціативи </a:t>
            </a:r>
            <a:r>
              <a:rPr lang="uk-UA" sz="2400" spc="95" dirty="0" smtClean="0">
                <a:solidFill>
                  <a:srgbClr val="252421"/>
                </a:solidFill>
                <a:latin typeface="Arial"/>
                <a:cs typeface="Arial"/>
              </a:rPr>
              <a:t>розробників</a:t>
            </a:r>
            <a:r>
              <a:rPr lang="uk-UA" sz="2400" spc="95" dirty="0" smtClean="0">
                <a:solidFill>
                  <a:srgbClr val="252421"/>
                </a:solidFill>
                <a:latin typeface="Verdana"/>
                <a:cs typeface="Verdana"/>
              </a:rPr>
              <a:t>,</a:t>
            </a:r>
            <a:r>
              <a:rPr lang="uk-UA" sz="2400" spc="-254" dirty="0" smtClean="0">
                <a:solidFill>
                  <a:srgbClr val="252421"/>
                </a:solidFill>
                <a:latin typeface="Verdana"/>
                <a:cs typeface="Verdana"/>
              </a:rPr>
              <a:t> </a:t>
            </a:r>
            <a:r>
              <a:rPr lang="uk-UA" sz="2400" spc="150" dirty="0" smtClean="0">
                <a:solidFill>
                  <a:srgbClr val="252421"/>
                </a:solidFill>
                <a:latin typeface="Arial"/>
                <a:cs typeface="Arial"/>
              </a:rPr>
              <a:t>що</a:t>
            </a:r>
            <a:r>
              <a:rPr lang="uk-UA" sz="2400" spc="-70" dirty="0" smtClean="0">
                <a:solidFill>
                  <a:srgbClr val="252421"/>
                </a:solidFill>
                <a:latin typeface="Arial"/>
                <a:cs typeface="Arial"/>
              </a:rPr>
              <a:t> </a:t>
            </a:r>
            <a:r>
              <a:rPr lang="uk-UA" sz="2400" spc="75" dirty="0" smtClean="0">
                <a:solidFill>
                  <a:srgbClr val="252421"/>
                </a:solidFill>
                <a:latin typeface="Arial"/>
                <a:cs typeface="Arial"/>
              </a:rPr>
              <a:t>відчули</a:t>
            </a:r>
            <a:r>
              <a:rPr lang="uk-UA" sz="2400" spc="-75" dirty="0" smtClean="0">
                <a:solidFill>
                  <a:srgbClr val="252421"/>
                </a:solidFill>
                <a:latin typeface="Arial"/>
                <a:cs typeface="Arial"/>
              </a:rPr>
              <a:t> </a:t>
            </a:r>
            <a:r>
              <a:rPr lang="uk-UA" sz="2400" spc="100" dirty="0" smtClean="0">
                <a:solidFill>
                  <a:srgbClr val="252421"/>
                </a:solidFill>
                <a:latin typeface="Arial"/>
                <a:cs typeface="Arial"/>
              </a:rPr>
              <a:t>в</a:t>
            </a:r>
            <a:r>
              <a:rPr lang="uk-UA" sz="2400" spc="-70" dirty="0" smtClean="0">
                <a:solidFill>
                  <a:srgbClr val="252421"/>
                </a:solidFill>
                <a:latin typeface="Arial"/>
                <a:cs typeface="Arial"/>
              </a:rPr>
              <a:t> </a:t>
            </a:r>
            <a:r>
              <a:rPr lang="uk-UA" sz="2400" spc="-20" dirty="0" smtClean="0">
                <a:solidFill>
                  <a:srgbClr val="252421"/>
                </a:solidFill>
                <a:latin typeface="Arial"/>
                <a:cs typeface="Arial"/>
              </a:rPr>
              <a:t>собі</a:t>
            </a:r>
            <a:r>
              <a:rPr sz="2400" spc="-20" dirty="0" smtClean="0">
                <a:solidFill>
                  <a:srgbClr val="252421"/>
                </a:solidFill>
                <a:latin typeface="Arial"/>
                <a:cs typeface="Arial"/>
              </a:rPr>
              <a:t> </a:t>
            </a:r>
            <a:r>
              <a:rPr lang="uk-UA" sz="2400" spc="100" dirty="0" smtClean="0">
                <a:solidFill>
                  <a:srgbClr val="252421"/>
                </a:solidFill>
                <a:latin typeface="Arial"/>
                <a:cs typeface="Arial"/>
              </a:rPr>
              <a:t>потяг</a:t>
            </a:r>
            <a:r>
              <a:rPr sz="2400" spc="-55" dirty="0" smtClean="0">
                <a:solidFill>
                  <a:srgbClr val="252421"/>
                </a:solidFill>
                <a:latin typeface="Arial"/>
                <a:cs typeface="Arial"/>
              </a:rPr>
              <a:t> </a:t>
            </a:r>
            <a:r>
              <a:rPr lang="uk-UA" sz="2400" dirty="0" smtClean="0">
                <a:solidFill>
                  <a:srgbClr val="252421"/>
                </a:solidFill>
                <a:latin typeface="Arial"/>
                <a:cs typeface="Arial"/>
              </a:rPr>
              <a:t>до</a:t>
            </a:r>
            <a:r>
              <a:rPr lang="uk-UA" sz="2400" spc="-55" dirty="0" smtClean="0">
                <a:solidFill>
                  <a:srgbClr val="252421"/>
                </a:solidFill>
                <a:latin typeface="Arial"/>
                <a:cs typeface="Arial"/>
              </a:rPr>
              <a:t> </a:t>
            </a:r>
            <a:r>
              <a:rPr lang="uk-UA" sz="2400" spc="110" dirty="0" smtClean="0">
                <a:solidFill>
                  <a:srgbClr val="252421"/>
                </a:solidFill>
                <a:latin typeface="Arial"/>
                <a:cs typeface="Arial"/>
              </a:rPr>
              <a:t>підприємництва</a:t>
            </a:r>
            <a:r>
              <a:rPr sz="2400" spc="-55" dirty="0" smtClean="0">
                <a:solidFill>
                  <a:srgbClr val="252421"/>
                </a:solidFill>
                <a:latin typeface="Arial"/>
                <a:cs typeface="Arial"/>
              </a:rPr>
              <a:t> </a:t>
            </a:r>
            <a:r>
              <a:rPr lang="uk-UA" sz="2400" spc="200" dirty="0">
                <a:solidFill>
                  <a:srgbClr val="252421"/>
                </a:solidFill>
                <a:latin typeface="Arial"/>
                <a:cs typeface="Arial"/>
              </a:rPr>
              <a:t>і</a:t>
            </a:r>
            <a:r>
              <a:rPr sz="2400" spc="-50" dirty="0" smtClean="0">
                <a:solidFill>
                  <a:srgbClr val="252421"/>
                </a:solidFill>
                <a:latin typeface="Arial"/>
                <a:cs typeface="Arial"/>
              </a:rPr>
              <a:t> </a:t>
            </a:r>
            <a:r>
              <a:rPr sz="2400" spc="55" dirty="0">
                <a:solidFill>
                  <a:srgbClr val="252421"/>
                </a:solidFill>
                <a:latin typeface="Arial"/>
                <a:cs typeface="Arial"/>
              </a:rPr>
              <a:t>мали </a:t>
            </a:r>
            <a:r>
              <a:rPr sz="2400" spc="105" dirty="0">
                <a:solidFill>
                  <a:srgbClr val="252421"/>
                </a:solidFill>
                <a:latin typeface="Arial"/>
                <a:cs typeface="Arial"/>
              </a:rPr>
              <a:t>намір</a:t>
            </a:r>
            <a:r>
              <a:rPr sz="2400" spc="-60" dirty="0">
                <a:solidFill>
                  <a:srgbClr val="252421"/>
                </a:solidFill>
                <a:latin typeface="Arial"/>
                <a:cs typeface="Arial"/>
              </a:rPr>
              <a:t> </a:t>
            </a:r>
            <a:r>
              <a:rPr sz="2400" spc="90" dirty="0">
                <a:solidFill>
                  <a:srgbClr val="252421"/>
                </a:solidFill>
                <a:latin typeface="Arial"/>
                <a:cs typeface="Arial"/>
              </a:rPr>
              <a:t>випускати </a:t>
            </a:r>
            <a:r>
              <a:rPr sz="2400" spc="85" dirty="0">
                <a:solidFill>
                  <a:srgbClr val="252421"/>
                </a:solidFill>
                <a:latin typeface="Arial"/>
                <a:cs typeface="Arial"/>
              </a:rPr>
              <a:t>конкурентоспроможну</a:t>
            </a:r>
            <a:r>
              <a:rPr sz="2400" spc="85" dirty="0">
                <a:solidFill>
                  <a:srgbClr val="252421"/>
                </a:solidFill>
                <a:latin typeface="Verdana"/>
                <a:cs typeface="Verdana"/>
              </a:rPr>
              <a:t>, </a:t>
            </a:r>
            <a:r>
              <a:rPr sz="2400" spc="100" dirty="0">
                <a:solidFill>
                  <a:srgbClr val="252421"/>
                </a:solidFill>
                <a:latin typeface="Arial"/>
                <a:cs typeface="Arial"/>
              </a:rPr>
              <a:t>прибуткову</a:t>
            </a:r>
            <a:r>
              <a:rPr sz="2400" spc="-50" dirty="0">
                <a:solidFill>
                  <a:srgbClr val="252421"/>
                </a:solidFill>
                <a:latin typeface="Arial"/>
                <a:cs typeface="Arial"/>
              </a:rPr>
              <a:t> </a:t>
            </a:r>
            <a:r>
              <a:rPr sz="2400" spc="75" dirty="0">
                <a:solidFill>
                  <a:srgbClr val="252421"/>
                </a:solidFill>
                <a:latin typeface="Arial"/>
                <a:cs typeface="Arial"/>
              </a:rPr>
              <a:t>наукоємну </a:t>
            </a:r>
            <a:r>
              <a:rPr sz="2400" spc="80" dirty="0">
                <a:solidFill>
                  <a:srgbClr val="252421"/>
                </a:solidFill>
                <a:latin typeface="Arial"/>
                <a:cs typeface="Arial"/>
              </a:rPr>
              <a:t>продукцію</a:t>
            </a:r>
            <a:r>
              <a:rPr sz="2400" spc="80" dirty="0">
                <a:solidFill>
                  <a:srgbClr val="252421"/>
                </a:solidFill>
                <a:latin typeface="Verdana"/>
                <a:cs typeface="Verdana"/>
              </a:rPr>
              <a:t>.</a:t>
            </a:r>
            <a:r>
              <a:rPr sz="2400" spc="-210" dirty="0">
                <a:solidFill>
                  <a:srgbClr val="252421"/>
                </a:solidFill>
                <a:latin typeface="Verdana"/>
                <a:cs typeface="Verdana"/>
              </a:rPr>
              <a:t> </a:t>
            </a:r>
            <a:r>
              <a:rPr sz="2400" dirty="0">
                <a:solidFill>
                  <a:srgbClr val="252421"/>
                </a:solidFill>
                <a:latin typeface="Arial"/>
                <a:cs typeface="Arial"/>
              </a:rPr>
              <a:t>Часто</a:t>
            </a:r>
            <a:r>
              <a:rPr sz="2400" spc="-25" dirty="0">
                <a:solidFill>
                  <a:srgbClr val="252421"/>
                </a:solidFill>
                <a:latin typeface="Arial"/>
                <a:cs typeface="Arial"/>
              </a:rPr>
              <a:t> </a:t>
            </a:r>
            <a:r>
              <a:rPr sz="2400" spc="80" dirty="0">
                <a:solidFill>
                  <a:srgbClr val="252421"/>
                </a:solidFill>
                <a:latin typeface="Arial"/>
                <a:cs typeface="Arial"/>
              </a:rPr>
              <a:t>такі</a:t>
            </a:r>
            <a:r>
              <a:rPr sz="2400" spc="-25" dirty="0">
                <a:solidFill>
                  <a:srgbClr val="252421"/>
                </a:solidFill>
                <a:latin typeface="Arial"/>
                <a:cs typeface="Arial"/>
              </a:rPr>
              <a:t> </a:t>
            </a:r>
            <a:r>
              <a:rPr sz="2400" spc="50" dirty="0">
                <a:solidFill>
                  <a:srgbClr val="252421"/>
                </a:solidFill>
                <a:latin typeface="Arial"/>
                <a:cs typeface="Arial"/>
              </a:rPr>
              <a:t>компанії</a:t>
            </a:r>
            <a:r>
              <a:rPr sz="2400" spc="50" dirty="0">
                <a:solidFill>
                  <a:srgbClr val="252421"/>
                </a:solidFill>
                <a:latin typeface="Verdana"/>
                <a:cs typeface="Verdana"/>
              </a:rPr>
              <a:t>, </a:t>
            </a:r>
            <a:r>
              <a:rPr sz="2400" spc="140" dirty="0">
                <a:solidFill>
                  <a:srgbClr val="252421"/>
                </a:solidFill>
                <a:latin typeface="Arial"/>
                <a:cs typeface="Arial"/>
              </a:rPr>
              <a:t>маючи</a:t>
            </a:r>
            <a:r>
              <a:rPr sz="2400" spc="-65" dirty="0">
                <a:solidFill>
                  <a:srgbClr val="252421"/>
                </a:solidFill>
                <a:latin typeface="Arial"/>
                <a:cs typeface="Arial"/>
              </a:rPr>
              <a:t> </a:t>
            </a:r>
            <a:r>
              <a:rPr sz="2400" spc="95" dirty="0">
                <a:solidFill>
                  <a:srgbClr val="252421"/>
                </a:solidFill>
                <a:latin typeface="Arial"/>
                <a:cs typeface="Arial"/>
              </a:rPr>
              <a:t>на</a:t>
            </a:r>
            <a:r>
              <a:rPr sz="2400" spc="-65" dirty="0">
                <a:solidFill>
                  <a:srgbClr val="252421"/>
                </a:solidFill>
                <a:latin typeface="Arial"/>
                <a:cs typeface="Arial"/>
              </a:rPr>
              <a:t> </a:t>
            </a:r>
            <a:r>
              <a:rPr sz="2400" spc="60" dirty="0">
                <a:solidFill>
                  <a:srgbClr val="252421"/>
                </a:solidFill>
                <a:latin typeface="Arial"/>
                <a:cs typeface="Arial"/>
              </a:rPr>
              <a:t>меті</a:t>
            </a:r>
            <a:r>
              <a:rPr sz="2400" spc="-65" dirty="0">
                <a:solidFill>
                  <a:srgbClr val="252421"/>
                </a:solidFill>
                <a:latin typeface="Arial"/>
                <a:cs typeface="Arial"/>
              </a:rPr>
              <a:t> </a:t>
            </a:r>
            <a:r>
              <a:rPr sz="2400" spc="100" dirty="0">
                <a:solidFill>
                  <a:srgbClr val="252421"/>
                </a:solidFill>
                <a:latin typeface="Arial"/>
                <a:cs typeface="Arial"/>
              </a:rPr>
              <a:t>швидке </a:t>
            </a:r>
            <a:r>
              <a:rPr sz="2400" spc="95" dirty="0">
                <a:solidFill>
                  <a:srgbClr val="252421"/>
                </a:solidFill>
                <a:latin typeface="Arial"/>
                <a:cs typeface="Arial"/>
              </a:rPr>
              <a:t>просування</a:t>
            </a:r>
            <a:r>
              <a:rPr sz="2400" spc="-55" dirty="0">
                <a:solidFill>
                  <a:srgbClr val="252421"/>
                </a:solidFill>
                <a:latin typeface="Arial"/>
                <a:cs typeface="Arial"/>
              </a:rPr>
              <a:t> </a:t>
            </a:r>
            <a:r>
              <a:rPr sz="2400" spc="90" dirty="0">
                <a:solidFill>
                  <a:srgbClr val="252421"/>
                </a:solidFill>
                <a:latin typeface="Arial"/>
                <a:cs typeface="Arial"/>
              </a:rPr>
              <a:t>продукції</a:t>
            </a:r>
            <a:r>
              <a:rPr sz="2400" spc="-50" dirty="0">
                <a:solidFill>
                  <a:srgbClr val="252421"/>
                </a:solidFill>
                <a:latin typeface="Arial"/>
                <a:cs typeface="Arial"/>
              </a:rPr>
              <a:t> </a:t>
            </a:r>
            <a:r>
              <a:rPr sz="2400" dirty="0">
                <a:solidFill>
                  <a:srgbClr val="252421"/>
                </a:solidFill>
                <a:latin typeface="Arial"/>
                <a:cs typeface="Arial"/>
              </a:rPr>
              <a:t>за</a:t>
            </a:r>
            <a:r>
              <a:rPr sz="2400" spc="-55" dirty="0">
                <a:solidFill>
                  <a:srgbClr val="252421"/>
                </a:solidFill>
                <a:latin typeface="Arial"/>
                <a:cs typeface="Arial"/>
              </a:rPr>
              <a:t> </a:t>
            </a:r>
            <a:r>
              <a:rPr sz="2400" spc="50" dirty="0">
                <a:solidFill>
                  <a:srgbClr val="252421"/>
                </a:solidFill>
                <a:latin typeface="Arial"/>
                <a:cs typeface="Arial"/>
              </a:rPr>
              <a:t>кордон</a:t>
            </a:r>
            <a:r>
              <a:rPr sz="2400" spc="50" dirty="0">
                <a:solidFill>
                  <a:srgbClr val="252421"/>
                </a:solidFill>
                <a:latin typeface="Verdana"/>
                <a:cs typeface="Verdana"/>
              </a:rPr>
              <a:t>, </a:t>
            </a:r>
            <a:r>
              <a:rPr sz="2400" spc="90" dirty="0">
                <a:solidFill>
                  <a:srgbClr val="252421"/>
                </a:solidFill>
                <a:latin typeface="Arial"/>
                <a:cs typeface="Arial"/>
              </a:rPr>
              <a:t>організовували</a:t>
            </a:r>
            <a:r>
              <a:rPr sz="2400" spc="-75" dirty="0">
                <a:solidFill>
                  <a:srgbClr val="252421"/>
                </a:solidFill>
                <a:latin typeface="Arial"/>
                <a:cs typeface="Arial"/>
              </a:rPr>
              <a:t> </a:t>
            </a:r>
            <a:r>
              <a:rPr sz="2400" spc="85" dirty="0">
                <a:solidFill>
                  <a:srgbClr val="252421"/>
                </a:solidFill>
                <a:latin typeface="Arial"/>
                <a:cs typeface="Arial"/>
              </a:rPr>
              <a:t>спільні </a:t>
            </a:r>
            <a:r>
              <a:rPr sz="2400" spc="80" dirty="0">
                <a:solidFill>
                  <a:srgbClr val="252421"/>
                </a:solidFill>
                <a:latin typeface="Arial"/>
                <a:cs typeface="Arial"/>
              </a:rPr>
              <a:t>підприємства</a:t>
            </a:r>
            <a:r>
              <a:rPr sz="2400" spc="-80" dirty="0">
                <a:solidFill>
                  <a:srgbClr val="252421"/>
                </a:solidFill>
                <a:latin typeface="Arial"/>
                <a:cs typeface="Arial"/>
              </a:rPr>
              <a:t> </a:t>
            </a:r>
            <a:r>
              <a:rPr sz="2400" spc="65" dirty="0">
                <a:solidFill>
                  <a:srgbClr val="252421"/>
                </a:solidFill>
                <a:latin typeface="Arial"/>
                <a:cs typeface="Arial"/>
              </a:rPr>
              <a:t>з</a:t>
            </a:r>
            <a:r>
              <a:rPr sz="2400" spc="-80" dirty="0">
                <a:solidFill>
                  <a:srgbClr val="252421"/>
                </a:solidFill>
                <a:latin typeface="Arial"/>
                <a:cs typeface="Arial"/>
              </a:rPr>
              <a:t> </a:t>
            </a:r>
            <a:r>
              <a:rPr sz="2400" spc="120" dirty="0">
                <a:solidFill>
                  <a:srgbClr val="252421"/>
                </a:solidFill>
                <a:latin typeface="Arial"/>
                <a:cs typeface="Arial"/>
              </a:rPr>
              <a:t>іноземними </a:t>
            </a:r>
            <a:r>
              <a:rPr sz="2400" spc="70" dirty="0">
                <a:solidFill>
                  <a:srgbClr val="252421"/>
                </a:solidFill>
                <a:latin typeface="Arial"/>
                <a:cs typeface="Arial"/>
              </a:rPr>
              <a:t>партнерами</a:t>
            </a:r>
            <a:r>
              <a:rPr sz="2400" spc="70" dirty="0">
                <a:solidFill>
                  <a:srgbClr val="252421"/>
                </a:solidFill>
                <a:latin typeface="Verdana"/>
                <a:cs typeface="Verdana"/>
              </a:rPr>
              <a:t>.</a:t>
            </a:r>
            <a:r>
              <a:rPr sz="2400" spc="-260" dirty="0">
                <a:solidFill>
                  <a:srgbClr val="252421"/>
                </a:solidFill>
                <a:latin typeface="Verdana"/>
                <a:cs typeface="Verdana"/>
              </a:rPr>
              <a:t> </a:t>
            </a:r>
            <a:r>
              <a:rPr sz="2400" dirty="0">
                <a:solidFill>
                  <a:srgbClr val="252421"/>
                </a:solidFill>
                <a:latin typeface="Arial"/>
                <a:cs typeface="Arial"/>
              </a:rPr>
              <a:t>У</a:t>
            </a:r>
            <a:r>
              <a:rPr sz="2400" spc="-80" dirty="0">
                <a:solidFill>
                  <a:srgbClr val="252421"/>
                </a:solidFill>
                <a:latin typeface="Arial"/>
                <a:cs typeface="Arial"/>
              </a:rPr>
              <a:t> </a:t>
            </a:r>
            <a:r>
              <a:rPr sz="2400" spc="70" dirty="0">
                <a:solidFill>
                  <a:srgbClr val="252421"/>
                </a:solidFill>
                <a:latin typeface="Arial"/>
                <a:cs typeface="Arial"/>
              </a:rPr>
              <a:t>середині</a:t>
            </a:r>
            <a:r>
              <a:rPr sz="2400" spc="-75" dirty="0">
                <a:solidFill>
                  <a:srgbClr val="252421"/>
                </a:solidFill>
                <a:latin typeface="Arial"/>
                <a:cs typeface="Arial"/>
              </a:rPr>
              <a:t> </a:t>
            </a:r>
            <a:r>
              <a:rPr sz="2400" spc="-20" dirty="0">
                <a:solidFill>
                  <a:srgbClr val="252421"/>
                </a:solidFill>
                <a:latin typeface="Verdana"/>
                <a:cs typeface="Verdana"/>
              </a:rPr>
              <a:t>90-</a:t>
            </a:r>
            <a:r>
              <a:rPr sz="2400" spc="10" dirty="0">
                <a:solidFill>
                  <a:srgbClr val="252421"/>
                </a:solidFill>
                <a:latin typeface="Arial"/>
                <a:cs typeface="Arial"/>
              </a:rPr>
              <a:t>х </a:t>
            </a:r>
            <a:r>
              <a:rPr sz="2400" spc="125" dirty="0">
                <a:solidFill>
                  <a:srgbClr val="252421"/>
                </a:solidFill>
                <a:latin typeface="Arial"/>
                <a:cs typeface="Arial"/>
              </a:rPr>
              <a:t>років</a:t>
            </a:r>
            <a:r>
              <a:rPr sz="2400" spc="-65" dirty="0">
                <a:solidFill>
                  <a:srgbClr val="252421"/>
                </a:solidFill>
                <a:latin typeface="Arial"/>
                <a:cs typeface="Arial"/>
              </a:rPr>
              <a:t> </a:t>
            </a:r>
            <a:r>
              <a:rPr sz="2400" spc="-215" dirty="0">
                <a:solidFill>
                  <a:srgbClr val="252421"/>
                </a:solidFill>
                <a:latin typeface="Arial"/>
                <a:cs typeface="Arial"/>
              </a:rPr>
              <a:t>ХХ</a:t>
            </a:r>
            <a:r>
              <a:rPr sz="2400" spc="-65" dirty="0">
                <a:solidFill>
                  <a:srgbClr val="252421"/>
                </a:solidFill>
                <a:latin typeface="Arial"/>
                <a:cs typeface="Arial"/>
              </a:rPr>
              <a:t> </a:t>
            </a:r>
            <a:r>
              <a:rPr sz="2400" spc="-95" dirty="0">
                <a:solidFill>
                  <a:srgbClr val="252421"/>
                </a:solidFill>
                <a:latin typeface="Arial"/>
                <a:cs typeface="Arial"/>
              </a:rPr>
              <a:t>ст</a:t>
            </a:r>
            <a:r>
              <a:rPr sz="2400" spc="-95" dirty="0">
                <a:solidFill>
                  <a:srgbClr val="252421"/>
                </a:solidFill>
                <a:latin typeface="Verdana"/>
                <a:cs typeface="Verdana"/>
              </a:rPr>
              <a:t>.</a:t>
            </a:r>
            <a:r>
              <a:rPr sz="2400" spc="-245" dirty="0">
                <a:solidFill>
                  <a:srgbClr val="252421"/>
                </a:solidFill>
                <a:latin typeface="Verdana"/>
                <a:cs typeface="Verdana"/>
              </a:rPr>
              <a:t> </a:t>
            </a:r>
            <a:r>
              <a:rPr sz="2400" spc="55" dirty="0">
                <a:solidFill>
                  <a:srgbClr val="252421"/>
                </a:solidFill>
                <a:latin typeface="Arial"/>
                <a:cs typeface="Arial"/>
              </a:rPr>
              <a:t>уже</a:t>
            </a:r>
            <a:r>
              <a:rPr sz="2400" spc="-65" dirty="0">
                <a:solidFill>
                  <a:srgbClr val="252421"/>
                </a:solidFill>
                <a:latin typeface="Arial"/>
                <a:cs typeface="Arial"/>
              </a:rPr>
              <a:t> </a:t>
            </a:r>
            <a:r>
              <a:rPr sz="2400" spc="114" dirty="0">
                <a:solidFill>
                  <a:srgbClr val="252421"/>
                </a:solidFill>
                <a:latin typeface="Arial"/>
                <a:cs typeface="Arial"/>
              </a:rPr>
              <a:t>чітко</a:t>
            </a:r>
            <a:r>
              <a:rPr sz="2400" spc="-65" dirty="0">
                <a:solidFill>
                  <a:srgbClr val="252421"/>
                </a:solidFill>
                <a:latin typeface="Arial"/>
                <a:cs typeface="Arial"/>
              </a:rPr>
              <a:t> </a:t>
            </a:r>
            <a:r>
              <a:rPr sz="2400" spc="-10" dirty="0">
                <a:solidFill>
                  <a:srgbClr val="252421"/>
                </a:solidFill>
                <a:latin typeface="Arial"/>
                <a:cs typeface="Arial"/>
              </a:rPr>
              <a:t>формується </a:t>
            </a:r>
            <a:r>
              <a:rPr sz="2400" spc="120" dirty="0">
                <a:solidFill>
                  <a:srgbClr val="252421"/>
                </a:solidFill>
                <a:latin typeface="Arial"/>
                <a:cs typeface="Arial"/>
              </a:rPr>
              <a:t>цілий</a:t>
            </a:r>
            <a:r>
              <a:rPr sz="2400" spc="-5" dirty="0">
                <a:solidFill>
                  <a:srgbClr val="252421"/>
                </a:solidFill>
                <a:latin typeface="Arial"/>
                <a:cs typeface="Arial"/>
              </a:rPr>
              <a:t> </a:t>
            </a:r>
            <a:r>
              <a:rPr sz="2400" dirty="0">
                <a:solidFill>
                  <a:srgbClr val="252421"/>
                </a:solidFill>
                <a:latin typeface="Arial"/>
                <a:cs typeface="Arial"/>
              </a:rPr>
              <a:t>клас</a:t>
            </a:r>
            <a:r>
              <a:rPr sz="2400" spc="-5" dirty="0">
                <a:solidFill>
                  <a:srgbClr val="252421"/>
                </a:solidFill>
                <a:latin typeface="Arial"/>
                <a:cs typeface="Arial"/>
              </a:rPr>
              <a:t> </a:t>
            </a:r>
            <a:r>
              <a:rPr sz="2400" spc="-10" dirty="0">
                <a:solidFill>
                  <a:srgbClr val="252421"/>
                </a:solidFill>
                <a:latin typeface="Arial"/>
                <a:cs typeface="Arial"/>
              </a:rPr>
              <a:t>суб</a:t>
            </a:r>
            <a:r>
              <a:rPr sz="2400" spc="-10" dirty="0">
                <a:solidFill>
                  <a:srgbClr val="252421"/>
                </a:solidFill>
                <a:latin typeface="Verdana"/>
                <a:cs typeface="Verdana"/>
              </a:rPr>
              <a:t>’</a:t>
            </a:r>
            <a:r>
              <a:rPr sz="2400" spc="-10" dirty="0">
                <a:solidFill>
                  <a:srgbClr val="252421"/>
                </a:solidFill>
                <a:latin typeface="Arial"/>
                <a:cs typeface="Arial"/>
              </a:rPr>
              <a:t>єктів </a:t>
            </a:r>
            <a:r>
              <a:rPr sz="2400" spc="125" dirty="0">
                <a:solidFill>
                  <a:srgbClr val="252421"/>
                </a:solidFill>
                <a:latin typeface="Arial"/>
                <a:cs typeface="Arial"/>
              </a:rPr>
              <a:t>інноваційного</a:t>
            </a:r>
            <a:r>
              <a:rPr sz="2400" spc="-55" dirty="0">
                <a:solidFill>
                  <a:srgbClr val="252421"/>
                </a:solidFill>
                <a:latin typeface="Arial"/>
                <a:cs typeface="Arial"/>
              </a:rPr>
              <a:t> </a:t>
            </a:r>
            <a:r>
              <a:rPr sz="2400" spc="65" dirty="0">
                <a:solidFill>
                  <a:srgbClr val="252421"/>
                </a:solidFill>
                <a:latin typeface="Arial"/>
                <a:cs typeface="Arial"/>
              </a:rPr>
              <a:t>малого </a:t>
            </a:r>
            <a:r>
              <a:rPr sz="2400" spc="85" dirty="0">
                <a:solidFill>
                  <a:srgbClr val="252421"/>
                </a:solidFill>
                <a:latin typeface="Arial"/>
                <a:cs typeface="Arial"/>
              </a:rPr>
              <a:t>підприємництва</a:t>
            </a:r>
            <a:r>
              <a:rPr sz="2400" spc="85" dirty="0">
                <a:solidFill>
                  <a:srgbClr val="252421"/>
                </a:solidFill>
                <a:latin typeface="Verdana"/>
                <a:cs typeface="Verdana"/>
              </a:rPr>
              <a:t>,</a:t>
            </a:r>
            <a:r>
              <a:rPr sz="2400" spc="-245" dirty="0">
                <a:solidFill>
                  <a:srgbClr val="252421"/>
                </a:solidFill>
                <a:latin typeface="Verdana"/>
                <a:cs typeface="Verdana"/>
              </a:rPr>
              <a:t> </a:t>
            </a:r>
            <a:r>
              <a:rPr sz="2400" dirty="0">
                <a:solidFill>
                  <a:srgbClr val="252421"/>
                </a:solidFill>
                <a:latin typeface="Arial"/>
                <a:cs typeface="Arial"/>
              </a:rPr>
              <a:t>для</a:t>
            </a:r>
            <a:r>
              <a:rPr sz="2400" spc="-60" dirty="0">
                <a:solidFill>
                  <a:srgbClr val="252421"/>
                </a:solidFill>
                <a:latin typeface="Arial"/>
                <a:cs typeface="Arial"/>
              </a:rPr>
              <a:t> </a:t>
            </a:r>
            <a:r>
              <a:rPr sz="2400" spc="95" dirty="0">
                <a:solidFill>
                  <a:srgbClr val="252421"/>
                </a:solidFill>
                <a:latin typeface="Arial"/>
                <a:cs typeface="Arial"/>
              </a:rPr>
              <a:t>якого </a:t>
            </a:r>
            <a:r>
              <a:rPr sz="2400" spc="60" dirty="0">
                <a:solidFill>
                  <a:srgbClr val="252421"/>
                </a:solidFill>
                <a:latin typeface="Arial"/>
                <a:cs typeface="Arial"/>
              </a:rPr>
              <a:t>бізнес</a:t>
            </a:r>
            <a:r>
              <a:rPr sz="2400" spc="-105" dirty="0">
                <a:solidFill>
                  <a:srgbClr val="252421"/>
                </a:solidFill>
                <a:latin typeface="Arial"/>
                <a:cs typeface="Arial"/>
              </a:rPr>
              <a:t> </a:t>
            </a:r>
            <a:r>
              <a:rPr sz="2400" dirty="0">
                <a:solidFill>
                  <a:srgbClr val="252421"/>
                </a:solidFill>
                <a:latin typeface="Arial"/>
                <a:cs typeface="Arial"/>
              </a:rPr>
              <a:t>є</a:t>
            </a:r>
            <a:r>
              <a:rPr sz="2400" spc="-100" dirty="0">
                <a:solidFill>
                  <a:srgbClr val="252421"/>
                </a:solidFill>
                <a:latin typeface="Arial"/>
                <a:cs typeface="Arial"/>
              </a:rPr>
              <a:t> </a:t>
            </a:r>
            <a:r>
              <a:rPr sz="2400" spc="60" dirty="0" err="1" smtClean="0">
                <a:solidFill>
                  <a:srgbClr val="252421"/>
                </a:solidFill>
                <a:latin typeface="Arial"/>
                <a:cs typeface="Arial"/>
              </a:rPr>
              <a:t>самометою</a:t>
            </a:r>
            <a:r>
              <a:rPr lang="uk-UA" sz="2400" spc="60" dirty="0">
                <a:solidFill>
                  <a:srgbClr val="252421"/>
                </a:solidFill>
                <a:latin typeface="Arial"/>
                <a:cs typeface="Arial"/>
              </a:rPr>
              <a:t>.</a:t>
            </a:r>
            <a:endParaRPr sz="2400" dirty="0">
              <a:latin typeface="Arial"/>
              <a:cs typeface="Arial"/>
            </a:endParaRPr>
          </a:p>
        </p:txBody>
      </p:sp>
      <p:sp>
        <p:nvSpPr>
          <p:cNvPr id="7" name="object 7"/>
          <p:cNvSpPr txBox="1"/>
          <p:nvPr/>
        </p:nvSpPr>
        <p:spPr>
          <a:xfrm>
            <a:off x="5562600" y="2640568"/>
            <a:ext cx="5132055" cy="6383799"/>
          </a:xfrm>
          <a:prstGeom prst="rect">
            <a:avLst/>
          </a:prstGeom>
        </p:spPr>
        <p:txBody>
          <a:bodyPr vert="horz" wrap="square" lIns="0" tIns="12700" rIns="0" bIns="0" rtlCol="0">
            <a:spAutoFit/>
          </a:bodyPr>
          <a:lstStyle/>
          <a:p>
            <a:pPr marL="12700" marR="5080" algn="just">
              <a:lnSpc>
                <a:spcPct val="114599"/>
              </a:lnSpc>
              <a:spcBef>
                <a:spcPts val="100"/>
              </a:spcBef>
            </a:pPr>
            <a:r>
              <a:rPr sz="2400" b="1" dirty="0">
                <a:solidFill>
                  <a:srgbClr val="252421"/>
                </a:solidFill>
                <a:latin typeface="Arial"/>
                <a:cs typeface="Arial"/>
              </a:rPr>
              <a:t>Мале</a:t>
            </a:r>
            <a:r>
              <a:rPr sz="2400" b="1" spc="5" dirty="0">
                <a:solidFill>
                  <a:srgbClr val="252421"/>
                </a:solidFill>
                <a:latin typeface="Arial"/>
                <a:cs typeface="Arial"/>
              </a:rPr>
              <a:t> </a:t>
            </a:r>
            <a:r>
              <a:rPr sz="2400" b="1" spc="114" dirty="0">
                <a:solidFill>
                  <a:srgbClr val="252421"/>
                </a:solidFill>
                <a:latin typeface="Arial"/>
                <a:cs typeface="Arial"/>
              </a:rPr>
              <a:t>підприємництво</a:t>
            </a:r>
            <a:r>
              <a:rPr sz="2400" b="1" spc="10" dirty="0">
                <a:solidFill>
                  <a:srgbClr val="252421"/>
                </a:solidFill>
                <a:latin typeface="Arial"/>
                <a:cs typeface="Arial"/>
              </a:rPr>
              <a:t> </a:t>
            </a:r>
            <a:r>
              <a:rPr sz="2400" dirty="0">
                <a:solidFill>
                  <a:srgbClr val="252421"/>
                </a:solidFill>
                <a:latin typeface="Arial"/>
                <a:cs typeface="Arial"/>
              </a:rPr>
              <a:t>за</a:t>
            </a:r>
            <a:r>
              <a:rPr sz="2400" spc="10" dirty="0">
                <a:solidFill>
                  <a:srgbClr val="252421"/>
                </a:solidFill>
                <a:latin typeface="Arial"/>
                <a:cs typeface="Arial"/>
              </a:rPr>
              <a:t> </a:t>
            </a:r>
            <a:r>
              <a:rPr sz="2400" spc="50" dirty="0">
                <a:solidFill>
                  <a:srgbClr val="252421"/>
                </a:solidFill>
                <a:latin typeface="Arial"/>
                <a:cs typeface="Arial"/>
              </a:rPr>
              <a:t>своєю </a:t>
            </a:r>
            <a:r>
              <a:rPr sz="2400" spc="130" dirty="0">
                <a:solidFill>
                  <a:srgbClr val="252421"/>
                </a:solidFill>
                <a:latin typeface="Arial"/>
                <a:cs typeface="Arial"/>
              </a:rPr>
              <a:t>природою</a:t>
            </a:r>
            <a:r>
              <a:rPr sz="2400" spc="-85" dirty="0">
                <a:solidFill>
                  <a:srgbClr val="252421"/>
                </a:solidFill>
                <a:latin typeface="Arial"/>
                <a:cs typeface="Arial"/>
              </a:rPr>
              <a:t> </a:t>
            </a:r>
            <a:r>
              <a:rPr sz="2400" dirty="0">
                <a:solidFill>
                  <a:srgbClr val="252421"/>
                </a:solidFill>
                <a:latin typeface="Arial"/>
                <a:cs typeface="Arial"/>
              </a:rPr>
              <a:t>є</a:t>
            </a:r>
            <a:r>
              <a:rPr sz="2400" spc="-80" dirty="0">
                <a:solidFill>
                  <a:srgbClr val="252421"/>
                </a:solidFill>
                <a:latin typeface="Arial"/>
                <a:cs typeface="Arial"/>
              </a:rPr>
              <a:t> </a:t>
            </a:r>
            <a:r>
              <a:rPr sz="2400" spc="105" dirty="0">
                <a:solidFill>
                  <a:srgbClr val="252421"/>
                </a:solidFill>
                <a:latin typeface="Arial"/>
                <a:cs typeface="Arial"/>
              </a:rPr>
              <a:t>інноваційним</a:t>
            </a:r>
            <a:r>
              <a:rPr sz="2400" spc="105" dirty="0">
                <a:solidFill>
                  <a:srgbClr val="252421"/>
                </a:solidFill>
                <a:latin typeface="Verdana"/>
                <a:cs typeface="Verdana"/>
              </a:rPr>
              <a:t>,</a:t>
            </a:r>
            <a:r>
              <a:rPr sz="2400" spc="-260" dirty="0">
                <a:solidFill>
                  <a:srgbClr val="252421"/>
                </a:solidFill>
                <a:latin typeface="Verdana"/>
                <a:cs typeface="Verdana"/>
              </a:rPr>
              <a:t> </a:t>
            </a:r>
            <a:r>
              <a:rPr sz="2400" dirty="0">
                <a:solidFill>
                  <a:srgbClr val="252421"/>
                </a:solidFill>
                <a:latin typeface="Arial"/>
                <a:cs typeface="Arial"/>
              </a:rPr>
              <a:t>а</a:t>
            </a:r>
            <a:r>
              <a:rPr sz="2400" spc="-80" dirty="0">
                <a:solidFill>
                  <a:srgbClr val="252421"/>
                </a:solidFill>
                <a:latin typeface="Arial"/>
                <a:cs typeface="Arial"/>
              </a:rPr>
              <a:t> </a:t>
            </a:r>
            <a:r>
              <a:rPr sz="2400" spc="50" dirty="0">
                <a:solidFill>
                  <a:srgbClr val="252421"/>
                </a:solidFill>
                <a:latin typeface="Arial"/>
                <a:cs typeface="Arial"/>
              </a:rPr>
              <a:t>в </a:t>
            </a:r>
            <a:r>
              <a:rPr sz="2400" spc="70" dirty="0">
                <a:solidFill>
                  <a:srgbClr val="252421"/>
                </a:solidFill>
                <a:latin typeface="Arial"/>
                <a:cs typeface="Arial"/>
              </a:rPr>
              <a:t>умовах</a:t>
            </a:r>
            <a:r>
              <a:rPr sz="2400" spc="-65" dirty="0">
                <a:solidFill>
                  <a:srgbClr val="252421"/>
                </a:solidFill>
                <a:latin typeface="Arial"/>
                <a:cs typeface="Arial"/>
              </a:rPr>
              <a:t> </a:t>
            </a:r>
            <a:r>
              <a:rPr sz="2400" spc="130" dirty="0">
                <a:solidFill>
                  <a:srgbClr val="252421"/>
                </a:solidFill>
                <a:latin typeface="Arial"/>
                <a:cs typeface="Arial"/>
              </a:rPr>
              <a:t>економіки</a:t>
            </a:r>
            <a:r>
              <a:rPr sz="2400" spc="-60" dirty="0">
                <a:solidFill>
                  <a:srgbClr val="252421"/>
                </a:solidFill>
                <a:latin typeface="Arial"/>
                <a:cs typeface="Arial"/>
              </a:rPr>
              <a:t> </a:t>
            </a:r>
            <a:r>
              <a:rPr sz="2400" spc="125" dirty="0">
                <a:solidFill>
                  <a:srgbClr val="252421"/>
                </a:solidFill>
                <a:latin typeface="Arial"/>
                <a:cs typeface="Arial"/>
              </a:rPr>
              <a:t>знань</a:t>
            </a:r>
            <a:r>
              <a:rPr sz="2400" spc="-60" dirty="0">
                <a:solidFill>
                  <a:srgbClr val="252421"/>
                </a:solidFill>
                <a:latin typeface="Arial"/>
                <a:cs typeface="Arial"/>
              </a:rPr>
              <a:t> </a:t>
            </a:r>
            <a:r>
              <a:rPr sz="2400" spc="60" dirty="0">
                <a:solidFill>
                  <a:srgbClr val="252421"/>
                </a:solidFill>
                <a:latin typeface="Arial"/>
                <a:cs typeface="Arial"/>
              </a:rPr>
              <a:t>ця </a:t>
            </a:r>
            <a:r>
              <a:rPr sz="2400" spc="80" dirty="0">
                <a:solidFill>
                  <a:srgbClr val="252421"/>
                </a:solidFill>
                <a:latin typeface="Arial"/>
                <a:cs typeface="Arial"/>
              </a:rPr>
              <a:t>якість</a:t>
            </a:r>
            <a:r>
              <a:rPr sz="2400" spc="-70" dirty="0">
                <a:solidFill>
                  <a:srgbClr val="252421"/>
                </a:solidFill>
                <a:latin typeface="Arial"/>
                <a:cs typeface="Arial"/>
              </a:rPr>
              <a:t> </a:t>
            </a:r>
            <a:r>
              <a:rPr sz="2400" spc="70" dirty="0">
                <a:solidFill>
                  <a:srgbClr val="252421"/>
                </a:solidFill>
                <a:latin typeface="Arial"/>
                <a:cs typeface="Arial"/>
              </a:rPr>
              <a:t>посилюється</a:t>
            </a:r>
            <a:r>
              <a:rPr sz="2400" spc="-65" dirty="0">
                <a:solidFill>
                  <a:srgbClr val="252421"/>
                </a:solidFill>
                <a:latin typeface="Arial"/>
                <a:cs typeface="Arial"/>
              </a:rPr>
              <a:t> </a:t>
            </a:r>
            <a:r>
              <a:rPr sz="2400" spc="30" dirty="0">
                <a:solidFill>
                  <a:srgbClr val="252421"/>
                </a:solidFill>
                <a:latin typeface="Arial"/>
                <a:cs typeface="Arial"/>
              </a:rPr>
              <a:t>і </a:t>
            </a:r>
            <a:r>
              <a:rPr sz="2400" spc="75" dirty="0" err="1">
                <a:solidFill>
                  <a:srgbClr val="252421"/>
                </a:solidFill>
                <a:latin typeface="Arial"/>
                <a:cs typeface="Arial"/>
              </a:rPr>
              <a:t>перетворюється</a:t>
            </a:r>
            <a:r>
              <a:rPr sz="2400" spc="-65" dirty="0">
                <a:solidFill>
                  <a:srgbClr val="252421"/>
                </a:solidFill>
                <a:latin typeface="Arial"/>
                <a:cs typeface="Arial"/>
              </a:rPr>
              <a:t> </a:t>
            </a:r>
            <a:r>
              <a:rPr lang="uk-UA" sz="2400" spc="95" dirty="0" smtClean="0">
                <a:solidFill>
                  <a:srgbClr val="252421"/>
                </a:solidFill>
                <a:latin typeface="Arial"/>
                <a:cs typeface="Arial"/>
              </a:rPr>
              <a:t>на</a:t>
            </a:r>
            <a:r>
              <a:rPr sz="2400" spc="-60" dirty="0" smtClean="0">
                <a:solidFill>
                  <a:srgbClr val="252421"/>
                </a:solidFill>
                <a:latin typeface="Arial"/>
                <a:cs typeface="Arial"/>
              </a:rPr>
              <a:t> </a:t>
            </a:r>
            <a:r>
              <a:rPr lang="uk-UA" sz="2400" spc="135" dirty="0" smtClean="0">
                <a:solidFill>
                  <a:srgbClr val="252421"/>
                </a:solidFill>
                <a:latin typeface="Arial"/>
                <a:cs typeface="Arial"/>
              </a:rPr>
              <a:t>ключовий</a:t>
            </a:r>
            <a:r>
              <a:rPr sz="2400" spc="135" dirty="0" smtClean="0">
                <a:solidFill>
                  <a:srgbClr val="252421"/>
                </a:solidFill>
                <a:latin typeface="Arial"/>
                <a:cs typeface="Arial"/>
              </a:rPr>
              <a:t> </a:t>
            </a:r>
            <a:r>
              <a:rPr lang="uk-UA" sz="2400" spc="200" dirty="0" smtClean="0">
                <a:solidFill>
                  <a:srgbClr val="252421"/>
                </a:solidFill>
                <a:latin typeface="Arial"/>
                <a:cs typeface="Arial"/>
              </a:rPr>
              <a:t>чинник</a:t>
            </a:r>
            <a:r>
              <a:rPr lang="uk-UA" sz="2400" spc="-45" dirty="0" smtClean="0">
                <a:solidFill>
                  <a:srgbClr val="252421"/>
                </a:solidFill>
                <a:latin typeface="Arial"/>
                <a:cs typeface="Arial"/>
              </a:rPr>
              <a:t> </a:t>
            </a:r>
            <a:r>
              <a:rPr lang="uk-UA" sz="2400" spc="80" dirty="0" err="1" smtClean="0">
                <a:solidFill>
                  <a:srgbClr val="252421"/>
                </a:solidFill>
                <a:latin typeface="Arial"/>
                <a:cs typeface="Arial"/>
              </a:rPr>
              <a:t>трансфор-маційни</a:t>
            </a:r>
            <a:r>
              <a:rPr sz="2400" spc="80" dirty="0" smtClean="0">
                <a:solidFill>
                  <a:srgbClr val="252421"/>
                </a:solidFill>
                <a:latin typeface="Arial"/>
                <a:cs typeface="Arial"/>
              </a:rPr>
              <a:t>х</a:t>
            </a:r>
            <a:r>
              <a:rPr sz="2400" spc="-45" dirty="0" smtClean="0">
                <a:solidFill>
                  <a:srgbClr val="252421"/>
                </a:solidFill>
                <a:latin typeface="Arial"/>
                <a:cs typeface="Arial"/>
              </a:rPr>
              <a:t> </a:t>
            </a:r>
            <a:r>
              <a:rPr lang="uk-UA" sz="2400" spc="-10" dirty="0" smtClean="0">
                <a:solidFill>
                  <a:srgbClr val="252421"/>
                </a:solidFill>
                <a:latin typeface="Arial"/>
                <a:cs typeface="Arial"/>
              </a:rPr>
              <a:t>змін</a:t>
            </a:r>
            <a:r>
              <a:rPr sz="2400" spc="-10" dirty="0" smtClean="0">
                <a:solidFill>
                  <a:srgbClr val="252421"/>
                </a:solidFill>
                <a:latin typeface="Verdana"/>
                <a:cs typeface="Verdana"/>
              </a:rPr>
              <a:t>. </a:t>
            </a:r>
            <a:endParaRPr lang="uk-UA" sz="2400" spc="-10" dirty="0" smtClean="0">
              <a:solidFill>
                <a:srgbClr val="252421"/>
              </a:solidFill>
              <a:latin typeface="Verdana"/>
              <a:cs typeface="Verdana"/>
            </a:endParaRPr>
          </a:p>
          <a:p>
            <a:pPr marL="12700" marR="5080" algn="just">
              <a:lnSpc>
                <a:spcPct val="114599"/>
              </a:lnSpc>
              <a:spcBef>
                <a:spcPts val="100"/>
              </a:spcBef>
            </a:pPr>
            <a:r>
              <a:rPr lang="uk-UA" sz="2400" b="1" i="1" spc="-30" dirty="0" smtClean="0">
                <a:solidFill>
                  <a:srgbClr val="252421"/>
                </a:solidFill>
                <a:latin typeface="Arial"/>
                <a:cs typeface="Arial"/>
              </a:rPr>
              <a:t>По</a:t>
            </a:r>
            <a:r>
              <a:rPr lang="uk-UA" sz="2400" b="1" i="1" spc="-30" dirty="0" smtClean="0">
                <a:solidFill>
                  <a:srgbClr val="252421"/>
                </a:solidFill>
                <a:latin typeface="Verdana"/>
                <a:cs typeface="Verdana"/>
              </a:rPr>
              <a:t>-</a:t>
            </a:r>
            <a:r>
              <a:rPr lang="uk-UA" sz="2400" b="1" i="1" spc="50" dirty="0" smtClean="0">
                <a:solidFill>
                  <a:srgbClr val="252421"/>
                </a:solidFill>
                <a:latin typeface="Arial"/>
                <a:cs typeface="Arial"/>
              </a:rPr>
              <a:t>перше</a:t>
            </a:r>
            <a:r>
              <a:rPr sz="2400" spc="50" dirty="0" smtClean="0">
                <a:solidFill>
                  <a:srgbClr val="252421"/>
                </a:solidFill>
                <a:latin typeface="Verdana"/>
                <a:cs typeface="Verdana"/>
              </a:rPr>
              <a:t>,</a:t>
            </a:r>
            <a:r>
              <a:rPr lang="uk-UA" sz="2400" spc="50" dirty="0" smtClean="0">
                <a:solidFill>
                  <a:srgbClr val="252421"/>
                </a:solidFill>
                <a:latin typeface="Verdana"/>
                <a:cs typeface="Verdana"/>
              </a:rPr>
              <a:t> </a:t>
            </a:r>
            <a:r>
              <a:rPr lang="uk-UA" sz="2400" dirty="0" smtClean="0">
                <a:solidFill>
                  <a:srgbClr val="252421"/>
                </a:solidFill>
                <a:latin typeface="Arial"/>
                <a:cs typeface="Arial"/>
              </a:rPr>
              <a:t>мале</a:t>
            </a:r>
            <a:r>
              <a:rPr lang="uk-UA" sz="2400" spc="10" dirty="0" smtClean="0">
                <a:solidFill>
                  <a:srgbClr val="252421"/>
                </a:solidFill>
                <a:latin typeface="Arial"/>
                <a:cs typeface="Arial"/>
              </a:rPr>
              <a:t> </a:t>
            </a:r>
            <a:r>
              <a:rPr lang="uk-UA" sz="2400" spc="105" dirty="0" smtClean="0">
                <a:solidFill>
                  <a:srgbClr val="252421"/>
                </a:solidFill>
                <a:latin typeface="Arial"/>
                <a:cs typeface="Arial"/>
              </a:rPr>
              <a:t>підприємництво</a:t>
            </a:r>
            <a:r>
              <a:rPr sz="2400" spc="105" dirty="0" smtClean="0">
                <a:solidFill>
                  <a:srgbClr val="252421"/>
                </a:solidFill>
                <a:latin typeface="Arial"/>
                <a:cs typeface="Arial"/>
              </a:rPr>
              <a:t> </a:t>
            </a:r>
            <a:r>
              <a:rPr sz="2400" dirty="0">
                <a:solidFill>
                  <a:srgbClr val="252421"/>
                </a:solidFill>
                <a:latin typeface="Arial"/>
                <a:cs typeface="Arial"/>
              </a:rPr>
              <a:t>є</a:t>
            </a:r>
            <a:r>
              <a:rPr sz="2400" spc="-100" dirty="0">
                <a:solidFill>
                  <a:srgbClr val="252421"/>
                </a:solidFill>
                <a:latin typeface="Arial"/>
                <a:cs typeface="Arial"/>
              </a:rPr>
              <a:t> </a:t>
            </a:r>
            <a:r>
              <a:rPr sz="2400" spc="100" dirty="0">
                <a:solidFill>
                  <a:srgbClr val="252421"/>
                </a:solidFill>
                <a:latin typeface="Arial"/>
                <a:cs typeface="Arial"/>
              </a:rPr>
              <a:t>інституціональною</a:t>
            </a:r>
            <a:r>
              <a:rPr sz="2400" spc="-100" dirty="0">
                <a:solidFill>
                  <a:srgbClr val="252421"/>
                </a:solidFill>
                <a:latin typeface="Arial"/>
                <a:cs typeface="Arial"/>
              </a:rPr>
              <a:t> </a:t>
            </a:r>
            <a:r>
              <a:rPr sz="2400" spc="40" dirty="0">
                <a:solidFill>
                  <a:srgbClr val="252421"/>
                </a:solidFill>
                <a:latin typeface="Arial"/>
                <a:cs typeface="Arial"/>
              </a:rPr>
              <a:t>структурою</a:t>
            </a:r>
            <a:r>
              <a:rPr sz="2400" spc="40" dirty="0">
                <a:solidFill>
                  <a:srgbClr val="252421"/>
                </a:solidFill>
                <a:latin typeface="Verdana"/>
                <a:cs typeface="Verdana"/>
              </a:rPr>
              <a:t>, </a:t>
            </a:r>
            <a:r>
              <a:rPr sz="2400" spc="150" dirty="0">
                <a:solidFill>
                  <a:srgbClr val="252421"/>
                </a:solidFill>
                <a:latin typeface="Arial"/>
                <a:cs typeface="Arial"/>
              </a:rPr>
              <a:t>що</a:t>
            </a:r>
            <a:r>
              <a:rPr sz="2400" spc="-60" dirty="0">
                <a:solidFill>
                  <a:srgbClr val="252421"/>
                </a:solidFill>
                <a:latin typeface="Arial"/>
                <a:cs typeface="Arial"/>
              </a:rPr>
              <a:t> </a:t>
            </a:r>
            <a:r>
              <a:rPr sz="2400" spc="55" dirty="0">
                <a:solidFill>
                  <a:srgbClr val="252421"/>
                </a:solidFill>
                <a:latin typeface="Arial"/>
                <a:cs typeface="Arial"/>
              </a:rPr>
              <a:t>забезпечує</a:t>
            </a:r>
            <a:r>
              <a:rPr sz="2400" spc="-55" dirty="0">
                <a:solidFill>
                  <a:srgbClr val="252421"/>
                </a:solidFill>
                <a:latin typeface="Arial"/>
                <a:cs typeface="Arial"/>
              </a:rPr>
              <a:t> </a:t>
            </a:r>
            <a:r>
              <a:rPr sz="2400" spc="70" dirty="0">
                <a:solidFill>
                  <a:srgbClr val="252421"/>
                </a:solidFill>
                <a:latin typeface="Arial"/>
                <a:cs typeface="Arial"/>
              </a:rPr>
              <a:t>рухливість</a:t>
            </a:r>
            <a:r>
              <a:rPr sz="2400" spc="-55" dirty="0">
                <a:solidFill>
                  <a:srgbClr val="252421"/>
                </a:solidFill>
                <a:latin typeface="Arial"/>
                <a:cs typeface="Arial"/>
              </a:rPr>
              <a:t> </a:t>
            </a:r>
            <a:r>
              <a:rPr sz="2400" spc="30" dirty="0">
                <a:solidFill>
                  <a:srgbClr val="252421"/>
                </a:solidFill>
                <a:latin typeface="Arial"/>
                <a:cs typeface="Arial"/>
              </a:rPr>
              <a:t>і </a:t>
            </a:r>
            <a:r>
              <a:rPr sz="2400" spc="95" dirty="0">
                <a:solidFill>
                  <a:srgbClr val="252421"/>
                </a:solidFill>
                <a:latin typeface="Arial"/>
                <a:cs typeface="Arial"/>
              </a:rPr>
              <a:t>динамізм</a:t>
            </a:r>
            <a:r>
              <a:rPr sz="2400" spc="-60" dirty="0">
                <a:solidFill>
                  <a:srgbClr val="252421"/>
                </a:solidFill>
                <a:latin typeface="Arial"/>
                <a:cs typeface="Arial"/>
              </a:rPr>
              <a:t> </a:t>
            </a:r>
            <a:r>
              <a:rPr sz="2400" spc="114" dirty="0">
                <a:solidFill>
                  <a:srgbClr val="252421"/>
                </a:solidFill>
                <a:latin typeface="Arial"/>
                <a:cs typeface="Arial"/>
              </a:rPr>
              <a:t>економічної</a:t>
            </a:r>
            <a:r>
              <a:rPr sz="2400" spc="-60" dirty="0">
                <a:solidFill>
                  <a:srgbClr val="252421"/>
                </a:solidFill>
                <a:latin typeface="Arial"/>
                <a:cs typeface="Arial"/>
              </a:rPr>
              <a:t> </a:t>
            </a:r>
            <a:r>
              <a:rPr sz="2400" spc="55" dirty="0">
                <a:solidFill>
                  <a:srgbClr val="252421"/>
                </a:solidFill>
                <a:latin typeface="Arial"/>
                <a:cs typeface="Arial"/>
              </a:rPr>
              <a:t>системи</a:t>
            </a:r>
            <a:r>
              <a:rPr sz="2400" spc="600" dirty="0">
                <a:solidFill>
                  <a:srgbClr val="252421"/>
                </a:solidFill>
                <a:latin typeface="Arial"/>
                <a:cs typeface="Arial"/>
              </a:rPr>
              <a:t> </a:t>
            </a:r>
            <a:r>
              <a:rPr sz="2400" dirty="0">
                <a:solidFill>
                  <a:srgbClr val="252421"/>
                </a:solidFill>
                <a:latin typeface="Arial"/>
                <a:cs typeface="Arial"/>
              </a:rPr>
              <a:t>та</a:t>
            </a:r>
            <a:r>
              <a:rPr sz="2400" spc="-55" dirty="0">
                <a:solidFill>
                  <a:srgbClr val="252421"/>
                </a:solidFill>
                <a:latin typeface="Arial"/>
                <a:cs typeface="Arial"/>
              </a:rPr>
              <a:t> </a:t>
            </a:r>
            <a:r>
              <a:rPr sz="2400" spc="75" dirty="0">
                <a:solidFill>
                  <a:srgbClr val="252421"/>
                </a:solidFill>
                <a:latin typeface="Arial"/>
                <a:cs typeface="Arial"/>
              </a:rPr>
              <a:t>сприяє</a:t>
            </a:r>
            <a:r>
              <a:rPr sz="2400" spc="-55" dirty="0">
                <a:solidFill>
                  <a:srgbClr val="252421"/>
                </a:solidFill>
                <a:latin typeface="Arial"/>
                <a:cs typeface="Arial"/>
              </a:rPr>
              <a:t> </a:t>
            </a:r>
            <a:r>
              <a:rPr sz="2400" spc="130" dirty="0">
                <a:solidFill>
                  <a:srgbClr val="252421"/>
                </a:solidFill>
                <a:latin typeface="Arial"/>
                <a:cs typeface="Arial"/>
              </a:rPr>
              <a:t>швидкій </a:t>
            </a:r>
            <a:r>
              <a:rPr sz="2400" spc="70" dirty="0">
                <a:solidFill>
                  <a:srgbClr val="252421"/>
                </a:solidFill>
                <a:latin typeface="Arial"/>
                <a:cs typeface="Arial"/>
              </a:rPr>
              <a:t>комерціалізації</a:t>
            </a:r>
            <a:r>
              <a:rPr sz="2400" spc="-65" dirty="0">
                <a:solidFill>
                  <a:srgbClr val="252421"/>
                </a:solidFill>
                <a:latin typeface="Arial"/>
                <a:cs typeface="Arial"/>
              </a:rPr>
              <a:t> </a:t>
            </a:r>
            <a:r>
              <a:rPr sz="2400" spc="-10" dirty="0">
                <a:solidFill>
                  <a:srgbClr val="252421"/>
                </a:solidFill>
                <a:latin typeface="Arial"/>
                <a:cs typeface="Arial"/>
              </a:rPr>
              <a:t>результатів </a:t>
            </a:r>
            <a:r>
              <a:rPr sz="2400" spc="60" dirty="0">
                <a:solidFill>
                  <a:srgbClr val="252421"/>
                </a:solidFill>
                <a:latin typeface="Arial"/>
                <a:cs typeface="Arial"/>
              </a:rPr>
              <a:t>досліджень</a:t>
            </a:r>
            <a:r>
              <a:rPr sz="2400" spc="-65" dirty="0">
                <a:solidFill>
                  <a:srgbClr val="252421"/>
                </a:solidFill>
                <a:latin typeface="Arial"/>
                <a:cs typeface="Arial"/>
              </a:rPr>
              <a:t> </a:t>
            </a:r>
            <a:r>
              <a:rPr sz="2400" spc="80" dirty="0">
                <a:solidFill>
                  <a:srgbClr val="252421"/>
                </a:solidFill>
                <a:latin typeface="Arial"/>
                <a:cs typeface="Arial"/>
              </a:rPr>
              <a:t>і</a:t>
            </a:r>
            <a:r>
              <a:rPr sz="2400" spc="-60" dirty="0">
                <a:solidFill>
                  <a:srgbClr val="252421"/>
                </a:solidFill>
                <a:latin typeface="Arial"/>
                <a:cs typeface="Arial"/>
              </a:rPr>
              <a:t> </a:t>
            </a:r>
            <a:r>
              <a:rPr sz="2400" spc="70" dirty="0">
                <a:solidFill>
                  <a:srgbClr val="252421"/>
                </a:solidFill>
                <a:latin typeface="Arial"/>
                <a:cs typeface="Arial"/>
              </a:rPr>
              <a:t>розробок</a:t>
            </a:r>
            <a:r>
              <a:rPr sz="2400" spc="70" dirty="0">
                <a:solidFill>
                  <a:srgbClr val="252421"/>
                </a:solidFill>
                <a:latin typeface="Verdana"/>
                <a:cs typeface="Verdana"/>
              </a:rPr>
              <a:t>,</a:t>
            </a:r>
            <a:r>
              <a:rPr sz="2400" spc="-245" dirty="0">
                <a:solidFill>
                  <a:srgbClr val="252421"/>
                </a:solidFill>
                <a:latin typeface="Verdana"/>
                <a:cs typeface="Verdana"/>
              </a:rPr>
              <a:t> </a:t>
            </a:r>
            <a:r>
              <a:rPr sz="2400" dirty="0">
                <a:solidFill>
                  <a:srgbClr val="252421"/>
                </a:solidFill>
                <a:latin typeface="Arial"/>
                <a:cs typeface="Arial"/>
              </a:rPr>
              <a:t>а</a:t>
            </a:r>
            <a:r>
              <a:rPr sz="2400" spc="-60" dirty="0">
                <a:solidFill>
                  <a:srgbClr val="252421"/>
                </a:solidFill>
                <a:latin typeface="Arial"/>
                <a:cs typeface="Arial"/>
              </a:rPr>
              <a:t> </a:t>
            </a:r>
            <a:r>
              <a:rPr sz="2400" spc="75" dirty="0">
                <a:solidFill>
                  <a:srgbClr val="252421"/>
                </a:solidFill>
                <a:latin typeface="Arial"/>
                <a:cs typeface="Arial"/>
              </a:rPr>
              <a:t>також </a:t>
            </a:r>
            <a:r>
              <a:rPr sz="2400" dirty="0">
                <a:solidFill>
                  <a:srgbClr val="252421"/>
                </a:solidFill>
                <a:latin typeface="Arial"/>
                <a:cs typeface="Arial"/>
              </a:rPr>
              <a:t>адаптації</a:t>
            </a:r>
            <a:r>
              <a:rPr sz="2400" spc="20" dirty="0">
                <a:solidFill>
                  <a:srgbClr val="252421"/>
                </a:solidFill>
                <a:latin typeface="Arial"/>
                <a:cs typeface="Arial"/>
              </a:rPr>
              <a:t> </a:t>
            </a:r>
            <a:r>
              <a:rPr sz="2400" dirty="0">
                <a:solidFill>
                  <a:srgbClr val="252421"/>
                </a:solidFill>
                <a:latin typeface="Arial"/>
                <a:cs typeface="Arial"/>
              </a:rPr>
              <a:t>до</a:t>
            </a:r>
            <a:r>
              <a:rPr sz="2400" spc="20" dirty="0">
                <a:solidFill>
                  <a:srgbClr val="252421"/>
                </a:solidFill>
                <a:latin typeface="Arial"/>
                <a:cs typeface="Arial"/>
              </a:rPr>
              <a:t> </a:t>
            </a:r>
            <a:r>
              <a:rPr sz="2400" spc="135" dirty="0">
                <a:solidFill>
                  <a:srgbClr val="252421"/>
                </a:solidFill>
                <a:latin typeface="Arial"/>
                <a:cs typeface="Arial"/>
              </a:rPr>
              <a:t>зміни</a:t>
            </a:r>
            <a:r>
              <a:rPr sz="2400" spc="25" dirty="0">
                <a:solidFill>
                  <a:srgbClr val="252421"/>
                </a:solidFill>
                <a:latin typeface="Arial"/>
                <a:cs typeface="Arial"/>
              </a:rPr>
              <a:t> </a:t>
            </a:r>
            <a:r>
              <a:rPr sz="2400" spc="90" dirty="0">
                <a:solidFill>
                  <a:srgbClr val="252421"/>
                </a:solidFill>
                <a:latin typeface="Arial"/>
                <a:cs typeface="Arial"/>
              </a:rPr>
              <a:t>умов</a:t>
            </a:r>
            <a:r>
              <a:rPr sz="2400" spc="20" dirty="0">
                <a:solidFill>
                  <a:srgbClr val="252421"/>
                </a:solidFill>
                <a:latin typeface="Arial"/>
                <a:cs typeface="Arial"/>
              </a:rPr>
              <a:t> </a:t>
            </a:r>
            <a:r>
              <a:rPr sz="2400" dirty="0">
                <a:solidFill>
                  <a:srgbClr val="252421"/>
                </a:solidFill>
                <a:latin typeface="Arial"/>
                <a:cs typeface="Arial"/>
              </a:rPr>
              <a:t>у</a:t>
            </a:r>
            <a:r>
              <a:rPr sz="2400" spc="25" dirty="0">
                <a:solidFill>
                  <a:srgbClr val="252421"/>
                </a:solidFill>
                <a:latin typeface="Arial"/>
                <a:cs typeface="Arial"/>
              </a:rPr>
              <a:t> </a:t>
            </a:r>
            <a:r>
              <a:rPr sz="2400" spc="-20" dirty="0">
                <a:solidFill>
                  <a:srgbClr val="252421"/>
                </a:solidFill>
                <a:latin typeface="Arial"/>
                <a:cs typeface="Arial"/>
              </a:rPr>
              <a:t>всіх </a:t>
            </a:r>
            <a:r>
              <a:rPr sz="2400" dirty="0">
                <a:solidFill>
                  <a:srgbClr val="252421"/>
                </a:solidFill>
                <a:latin typeface="Arial"/>
                <a:cs typeface="Arial"/>
              </a:rPr>
              <a:t>сферах</a:t>
            </a:r>
            <a:r>
              <a:rPr sz="2400" spc="-160" dirty="0">
                <a:solidFill>
                  <a:srgbClr val="252421"/>
                </a:solidFill>
                <a:latin typeface="Arial"/>
                <a:cs typeface="Arial"/>
              </a:rPr>
              <a:t> </a:t>
            </a:r>
            <a:r>
              <a:rPr sz="2400" spc="-10" dirty="0">
                <a:solidFill>
                  <a:srgbClr val="252421"/>
                </a:solidFill>
                <a:latin typeface="Arial"/>
                <a:cs typeface="Arial"/>
              </a:rPr>
              <a:t>діяльності</a:t>
            </a:r>
            <a:r>
              <a:rPr sz="2400" spc="-10" dirty="0">
                <a:solidFill>
                  <a:srgbClr val="252421"/>
                </a:solidFill>
                <a:latin typeface="Verdana"/>
                <a:cs typeface="Verdana"/>
              </a:rPr>
              <a:t>.</a:t>
            </a:r>
            <a:endParaRPr sz="2400" dirty="0">
              <a:latin typeface="Verdana"/>
              <a:cs typeface="Verdana"/>
            </a:endParaRPr>
          </a:p>
        </p:txBody>
      </p:sp>
      <p:grpSp>
        <p:nvGrpSpPr>
          <p:cNvPr id="2" name="object 2"/>
          <p:cNvGrpSpPr/>
          <p:nvPr/>
        </p:nvGrpSpPr>
        <p:grpSpPr>
          <a:xfrm>
            <a:off x="11059058" y="0"/>
            <a:ext cx="7229475" cy="10286365"/>
            <a:chOff x="11059058" y="0"/>
            <a:chExt cx="7229475" cy="10286365"/>
          </a:xfrm>
        </p:grpSpPr>
        <p:sp>
          <p:nvSpPr>
            <p:cNvPr id="3" name="object 3"/>
            <p:cNvSpPr/>
            <p:nvPr/>
          </p:nvSpPr>
          <p:spPr>
            <a:xfrm>
              <a:off x="11059058" y="0"/>
              <a:ext cx="7229475" cy="10286365"/>
            </a:xfrm>
            <a:custGeom>
              <a:avLst/>
              <a:gdLst/>
              <a:ahLst/>
              <a:cxnLst/>
              <a:rect l="l" t="t" r="r" b="b"/>
              <a:pathLst>
                <a:path w="7229475" h="10286365">
                  <a:moveTo>
                    <a:pt x="7228941" y="10285756"/>
                  </a:moveTo>
                  <a:lnTo>
                    <a:pt x="0" y="10285756"/>
                  </a:lnTo>
                  <a:lnTo>
                    <a:pt x="13" y="0"/>
                  </a:lnTo>
                  <a:lnTo>
                    <a:pt x="7228945" y="0"/>
                  </a:lnTo>
                  <a:lnTo>
                    <a:pt x="7228941" y="1028575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1747967" y="1423662"/>
              <a:ext cx="5990234" cy="8353287"/>
            </a:xfrm>
            <a:prstGeom prst="rect">
              <a:avLst/>
            </a:prstGeom>
          </p:spPr>
        </p:pic>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14665"/>
            <a:ext cx="18283293" cy="10270490"/>
            <a:chOff x="4916" y="16775"/>
            <a:chExt cx="18283293" cy="10270490"/>
          </a:xfrm>
        </p:grpSpPr>
        <p:sp>
          <p:nvSpPr>
            <p:cNvPr id="3" name="object 3"/>
            <p:cNvSpPr/>
            <p:nvPr/>
          </p:nvSpPr>
          <p:spPr>
            <a:xfrm>
              <a:off x="4729317" y="16775"/>
              <a:ext cx="13558892" cy="10270490"/>
            </a:xfrm>
            <a:custGeom>
              <a:avLst/>
              <a:gdLst/>
              <a:ahLst/>
              <a:cxnLst/>
              <a:rect l="l" t="t" r="r" b="b"/>
              <a:pathLst>
                <a:path w="11232515" h="10270490">
                  <a:moveTo>
                    <a:pt x="11232306" y="10270236"/>
                  </a:moveTo>
                  <a:lnTo>
                    <a:pt x="0" y="10270236"/>
                  </a:lnTo>
                  <a:lnTo>
                    <a:pt x="0" y="0"/>
                  </a:lnTo>
                  <a:lnTo>
                    <a:pt x="11232306" y="0"/>
                  </a:lnTo>
                  <a:lnTo>
                    <a:pt x="11232306" y="1027023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4916" y="1541140"/>
              <a:ext cx="7315200" cy="6884445"/>
            </a:xfrm>
            <a:prstGeom prst="rect">
              <a:avLst/>
            </a:prstGeom>
          </p:spPr>
        </p:pic>
        <p:pic>
          <p:nvPicPr>
            <p:cNvPr id="5" name="object 5"/>
            <p:cNvPicPr/>
            <p:nvPr/>
          </p:nvPicPr>
          <p:blipFill>
            <a:blip r:embed="rId3" cstate="print"/>
            <a:stretch>
              <a:fillRect/>
            </a:stretch>
          </p:blipFill>
          <p:spPr>
            <a:xfrm>
              <a:off x="4807815" y="6951340"/>
              <a:ext cx="1989825" cy="1981200"/>
            </a:xfrm>
            <a:prstGeom prst="rect">
              <a:avLst/>
            </a:prstGeom>
          </p:spPr>
        </p:pic>
      </p:grpSp>
      <p:sp>
        <p:nvSpPr>
          <p:cNvPr id="6" name="object 6"/>
          <p:cNvSpPr txBox="1"/>
          <p:nvPr/>
        </p:nvSpPr>
        <p:spPr>
          <a:xfrm>
            <a:off x="7315200" y="102007"/>
            <a:ext cx="10668000" cy="10047366"/>
          </a:xfrm>
          <a:prstGeom prst="rect">
            <a:avLst/>
          </a:prstGeom>
        </p:spPr>
        <p:txBody>
          <a:bodyPr vert="horz" wrap="square" lIns="0" tIns="12700" rIns="0" bIns="0" rtlCol="0">
            <a:spAutoFit/>
          </a:bodyPr>
          <a:lstStyle/>
          <a:p>
            <a:pPr marL="12700" marR="5080" algn="just">
              <a:lnSpc>
                <a:spcPct val="114599"/>
              </a:lnSpc>
              <a:spcBef>
                <a:spcPts val="100"/>
              </a:spcBef>
            </a:pPr>
            <a:r>
              <a:rPr lang="uk-UA" sz="2400" b="1" spc="-30" dirty="0" smtClean="0">
                <a:solidFill>
                  <a:srgbClr val="F0F1F1"/>
                </a:solidFill>
                <a:latin typeface="Arial"/>
                <a:cs typeface="Arial"/>
              </a:rPr>
              <a:t>	По</a:t>
            </a:r>
            <a:r>
              <a:rPr lang="uk-UA" sz="2400" b="1" spc="-30" dirty="0" smtClean="0">
                <a:solidFill>
                  <a:srgbClr val="F0F1F1"/>
                </a:solidFill>
                <a:latin typeface="Verdana"/>
                <a:cs typeface="Verdana"/>
              </a:rPr>
              <a:t>-</a:t>
            </a:r>
            <a:r>
              <a:rPr lang="uk-UA" sz="2400" b="1" dirty="0" smtClean="0">
                <a:solidFill>
                  <a:srgbClr val="F0F1F1"/>
                </a:solidFill>
                <a:latin typeface="Arial"/>
                <a:cs typeface="Arial"/>
              </a:rPr>
              <a:t>друге</a:t>
            </a:r>
            <a:r>
              <a:rPr lang="uk-UA" sz="2400" b="1" dirty="0" smtClean="0">
                <a:solidFill>
                  <a:srgbClr val="F0F1F1"/>
                </a:solidFill>
                <a:latin typeface="Verdana"/>
                <a:cs typeface="Verdana"/>
              </a:rPr>
              <a:t>,</a:t>
            </a:r>
            <a:r>
              <a:rPr lang="uk-UA" sz="2400" b="1" spc="390" dirty="0" smtClean="0">
                <a:solidFill>
                  <a:srgbClr val="F0F1F1"/>
                </a:solidFill>
                <a:latin typeface="Verdana"/>
                <a:cs typeface="Verdana"/>
              </a:rPr>
              <a:t> </a:t>
            </a:r>
            <a:r>
              <a:rPr lang="uk-UA" sz="2400" spc="85" dirty="0" smtClean="0">
                <a:solidFill>
                  <a:srgbClr val="F0F1F1"/>
                </a:solidFill>
                <a:latin typeface="Arial"/>
                <a:cs typeface="Arial"/>
              </a:rPr>
              <a:t>завдяки</a:t>
            </a:r>
            <a:r>
              <a:rPr lang="uk-UA" sz="2400" spc="560" dirty="0" smtClean="0">
                <a:solidFill>
                  <a:srgbClr val="F0F1F1"/>
                </a:solidFill>
                <a:latin typeface="Arial"/>
                <a:cs typeface="Arial"/>
              </a:rPr>
              <a:t> </a:t>
            </a:r>
            <a:r>
              <a:rPr lang="uk-UA" sz="2400" spc="80" dirty="0" smtClean="0">
                <a:solidFill>
                  <a:srgbClr val="F0F1F1"/>
                </a:solidFill>
                <a:latin typeface="Arial"/>
                <a:cs typeface="Arial"/>
              </a:rPr>
              <a:t>сучасним</a:t>
            </a:r>
            <a:r>
              <a:rPr lang="uk-UA" sz="2400" spc="565" dirty="0" smtClean="0">
                <a:solidFill>
                  <a:srgbClr val="F0F1F1"/>
                </a:solidFill>
                <a:latin typeface="Arial"/>
                <a:cs typeface="Arial"/>
              </a:rPr>
              <a:t> </a:t>
            </a:r>
            <a:r>
              <a:rPr lang="uk-UA" sz="2400" spc="105" dirty="0" smtClean="0">
                <a:solidFill>
                  <a:srgbClr val="F0F1F1"/>
                </a:solidFill>
                <a:latin typeface="Arial"/>
                <a:cs typeface="Arial"/>
              </a:rPr>
              <a:t>інформаційним</a:t>
            </a:r>
            <a:r>
              <a:rPr lang="uk-UA" sz="2400" spc="560" dirty="0" smtClean="0">
                <a:solidFill>
                  <a:srgbClr val="F0F1F1"/>
                </a:solidFill>
                <a:latin typeface="Arial"/>
                <a:cs typeface="Arial"/>
              </a:rPr>
              <a:t> </a:t>
            </a:r>
            <a:r>
              <a:rPr lang="uk-UA" sz="2400" spc="50" dirty="0" smtClean="0">
                <a:solidFill>
                  <a:srgbClr val="F0F1F1"/>
                </a:solidFill>
                <a:latin typeface="Arial"/>
                <a:cs typeface="Arial"/>
              </a:rPr>
              <a:t>технологіям</a:t>
            </a:r>
            <a:r>
              <a:rPr lang="uk-UA" sz="2400" spc="50" dirty="0" smtClean="0">
                <a:solidFill>
                  <a:srgbClr val="F0F1F1"/>
                </a:solidFill>
                <a:latin typeface="Verdana"/>
                <a:cs typeface="Verdana"/>
              </a:rPr>
              <a:t>,</a:t>
            </a:r>
            <a:r>
              <a:rPr lang="uk-UA" sz="2400" spc="390" dirty="0" smtClean="0">
                <a:solidFill>
                  <a:srgbClr val="F0F1F1"/>
                </a:solidFill>
                <a:latin typeface="Verdana"/>
                <a:cs typeface="Verdana"/>
              </a:rPr>
              <a:t> </a:t>
            </a:r>
            <a:r>
              <a:rPr lang="uk-UA" sz="2400" spc="80" dirty="0" smtClean="0">
                <a:solidFill>
                  <a:srgbClr val="F0F1F1"/>
                </a:solidFill>
                <a:latin typeface="Arial"/>
                <a:cs typeface="Arial"/>
              </a:rPr>
              <a:t>які </a:t>
            </a:r>
            <a:r>
              <a:rPr lang="uk-UA" sz="2400" spc="85" dirty="0" smtClean="0">
                <a:solidFill>
                  <a:srgbClr val="F0F1F1"/>
                </a:solidFill>
                <a:latin typeface="Arial"/>
                <a:cs typeface="Arial"/>
              </a:rPr>
              <a:t>істотним</a:t>
            </a:r>
            <a:r>
              <a:rPr lang="uk-UA" sz="2400" spc="-25" dirty="0" smtClean="0">
                <a:solidFill>
                  <a:srgbClr val="F0F1F1"/>
                </a:solidFill>
                <a:latin typeface="Arial"/>
                <a:cs typeface="Arial"/>
              </a:rPr>
              <a:t> </a:t>
            </a:r>
            <a:r>
              <a:rPr lang="uk-UA" sz="2400" spc="170" dirty="0" smtClean="0">
                <a:solidFill>
                  <a:srgbClr val="F0F1F1"/>
                </a:solidFill>
                <a:latin typeface="Arial"/>
                <a:cs typeface="Arial"/>
              </a:rPr>
              <a:t>чином</a:t>
            </a:r>
            <a:r>
              <a:rPr lang="uk-UA" sz="2400" spc="-20" dirty="0" smtClean="0">
                <a:solidFill>
                  <a:srgbClr val="F0F1F1"/>
                </a:solidFill>
                <a:latin typeface="Arial"/>
                <a:cs typeface="Arial"/>
              </a:rPr>
              <a:t> </a:t>
            </a:r>
            <a:r>
              <a:rPr lang="uk-UA" sz="2400" spc="130" dirty="0" smtClean="0">
                <a:solidFill>
                  <a:srgbClr val="F0F1F1"/>
                </a:solidFill>
                <a:latin typeface="Arial"/>
                <a:cs typeface="Arial"/>
              </a:rPr>
              <a:t>змінюють</a:t>
            </a:r>
            <a:r>
              <a:rPr lang="uk-UA" sz="2400" spc="-20" dirty="0" smtClean="0">
                <a:solidFill>
                  <a:srgbClr val="F0F1F1"/>
                </a:solidFill>
                <a:latin typeface="Arial"/>
                <a:cs typeface="Arial"/>
              </a:rPr>
              <a:t> </a:t>
            </a:r>
            <a:r>
              <a:rPr lang="uk-UA" sz="2400" dirty="0" smtClean="0">
                <a:solidFill>
                  <a:srgbClr val="F0F1F1"/>
                </a:solidFill>
                <a:latin typeface="Arial"/>
                <a:cs typeface="Arial"/>
              </a:rPr>
              <a:t>саму</a:t>
            </a:r>
            <a:r>
              <a:rPr lang="uk-UA" sz="2400" spc="-20" dirty="0" smtClean="0">
                <a:solidFill>
                  <a:srgbClr val="F0F1F1"/>
                </a:solidFill>
                <a:latin typeface="Arial"/>
                <a:cs typeface="Arial"/>
              </a:rPr>
              <a:t> </a:t>
            </a:r>
            <a:r>
              <a:rPr lang="uk-UA" sz="2400" spc="65" dirty="0" smtClean="0">
                <a:solidFill>
                  <a:srgbClr val="F0F1F1"/>
                </a:solidFill>
                <a:latin typeface="Arial"/>
                <a:cs typeface="Arial"/>
              </a:rPr>
              <a:t>модель</a:t>
            </a:r>
            <a:r>
              <a:rPr lang="uk-UA" sz="2400" spc="-20" dirty="0" smtClean="0">
                <a:solidFill>
                  <a:srgbClr val="F0F1F1"/>
                </a:solidFill>
                <a:latin typeface="Arial"/>
                <a:cs typeface="Arial"/>
              </a:rPr>
              <a:t> </a:t>
            </a:r>
            <a:r>
              <a:rPr lang="uk-UA" sz="2400" spc="85" dirty="0" smtClean="0">
                <a:solidFill>
                  <a:srgbClr val="F0F1F1"/>
                </a:solidFill>
                <a:latin typeface="Arial"/>
                <a:cs typeface="Arial"/>
              </a:rPr>
              <a:t>функціонування</a:t>
            </a:r>
            <a:r>
              <a:rPr lang="uk-UA" sz="2400" spc="-20" dirty="0" smtClean="0">
                <a:solidFill>
                  <a:srgbClr val="F0F1F1"/>
                </a:solidFill>
                <a:latin typeface="Arial"/>
                <a:cs typeface="Arial"/>
              </a:rPr>
              <a:t> </a:t>
            </a:r>
            <a:r>
              <a:rPr lang="uk-UA" sz="2400" spc="110" dirty="0" smtClean="0">
                <a:solidFill>
                  <a:srgbClr val="F0F1F1"/>
                </a:solidFill>
                <a:latin typeface="Arial"/>
                <a:cs typeface="Arial"/>
              </a:rPr>
              <a:t>різних </a:t>
            </a:r>
            <a:r>
              <a:rPr lang="uk-UA" sz="2400" dirty="0" smtClean="0">
                <a:solidFill>
                  <a:srgbClr val="F0F1F1"/>
                </a:solidFill>
                <a:latin typeface="Arial"/>
                <a:cs typeface="Arial"/>
              </a:rPr>
              <a:t>структур</a:t>
            </a:r>
            <a:r>
              <a:rPr lang="uk-UA" sz="2400" dirty="0" smtClean="0">
                <a:solidFill>
                  <a:srgbClr val="F0F1F1"/>
                </a:solidFill>
                <a:latin typeface="Verdana"/>
                <a:cs typeface="Verdana"/>
              </a:rPr>
              <a:t>,</a:t>
            </a:r>
            <a:r>
              <a:rPr lang="uk-UA" sz="2400" spc="225" dirty="0" smtClean="0">
                <a:solidFill>
                  <a:srgbClr val="F0F1F1"/>
                </a:solidFill>
                <a:latin typeface="Verdana"/>
                <a:cs typeface="Verdana"/>
              </a:rPr>
              <a:t> </a:t>
            </a:r>
            <a:r>
              <a:rPr lang="uk-UA" sz="2400" spc="55" dirty="0" smtClean="0">
                <a:solidFill>
                  <a:srgbClr val="F0F1F1"/>
                </a:solidFill>
                <a:latin typeface="Arial"/>
                <a:cs typeface="Arial"/>
              </a:rPr>
              <a:t>забезпечується</a:t>
            </a:r>
            <a:r>
              <a:rPr lang="uk-UA" sz="2400" spc="400" dirty="0" smtClean="0">
                <a:solidFill>
                  <a:srgbClr val="F0F1F1"/>
                </a:solidFill>
                <a:latin typeface="Arial"/>
                <a:cs typeface="Arial"/>
              </a:rPr>
              <a:t> </a:t>
            </a:r>
            <a:r>
              <a:rPr lang="uk-UA" sz="2400" dirty="0" smtClean="0">
                <a:solidFill>
                  <a:srgbClr val="F0F1F1"/>
                </a:solidFill>
                <a:latin typeface="Arial"/>
                <a:cs typeface="Arial"/>
              </a:rPr>
              <a:t>доступ</a:t>
            </a:r>
            <a:r>
              <a:rPr lang="uk-UA" sz="2400" spc="400" dirty="0" smtClean="0">
                <a:solidFill>
                  <a:srgbClr val="F0F1F1"/>
                </a:solidFill>
                <a:latin typeface="Arial"/>
                <a:cs typeface="Arial"/>
              </a:rPr>
              <a:t> </a:t>
            </a:r>
            <a:r>
              <a:rPr lang="uk-UA" sz="2400" spc="75" dirty="0" smtClean="0">
                <a:solidFill>
                  <a:srgbClr val="F0F1F1"/>
                </a:solidFill>
                <a:latin typeface="Arial"/>
                <a:cs typeface="Arial"/>
              </a:rPr>
              <a:t>малих</a:t>
            </a:r>
            <a:r>
              <a:rPr lang="uk-UA" sz="2400" spc="395" dirty="0" smtClean="0">
                <a:solidFill>
                  <a:srgbClr val="F0F1F1"/>
                </a:solidFill>
                <a:latin typeface="Arial"/>
                <a:cs typeface="Arial"/>
              </a:rPr>
              <a:t> </a:t>
            </a:r>
            <a:r>
              <a:rPr lang="uk-UA" sz="2400" spc="85" dirty="0" smtClean="0">
                <a:solidFill>
                  <a:srgbClr val="F0F1F1"/>
                </a:solidFill>
                <a:latin typeface="Arial"/>
                <a:cs typeface="Arial"/>
              </a:rPr>
              <a:t>підприємств</a:t>
            </a:r>
            <a:r>
              <a:rPr lang="uk-UA" sz="2400" spc="400" dirty="0" smtClean="0">
                <a:solidFill>
                  <a:srgbClr val="F0F1F1"/>
                </a:solidFill>
                <a:latin typeface="Arial"/>
                <a:cs typeface="Arial"/>
              </a:rPr>
              <a:t> </a:t>
            </a:r>
            <a:r>
              <a:rPr lang="uk-UA" sz="2400" dirty="0" smtClean="0">
                <a:solidFill>
                  <a:srgbClr val="F0F1F1"/>
                </a:solidFill>
                <a:latin typeface="Arial"/>
                <a:cs typeface="Arial"/>
              </a:rPr>
              <a:t>до</a:t>
            </a:r>
            <a:r>
              <a:rPr lang="uk-UA" sz="2400" spc="400" dirty="0" smtClean="0">
                <a:solidFill>
                  <a:srgbClr val="F0F1F1"/>
                </a:solidFill>
                <a:latin typeface="Arial"/>
                <a:cs typeface="Arial"/>
              </a:rPr>
              <a:t> </a:t>
            </a:r>
            <a:r>
              <a:rPr lang="uk-UA" sz="2400" spc="110" dirty="0" smtClean="0">
                <a:solidFill>
                  <a:srgbClr val="F0F1F1"/>
                </a:solidFill>
                <a:latin typeface="Arial"/>
                <a:cs typeface="Arial"/>
              </a:rPr>
              <a:t>нових </a:t>
            </a:r>
            <a:r>
              <a:rPr lang="uk-UA" sz="2400" spc="90" dirty="0" smtClean="0">
                <a:solidFill>
                  <a:srgbClr val="F0F1F1"/>
                </a:solidFill>
                <a:latin typeface="Arial"/>
                <a:cs typeface="Arial"/>
              </a:rPr>
              <a:t>видів</a:t>
            </a:r>
            <a:r>
              <a:rPr lang="uk-UA" sz="2400" spc="430" dirty="0">
                <a:solidFill>
                  <a:srgbClr val="F0F1F1"/>
                </a:solidFill>
                <a:latin typeface="Arial"/>
                <a:cs typeface="Arial"/>
              </a:rPr>
              <a:t> </a:t>
            </a:r>
            <a:r>
              <a:rPr lang="uk-UA" sz="2400" spc="60" dirty="0" smtClean="0">
                <a:solidFill>
                  <a:srgbClr val="F0F1F1"/>
                </a:solidFill>
                <a:latin typeface="Arial"/>
                <a:cs typeface="Arial"/>
              </a:rPr>
              <a:t>діяльності</a:t>
            </a:r>
            <a:r>
              <a:rPr lang="uk-UA" sz="2400" spc="430" dirty="0">
                <a:solidFill>
                  <a:srgbClr val="F0F1F1"/>
                </a:solidFill>
                <a:latin typeface="Arial"/>
                <a:cs typeface="Arial"/>
              </a:rPr>
              <a:t> </a:t>
            </a:r>
            <a:r>
              <a:rPr lang="uk-UA" sz="2400" dirty="0" smtClean="0">
                <a:solidFill>
                  <a:srgbClr val="F0F1F1"/>
                </a:solidFill>
                <a:latin typeface="Arial"/>
                <a:cs typeface="Arial"/>
              </a:rPr>
              <a:t>та</a:t>
            </a:r>
            <a:r>
              <a:rPr lang="uk-UA" sz="2400" spc="430" dirty="0">
                <a:solidFill>
                  <a:srgbClr val="F0F1F1"/>
                </a:solidFill>
                <a:latin typeface="Arial"/>
                <a:cs typeface="Arial"/>
              </a:rPr>
              <a:t> </a:t>
            </a:r>
            <a:r>
              <a:rPr lang="uk-UA" sz="2400" spc="60" dirty="0" smtClean="0">
                <a:solidFill>
                  <a:srgbClr val="F0F1F1"/>
                </a:solidFill>
                <a:latin typeface="Arial"/>
                <a:cs typeface="Arial"/>
              </a:rPr>
              <a:t>збільшується</a:t>
            </a:r>
            <a:r>
              <a:rPr lang="uk-UA" sz="2400" spc="434" dirty="0">
                <a:solidFill>
                  <a:srgbClr val="F0F1F1"/>
                </a:solidFill>
                <a:latin typeface="Arial"/>
                <a:cs typeface="Arial"/>
              </a:rPr>
              <a:t> </a:t>
            </a:r>
            <a:r>
              <a:rPr lang="uk-UA" sz="2400" spc="65" dirty="0" smtClean="0">
                <a:solidFill>
                  <a:srgbClr val="F0F1F1"/>
                </a:solidFill>
                <a:latin typeface="Arial"/>
                <a:cs typeface="Arial"/>
              </a:rPr>
              <a:t>частка</a:t>
            </a:r>
            <a:r>
              <a:rPr lang="uk-UA" sz="2400" spc="430" dirty="0" smtClean="0">
                <a:solidFill>
                  <a:srgbClr val="F0F1F1"/>
                </a:solidFill>
                <a:latin typeface="Arial"/>
                <a:cs typeface="Arial"/>
              </a:rPr>
              <a:t> </a:t>
            </a:r>
            <a:r>
              <a:rPr lang="uk-UA" sz="2400" spc="65" dirty="0" smtClean="0">
                <a:solidFill>
                  <a:srgbClr val="F0F1F1"/>
                </a:solidFill>
                <a:latin typeface="Arial"/>
                <a:cs typeface="Arial"/>
              </a:rPr>
              <a:t>малого </a:t>
            </a:r>
            <a:r>
              <a:rPr lang="uk-UA" sz="2400" spc="110" dirty="0" smtClean="0">
                <a:solidFill>
                  <a:srgbClr val="F0F1F1"/>
                </a:solidFill>
                <a:latin typeface="Arial"/>
                <a:cs typeface="Arial"/>
              </a:rPr>
              <a:t>підприємництва</a:t>
            </a:r>
            <a:r>
              <a:rPr lang="uk-UA" sz="2400" spc="-3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30" dirty="0" smtClean="0">
                <a:solidFill>
                  <a:srgbClr val="F0F1F1"/>
                </a:solidFill>
                <a:latin typeface="Arial"/>
                <a:cs typeface="Arial"/>
              </a:rPr>
              <a:t> </a:t>
            </a:r>
            <a:r>
              <a:rPr lang="uk-UA" sz="2400" spc="65" dirty="0" smtClean="0">
                <a:solidFill>
                  <a:srgbClr val="F0F1F1"/>
                </a:solidFill>
                <a:latin typeface="Arial"/>
                <a:cs typeface="Arial"/>
              </a:rPr>
              <a:t>світовому</a:t>
            </a:r>
            <a:r>
              <a:rPr lang="uk-UA" sz="2400" spc="-35" dirty="0" smtClean="0">
                <a:solidFill>
                  <a:srgbClr val="F0F1F1"/>
                </a:solidFill>
                <a:latin typeface="Arial"/>
                <a:cs typeface="Arial"/>
              </a:rPr>
              <a:t> </a:t>
            </a:r>
            <a:r>
              <a:rPr lang="uk-UA" sz="2400" spc="150" dirty="0" smtClean="0">
                <a:solidFill>
                  <a:srgbClr val="F0F1F1"/>
                </a:solidFill>
                <a:latin typeface="Arial"/>
                <a:cs typeface="Arial"/>
              </a:rPr>
              <a:t>ринку</a:t>
            </a:r>
            <a:r>
              <a:rPr lang="uk-UA" sz="2400" spc="-30" dirty="0" smtClean="0">
                <a:solidFill>
                  <a:srgbClr val="F0F1F1"/>
                </a:solidFill>
                <a:latin typeface="Arial"/>
                <a:cs typeface="Arial"/>
              </a:rPr>
              <a:t> </a:t>
            </a:r>
            <a:r>
              <a:rPr lang="uk-UA" sz="2400" spc="75" dirty="0" smtClean="0">
                <a:solidFill>
                  <a:srgbClr val="F0F1F1"/>
                </a:solidFill>
                <a:latin typeface="Arial"/>
                <a:cs typeface="Arial"/>
              </a:rPr>
              <a:t>товарів</a:t>
            </a:r>
            <a:r>
              <a:rPr lang="uk-UA" sz="2400" spc="-3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30" dirty="0" smtClean="0">
                <a:solidFill>
                  <a:srgbClr val="F0F1F1"/>
                </a:solidFill>
                <a:latin typeface="Arial"/>
                <a:cs typeface="Arial"/>
              </a:rPr>
              <a:t> </a:t>
            </a:r>
            <a:r>
              <a:rPr lang="uk-UA" sz="2400" dirty="0" smtClean="0">
                <a:solidFill>
                  <a:srgbClr val="F0F1F1"/>
                </a:solidFill>
                <a:latin typeface="Arial"/>
                <a:cs typeface="Arial"/>
              </a:rPr>
              <a:t>послуг</a:t>
            </a:r>
            <a:r>
              <a:rPr lang="uk-UA" sz="2400" dirty="0" smtClean="0">
                <a:solidFill>
                  <a:srgbClr val="F0F1F1"/>
                </a:solidFill>
                <a:latin typeface="Verdana"/>
                <a:cs typeface="Verdana"/>
              </a:rPr>
              <a:t>.</a:t>
            </a:r>
            <a:r>
              <a:rPr lang="uk-UA" sz="2400" spc="-204" dirty="0" smtClean="0">
                <a:solidFill>
                  <a:srgbClr val="F0F1F1"/>
                </a:solidFill>
                <a:latin typeface="Verdana"/>
                <a:cs typeface="Verdana"/>
              </a:rPr>
              <a:t> </a:t>
            </a:r>
          </a:p>
          <a:p>
            <a:pPr marL="12700" marR="5080" algn="just">
              <a:lnSpc>
                <a:spcPct val="114599"/>
              </a:lnSpc>
              <a:spcBef>
                <a:spcPts val="100"/>
              </a:spcBef>
            </a:pPr>
            <a:r>
              <a:rPr lang="uk-UA" sz="2400" spc="-204" dirty="0">
                <a:solidFill>
                  <a:srgbClr val="F0F1F1"/>
                </a:solidFill>
                <a:latin typeface="Verdana"/>
                <a:cs typeface="Arial"/>
              </a:rPr>
              <a:t>	</a:t>
            </a:r>
            <a:r>
              <a:rPr lang="uk-UA" sz="2400" spc="100" dirty="0" smtClean="0">
                <a:solidFill>
                  <a:srgbClr val="F0F1F1"/>
                </a:solidFill>
                <a:latin typeface="Arial"/>
                <a:cs typeface="Arial"/>
              </a:rPr>
              <a:t>Крім</a:t>
            </a:r>
            <a:r>
              <a:rPr lang="uk-UA" sz="2400" spc="-35" dirty="0" smtClean="0">
                <a:solidFill>
                  <a:srgbClr val="F0F1F1"/>
                </a:solidFill>
                <a:latin typeface="Arial"/>
                <a:cs typeface="Arial"/>
              </a:rPr>
              <a:t> </a:t>
            </a:r>
            <a:r>
              <a:rPr lang="uk-UA" sz="2400" spc="-10" dirty="0" smtClean="0">
                <a:solidFill>
                  <a:srgbClr val="F0F1F1"/>
                </a:solidFill>
                <a:latin typeface="Arial"/>
                <a:cs typeface="Arial"/>
              </a:rPr>
              <a:t>того</a:t>
            </a:r>
            <a:r>
              <a:rPr lang="uk-UA" sz="2400" spc="-10" dirty="0" smtClean="0">
                <a:solidFill>
                  <a:srgbClr val="F0F1F1"/>
                </a:solidFill>
                <a:latin typeface="Verdana"/>
                <a:cs typeface="Verdana"/>
              </a:rPr>
              <a:t>,</a:t>
            </a:r>
            <a:r>
              <a:rPr lang="ru-RU" sz="2400" spc="80" dirty="0" smtClean="0">
                <a:solidFill>
                  <a:srgbClr val="F0F1F1"/>
                </a:solidFill>
                <a:latin typeface="Arial"/>
                <a:cs typeface="Arial"/>
              </a:rPr>
              <a:t> </a:t>
            </a:r>
            <a:r>
              <a:rPr lang="uk-UA" sz="2400" spc="80" dirty="0" smtClean="0">
                <a:solidFill>
                  <a:srgbClr val="F0F1F1"/>
                </a:solidFill>
                <a:latin typeface="Arial"/>
                <a:cs typeface="Arial"/>
              </a:rPr>
              <a:t>інформаційні</a:t>
            </a:r>
            <a:r>
              <a:rPr lang="uk-UA" sz="2400" dirty="0">
                <a:solidFill>
                  <a:srgbClr val="F0F1F1"/>
                </a:solidFill>
                <a:latin typeface="Arial"/>
                <a:cs typeface="Arial"/>
              </a:rPr>
              <a:t> </a:t>
            </a:r>
            <a:r>
              <a:rPr lang="uk-UA" sz="2400" spc="55" dirty="0" smtClean="0">
                <a:solidFill>
                  <a:srgbClr val="F0F1F1"/>
                </a:solidFill>
                <a:latin typeface="Arial"/>
                <a:cs typeface="Arial"/>
              </a:rPr>
              <a:t>технології</a:t>
            </a:r>
            <a:r>
              <a:rPr lang="uk-UA" sz="2400" dirty="0" smtClean="0">
                <a:solidFill>
                  <a:srgbClr val="F0F1F1"/>
                </a:solidFill>
                <a:latin typeface="Arial"/>
                <a:cs typeface="Arial"/>
              </a:rPr>
              <a:t>	</a:t>
            </a:r>
            <a:r>
              <a:rPr lang="uk-UA" sz="2400" spc="90" dirty="0" smtClean="0">
                <a:solidFill>
                  <a:srgbClr val="F0F1F1"/>
                </a:solidFill>
                <a:latin typeface="Arial"/>
                <a:cs typeface="Arial"/>
              </a:rPr>
              <a:t>створюють</a:t>
            </a:r>
            <a:r>
              <a:rPr lang="uk-UA" sz="2400" dirty="0" smtClean="0">
                <a:solidFill>
                  <a:srgbClr val="F0F1F1"/>
                </a:solidFill>
                <a:latin typeface="Arial"/>
                <a:cs typeface="Arial"/>
              </a:rPr>
              <a:t>	</a:t>
            </a:r>
            <a:r>
              <a:rPr lang="uk-UA" sz="2400" spc="100" dirty="0" smtClean="0">
                <a:solidFill>
                  <a:srgbClr val="F0F1F1"/>
                </a:solidFill>
                <a:latin typeface="Arial"/>
                <a:cs typeface="Arial"/>
              </a:rPr>
              <a:t>умови </a:t>
            </a:r>
            <a:r>
              <a:rPr lang="uk-UA" sz="2400" spc="-25" dirty="0" smtClean="0">
                <a:solidFill>
                  <a:srgbClr val="F0F1F1"/>
                </a:solidFill>
                <a:latin typeface="Arial"/>
                <a:cs typeface="Arial"/>
              </a:rPr>
              <a:t>для </a:t>
            </a:r>
            <a:r>
              <a:rPr lang="uk-UA" sz="2400" spc="120" dirty="0" smtClean="0">
                <a:solidFill>
                  <a:srgbClr val="F0F1F1"/>
                </a:solidFill>
                <a:latin typeface="Arial"/>
                <a:cs typeface="Arial"/>
              </a:rPr>
              <a:t>зниження </a:t>
            </a:r>
            <a:r>
              <a:rPr lang="uk-UA" sz="2400" spc="70" dirty="0" smtClean="0">
                <a:solidFill>
                  <a:srgbClr val="F0F1F1"/>
                </a:solidFill>
                <a:latin typeface="Arial"/>
                <a:cs typeface="Arial"/>
              </a:rPr>
              <a:t>витрат</a:t>
            </a:r>
            <a:r>
              <a:rPr lang="uk-UA" sz="2400" dirty="0">
                <a:solidFill>
                  <a:srgbClr val="F0F1F1"/>
                </a:solidFill>
                <a:latin typeface="Arial"/>
                <a:cs typeface="Arial"/>
              </a:rPr>
              <a:t> </a:t>
            </a:r>
            <a:r>
              <a:rPr lang="uk-UA" sz="2400" spc="105" dirty="0" smtClean="0">
                <a:solidFill>
                  <a:srgbClr val="F0F1F1"/>
                </a:solidFill>
                <a:latin typeface="Arial"/>
                <a:cs typeface="Arial"/>
              </a:rPr>
              <a:t>виробництва</a:t>
            </a:r>
            <a:r>
              <a:rPr lang="uk-UA" sz="2400" dirty="0" smtClean="0">
                <a:solidFill>
                  <a:srgbClr val="F0F1F1"/>
                </a:solidFill>
                <a:latin typeface="Arial"/>
                <a:cs typeface="Arial"/>
              </a:rPr>
              <a:t> </a:t>
            </a:r>
            <a:r>
              <a:rPr lang="uk-UA" sz="2400" dirty="0" smtClean="0">
                <a:solidFill>
                  <a:srgbClr val="F0F1F1"/>
                </a:solidFill>
                <a:latin typeface="Verdana"/>
                <a:cs typeface="Verdana"/>
              </a:rPr>
              <a:t>(</a:t>
            </a:r>
            <a:r>
              <a:rPr lang="uk-UA" sz="2400" dirty="0" smtClean="0">
                <a:solidFill>
                  <a:srgbClr val="F0F1F1"/>
                </a:solidFill>
                <a:latin typeface="Arial"/>
                <a:cs typeface="Arial"/>
              </a:rPr>
              <a:t>інтернет</a:t>
            </a:r>
            <a:r>
              <a:rPr lang="uk-UA" sz="2400" dirty="0" smtClean="0">
                <a:solidFill>
                  <a:srgbClr val="F0F1F1"/>
                </a:solidFill>
                <a:latin typeface="Verdana"/>
                <a:cs typeface="Verdana"/>
              </a:rPr>
              <a:t>-</a:t>
            </a:r>
            <a:r>
              <a:rPr lang="uk-UA" sz="2400" spc="55" dirty="0" smtClean="0">
                <a:solidFill>
                  <a:srgbClr val="F0F1F1"/>
                </a:solidFill>
                <a:latin typeface="Arial"/>
                <a:cs typeface="Arial"/>
              </a:rPr>
              <a:t>технології </a:t>
            </a:r>
            <a:r>
              <a:rPr lang="uk-UA" sz="2400" spc="120" dirty="0" smtClean="0">
                <a:solidFill>
                  <a:srgbClr val="F0F1F1"/>
                </a:solidFill>
                <a:latin typeface="Arial"/>
                <a:cs typeface="Arial"/>
              </a:rPr>
              <a:t>значно </a:t>
            </a:r>
            <a:r>
              <a:rPr lang="uk-UA" sz="2400" spc="75" dirty="0" smtClean="0">
                <a:solidFill>
                  <a:srgbClr val="F0F1F1"/>
                </a:solidFill>
                <a:latin typeface="Arial"/>
                <a:cs typeface="Arial"/>
              </a:rPr>
              <a:t>здешевлюють</a:t>
            </a:r>
            <a:r>
              <a:rPr lang="uk-UA" sz="2400" dirty="0" smtClean="0">
                <a:solidFill>
                  <a:srgbClr val="F0F1F1"/>
                </a:solidFill>
                <a:latin typeface="Arial"/>
                <a:cs typeface="Arial"/>
              </a:rPr>
              <a:t>	</a:t>
            </a:r>
            <a:r>
              <a:rPr lang="uk-UA" sz="2400" spc="95" dirty="0" smtClean="0">
                <a:solidFill>
                  <a:srgbClr val="F0F1F1"/>
                </a:solidFill>
                <a:latin typeface="Arial"/>
                <a:cs typeface="Arial"/>
              </a:rPr>
              <a:t>процеси</a:t>
            </a:r>
            <a:r>
              <a:rPr lang="uk-UA" sz="2400" spc="120" dirty="0" smtClean="0">
                <a:solidFill>
                  <a:srgbClr val="F0F1F1"/>
                </a:solidFill>
                <a:latin typeface="Arial"/>
                <a:cs typeface="Arial"/>
              </a:rPr>
              <a:t> </a:t>
            </a:r>
            <a:r>
              <a:rPr lang="ru-RU" sz="2400" spc="-50" dirty="0" smtClean="0">
                <a:solidFill>
                  <a:srgbClr val="F0F1F1"/>
                </a:solidFill>
                <a:latin typeface="Arial"/>
                <a:cs typeface="Arial"/>
              </a:rPr>
              <a:t>у</a:t>
            </a:r>
            <a:r>
              <a:rPr lang="ru-RU" sz="2400" dirty="0">
                <a:solidFill>
                  <a:srgbClr val="F0F1F1"/>
                </a:solidFill>
                <a:latin typeface="Arial"/>
                <a:cs typeface="Arial"/>
              </a:rPr>
              <a:t> </a:t>
            </a:r>
            <a:r>
              <a:rPr lang="uk-UA" sz="2400" spc="-10" dirty="0" smtClean="0">
                <a:solidFill>
                  <a:srgbClr val="F0F1F1"/>
                </a:solidFill>
                <a:latin typeface="Arial"/>
                <a:cs typeface="Arial"/>
              </a:rPr>
              <a:t>сфері</a:t>
            </a:r>
            <a:r>
              <a:rPr lang="ru-RU" sz="2400" spc="-10" dirty="0" smtClean="0">
                <a:solidFill>
                  <a:srgbClr val="F0F1F1"/>
                </a:solidFill>
                <a:latin typeface="Arial"/>
                <a:cs typeface="Arial"/>
              </a:rPr>
              <a:t> </a:t>
            </a:r>
            <a:r>
              <a:rPr lang="ru-RU" sz="2400" spc="60" dirty="0" smtClean="0">
                <a:solidFill>
                  <a:srgbClr val="F0F1F1"/>
                </a:solidFill>
                <a:latin typeface="Arial"/>
                <a:cs typeface="Arial"/>
              </a:rPr>
              <a:t>маркетингу, </a:t>
            </a:r>
            <a:r>
              <a:rPr lang="uk-UA" sz="2400" spc="40" dirty="0" smtClean="0">
                <a:solidFill>
                  <a:srgbClr val="F0F1F1"/>
                </a:solidFill>
                <a:latin typeface="Arial"/>
                <a:cs typeface="Arial"/>
              </a:rPr>
              <a:t>реклами, </a:t>
            </a:r>
            <a:r>
              <a:rPr lang="uk-UA" sz="2400" spc="65" dirty="0" smtClean="0">
                <a:solidFill>
                  <a:srgbClr val="F0F1F1"/>
                </a:solidFill>
                <a:latin typeface="Arial"/>
                <a:cs typeface="Arial"/>
              </a:rPr>
              <a:t>логістики</a:t>
            </a:r>
            <a:r>
              <a:rPr lang="uk-UA" sz="2400" spc="65" dirty="0" smtClean="0">
                <a:solidFill>
                  <a:srgbClr val="F0F1F1"/>
                </a:solidFill>
                <a:latin typeface="Verdana"/>
                <a:cs typeface="Verdana"/>
              </a:rPr>
              <a:t>,</a:t>
            </a:r>
            <a:r>
              <a:rPr lang="uk-UA" sz="2400" spc="190" dirty="0" smtClean="0">
                <a:solidFill>
                  <a:srgbClr val="F0F1F1"/>
                </a:solidFill>
                <a:latin typeface="Verdana"/>
                <a:cs typeface="Verdana"/>
              </a:rPr>
              <a:t>  </a:t>
            </a:r>
            <a:r>
              <a:rPr lang="uk-UA" sz="2400" spc="60" dirty="0" smtClean="0">
                <a:solidFill>
                  <a:srgbClr val="F0F1F1"/>
                </a:solidFill>
                <a:latin typeface="Arial"/>
                <a:cs typeface="Arial"/>
              </a:rPr>
              <a:t>консалтингу</a:t>
            </a:r>
            <a:r>
              <a:rPr lang="uk-UA" sz="2400" spc="60" dirty="0" smtClean="0">
                <a:solidFill>
                  <a:srgbClr val="F0F1F1"/>
                </a:solidFill>
                <a:latin typeface="Verdana"/>
                <a:cs typeface="Verdana"/>
              </a:rPr>
              <a:t>,</a:t>
            </a:r>
            <a:r>
              <a:rPr lang="uk-UA" sz="2400" spc="190" dirty="0" smtClean="0">
                <a:solidFill>
                  <a:srgbClr val="F0F1F1"/>
                </a:solidFill>
                <a:latin typeface="Verdana"/>
                <a:cs typeface="Verdana"/>
              </a:rPr>
              <a:t>  </a:t>
            </a:r>
            <a:r>
              <a:rPr lang="uk-UA" sz="2400" dirty="0" smtClean="0">
                <a:solidFill>
                  <a:srgbClr val="F0F1F1"/>
                </a:solidFill>
                <a:latin typeface="Arial"/>
                <a:cs typeface="Arial"/>
              </a:rPr>
              <a:t>реєстрації</a:t>
            </a:r>
            <a:r>
              <a:rPr lang="uk-UA" sz="2400" dirty="0" smtClean="0">
                <a:solidFill>
                  <a:srgbClr val="F0F1F1"/>
                </a:solidFill>
                <a:latin typeface="Verdana"/>
                <a:cs typeface="Verdana"/>
              </a:rPr>
              <a:t>,</a:t>
            </a:r>
            <a:r>
              <a:rPr lang="uk-UA" sz="2400" spc="190" dirty="0" smtClean="0">
                <a:solidFill>
                  <a:srgbClr val="F0F1F1"/>
                </a:solidFill>
                <a:latin typeface="Verdana"/>
                <a:cs typeface="Verdana"/>
              </a:rPr>
              <a:t>  </a:t>
            </a:r>
            <a:r>
              <a:rPr lang="uk-UA" sz="2400" spc="80" dirty="0" smtClean="0">
                <a:solidFill>
                  <a:srgbClr val="F0F1F1"/>
                </a:solidFill>
                <a:latin typeface="Arial"/>
                <a:cs typeface="Arial"/>
              </a:rPr>
              <a:t>організації</a:t>
            </a:r>
            <a:r>
              <a:rPr lang="uk-UA" sz="2400" spc="370" dirty="0" smtClean="0">
                <a:solidFill>
                  <a:srgbClr val="F0F1F1"/>
                </a:solidFill>
                <a:latin typeface="Arial"/>
                <a:cs typeface="Arial"/>
              </a:rPr>
              <a:t>  </a:t>
            </a:r>
            <a:r>
              <a:rPr lang="uk-UA" sz="2400" spc="100" dirty="0" smtClean="0">
                <a:solidFill>
                  <a:srgbClr val="F0F1F1"/>
                </a:solidFill>
                <a:latin typeface="Arial"/>
                <a:cs typeface="Arial"/>
              </a:rPr>
              <a:t>контактів</a:t>
            </a:r>
            <a:r>
              <a:rPr lang="uk-UA" sz="2400" spc="365" dirty="0" smtClean="0">
                <a:solidFill>
                  <a:srgbClr val="F0F1F1"/>
                </a:solidFill>
                <a:latin typeface="Arial"/>
                <a:cs typeface="Arial"/>
              </a:rPr>
              <a:t>  </a:t>
            </a:r>
            <a:r>
              <a:rPr lang="uk-UA" sz="2400" spc="15" dirty="0" smtClean="0">
                <a:solidFill>
                  <a:srgbClr val="F0F1F1"/>
                </a:solidFill>
                <a:latin typeface="Arial"/>
                <a:cs typeface="Arial"/>
              </a:rPr>
              <a:t>з </a:t>
            </a:r>
            <a:r>
              <a:rPr lang="uk-UA" sz="2400" spc="60" dirty="0" smtClean="0">
                <a:solidFill>
                  <a:srgbClr val="F0F1F1"/>
                </a:solidFill>
                <a:latin typeface="Arial"/>
                <a:cs typeface="Arial"/>
              </a:rPr>
              <a:t>партнерами</a:t>
            </a:r>
            <a:r>
              <a:rPr lang="uk-UA" sz="2400" spc="60" dirty="0" smtClean="0">
                <a:solidFill>
                  <a:srgbClr val="F0F1F1"/>
                </a:solidFill>
                <a:latin typeface="Verdana"/>
                <a:cs typeface="Verdana"/>
              </a:rPr>
              <a:t>)</a:t>
            </a:r>
            <a:r>
              <a:rPr lang="uk-UA" sz="2400" spc="415" dirty="0" smtClean="0">
                <a:solidFill>
                  <a:srgbClr val="F0F1F1"/>
                </a:solidFill>
                <a:latin typeface="Verdana"/>
                <a:cs typeface="Verdana"/>
              </a:rPr>
              <a:t> </a:t>
            </a:r>
            <a:r>
              <a:rPr lang="uk-UA" sz="2400" spc="80" dirty="0" smtClean="0">
                <a:solidFill>
                  <a:srgbClr val="F0F1F1"/>
                </a:solidFill>
                <a:latin typeface="Arial"/>
                <a:cs typeface="Arial"/>
              </a:rPr>
              <a:t>і</a:t>
            </a:r>
            <a:r>
              <a:rPr lang="uk-UA" sz="2400" spc="585" dirty="0" smtClean="0">
                <a:solidFill>
                  <a:srgbClr val="F0F1F1"/>
                </a:solidFill>
                <a:latin typeface="Arial"/>
                <a:cs typeface="Arial"/>
              </a:rPr>
              <a:t> </a:t>
            </a:r>
            <a:r>
              <a:rPr lang="uk-UA" sz="2400" spc="90" dirty="0" smtClean="0">
                <a:solidFill>
                  <a:srgbClr val="F0F1F1"/>
                </a:solidFill>
                <a:latin typeface="Arial"/>
                <a:cs typeface="Arial"/>
              </a:rPr>
              <a:t>відповідно</a:t>
            </a:r>
            <a:r>
              <a:rPr lang="uk-UA" sz="2400" spc="590" dirty="0" smtClean="0">
                <a:solidFill>
                  <a:srgbClr val="F0F1F1"/>
                </a:solidFill>
                <a:latin typeface="Arial"/>
                <a:cs typeface="Arial"/>
              </a:rPr>
              <a:t> </a:t>
            </a:r>
            <a:r>
              <a:rPr lang="uk-UA" sz="2400" spc="75" dirty="0" smtClean="0">
                <a:solidFill>
                  <a:srgbClr val="F0F1F1"/>
                </a:solidFill>
                <a:latin typeface="Arial"/>
                <a:cs typeface="Arial"/>
              </a:rPr>
              <a:t>дозволяють</a:t>
            </a:r>
            <a:r>
              <a:rPr lang="uk-UA" sz="2400" spc="585" dirty="0" smtClean="0">
                <a:solidFill>
                  <a:srgbClr val="F0F1F1"/>
                </a:solidFill>
                <a:latin typeface="Arial"/>
                <a:cs typeface="Arial"/>
              </a:rPr>
              <a:t> </a:t>
            </a:r>
            <a:r>
              <a:rPr lang="uk-UA" sz="2400" spc="90" dirty="0" smtClean="0">
                <a:solidFill>
                  <a:srgbClr val="F0F1F1"/>
                </a:solidFill>
                <a:latin typeface="Arial"/>
                <a:cs typeface="Arial"/>
              </a:rPr>
              <a:t>малим</a:t>
            </a:r>
            <a:r>
              <a:rPr lang="uk-UA" sz="2400" spc="590" dirty="0">
                <a:solidFill>
                  <a:srgbClr val="F0F1F1"/>
                </a:solidFill>
                <a:latin typeface="Arial"/>
                <a:cs typeface="Arial"/>
              </a:rPr>
              <a:t> </a:t>
            </a:r>
            <a:r>
              <a:rPr lang="uk-UA" sz="2400" spc="70" dirty="0" smtClean="0">
                <a:solidFill>
                  <a:srgbClr val="F0F1F1"/>
                </a:solidFill>
                <a:latin typeface="Arial"/>
                <a:cs typeface="Arial"/>
              </a:rPr>
              <a:t>підприємствам </a:t>
            </a:r>
            <a:r>
              <a:rPr lang="uk-UA" sz="2400" spc="130" dirty="0" smtClean="0">
                <a:solidFill>
                  <a:srgbClr val="F0F1F1"/>
                </a:solidFill>
                <a:latin typeface="Arial"/>
                <a:cs typeface="Arial"/>
              </a:rPr>
              <a:t>підвищити</a:t>
            </a:r>
            <a:r>
              <a:rPr lang="uk-UA" sz="2400" spc="295" dirty="0" smtClean="0">
                <a:solidFill>
                  <a:srgbClr val="F0F1F1"/>
                </a:solidFill>
                <a:latin typeface="Arial"/>
                <a:cs typeface="Arial"/>
              </a:rPr>
              <a:t> </a:t>
            </a:r>
            <a:r>
              <a:rPr lang="uk-UA" sz="2400" spc="85" dirty="0" smtClean="0">
                <a:solidFill>
                  <a:srgbClr val="F0F1F1"/>
                </a:solidFill>
                <a:latin typeface="Arial"/>
                <a:cs typeface="Arial"/>
              </a:rPr>
              <a:t>свою</a:t>
            </a:r>
            <a:r>
              <a:rPr lang="uk-UA" sz="2400" spc="300" dirty="0" smtClean="0">
                <a:solidFill>
                  <a:srgbClr val="F0F1F1"/>
                </a:solidFill>
                <a:latin typeface="Arial"/>
                <a:cs typeface="Arial"/>
              </a:rPr>
              <a:t>  </a:t>
            </a:r>
            <a:r>
              <a:rPr lang="uk-UA" sz="2400" spc="90" dirty="0" smtClean="0">
                <a:solidFill>
                  <a:srgbClr val="F0F1F1"/>
                </a:solidFill>
                <a:latin typeface="Arial"/>
                <a:cs typeface="Arial"/>
              </a:rPr>
              <a:t>конкурентоспроможність</a:t>
            </a:r>
            <a:r>
              <a:rPr lang="uk-UA" sz="2400" spc="90" dirty="0" smtClean="0">
                <a:solidFill>
                  <a:srgbClr val="F0F1F1"/>
                </a:solidFill>
                <a:latin typeface="Verdana"/>
                <a:cs typeface="Verdana"/>
              </a:rPr>
              <a:t>.</a:t>
            </a:r>
            <a:r>
              <a:rPr lang="uk-UA" sz="2400" spc="125" dirty="0">
                <a:solidFill>
                  <a:srgbClr val="F0F1F1"/>
                </a:solidFill>
                <a:latin typeface="Verdana"/>
                <a:cs typeface="Verdana"/>
              </a:rPr>
              <a:t> </a:t>
            </a:r>
            <a:endParaRPr lang="uk-UA" sz="2400" spc="125" dirty="0" smtClean="0">
              <a:solidFill>
                <a:srgbClr val="F0F1F1"/>
              </a:solidFill>
              <a:latin typeface="Verdana"/>
              <a:cs typeface="Verdana"/>
            </a:endParaRPr>
          </a:p>
          <a:p>
            <a:pPr marL="12700" marR="5080" algn="just">
              <a:lnSpc>
                <a:spcPct val="114599"/>
              </a:lnSpc>
              <a:spcBef>
                <a:spcPts val="100"/>
              </a:spcBef>
            </a:pPr>
            <a:r>
              <a:rPr lang="uk-UA" sz="2400" spc="125" dirty="0">
                <a:solidFill>
                  <a:srgbClr val="F0F1F1"/>
                </a:solidFill>
                <a:latin typeface="Verdana"/>
                <a:cs typeface="Arial"/>
              </a:rPr>
              <a:t>	</a:t>
            </a:r>
            <a:r>
              <a:rPr lang="uk-UA" sz="2400" spc="105" dirty="0" smtClean="0">
                <a:solidFill>
                  <a:srgbClr val="F0F1F1"/>
                </a:solidFill>
                <a:latin typeface="Arial"/>
                <a:cs typeface="Arial"/>
              </a:rPr>
              <a:t>МІП</a:t>
            </a:r>
            <a:r>
              <a:rPr lang="uk-UA" sz="2400" spc="300" dirty="0" smtClean="0">
                <a:solidFill>
                  <a:srgbClr val="F0F1F1"/>
                </a:solidFill>
                <a:latin typeface="Arial"/>
                <a:cs typeface="Arial"/>
              </a:rPr>
              <a:t>  </a:t>
            </a:r>
            <a:r>
              <a:rPr lang="uk-UA" sz="2400" spc="105" dirty="0" smtClean="0">
                <a:solidFill>
                  <a:srgbClr val="F0F1F1"/>
                </a:solidFill>
                <a:latin typeface="Arial"/>
                <a:cs typeface="Arial"/>
              </a:rPr>
              <a:t>не</a:t>
            </a:r>
            <a:r>
              <a:rPr lang="uk-UA" sz="2400" spc="300" dirty="0" smtClean="0">
                <a:solidFill>
                  <a:srgbClr val="F0F1F1"/>
                </a:solidFill>
                <a:latin typeface="Arial"/>
                <a:cs typeface="Arial"/>
              </a:rPr>
              <a:t>  </a:t>
            </a:r>
            <a:r>
              <a:rPr lang="uk-UA" sz="2400" spc="105" dirty="0" smtClean="0">
                <a:solidFill>
                  <a:srgbClr val="F0F1F1"/>
                </a:solidFill>
                <a:latin typeface="Arial"/>
                <a:cs typeface="Arial"/>
              </a:rPr>
              <a:t>можна </a:t>
            </a:r>
            <a:r>
              <a:rPr lang="uk-UA" sz="2400" spc="95" dirty="0" smtClean="0">
                <a:solidFill>
                  <a:srgbClr val="F0F1F1"/>
                </a:solidFill>
                <a:latin typeface="Arial"/>
                <a:cs typeface="Arial"/>
              </a:rPr>
              <a:t>ототожнювати</a:t>
            </a:r>
            <a:r>
              <a:rPr lang="uk-UA" sz="2400" spc="130" dirty="0" smtClean="0">
                <a:solidFill>
                  <a:srgbClr val="F0F1F1"/>
                </a:solidFill>
                <a:latin typeface="Arial"/>
                <a:cs typeface="Arial"/>
              </a:rPr>
              <a:t> </a:t>
            </a:r>
            <a:r>
              <a:rPr lang="uk-UA" sz="2400" spc="65" dirty="0" smtClean="0">
                <a:solidFill>
                  <a:srgbClr val="F0F1F1"/>
                </a:solidFill>
                <a:latin typeface="Arial"/>
                <a:cs typeface="Arial"/>
              </a:rPr>
              <a:t>з</a:t>
            </a:r>
            <a:r>
              <a:rPr lang="uk-UA" sz="2400" spc="135" dirty="0" smtClean="0">
                <a:solidFill>
                  <a:srgbClr val="F0F1F1"/>
                </a:solidFill>
                <a:latin typeface="Arial"/>
                <a:cs typeface="Arial"/>
              </a:rPr>
              <a:t> </a:t>
            </a:r>
            <a:r>
              <a:rPr lang="uk-UA" sz="2400" spc="105" dirty="0" smtClean="0">
                <a:solidFill>
                  <a:srgbClr val="F0F1F1"/>
                </a:solidFill>
                <a:latin typeface="Arial"/>
                <a:cs typeface="Arial"/>
              </a:rPr>
              <a:t>малими</a:t>
            </a:r>
            <a:r>
              <a:rPr lang="uk-UA" sz="2400" spc="135" dirty="0" smtClean="0">
                <a:solidFill>
                  <a:srgbClr val="F0F1F1"/>
                </a:solidFill>
                <a:latin typeface="Arial"/>
                <a:cs typeface="Arial"/>
              </a:rPr>
              <a:t> </a:t>
            </a:r>
            <a:r>
              <a:rPr lang="uk-UA" sz="2400" spc="65" dirty="0" smtClean="0">
                <a:solidFill>
                  <a:srgbClr val="F0F1F1"/>
                </a:solidFill>
                <a:latin typeface="Arial"/>
                <a:cs typeface="Arial"/>
              </a:rPr>
              <a:t>підприємствами</a:t>
            </a:r>
            <a:r>
              <a:rPr lang="uk-UA" sz="2400" spc="65" dirty="0" smtClean="0">
                <a:solidFill>
                  <a:srgbClr val="F0F1F1"/>
                </a:solidFill>
                <a:latin typeface="Verdana"/>
                <a:cs typeface="Verdana"/>
              </a:rPr>
              <a:t>,</a:t>
            </a:r>
            <a:r>
              <a:rPr lang="uk-UA" sz="2400" spc="-45" dirty="0" smtClean="0">
                <a:solidFill>
                  <a:srgbClr val="F0F1F1"/>
                </a:solidFill>
                <a:latin typeface="Verdana"/>
                <a:cs typeface="Verdana"/>
              </a:rPr>
              <a:t> </a:t>
            </a:r>
            <a:r>
              <a:rPr lang="uk-UA" sz="2400" spc="105" dirty="0" smtClean="0">
                <a:solidFill>
                  <a:srgbClr val="F0F1F1"/>
                </a:solidFill>
                <a:latin typeface="Arial"/>
                <a:cs typeface="Arial"/>
              </a:rPr>
              <a:t>які</a:t>
            </a:r>
            <a:r>
              <a:rPr lang="uk-UA" sz="2400" spc="135" dirty="0" smtClean="0">
                <a:solidFill>
                  <a:srgbClr val="F0F1F1"/>
                </a:solidFill>
                <a:latin typeface="Arial"/>
                <a:cs typeface="Arial"/>
              </a:rPr>
              <a:t> </a:t>
            </a:r>
            <a:r>
              <a:rPr lang="uk-UA" sz="2400" spc="105" dirty="0" smtClean="0">
                <a:solidFill>
                  <a:srgbClr val="F0F1F1"/>
                </a:solidFill>
                <a:latin typeface="Arial"/>
                <a:cs typeface="Arial"/>
              </a:rPr>
              <a:t>здійснюють</a:t>
            </a:r>
            <a:r>
              <a:rPr lang="uk-UA" sz="2400" spc="130" dirty="0" smtClean="0">
                <a:solidFill>
                  <a:srgbClr val="F0F1F1"/>
                </a:solidFill>
                <a:latin typeface="Arial"/>
                <a:cs typeface="Arial"/>
              </a:rPr>
              <a:t> </a:t>
            </a:r>
            <a:r>
              <a:rPr lang="uk-UA" sz="2400" spc="120" dirty="0" smtClean="0">
                <a:solidFill>
                  <a:srgbClr val="F0F1F1"/>
                </a:solidFill>
                <a:latin typeface="Arial"/>
                <a:cs typeface="Arial"/>
              </a:rPr>
              <a:t>інші види</a:t>
            </a:r>
            <a:r>
              <a:rPr lang="uk-UA" sz="2400" spc="80" dirty="0" smtClean="0">
                <a:solidFill>
                  <a:srgbClr val="F0F1F1"/>
                </a:solidFill>
                <a:latin typeface="Arial"/>
                <a:cs typeface="Arial"/>
              </a:rPr>
              <a:t>  </a:t>
            </a:r>
            <a:r>
              <a:rPr lang="uk-UA" sz="2400" spc="114" dirty="0" smtClean="0">
                <a:solidFill>
                  <a:srgbClr val="F0F1F1"/>
                </a:solidFill>
                <a:latin typeface="Arial"/>
                <a:cs typeface="Arial"/>
              </a:rPr>
              <a:t>економічної</a:t>
            </a:r>
            <a:r>
              <a:rPr lang="uk-UA" sz="2400" spc="85" dirty="0" smtClean="0">
                <a:solidFill>
                  <a:srgbClr val="F0F1F1"/>
                </a:solidFill>
                <a:latin typeface="Arial"/>
                <a:cs typeface="Arial"/>
              </a:rPr>
              <a:t>  </a:t>
            </a:r>
            <a:r>
              <a:rPr lang="uk-UA" sz="2400" dirty="0" smtClean="0">
                <a:solidFill>
                  <a:srgbClr val="F0F1F1"/>
                </a:solidFill>
                <a:latin typeface="Arial"/>
                <a:cs typeface="Arial"/>
              </a:rPr>
              <a:t>діяльності</a:t>
            </a:r>
            <a:r>
              <a:rPr lang="uk-UA" sz="2400" dirty="0" smtClean="0">
                <a:solidFill>
                  <a:srgbClr val="F0F1F1"/>
                </a:solidFill>
                <a:latin typeface="Verdana"/>
                <a:cs typeface="Verdana"/>
              </a:rPr>
              <a:t>,</a:t>
            </a:r>
            <a:r>
              <a:rPr lang="uk-UA" sz="2400" spc="-95" dirty="0" smtClean="0">
                <a:solidFill>
                  <a:srgbClr val="F0F1F1"/>
                </a:solidFill>
                <a:latin typeface="Verdana"/>
                <a:cs typeface="Verdana"/>
              </a:rPr>
              <a:t>  </a:t>
            </a:r>
            <a:r>
              <a:rPr lang="uk-UA" sz="2400" spc="75" dirty="0" smtClean="0">
                <a:solidFill>
                  <a:srgbClr val="F0F1F1"/>
                </a:solidFill>
                <a:latin typeface="Arial"/>
                <a:cs typeface="Arial"/>
              </a:rPr>
              <a:t>хоча</a:t>
            </a:r>
            <a:r>
              <a:rPr lang="uk-UA" sz="2400" spc="85" dirty="0" smtClean="0">
                <a:solidFill>
                  <a:srgbClr val="F0F1F1"/>
                </a:solidFill>
                <a:latin typeface="Arial"/>
                <a:cs typeface="Arial"/>
              </a:rPr>
              <a:t>  </a:t>
            </a:r>
            <a:r>
              <a:rPr lang="uk-UA" sz="2400" spc="150" dirty="0" smtClean="0">
                <a:solidFill>
                  <a:srgbClr val="F0F1F1"/>
                </a:solidFill>
                <a:latin typeface="Arial"/>
                <a:cs typeface="Arial"/>
              </a:rPr>
              <a:t>вони</a:t>
            </a:r>
            <a:r>
              <a:rPr lang="uk-UA" sz="2400" spc="85"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85" dirty="0" smtClean="0">
                <a:solidFill>
                  <a:srgbClr val="F0F1F1"/>
                </a:solidFill>
                <a:latin typeface="Arial"/>
                <a:cs typeface="Arial"/>
              </a:rPr>
              <a:t>  </a:t>
            </a:r>
            <a:r>
              <a:rPr lang="uk-UA" sz="2400" spc="100" dirty="0" smtClean="0">
                <a:solidFill>
                  <a:srgbClr val="F0F1F1"/>
                </a:solidFill>
                <a:latin typeface="Arial"/>
                <a:cs typeface="Arial"/>
              </a:rPr>
              <a:t>мають</a:t>
            </a:r>
            <a:r>
              <a:rPr lang="uk-UA" sz="2400" spc="80" dirty="0" smtClean="0">
                <a:solidFill>
                  <a:srgbClr val="F0F1F1"/>
                </a:solidFill>
                <a:latin typeface="Arial"/>
                <a:cs typeface="Arial"/>
              </a:rPr>
              <a:t>  </a:t>
            </a:r>
            <a:r>
              <a:rPr lang="uk-UA" sz="2400" spc="105" dirty="0" smtClean="0">
                <a:solidFill>
                  <a:srgbClr val="F0F1F1"/>
                </a:solidFill>
                <a:latin typeface="Arial"/>
                <a:cs typeface="Arial"/>
              </a:rPr>
              <a:t>не</a:t>
            </a:r>
            <a:r>
              <a:rPr lang="uk-UA" sz="2400" spc="85" dirty="0" smtClean="0">
                <a:solidFill>
                  <a:srgbClr val="F0F1F1"/>
                </a:solidFill>
                <a:latin typeface="Arial"/>
                <a:cs typeface="Arial"/>
              </a:rPr>
              <a:t>  </a:t>
            </a:r>
            <a:r>
              <a:rPr lang="uk-UA" sz="2400" spc="100" dirty="0" smtClean="0">
                <a:solidFill>
                  <a:srgbClr val="F0F1F1"/>
                </a:solidFill>
                <a:latin typeface="Arial"/>
                <a:cs typeface="Arial"/>
              </a:rPr>
              <a:t>тільки </a:t>
            </a:r>
            <a:r>
              <a:rPr lang="uk-UA" sz="2400" spc="65" dirty="0" smtClean="0">
                <a:solidFill>
                  <a:srgbClr val="F0F1F1"/>
                </a:solidFill>
                <a:latin typeface="Arial"/>
                <a:cs typeface="Arial"/>
              </a:rPr>
              <a:t>відмінні</a:t>
            </a:r>
            <a:r>
              <a:rPr lang="uk-UA" sz="2400" spc="65" dirty="0" smtClean="0">
                <a:solidFill>
                  <a:srgbClr val="F0F1F1"/>
                </a:solidFill>
                <a:latin typeface="Verdana"/>
                <a:cs typeface="Verdana"/>
              </a:rPr>
              <a:t>,</a:t>
            </a:r>
            <a:r>
              <a:rPr lang="uk-UA" sz="2400" spc="-250" dirty="0" smtClean="0">
                <a:solidFill>
                  <a:srgbClr val="F0F1F1"/>
                </a:solidFill>
                <a:latin typeface="Verdana"/>
                <a:cs typeface="Verdana"/>
              </a:rPr>
              <a:t> </a:t>
            </a:r>
            <a:r>
              <a:rPr lang="uk-UA" sz="2400" dirty="0" smtClean="0">
                <a:solidFill>
                  <a:srgbClr val="F0F1F1"/>
                </a:solidFill>
                <a:latin typeface="Arial"/>
                <a:cs typeface="Arial"/>
              </a:rPr>
              <a:t>а</a:t>
            </a:r>
            <a:r>
              <a:rPr lang="uk-UA" sz="2400" spc="-65" dirty="0" smtClean="0">
                <a:solidFill>
                  <a:srgbClr val="F0F1F1"/>
                </a:solidFill>
                <a:latin typeface="Arial"/>
                <a:cs typeface="Arial"/>
              </a:rPr>
              <a:t> </a:t>
            </a:r>
            <a:r>
              <a:rPr lang="uk-UA" sz="2400" spc="200" dirty="0" smtClean="0">
                <a:solidFill>
                  <a:srgbClr val="F0F1F1"/>
                </a:solidFill>
                <a:latin typeface="Arial"/>
                <a:cs typeface="Arial"/>
              </a:rPr>
              <a:t>й</a:t>
            </a:r>
            <a:r>
              <a:rPr lang="uk-UA" sz="2400" spc="-65" dirty="0" smtClean="0">
                <a:solidFill>
                  <a:srgbClr val="F0F1F1"/>
                </a:solidFill>
                <a:latin typeface="Arial"/>
                <a:cs typeface="Arial"/>
              </a:rPr>
              <a:t> </a:t>
            </a:r>
            <a:r>
              <a:rPr lang="uk-UA" sz="2400" spc="80" dirty="0" smtClean="0">
                <a:solidFill>
                  <a:srgbClr val="F0F1F1"/>
                </a:solidFill>
                <a:latin typeface="Arial"/>
                <a:cs typeface="Arial"/>
              </a:rPr>
              <a:t>загальні</a:t>
            </a:r>
            <a:r>
              <a:rPr lang="uk-UA" sz="2400" spc="-70" dirty="0" smtClean="0">
                <a:solidFill>
                  <a:srgbClr val="F0F1F1"/>
                </a:solidFill>
                <a:latin typeface="Arial"/>
                <a:cs typeface="Arial"/>
              </a:rPr>
              <a:t> </a:t>
            </a:r>
            <a:r>
              <a:rPr lang="uk-UA" sz="2400" spc="35" dirty="0" smtClean="0">
                <a:solidFill>
                  <a:srgbClr val="F0F1F1"/>
                </a:solidFill>
                <a:latin typeface="Arial"/>
                <a:cs typeface="Arial"/>
              </a:rPr>
              <a:t>функції.</a:t>
            </a:r>
            <a:endParaRPr lang="uk-UA" sz="2400" dirty="0" smtClean="0">
              <a:latin typeface="Arial"/>
              <a:cs typeface="Arial"/>
            </a:endParaRPr>
          </a:p>
          <a:p>
            <a:pPr algn="ctr"/>
            <a:r>
              <a:rPr lang="uk-UA" sz="2400" b="1" dirty="0" smtClean="0">
                <a:solidFill>
                  <a:schemeClr val="bg1"/>
                </a:solidFill>
              </a:rPr>
              <a:t>Переваги малого інноваційного підприємництва:</a:t>
            </a:r>
          </a:p>
          <a:p>
            <a:pPr algn="l"/>
            <a:r>
              <a:rPr lang="uk-UA" sz="2400" b="1" dirty="0" smtClean="0">
                <a:solidFill>
                  <a:schemeClr val="bg1"/>
                </a:solidFill>
              </a:rPr>
              <a:t>1. Гнучкість.</a:t>
            </a:r>
            <a:r>
              <a:rPr lang="uk-UA" sz="2400" dirty="0" smtClean="0">
                <a:solidFill>
                  <a:schemeClr val="bg1"/>
                </a:solidFill>
              </a:rPr>
              <a:t>. Малі підприємства можуть швидше змінювати свою продукцію та стратегію відповідно до потреб ринку.</a:t>
            </a:r>
          </a:p>
          <a:p>
            <a:pPr algn="l"/>
            <a:r>
              <a:rPr lang="uk-UA" sz="2400" b="1" dirty="0" smtClean="0">
                <a:solidFill>
                  <a:schemeClr val="bg1"/>
                </a:solidFill>
              </a:rPr>
              <a:t>2. Швидкість прийняття рішень.</a:t>
            </a:r>
            <a:r>
              <a:rPr lang="uk-UA" sz="2400" dirty="0">
                <a:solidFill>
                  <a:schemeClr val="bg1"/>
                </a:solidFill>
              </a:rPr>
              <a:t> </a:t>
            </a:r>
            <a:r>
              <a:rPr lang="uk-UA" sz="2400" dirty="0" smtClean="0">
                <a:solidFill>
                  <a:schemeClr val="bg1"/>
                </a:solidFill>
              </a:rPr>
              <a:t>У невеликій компанії рішення часто приймаються швидше, ніж у великих корпораціях.</a:t>
            </a:r>
          </a:p>
          <a:p>
            <a:pPr algn="l"/>
            <a:r>
              <a:rPr lang="uk-UA" sz="2400" b="1" dirty="0" smtClean="0">
                <a:solidFill>
                  <a:schemeClr val="bg1"/>
                </a:solidFill>
              </a:rPr>
              <a:t>3. Орієнтація на конкретну проблему.</a:t>
            </a:r>
            <a:r>
              <a:rPr lang="uk-UA" sz="2400" dirty="0">
                <a:solidFill>
                  <a:schemeClr val="bg1"/>
                </a:solidFill>
              </a:rPr>
              <a:t> </a:t>
            </a:r>
            <a:r>
              <a:rPr lang="uk-UA" sz="2400" dirty="0" smtClean="0">
                <a:solidFill>
                  <a:schemeClr val="bg1"/>
                </a:solidFill>
              </a:rPr>
              <a:t>Малі інноваційні підприємства можуть спеціалізуватися на вузькому сегменті ринку.</a:t>
            </a:r>
          </a:p>
          <a:p>
            <a:pPr algn="l"/>
            <a:r>
              <a:rPr lang="uk-UA" sz="2400" b="1" dirty="0" smtClean="0">
                <a:solidFill>
                  <a:schemeClr val="bg1"/>
                </a:solidFill>
              </a:rPr>
              <a:t>4. Створення нових робочих місць.</a:t>
            </a:r>
            <a:r>
              <a:rPr lang="uk-UA" sz="2400" dirty="0">
                <a:solidFill>
                  <a:schemeClr val="bg1"/>
                </a:solidFill>
              </a:rPr>
              <a:t> </a:t>
            </a:r>
            <a:r>
              <a:rPr lang="uk-UA" sz="2400" dirty="0" smtClean="0">
                <a:solidFill>
                  <a:schemeClr val="bg1"/>
                </a:solidFill>
              </a:rPr>
              <a:t>Розвиток інноваційних компаній сприяє зайнятості та формуванню нових професій.</a:t>
            </a:r>
          </a:p>
          <a:p>
            <a:pPr algn="l"/>
            <a:r>
              <a:rPr lang="uk-UA" sz="2400" b="1" dirty="0" smtClean="0">
                <a:solidFill>
                  <a:schemeClr val="bg1"/>
                </a:solidFill>
              </a:rPr>
              <a:t>5. Конкурентоспроможність.</a:t>
            </a:r>
            <a:r>
              <a:rPr lang="uk-UA" sz="2400" dirty="0">
                <a:solidFill>
                  <a:schemeClr val="bg1"/>
                </a:solidFill>
              </a:rPr>
              <a:t> </a:t>
            </a:r>
            <a:r>
              <a:rPr lang="uk-UA" sz="2400" dirty="0" smtClean="0">
                <a:solidFill>
                  <a:schemeClr val="bg1"/>
                </a:solidFill>
              </a:rPr>
              <a:t>Успішна інновація може дати підприємству перевагу перед конкурентами.</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676833" y="909848"/>
            <a:ext cx="14842490" cy="604520"/>
          </a:xfrm>
          <a:prstGeom prst="rect">
            <a:avLst/>
          </a:prstGeom>
        </p:spPr>
        <p:txBody>
          <a:bodyPr vert="horz" wrap="square" lIns="0" tIns="12700" rIns="0" bIns="0" rtlCol="0">
            <a:spAutoFit/>
          </a:bodyPr>
          <a:lstStyle/>
          <a:p>
            <a:pPr marL="12700">
              <a:lnSpc>
                <a:spcPct val="100000"/>
              </a:lnSpc>
              <a:spcBef>
                <a:spcPts val="100"/>
              </a:spcBef>
            </a:pPr>
            <a:r>
              <a:rPr lang="uk-UA" sz="3800" spc="204" dirty="0" smtClean="0">
                <a:solidFill>
                  <a:srgbClr val="252421"/>
                </a:solidFill>
              </a:rPr>
              <a:t>Функції</a:t>
            </a:r>
            <a:r>
              <a:rPr lang="uk-UA" sz="3800" spc="-140" dirty="0">
                <a:solidFill>
                  <a:srgbClr val="252421"/>
                </a:solidFill>
              </a:rPr>
              <a:t> </a:t>
            </a:r>
            <a:r>
              <a:rPr lang="uk-UA" sz="3800" spc="-140" dirty="0" smtClean="0">
                <a:solidFill>
                  <a:srgbClr val="252421"/>
                </a:solidFill>
              </a:rPr>
              <a:t>«</a:t>
            </a:r>
            <a:r>
              <a:rPr lang="uk-UA" sz="3800" spc="260" dirty="0" smtClean="0">
                <a:solidFill>
                  <a:srgbClr val="252421"/>
                </a:solidFill>
              </a:rPr>
              <a:t>класичного</a:t>
            </a:r>
            <a:r>
              <a:rPr lang="uk-UA" sz="3800" spc="260" dirty="0" smtClean="0">
                <a:solidFill>
                  <a:srgbClr val="252421"/>
                </a:solidFill>
                <a:latin typeface="Arial Narrow"/>
              </a:rPr>
              <a:t>»</a:t>
            </a:r>
            <a:r>
              <a:rPr sz="3800" spc="55" dirty="0" smtClean="0">
                <a:solidFill>
                  <a:srgbClr val="252421"/>
                </a:solidFill>
                <a:latin typeface="Arial Narrow"/>
                <a:cs typeface="Arial Narrow"/>
              </a:rPr>
              <a:t> </a:t>
            </a:r>
            <a:r>
              <a:rPr sz="3800" dirty="0">
                <a:solidFill>
                  <a:srgbClr val="252421"/>
                </a:solidFill>
              </a:rPr>
              <a:t>та</a:t>
            </a:r>
            <a:r>
              <a:rPr sz="3800" spc="-140" dirty="0">
                <a:solidFill>
                  <a:srgbClr val="252421"/>
                </a:solidFill>
              </a:rPr>
              <a:t> </a:t>
            </a:r>
            <a:r>
              <a:rPr sz="3800" spc="195" dirty="0">
                <a:solidFill>
                  <a:srgbClr val="252421"/>
                </a:solidFill>
              </a:rPr>
              <a:t>інноваційного</a:t>
            </a:r>
            <a:r>
              <a:rPr sz="3800" spc="-135" dirty="0">
                <a:solidFill>
                  <a:srgbClr val="252421"/>
                </a:solidFill>
              </a:rPr>
              <a:t> </a:t>
            </a:r>
            <a:r>
              <a:rPr sz="3800" spc="114" dirty="0">
                <a:solidFill>
                  <a:srgbClr val="252421"/>
                </a:solidFill>
              </a:rPr>
              <a:t>малого</a:t>
            </a:r>
            <a:r>
              <a:rPr sz="3800" spc="-140" dirty="0">
                <a:solidFill>
                  <a:srgbClr val="252421"/>
                </a:solidFill>
              </a:rPr>
              <a:t> </a:t>
            </a:r>
            <a:r>
              <a:rPr sz="3800" spc="110" dirty="0">
                <a:solidFill>
                  <a:srgbClr val="252421"/>
                </a:solidFill>
              </a:rPr>
              <a:t>підприємства</a:t>
            </a:r>
            <a:endParaRPr sz="3800" dirty="0">
              <a:latin typeface="Arial Narrow"/>
              <a:cs typeface="Arial Narrow"/>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97658"/>
            <a:ext cx="8220713" cy="10189342"/>
            <a:chOff x="19914" y="1441377"/>
            <a:chExt cx="10204601" cy="9024385"/>
          </a:xfrm>
        </p:grpSpPr>
        <p:sp>
          <p:nvSpPr>
            <p:cNvPr id="3" name="object 3"/>
            <p:cNvSpPr/>
            <p:nvPr/>
          </p:nvSpPr>
          <p:spPr>
            <a:xfrm>
              <a:off x="4693347" y="4333567"/>
              <a:ext cx="5531168" cy="6132195"/>
            </a:xfrm>
            <a:custGeom>
              <a:avLst/>
              <a:gdLst/>
              <a:ahLst/>
              <a:cxnLst/>
              <a:rect l="l" t="t" r="r" b="b"/>
              <a:pathLst>
                <a:path w="5857875" h="6132195">
                  <a:moveTo>
                    <a:pt x="5857255" y="6131814"/>
                  </a:moveTo>
                  <a:lnTo>
                    <a:pt x="0" y="6131814"/>
                  </a:lnTo>
                  <a:lnTo>
                    <a:pt x="0" y="0"/>
                  </a:lnTo>
                  <a:lnTo>
                    <a:pt x="5857255" y="0"/>
                  </a:lnTo>
                  <a:lnTo>
                    <a:pt x="5857255" y="613181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9914" y="1441377"/>
              <a:ext cx="8985973" cy="7063826"/>
            </a:xfrm>
            <a:prstGeom prst="rect">
              <a:avLst/>
            </a:prstGeom>
          </p:spPr>
        </p:pic>
        <p:sp>
          <p:nvSpPr>
            <p:cNvPr id="5" name="object 5"/>
            <p:cNvSpPr/>
            <p:nvPr/>
          </p:nvSpPr>
          <p:spPr>
            <a:xfrm>
              <a:off x="7622285" y="7587355"/>
              <a:ext cx="2602230" cy="1807210"/>
            </a:xfrm>
            <a:custGeom>
              <a:avLst/>
              <a:gdLst/>
              <a:ahLst/>
              <a:cxnLst/>
              <a:rect l="l" t="t" r="r" b="b"/>
              <a:pathLst>
                <a:path w="2602229" h="1807209">
                  <a:moveTo>
                    <a:pt x="1698676" y="1806925"/>
                  </a:moveTo>
                  <a:lnTo>
                    <a:pt x="932086" y="1806925"/>
                  </a:lnTo>
                  <a:lnTo>
                    <a:pt x="1564405" y="1174605"/>
                  </a:lnTo>
                  <a:lnTo>
                    <a:pt x="0" y="1174605"/>
                  </a:lnTo>
                  <a:lnTo>
                    <a:pt x="0" y="632319"/>
                  </a:lnTo>
                  <a:lnTo>
                    <a:pt x="1564926" y="632319"/>
                  </a:lnTo>
                  <a:lnTo>
                    <a:pt x="932086" y="0"/>
                  </a:lnTo>
                  <a:lnTo>
                    <a:pt x="1698676" y="0"/>
                  </a:lnTo>
                  <a:lnTo>
                    <a:pt x="2602138" y="903462"/>
                  </a:lnTo>
                  <a:lnTo>
                    <a:pt x="1698676" y="1806925"/>
                  </a:lnTo>
                  <a:close/>
                </a:path>
              </a:pathLst>
            </a:custGeom>
            <a:solidFill>
              <a:srgbClr val="EB5D28"/>
            </a:solidFill>
          </p:spPr>
          <p:txBody>
            <a:bodyPr wrap="square" lIns="0" tIns="0" rIns="0" bIns="0" rtlCol="0"/>
            <a:lstStyle/>
            <a:p>
              <a:endParaRPr/>
            </a:p>
          </p:txBody>
        </p:sp>
      </p:grpSp>
      <p:sp>
        <p:nvSpPr>
          <p:cNvPr id="6" name="object 6"/>
          <p:cNvSpPr txBox="1"/>
          <p:nvPr/>
        </p:nvSpPr>
        <p:spPr>
          <a:xfrm>
            <a:off x="8382000" y="99663"/>
            <a:ext cx="9829801" cy="9966318"/>
          </a:xfrm>
          <a:prstGeom prst="rect">
            <a:avLst/>
          </a:prstGeom>
        </p:spPr>
        <p:txBody>
          <a:bodyPr vert="horz" wrap="square" lIns="0" tIns="12700" rIns="0" bIns="0" rtlCol="0">
            <a:spAutoFit/>
          </a:bodyPr>
          <a:lstStyle/>
          <a:p>
            <a:pPr marL="12700" marR="156845" algn="just">
              <a:lnSpc>
                <a:spcPct val="114599"/>
              </a:lnSpc>
              <a:spcBef>
                <a:spcPts val="100"/>
              </a:spcBef>
            </a:pPr>
            <a:r>
              <a:rPr sz="2400" spc="85" dirty="0">
                <a:solidFill>
                  <a:srgbClr val="252421"/>
                </a:solidFill>
                <a:latin typeface="Arial"/>
                <a:cs typeface="Arial"/>
              </a:rPr>
              <a:t>Говорячи</a:t>
            </a:r>
            <a:r>
              <a:rPr sz="2400" spc="280" dirty="0">
                <a:solidFill>
                  <a:srgbClr val="252421"/>
                </a:solidFill>
                <a:latin typeface="Arial"/>
                <a:cs typeface="Arial"/>
              </a:rPr>
              <a:t>  </a:t>
            </a:r>
            <a:r>
              <a:rPr sz="2400" spc="145" dirty="0">
                <a:solidFill>
                  <a:srgbClr val="252421"/>
                </a:solidFill>
                <a:latin typeface="Arial"/>
                <a:cs typeface="Arial"/>
              </a:rPr>
              <a:t>про</a:t>
            </a:r>
            <a:r>
              <a:rPr sz="2400" spc="285" dirty="0">
                <a:solidFill>
                  <a:srgbClr val="252421"/>
                </a:solidFill>
                <a:latin typeface="Arial"/>
                <a:cs typeface="Arial"/>
              </a:rPr>
              <a:t>  </a:t>
            </a:r>
            <a:r>
              <a:rPr sz="2400" spc="60" dirty="0">
                <a:solidFill>
                  <a:srgbClr val="252421"/>
                </a:solidFill>
                <a:latin typeface="Arial"/>
                <a:cs typeface="Arial"/>
              </a:rPr>
              <a:t>феномен</a:t>
            </a:r>
            <a:r>
              <a:rPr sz="2400" spc="285" dirty="0">
                <a:solidFill>
                  <a:srgbClr val="252421"/>
                </a:solidFill>
                <a:latin typeface="Arial"/>
                <a:cs typeface="Arial"/>
              </a:rPr>
              <a:t>  </a:t>
            </a:r>
            <a:r>
              <a:rPr sz="2400" spc="75" dirty="0">
                <a:solidFill>
                  <a:srgbClr val="252421"/>
                </a:solidFill>
                <a:latin typeface="Arial"/>
                <a:cs typeface="Arial"/>
              </a:rPr>
              <a:t>малого</a:t>
            </a:r>
            <a:r>
              <a:rPr sz="2400" spc="285" dirty="0">
                <a:solidFill>
                  <a:srgbClr val="252421"/>
                </a:solidFill>
                <a:latin typeface="Arial"/>
                <a:cs typeface="Arial"/>
              </a:rPr>
              <a:t>  </a:t>
            </a:r>
            <a:r>
              <a:rPr sz="2400" spc="114" dirty="0">
                <a:solidFill>
                  <a:srgbClr val="252421"/>
                </a:solidFill>
                <a:latin typeface="Arial"/>
                <a:cs typeface="Arial"/>
              </a:rPr>
              <a:t>інноваційного </a:t>
            </a:r>
            <a:r>
              <a:rPr sz="2400" spc="85" dirty="0">
                <a:solidFill>
                  <a:srgbClr val="252421"/>
                </a:solidFill>
                <a:latin typeface="Arial"/>
                <a:cs typeface="Arial"/>
              </a:rPr>
              <a:t>підприємництва</a:t>
            </a:r>
            <a:r>
              <a:rPr sz="2400" spc="85" dirty="0">
                <a:solidFill>
                  <a:srgbClr val="252421"/>
                </a:solidFill>
                <a:latin typeface="Verdana"/>
                <a:cs typeface="Verdana"/>
              </a:rPr>
              <a:t>,</a:t>
            </a:r>
            <a:r>
              <a:rPr sz="2400" spc="-150" dirty="0">
                <a:solidFill>
                  <a:srgbClr val="252421"/>
                </a:solidFill>
                <a:latin typeface="Verdana"/>
                <a:cs typeface="Verdana"/>
              </a:rPr>
              <a:t> </a:t>
            </a:r>
            <a:r>
              <a:rPr sz="2400" spc="85" dirty="0">
                <a:solidFill>
                  <a:srgbClr val="252421"/>
                </a:solidFill>
                <a:latin typeface="Arial"/>
                <a:cs typeface="Arial"/>
              </a:rPr>
              <a:t>необхідно</a:t>
            </a:r>
            <a:r>
              <a:rPr sz="2400" spc="25" dirty="0">
                <a:solidFill>
                  <a:srgbClr val="252421"/>
                </a:solidFill>
                <a:latin typeface="Arial"/>
                <a:cs typeface="Arial"/>
              </a:rPr>
              <a:t> </a:t>
            </a:r>
            <a:r>
              <a:rPr sz="2400" spc="105" dirty="0">
                <a:solidFill>
                  <a:srgbClr val="252421"/>
                </a:solidFill>
                <a:latin typeface="Arial"/>
                <a:cs typeface="Arial"/>
              </a:rPr>
              <a:t>виходити</a:t>
            </a:r>
            <a:r>
              <a:rPr sz="2400" spc="30" dirty="0">
                <a:solidFill>
                  <a:srgbClr val="252421"/>
                </a:solidFill>
                <a:latin typeface="Arial"/>
                <a:cs typeface="Arial"/>
              </a:rPr>
              <a:t> </a:t>
            </a:r>
            <a:r>
              <a:rPr sz="2400" spc="65" dirty="0">
                <a:solidFill>
                  <a:srgbClr val="252421"/>
                </a:solidFill>
                <a:latin typeface="Arial"/>
                <a:cs typeface="Arial"/>
              </a:rPr>
              <a:t>з</a:t>
            </a:r>
            <a:r>
              <a:rPr sz="2400" spc="25" dirty="0">
                <a:solidFill>
                  <a:srgbClr val="252421"/>
                </a:solidFill>
                <a:latin typeface="Arial"/>
                <a:cs typeface="Arial"/>
              </a:rPr>
              <a:t> </a:t>
            </a:r>
            <a:r>
              <a:rPr sz="2400" spc="-10" dirty="0">
                <a:solidFill>
                  <a:srgbClr val="252421"/>
                </a:solidFill>
                <a:latin typeface="Arial"/>
                <a:cs typeface="Arial"/>
              </a:rPr>
              <a:t>постулату</a:t>
            </a:r>
            <a:r>
              <a:rPr sz="2400" spc="-10" dirty="0">
                <a:solidFill>
                  <a:srgbClr val="252421"/>
                </a:solidFill>
                <a:latin typeface="Verdana"/>
                <a:cs typeface="Verdana"/>
              </a:rPr>
              <a:t>, </a:t>
            </a:r>
            <a:r>
              <a:rPr sz="2400" spc="150" dirty="0">
                <a:solidFill>
                  <a:srgbClr val="252421"/>
                </a:solidFill>
                <a:latin typeface="Arial"/>
                <a:cs typeface="Arial"/>
              </a:rPr>
              <a:t>що</a:t>
            </a:r>
            <a:r>
              <a:rPr sz="2400" spc="295" dirty="0">
                <a:solidFill>
                  <a:srgbClr val="252421"/>
                </a:solidFill>
                <a:latin typeface="Arial"/>
                <a:cs typeface="Arial"/>
              </a:rPr>
              <a:t> </a:t>
            </a:r>
            <a:r>
              <a:rPr sz="2400" dirty="0">
                <a:solidFill>
                  <a:srgbClr val="252421"/>
                </a:solidFill>
                <a:latin typeface="Arial"/>
                <a:cs typeface="Arial"/>
              </a:rPr>
              <a:t>малі</a:t>
            </a:r>
            <a:r>
              <a:rPr sz="2400" spc="300" dirty="0">
                <a:solidFill>
                  <a:srgbClr val="252421"/>
                </a:solidFill>
                <a:latin typeface="Arial"/>
                <a:cs typeface="Arial"/>
              </a:rPr>
              <a:t> </a:t>
            </a:r>
            <a:r>
              <a:rPr sz="2400" spc="125" dirty="0">
                <a:solidFill>
                  <a:srgbClr val="252421"/>
                </a:solidFill>
                <a:latin typeface="Arial"/>
                <a:cs typeface="Arial"/>
              </a:rPr>
              <a:t>інноваційні</a:t>
            </a:r>
            <a:r>
              <a:rPr sz="2400" spc="295" dirty="0">
                <a:solidFill>
                  <a:srgbClr val="252421"/>
                </a:solidFill>
                <a:latin typeface="Arial"/>
                <a:cs typeface="Arial"/>
              </a:rPr>
              <a:t> </a:t>
            </a:r>
            <a:r>
              <a:rPr sz="2400" spc="80" dirty="0">
                <a:solidFill>
                  <a:srgbClr val="252421"/>
                </a:solidFill>
                <a:latin typeface="Arial"/>
                <a:cs typeface="Arial"/>
              </a:rPr>
              <a:t>підприємства</a:t>
            </a:r>
            <a:r>
              <a:rPr sz="2400" spc="300" dirty="0">
                <a:solidFill>
                  <a:srgbClr val="252421"/>
                </a:solidFill>
                <a:latin typeface="Arial"/>
                <a:cs typeface="Arial"/>
              </a:rPr>
              <a:t> </a:t>
            </a:r>
            <a:r>
              <a:rPr sz="2400" dirty="0">
                <a:solidFill>
                  <a:srgbClr val="252421"/>
                </a:solidFill>
                <a:latin typeface="Arial"/>
                <a:cs typeface="Arial"/>
              </a:rPr>
              <a:t>є</a:t>
            </a:r>
            <a:r>
              <a:rPr sz="2400" spc="300" dirty="0">
                <a:solidFill>
                  <a:srgbClr val="252421"/>
                </a:solidFill>
                <a:latin typeface="Arial"/>
                <a:cs typeface="Arial"/>
              </a:rPr>
              <a:t> </a:t>
            </a:r>
            <a:r>
              <a:rPr sz="2400" spc="80" dirty="0">
                <a:solidFill>
                  <a:srgbClr val="252421"/>
                </a:solidFill>
                <a:latin typeface="Arial"/>
                <a:cs typeface="Arial"/>
              </a:rPr>
              <a:t>структурною </a:t>
            </a:r>
            <a:r>
              <a:rPr sz="2400" spc="110" dirty="0">
                <a:solidFill>
                  <a:srgbClr val="252421"/>
                </a:solidFill>
                <a:latin typeface="Arial"/>
                <a:cs typeface="Arial"/>
              </a:rPr>
              <a:t>частиною</a:t>
            </a:r>
            <a:r>
              <a:rPr sz="2400" spc="455" dirty="0">
                <a:solidFill>
                  <a:srgbClr val="252421"/>
                </a:solidFill>
                <a:latin typeface="Arial"/>
                <a:cs typeface="Arial"/>
              </a:rPr>
              <a:t> </a:t>
            </a:r>
            <a:r>
              <a:rPr sz="2400" spc="75" dirty="0">
                <a:solidFill>
                  <a:srgbClr val="252421"/>
                </a:solidFill>
                <a:latin typeface="Arial"/>
                <a:cs typeface="Arial"/>
              </a:rPr>
              <a:t>малого</a:t>
            </a:r>
            <a:r>
              <a:rPr sz="2400" spc="455" dirty="0">
                <a:solidFill>
                  <a:srgbClr val="252421"/>
                </a:solidFill>
                <a:latin typeface="Arial"/>
                <a:cs typeface="Arial"/>
              </a:rPr>
              <a:t> </a:t>
            </a:r>
            <a:r>
              <a:rPr sz="2400" spc="110" dirty="0">
                <a:solidFill>
                  <a:srgbClr val="252421"/>
                </a:solidFill>
                <a:latin typeface="Arial"/>
                <a:cs typeface="Arial"/>
              </a:rPr>
              <a:t>підприємництва</a:t>
            </a:r>
            <a:r>
              <a:rPr sz="2400" spc="450" dirty="0">
                <a:solidFill>
                  <a:srgbClr val="252421"/>
                </a:solidFill>
                <a:latin typeface="Arial"/>
                <a:cs typeface="Arial"/>
              </a:rPr>
              <a:t> </a:t>
            </a:r>
            <a:r>
              <a:rPr sz="2400" spc="65" dirty="0">
                <a:solidFill>
                  <a:srgbClr val="252421"/>
                </a:solidFill>
                <a:latin typeface="Arial"/>
                <a:cs typeface="Arial"/>
              </a:rPr>
              <a:t>з</a:t>
            </a:r>
            <a:r>
              <a:rPr sz="2400" spc="455" dirty="0">
                <a:solidFill>
                  <a:srgbClr val="252421"/>
                </a:solidFill>
                <a:latin typeface="Arial"/>
                <a:cs typeface="Arial"/>
              </a:rPr>
              <a:t> </a:t>
            </a:r>
            <a:r>
              <a:rPr sz="2400" spc="80" dirty="0">
                <a:solidFill>
                  <a:srgbClr val="252421"/>
                </a:solidFill>
                <a:latin typeface="Arial"/>
                <a:cs typeface="Arial"/>
              </a:rPr>
              <a:t>властивими </a:t>
            </a:r>
            <a:r>
              <a:rPr sz="2400" spc="114" dirty="0">
                <a:solidFill>
                  <a:srgbClr val="252421"/>
                </a:solidFill>
                <a:latin typeface="Arial"/>
                <a:cs typeface="Arial"/>
              </a:rPr>
              <a:t>йому</a:t>
            </a:r>
            <a:r>
              <a:rPr sz="2400" spc="-50" dirty="0">
                <a:solidFill>
                  <a:srgbClr val="252421"/>
                </a:solidFill>
                <a:latin typeface="Arial"/>
                <a:cs typeface="Arial"/>
              </a:rPr>
              <a:t> </a:t>
            </a:r>
            <a:r>
              <a:rPr sz="2400" spc="70" dirty="0">
                <a:solidFill>
                  <a:srgbClr val="252421"/>
                </a:solidFill>
                <a:latin typeface="Arial"/>
                <a:cs typeface="Arial"/>
              </a:rPr>
              <a:t>особливостями</a:t>
            </a:r>
            <a:r>
              <a:rPr sz="2400" spc="-45" dirty="0">
                <a:solidFill>
                  <a:srgbClr val="252421"/>
                </a:solidFill>
                <a:latin typeface="Arial"/>
                <a:cs typeface="Arial"/>
              </a:rPr>
              <a:t> </a:t>
            </a:r>
            <a:r>
              <a:rPr sz="2400" dirty="0">
                <a:solidFill>
                  <a:srgbClr val="252421"/>
                </a:solidFill>
                <a:latin typeface="Arial"/>
                <a:cs typeface="Arial"/>
              </a:rPr>
              <a:t>та</a:t>
            </a:r>
            <a:r>
              <a:rPr sz="2400" spc="-50" dirty="0">
                <a:solidFill>
                  <a:srgbClr val="252421"/>
                </a:solidFill>
                <a:latin typeface="Arial"/>
                <a:cs typeface="Arial"/>
              </a:rPr>
              <a:t> </a:t>
            </a:r>
            <a:r>
              <a:rPr sz="2400" spc="40" dirty="0">
                <a:solidFill>
                  <a:srgbClr val="252421"/>
                </a:solidFill>
                <a:latin typeface="Arial"/>
                <a:cs typeface="Arial"/>
              </a:rPr>
              <a:t>функціями</a:t>
            </a:r>
            <a:r>
              <a:rPr sz="2400" spc="40" dirty="0">
                <a:solidFill>
                  <a:srgbClr val="252421"/>
                </a:solidFill>
                <a:latin typeface="Verdana"/>
                <a:cs typeface="Verdana"/>
              </a:rPr>
              <a:t>.</a:t>
            </a:r>
            <a:endParaRPr sz="2400" dirty="0">
              <a:latin typeface="Verdana"/>
              <a:cs typeface="Verdana"/>
            </a:endParaRPr>
          </a:p>
          <a:p>
            <a:pPr marL="1823720" marR="5080" algn="just">
              <a:lnSpc>
                <a:spcPct val="114599"/>
              </a:lnSpc>
            </a:pPr>
            <a:r>
              <a:rPr lang="uk-UA" sz="2400" dirty="0" smtClean="0">
                <a:solidFill>
                  <a:srgbClr val="252421"/>
                </a:solidFill>
                <a:latin typeface="Arial"/>
                <a:cs typeface="Arial"/>
              </a:rPr>
              <a:t>Отже</a:t>
            </a:r>
            <a:r>
              <a:rPr lang="uk-UA" sz="2400" dirty="0" smtClean="0">
                <a:solidFill>
                  <a:srgbClr val="252421"/>
                </a:solidFill>
                <a:latin typeface="Verdana"/>
                <a:cs typeface="Verdana"/>
              </a:rPr>
              <a:t>,</a:t>
            </a:r>
            <a:r>
              <a:rPr lang="uk-UA" sz="2400" spc="440" dirty="0" smtClean="0">
                <a:solidFill>
                  <a:srgbClr val="252421"/>
                </a:solidFill>
                <a:latin typeface="Verdana"/>
                <a:cs typeface="Verdana"/>
              </a:rPr>
              <a:t>  </a:t>
            </a:r>
            <a:r>
              <a:rPr lang="uk-UA" sz="2400" dirty="0" smtClean="0">
                <a:solidFill>
                  <a:srgbClr val="252421"/>
                </a:solidFill>
                <a:latin typeface="Arial Black"/>
                <a:cs typeface="Arial Black"/>
              </a:rPr>
              <a:t>МІП</a:t>
            </a:r>
            <a:r>
              <a:rPr lang="uk-UA" sz="2400" spc="484" dirty="0" smtClean="0">
                <a:solidFill>
                  <a:srgbClr val="252421"/>
                </a:solidFill>
                <a:latin typeface="Arial Black"/>
                <a:cs typeface="Arial Black"/>
              </a:rPr>
              <a:t>  </a:t>
            </a:r>
            <a:r>
              <a:rPr lang="uk-UA" sz="2400" dirty="0" smtClean="0">
                <a:solidFill>
                  <a:srgbClr val="252421"/>
                </a:solidFill>
                <a:latin typeface="Verdana"/>
                <a:cs typeface="Verdana"/>
              </a:rPr>
              <a:t>–</a:t>
            </a:r>
            <a:r>
              <a:rPr lang="uk-UA" sz="2400" spc="445" dirty="0" smtClean="0">
                <a:solidFill>
                  <a:srgbClr val="252421"/>
                </a:solidFill>
                <a:latin typeface="Verdana"/>
                <a:cs typeface="Verdana"/>
              </a:rPr>
              <a:t>  </a:t>
            </a:r>
            <a:r>
              <a:rPr lang="uk-UA" sz="2400" spc="75" dirty="0" smtClean="0">
                <a:solidFill>
                  <a:srgbClr val="252421"/>
                </a:solidFill>
                <a:latin typeface="Arial"/>
                <a:cs typeface="Arial"/>
              </a:rPr>
              <a:t>це</a:t>
            </a:r>
            <a:r>
              <a:rPr lang="uk-UA" sz="2400" spc="185" dirty="0" smtClean="0">
                <a:solidFill>
                  <a:srgbClr val="252421"/>
                </a:solidFill>
                <a:latin typeface="Arial"/>
                <a:cs typeface="Arial"/>
              </a:rPr>
              <a:t>   </a:t>
            </a:r>
            <a:r>
              <a:rPr lang="uk-UA" sz="2400" spc="100" dirty="0" smtClean="0">
                <a:solidFill>
                  <a:srgbClr val="252421"/>
                </a:solidFill>
                <a:latin typeface="Arial"/>
                <a:cs typeface="Arial"/>
              </a:rPr>
              <a:t>особливий</a:t>
            </a:r>
            <a:r>
              <a:rPr lang="uk-UA" sz="2400" spc="190" dirty="0" smtClean="0">
                <a:solidFill>
                  <a:srgbClr val="252421"/>
                </a:solidFill>
                <a:latin typeface="Arial"/>
                <a:cs typeface="Arial"/>
              </a:rPr>
              <a:t>   </a:t>
            </a:r>
            <a:r>
              <a:rPr lang="uk-UA" sz="2400" spc="114" dirty="0" smtClean="0">
                <a:solidFill>
                  <a:srgbClr val="252421"/>
                </a:solidFill>
                <a:latin typeface="Arial"/>
                <a:cs typeface="Arial"/>
              </a:rPr>
              <a:t>тип </a:t>
            </a:r>
            <a:r>
              <a:rPr lang="uk-UA" sz="2400" spc="50" dirty="0" smtClean="0">
                <a:solidFill>
                  <a:srgbClr val="252421"/>
                </a:solidFill>
                <a:latin typeface="Arial"/>
                <a:cs typeface="Arial"/>
              </a:rPr>
              <a:t>сучасної</a:t>
            </a:r>
            <a:r>
              <a:rPr lang="uk-UA" sz="2400" spc="180" dirty="0" smtClean="0">
                <a:solidFill>
                  <a:srgbClr val="252421"/>
                </a:solidFill>
                <a:latin typeface="Arial"/>
                <a:cs typeface="Arial"/>
              </a:rPr>
              <a:t>  </a:t>
            </a:r>
            <a:r>
              <a:rPr lang="uk-UA" sz="2400" spc="120" dirty="0" smtClean="0">
                <a:solidFill>
                  <a:srgbClr val="252421"/>
                </a:solidFill>
                <a:latin typeface="Arial"/>
                <a:cs typeface="Arial"/>
              </a:rPr>
              <a:t>підприємницької</a:t>
            </a:r>
            <a:r>
              <a:rPr lang="uk-UA" sz="2400" spc="180" dirty="0" smtClean="0">
                <a:solidFill>
                  <a:srgbClr val="252421"/>
                </a:solidFill>
                <a:latin typeface="Arial"/>
                <a:cs typeface="Arial"/>
              </a:rPr>
              <a:t>  </a:t>
            </a:r>
            <a:r>
              <a:rPr lang="uk-UA" sz="2400" spc="-10" dirty="0" smtClean="0">
                <a:solidFill>
                  <a:srgbClr val="252421"/>
                </a:solidFill>
                <a:latin typeface="Arial"/>
                <a:cs typeface="Arial"/>
              </a:rPr>
              <a:t>діяльності</a:t>
            </a:r>
            <a:r>
              <a:rPr lang="uk-UA" sz="2400" spc="-10" dirty="0" smtClean="0">
                <a:solidFill>
                  <a:srgbClr val="252421"/>
                </a:solidFill>
                <a:latin typeface="Verdana"/>
                <a:cs typeface="Verdana"/>
              </a:rPr>
              <a:t>, </a:t>
            </a:r>
            <a:r>
              <a:rPr lang="uk-UA" sz="2400" spc="80" dirty="0" smtClean="0">
                <a:solidFill>
                  <a:srgbClr val="252421"/>
                </a:solidFill>
                <a:latin typeface="Arial"/>
                <a:cs typeface="Arial"/>
              </a:rPr>
              <a:t>спрямованої</a:t>
            </a:r>
            <a:r>
              <a:rPr lang="uk-UA" sz="2400" spc="90" dirty="0" smtClean="0">
                <a:solidFill>
                  <a:srgbClr val="252421"/>
                </a:solidFill>
                <a:latin typeface="Arial"/>
                <a:cs typeface="Arial"/>
              </a:rPr>
              <a:t>  </a:t>
            </a:r>
            <a:r>
              <a:rPr lang="uk-UA" sz="2400" spc="95" dirty="0" smtClean="0">
                <a:solidFill>
                  <a:srgbClr val="252421"/>
                </a:solidFill>
                <a:latin typeface="Arial"/>
                <a:cs typeface="Arial"/>
              </a:rPr>
              <a:t>на</a:t>
            </a:r>
            <a:r>
              <a:rPr lang="uk-UA" sz="2400" spc="90" dirty="0" smtClean="0">
                <a:solidFill>
                  <a:srgbClr val="252421"/>
                </a:solidFill>
                <a:latin typeface="Arial"/>
                <a:cs typeface="Arial"/>
              </a:rPr>
              <a:t>  </a:t>
            </a:r>
            <a:r>
              <a:rPr lang="uk-UA" sz="2400" spc="110" dirty="0" smtClean="0">
                <a:solidFill>
                  <a:srgbClr val="252421"/>
                </a:solidFill>
                <a:latin typeface="Arial"/>
                <a:cs typeface="Arial"/>
              </a:rPr>
              <a:t>отримання</a:t>
            </a:r>
            <a:r>
              <a:rPr lang="uk-UA" sz="2400" spc="90" dirty="0">
                <a:solidFill>
                  <a:srgbClr val="252421"/>
                </a:solidFill>
                <a:latin typeface="Arial"/>
                <a:cs typeface="Arial"/>
              </a:rPr>
              <a:t> </a:t>
            </a:r>
            <a:r>
              <a:rPr lang="uk-UA" sz="2400" spc="95" dirty="0" smtClean="0">
                <a:solidFill>
                  <a:srgbClr val="252421"/>
                </a:solidFill>
                <a:latin typeface="Arial"/>
                <a:cs typeface="Arial"/>
              </a:rPr>
              <a:t>прибутку </a:t>
            </a:r>
            <a:r>
              <a:rPr lang="uk-UA" sz="2400" spc="55" dirty="0" smtClean="0">
                <a:solidFill>
                  <a:srgbClr val="252421"/>
                </a:solidFill>
                <a:latin typeface="Arial"/>
                <a:cs typeface="Arial"/>
              </a:rPr>
              <a:t>від</a:t>
            </a:r>
            <a:r>
              <a:rPr lang="uk-UA" sz="2400" spc="530" dirty="0" smtClean="0">
                <a:solidFill>
                  <a:srgbClr val="252421"/>
                </a:solidFill>
                <a:latin typeface="Arial"/>
                <a:cs typeface="Arial"/>
              </a:rPr>
              <a:t> </a:t>
            </a:r>
            <a:r>
              <a:rPr lang="uk-UA" sz="2400" spc="95" dirty="0" smtClean="0">
                <a:solidFill>
                  <a:srgbClr val="252421"/>
                </a:solidFill>
                <a:latin typeface="Arial"/>
                <a:cs typeface="Arial"/>
              </a:rPr>
              <a:t>проведення</a:t>
            </a:r>
            <a:r>
              <a:rPr lang="uk-UA" sz="2400" spc="530" dirty="0">
                <a:solidFill>
                  <a:srgbClr val="252421"/>
                </a:solidFill>
                <a:latin typeface="Arial"/>
                <a:cs typeface="Arial"/>
              </a:rPr>
              <a:t> </a:t>
            </a:r>
            <a:r>
              <a:rPr lang="uk-UA" sz="2400" spc="60" dirty="0" smtClean="0">
                <a:solidFill>
                  <a:srgbClr val="252421"/>
                </a:solidFill>
                <a:latin typeface="Arial"/>
                <a:cs typeface="Arial"/>
              </a:rPr>
              <a:t>науково</a:t>
            </a:r>
            <a:r>
              <a:rPr lang="uk-UA" sz="2400" spc="60" dirty="0" smtClean="0">
                <a:solidFill>
                  <a:srgbClr val="252421"/>
                </a:solidFill>
                <a:latin typeface="Verdana"/>
                <a:cs typeface="Verdana"/>
              </a:rPr>
              <a:t>-</a:t>
            </a:r>
            <a:r>
              <a:rPr lang="uk-UA" sz="2400" spc="-10" dirty="0" smtClean="0">
                <a:solidFill>
                  <a:srgbClr val="252421"/>
                </a:solidFill>
                <a:latin typeface="Arial"/>
                <a:cs typeface="Arial"/>
              </a:rPr>
              <a:t>дослідної </a:t>
            </a:r>
            <a:r>
              <a:rPr lang="uk-UA" sz="2400" spc="50" dirty="0" smtClean="0">
                <a:solidFill>
                  <a:srgbClr val="252421"/>
                </a:solidFill>
                <a:latin typeface="Arial"/>
                <a:cs typeface="Arial"/>
              </a:rPr>
              <a:t>роботи</a:t>
            </a:r>
            <a:r>
              <a:rPr lang="uk-UA" sz="2400" spc="50" dirty="0" smtClean="0">
                <a:solidFill>
                  <a:srgbClr val="252421"/>
                </a:solidFill>
                <a:latin typeface="Verdana"/>
                <a:cs typeface="Verdana"/>
              </a:rPr>
              <a:t>,</a:t>
            </a:r>
            <a:r>
              <a:rPr lang="uk-UA" sz="2400" spc="235" dirty="0" smtClean="0">
                <a:solidFill>
                  <a:srgbClr val="252421"/>
                </a:solidFill>
                <a:latin typeface="Verdana"/>
                <a:cs typeface="Verdana"/>
              </a:rPr>
              <a:t> </a:t>
            </a:r>
            <a:r>
              <a:rPr lang="uk-UA" sz="2400" spc="45" dirty="0" smtClean="0">
                <a:solidFill>
                  <a:srgbClr val="252421"/>
                </a:solidFill>
                <a:latin typeface="Arial"/>
                <a:cs typeface="Arial"/>
              </a:rPr>
              <a:t>результатом</a:t>
            </a:r>
            <a:r>
              <a:rPr lang="uk-UA" sz="2400" spc="405" dirty="0" smtClean="0">
                <a:solidFill>
                  <a:srgbClr val="252421"/>
                </a:solidFill>
                <a:latin typeface="Arial"/>
                <a:cs typeface="Arial"/>
              </a:rPr>
              <a:t> </a:t>
            </a:r>
            <a:r>
              <a:rPr lang="uk-UA" sz="2400" spc="60" dirty="0" smtClean="0">
                <a:solidFill>
                  <a:srgbClr val="252421"/>
                </a:solidFill>
                <a:latin typeface="Arial"/>
                <a:cs typeface="Arial"/>
              </a:rPr>
              <a:t>якої</a:t>
            </a:r>
            <a:r>
              <a:rPr lang="uk-UA" sz="2400" spc="405" dirty="0" smtClean="0">
                <a:solidFill>
                  <a:srgbClr val="252421"/>
                </a:solidFill>
                <a:latin typeface="Arial"/>
                <a:cs typeface="Arial"/>
              </a:rPr>
              <a:t> </a:t>
            </a:r>
            <a:r>
              <a:rPr lang="uk-UA" sz="2400" dirty="0" smtClean="0">
                <a:solidFill>
                  <a:srgbClr val="252421"/>
                </a:solidFill>
                <a:latin typeface="Arial"/>
                <a:cs typeface="Arial"/>
              </a:rPr>
              <a:t>є</a:t>
            </a:r>
            <a:r>
              <a:rPr lang="uk-UA" sz="2400" spc="405" dirty="0" smtClean="0">
                <a:solidFill>
                  <a:srgbClr val="252421"/>
                </a:solidFill>
                <a:latin typeface="Arial"/>
                <a:cs typeface="Arial"/>
              </a:rPr>
              <a:t> </a:t>
            </a:r>
            <a:r>
              <a:rPr lang="uk-UA" sz="2400" spc="75" dirty="0" smtClean="0">
                <a:solidFill>
                  <a:srgbClr val="252421"/>
                </a:solidFill>
                <a:latin typeface="Arial"/>
                <a:cs typeface="Arial"/>
              </a:rPr>
              <a:t>створення </a:t>
            </a:r>
            <a:r>
              <a:rPr lang="uk-UA" sz="2400" spc="80" dirty="0" smtClean="0">
                <a:solidFill>
                  <a:srgbClr val="252421"/>
                </a:solidFill>
                <a:latin typeface="Arial"/>
                <a:cs typeface="Arial"/>
              </a:rPr>
              <a:t>нової</a:t>
            </a:r>
            <a:r>
              <a:rPr lang="uk-UA" sz="2400" dirty="0" smtClean="0">
                <a:solidFill>
                  <a:srgbClr val="252421"/>
                </a:solidFill>
                <a:latin typeface="Arial"/>
                <a:cs typeface="Arial"/>
              </a:rPr>
              <a:t>	</a:t>
            </a:r>
            <a:r>
              <a:rPr lang="uk-UA" sz="2400" spc="-20" dirty="0" smtClean="0">
                <a:solidFill>
                  <a:srgbClr val="252421"/>
                </a:solidFill>
                <a:latin typeface="Verdana"/>
                <a:cs typeface="Verdana"/>
              </a:rPr>
              <a:t>(</a:t>
            </a:r>
            <a:r>
              <a:rPr lang="uk-UA" sz="2400" spc="-20" dirty="0" smtClean="0">
                <a:solidFill>
                  <a:srgbClr val="252421"/>
                </a:solidFill>
                <a:latin typeface="Arial"/>
                <a:cs typeface="Arial"/>
              </a:rPr>
              <a:t>або</a:t>
            </a:r>
            <a:r>
              <a:rPr lang="uk-UA" sz="2400" dirty="0" smtClean="0">
                <a:solidFill>
                  <a:srgbClr val="252421"/>
                </a:solidFill>
                <a:latin typeface="Arial"/>
                <a:cs typeface="Arial"/>
              </a:rPr>
              <a:t>	</a:t>
            </a:r>
            <a:r>
              <a:rPr lang="uk-UA" sz="2400" spc="70" dirty="0" smtClean="0">
                <a:solidFill>
                  <a:srgbClr val="252421"/>
                </a:solidFill>
                <a:latin typeface="Arial"/>
                <a:cs typeface="Arial"/>
              </a:rPr>
              <a:t>вдосконалення </a:t>
            </a:r>
            <a:r>
              <a:rPr lang="uk-UA" sz="2400" spc="-10" dirty="0" smtClean="0">
                <a:solidFill>
                  <a:srgbClr val="252421"/>
                </a:solidFill>
                <a:latin typeface="Arial"/>
                <a:cs typeface="Arial"/>
              </a:rPr>
              <a:t>існуючої </a:t>
            </a:r>
            <a:r>
              <a:rPr lang="uk-UA" sz="2400" spc="95" dirty="0" smtClean="0">
                <a:solidFill>
                  <a:srgbClr val="252421"/>
                </a:solidFill>
                <a:latin typeface="Arial"/>
                <a:cs typeface="Arial"/>
              </a:rPr>
              <a:t>конкуренто-спроможної </a:t>
            </a:r>
            <a:r>
              <a:rPr lang="uk-UA" sz="2400" spc="80" dirty="0" smtClean="0">
                <a:solidFill>
                  <a:srgbClr val="252421"/>
                </a:solidFill>
                <a:latin typeface="Arial"/>
                <a:cs typeface="Arial"/>
              </a:rPr>
              <a:t>продукції </a:t>
            </a:r>
            <a:r>
              <a:rPr lang="uk-UA" sz="2400" dirty="0" smtClean="0">
                <a:solidFill>
                  <a:srgbClr val="252421"/>
                </a:solidFill>
                <a:latin typeface="Verdana"/>
                <a:cs typeface="Verdana"/>
              </a:rPr>
              <a:t>(</a:t>
            </a:r>
            <a:r>
              <a:rPr lang="uk-UA" sz="2400" dirty="0" smtClean="0">
                <a:solidFill>
                  <a:srgbClr val="252421"/>
                </a:solidFill>
                <a:latin typeface="Arial"/>
                <a:cs typeface="Arial"/>
              </a:rPr>
              <a:t>технології</a:t>
            </a:r>
            <a:r>
              <a:rPr lang="uk-UA" sz="2400" dirty="0" smtClean="0">
                <a:solidFill>
                  <a:srgbClr val="252421"/>
                </a:solidFill>
                <a:latin typeface="Verdana"/>
                <a:cs typeface="Verdana"/>
              </a:rPr>
              <a:t>,</a:t>
            </a:r>
            <a:r>
              <a:rPr lang="uk-UA" sz="2400" spc="-114" dirty="0" smtClean="0">
                <a:solidFill>
                  <a:srgbClr val="252421"/>
                </a:solidFill>
                <a:latin typeface="Verdana"/>
                <a:cs typeface="Verdana"/>
              </a:rPr>
              <a:t> </a:t>
            </a:r>
            <a:r>
              <a:rPr lang="uk-UA" sz="2400" spc="-10" dirty="0" smtClean="0">
                <a:solidFill>
                  <a:srgbClr val="252421"/>
                </a:solidFill>
                <a:latin typeface="Arial"/>
                <a:cs typeface="Arial"/>
              </a:rPr>
              <a:t>послуг</a:t>
            </a:r>
            <a:r>
              <a:rPr lang="uk-UA" sz="2400" spc="-10" dirty="0" smtClean="0">
                <a:solidFill>
                  <a:srgbClr val="252421"/>
                </a:solidFill>
                <a:latin typeface="Verdana"/>
                <a:cs typeface="Verdana"/>
              </a:rPr>
              <a:t>),</a:t>
            </a:r>
            <a:r>
              <a:rPr lang="uk-UA" sz="2400" spc="-114" dirty="0" smtClean="0">
                <a:solidFill>
                  <a:srgbClr val="252421"/>
                </a:solidFill>
                <a:latin typeface="Verdana"/>
                <a:cs typeface="Verdana"/>
              </a:rPr>
              <a:t> </a:t>
            </a:r>
            <a:r>
              <a:rPr lang="uk-UA" sz="2400" spc="114" dirty="0" smtClean="0">
                <a:solidFill>
                  <a:srgbClr val="252421"/>
                </a:solidFill>
                <a:latin typeface="Arial"/>
                <a:cs typeface="Arial"/>
              </a:rPr>
              <a:t>покликаної</a:t>
            </a:r>
            <a:r>
              <a:rPr lang="uk-UA" sz="2400" spc="65" dirty="0" smtClean="0">
                <a:solidFill>
                  <a:srgbClr val="252421"/>
                </a:solidFill>
                <a:latin typeface="Arial"/>
                <a:cs typeface="Arial"/>
              </a:rPr>
              <a:t> </a:t>
            </a:r>
            <a:r>
              <a:rPr lang="uk-UA" sz="2400" spc="55" dirty="0" smtClean="0">
                <a:solidFill>
                  <a:srgbClr val="252421"/>
                </a:solidFill>
                <a:latin typeface="Arial"/>
                <a:cs typeface="Arial"/>
              </a:rPr>
              <a:t>істотно </a:t>
            </a:r>
            <a:r>
              <a:rPr lang="uk-UA" sz="2400" spc="130" dirty="0" smtClean="0">
                <a:solidFill>
                  <a:srgbClr val="252421"/>
                </a:solidFill>
                <a:latin typeface="Arial"/>
                <a:cs typeface="Arial"/>
              </a:rPr>
              <a:t>поліпшити</a:t>
            </a:r>
            <a:r>
              <a:rPr lang="uk-UA" sz="2400" spc="360" dirty="0" smtClean="0">
                <a:solidFill>
                  <a:srgbClr val="252421"/>
                </a:solidFill>
                <a:latin typeface="Arial"/>
                <a:cs typeface="Arial"/>
              </a:rPr>
              <a:t>  </a:t>
            </a:r>
            <a:r>
              <a:rPr lang="uk-UA" sz="2400" spc="110" dirty="0" smtClean="0">
                <a:solidFill>
                  <a:srgbClr val="252421"/>
                </a:solidFill>
                <a:latin typeface="Arial"/>
                <a:cs typeface="Arial"/>
              </a:rPr>
              <a:t>умови</a:t>
            </a:r>
            <a:r>
              <a:rPr lang="uk-UA" sz="2400" spc="360" dirty="0" smtClean="0">
                <a:solidFill>
                  <a:srgbClr val="252421"/>
                </a:solidFill>
                <a:latin typeface="Arial"/>
                <a:cs typeface="Arial"/>
              </a:rPr>
              <a:t>  </a:t>
            </a:r>
            <a:r>
              <a:rPr lang="uk-UA" sz="2400" spc="114" dirty="0" smtClean="0">
                <a:solidFill>
                  <a:srgbClr val="252421"/>
                </a:solidFill>
                <a:latin typeface="Arial"/>
                <a:cs typeface="Arial"/>
              </a:rPr>
              <a:t>виробництва</a:t>
            </a:r>
            <a:r>
              <a:rPr lang="uk-UA" sz="2400" spc="360" dirty="0" smtClean="0">
                <a:solidFill>
                  <a:srgbClr val="252421"/>
                </a:solidFill>
                <a:latin typeface="Arial"/>
                <a:cs typeface="Arial"/>
              </a:rPr>
              <a:t>  </a:t>
            </a:r>
            <a:r>
              <a:rPr lang="uk-UA" sz="2400" spc="25" dirty="0" smtClean="0">
                <a:solidFill>
                  <a:srgbClr val="252421"/>
                </a:solidFill>
                <a:latin typeface="Arial"/>
                <a:cs typeface="Arial"/>
              </a:rPr>
              <a:t>або </a:t>
            </a:r>
            <a:r>
              <a:rPr lang="uk-UA" sz="2400" spc="95" dirty="0" smtClean="0">
                <a:solidFill>
                  <a:srgbClr val="252421"/>
                </a:solidFill>
                <a:latin typeface="Arial"/>
                <a:cs typeface="Arial"/>
              </a:rPr>
              <a:t>життя</a:t>
            </a:r>
            <a:r>
              <a:rPr lang="uk-UA" sz="2400" spc="330" dirty="0">
                <a:solidFill>
                  <a:srgbClr val="252421"/>
                </a:solidFill>
                <a:latin typeface="Arial"/>
                <a:cs typeface="Arial"/>
              </a:rPr>
              <a:t> </a:t>
            </a:r>
            <a:r>
              <a:rPr lang="uk-UA" sz="2400" spc="75" dirty="0" smtClean="0">
                <a:solidFill>
                  <a:srgbClr val="252421"/>
                </a:solidFill>
                <a:latin typeface="Arial"/>
                <a:cs typeface="Arial"/>
              </a:rPr>
              <a:t>людини</a:t>
            </a:r>
            <a:r>
              <a:rPr lang="uk-UA" sz="2400" spc="75" dirty="0">
                <a:solidFill>
                  <a:srgbClr val="252421"/>
                </a:solidFill>
                <a:latin typeface="Verdana"/>
                <a:cs typeface="Arial"/>
              </a:rPr>
              <a:t> </a:t>
            </a:r>
            <a:r>
              <a:rPr lang="uk-UA" sz="2400" dirty="0" smtClean="0">
                <a:solidFill>
                  <a:srgbClr val="252421"/>
                </a:solidFill>
                <a:latin typeface="Arial"/>
                <a:cs typeface="Arial"/>
              </a:rPr>
              <a:t>та</a:t>
            </a:r>
            <a:r>
              <a:rPr lang="uk-UA" sz="2400" spc="330" dirty="0">
                <a:solidFill>
                  <a:srgbClr val="252421"/>
                </a:solidFill>
                <a:latin typeface="Arial"/>
                <a:cs typeface="Arial"/>
              </a:rPr>
              <a:t> </a:t>
            </a:r>
            <a:r>
              <a:rPr lang="uk-UA" sz="2400" dirty="0" smtClean="0">
                <a:solidFill>
                  <a:srgbClr val="252421"/>
                </a:solidFill>
                <a:latin typeface="Arial"/>
                <a:cs typeface="Arial"/>
              </a:rPr>
              <a:t>її</a:t>
            </a:r>
            <a:r>
              <a:rPr lang="uk-UA" sz="2400" spc="335" dirty="0" smtClean="0">
                <a:solidFill>
                  <a:srgbClr val="252421"/>
                </a:solidFill>
                <a:latin typeface="Arial"/>
                <a:cs typeface="Arial"/>
              </a:rPr>
              <a:t> </a:t>
            </a:r>
            <a:r>
              <a:rPr lang="uk-UA" sz="2400" spc="80" dirty="0" smtClean="0">
                <a:solidFill>
                  <a:srgbClr val="252421"/>
                </a:solidFill>
                <a:latin typeface="Arial"/>
                <a:cs typeface="Arial"/>
              </a:rPr>
              <a:t>успішна </a:t>
            </a:r>
            <a:r>
              <a:rPr lang="uk-UA" sz="2400" spc="65" dirty="0" smtClean="0">
                <a:solidFill>
                  <a:srgbClr val="252421"/>
                </a:solidFill>
                <a:latin typeface="Arial"/>
                <a:cs typeface="Arial"/>
              </a:rPr>
              <a:t>комерціалізація</a:t>
            </a:r>
            <a:r>
              <a:rPr lang="ru-RU" sz="2400" spc="65" dirty="0" smtClean="0">
                <a:solidFill>
                  <a:srgbClr val="252421"/>
                </a:solidFill>
                <a:latin typeface="Arial"/>
                <a:cs typeface="Arial"/>
              </a:rPr>
              <a:t>.</a:t>
            </a:r>
            <a:endParaRPr lang="ru-RU" sz="2400" dirty="0" smtClean="0">
              <a:latin typeface="Arial"/>
              <a:cs typeface="Arial"/>
            </a:endParaRPr>
          </a:p>
          <a:p>
            <a:pPr algn="just"/>
            <a:r>
              <a:rPr lang="uk-UA" sz="2400" dirty="0" smtClean="0"/>
              <a:t>Мале інноваційне підприємництво пов'язане з підвищеним рівнем ризику, оскільки результат нової ідеї не завжди можна передбачити. Основні ризики:</a:t>
            </a:r>
          </a:p>
          <a:p>
            <a:pPr marL="342900" indent="-342900" algn="just">
              <a:buFont typeface="Arial" panose="020B0604020202020204" pitchFamily="34" charset="0"/>
              <a:buChar char="•"/>
            </a:pPr>
            <a:r>
              <a:rPr lang="uk-UA" sz="2400" b="1" dirty="0" smtClean="0"/>
              <a:t>фінансовий</a:t>
            </a:r>
            <a:r>
              <a:rPr lang="uk-UA" sz="2400" dirty="0" smtClean="0"/>
              <a:t> - можливість втрати вкладених коштів; </a:t>
            </a:r>
          </a:p>
          <a:p>
            <a:pPr marL="342900" indent="-342900" algn="just">
              <a:buFont typeface="Arial" panose="020B0604020202020204" pitchFamily="34" charset="0"/>
              <a:buChar char="•"/>
            </a:pPr>
            <a:r>
              <a:rPr lang="uk-UA" sz="2400" b="1" dirty="0" smtClean="0"/>
              <a:t>ринковий</a:t>
            </a:r>
            <a:r>
              <a:rPr lang="uk-UA" sz="2400" dirty="0" smtClean="0"/>
              <a:t> - відсутність достатнього попиту; </a:t>
            </a:r>
          </a:p>
          <a:p>
            <a:pPr marL="342900" indent="-342900" algn="just">
              <a:buFont typeface="Arial" panose="020B0604020202020204" pitchFamily="34" charset="0"/>
              <a:buChar char="•"/>
            </a:pPr>
            <a:r>
              <a:rPr lang="uk-UA" sz="2400" b="1" dirty="0"/>
              <a:t>т</a:t>
            </a:r>
            <a:r>
              <a:rPr lang="uk-UA" sz="2400" b="1" dirty="0" smtClean="0"/>
              <a:t>ехнологічний </a:t>
            </a:r>
            <a:r>
              <a:rPr lang="uk-UA" sz="2400" dirty="0" smtClean="0"/>
              <a:t>-  неможливість реалізувати заплановану технологію; </a:t>
            </a:r>
          </a:p>
          <a:p>
            <a:pPr marL="342900" indent="-342900" algn="just">
              <a:buFont typeface="Arial" panose="020B0604020202020204" pitchFamily="34" charset="0"/>
              <a:buChar char="•"/>
            </a:pPr>
            <a:r>
              <a:rPr lang="uk-UA" sz="2400" b="1" dirty="0" smtClean="0"/>
              <a:t>конкурентний</a:t>
            </a:r>
            <a:r>
              <a:rPr lang="uk-UA" sz="2400" dirty="0" smtClean="0"/>
              <a:t> - поява сильніших конкурентів; </a:t>
            </a:r>
          </a:p>
          <a:p>
            <a:pPr marL="342900" indent="-342900" algn="just">
              <a:buFont typeface="Arial" panose="020B0604020202020204" pitchFamily="34" charset="0"/>
              <a:buChar char="•"/>
            </a:pPr>
            <a:r>
              <a:rPr lang="uk-UA" sz="2400" b="1" dirty="0" smtClean="0"/>
              <a:t>кадровий</a:t>
            </a:r>
            <a:r>
              <a:rPr lang="uk-UA" sz="2400" dirty="0" smtClean="0"/>
              <a:t> -  нестача фахівців; </a:t>
            </a:r>
          </a:p>
          <a:p>
            <a:pPr marL="342900" indent="-342900" algn="just">
              <a:buFont typeface="Arial" panose="020B0604020202020204" pitchFamily="34" charset="0"/>
              <a:buChar char="•"/>
            </a:pPr>
            <a:r>
              <a:rPr lang="uk-UA" sz="2400" b="1" dirty="0" smtClean="0"/>
              <a:t>правовий</a:t>
            </a:r>
            <a:r>
              <a:rPr lang="uk-UA" sz="2400" dirty="0" smtClean="0"/>
              <a:t> - зміни законодавства або проблеми із захистом інтелектуальної власності; </a:t>
            </a:r>
          </a:p>
          <a:p>
            <a:pPr marL="342900" indent="-342900" algn="just">
              <a:buFont typeface="Arial" panose="020B0604020202020204" pitchFamily="34" charset="0"/>
              <a:buChar char="•"/>
            </a:pPr>
            <a:r>
              <a:rPr lang="uk-UA" sz="2400" b="1" dirty="0" smtClean="0"/>
              <a:t>комерційний</a:t>
            </a:r>
            <a:r>
              <a:rPr lang="uk-UA" sz="2400" dirty="0" smtClean="0"/>
              <a:t> - неможливість успішно вивести інновацію на ринок.</a:t>
            </a:r>
            <a:endParaRPr lang="uk-UA" sz="2400" dirty="0" smtClean="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52400" y="0"/>
            <a:ext cx="18059400" cy="9927846"/>
          </a:xfrm>
          <a:prstGeom prst="rect">
            <a:avLst/>
          </a:prstGeom>
        </p:spPr>
        <p:txBody>
          <a:bodyPr vert="horz" wrap="square" lIns="0" tIns="12700" rIns="0" bIns="0" rtlCol="0">
            <a:spAutoFit/>
          </a:bodyPr>
          <a:lstStyle/>
          <a:p>
            <a:pPr marR="5080" algn="just">
              <a:lnSpc>
                <a:spcPct val="115399"/>
              </a:lnSpc>
            </a:pPr>
            <a:r>
              <a:rPr lang="uk-UA" sz="2600" dirty="0" smtClean="0">
                <a:solidFill>
                  <a:srgbClr val="252421"/>
                </a:solidFill>
                <a:latin typeface="Arial"/>
                <a:cs typeface="Arial"/>
              </a:rPr>
              <a:t>	</a:t>
            </a:r>
            <a:r>
              <a:rPr lang="uk-UA" sz="2400" dirty="0" smtClean="0">
                <a:solidFill>
                  <a:srgbClr val="252421"/>
                </a:solidFill>
                <a:latin typeface="Arial" panose="020B0604020202020204" pitchFamily="34" charset="0"/>
                <a:cs typeface="Arial" panose="020B0604020202020204" pitchFamily="34" charset="0"/>
              </a:rPr>
              <a:t>У</a:t>
            </a:r>
            <a:r>
              <a:rPr lang="uk-UA" sz="2400" spc="45"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зарубіжній</a:t>
            </a:r>
            <a:r>
              <a:rPr lang="uk-UA" sz="2400" spc="50" dirty="0" smtClean="0">
                <a:solidFill>
                  <a:srgbClr val="252421"/>
                </a:solidFill>
                <a:latin typeface="Arial" panose="020B0604020202020204" pitchFamily="34" charset="0"/>
                <a:cs typeface="Arial" panose="020B0604020202020204" pitchFamily="34" charset="0"/>
              </a:rPr>
              <a:t> </a:t>
            </a:r>
            <a:r>
              <a:rPr lang="uk-UA" sz="2400" spc="130" dirty="0" smtClean="0">
                <a:solidFill>
                  <a:srgbClr val="252421"/>
                </a:solidFill>
                <a:latin typeface="Arial" panose="020B0604020202020204" pitchFamily="34" charset="0"/>
                <a:cs typeface="Arial" panose="020B0604020202020204" pitchFamily="34" charset="0"/>
              </a:rPr>
              <a:t>практиці</a:t>
            </a:r>
            <a:r>
              <a:rPr lang="uk-UA" sz="2400" spc="50" dirty="0">
                <a:solidFill>
                  <a:srgbClr val="252421"/>
                </a:solidFill>
                <a:latin typeface="Arial" panose="020B0604020202020204" pitchFamily="34" charset="0"/>
                <a:cs typeface="Arial" panose="020B0604020202020204" pitchFamily="34" charset="0"/>
              </a:rPr>
              <a:t> </a:t>
            </a:r>
            <a:r>
              <a:rPr lang="uk-UA" sz="2400" spc="110" dirty="0" smtClean="0">
                <a:solidFill>
                  <a:srgbClr val="252421"/>
                </a:solidFill>
                <a:latin typeface="Arial" panose="020B0604020202020204" pitchFamily="34" charset="0"/>
                <a:cs typeface="Arial" panose="020B0604020202020204" pitchFamily="34" charset="0"/>
              </a:rPr>
              <a:t>використовують</a:t>
            </a:r>
            <a:r>
              <a:rPr lang="uk-UA" sz="2400" spc="50" dirty="0" smtClean="0">
                <a:solidFill>
                  <a:srgbClr val="252421"/>
                </a:solidFill>
                <a:latin typeface="Arial" panose="020B0604020202020204" pitchFamily="34" charset="0"/>
                <a:cs typeface="Arial" panose="020B0604020202020204" pitchFamily="34" charset="0"/>
              </a:rPr>
              <a:t> </a:t>
            </a:r>
            <a:r>
              <a:rPr lang="uk-UA" sz="2400" spc="120" dirty="0" smtClean="0">
                <a:solidFill>
                  <a:srgbClr val="252421"/>
                </a:solidFill>
                <a:latin typeface="Arial" panose="020B0604020202020204" pitchFamily="34" charset="0"/>
                <a:cs typeface="Arial" panose="020B0604020202020204" pitchFamily="34" charset="0"/>
              </a:rPr>
              <a:t>різні</a:t>
            </a:r>
            <a:r>
              <a:rPr lang="uk-UA" sz="2400" spc="45"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варіанти</a:t>
            </a:r>
            <a:r>
              <a:rPr lang="uk-UA" sz="2400" spc="5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назв</a:t>
            </a:r>
            <a:r>
              <a:rPr lang="uk-UA" sz="2400" spc="5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для</a:t>
            </a:r>
            <a:r>
              <a:rPr lang="uk-UA" sz="2400" spc="5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такого</a:t>
            </a:r>
            <a:r>
              <a:rPr lang="uk-UA" sz="2400" spc="50" dirty="0" smtClean="0">
                <a:solidFill>
                  <a:srgbClr val="252421"/>
                </a:solidFill>
                <a:latin typeface="Arial" panose="020B0604020202020204" pitchFamily="34" charset="0"/>
                <a:cs typeface="Arial" panose="020B0604020202020204" pitchFamily="34" charset="0"/>
              </a:rPr>
              <a:t> </a:t>
            </a:r>
            <a:r>
              <a:rPr lang="uk-UA" sz="2400" spc="60" dirty="0" smtClean="0">
                <a:solidFill>
                  <a:srgbClr val="252421"/>
                </a:solidFill>
                <a:latin typeface="Arial" panose="020B0604020202020204" pitchFamily="34" charset="0"/>
                <a:cs typeface="Arial" panose="020B0604020202020204" pitchFamily="34" charset="0"/>
              </a:rPr>
              <a:t>роду</a:t>
            </a:r>
            <a:r>
              <a:rPr lang="uk-UA" sz="2400" spc="45" dirty="0" smtClean="0">
                <a:solidFill>
                  <a:srgbClr val="252421"/>
                </a:solidFill>
                <a:latin typeface="Arial" panose="020B0604020202020204" pitchFamily="34" charset="0"/>
                <a:cs typeface="Arial" panose="020B0604020202020204" pitchFamily="34" charset="0"/>
              </a:rPr>
              <a:t> </a:t>
            </a:r>
            <a:r>
              <a:rPr lang="uk-UA" sz="2400" spc="60" dirty="0" smtClean="0">
                <a:solidFill>
                  <a:srgbClr val="252421"/>
                </a:solidFill>
                <a:latin typeface="Arial" panose="020B0604020202020204" pitchFamily="34" charset="0"/>
                <a:cs typeface="Arial" panose="020B0604020202020204" pitchFamily="34" charset="0"/>
              </a:rPr>
              <a:t>організацій:</a:t>
            </a:r>
            <a:r>
              <a:rPr lang="uk-UA" sz="2400" spc="-140" dirty="0" smtClean="0">
                <a:solidFill>
                  <a:srgbClr val="252421"/>
                </a:solidFill>
                <a:latin typeface="Arial" panose="020B0604020202020204" pitchFamily="34" charset="0"/>
                <a:cs typeface="Arial" panose="020B0604020202020204" pitchFamily="34" charset="0"/>
              </a:rPr>
              <a:t> </a:t>
            </a:r>
            <a:r>
              <a:rPr lang="uk-UA" sz="2400" spc="125" dirty="0" smtClean="0">
                <a:solidFill>
                  <a:srgbClr val="252421"/>
                </a:solidFill>
                <a:latin typeface="Arial" panose="020B0604020202020204" pitchFamily="34" charset="0"/>
                <a:cs typeface="Arial" panose="020B0604020202020204" pitchFamily="34" charset="0"/>
              </a:rPr>
              <a:t>інноваційне</a:t>
            </a:r>
            <a:r>
              <a:rPr lang="uk-UA" sz="2400" spc="50" dirty="0" smtClean="0">
                <a:solidFill>
                  <a:srgbClr val="252421"/>
                </a:solidFill>
                <a:latin typeface="Arial" panose="020B0604020202020204" pitchFamily="34" charset="0"/>
                <a:cs typeface="Arial" panose="020B0604020202020204" pitchFamily="34" charset="0"/>
              </a:rPr>
              <a:t> </a:t>
            </a:r>
            <a:r>
              <a:rPr lang="uk-UA" sz="2400" spc="-20" dirty="0" smtClean="0">
                <a:solidFill>
                  <a:srgbClr val="252421"/>
                </a:solidFill>
                <a:latin typeface="Arial" panose="020B0604020202020204" pitchFamily="34" charset="0"/>
                <a:cs typeface="Arial" panose="020B0604020202020204" pitchFamily="34" charset="0"/>
              </a:rPr>
              <a:t>мале </a:t>
            </a:r>
            <a:r>
              <a:rPr lang="uk-UA" sz="2400" spc="90" dirty="0" smtClean="0">
                <a:solidFill>
                  <a:srgbClr val="252421"/>
                </a:solidFill>
                <a:latin typeface="Arial" panose="020B0604020202020204" pitchFamily="34" charset="0"/>
                <a:cs typeface="Arial" panose="020B0604020202020204" pitchFamily="34" charset="0"/>
              </a:rPr>
              <a:t>підприємство</a:t>
            </a:r>
            <a:r>
              <a:rPr lang="uk-UA" sz="2400" spc="6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innovative</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small</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enterprise</a:t>
            </a:r>
            <a:r>
              <a:rPr lang="uk-UA" sz="2400" dirty="0" smtClean="0">
                <a:solidFill>
                  <a:srgbClr val="252421"/>
                </a:solidFill>
                <a:latin typeface="Arial" panose="020B0604020202020204" pitchFamily="34" charset="0"/>
                <a:cs typeface="Arial" panose="020B0604020202020204" pitchFamily="34" charset="0"/>
              </a:rPr>
              <a:t>),</a:t>
            </a:r>
            <a:r>
              <a:rPr lang="uk-UA" sz="2400" spc="434" dirty="0" smtClean="0">
                <a:solidFill>
                  <a:srgbClr val="252421"/>
                </a:solidFill>
                <a:latin typeface="Arial" panose="020B0604020202020204" pitchFamily="34" charset="0"/>
                <a:cs typeface="Arial" panose="020B0604020202020204" pitchFamily="34" charset="0"/>
              </a:rPr>
              <a:t> </a:t>
            </a:r>
            <a:r>
              <a:rPr lang="uk-UA" sz="2400" spc="100" dirty="0" smtClean="0">
                <a:solidFill>
                  <a:srgbClr val="252421"/>
                </a:solidFill>
                <a:latin typeface="Arial" panose="020B0604020202020204" pitchFamily="34" charset="0"/>
                <a:cs typeface="Arial" panose="020B0604020202020204" pitchFamily="34" charset="0"/>
              </a:rPr>
              <a:t>високотехнологічна</a:t>
            </a:r>
            <a:r>
              <a:rPr lang="uk-UA" sz="2400" spc="6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фірма</a:t>
            </a:r>
            <a:r>
              <a:rPr lang="uk-UA" sz="2400" spc="6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high</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technology</a:t>
            </a:r>
            <a:r>
              <a:rPr lang="uk-UA" sz="2400" spc="434"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firm</a:t>
            </a:r>
            <a:r>
              <a:rPr lang="uk-UA" sz="2400" dirty="0" smtClean="0">
                <a:solidFill>
                  <a:srgbClr val="252421"/>
                </a:solidFill>
                <a:latin typeface="Arial" panose="020B0604020202020204" pitchFamily="34" charset="0"/>
                <a:cs typeface="Arial" panose="020B0604020202020204" pitchFamily="34" charset="0"/>
              </a:rPr>
              <a:t>),</a:t>
            </a:r>
            <a:r>
              <a:rPr lang="uk-UA" sz="2400" spc="434" dirty="0" smtClean="0">
                <a:solidFill>
                  <a:srgbClr val="252421"/>
                </a:solidFill>
                <a:latin typeface="Arial" panose="020B0604020202020204" pitchFamily="34" charset="0"/>
                <a:cs typeface="Arial" panose="020B0604020202020204" pitchFamily="34" charset="0"/>
              </a:rPr>
              <a:t> </a:t>
            </a:r>
            <a:r>
              <a:rPr lang="uk-UA" sz="2400" spc="-20" dirty="0" smtClean="0">
                <a:solidFill>
                  <a:srgbClr val="252421"/>
                </a:solidFill>
                <a:latin typeface="Arial" panose="020B0604020202020204" pitchFamily="34" charset="0"/>
                <a:cs typeface="Arial" panose="020B0604020202020204" pitchFamily="34" charset="0"/>
              </a:rPr>
              <a:t>фірма </a:t>
            </a:r>
            <a:r>
              <a:rPr lang="uk-UA" sz="2400" spc="110" dirty="0" smtClean="0">
                <a:solidFill>
                  <a:srgbClr val="252421"/>
                </a:solidFill>
                <a:latin typeface="Arial" panose="020B0604020202020204" pitchFamily="34" charset="0"/>
                <a:cs typeface="Arial" panose="020B0604020202020204" pitchFamily="34" charset="0"/>
              </a:rPr>
              <a:t>новітньої</a:t>
            </a:r>
            <a:r>
              <a:rPr lang="uk-UA" sz="2400" spc="2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технології</a:t>
            </a:r>
            <a:r>
              <a:rPr lang="uk-UA" sz="2400" spc="3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new</a:t>
            </a:r>
            <a:r>
              <a:rPr lang="uk-UA" sz="2400" spc="585" dirty="0" smtClean="0">
                <a:solidFill>
                  <a:srgbClr val="252421"/>
                </a:solidFill>
                <a:latin typeface="Arial" panose="020B0604020202020204" pitchFamily="34" charset="0"/>
                <a:cs typeface="Arial" panose="020B0604020202020204" pitchFamily="34" charset="0"/>
              </a:rPr>
              <a:t> </a:t>
            </a:r>
            <a:r>
              <a:rPr lang="uk-UA" sz="2400" spc="-55" dirty="0" err="1" smtClean="0">
                <a:solidFill>
                  <a:srgbClr val="252421"/>
                </a:solidFill>
                <a:latin typeface="Arial" panose="020B0604020202020204" pitchFamily="34" charset="0"/>
                <a:cs typeface="Arial" panose="020B0604020202020204" pitchFamily="34" charset="0"/>
              </a:rPr>
              <a:t>technology-</a:t>
            </a:r>
            <a:r>
              <a:rPr lang="uk-UA" sz="2400" dirty="0" err="1" smtClean="0">
                <a:solidFill>
                  <a:srgbClr val="252421"/>
                </a:solidFill>
                <a:latin typeface="Arial" panose="020B0604020202020204" pitchFamily="34" charset="0"/>
                <a:cs typeface="Arial" panose="020B0604020202020204" pitchFamily="34" charset="0"/>
              </a:rPr>
              <a:t>based</a:t>
            </a:r>
            <a:r>
              <a:rPr lang="uk-UA" sz="2400" spc="585" dirty="0" smtClean="0">
                <a:solidFill>
                  <a:srgbClr val="252421"/>
                </a:solidFill>
                <a:latin typeface="Arial" panose="020B0604020202020204" pitchFamily="34" charset="0"/>
                <a:cs typeface="Arial" panose="020B0604020202020204" pitchFamily="34" charset="0"/>
              </a:rPr>
              <a:t> </a:t>
            </a:r>
            <a:r>
              <a:rPr lang="uk-UA" sz="2400" dirty="0" err="1" smtClean="0">
                <a:solidFill>
                  <a:srgbClr val="252421"/>
                </a:solidFill>
                <a:latin typeface="Arial" panose="020B0604020202020204" pitchFamily="34" charset="0"/>
                <a:cs typeface="Arial" panose="020B0604020202020204" pitchFamily="34" charset="0"/>
              </a:rPr>
              <a:t>firm</a:t>
            </a:r>
            <a:r>
              <a:rPr lang="uk-UA" sz="2400" spc="590"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spc="58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NTBF),</a:t>
            </a:r>
            <a:r>
              <a:rPr lang="uk-UA" sz="2400" spc="58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фірма,</a:t>
            </a:r>
            <a:r>
              <a:rPr lang="uk-UA" sz="2400" spc="590" dirty="0" smtClean="0">
                <a:solidFill>
                  <a:srgbClr val="252421"/>
                </a:solidFill>
                <a:latin typeface="Arial" panose="020B0604020202020204" pitchFamily="34" charset="0"/>
                <a:cs typeface="Arial" panose="020B0604020202020204" pitchFamily="34" charset="0"/>
              </a:rPr>
              <a:t> </a:t>
            </a:r>
            <a:r>
              <a:rPr lang="uk-UA" sz="2400" spc="70" dirty="0" smtClean="0">
                <a:solidFill>
                  <a:srgbClr val="252421"/>
                </a:solidFill>
                <a:latin typeface="Arial" panose="020B0604020202020204" pitchFamily="34" charset="0"/>
                <a:cs typeface="Arial" panose="020B0604020202020204" pitchFamily="34" charset="0"/>
              </a:rPr>
              <a:t>заснована</a:t>
            </a:r>
            <a:r>
              <a:rPr lang="uk-UA" sz="2400" spc="3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на</a:t>
            </a:r>
            <a:r>
              <a:rPr lang="uk-UA" sz="2400" spc="25" dirty="0" smtClean="0">
                <a:solidFill>
                  <a:srgbClr val="252421"/>
                </a:solidFill>
                <a:latin typeface="Arial" panose="020B0604020202020204" pitchFamily="34" charset="0"/>
                <a:cs typeface="Arial" panose="020B0604020202020204" pitchFamily="34" charset="0"/>
              </a:rPr>
              <a:t>  </a:t>
            </a:r>
            <a:r>
              <a:rPr lang="uk-UA" sz="2400" spc="114" dirty="0" smtClean="0">
                <a:solidFill>
                  <a:srgbClr val="252421"/>
                </a:solidFill>
                <a:latin typeface="Arial" panose="020B0604020202020204" pitchFamily="34" charset="0"/>
                <a:cs typeface="Arial" panose="020B0604020202020204" pitchFamily="34" charset="0"/>
              </a:rPr>
              <a:t>використанні</a:t>
            </a:r>
            <a:r>
              <a:rPr lang="uk-UA" sz="2400" spc="30" dirty="0" smtClean="0">
                <a:solidFill>
                  <a:srgbClr val="252421"/>
                </a:solidFill>
                <a:latin typeface="Arial" panose="020B0604020202020204" pitchFamily="34" charset="0"/>
                <a:cs typeface="Arial" panose="020B0604020202020204" pitchFamily="34" charset="0"/>
              </a:rPr>
              <a:t>  </a:t>
            </a:r>
            <a:r>
              <a:rPr lang="uk-UA" sz="2400" spc="114" dirty="0" smtClean="0">
                <a:solidFill>
                  <a:srgbClr val="252421"/>
                </a:solidFill>
                <a:latin typeface="Arial" panose="020B0604020202020204" pitchFamily="34" charset="0"/>
                <a:cs typeface="Arial" panose="020B0604020202020204" pitchFamily="34" charset="0"/>
              </a:rPr>
              <a:t>знань </a:t>
            </a:r>
            <a:r>
              <a:rPr lang="uk-UA" sz="2400" spc="-120" dirty="0" smtClean="0">
                <a:solidFill>
                  <a:srgbClr val="252421"/>
                </a:solidFill>
                <a:latin typeface="Arial" panose="020B0604020202020204" pitchFamily="34" charset="0"/>
                <a:cs typeface="Arial" panose="020B0604020202020204" pitchFamily="34" charset="0"/>
              </a:rPr>
              <a:t>(</a:t>
            </a:r>
            <a:r>
              <a:rPr lang="uk-UA" sz="2400" spc="-120" dirty="0" err="1" smtClean="0">
                <a:solidFill>
                  <a:srgbClr val="252421"/>
                </a:solidFill>
                <a:latin typeface="Arial" panose="020B0604020202020204" pitchFamily="34" charset="0"/>
                <a:cs typeface="Arial" panose="020B0604020202020204" pitchFamily="34" charset="0"/>
              </a:rPr>
              <a:t>knowledge-</a:t>
            </a:r>
            <a:r>
              <a:rPr lang="uk-UA" sz="2400" dirty="0" err="1" smtClean="0">
                <a:solidFill>
                  <a:srgbClr val="252421"/>
                </a:solidFill>
                <a:latin typeface="Arial" panose="020B0604020202020204" pitchFamily="34" charset="0"/>
                <a:cs typeface="Arial" panose="020B0604020202020204" pitchFamily="34" charset="0"/>
              </a:rPr>
              <a:t>based</a:t>
            </a:r>
            <a:r>
              <a:rPr lang="uk-UA" sz="2400" spc="-5" dirty="0" smtClean="0">
                <a:solidFill>
                  <a:srgbClr val="252421"/>
                </a:solidFill>
                <a:latin typeface="Arial" panose="020B0604020202020204" pitchFamily="34" charset="0"/>
                <a:cs typeface="Arial" panose="020B0604020202020204" pitchFamily="34" charset="0"/>
              </a:rPr>
              <a:t> </a:t>
            </a:r>
            <a:r>
              <a:rPr lang="uk-UA" sz="2400" spc="-110" dirty="0" err="1" smtClean="0">
                <a:solidFill>
                  <a:srgbClr val="252421"/>
                </a:solidFill>
                <a:latin typeface="Arial" panose="020B0604020202020204" pitchFamily="34" charset="0"/>
                <a:cs typeface="Arial" panose="020B0604020202020204" pitchFamily="34" charset="0"/>
              </a:rPr>
              <a:t>firm</a:t>
            </a:r>
            <a:r>
              <a:rPr lang="uk-UA" sz="2400" spc="-110" dirty="0" smtClean="0">
                <a:solidFill>
                  <a:srgbClr val="252421"/>
                </a:solidFill>
                <a:latin typeface="Arial" panose="020B0604020202020204" pitchFamily="34" charset="0"/>
                <a:cs typeface="Arial" panose="020B0604020202020204" pitchFamily="34" charset="0"/>
              </a:rPr>
              <a:t>),</a:t>
            </a:r>
            <a:r>
              <a:rPr lang="uk-UA" sz="2400" spc="-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a:t>
            </a:r>
            <a:r>
              <a:rPr lang="uk-UA" sz="2400" dirty="0" err="1" smtClean="0">
                <a:solidFill>
                  <a:srgbClr val="252421"/>
                </a:solidFill>
                <a:latin typeface="Arial" panose="020B0604020202020204" pitchFamily="34" charset="0"/>
                <a:cs typeface="Arial" panose="020B0604020202020204" pitchFamily="34" charset="0"/>
              </a:rPr>
              <a:t>експлерент</a:t>
            </a:r>
            <a:r>
              <a:rPr lang="uk-UA" sz="2400" dirty="0" smtClean="0">
                <a:solidFill>
                  <a:srgbClr val="252421"/>
                </a:solidFill>
                <a:latin typeface="Arial" panose="020B0604020202020204" pitchFamily="34" charset="0"/>
                <a:cs typeface="Arial" panose="020B0604020202020204" pitchFamily="34" charset="0"/>
              </a:rPr>
              <a:t>»</a:t>
            </a:r>
            <a:r>
              <a:rPr lang="uk-UA" sz="2400" spc="-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 </a:t>
            </a:r>
            <a:r>
              <a:rPr lang="uk-UA" sz="2400" spc="-25" dirty="0" smtClean="0">
                <a:solidFill>
                  <a:srgbClr val="252421"/>
                </a:solidFill>
                <a:latin typeface="Arial" panose="020B0604020202020204" pitchFamily="34" charset="0"/>
                <a:cs typeface="Arial" panose="020B0604020202020204" pitchFamily="34" charset="0"/>
              </a:rPr>
              <a:t>фірма-</a:t>
            </a:r>
            <a:r>
              <a:rPr lang="uk-UA" sz="2400" spc="50" dirty="0" smtClean="0">
                <a:solidFill>
                  <a:srgbClr val="252421"/>
                </a:solidFill>
                <a:latin typeface="Arial" panose="020B0604020202020204" pitchFamily="34" charset="0"/>
                <a:cs typeface="Arial" panose="020B0604020202020204" pitchFamily="34" charset="0"/>
              </a:rPr>
              <a:t>новатор,</a:t>
            </a:r>
            <a:r>
              <a:rPr lang="uk-UA" sz="2400" spc="-5" dirty="0" smtClean="0">
                <a:solidFill>
                  <a:srgbClr val="252421"/>
                </a:solidFill>
                <a:latin typeface="Arial" panose="020B0604020202020204" pitchFamily="34" charset="0"/>
                <a:cs typeface="Arial" panose="020B0604020202020204" pitchFamily="34" charset="0"/>
              </a:rPr>
              <a:t> </a:t>
            </a:r>
            <a:r>
              <a:rPr lang="uk-UA" sz="2400" spc="80" dirty="0" smtClean="0">
                <a:solidFill>
                  <a:srgbClr val="252421"/>
                </a:solidFill>
                <a:latin typeface="Arial" panose="020B0604020202020204" pitchFamily="34" charset="0"/>
                <a:cs typeface="Arial" panose="020B0604020202020204" pitchFamily="34" charset="0"/>
              </a:rPr>
              <a:t>яка</a:t>
            </a:r>
            <a:r>
              <a:rPr lang="uk-UA" sz="2400" spc="190"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свідомо</a:t>
            </a:r>
            <a:r>
              <a:rPr lang="uk-UA" sz="2400" spc="195"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йде</a:t>
            </a:r>
            <a:r>
              <a:rPr lang="uk-UA" sz="2400" spc="19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на</a:t>
            </a:r>
            <a:r>
              <a:rPr lang="uk-UA" sz="2400" spc="190" dirty="0" smtClean="0">
                <a:solidFill>
                  <a:srgbClr val="252421"/>
                </a:solidFill>
                <a:latin typeface="Arial" panose="020B0604020202020204" pitchFamily="34" charset="0"/>
                <a:cs typeface="Arial" panose="020B0604020202020204" pitchFamily="34" charset="0"/>
              </a:rPr>
              <a:t> </a:t>
            </a:r>
            <a:r>
              <a:rPr lang="uk-UA" sz="2400" spc="165" dirty="0" smtClean="0">
                <a:solidFill>
                  <a:srgbClr val="252421"/>
                </a:solidFill>
                <a:latin typeface="Arial" panose="020B0604020202020204" pitchFamily="34" charset="0"/>
                <a:cs typeface="Arial" panose="020B0604020202020204" pitchFamily="34" charset="0"/>
              </a:rPr>
              <a:t>значний</a:t>
            </a:r>
            <a:r>
              <a:rPr lang="uk-UA" sz="2400" spc="190" dirty="0" smtClean="0">
                <a:solidFill>
                  <a:srgbClr val="252421"/>
                </a:solidFill>
                <a:latin typeface="Arial" panose="020B0604020202020204" pitchFamily="34" charset="0"/>
                <a:cs typeface="Arial" panose="020B0604020202020204" pitchFamily="34" charset="0"/>
              </a:rPr>
              <a:t> </a:t>
            </a:r>
            <a:r>
              <a:rPr lang="uk-UA" sz="2400" spc="100" dirty="0" smtClean="0">
                <a:solidFill>
                  <a:srgbClr val="252421"/>
                </a:solidFill>
                <a:latin typeface="Arial" panose="020B0604020202020204" pitchFamily="34" charset="0"/>
                <a:cs typeface="Arial" panose="020B0604020202020204" pitchFamily="34" charset="0"/>
              </a:rPr>
              <a:t>ризик,</a:t>
            </a:r>
            <a:r>
              <a:rPr lang="uk-UA" sz="2400" dirty="0" smtClean="0">
                <a:solidFill>
                  <a:srgbClr val="252421"/>
                </a:solidFill>
                <a:latin typeface="Arial" panose="020B0604020202020204" pitchFamily="34" charset="0"/>
                <a:cs typeface="Arial" panose="020B0604020202020204" pitchFamily="34" charset="0"/>
              </a:rPr>
              <a:t> а</a:t>
            </a:r>
            <a:r>
              <a:rPr lang="uk-UA" sz="2400" spc="190" dirty="0" smtClean="0">
                <a:solidFill>
                  <a:srgbClr val="252421"/>
                </a:solidFill>
                <a:latin typeface="Arial" panose="020B0604020202020204" pitchFamily="34" charset="0"/>
                <a:cs typeface="Arial" panose="020B0604020202020204" pitchFamily="34" charset="0"/>
              </a:rPr>
              <a:t> </a:t>
            </a:r>
            <a:r>
              <a:rPr lang="uk-UA" sz="2400" spc="105" dirty="0" smtClean="0">
                <a:solidFill>
                  <a:srgbClr val="252421"/>
                </a:solidFill>
                <a:latin typeface="Arial" panose="020B0604020202020204" pitchFamily="34" charset="0"/>
                <a:cs typeface="Arial" panose="020B0604020202020204" pitchFamily="34" charset="0"/>
              </a:rPr>
              <a:t>отримання </a:t>
            </a:r>
            <a:r>
              <a:rPr lang="uk-UA" sz="2400" spc="114" dirty="0" smtClean="0">
                <a:solidFill>
                  <a:srgbClr val="252421"/>
                </a:solidFill>
                <a:latin typeface="Arial" panose="020B0604020202020204" pitchFamily="34" charset="0"/>
                <a:cs typeface="Arial" panose="020B0604020202020204" pitchFamily="34" charset="0"/>
              </a:rPr>
              <a:t>прибутків</a:t>
            </a:r>
            <a:r>
              <a:rPr lang="uk-UA" sz="2400" spc="-2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від</a:t>
            </a:r>
            <a:r>
              <a:rPr lang="uk-UA" sz="2400" spc="-20" dirty="0" smtClean="0">
                <a:solidFill>
                  <a:srgbClr val="252421"/>
                </a:solidFill>
                <a:latin typeface="Arial" panose="020B0604020202020204" pitchFamily="34" charset="0"/>
                <a:cs typeface="Arial" panose="020B0604020202020204" pitchFamily="34" charset="0"/>
              </a:rPr>
              <a:t> </a:t>
            </a:r>
            <a:r>
              <a:rPr lang="uk-UA" sz="2400" spc="90" dirty="0" smtClean="0">
                <a:solidFill>
                  <a:srgbClr val="252421"/>
                </a:solidFill>
                <a:latin typeface="Arial" panose="020B0604020202020204" pitchFamily="34" charset="0"/>
                <a:cs typeface="Arial" panose="020B0604020202020204" pitchFamily="34" charset="0"/>
              </a:rPr>
              <a:t>продажу</a:t>
            </a:r>
            <a:r>
              <a:rPr lang="uk-UA" sz="2400" spc="-25" dirty="0" smtClean="0">
                <a:solidFill>
                  <a:srgbClr val="252421"/>
                </a:solidFill>
                <a:latin typeface="Arial" panose="020B0604020202020204" pitchFamily="34" charset="0"/>
                <a:cs typeface="Arial" panose="020B0604020202020204" pitchFamily="34" charset="0"/>
              </a:rPr>
              <a:t> </a:t>
            </a:r>
            <a:r>
              <a:rPr lang="uk-UA" sz="2400" spc="135" dirty="0" smtClean="0">
                <a:solidFill>
                  <a:srgbClr val="252421"/>
                </a:solidFill>
                <a:latin typeface="Arial" panose="020B0604020202020204" pitchFamily="34" charset="0"/>
                <a:cs typeface="Arial" panose="020B0604020202020204" pitchFamily="34" charset="0"/>
              </a:rPr>
              <a:t>нових</a:t>
            </a:r>
            <a:r>
              <a:rPr lang="uk-UA" sz="2400" spc="-20" dirty="0" smtClean="0">
                <a:solidFill>
                  <a:srgbClr val="252421"/>
                </a:solidFill>
                <a:latin typeface="Arial" panose="020B0604020202020204" pitchFamily="34" charset="0"/>
                <a:cs typeface="Arial" panose="020B0604020202020204" pitchFamily="34" charset="0"/>
              </a:rPr>
              <a:t> </a:t>
            </a:r>
            <a:r>
              <a:rPr lang="uk-UA" sz="2400" spc="75" dirty="0" smtClean="0">
                <a:solidFill>
                  <a:srgbClr val="252421"/>
                </a:solidFill>
                <a:latin typeface="Arial" panose="020B0604020202020204" pitchFamily="34" charset="0"/>
                <a:cs typeface="Arial" panose="020B0604020202020204" pitchFamily="34" charset="0"/>
              </a:rPr>
              <a:t>товарів</a:t>
            </a:r>
            <a:r>
              <a:rPr lang="uk-UA" sz="2400" spc="-25" dirty="0" smtClean="0">
                <a:solidFill>
                  <a:srgbClr val="252421"/>
                </a:solidFill>
                <a:latin typeface="Arial" panose="020B0604020202020204" pitchFamily="34" charset="0"/>
                <a:cs typeface="Arial" panose="020B0604020202020204" pitchFamily="34" charset="0"/>
              </a:rPr>
              <a:t> </a:t>
            </a:r>
            <a:r>
              <a:rPr lang="uk-UA" sz="2400" spc="90" dirty="0" smtClean="0">
                <a:solidFill>
                  <a:srgbClr val="252421"/>
                </a:solidFill>
                <a:latin typeface="Arial" panose="020B0604020202020204" pitchFamily="34" charset="0"/>
                <a:cs typeface="Arial" panose="020B0604020202020204" pitchFamily="34" charset="0"/>
              </a:rPr>
              <a:t>і</a:t>
            </a:r>
            <a:r>
              <a:rPr lang="uk-UA" sz="2400" spc="-20" dirty="0" smtClean="0">
                <a:solidFill>
                  <a:srgbClr val="252421"/>
                </a:solidFill>
                <a:latin typeface="Arial" panose="020B0604020202020204" pitchFamily="34" charset="0"/>
                <a:cs typeface="Arial" panose="020B0604020202020204" pitchFamily="34" charset="0"/>
              </a:rPr>
              <a:t> </a:t>
            </a:r>
            <a:r>
              <a:rPr lang="uk-UA" sz="2400" spc="95" dirty="0" smtClean="0">
                <a:solidFill>
                  <a:srgbClr val="252421"/>
                </a:solidFill>
                <a:latin typeface="Arial" panose="020B0604020202020204" pitchFamily="34" charset="0"/>
                <a:cs typeface="Arial" panose="020B0604020202020204" pitchFamily="34" charset="0"/>
              </a:rPr>
              <a:t>технологій</a:t>
            </a:r>
            <a:r>
              <a:rPr lang="uk-UA" sz="2400" spc="-20" dirty="0" smtClean="0">
                <a:solidFill>
                  <a:srgbClr val="252421"/>
                </a:solidFill>
                <a:latin typeface="Arial" panose="020B0604020202020204" pitchFamily="34" charset="0"/>
                <a:cs typeface="Arial" panose="020B0604020202020204" pitchFamily="34" charset="0"/>
              </a:rPr>
              <a:t> </a:t>
            </a:r>
            <a:r>
              <a:rPr lang="uk-UA" sz="2400" spc="85" dirty="0" smtClean="0">
                <a:solidFill>
                  <a:srgbClr val="252421"/>
                </a:solidFill>
                <a:latin typeface="Arial" panose="020B0604020202020204" pitchFamily="34" charset="0"/>
                <a:cs typeface="Arial" panose="020B0604020202020204" pitchFamily="34" charset="0"/>
              </a:rPr>
              <a:t>залежить</a:t>
            </a:r>
            <a:r>
              <a:rPr lang="uk-UA" sz="2400" spc="-25" dirty="0" smtClean="0">
                <a:solidFill>
                  <a:srgbClr val="252421"/>
                </a:solidFill>
                <a:latin typeface="Arial" panose="020B0604020202020204" pitchFamily="34" charset="0"/>
                <a:cs typeface="Arial" panose="020B0604020202020204" pitchFamily="34" charset="0"/>
              </a:rPr>
              <a:t> </a:t>
            </a:r>
            <a:r>
              <a:rPr lang="uk-UA" sz="2400" spc="50" dirty="0" smtClean="0">
                <a:solidFill>
                  <a:srgbClr val="252421"/>
                </a:solidFill>
                <a:latin typeface="Arial" panose="020B0604020202020204" pitchFamily="34" charset="0"/>
                <a:cs typeface="Arial" panose="020B0604020202020204" pitchFamily="34" charset="0"/>
              </a:rPr>
              <a:t>від</a:t>
            </a:r>
            <a:r>
              <a:rPr lang="uk-UA" sz="2400" spc="-20" dirty="0" smtClean="0">
                <a:solidFill>
                  <a:srgbClr val="252421"/>
                </a:solidFill>
                <a:latin typeface="Arial" panose="020B0604020202020204" pitchFamily="34" charset="0"/>
                <a:cs typeface="Arial" panose="020B0604020202020204" pitchFamily="34" charset="0"/>
              </a:rPr>
              <a:t> </a:t>
            </a:r>
            <a:r>
              <a:rPr lang="uk-UA" sz="2400" spc="65" dirty="0" smtClean="0">
                <a:solidFill>
                  <a:srgbClr val="252421"/>
                </a:solidFill>
                <a:latin typeface="Arial" panose="020B0604020202020204" pitchFamily="34" charset="0"/>
                <a:cs typeface="Arial" panose="020B0604020202020204" pitchFamily="34" charset="0"/>
              </a:rPr>
              <a:t>обдарованості</a:t>
            </a:r>
            <a:r>
              <a:rPr lang="uk-UA" sz="2400" spc="-25" dirty="0" smtClean="0">
                <a:solidFill>
                  <a:srgbClr val="252421"/>
                </a:solidFill>
                <a:latin typeface="Arial" panose="020B0604020202020204" pitchFamily="34" charset="0"/>
                <a:cs typeface="Arial" panose="020B0604020202020204" pitchFamily="34" charset="0"/>
              </a:rPr>
              <a:t> </a:t>
            </a:r>
            <a:r>
              <a:rPr lang="uk-UA" sz="2400" dirty="0" smtClean="0">
                <a:solidFill>
                  <a:srgbClr val="252421"/>
                </a:solidFill>
                <a:latin typeface="Arial" panose="020B0604020202020204" pitchFamily="34" charset="0"/>
                <a:cs typeface="Arial" panose="020B0604020202020204" pitchFamily="34" charset="0"/>
              </a:rPr>
              <a:t>інтелектуалів,</a:t>
            </a:r>
            <a:r>
              <a:rPr lang="uk-UA" sz="2400" spc="-210" dirty="0" smtClean="0">
                <a:solidFill>
                  <a:srgbClr val="252421"/>
                </a:solidFill>
                <a:latin typeface="Arial" panose="020B0604020202020204" pitchFamily="34" charset="0"/>
                <a:cs typeface="Arial" panose="020B0604020202020204" pitchFamily="34" charset="0"/>
              </a:rPr>
              <a:t> </a:t>
            </a:r>
            <a:r>
              <a:rPr lang="uk-UA" sz="2400" spc="160" dirty="0" smtClean="0">
                <a:solidFill>
                  <a:srgbClr val="252421"/>
                </a:solidFill>
                <a:latin typeface="Arial" panose="020B0604020202020204" pitchFamily="34" charset="0"/>
                <a:cs typeface="Arial" panose="020B0604020202020204" pitchFamily="34" charset="0"/>
              </a:rPr>
              <a:t>що</a:t>
            </a:r>
            <a:r>
              <a:rPr lang="uk-UA" sz="2400" spc="-25" dirty="0" smtClean="0">
                <a:solidFill>
                  <a:srgbClr val="252421"/>
                </a:solidFill>
                <a:latin typeface="Arial" panose="020B0604020202020204" pitchFamily="34" charset="0"/>
                <a:cs typeface="Arial" panose="020B0604020202020204" pitchFamily="34" charset="0"/>
              </a:rPr>
              <a:t> </a:t>
            </a:r>
            <a:r>
              <a:rPr lang="uk-UA" sz="2400" spc="125" dirty="0" smtClean="0">
                <a:solidFill>
                  <a:srgbClr val="252421"/>
                </a:solidFill>
                <a:latin typeface="Arial" panose="020B0604020202020204" pitchFamily="34" charset="0"/>
                <a:cs typeface="Arial" panose="020B0604020202020204" pitchFamily="34" charset="0"/>
              </a:rPr>
              <a:t>працюють </a:t>
            </a:r>
            <a:r>
              <a:rPr lang="uk-UA" sz="2400" spc="105" dirty="0" smtClean="0">
                <a:solidFill>
                  <a:srgbClr val="252421"/>
                </a:solidFill>
                <a:latin typeface="Arial" panose="020B0604020202020204" pitchFamily="34" charset="0"/>
                <a:cs typeface="Arial" panose="020B0604020202020204" pitchFamily="34" charset="0"/>
              </a:rPr>
              <a:t>на</a:t>
            </a:r>
            <a:r>
              <a:rPr lang="uk-UA" sz="2400" spc="-85" dirty="0" smtClean="0">
                <a:solidFill>
                  <a:srgbClr val="252421"/>
                </a:solidFill>
                <a:latin typeface="Arial" panose="020B0604020202020204" pitchFamily="34" charset="0"/>
                <a:cs typeface="Arial" panose="020B0604020202020204" pitchFamily="34" charset="0"/>
              </a:rPr>
              <a:t> </a:t>
            </a:r>
            <a:r>
              <a:rPr lang="uk-UA" sz="2400" spc="145" dirty="0" smtClean="0">
                <a:solidFill>
                  <a:srgbClr val="252421"/>
                </a:solidFill>
                <a:latin typeface="Arial" panose="020B0604020202020204" pitchFamily="34" charset="0"/>
                <a:cs typeface="Arial" panose="020B0604020202020204" pitchFamily="34" charset="0"/>
              </a:rPr>
              <a:t>цій</a:t>
            </a:r>
            <a:r>
              <a:rPr lang="uk-UA" sz="2400" spc="-85" dirty="0" smtClean="0">
                <a:solidFill>
                  <a:srgbClr val="252421"/>
                </a:solidFill>
                <a:latin typeface="Arial" panose="020B0604020202020204" pitchFamily="34" charset="0"/>
                <a:cs typeface="Arial" panose="020B0604020202020204" pitchFamily="34" charset="0"/>
              </a:rPr>
              <a:t> </a:t>
            </a:r>
            <a:r>
              <a:rPr lang="uk-UA" sz="2400" spc="-20" dirty="0" smtClean="0">
                <a:solidFill>
                  <a:srgbClr val="252421"/>
                </a:solidFill>
                <a:latin typeface="Arial" panose="020B0604020202020204" pitchFamily="34" charset="0"/>
                <a:cs typeface="Arial" panose="020B0604020202020204" pitchFamily="34" charset="0"/>
              </a:rPr>
              <a:t>фірмі.</a:t>
            </a:r>
          </a:p>
          <a:p>
            <a:pPr algn="just"/>
            <a:r>
              <a:rPr lang="uk-UA" sz="2400" dirty="0" smtClean="0">
                <a:latin typeface="Arial" panose="020B0604020202020204" pitchFamily="34" charset="0"/>
                <a:cs typeface="Arial" panose="020B0604020202020204" pitchFamily="34" charset="0"/>
              </a:rPr>
              <a:t>	Наприклад, група підприємців розробила </a:t>
            </a:r>
            <a:r>
              <a:rPr lang="uk-UA" sz="2400" b="1" dirty="0" smtClean="0">
                <a:latin typeface="Arial" panose="020B0604020202020204" pitchFamily="34" charset="0"/>
                <a:cs typeface="Arial" panose="020B0604020202020204" pitchFamily="34" charset="0"/>
              </a:rPr>
              <a:t>мобільний застосунок на основі штучного інтелекту для автоматизації обліку витрат малого бізнесу</a:t>
            </a:r>
            <a:r>
              <a:rPr lang="uk-UA" sz="2400" dirty="0" smtClean="0">
                <a:latin typeface="Arial" panose="020B0604020202020204" pitchFamily="34" charset="0"/>
                <a:cs typeface="Arial" panose="020B0604020202020204" pitchFamily="34" charset="0"/>
              </a:rPr>
              <a:t>. Спочатку вони створюють прототип, тестують його на невеликій кількості користувачів, удосконалюють продукт, залучають фінансування та після цього виходять на ринок. Якщо продукт користується попитом, підприємство може збільшити кількість користувачів, залучити інвесторів і вийти на міжнародний ринок</a:t>
            </a:r>
            <a:r>
              <a:rPr lang="ru-RU" sz="2400" dirty="0" smtClean="0">
                <a:latin typeface="Arial" panose="020B0604020202020204" pitchFamily="34" charset="0"/>
                <a:cs typeface="Arial" panose="020B0604020202020204" pitchFamily="34" charset="0"/>
              </a:rPr>
              <a:t>.</a:t>
            </a:r>
          </a:p>
          <a:p>
            <a:r>
              <a:rPr lang="uk-UA" sz="2400" dirty="0" smtClean="0"/>
              <a:t>	</a:t>
            </a:r>
            <a:r>
              <a:rPr lang="uk-UA" sz="2400" b="1" dirty="0" smtClean="0"/>
              <a:t>Мале інноваційне підприємництво має важливе значення, оскільки сприяє</a:t>
            </a:r>
            <a:r>
              <a:rPr lang="uk-UA" sz="2400" dirty="0" smtClean="0"/>
              <a:t>:</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розвитку нових технологій;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підвищенню продуктивності праці;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створенню нових товарів і послуг;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розвитку конкуренції;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створенню робочих місць;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залученню інвестицій;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розвитку цифрової економіки; </a:t>
            </a:r>
          </a:p>
          <a:p>
            <a:pPr indent="-342900">
              <a:buFont typeface="Arial" panose="020B0604020202020204" pitchFamily="34" charset="0"/>
              <a:buChar char="•"/>
            </a:pPr>
            <a:r>
              <a:rPr lang="uk-UA" sz="2400" dirty="0" smtClean="0">
                <a:latin typeface="Arial" panose="020B0604020202020204" pitchFamily="34" charset="0"/>
                <a:cs typeface="Arial" panose="020B0604020202020204" pitchFamily="34" charset="0"/>
              </a:rPr>
              <a:t>комерціалізації наукових розробок.</a:t>
            </a:r>
          </a:p>
          <a:p>
            <a:r>
              <a:rPr lang="uk-UA" sz="2400" dirty="0" smtClean="0"/>
              <a:t>Для реалізації інноваційних проектів мале підприємство </a:t>
            </a:r>
          </a:p>
          <a:p>
            <a:r>
              <a:rPr lang="uk-UA" sz="2400" dirty="0" smtClean="0"/>
              <a:t>може використовувати: власні кошти підприємця; </a:t>
            </a:r>
          </a:p>
          <a:p>
            <a:r>
              <a:rPr lang="uk-UA" sz="2400" dirty="0" smtClean="0"/>
              <a:t>банківські кредити; інвестиції приватних інвесторів; </a:t>
            </a:r>
          </a:p>
          <a:p>
            <a:r>
              <a:rPr lang="uk-UA" sz="2400" dirty="0" smtClean="0"/>
              <a:t>венчурне фінансування; гранти; </a:t>
            </a:r>
          </a:p>
          <a:p>
            <a:r>
              <a:rPr lang="uk-UA" sz="2400" dirty="0" smtClean="0"/>
              <a:t>кошти партнерів; </a:t>
            </a:r>
            <a:r>
              <a:rPr lang="uk-UA" sz="2400" dirty="0" err="1" smtClean="0"/>
              <a:t>краудфандинг</a:t>
            </a:r>
            <a:r>
              <a:rPr lang="uk-UA" sz="2400" dirty="0" smtClean="0"/>
              <a:t>; </a:t>
            </a:r>
          </a:p>
          <a:p>
            <a:r>
              <a:rPr lang="uk-UA" sz="2400" dirty="0" smtClean="0"/>
              <a:t>державні та міжнародні програми підтримки інновацій. </a:t>
            </a:r>
          </a:p>
          <a:p>
            <a:r>
              <a:rPr lang="uk-UA" sz="2400" dirty="0" smtClean="0"/>
              <a:t>Особливістю є те, що інноваційні проекти часто потребують значних вкладень </a:t>
            </a:r>
            <a:r>
              <a:rPr lang="uk-UA" sz="2400" b="1" dirty="0" smtClean="0"/>
              <a:t>до моменту отримання прибутку</a:t>
            </a:r>
            <a:r>
              <a:rPr lang="uk-UA" sz="2400" dirty="0" smtClean="0"/>
              <a:t>, тому пошук фінансування є одним із ключових завдань підприємця.</a:t>
            </a:r>
          </a:p>
        </p:txBody>
      </p:sp>
      <p:grpSp>
        <p:nvGrpSpPr>
          <p:cNvPr id="2" name="object 2"/>
          <p:cNvGrpSpPr/>
          <p:nvPr/>
        </p:nvGrpSpPr>
        <p:grpSpPr>
          <a:xfrm>
            <a:off x="8077200" y="4076701"/>
            <a:ext cx="10210800" cy="4876800"/>
            <a:chOff x="4897624" y="5831616"/>
            <a:chExt cx="13390244" cy="4455795"/>
          </a:xfrm>
        </p:grpSpPr>
        <p:sp>
          <p:nvSpPr>
            <p:cNvPr id="3" name="object 3"/>
            <p:cNvSpPr/>
            <p:nvPr/>
          </p:nvSpPr>
          <p:spPr>
            <a:xfrm>
              <a:off x="6216090" y="5831616"/>
              <a:ext cx="12071985" cy="4455795"/>
            </a:xfrm>
            <a:custGeom>
              <a:avLst/>
              <a:gdLst/>
              <a:ahLst/>
              <a:cxnLst/>
              <a:rect l="l" t="t" r="r" b="b"/>
              <a:pathLst>
                <a:path w="12071985" h="4455795">
                  <a:moveTo>
                    <a:pt x="12071385" y="0"/>
                  </a:moveTo>
                  <a:lnTo>
                    <a:pt x="12071385" y="4455383"/>
                  </a:lnTo>
                  <a:lnTo>
                    <a:pt x="7" y="4455383"/>
                  </a:lnTo>
                  <a:lnTo>
                    <a:pt x="0" y="0"/>
                  </a:lnTo>
                  <a:lnTo>
                    <a:pt x="12071385"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1410949" y="6155953"/>
              <a:ext cx="6210848" cy="4131045"/>
            </a:xfrm>
            <a:prstGeom prst="rect">
              <a:avLst/>
            </a:prstGeom>
          </p:spPr>
        </p:pic>
        <p:pic>
          <p:nvPicPr>
            <p:cNvPr id="5" name="object 5"/>
            <p:cNvPicPr/>
            <p:nvPr/>
          </p:nvPicPr>
          <p:blipFill>
            <a:blip r:embed="rId3" cstate="print"/>
            <a:stretch>
              <a:fillRect/>
            </a:stretch>
          </p:blipFill>
          <p:spPr>
            <a:xfrm>
              <a:off x="4897624" y="6155953"/>
              <a:ext cx="6210841" cy="4131045"/>
            </a:xfrm>
            <a:prstGeom prst="rect">
              <a:avLst/>
            </a:prstGeom>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936855" cy="10287000"/>
            <a:chOff x="0" y="0"/>
            <a:chExt cx="12936855" cy="10287000"/>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7690469" y="3060164"/>
              <a:ext cx="5246369" cy="7226835"/>
            </a:xfrm>
            <a:prstGeom prst="rect">
              <a:avLst/>
            </a:prstGeom>
          </p:spPr>
        </p:pic>
      </p:grpSp>
      <p:sp>
        <p:nvSpPr>
          <p:cNvPr id="7" name="object 7" descr="$PPTXTitle"/>
          <p:cNvSpPr txBox="1">
            <a:spLocks noGrp="1"/>
          </p:cNvSpPr>
          <p:nvPr>
            <p:ph type="title"/>
          </p:nvPr>
        </p:nvSpPr>
        <p:spPr>
          <a:xfrm>
            <a:off x="471642" y="914392"/>
            <a:ext cx="8131809" cy="1379160"/>
          </a:xfrm>
          <a:prstGeom prst="rect">
            <a:avLst/>
          </a:prstGeom>
        </p:spPr>
        <p:txBody>
          <a:bodyPr vert="horz" wrap="square" lIns="0" tIns="12700" rIns="0" bIns="0" rtlCol="0">
            <a:spAutoFit/>
          </a:bodyPr>
          <a:lstStyle/>
          <a:p>
            <a:pPr marL="12700" marR="5080">
              <a:lnSpc>
                <a:spcPct val="115599"/>
              </a:lnSpc>
              <a:spcBef>
                <a:spcPts val="100"/>
              </a:spcBef>
            </a:pPr>
            <a:r>
              <a:rPr lang="uk-UA" spc="170" dirty="0" smtClean="0"/>
              <a:t>МІП</a:t>
            </a:r>
            <a:r>
              <a:rPr lang="uk-UA" spc="-175" dirty="0" smtClean="0"/>
              <a:t> </a:t>
            </a:r>
            <a:r>
              <a:rPr lang="uk-UA" spc="190" dirty="0" smtClean="0"/>
              <a:t>можна</a:t>
            </a:r>
            <a:r>
              <a:rPr lang="uk-UA" spc="-170" dirty="0" smtClean="0"/>
              <a:t> </a:t>
            </a:r>
            <a:r>
              <a:rPr lang="uk-UA" spc="180" dirty="0" smtClean="0"/>
              <a:t>умовно</a:t>
            </a:r>
            <a:r>
              <a:rPr lang="uk-UA" spc="-170" dirty="0" smtClean="0"/>
              <a:t> </a:t>
            </a:r>
            <a:r>
              <a:rPr lang="uk-UA" spc="135" dirty="0" smtClean="0"/>
              <a:t>розділити</a:t>
            </a:r>
            <a:r>
              <a:rPr lang="uk-UA" spc="-170" dirty="0" smtClean="0"/>
              <a:t> </a:t>
            </a:r>
            <a:r>
              <a:rPr lang="uk-UA" spc="135" dirty="0" smtClean="0"/>
              <a:t>на </a:t>
            </a:r>
            <a:r>
              <a:rPr lang="uk-UA" spc="130" dirty="0" smtClean="0"/>
              <a:t>такі</a:t>
            </a:r>
            <a:r>
              <a:rPr lang="uk-UA" spc="-170" dirty="0" smtClean="0"/>
              <a:t> </a:t>
            </a:r>
            <a:r>
              <a:rPr lang="uk-UA" spc="200" dirty="0" smtClean="0"/>
              <a:t>групи:</a:t>
            </a:r>
            <a:endParaRPr spc="200" dirty="0"/>
          </a:p>
        </p:txBody>
      </p:sp>
      <p:sp>
        <p:nvSpPr>
          <p:cNvPr id="8" name="object 8"/>
          <p:cNvSpPr txBox="1"/>
          <p:nvPr/>
        </p:nvSpPr>
        <p:spPr>
          <a:xfrm>
            <a:off x="76201" y="2875801"/>
            <a:ext cx="7431242" cy="3835409"/>
          </a:xfrm>
          <a:prstGeom prst="rect">
            <a:avLst/>
          </a:prstGeom>
        </p:spPr>
        <p:txBody>
          <a:bodyPr vert="horz" wrap="square" lIns="0" tIns="12700" rIns="0" bIns="0" rtlCol="0">
            <a:spAutoFit/>
          </a:bodyPr>
          <a:lstStyle/>
          <a:p>
            <a:pPr marL="12700" marR="5080" algn="just">
              <a:lnSpc>
                <a:spcPct val="114599"/>
              </a:lnSpc>
              <a:spcBef>
                <a:spcPts val="100"/>
              </a:spcBef>
              <a:tabLst>
                <a:tab pos="2393950" algn="l"/>
              </a:tabLst>
            </a:pPr>
            <a:r>
              <a:rPr lang="uk-UA" sz="2400" b="1" spc="75" dirty="0" smtClean="0">
                <a:solidFill>
                  <a:srgbClr val="F0F1F1"/>
                </a:solidFill>
                <a:latin typeface="Arial"/>
                <a:cs typeface="Arial"/>
              </a:rPr>
              <a:t>Перша</a:t>
            </a:r>
            <a:r>
              <a:rPr lang="uk-UA" sz="2400" b="1" spc="-10" dirty="0" smtClean="0">
                <a:solidFill>
                  <a:srgbClr val="F0F1F1"/>
                </a:solidFill>
                <a:latin typeface="Arial"/>
                <a:cs typeface="Arial"/>
              </a:rPr>
              <a:t>  </a:t>
            </a:r>
            <a:r>
              <a:rPr lang="uk-UA" sz="2400" b="1" spc="95" dirty="0" smtClean="0">
                <a:solidFill>
                  <a:srgbClr val="F0F1F1"/>
                </a:solidFill>
                <a:latin typeface="Arial"/>
                <a:cs typeface="Arial"/>
              </a:rPr>
              <a:t>група</a:t>
            </a:r>
            <a:r>
              <a:rPr lang="uk-UA" sz="2400" b="1" spc="-10" dirty="0" smtClean="0">
                <a:solidFill>
                  <a:srgbClr val="F0F1F1"/>
                </a:solidFill>
                <a:latin typeface="Arial"/>
                <a:cs typeface="Arial"/>
              </a:rPr>
              <a:t>  </a:t>
            </a:r>
            <a:r>
              <a:rPr lang="uk-UA" sz="2400" dirty="0" smtClean="0">
                <a:solidFill>
                  <a:srgbClr val="F0F1F1"/>
                </a:solidFill>
                <a:latin typeface="Verdana"/>
                <a:cs typeface="Verdana"/>
              </a:rPr>
              <a:t>–</a:t>
            </a:r>
            <a:r>
              <a:rPr lang="uk-UA" sz="2400" spc="480" dirty="0" smtClean="0">
                <a:solidFill>
                  <a:srgbClr val="F0F1F1"/>
                </a:solidFill>
                <a:latin typeface="Verdana"/>
                <a:cs typeface="Verdana"/>
              </a:rPr>
              <a:t> </a:t>
            </a:r>
            <a:r>
              <a:rPr lang="uk-UA" sz="2400" spc="80" dirty="0" smtClean="0">
                <a:solidFill>
                  <a:srgbClr val="F0F1F1"/>
                </a:solidFill>
                <a:latin typeface="Arial"/>
                <a:cs typeface="Arial"/>
              </a:rPr>
              <a:t>незалежні</a:t>
            </a:r>
            <a:r>
              <a:rPr lang="uk-UA" sz="2400" spc="-10" dirty="0" smtClean="0">
                <a:solidFill>
                  <a:srgbClr val="F0F1F1"/>
                </a:solidFill>
                <a:latin typeface="Arial"/>
                <a:cs typeface="Arial"/>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484" dirty="0" smtClean="0">
                <a:solidFill>
                  <a:srgbClr val="F0F1F1"/>
                </a:solidFill>
                <a:latin typeface="Verdana"/>
                <a:cs typeface="Verdana"/>
              </a:rPr>
              <a:t> </a:t>
            </a:r>
            <a:r>
              <a:rPr lang="uk-UA" sz="2400" dirty="0" smtClean="0">
                <a:solidFill>
                  <a:srgbClr val="F0F1F1"/>
                </a:solidFill>
                <a:latin typeface="Arial"/>
                <a:cs typeface="Arial"/>
              </a:rPr>
              <a:t>до</a:t>
            </a:r>
            <a:r>
              <a:rPr lang="uk-UA" sz="2400" spc="-10" dirty="0" smtClean="0">
                <a:solidFill>
                  <a:srgbClr val="F0F1F1"/>
                </a:solidFill>
                <a:latin typeface="Arial"/>
                <a:cs typeface="Arial"/>
              </a:rPr>
              <a:t>  </a:t>
            </a:r>
            <a:r>
              <a:rPr lang="uk-UA" sz="2400" spc="105" dirty="0" smtClean="0">
                <a:solidFill>
                  <a:srgbClr val="F0F1F1"/>
                </a:solidFill>
                <a:latin typeface="Arial"/>
                <a:cs typeface="Arial"/>
              </a:rPr>
              <a:t>яких </a:t>
            </a:r>
            <a:r>
              <a:rPr lang="uk-UA" sz="2400" spc="60" dirty="0" smtClean="0">
                <a:solidFill>
                  <a:srgbClr val="F0F1F1"/>
                </a:solidFill>
                <a:latin typeface="Arial"/>
                <a:cs typeface="Arial"/>
              </a:rPr>
              <a:t>відносять</a:t>
            </a:r>
            <a:r>
              <a:rPr lang="uk-UA" sz="2400" dirty="0" smtClean="0">
                <a:solidFill>
                  <a:srgbClr val="F0F1F1"/>
                </a:solidFill>
                <a:latin typeface="Arial"/>
                <a:cs typeface="Arial"/>
              </a:rPr>
              <a:t>	суб</a:t>
            </a:r>
            <a:r>
              <a:rPr lang="uk-UA" sz="2400" dirty="0" smtClean="0">
                <a:solidFill>
                  <a:srgbClr val="F0F1F1"/>
                </a:solidFill>
                <a:latin typeface="Verdana"/>
                <a:cs typeface="Verdana"/>
              </a:rPr>
              <a:t>’</a:t>
            </a:r>
            <a:r>
              <a:rPr lang="uk-UA" sz="2400" dirty="0" smtClean="0">
                <a:solidFill>
                  <a:srgbClr val="F0F1F1"/>
                </a:solidFill>
                <a:latin typeface="Arial"/>
                <a:cs typeface="Arial"/>
              </a:rPr>
              <a:t>єктів</a:t>
            </a:r>
            <a:r>
              <a:rPr lang="uk-UA" sz="2400" dirty="0" smtClean="0">
                <a:solidFill>
                  <a:srgbClr val="F0F1F1"/>
                </a:solidFill>
                <a:latin typeface="Verdana"/>
                <a:cs typeface="Verdana"/>
              </a:rPr>
              <a:t>,</a:t>
            </a:r>
            <a:r>
              <a:rPr lang="uk-UA" sz="2400" spc="395" dirty="0" smtClean="0">
                <a:solidFill>
                  <a:srgbClr val="F0F1F1"/>
                </a:solidFill>
                <a:latin typeface="Verdana"/>
                <a:cs typeface="Verdana"/>
              </a:rPr>
              <a:t>      </a:t>
            </a:r>
            <a:r>
              <a:rPr lang="uk-UA" sz="2400" spc="45" dirty="0" smtClean="0">
                <a:solidFill>
                  <a:srgbClr val="F0F1F1"/>
                </a:solidFill>
                <a:latin typeface="Arial"/>
                <a:cs typeface="Arial"/>
              </a:rPr>
              <a:t>абсолютно </a:t>
            </a:r>
            <a:r>
              <a:rPr lang="uk-UA" sz="2400" spc="90" dirty="0" smtClean="0">
                <a:solidFill>
                  <a:srgbClr val="F0F1F1"/>
                </a:solidFill>
                <a:latin typeface="Arial"/>
                <a:cs typeface="Arial"/>
              </a:rPr>
              <a:t>незалежних</a:t>
            </a:r>
            <a:r>
              <a:rPr lang="uk-UA" sz="2400" spc="315" dirty="0" smtClean="0">
                <a:solidFill>
                  <a:srgbClr val="F0F1F1"/>
                </a:solidFill>
                <a:latin typeface="Arial"/>
                <a:cs typeface="Arial"/>
              </a:rPr>
              <a:t> </a:t>
            </a:r>
            <a:r>
              <a:rPr lang="uk-UA" sz="2400" spc="55" dirty="0" smtClean="0">
                <a:solidFill>
                  <a:srgbClr val="F0F1F1"/>
                </a:solidFill>
                <a:latin typeface="Arial"/>
                <a:cs typeface="Arial"/>
              </a:rPr>
              <a:t>від</a:t>
            </a:r>
            <a:r>
              <a:rPr lang="uk-UA" sz="2400" spc="320" dirty="0" smtClean="0">
                <a:solidFill>
                  <a:srgbClr val="F0F1F1"/>
                </a:solidFill>
                <a:latin typeface="Arial"/>
                <a:cs typeface="Arial"/>
              </a:rPr>
              <a:t> </a:t>
            </a:r>
            <a:r>
              <a:rPr lang="uk-UA" sz="2400" dirty="0" smtClean="0">
                <a:solidFill>
                  <a:srgbClr val="F0F1F1"/>
                </a:solidFill>
                <a:latin typeface="Arial"/>
                <a:cs typeface="Arial"/>
              </a:rPr>
              <a:t>будь</a:t>
            </a:r>
            <a:r>
              <a:rPr lang="uk-UA" sz="2400" dirty="0" smtClean="0">
                <a:solidFill>
                  <a:srgbClr val="F0F1F1"/>
                </a:solidFill>
                <a:latin typeface="Verdana"/>
                <a:cs typeface="Verdana"/>
              </a:rPr>
              <a:t>-</a:t>
            </a:r>
            <a:r>
              <a:rPr lang="uk-UA" sz="2400" spc="60" dirty="0" smtClean="0">
                <a:solidFill>
                  <a:srgbClr val="F0F1F1"/>
                </a:solidFill>
                <a:latin typeface="Arial"/>
                <a:cs typeface="Arial"/>
              </a:rPr>
              <a:t>якої</a:t>
            </a:r>
            <a:r>
              <a:rPr lang="uk-UA" sz="2400" spc="320" dirty="0" smtClean="0">
                <a:solidFill>
                  <a:srgbClr val="F0F1F1"/>
                </a:solidFill>
                <a:latin typeface="Arial"/>
                <a:cs typeface="Arial"/>
              </a:rPr>
              <a:t> </a:t>
            </a:r>
            <a:r>
              <a:rPr lang="uk-UA" sz="2400" spc="110" dirty="0" smtClean="0">
                <a:solidFill>
                  <a:srgbClr val="F0F1F1"/>
                </a:solidFill>
                <a:latin typeface="Arial"/>
                <a:cs typeface="Arial"/>
              </a:rPr>
              <a:t>іншої</a:t>
            </a:r>
            <a:r>
              <a:rPr lang="uk-UA" sz="2400" spc="320" dirty="0" smtClean="0">
                <a:solidFill>
                  <a:srgbClr val="F0F1F1"/>
                </a:solidFill>
                <a:latin typeface="Arial"/>
                <a:cs typeface="Arial"/>
              </a:rPr>
              <a:t> </a:t>
            </a:r>
            <a:r>
              <a:rPr lang="uk-UA" sz="2400" spc="110" dirty="0" smtClean="0">
                <a:solidFill>
                  <a:srgbClr val="F0F1F1"/>
                </a:solidFill>
                <a:latin typeface="Arial"/>
                <a:cs typeface="Arial"/>
              </a:rPr>
              <a:t>ринкової </a:t>
            </a:r>
            <a:r>
              <a:rPr lang="uk-UA" sz="2400" dirty="0" smtClean="0">
                <a:solidFill>
                  <a:srgbClr val="F0F1F1"/>
                </a:solidFill>
                <a:latin typeface="Verdana"/>
                <a:cs typeface="Verdana"/>
              </a:rPr>
              <a:t>(</a:t>
            </a:r>
            <a:r>
              <a:rPr lang="uk-UA" sz="2400" dirty="0" smtClean="0">
                <a:solidFill>
                  <a:srgbClr val="F0F1F1"/>
                </a:solidFill>
                <a:latin typeface="Arial"/>
                <a:cs typeface="Arial"/>
              </a:rPr>
              <a:t>або</a:t>
            </a:r>
            <a:r>
              <a:rPr lang="uk-UA" sz="2400" spc="470" dirty="0" smtClean="0">
                <a:solidFill>
                  <a:srgbClr val="F0F1F1"/>
                </a:solidFill>
                <a:latin typeface="Arial"/>
                <a:cs typeface="Arial"/>
              </a:rPr>
              <a:t> </a:t>
            </a:r>
            <a:r>
              <a:rPr lang="uk-UA" sz="2400" spc="75" dirty="0" smtClean="0">
                <a:solidFill>
                  <a:srgbClr val="F0F1F1"/>
                </a:solidFill>
                <a:latin typeface="Arial"/>
                <a:cs typeface="Arial"/>
              </a:rPr>
              <a:t>неринкової</a:t>
            </a:r>
            <a:r>
              <a:rPr lang="uk-UA" sz="2400" spc="75" dirty="0" smtClean="0">
                <a:solidFill>
                  <a:srgbClr val="F0F1F1"/>
                </a:solidFill>
                <a:latin typeface="Verdana"/>
                <a:cs typeface="Verdana"/>
              </a:rPr>
              <a:t>)</a:t>
            </a:r>
            <a:r>
              <a:rPr lang="uk-UA" sz="2400" spc="300" dirty="0" smtClean="0">
                <a:solidFill>
                  <a:srgbClr val="F0F1F1"/>
                </a:solidFill>
                <a:latin typeface="Verdana"/>
                <a:cs typeface="Verdana"/>
              </a:rPr>
              <a:t> </a:t>
            </a:r>
            <a:r>
              <a:rPr lang="uk-UA" sz="2400" spc="75" dirty="0" smtClean="0">
                <a:solidFill>
                  <a:srgbClr val="F0F1F1"/>
                </a:solidFill>
                <a:latin typeface="Arial"/>
                <a:cs typeface="Arial"/>
              </a:rPr>
              <a:t>структури</a:t>
            </a:r>
            <a:r>
              <a:rPr lang="uk-UA" sz="2400" spc="47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475" dirty="0" smtClean="0">
                <a:solidFill>
                  <a:srgbClr val="F0F1F1"/>
                </a:solidFill>
                <a:latin typeface="Arial"/>
                <a:cs typeface="Arial"/>
              </a:rPr>
              <a:t> </a:t>
            </a:r>
            <a:r>
              <a:rPr lang="uk-UA" sz="2400" dirty="0" smtClean="0">
                <a:solidFill>
                  <a:srgbClr val="F0F1F1"/>
                </a:solidFill>
                <a:latin typeface="Arial"/>
                <a:cs typeface="Arial"/>
              </a:rPr>
              <a:t>тих</a:t>
            </a:r>
            <a:r>
              <a:rPr lang="uk-UA" sz="2400" dirty="0" smtClean="0">
                <a:solidFill>
                  <a:srgbClr val="F0F1F1"/>
                </a:solidFill>
                <a:latin typeface="Verdana"/>
                <a:cs typeface="Verdana"/>
              </a:rPr>
              <a:t>,</a:t>
            </a:r>
            <a:r>
              <a:rPr lang="uk-UA" sz="2400" spc="300" dirty="0" smtClean="0">
                <a:solidFill>
                  <a:srgbClr val="F0F1F1"/>
                </a:solidFill>
                <a:latin typeface="Verdana"/>
                <a:cs typeface="Verdana"/>
              </a:rPr>
              <a:t> </a:t>
            </a:r>
            <a:r>
              <a:rPr lang="uk-UA" sz="2400" spc="150" dirty="0" smtClean="0">
                <a:solidFill>
                  <a:srgbClr val="F0F1F1"/>
                </a:solidFill>
                <a:latin typeface="Arial"/>
                <a:cs typeface="Arial"/>
              </a:rPr>
              <a:t>що</a:t>
            </a:r>
            <a:r>
              <a:rPr lang="uk-UA" sz="2400" spc="470" dirty="0" smtClean="0">
                <a:solidFill>
                  <a:srgbClr val="F0F1F1"/>
                </a:solidFill>
                <a:latin typeface="Arial"/>
                <a:cs typeface="Arial"/>
              </a:rPr>
              <a:t> </a:t>
            </a:r>
            <a:r>
              <a:rPr lang="uk-UA" sz="2400" spc="80" dirty="0" smtClean="0">
                <a:solidFill>
                  <a:srgbClr val="F0F1F1"/>
                </a:solidFill>
                <a:latin typeface="Arial"/>
                <a:cs typeface="Arial"/>
              </a:rPr>
              <a:t>не </a:t>
            </a:r>
            <a:r>
              <a:rPr lang="uk-UA" sz="2400" spc="130" dirty="0" smtClean="0">
                <a:solidFill>
                  <a:srgbClr val="F0F1F1"/>
                </a:solidFill>
                <a:latin typeface="Arial"/>
                <a:cs typeface="Arial"/>
              </a:rPr>
              <a:t>працюють</a:t>
            </a:r>
            <a:r>
              <a:rPr lang="uk-UA" sz="2400" spc="33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335" dirty="0" smtClean="0">
                <a:solidFill>
                  <a:srgbClr val="F0F1F1"/>
                </a:solidFill>
                <a:latin typeface="Arial"/>
                <a:cs typeface="Arial"/>
              </a:rPr>
              <a:t>   </a:t>
            </a:r>
            <a:r>
              <a:rPr lang="uk-UA" sz="2400" dirty="0" smtClean="0">
                <a:solidFill>
                  <a:srgbClr val="F0F1F1"/>
                </a:solidFill>
                <a:latin typeface="Arial"/>
                <a:cs typeface="Arial"/>
              </a:rPr>
              <a:t>її</a:t>
            </a:r>
            <a:r>
              <a:rPr lang="uk-UA" sz="2400" spc="335" dirty="0" smtClean="0">
                <a:solidFill>
                  <a:srgbClr val="F0F1F1"/>
                </a:solidFill>
                <a:latin typeface="Arial"/>
                <a:cs typeface="Arial"/>
              </a:rPr>
              <a:t>   </a:t>
            </a:r>
            <a:r>
              <a:rPr lang="uk-UA" sz="2400" spc="50" dirty="0" smtClean="0">
                <a:solidFill>
                  <a:srgbClr val="F0F1F1"/>
                </a:solidFill>
                <a:latin typeface="Arial"/>
                <a:cs typeface="Arial"/>
              </a:rPr>
              <a:t>замовлення</a:t>
            </a:r>
            <a:r>
              <a:rPr lang="uk-UA" sz="2400" spc="50" dirty="0" smtClean="0">
                <a:solidFill>
                  <a:srgbClr val="F0F1F1"/>
                </a:solidFill>
                <a:latin typeface="Verdana"/>
                <a:cs typeface="Verdana"/>
              </a:rPr>
              <a:t>.</a:t>
            </a:r>
            <a:r>
              <a:rPr lang="uk-UA" sz="2400" spc="165" dirty="0" smtClean="0">
                <a:solidFill>
                  <a:srgbClr val="F0F1F1"/>
                </a:solidFill>
                <a:latin typeface="Verdana"/>
                <a:cs typeface="Verdana"/>
              </a:rPr>
              <a:t>   </a:t>
            </a:r>
            <a:r>
              <a:rPr lang="uk-UA" sz="2400" spc="90" dirty="0" smtClean="0">
                <a:solidFill>
                  <a:srgbClr val="F0F1F1"/>
                </a:solidFill>
                <a:latin typeface="Arial"/>
                <a:cs typeface="Arial"/>
              </a:rPr>
              <a:t>Вони </a:t>
            </a:r>
            <a:r>
              <a:rPr lang="uk-UA" sz="2400" spc="75" dirty="0" err="1" smtClean="0">
                <a:solidFill>
                  <a:srgbClr val="F0F1F1"/>
                </a:solidFill>
                <a:latin typeface="Arial"/>
                <a:cs typeface="Arial"/>
              </a:rPr>
              <a:t>самоорганізуються</a:t>
            </a:r>
            <a:r>
              <a:rPr lang="uk-UA" sz="2400" spc="310" dirty="0" smtClean="0">
                <a:solidFill>
                  <a:srgbClr val="F0F1F1"/>
                </a:solidFill>
                <a:latin typeface="Arial"/>
                <a:cs typeface="Arial"/>
              </a:rPr>
              <a:t> </a:t>
            </a:r>
            <a:r>
              <a:rPr lang="uk-UA" sz="2400" spc="65" dirty="0" smtClean="0">
                <a:solidFill>
                  <a:srgbClr val="F0F1F1"/>
                </a:solidFill>
                <a:latin typeface="Arial"/>
                <a:cs typeface="Arial"/>
              </a:rPr>
              <a:t>з</a:t>
            </a:r>
            <a:r>
              <a:rPr lang="uk-UA" sz="2400" spc="315" dirty="0" smtClean="0">
                <a:solidFill>
                  <a:srgbClr val="F0F1F1"/>
                </a:solidFill>
                <a:latin typeface="Arial"/>
                <a:cs typeface="Arial"/>
              </a:rPr>
              <a:t> </a:t>
            </a:r>
            <a:r>
              <a:rPr lang="uk-UA" sz="2400" spc="110" dirty="0" smtClean="0">
                <a:solidFill>
                  <a:srgbClr val="F0F1F1"/>
                </a:solidFill>
                <a:latin typeface="Arial"/>
                <a:cs typeface="Arial"/>
              </a:rPr>
              <a:t>ініціативи</a:t>
            </a:r>
            <a:r>
              <a:rPr lang="uk-UA" sz="2400" spc="315" dirty="0" smtClean="0">
                <a:solidFill>
                  <a:srgbClr val="F0F1F1"/>
                </a:solidFill>
                <a:latin typeface="Arial"/>
                <a:cs typeface="Arial"/>
              </a:rPr>
              <a:t> </a:t>
            </a:r>
            <a:r>
              <a:rPr lang="uk-UA" sz="2400" spc="75" dirty="0" smtClean="0">
                <a:solidFill>
                  <a:srgbClr val="F0F1F1"/>
                </a:solidFill>
                <a:latin typeface="Arial"/>
                <a:cs typeface="Arial"/>
              </a:rPr>
              <a:t>носія</a:t>
            </a:r>
            <a:r>
              <a:rPr lang="uk-UA" sz="2400" spc="310" dirty="0" smtClean="0">
                <a:solidFill>
                  <a:srgbClr val="F0F1F1"/>
                </a:solidFill>
                <a:latin typeface="Arial"/>
                <a:cs typeface="Arial"/>
              </a:rPr>
              <a:t> </a:t>
            </a:r>
            <a:r>
              <a:rPr lang="uk-UA" sz="2400" spc="-20" dirty="0" smtClean="0">
                <a:solidFill>
                  <a:srgbClr val="F0F1F1"/>
                </a:solidFill>
                <a:latin typeface="Arial"/>
                <a:cs typeface="Arial"/>
              </a:rPr>
              <a:t>ідеї </a:t>
            </a:r>
            <a:r>
              <a:rPr lang="uk-UA" sz="2400" dirty="0" smtClean="0">
                <a:solidFill>
                  <a:srgbClr val="F0F1F1"/>
                </a:solidFill>
                <a:latin typeface="Verdana"/>
                <a:cs typeface="Verdana"/>
              </a:rPr>
              <a:t>–</a:t>
            </a:r>
            <a:r>
              <a:rPr lang="uk-UA" sz="2400" spc="290" dirty="0" smtClean="0">
                <a:solidFill>
                  <a:srgbClr val="F0F1F1"/>
                </a:solidFill>
                <a:latin typeface="Verdana"/>
                <a:cs typeface="Verdana"/>
              </a:rPr>
              <a:t> </a:t>
            </a:r>
            <a:r>
              <a:rPr lang="uk-UA" sz="2400" dirty="0" smtClean="0">
                <a:solidFill>
                  <a:srgbClr val="F0F1F1"/>
                </a:solidFill>
                <a:latin typeface="Arial"/>
                <a:cs typeface="Arial"/>
              </a:rPr>
              <a:t>менеджера</a:t>
            </a:r>
            <a:r>
              <a:rPr lang="uk-UA" sz="2400" dirty="0" smtClean="0">
                <a:solidFill>
                  <a:srgbClr val="F0F1F1"/>
                </a:solidFill>
                <a:latin typeface="Verdana"/>
                <a:cs typeface="Verdana"/>
              </a:rPr>
              <a:t>-</a:t>
            </a:r>
            <a:r>
              <a:rPr lang="uk-UA" sz="2400" spc="80" dirty="0" smtClean="0">
                <a:solidFill>
                  <a:srgbClr val="F0F1F1"/>
                </a:solidFill>
                <a:latin typeface="Arial"/>
                <a:cs typeface="Arial"/>
              </a:rPr>
              <a:t>винахідника</a:t>
            </a:r>
            <a:r>
              <a:rPr lang="uk-UA" sz="2400" spc="80" dirty="0" smtClean="0">
                <a:solidFill>
                  <a:srgbClr val="F0F1F1"/>
                </a:solidFill>
                <a:latin typeface="Verdana"/>
                <a:cs typeface="Verdana"/>
              </a:rPr>
              <a:t>,</a:t>
            </a:r>
            <a:r>
              <a:rPr lang="uk-UA" sz="2400" spc="295" dirty="0" smtClean="0">
                <a:solidFill>
                  <a:srgbClr val="F0F1F1"/>
                </a:solidFill>
                <a:latin typeface="Verdana"/>
                <a:cs typeface="Verdana"/>
              </a:rPr>
              <a:t> </a:t>
            </a:r>
            <a:r>
              <a:rPr lang="uk-UA" sz="2400" spc="160" dirty="0" smtClean="0">
                <a:solidFill>
                  <a:srgbClr val="F0F1F1"/>
                </a:solidFill>
                <a:latin typeface="Arial"/>
                <a:cs typeface="Arial"/>
              </a:rPr>
              <a:t>який</a:t>
            </a:r>
            <a:r>
              <a:rPr lang="uk-UA" sz="2400" spc="459" dirty="0" smtClean="0">
                <a:solidFill>
                  <a:srgbClr val="F0F1F1"/>
                </a:solidFill>
                <a:latin typeface="Arial"/>
                <a:cs typeface="Arial"/>
              </a:rPr>
              <a:t> </a:t>
            </a:r>
            <a:r>
              <a:rPr lang="uk-UA" sz="2400" spc="55" dirty="0" smtClean="0">
                <a:solidFill>
                  <a:srgbClr val="F0F1F1"/>
                </a:solidFill>
                <a:latin typeface="Arial"/>
                <a:cs typeface="Arial"/>
              </a:rPr>
              <a:t>створює </a:t>
            </a:r>
            <a:r>
              <a:rPr lang="uk-UA" sz="2400" spc="85" dirty="0" smtClean="0">
                <a:solidFill>
                  <a:srgbClr val="F0F1F1"/>
                </a:solidFill>
                <a:latin typeface="Arial"/>
                <a:cs typeface="Arial"/>
              </a:rPr>
              <a:t>команду</a:t>
            </a:r>
            <a:r>
              <a:rPr lang="uk-UA" sz="2400" spc="380" dirty="0" smtClean="0">
                <a:solidFill>
                  <a:srgbClr val="F0F1F1"/>
                </a:solidFill>
                <a:latin typeface="Arial"/>
                <a:cs typeface="Arial"/>
              </a:rPr>
              <a:t>    </a:t>
            </a:r>
            <a:r>
              <a:rPr lang="uk-UA" sz="2400" spc="130" dirty="0" smtClean="0">
                <a:solidFill>
                  <a:srgbClr val="F0F1F1"/>
                </a:solidFill>
                <a:latin typeface="Arial"/>
                <a:cs typeface="Arial"/>
              </a:rPr>
              <a:t>вчених</a:t>
            </a:r>
            <a:r>
              <a:rPr lang="uk-UA" sz="2400" spc="38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385" dirty="0" smtClean="0">
                <a:solidFill>
                  <a:srgbClr val="F0F1F1"/>
                </a:solidFill>
                <a:latin typeface="Arial"/>
                <a:cs typeface="Arial"/>
              </a:rPr>
              <a:t>    </a:t>
            </a:r>
            <a:r>
              <a:rPr lang="uk-UA" sz="2400" dirty="0" smtClean="0">
                <a:solidFill>
                  <a:srgbClr val="F0F1F1"/>
                </a:solidFill>
                <a:latin typeface="Arial"/>
                <a:cs typeface="Arial"/>
              </a:rPr>
              <a:t>фахівців</a:t>
            </a:r>
            <a:r>
              <a:rPr lang="uk-UA" sz="2400" spc="380" dirty="0" smtClean="0">
                <a:solidFill>
                  <a:srgbClr val="F0F1F1"/>
                </a:solidFill>
                <a:latin typeface="Arial"/>
                <a:cs typeface="Arial"/>
              </a:rPr>
              <a:t>    </a:t>
            </a:r>
            <a:r>
              <a:rPr lang="uk-UA" sz="2400" spc="-25" dirty="0" smtClean="0">
                <a:solidFill>
                  <a:srgbClr val="F0F1F1"/>
                </a:solidFill>
                <a:latin typeface="Arial"/>
                <a:cs typeface="Arial"/>
              </a:rPr>
              <a:t>для </a:t>
            </a:r>
            <a:r>
              <a:rPr lang="uk-UA" sz="2400" spc="85" dirty="0" smtClean="0">
                <a:solidFill>
                  <a:srgbClr val="F0F1F1"/>
                </a:solidFill>
                <a:latin typeface="Arial"/>
                <a:cs typeface="Arial"/>
              </a:rPr>
              <a:t>досягнення</a:t>
            </a:r>
            <a:r>
              <a:rPr lang="uk-UA" sz="2400" spc="310" dirty="0" smtClean="0">
                <a:solidFill>
                  <a:srgbClr val="F0F1F1"/>
                </a:solidFill>
                <a:latin typeface="Arial"/>
                <a:cs typeface="Arial"/>
              </a:rPr>
              <a:t> </a:t>
            </a:r>
            <a:r>
              <a:rPr lang="uk-UA" sz="2400" spc="110" dirty="0" smtClean="0">
                <a:solidFill>
                  <a:srgbClr val="F0F1F1"/>
                </a:solidFill>
                <a:latin typeface="Arial"/>
                <a:cs typeface="Arial"/>
              </a:rPr>
              <a:t>конкретної</a:t>
            </a:r>
            <a:r>
              <a:rPr lang="uk-UA" sz="2400" spc="315" dirty="0" smtClean="0">
                <a:solidFill>
                  <a:srgbClr val="F0F1F1"/>
                </a:solidFill>
                <a:latin typeface="Arial"/>
                <a:cs typeface="Arial"/>
              </a:rPr>
              <a:t> </a:t>
            </a:r>
            <a:r>
              <a:rPr lang="uk-UA" sz="2400" spc="90" dirty="0" smtClean="0">
                <a:solidFill>
                  <a:srgbClr val="F0F1F1"/>
                </a:solidFill>
                <a:latin typeface="Arial"/>
                <a:cs typeface="Arial"/>
              </a:rPr>
              <a:t>мети</a:t>
            </a:r>
            <a:r>
              <a:rPr lang="uk-UA" sz="2400" spc="310" dirty="0" smtClean="0">
                <a:solidFill>
                  <a:srgbClr val="F0F1F1"/>
                </a:solidFill>
                <a:latin typeface="Arial"/>
                <a:cs typeface="Arial"/>
              </a:rPr>
              <a:t> </a:t>
            </a:r>
            <a:r>
              <a:rPr lang="uk-UA" sz="2400" dirty="0" smtClean="0">
                <a:solidFill>
                  <a:srgbClr val="F0F1F1"/>
                </a:solidFill>
                <a:latin typeface="Verdana"/>
                <a:cs typeface="Verdana"/>
              </a:rPr>
              <a:t>(</a:t>
            </a:r>
            <a:r>
              <a:rPr lang="uk-UA" sz="2400" dirty="0" smtClean="0">
                <a:solidFill>
                  <a:srgbClr val="F0F1F1"/>
                </a:solidFill>
                <a:latin typeface="Arial"/>
                <a:cs typeface="Arial"/>
              </a:rPr>
              <a:t>роботи</a:t>
            </a:r>
            <a:r>
              <a:rPr lang="uk-UA" sz="2400" spc="315" dirty="0" smtClean="0">
                <a:solidFill>
                  <a:srgbClr val="F0F1F1"/>
                </a:solidFill>
                <a:latin typeface="Arial"/>
                <a:cs typeface="Arial"/>
              </a:rPr>
              <a:t> </a:t>
            </a:r>
            <a:r>
              <a:rPr lang="uk-UA" sz="2400" spc="35" dirty="0" smtClean="0">
                <a:solidFill>
                  <a:srgbClr val="F0F1F1"/>
                </a:solidFill>
                <a:latin typeface="Arial"/>
                <a:cs typeface="Arial"/>
              </a:rPr>
              <a:t>над </a:t>
            </a:r>
            <a:r>
              <a:rPr lang="uk-UA" sz="2400" spc="65" dirty="0" smtClean="0">
                <a:solidFill>
                  <a:srgbClr val="F0F1F1"/>
                </a:solidFill>
                <a:latin typeface="Arial"/>
                <a:cs typeface="Arial"/>
              </a:rPr>
              <a:t>об</a:t>
            </a:r>
            <a:r>
              <a:rPr lang="uk-UA" sz="2400" spc="65" dirty="0" smtClean="0">
                <a:solidFill>
                  <a:srgbClr val="F0F1F1"/>
                </a:solidFill>
                <a:latin typeface="Verdana"/>
                <a:cs typeface="Verdana"/>
              </a:rPr>
              <a:t>’</a:t>
            </a:r>
            <a:r>
              <a:rPr lang="uk-UA" sz="2400" spc="65" dirty="0" smtClean="0">
                <a:solidFill>
                  <a:srgbClr val="F0F1F1"/>
                </a:solidFill>
                <a:latin typeface="Arial"/>
                <a:cs typeface="Arial"/>
              </a:rPr>
              <a:t>єктом</a:t>
            </a:r>
            <a:r>
              <a:rPr lang="uk-UA" sz="2400" spc="-70" dirty="0" smtClean="0">
                <a:solidFill>
                  <a:srgbClr val="F0F1F1"/>
                </a:solidFill>
                <a:latin typeface="Arial"/>
                <a:cs typeface="Arial"/>
              </a:rPr>
              <a:t> </a:t>
            </a:r>
            <a:r>
              <a:rPr lang="uk-UA" sz="2400" spc="-10" dirty="0" smtClean="0">
                <a:solidFill>
                  <a:srgbClr val="F0F1F1"/>
                </a:solidFill>
                <a:latin typeface="Arial"/>
                <a:cs typeface="Arial"/>
              </a:rPr>
              <a:t>винаходу</a:t>
            </a:r>
            <a:r>
              <a:rPr lang="uk-UA" sz="2400" spc="-10" dirty="0" smtClean="0">
                <a:solidFill>
                  <a:srgbClr val="F0F1F1"/>
                </a:solidFill>
                <a:latin typeface="Verdana"/>
                <a:cs typeface="Verdana"/>
              </a:rPr>
              <a:t>).</a:t>
            </a:r>
            <a:endParaRPr sz="2400" dirty="0">
              <a:latin typeface="Verdana"/>
              <a:cs typeface="Verdana"/>
            </a:endParaRPr>
          </a:p>
        </p:txBody>
      </p:sp>
      <p:pic>
        <p:nvPicPr>
          <p:cNvPr id="5" name="object 5"/>
          <p:cNvPicPr/>
          <p:nvPr/>
        </p:nvPicPr>
        <p:blipFill>
          <a:blip r:embed="rId3" cstate="print"/>
          <a:stretch>
            <a:fillRect/>
          </a:stretch>
        </p:blipFill>
        <p:spPr>
          <a:xfrm>
            <a:off x="13119864" y="0"/>
            <a:ext cx="5168135" cy="8013008"/>
          </a:xfrm>
          <a:prstGeom prst="rect">
            <a:avLst/>
          </a:prstGeom>
        </p:spPr>
      </p:pic>
      <p:sp>
        <p:nvSpPr>
          <p:cNvPr id="6" name="object 6"/>
          <p:cNvSpPr/>
          <p:nvPr/>
        </p:nvSpPr>
        <p:spPr>
          <a:xfrm>
            <a:off x="7227544" y="8381816"/>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78052"/>
            <a:ext cx="12936838" cy="10208947"/>
            <a:chOff x="0" y="78052"/>
            <a:chExt cx="12936838" cy="10208947"/>
          </a:xfrm>
        </p:grpSpPr>
        <p:sp>
          <p:nvSpPr>
            <p:cNvPr id="3" name="object 3"/>
            <p:cNvSpPr/>
            <p:nvPr/>
          </p:nvSpPr>
          <p:spPr>
            <a:xfrm>
              <a:off x="0" y="78052"/>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7690469" y="3060164"/>
              <a:ext cx="5246369" cy="7226835"/>
            </a:xfrm>
            <a:prstGeom prst="rect">
              <a:avLst/>
            </a:prstGeom>
          </p:spPr>
        </p:pic>
      </p:grpSp>
      <p:sp>
        <p:nvSpPr>
          <p:cNvPr id="7" name="object 7" descr="$PPTXTitle"/>
          <p:cNvSpPr txBox="1">
            <a:spLocks noGrp="1"/>
          </p:cNvSpPr>
          <p:nvPr>
            <p:ph type="title"/>
          </p:nvPr>
        </p:nvSpPr>
        <p:spPr>
          <a:xfrm>
            <a:off x="471642" y="914392"/>
            <a:ext cx="8131809" cy="1379160"/>
          </a:xfrm>
          <a:prstGeom prst="rect">
            <a:avLst/>
          </a:prstGeom>
        </p:spPr>
        <p:txBody>
          <a:bodyPr vert="horz" wrap="square" lIns="0" tIns="12700" rIns="0" bIns="0" rtlCol="0">
            <a:spAutoFit/>
          </a:bodyPr>
          <a:lstStyle/>
          <a:p>
            <a:pPr marL="12700" marR="5080">
              <a:lnSpc>
                <a:spcPct val="115599"/>
              </a:lnSpc>
              <a:spcBef>
                <a:spcPts val="100"/>
              </a:spcBef>
            </a:pPr>
            <a:r>
              <a:rPr lang="uk-UA" spc="170" dirty="0" smtClean="0"/>
              <a:t>МІП</a:t>
            </a:r>
            <a:r>
              <a:rPr lang="uk-UA" spc="-175" dirty="0" smtClean="0"/>
              <a:t> </a:t>
            </a:r>
            <a:r>
              <a:rPr lang="uk-UA" spc="190" dirty="0" smtClean="0"/>
              <a:t>можна</a:t>
            </a:r>
            <a:r>
              <a:rPr lang="uk-UA" spc="-170" dirty="0" smtClean="0"/>
              <a:t> </a:t>
            </a:r>
            <a:r>
              <a:rPr lang="uk-UA" spc="180" dirty="0" smtClean="0"/>
              <a:t>умовно</a:t>
            </a:r>
            <a:r>
              <a:rPr lang="uk-UA" spc="-170" dirty="0" smtClean="0"/>
              <a:t> </a:t>
            </a:r>
            <a:r>
              <a:rPr lang="uk-UA" spc="135" dirty="0" smtClean="0"/>
              <a:t>розділити</a:t>
            </a:r>
            <a:r>
              <a:rPr lang="uk-UA" spc="-170" dirty="0" smtClean="0"/>
              <a:t> </a:t>
            </a:r>
            <a:r>
              <a:rPr lang="uk-UA" spc="135" dirty="0" smtClean="0"/>
              <a:t>на </a:t>
            </a:r>
            <a:r>
              <a:rPr lang="uk-UA" spc="130" dirty="0" smtClean="0"/>
              <a:t>такі</a:t>
            </a:r>
            <a:r>
              <a:rPr lang="uk-UA" spc="-170" dirty="0" smtClean="0"/>
              <a:t> </a:t>
            </a:r>
            <a:r>
              <a:rPr lang="uk-UA" spc="200" dirty="0" smtClean="0"/>
              <a:t>групи:</a:t>
            </a:r>
            <a:endParaRPr spc="200" dirty="0"/>
          </a:p>
        </p:txBody>
      </p:sp>
      <p:sp>
        <p:nvSpPr>
          <p:cNvPr id="13" name="object 13"/>
          <p:cNvSpPr txBox="1"/>
          <p:nvPr/>
        </p:nvSpPr>
        <p:spPr>
          <a:xfrm>
            <a:off x="76200" y="2383788"/>
            <a:ext cx="7286935" cy="5534336"/>
          </a:xfrm>
          <a:prstGeom prst="rect">
            <a:avLst/>
          </a:prstGeom>
        </p:spPr>
        <p:txBody>
          <a:bodyPr vert="horz" wrap="square" lIns="0" tIns="12700" rIns="0" bIns="0" rtlCol="0">
            <a:spAutoFit/>
          </a:bodyPr>
          <a:lstStyle/>
          <a:p>
            <a:pPr marL="12700" marR="5080" algn="just">
              <a:lnSpc>
                <a:spcPct val="114599"/>
              </a:lnSpc>
              <a:spcBef>
                <a:spcPts val="100"/>
              </a:spcBef>
            </a:pPr>
            <a:r>
              <a:rPr lang="ru-RU" sz="2400" spc="50" dirty="0" smtClean="0">
                <a:solidFill>
                  <a:srgbClr val="F0F1F1"/>
                </a:solidFill>
                <a:latin typeface="Arial"/>
                <a:cs typeface="Arial"/>
              </a:rPr>
              <a:t>	</a:t>
            </a:r>
            <a:r>
              <a:rPr lang="ru-RU" sz="2400" b="1" spc="50" dirty="0" smtClean="0">
                <a:solidFill>
                  <a:srgbClr val="F0F1F1"/>
                </a:solidFill>
                <a:latin typeface="Arial"/>
                <a:cs typeface="Arial"/>
              </a:rPr>
              <a:t>Друга </a:t>
            </a:r>
            <a:r>
              <a:rPr lang="uk-UA" sz="2400" b="1" spc="85" dirty="0" smtClean="0">
                <a:solidFill>
                  <a:srgbClr val="F0F1F1"/>
                </a:solidFill>
                <a:latin typeface="Arial"/>
                <a:cs typeface="Arial"/>
              </a:rPr>
              <a:t>група</a:t>
            </a:r>
            <a:r>
              <a:rPr lang="uk-UA" sz="2400" b="1" dirty="0">
                <a:solidFill>
                  <a:srgbClr val="F0F1F1"/>
                </a:solidFill>
                <a:latin typeface="Arial"/>
                <a:cs typeface="Arial"/>
              </a:rPr>
              <a:t> </a:t>
            </a:r>
            <a:r>
              <a:rPr lang="uk-UA" sz="2400" dirty="0" smtClean="0">
                <a:solidFill>
                  <a:srgbClr val="F0F1F1"/>
                </a:solidFill>
                <a:latin typeface="Verdana"/>
                <a:cs typeface="Verdana"/>
              </a:rPr>
              <a:t>–</a:t>
            </a:r>
            <a:r>
              <a:rPr lang="uk-UA" sz="2400" spc="25" dirty="0" smtClean="0">
                <a:solidFill>
                  <a:srgbClr val="F0F1F1"/>
                </a:solidFill>
                <a:latin typeface="Verdana"/>
                <a:cs typeface="Verdana"/>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25" dirty="0" smtClean="0">
                <a:solidFill>
                  <a:srgbClr val="F0F1F1"/>
                </a:solidFill>
                <a:latin typeface="Verdana"/>
                <a:cs typeface="Verdana"/>
              </a:rPr>
              <a:t>  </a:t>
            </a:r>
            <a:r>
              <a:rPr lang="uk-UA" sz="2400" spc="125" dirty="0" smtClean="0">
                <a:solidFill>
                  <a:srgbClr val="F0F1F1"/>
                </a:solidFill>
                <a:latin typeface="Arial"/>
                <a:cs typeface="Arial"/>
              </a:rPr>
              <a:t>що</a:t>
            </a:r>
            <a:r>
              <a:rPr lang="uk-UA" sz="2400" dirty="0">
                <a:solidFill>
                  <a:srgbClr val="F0F1F1"/>
                </a:solidFill>
                <a:latin typeface="Arial"/>
                <a:cs typeface="Arial"/>
              </a:rPr>
              <a:t> </a:t>
            </a:r>
            <a:r>
              <a:rPr lang="uk-UA" sz="2400" spc="120" dirty="0" smtClean="0">
                <a:solidFill>
                  <a:srgbClr val="F0F1F1"/>
                </a:solidFill>
                <a:latin typeface="Arial"/>
                <a:cs typeface="Arial"/>
              </a:rPr>
              <a:t>працюють</a:t>
            </a:r>
            <a:r>
              <a:rPr lang="uk-UA" sz="2400" dirty="0" smtClean="0">
                <a:solidFill>
                  <a:srgbClr val="F0F1F1"/>
                </a:solidFill>
                <a:latin typeface="Arial"/>
                <a:cs typeface="Arial"/>
              </a:rPr>
              <a:t> </a:t>
            </a:r>
            <a:r>
              <a:rPr lang="uk-UA" sz="2400" spc="70" dirty="0" smtClean="0">
                <a:solidFill>
                  <a:srgbClr val="F0F1F1"/>
                </a:solidFill>
                <a:latin typeface="Arial"/>
                <a:cs typeface="Arial"/>
              </a:rPr>
              <a:t>на </a:t>
            </a:r>
            <a:r>
              <a:rPr lang="uk-UA" sz="2400" spc="40" dirty="0" smtClean="0">
                <a:solidFill>
                  <a:srgbClr val="F0F1F1"/>
                </a:solidFill>
                <a:latin typeface="Arial"/>
                <a:cs typeface="Arial"/>
              </a:rPr>
              <a:t>замовлення</a:t>
            </a:r>
            <a:r>
              <a:rPr lang="uk-UA" sz="2400" spc="40" dirty="0" smtClean="0">
                <a:solidFill>
                  <a:srgbClr val="F0F1F1"/>
                </a:solidFill>
                <a:latin typeface="Verdana"/>
                <a:cs typeface="Verdana"/>
              </a:rPr>
              <a:t>. </a:t>
            </a:r>
            <a:r>
              <a:rPr lang="uk-UA" sz="2400" spc="90" dirty="0" smtClean="0">
                <a:solidFill>
                  <a:srgbClr val="F0F1F1"/>
                </a:solidFill>
                <a:latin typeface="Arial"/>
                <a:cs typeface="Arial"/>
              </a:rPr>
              <a:t>Вони </a:t>
            </a:r>
            <a:r>
              <a:rPr lang="uk-UA" sz="2400" spc="-20" dirty="0" smtClean="0">
                <a:solidFill>
                  <a:srgbClr val="F0F1F1"/>
                </a:solidFill>
                <a:latin typeface="Arial"/>
                <a:cs typeface="Arial"/>
              </a:rPr>
              <a:t>дуже</a:t>
            </a:r>
            <a:r>
              <a:rPr lang="uk-UA" sz="2400" dirty="0" smtClean="0">
                <a:solidFill>
                  <a:srgbClr val="F0F1F1"/>
                </a:solidFill>
                <a:latin typeface="Arial"/>
                <a:cs typeface="Arial"/>
              </a:rPr>
              <a:t>	</a:t>
            </a:r>
            <a:r>
              <a:rPr lang="uk-UA" sz="2400" spc="45" dirty="0" smtClean="0">
                <a:solidFill>
                  <a:srgbClr val="F0F1F1"/>
                </a:solidFill>
                <a:latin typeface="Arial"/>
                <a:cs typeface="Arial"/>
              </a:rPr>
              <a:t>схожі</a:t>
            </a:r>
            <a:r>
              <a:rPr lang="uk-UA" sz="2400" dirty="0" smtClean="0">
                <a:solidFill>
                  <a:srgbClr val="F0F1F1"/>
                </a:solidFill>
                <a:latin typeface="Arial"/>
                <a:cs typeface="Arial"/>
              </a:rPr>
              <a:t>	</a:t>
            </a:r>
            <a:r>
              <a:rPr lang="uk-UA" sz="2400" spc="70" dirty="0" smtClean="0">
                <a:solidFill>
                  <a:srgbClr val="F0F1F1"/>
                </a:solidFill>
                <a:latin typeface="Arial"/>
                <a:cs typeface="Arial"/>
              </a:rPr>
              <a:t>на </a:t>
            </a:r>
            <a:r>
              <a:rPr lang="uk-UA" sz="2400" spc="105" dirty="0" smtClean="0">
                <a:solidFill>
                  <a:srgbClr val="F0F1F1"/>
                </a:solidFill>
                <a:latin typeface="Arial"/>
                <a:cs typeface="Arial"/>
              </a:rPr>
              <a:t>попередню </a:t>
            </a:r>
            <a:r>
              <a:rPr lang="uk-UA" sz="2400" spc="90" dirty="0" smtClean="0">
                <a:solidFill>
                  <a:srgbClr val="F0F1F1"/>
                </a:solidFill>
                <a:latin typeface="Arial"/>
                <a:cs typeface="Arial"/>
              </a:rPr>
              <a:t>групу </a:t>
            </a:r>
            <a:r>
              <a:rPr lang="uk-UA" sz="2400" spc="15" dirty="0" smtClean="0">
                <a:solidFill>
                  <a:srgbClr val="F0F1F1"/>
                </a:solidFill>
                <a:latin typeface="Arial"/>
                <a:cs typeface="Arial"/>
              </a:rPr>
              <a:t>з</a:t>
            </a:r>
            <a:r>
              <a:rPr lang="uk-UA" sz="2400" dirty="0">
                <a:solidFill>
                  <a:srgbClr val="F0F1F1"/>
                </a:solidFill>
                <a:latin typeface="Arial"/>
                <a:cs typeface="Arial"/>
              </a:rPr>
              <a:t> </a:t>
            </a:r>
            <a:r>
              <a:rPr lang="uk-UA" sz="2400" spc="45" dirty="0" smtClean="0">
                <a:solidFill>
                  <a:srgbClr val="F0F1F1"/>
                </a:solidFill>
                <a:latin typeface="Arial"/>
                <a:cs typeface="Arial"/>
              </a:rPr>
              <a:t>тією</a:t>
            </a:r>
            <a:r>
              <a:rPr lang="uk-UA" sz="2400" dirty="0" smtClean="0">
                <a:solidFill>
                  <a:srgbClr val="F0F1F1"/>
                </a:solidFill>
                <a:latin typeface="Arial"/>
                <a:cs typeface="Arial"/>
              </a:rPr>
              <a:t>	</a:t>
            </a:r>
            <a:r>
              <a:rPr lang="uk-UA" sz="2400" spc="80" dirty="0" smtClean="0">
                <a:solidFill>
                  <a:srgbClr val="F0F1F1"/>
                </a:solidFill>
                <a:latin typeface="Arial"/>
                <a:cs typeface="Arial"/>
              </a:rPr>
              <a:t>лише </a:t>
            </a:r>
            <a:r>
              <a:rPr lang="uk-UA" sz="2400" spc="55" dirty="0" smtClean="0">
                <a:solidFill>
                  <a:srgbClr val="F0F1F1"/>
                </a:solidFill>
                <a:latin typeface="Arial"/>
                <a:cs typeface="Arial"/>
              </a:rPr>
              <a:t>відмінністю,</a:t>
            </a:r>
            <a:r>
              <a:rPr lang="uk-UA" sz="2400" dirty="0" smtClean="0">
                <a:latin typeface="Arial"/>
                <a:cs typeface="Arial"/>
              </a:rPr>
              <a:t> </a:t>
            </a:r>
            <a:r>
              <a:rPr lang="uk-UA" sz="2400" spc="125" dirty="0" smtClean="0">
                <a:solidFill>
                  <a:srgbClr val="F0F1F1"/>
                </a:solidFill>
                <a:latin typeface="Arial"/>
                <a:cs typeface="Arial"/>
              </a:rPr>
              <a:t>що </a:t>
            </a:r>
            <a:r>
              <a:rPr lang="uk-UA" sz="2400" spc="70" dirty="0" smtClean="0">
                <a:solidFill>
                  <a:srgbClr val="F0F1F1"/>
                </a:solidFill>
                <a:latin typeface="Arial"/>
                <a:cs typeface="Arial"/>
              </a:rPr>
              <a:t>створюються</a:t>
            </a:r>
            <a:r>
              <a:rPr lang="uk-UA" sz="2400" dirty="0" smtClean="0">
                <a:solidFill>
                  <a:srgbClr val="F0F1F1"/>
                </a:solidFill>
                <a:latin typeface="Arial"/>
                <a:cs typeface="Arial"/>
              </a:rPr>
              <a:t> </a:t>
            </a:r>
            <a:r>
              <a:rPr lang="uk-UA" sz="2400" spc="75" dirty="0" smtClean="0">
                <a:solidFill>
                  <a:srgbClr val="F0F1F1"/>
                </a:solidFill>
                <a:latin typeface="Arial"/>
                <a:cs typeface="Arial"/>
              </a:rPr>
              <a:t>завдяки</a:t>
            </a:r>
            <a:r>
              <a:rPr lang="uk-UA" sz="2400" spc="85" dirty="0" smtClean="0">
                <a:solidFill>
                  <a:srgbClr val="F0F1F1"/>
                </a:solidFill>
                <a:latin typeface="Arial"/>
                <a:cs typeface="Arial"/>
              </a:rPr>
              <a:t> багатосторонній</a:t>
            </a:r>
            <a:r>
              <a:rPr lang="uk-UA" sz="2400" spc="385" dirty="0" smtClean="0">
                <a:solidFill>
                  <a:srgbClr val="F0F1F1"/>
                </a:solidFill>
                <a:latin typeface="Arial"/>
                <a:cs typeface="Arial"/>
              </a:rPr>
              <a:t> </a:t>
            </a:r>
            <a:r>
              <a:rPr lang="uk-UA" sz="2400" spc="105" dirty="0" smtClean="0">
                <a:solidFill>
                  <a:srgbClr val="F0F1F1"/>
                </a:solidFill>
                <a:latin typeface="Arial"/>
                <a:cs typeface="Arial"/>
              </a:rPr>
              <a:t>підтримці</a:t>
            </a:r>
            <a:r>
              <a:rPr lang="uk-UA" sz="2400" spc="385" dirty="0" smtClean="0">
                <a:solidFill>
                  <a:srgbClr val="F0F1F1"/>
                </a:solidFill>
                <a:latin typeface="Arial"/>
                <a:cs typeface="Arial"/>
              </a:rPr>
              <a:t> </a:t>
            </a:r>
            <a:r>
              <a:rPr lang="uk-UA" sz="2400" spc="80" dirty="0" smtClean="0">
                <a:solidFill>
                  <a:srgbClr val="F0F1F1"/>
                </a:solidFill>
                <a:latin typeface="Arial"/>
                <a:cs typeface="Arial"/>
              </a:rPr>
              <a:t>спонсора</a:t>
            </a:r>
            <a:r>
              <a:rPr lang="uk-UA" sz="2400" spc="385" dirty="0" smtClean="0">
                <a:solidFill>
                  <a:srgbClr val="F0F1F1"/>
                </a:solidFill>
                <a:latin typeface="Arial"/>
                <a:cs typeface="Arial"/>
              </a:rPr>
              <a:t> </a:t>
            </a:r>
            <a:r>
              <a:rPr lang="uk-UA" sz="2400" spc="25" dirty="0" smtClean="0">
                <a:solidFill>
                  <a:srgbClr val="F0F1F1"/>
                </a:solidFill>
                <a:latin typeface="Arial"/>
                <a:cs typeface="Arial"/>
              </a:rPr>
              <a:t>або</a:t>
            </a:r>
            <a:r>
              <a:rPr lang="uk-UA" sz="2400" spc="375" dirty="0">
                <a:solidFill>
                  <a:srgbClr val="F0F1F1"/>
                </a:solidFill>
                <a:latin typeface="Verdana"/>
                <a:cs typeface="Arial"/>
              </a:rPr>
              <a:t> </a:t>
            </a:r>
            <a:r>
              <a:rPr lang="uk-UA" sz="2400" spc="75" dirty="0" smtClean="0">
                <a:solidFill>
                  <a:srgbClr val="F0F1F1"/>
                </a:solidFill>
                <a:latin typeface="Arial"/>
                <a:cs typeface="Arial"/>
              </a:rPr>
              <a:t>замовника</a:t>
            </a:r>
            <a:r>
              <a:rPr lang="uk-UA" sz="2400" spc="75" dirty="0" smtClean="0">
                <a:solidFill>
                  <a:srgbClr val="F0F1F1"/>
                </a:solidFill>
                <a:latin typeface="Verdana"/>
                <a:cs typeface="Verdana"/>
              </a:rPr>
              <a:t>.</a:t>
            </a:r>
            <a:r>
              <a:rPr lang="uk-UA" sz="2400" spc="380" dirty="0">
                <a:solidFill>
                  <a:srgbClr val="F0F1F1"/>
                </a:solidFill>
                <a:latin typeface="Verdana"/>
                <a:cs typeface="Verdana"/>
              </a:rPr>
              <a:t> </a:t>
            </a:r>
            <a:r>
              <a:rPr lang="uk-UA" sz="2400" spc="80" dirty="0" smtClean="0">
                <a:solidFill>
                  <a:srgbClr val="F0F1F1"/>
                </a:solidFill>
                <a:latin typeface="Arial"/>
                <a:cs typeface="Arial"/>
              </a:rPr>
              <a:t>Останній</a:t>
            </a:r>
            <a:r>
              <a:rPr lang="uk-UA" sz="2400" spc="545" dirty="0" smtClean="0">
                <a:solidFill>
                  <a:srgbClr val="F0F1F1"/>
                </a:solidFill>
                <a:latin typeface="Arial"/>
                <a:cs typeface="Arial"/>
              </a:rPr>
              <a:t> </a:t>
            </a:r>
            <a:r>
              <a:rPr lang="uk-UA" sz="2400" spc="75" dirty="0" smtClean="0">
                <a:solidFill>
                  <a:srgbClr val="F0F1F1"/>
                </a:solidFill>
                <a:latin typeface="Arial"/>
                <a:cs typeface="Arial"/>
              </a:rPr>
              <a:t>ініціює </a:t>
            </a:r>
            <a:r>
              <a:rPr lang="uk-UA" sz="2400" spc="105" dirty="0" smtClean="0">
                <a:solidFill>
                  <a:srgbClr val="F0F1F1"/>
                </a:solidFill>
                <a:latin typeface="Arial"/>
                <a:cs typeface="Arial"/>
              </a:rPr>
              <a:t>організацію</a:t>
            </a:r>
            <a:r>
              <a:rPr lang="uk-UA" sz="2400" spc="380" dirty="0" smtClean="0">
                <a:solidFill>
                  <a:srgbClr val="F0F1F1"/>
                </a:solidFill>
                <a:latin typeface="Arial"/>
                <a:cs typeface="Arial"/>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475" dirty="0">
                <a:solidFill>
                  <a:srgbClr val="F0F1F1"/>
                </a:solidFill>
                <a:latin typeface="Verdana"/>
                <a:cs typeface="Verdana"/>
              </a:rPr>
              <a:t> </a:t>
            </a:r>
            <a:r>
              <a:rPr lang="uk-UA" sz="2400" spc="55" dirty="0" smtClean="0">
                <a:solidFill>
                  <a:srgbClr val="F0F1F1"/>
                </a:solidFill>
                <a:latin typeface="Arial"/>
                <a:cs typeface="Arial"/>
              </a:rPr>
              <a:t>забезпечує</a:t>
            </a:r>
            <a:r>
              <a:rPr lang="uk-UA" sz="2400" spc="380" dirty="0" smtClean="0">
                <a:solidFill>
                  <a:srgbClr val="F0F1F1"/>
                </a:solidFill>
                <a:latin typeface="Arial"/>
                <a:cs typeface="Arial"/>
              </a:rPr>
              <a:t> </a:t>
            </a:r>
            <a:r>
              <a:rPr lang="uk-UA" sz="2400" spc="-25" dirty="0" smtClean="0">
                <a:solidFill>
                  <a:srgbClr val="F0F1F1"/>
                </a:solidFill>
                <a:latin typeface="Arial"/>
                <a:cs typeface="Arial"/>
              </a:rPr>
              <a:t>її </a:t>
            </a:r>
            <a:r>
              <a:rPr lang="uk-UA" sz="2400" spc="110" dirty="0" smtClean="0">
                <a:solidFill>
                  <a:srgbClr val="F0F1F1"/>
                </a:solidFill>
                <a:latin typeface="Arial"/>
                <a:cs typeface="Arial"/>
              </a:rPr>
              <a:t>необхідними</a:t>
            </a:r>
            <a:r>
              <a:rPr lang="uk-UA" sz="2400" spc="505" dirty="0" smtClean="0">
                <a:solidFill>
                  <a:srgbClr val="F0F1F1"/>
                </a:solidFill>
                <a:latin typeface="Arial"/>
                <a:cs typeface="Arial"/>
              </a:rPr>
              <a:t> </a:t>
            </a:r>
            <a:r>
              <a:rPr lang="uk-UA" sz="2400" spc="85" dirty="0" smtClean="0">
                <a:solidFill>
                  <a:srgbClr val="F0F1F1"/>
                </a:solidFill>
                <a:latin typeface="Arial"/>
                <a:cs typeface="Arial"/>
              </a:rPr>
              <a:t>фінансовими</a:t>
            </a:r>
            <a:r>
              <a:rPr lang="uk-UA" sz="2400" spc="509" dirty="0" smtClean="0">
                <a:solidFill>
                  <a:srgbClr val="F0F1F1"/>
                </a:solidFill>
                <a:latin typeface="Arial"/>
                <a:cs typeface="Arial"/>
              </a:rPr>
              <a:t> </a:t>
            </a:r>
            <a:r>
              <a:rPr lang="uk-UA" sz="2400" spc="60" dirty="0" smtClean="0">
                <a:solidFill>
                  <a:srgbClr val="F0F1F1"/>
                </a:solidFill>
                <a:latin typeface="Arial"/>
                <a:cs typeface="Arial"/>
              </a:rPr>
              <a:t>ресурсами</a:t>
            </a:r>
            <a:r>
              <a:rPr lang="uk-UA" sz="2400" spc="505" dirty="0">
                <a:solidFill>
                  <a:srgbClr val="F0F1F1"/>
                </a:solidFill>
                <a:latin typeface="Arial"/>
                <a:cs typeface="Arial"/>
              </a:rPr>
              <a:t> </a:t>
            </a:r>
            <a:r>
              <a:rPr lang="uk-UA" sz="2400" spc="-25" dirty="0" smtClean="0">
                <a:solidFill>
                  <a:srgbClr val="F0F1F1"/>
                </a:solidFill>
                <a:latin typeface="Arial"/>
                <a:cs typeface="Arial"/>
              </a:rPr>
              <a:t>та </a:t>
            </a:r>
            <a:r>
              <a:rPr lang="uk-UA" sz="2400" spc="50" dirty="0" smtClean="0">
                <a:solidFill>
                  <a:srgbClr val="F0F1F1"/>
                </a:solidFill>
                <a:latin typeface="Arial"/>
                <a:cs typeface="Arial"/>
              </a:rPr>
              <a:t>обладнанням</a:t>
            </a:r>
            <a:r>
              <a:rPr lang="uk-UA" sz="2400" spc="50" dirty="0" smtClean="0">
                <a:solidFill>
                  <a:srgbClr val="F0F1F1"/>
                </a:solidFill>
                <a:latin typeface="Verdana"/>
                <a:cs typeface="Verdana"/>
              </a:rPr>
              <a:t>,</a:t>
            </a:r>
            <a:r>
              <a:rPr lang="uk-UA" sz="2400" spc="395" dirty="0" smtClean="0">
                <a:solidFill>
                  <a:srgbClr val="F0F1F1"/>
                </a:solidFill>
                <a:latin typeface="Verdana"/>
                <a:cs typeface="Verdana"/>
              </a:rPr>
              <a:t> </a:t>
            </a:r>
            <a:r>
              <a:rPr lang="uk-UA" sz="2400" spc="70" dirty="0" smtClean="0">
                <a:solidFill>
                  <a:srgbClr val="F0F1F1"/>
                </a:solidFill>
                <a:latin typeface="Arial"/>
                <a:cs typeface="Arial"/>
              </a:rPr>
              <a:t>допомагає</a:t>
            </a:r>
            <a:r>
              <a:rPr lang="uk-UA" sz="2400" spc="560" dirty="0" smtClean="0">
                <a:solidFill>
                  <a:srgbClr val="F0F1F1"/>
                </a:solidFill>
                <a:latin typeface="Arial"/>
                <a:cs typeface="Arial"/>
              </a:rPr>
              <a:t> </a:t>
            </a:r>
            <a:r>
              <a:rPr lang="uk-UA" sz="2400" dirty="0" smtClean="0">
                <a:solidFill>
                  <a:srgbClr val="F0F1F1"/>
                </a:solidFill>
                <a:latin typeface="Arial"/>
                <a:cs typeface="Arial"/>
              </a:rPr>
              <a:t>інформацією</a:t>
            </a:r>
            <a:r>
              <a:rPr lang="uk-UA" sz="2400" dirty="0" smtClean="0">
                <a:solidFill>
                  <a:srgbClr val="F0F1F1"/>
                </a:solidFill>
                <a:latin typeface="Verdana"/>
                <a:cs typeface="Verdana"/>
              </a:rPr>
              <a:t>,</a:t>
            </a:r>
            <a:r>
              <a:rPr lang="uk-UA" sz="2400" spc="395" dirty="0">
                <a:solidFill>
                  <a:srgbClr val="F0F1F1"/>
                </a:solidFill>
                <a:latin typeface="Verdana"/>
                <a:cs typeface="Verdana"/>
              </a:rPr>
              <a:t> </a:t>
            </a:r>
            <a:r>
              <a:rPr lang="uk-UA" sz="2400" spc="-50" dirty="0" smtClean="0">
                <a:solidFill>
                  <a:srgbClr val="F0F1F1"/>
                </a:solidFill>
                <a:latin typeface="Arial"/>
                <a:cs typeface="Arial"/>
              </a:rPr>
              <a:t>а </a:t>
            </a:r>
            <a:r>
              <a:rPr lang="uk-UA" sz="2400" spc="75" dirty="0" smtClean="0">
                <a:solidFill>
                  <a:srgbClr val="F0F1F1"/>
                </a:solidFill>
                <a:latin typeface="Arial"/>
                <a:cs typeface="Arial"/>
              </a:rPr>
              <a:t>натомість</a:t>
            </a:r>
            <a:r>
              <a:rPr lang="uk-UA" sz="2400" spc="130" dirty="0" smtClean="0">
                <a:solidFill>
                  <a:srgbClr val="F0F1F1"/>
                </a:solidFill>
                <a:latin typeface="Arial"/>
                <a:cs typeface="Arial"/>
              </a:rPr>
              <a:t> </a:t>
            </a:r>
            <a:r>
              <a:rPr lang="uk-UA" sz="2400" spc="75" dirty="0" smtClean="0">
                <a:solidFill>
                  <a:srgbClr val="F0F1F1"/>
                </a:solidFill>
                <a:latin typeface="Arial"/>
                <a:cs typeface="Arial"/>
              </a:rPr>
              <a:t>отримує</a:t>
            </a:r>
            <a:r>
              <a:rPr lang="uk-UA" sz="2400" spc="130" dirty="0" smtClean="0">
                <a:solidFill>
                  <a:srgbClr val="F0F1F1"/>
                </a:solidFill>
                <a:latin typeface="Arial"/>
                <a:cs typeface="Arial"/>
              </a:rPr>
              <a:t>  </a:t>
            </a:r>
            <a:r>
              <a:rPr lang="uk-UA" sz="2400" spc="125" dirty="0" smtClean="0">
                <a:solidFill>
                  <a:srgbClr val="F0F1F1"/>
                </a:solidFill>
                <a:latin typeface="Arial"/>
                <a:cs typeface="Arial"/>
              </a:rPr>
              <a:t>унікальний</a:t>
            </a:r>
            <a:r>
              <a:rPr lang="uk-UA" sz="2400" spc="135" dirty="0" smtClean="0">
                <a:solidFill>
                  <a:srgbClr val="F0F1F1"/>
                </a:solidFill>
                <a:latin typeface="Arial"/>
                <a:cs typeface="Arial"/>
              </a:rPr>
              <a:t>  </a:t>
            </a:r>
            <a:r>
              <a:rPr lang="uk-UA" sz="2400" spc="45" dirty="0" smtClean="0">
                <a:solidFill>
                  <a:srgbClr val="F0F1F1"/>
                </a:solidFill>
                <a:latin typeface="Arial"/>
                <a:cs typeface="Arial"/>
              </a:rPr>
              <a:t>продукт</a:t>
            </a:r>
            <a:r>
              <a:rPr lang="uk-UA" sz="2400" spc="45" dirty="0" smtClean="0">
                <a:solidFill>
                  <a:srgbClr val="F0F1F1"/>
                </a:solidFill>
                <a:latin typeface="Verdana"/>
                <a:cs typeface="Verdana"/>
              </a:rPr>
              <a:t>. </a:t>
            </a:r>
            <a:r>
              <a:rPr lang="uk-UA" sz="2400" spc="110" dirty="0" smtClean="0">
                <a:solidFill>
                  <a:srgbClr val="F0F1F1"/>
                </a:solidFill>
                <a:latin typeface="Arial"/>
                <a:cs typeface="Arial"/>
              </a:rPr>
              <a:t>Замовник</a:t>
            </a:r>
            <a:r>
              <a:rPr lang="uk-UA" sz="2400" spc="430" dirty="0" smtClean="0">
                <a:solidFill>
                  <a:srgbClr val="F0F1F1"/>
                </a:solidFill>
                <a:latin typeface="Arial"/>
                <a:cs typeface="Arial"/>
              </a:rPr>
              <a:t>  </a:t>
            </a:r>
            <a:r>
              <a:rPr lang="uk-UA" sz="2400" spc="80" dirty="0" smtClean="0">
                <a:solidFill>
                  <a:srgbClr val="F0F1F1"/>
                </a:solidFill>
                <a:latin typeface="Arial"/>
                <a:cs typeface="Arial"/>
              </a:rPr>
              <a:t>і</a:t>
            </a:r>
            <a:r>
              <a:rPr lang="uk-UA" sz="2400" spc="430" dirty="0" smtClean="0">
                <a:solidFill>
                  <a:srgbClr val="F0F1F1"/>
                </a:solidFill>
                <a:latin typeface="Arial"/>
                <a:cs typeface="Arial"/>
              </a:rPr>
              <a:t>  </a:t>
            </a:r>
            <a:r>
              <a:rPr lang="uk-UA" sz="2400" spc="114" dirty="0" smtClean="0">
                <a:solidFill>
                  <a:srgbClr val="F0F1F1"/>
                </a:solidFill>
                <a:latin typeface="Arial"/>
                <a:cs typeface="Arial"/>
              </a:rPr>
              <a:t>виконавець</a:t>
            </a:r>
            <a:r>
              <a:rPr lang="uk-UA" sz="2400" spc="430" dirty="0" smtClean="0">
                <a:solidFill>
                  <a:srgbClr val="F0F1F1"/>
                </a:solidFill>
                <a:latin typeface="Arial"/>
                <a:cs typeface="Arial"/>
              </a:rPr>
              <a:t>  </a:t>
            </a:r>
            <a:r>
              <a:rPr lang="uk-UA" sz="2400" spc="60" dirty="0" smtClean="0">
                <a:solidFill>
                  <a:srgbClr val="F0F1F1"/>
                </a:solidFill>
                <a:latin typeface="Arial"/>
                <a:cs typeface="Arial"/>
              </a:rPr>
              <a:t>будують</a:t>
            </a:r>
            <a:r>
              <a:rPr lang="uk-UA" sz="2400" spc="430" dirty="0" smtClean="0">
                <a:solidFill>
                  <a:srgbClr val="F0F1F1"/>
                </a:solidFill>
                <a:latin typeface="Arial"/>
                <a:cs typeface="Arial"/>
              </a:rPr>
              <a:t>  </a:t>
            </a:r>
            <a:r>
              <a:rPr lang="uk-UA" sz="2400" spc="-20" dirty="0" smtClean="0">
                <a:solidFill>
                  <a:srgbClr val="F0F1F1"/>
                </a:solidFill>
                <a:latin typeface="Arial"/>
                <a:cs typeface="Arial"/>
              </a:rPr>
              <a:t>свої </a:t>
            </a:r>
            <a:r>
              <a:rPr lang="uk-UA" sz="2400" spc="90" dirty="0" smtClean="0">
                <a:solidFill>
                  <a:srgbClr val="F0F1F1"/>
                </a:solidFill>
                <a:latin typeface="Arial"/>
                <a:cs typeface="Arial"/>
              </a:rPr>
              <a:t>взаємовідносини</a:t>
            </a:r>
            <a:r>
              <a:rPr lang="uk-UA" sz="2400" spc="495" dirty="0" smtClean="0">
                <a:solidFill>
                  <a:srgbClr val="F0F1F1"/>
                </a:solidFill>
                <a:latin typeface="Arial"/>
                <a:cs typeface="Arial"/>
              </a:rPr>
              <a:t> </a:t>
            </a:r>
            <a:r>
              <a:rPr lang="uk-UA" sz="2400" spc="95" dirty="0" smtClean="0">
                <a:solidFill>
                  <a:srgbClr val="F0F1F1"/>
                </a:solidFill>
                <a:latin typeface="Arial"/>
                <a:cs typeface="Arial"/>
              </a:rPr>
              <a:t>на</a:t>
            </a:r>
            <a:r>
              <a:rPr lang="uk-UA" sz="2400" spc="495" dirty="0" smtClean="0">
                <a:solidFill>
                  <a:srgbClr val="F0F1F1"/>
                </a:solidFill>
                <a:latin typeface="Arial"/>
                <a:cs typeface="Arial"/>
              </a:rPr>
              <a:t> </a:t>
            </a:r>
            <a:r>
              <a:rPr lang="uk-UA" sz="2400" spc="110" dirty="0" smtClean="0">
                <a:solidFill>
                  <a:srgbClr val="F0F1F1"/>
                </a:solidFill>
                <a:latin typeface="Arial"/>
                <a:cs typeface="Arial"/>
              </a:rPr>
              <a:t>договірних</a:t>
            </a:r>
            <a:r>
              <a:rPr lang="uk-UA" sz="2400" spc="500" dirty="0" smtClean="0">
                <a:solidFill>
                  <a:srgbClr val="F0F1F1"/>
                </a:solidFill>
                <a:latin typeface="Arial"/>
                <a:cs typeface="Arial"/>
              </a:rPr>
              <a:t> </a:t>
            </a:r>
            <a:r>
              <a:rPr lang="uk-UA" sz="2400" spc="-10" dirty="0" smtClean="0">
                <a:solidFill>
                  <a:srgbClr val="F0F1F1"/>
                </a:solidFill>
                <a:latin typeface="Arial"/>
                <a:cs typeface="Arial"/>
              </a:rPr>
              <a:t>засадах</a:t>
            </a:r>
            <a:r>
              <a:rPr lang="uk-UA" sz="2400" spc="-10" dirty="0" smtClean="0">
                <a:solidFill>
                  <a:srgbClr val="F0F1F1"/>
                </a:solidFill>
                <a:latin typeface="Verdana"/>
                <a:cs typeface="Verdana"/>
              </a:rPr>
              <a:t>, </a:t>
            </a:r>
            <a:r>
              <a:rPr lang="uk-UA" sz="2400" dirty="0" smtClean="0">
                <a:solidFill>
                  <a:srgbClr val="F0F1F1"/>
                </a:solidFill>
                <a:latin typeface="Arial"/>
                <a:cs typeface="Arial"/>
              </a:rPr>
              <a:t>але</a:t>
            </a:r>
            <a:r>
              <a:rPr lang="uk-UA" sz="2400" spc="85" dirty="0" smtClean="0">
                <a:solidFill>
                  <a:srgbClr val="F0F1F1"/>
                </a:solidFill>
                <a:latin typeface="Arial"/>
                <a:cs typeface="Arial"/>
              </a:rPr>
              <a:t> </a:t>
            </a:r>
            <a:r>
              <a:rPr lang="uk-UA" sz="2400" spc="65" dirty="0" smtClean="0">
                <a:solidFill>
                  <a:srgbClr val="F0F1F1"/>
                </a:solidFill>
                <a:latin typeface="Arial"/>
                <a:cs typeface="Arial"/>
              </a:rPr>
              <a:t>з</a:t>
            </a:r>
            <a:r>
              <a:rPr lang="uk-UA" sz="2400" spc="90" dirty="0" smtClean="0">
                <a:solidFill>
                  <a:srgbClr val="F0F1F1"/>
                </a:solidFill>
                <a:latin typeface="Arial"/>
                <a:cs typeface="Arial"/>
              </a:rPr>
              <a:t> </a:t>
            </a:r>
            <a:r>
              <a:rPr lang="uk-UA" sz="2400" spc="125" dirty="0" smtClean="0">
                <a:solidFill>
                  <a:srgbClr val="F0F1F1"/>
                </a:solidFill>
                <a:latin typeface="Arial"/>
                <a:cs typeface="Arial"/>
              </a:rPr>
              <a:t>високим</a:t>
            </a:r>
            <a:r>
              <a:rPr lang="uk-UA" sz="2400" spc="90" dirty="0" smtClean="0">
                <a:solidFill>
                  <a:srgbClr val="F0F1F1"/>
                </a:solidFill>
                <a:latin typeface="Arial"/>
                <a:cs typeface="Arial"/>
              </a:rPr>
              <a:t> </a:t>
            </a:r>
            <a:r>
              <a:rPr lang="uk-UA" sz="2400" spc="70" dirty="0" smtClean="0">
                <a:solidFill>
                  <a:srgbClr val="F0F1F1"/>
                </a:solidFill>
                <a:latin typeface="Arial"/>
                <a:cs typeface="Arial"/>
              </a:rPr>
              <a:t>ступенем</a:t>
            </a:r>
            <a:r>
              <a:rPr lang="uk-UA" sz="2400" spc="90" dirty="0" smtClean="0">
                <a:solidFill>
                  <a:srgbClr val="F0F1F1"/>
                </a:solidFill>
                <a:latin typeface="Arial"/>
                <a:cs typeface="Arial"/>
              </a:rPr>
              <a:t> </a:t>
            </a:r>
            <a:r>
              <a:rPr lang="uk-UA" sz="2400" spc="50" dirty="0" smtClean="0">
                <a:solidFill>
                  <a:srgbClr val="F0F1F1"/>
                </a:solidFill>
                <a:latin typeface="Arial"/>
                <a:cs typeface="Arial"/>
              </a:rPr>
              <a:t>довіри</a:t>
            </a:r>
            <a:r>
              <a:rPr lang="uk-UA" sz="2400" spc="50" dirty="0" smtClean="0">
                <a:solidFill>
                  <a:srgbClr val="F0F1F1"/>
                </a:solidFill>
                <a:latin typeface="Verdana"/>
                <a:cs typeface="Verdana"/>
              </a:rPr>
              <a:t>,</a:t>
            </a:r>
            <a:r>
              <a:rPr lang="uk-UA" sz="2400" spc="-90" dirty="0" smtClean="0">
                <a:solidFill>
                  <a:srgbClr val="F0F1F1"/>
                </a:solidFill>
                <a:latin typeface="Verdana"/>
                <a:cs typeface="Verdana"/>
              </a:rPr>
              <a:t> </a:t>
            </a:r>
            <a:r>
              <a:rPr lang="uk-UA" sz="2400" dirty="0" smtClean="0">
                <a:solidFill>
                  <a:srgbClr val="F0F1F1"/>
                </a:solidFill>
                <a:latin typeface="Arial"/>
                <a:cs typeface="Arial"/>
              </a:rPr>
              <a:t>а</a:t>
            </a:r>
            <a:r>
              <a:rPr lang="uk-UA" sz="2400" spc="85" dirty="0" smtClean="0">
                <a:solidFill>
                  <a:srgbClr val="F0F1F1"/>
                </a:solidFill>
                <a:latin typeface="Arial"/>
                <a:cs typeface="Arial"/>
              </a:rPr>
              <a:t> також</a:t>
            </a:r>
            <a:r>
              <a:rPr lang="uk-UA" sz="2400" spc="90" dirty="0" smtClean="0">
                <a:solidFill>
                  <a:srgbClr val="F0F1F1"/>
                </a:solidFill>
                <a:latin typeface="Arial"/>
                <a:cs typeface="Arial"/>
              </a:rPr>
              <a:t> </a:t>
            </a:r>
            <a:r>
              <a:rPr lang="uk-UA" sz="2400" spc="15" dirty="0" smtClean="0">
                <a:solidFill>
                  <a:srgbClr val="F0F1F1"/>
                </a:solidFill>
                <a:latin typeface="Arial"/>
                <a:cs typeface="Arial"/>
              </a:rPr>
              <a:t>з </a:t>
            </a:r>
            <a:r>
              <a:rPr lang="uk-UA" sz="2400" spc="90" dirty="0" smtClean="0">
                <a:solidFill>
                  <a:srgbClr val="F0F1F1"/>
                </a:solidFill>
                <a:latin typeface="Arial"/>
                <a:cs typeface="Arial"/>
              </a:rPr>
              <a:t>можливостями</a:t>
            </a:r>
            <a:r>
              <a:rPr lang="uk-UA" sz="2400" spc="500" dirty="0" smtClean="0">
                <a:solidFill>
                  <a:srgbClr val="F0F1F1"/>
                </a:solidFill>
                <a:latin typeface="Arial"/>
                <a:cs typeface="Arial"/>
              </a:rPr>
              <a:t> </a:t>
            </a:r>
            <a:r>
              <a:rPr lang="uk-UA" sz="2400" spc="60" dirty="0" smtClean="0">
                <a:solidFill>
                  <a:srgbClr val="F0F1F1"/>
                </a:solidFill>
                <a:latin typeface="Arial"/>
                <a:cs typeface="Arial"/>
              </a:rPr>
              <a:t>тривалої</a:t>
            </a:r>
            <a:r>
              <a:rPr lang="uk-UA" sz="2400" spc="505" dirty="0" smtClean="0">
                <a:solidFill>
                  <a:srgbClr val="F0F1F1"/>
                </a:solidFill>
                <a:latin typeface="Arial"/>
                <a:cs typeface="Arial"/>
              </a:rPr>
              <a:t> </a:t>
            </a:r>
            <a:r>
              <a:rPr lang="uk-UA" sz="2400" spc="95" dirty="0" smtClean="0">
                <a:solidFill>
                  <a:srgbClr val="F0F1F1"/>
                </a:solidFill>
                <a:latin typeface="Arial"/>
                <a:cs typeface="Arial"/>
              </a:rPr>
              <a:t>співпраці</a:t>
            </a:r>
            <a:r>
              <a:rPr lang="uk-UA" sz="2400" spc="505" dirty="0" smtClean="0">
                <a:solidFill>
                  <a:srgbClr val="F0F1F1"/>
                </a:solidFill>
                <a:latin typeface="Arial"/>
                <a:cs typeface="Arial"/>
              </a:rPr>
              <a:t> </a:t>
            </a:r>
            <a:r>
              <a:rPr lang="uk-UA" sz="2400" dirty="0" smtClean="0">
                <a:solidFill>
                  <a:srgbClr val="F0F1F1"/>
                </a:solidFill>
                <a:latin typeface="Arial"/>
                <a:cs typeface="Arial"/>
              </a:rPr>
              <a:t>у</a:t>
            </a:r>
            <a:r>
              <a:rPr lang="uk-UA" sz="2400" spc="500" dirty="0" smtClean="0">
                <a:solidFill>
                  <a:srgbClr val="F0F1F1"/>
                </a:solidFill>
                <a:latin typeface="Arial"/>
                <a:cs typeface="Arial"/>
              </a:rPr>
              <a:t> </a:t>
            </a:r>
            <a:r>
              <a:rPr lang="uk-UA" sz="2400" spc="50" dirty="0" smtClean="0">
                <a:solidFill>
                  <a:srgbClr val="F0F1F1"/>
                </a:solidFill>
                <a:latin typeface="Arial"/>
                <a:cs typeface="Arial"/>
              </a:rPr>
              <a:t>разі </a:t>
            </a:r>
            <a:r>
              <a:rPr lang="uk-UA" sz="2400" spc="-10" dirty="0" smtClean="0">
                <a:solidFill>
                  <a:srgbClr val="F0F1F1"/>
                </a:solidFill>
                <a:latin typeface="Arial"/>
                <a:cs typeface="Arial"/>
              </a:rPr>
              <a:t>успіху</a:t>
            </a:r>
            <a:r>
              <a:rPr lang="uk-UA" sz="2400" spc="-10" dirty="0" smtClean="0">
                <a:solidFill>
                  <a:srgbClr val="F0F1F1"/>
                </a:solidFill>
                <a:latin typeface="Verdana"/>
                <a:cs typeface="Verdana"/>
              </a:rPr>
              <a:t>.</a:t>
            </a:r>
            <a:endParaRPr lang="uk-UA" sz="2400" dirty="0">
              <a:latin typeface="Verdana"/>
              <a:cs typeface="Verdana"/>
            </a:endParaRPr>
          </a:p>
        </p:txBody>
      </p:sp>
      <p:pic>
        <p:nvPicPr>
          <p:cNvPr id="5" name="object 5"/>
          <p:cNvPicPr/>
          <p:nvPr/>
        </p:nvPicPr>
        <p:blipFill>
          <a:blip r:embed="rId3" cstate="print"/>
          <a:stretch>
            <a:fillRect/>
          </a:stretch>
        </p:blipFill>
        <p:spPr>
          <a:xfrm>
            <a:off x="13119864" y="0"/>
            <a:ext cx="5168135" cy="8013008"/>
          </a:xfrm>
          <a:prstGeom prst="rect">
            <a:avLst/>
          </a:prstGeom>
        </p:spPr>
      </p:pic>
      <p:sp>
        <p:nvSpPr>
          <p:cNvPr id="6" name="object 6"/>
          <p:cNvSpPr/>
          <p:nvPr/>
        </p:nvSpPr>
        <p:spPr>
          <a:xfrm>
            <a:off x="7227544" y="8381816"/>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936855" cy="10287000"/>
            <a:chOff x="0" y="0"/>
            <a:chExt cx="12936855" cy="10287000"/>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7690469" y="3060164"/>
              <a:ext cx="5246369" cy="7226835"/>
            </a:xfrm>
            <a:prstGeom prst="rect">
              <a:avLst/>
            </a:prstGeom>
          </p:spPr>
        </p:pic>
      </p:grpSp>
      <p:sp>
        <p:nvSpPr>
          <p:cNvPr id="7" name="object 7" descr="$PPTXTitle"/>
          <p:cNvSpPr txBox="1">
            <a:spLocks noGrp="1"/>
          </p:cNvSpPr>
          <p:nvPr>
            <p:ph type="title"/>
          </p:nvPr>
        </p:nvSpPr>
        <p:spPr>
          <a:xfrm>
            <a:off x="471642" y="914392"/>
            <a:ext cx="8131809" cy="1379160"/>
          </a:xfrm>
          <a:prstGeom prst="rect">
            <a:avLst/>
          </a:prstGeom>
        </p:spPr>
        <p:txBody>
          <a:bodyPr vert="horz" wrap="square" lIns="0" tIns="12700" rIns="0" bIns="0" rtlCol="0">
            <a:spAutoFit/>
          </a:bodyPr>
          <a:lstStyle/>
          <a:p>
            <a:pPr marL="12700" marR="5080">
              <a:lnSpc>
                <a:spcPct val="115599"/>
              </a:lnSpc>
              <a:spcBef>
                <a:spcPts val="100"/>
              </a:spcBef>
            </a:pPr>
            <a:r>
              <a:rPr lang="uk-UA" spc="170" dirty="0" smtClean="0"/>
              <a:t>МІП</a:t>
            </a:r>
            <a:r>
              <a:rPr lang="uk-UA" spc="-175" dirty="0" smtClean="0"/>
              <a:t> </a:t>
            </a:r>
            <a:r>
              <a:rPr lang="uk-UA" spc="190" dirty="0" smtClean="0"/>
              <a:t>можна</a:t>
            </a:r>
            <a:r>
              <a:rPr lang="uk-UA" spc="-170" dirty="0" smtClean="0"/>
              <a:t> </a:t>
            </a:r>
            <a:r>
              <a:rPr lang="uk-UA" spc="180" dirty="0" smtClean="0"/>
              <a:t>умовно</a:t>
            </a:r>
            <a:r>
              <a:rPr lang="uk-UA" spc="-170" dirty="0" smtClean="0"/>
              <a:t> </a:t>
            </a:r>
            <a:r>
              <a:rPr lang="uk-UA" spc="135" dirty="0" smtClean="0"/>
              <a:t>розділити</a:t>
            </a:r>
            <a:r>
              <a:rPr lang="uk-UA" spc="-170" dirty="0" smtClean="0"/>
              <a:t> </a:t>
            </a:r>
            <a:r>
              <a:rPr lang="uk-UA" spc="135" dirty="0" smtClean="0"/>
              <a:t>на </a:t>
            </a:r>
            <a:r>
              <a:rPr lang="uk-UA" spc="130" dirty="0" smtClean="0"/>
              <a:t>такі</a:t>
            </a:r>
            <a:r>
              <a:rPr lang="uk-UA" spc="-170" dirty="0" smtClean="0"/>
              <a:t> </a:t>
            </a:r>
            <a:r>
              <a:rPr lang="uk-UA" spc="200" dirty="0" smtClean="0"/>
              <a:t>групи:</a:t>
            </a:r>
            <a:endParaRPr spc="200" dirty="0"/>
          </a:p>
        </p:txBody>
      </p:sp>
      <p:sp>
        <p:nvSpPr>
          <p:cNvPr id="8" name="object 8"/>
          <p:cNvSpPr txBox="1"/>
          <p:nvPr/>
        </p:nvSpPr>
        <p:spPr>
          <a:xfrm>
            <a:off x="471299" y="2832916"/>
            <a:ext cx="6327140" cy="824969"/>
          </a:xfrm>
          <a:prstGeom prst="rect">
            <a:avLst/>
          </a:prstGeom>
        </p:spPr>
        <p:txBody>
          <a:bodyPr vert="horz" wrap="square" lIns="0" tIns="12700" rIns="0" bIns="0" rtlCol="0">
            <a:spAutoFit/>
          </a:bodyPr>
          <a:lstStyle/>
          <a:p>
            <a:pPr marL="12700" marR="5080">
              <a:lnSpc>
                <a:spcPct val="114599"/>
              </a:lnSpc>
              <a:spcBef>
                <a:spcPts val="100"/>
              </a:spcBef>
            </a:pPr>
            <a:r>
              <a:rPr lang="uk-UA" sz="2400" dirty="0" smtClean="0">
                <a:solidFill>
                  <a:srgbClr val="F0F1F1"/>
                </a:solidFill>
                <a:latin typeface="Arial"/>
                <a:cs typeface="Arial"/>
              </a:rPr>
              <a:t>Третя</a:t>
            </a:r>
            <a:r>
              <a:rPr lang="uk-UA" sz="2400" spc="140" dirty="0" smtClean="0">
                <a:solidFill>
                  <a:srgbClr val="F0F1F1"/>
                </a:solidFill>
                <a:latin typeface="Arial"/>
                <a:cs typeface="Arial"/>
              </a:rPr>
              <a:t>  </a:t>
            </a:r>
            <a:r>
              <a:rPr lang="uk-UA" sz="2400" spc="95" dirty="0" smtClean="0">
                <a:solidFill>
                  <a:srgbClr val="F0F1F1"/>
                </a:solidFill>
                <a:latin typeface="Arial"/>
                <a:cs typeface="Arial"/>
              </a:rPr>
              <a:t>група</a:t>
            </a:r>
            <a:r>
              <a:rPr lang="uk-UA" sz="2400" spc="145" dirty="0" smtClean="0">
                <a:solidFill>
                  <a:srgbClr val="F0F1F1"/>
                </a:solidFill>
                <a:latin typeface="Arial"/>
                <a:cs typeface="Arial"/>
              </a:rPr>
              <a:t>  </a:t>
            </a:r>
            <a:r>
              <a:rPr lang="uk-UA" sz="2400" dirty="0" smtClean="0">
                <a:solidFill>
                  <a:srgbClr val="F0F1F1"/>
                </a:solidFill>
                <a:latin typeface="Verdana"/>
                <a:cs typeface="Verdana"/>
              </a:rPr>
              <a:t>–</a:t>
            </a:r>
            <a:r>
              <a:rPr lang="uk-UA" sz="2400" spc="-35" dirty="0" smtClean="0">
                <a:solidFill>
                  <a:srgbClr val="F0F1F1"/>
                </a:solidFill>
                <a:latin typeface="Verdana"/>
                <a:cs typeface="Verdana"/>
              </a:rPr>
              <a:t>  </a:t>
            </a:r>
            <a:r>
              <a:rPr lang="uk-UA" sz="2400" spc="75" dirty="0" smtClean="0">
                <a:solidFill>
                  <a:srgbClr val="F0F1F1"/>
                </a:solidFill>
                <a:latin typeface="Arial"/>
                <a:cs typeface="Arial"/>
              </a:rPr>
              <a:t>це</a:t>
            </a:r>
            <a:r>
              <a:rPr lang="uk-UA" sz="2400" spc="145" dirty="0" smtClean="0">
                <a:solidFill>
                  <a:srgbClr val="F0F1F1"/>
                </a:solidFill>
                <a:latin typeface="Arial"/>
                <a:cs typeface="Arial"/>
              </a:rPr>
              <a:t>  </a:t>
            </a:r>
            <a:r>
              <a:rPr lang="uk-UA" sz="2400" spc="95" dirty="0" smtClean="0">
                <a:solidFill>
                  <a:srgbClr val="F0F1F1"/>
                </a:solidFill>
                <a:latin typeface="Arial"/>
                <a:cs typeface="Arial"/>
              </a:rPr>
              <a:t>інтегровані</a:t>
            </a:r>
            <a:r>
              <a:rPr lang="uk-UA" sz="2400" spc="145" dirty="0" smtClean="0">
                <a:solidFill>
                  <a:srgbClr val="F0F1F1"/>
                </a:solidFill>
                <a:latin typeface="Arial"/>
                <a:cs typeface="Arial"/>
              </a:rPr>
              <a:t>  </a:t>
            </a:r>
            <a:r>
              <a:rPr lang="uk-UA" sz="2400" dirty="0" smtClean="0">
                <a:solidFill>
                  <a:srgbClr val="F0F1F1"/>
                </a:solidFill>
                <a:latin typeface="Arial"/>
                <a:cs typeface="Arial"/>
              </a:rPr>
              <a:t>МІП</a:t>
            </a:r>
            <a:r>
              <a:rPr lang="uk-UA" sz="2400" dirty="0" smtClean="0">
                <a:solidFill>
                  <a:srgbClr val="F0F1F1"/>
                </a:solidFill>
                <a:latin typeface="Verdana"/>
                <a:cs typeface="Verdana"/>
              </a:rPr>
              <a:t>,</a:t>
            </a:r>
            <a:r>
              <a:rPr lang="uk-UA" sz="2400" spc="-35" dirty="0" smtClean="0">
                <a:solidFill>
                  <a:srgbClr val="F0F1F1"/>
                </a:solidFill>
                <a:latin typeface="Verdana"/>
                <a:cs typeface="Verdana"/>
              </a:rPr>
              <a:t>  </a:t>
            </a:r>
            <a:r>
              <a:rPr lang="uk-UA" sz="2400" spc="125" dirty="0" smtClean="0">
                <a:solidFill>
                  <a:srgbClr val="F0F1F1"/>
                </a:solidFill>
                <a:latin typeface="Arial"/>
                <a:cs typeface="Arial"/>
              </a:rPr>
              <a:t>що </a:t>
            </a:r>
            <a:r>
              <a:rPr lang="uk-UA" sz="2400" spc="60" dirty="0" smtClean="0">
                <a:solidFill>
                  <a:srgbClr val="F0F1F1"/>
                </a:solidFill>
                <a:latin typeface="Arial"/>
                <a:cs typeface="Arial"/>
              </a:rPr>
              <a:t>входять</a:t>
            </a:r>
            <a:r>
              <a:rPr lang="uk-UA" sz="2400" spc="30" dirty="0" smtClean="0">
                <a:solidFill>
                  <a:srgbClr val="F0F1F1"/>
                </a:solidFill>
                <a:latin typeface="Arial"/>
                <a:cs typeface="Arial"/>
              </a:rPr>
              <a:t>  </a:t>
            </a:r>
            <a:r>
              <a:rPr lang="uk-UA" sz="2400" dirty="0" smtClean="0">
                <a:solidFill>
                  <a:srgbClr val="F0F1F1"/>
                </a:solidFill>
                <a:latin typeface="Arial"/>
                <a:cs typeface="Arial"/>
              </a:rPr>
              <a:t>до</a:t>
            </a:r>
            <a:r>
              <a:rPr lang="uk-UA" sz="2400" spc="30" dirty="0" smtClean="0">
                <a:solidFill>
                  <a:srgbClr val="F0F1F1"/>
                </a:solidFill>
                <a:latin typeface="Arial"/>
                <a:cs typeface="Arial"/>
              </a:rPr>
              <a:t>  </a:t>
            </a:r>
            <a:r>
              <a:rPr lang="uk-UA" sz="2400" spc="75" dirty="0" smtClean="0">
                <a:solidFill>
                  <a:srgbClr val="F0F1F1"/>
                </a:solidFill>
                <a:latin typeface="Arial"/>
                <a:cs typeface="Arial"/>
              </a:rPr>
              <a:t>структури</a:t>
            </a:r>
            <a:r>
              <a:rPr lang="uk-UA" sz="2400" spc="30" dirty="0" smtClean="0">
                <a:solidFill>
                  <a:srgbClr val="F0F1F1"/>
                </a:solidFill>
                <a:latin typeface="Arial"/>
                <a:cs typeface="Arial"/>
              </a:rPr>
              <a:t>  </a:t>
            </a:r>
            <a:r>
              <a:rPr lang="uk-UA" sz="2400" spc="60" dirty="0" smtClean="0">
                <a:solidFill>
                  <a:srgbClr val="F0F1F1"/>
                </a:solidFill>
                <a:latin typeface="Arial"/>
                <a:cs typeface="Arial"/>
              </a:rPr>
              <a:t>компанії</a:t>
            </a:r>
            <a:r>
              <a:rPr lang="uk-UA" sz="2400" spc="60" dirty="0" smtClean="0">
                <a:solidFill>
                  <a:srgbClr val="F0F1F1"/>
                </a:solidFill>
                <a:latin typeface="Verdana"/>
                <a:cs typeface="Verdana"/>
              </a:rPr>
              <a:t>,</a:t>
            </a:r>
            <a:r>
              <a:rPr lang="uk-UA" sz="2400" spc="565" dirty="0" smtClean="0">
                <a:solidFill>
                  <a:srgbClr val="F0F1F1"/>
                </a:solidFill>
                <a:latin typeface="Verdana"/>
                <a:cs typeface="Verdana"/>
              </a:rPr>
              <a:t> </a:t>
            </a:r>
            <a:r>
              <a:rPr lang="uk-UA" sz="2400" spc="80" dirty="0" smtClean="0">
                <a:solidFill>
                  <a:srgbClr val="F0F1F1"/>
                </a:solidFill>
                <a:latin typeface="Arial"/>
                <a:cs typeface="Arial"/>
              </a:rPr>
              <a:t>яка</a:t>
            </a:r>
            <a:r>
              <a:rPr lang="uk-UA" sz="2400" spc="30" dirty="0" smtClean="0">
                <a:solidFill>
                  <a:srgbClr val="F0F1F1"/>
                </a:solidFill>
                <a:latin typeface="Arial"/>
                <a:cs typeface="Arial"/>
              </a:rPr>
              <a:t>  </a:t>
            </a:r>
            <a:r>
              <a:rPr lang="uk-UA" sz="2400" spc="-25" dirty="0" smtClean="0">
                <a:solidFill>
                  <a:srgbClr val="F0F1F1"/>
                </a:solidFill>
                <a:latin typeface="Arial"/>
                <a:cs typeface="Arial"/>
              </a:rPr>
              <a:t>має</a:t>
            </a:r>
            <a:endParaRPr lang="uk-UA" sz="2400" dirty="0">
              <a:latin typeface="Arial"/>
              <a:cs typeface="Arial"/>
            </a:endParaRPr>
          </a:p>
        </p:txBody>
      </p:sp>
      <p:sp>
        <p:nvSpPr>
          <p:cNvPr id="10" name="object 10"/>
          <p:cNvSpPr txBox="1"/>
          <p:nvPr/>
        </p:nvSpPr>
        <p:spPr>
          <a:xfrm>
            <a:off x="471642" y="3811356"/>
            <a:ext cx="1107440" cy="1282700"/>
          </a:xfrm>
          <a:prstGeom prst="rect">
            <a:avLst/>
          </a:prstGeom>
        </p:spPr>
        <p:txBody>
          <a:bodyPr vert="horz" wrap="square" lIns="0" tIns="12700" rIns="0" bIns="0" rtlCol="0">
            <a:spAutoFit/>
          </a:bodyPr>
          <a:lstStyle/>
          <a:p>
            <a:pPr marL="12700" marR="5080" algn="just">
              <a:lnSpc>
                <a:spcPct val="114599"/>
              </a:lnSpc>
              <a:spcBef>
                <a:spcPts val="100"/>
              </a:spcBef>
            </a:pPr>
            <a:r>
              <a:rPr sz="2400" spc="145" dirty="0">
                <a:solidFill>
                  <a:srgbClr val="F0F1F1"/>
                </a:solidFill>
                <a:latin typeface="Arial"/>
                <a:cs typeface="Arial"/>
              </a:rPr>
              <a:t>широкі </a:t>
            </a:r>
            <a:r>
              <a:rPr sz="2400" spc="-10" dirty="0">
                <a:solidFill>
                  <a:srgbClr val="F0F1F1"/>
                </a:solidFill>
                <a:latin typeface="Arial"/>
                <a:cs typeface="Arial"/>
              </a:rPr>
              <a:t>доступ фондів</a:t>
            </a:r>
            <a:endParaRPr sz="2400" dirty="0">
              <a:latin typeface="Arial"/>
              <a:cs typeface="Arial"/>
            </a:endParaRPr>
          </a:p>
        </p:txBody>
      </p:sp>
      <p:sp>
        <p:nvSpPr>
          <p:cNvPr id="9" name="object 9"/>
          <p:cNvSpPr txBox="1"/>
          <p:nvPr/>
        </p:nvSpPr>
        <p:spPr>
          <a:xfrm>
            <a:off x="1846709" y="3811356"/>
            <a:ext cx="4951730" cy="863600"/>
          </a:xfrm>
          <a:prstGeom prst="rect">
            <a:avLst/>
          </a:prstGeom>
        </p:spPr>
        <p:txBody>
          <a:bodyPr vert="horz" wrap="square" lIns="0" tIns="12700" rIns="0" bIns="0" rtlCol="0">
            <a:spAutoFit/>
          </a:bodyPr>
          <a:lstStyle/>
          <a:p>
            <a:pPr marL="262890" marR="5080" indent="-250825">
              <a:lnSpc>
                <a:spcPct val="114599"/>
              </a:lnSpc>
              <a:spcBef>
                <a:spcPts val="100"/>
              </a:spcBef>
              <a:tabLst>
                <a:tab pos="1251585" algn="l"/>
                <a:tab pos="2614930" algn="l"/>
                <a:tab pos="4114800" algn="l"/>
                <a:tab pos="4859655" algn="l"/>
              </a:tabLst>
            </a:pPr>
            <a:r>
              <a:rPr sz="2400" spc="75" dirty="0">
                <a:solidFill>
                  <a:srgbClr val="F0F1F1"/>
                </a:solidFill>
                <a:latin typeface="Arial"/>
                <a:cs typeface="Arial"/>
              </a:rPr>
              <a:t>повноваження</a:t>
            </a:r>
            <a:r>
              <a:rPr sz="2400" spc="75" dirty="0">
                <a:solidFill>
                  <a:srgbClr val="F0F1F1"/>
                </a:solidFill>
                <a:latin typeface="Verdana"/>
                <a:cs typeface="Verdana"/>
              </a:rPr>
              <a:t>,</a:t>
            </a:r>
            <a:r>
              <a:rPr sz="2400" dirty="0">
                <a:solidFill>
                  <a:srgbClr val="F0F1F1"/>
                </a:solidFill>
                <a:latin typeface="Verdana"/>
                <a:cs typeface="Verdana"/>
              </a:rPr>
              <a:t>	</a:t>
            </a:r>
            <a:r>
              <a:rPr sz="2400" spc="35" dirty="0">
                <a:solidFill>
                  <a:srgbClr val="F0F1F1"/>
                </a:solidFill>
                <a:latin typeface="Arial"/>
                <a:cs typeface="Arial"/>
              </a:rPr>
              <a:t>свободу</a:t>
            </a:r>
            <a:r>
              <a:rPr sz="2400" dirty="0">
                <a:solidFill>
                  <a:srgbClr val="F0F1F1"/>
                </a:solidFill>
                <a:latin typeface="Arial"/>
                <a:cs typeface="Arial"/>
              </a:rPr>
              <a:t>	</a:t>
            </a:r>
            <a:r>
              <a:rPr sz="2400" spc="60" dirty="0">
                <a:solidFill>
                  <a:srgbClr val="F0F1F1"/>
                </a:solidFill>
                <a:latin typeface="Arial"/>
                <a:cs typeface="Arial"/>
              </a:rPr>
              <a:t>дій</a:t>
            </a:r>
            <a:r>
              <a:rPr sz="2400" dirty="0">
                <a:solidFill>
                  <a:srgbClr val="F0F1F1"/>
                </a:solidFill>
                <a:latin typeface="Arial"/>
                <a:cs typeface="Arial"/>
              </a:rPr>
              <a:t>	</a:t>
            </a:r>
            <a:r>
              <a:rPr sz="2400" spc="30" dirty="0">
                <a:solidFill>
                  <a:srgbClr val="F0F1F1"/>
                </a:solidFill>
                <a:latin typeface="Arial"/>
                <a:cs typeface="Arial"/>
              </a:rPr>
              <a:t>і </a:t>
            </a:r>
            <a:r>
              <a:rPr sz="2400" spc="-25" dirty="0">
                <a:solidFill>
                  <a:srgbClr val="F0F1F1"/>
                </a:solidFill>
                <a:latin typeface="Arial"/>
                <a:cs typeface="Arial"/>
              </a:rPr>
              <a:t>до</a:t>
            </a:r>
            <a:r>
              <a:rPr sz="2400" dirty="0">
                <a:solidFill>
                  <a:srgbClr val="F0F1F1"/>
                </a:solidFill>
                <a:latin typeface="Arial"/>
                <a:cs typeface="Arial"/>
              </a:rPr>
              <a:t>	</a:t>
            </a:r>
            <a:r>
              <a:rPr sz="2400" spc="100" dirty="0">
                <a:solidFill>
                  <a:srgbClr val="F0F1F1"/>
                </a:solidFill>
                <a:latin typeface="Arial"/>
                <a:cs typeface="Arial"/>
              </a:rPr>
              <a:t>загальнокорпоративних</a:t>
            </a:r>
            <a:endParaRPr sz="2400" dirty="0">
              <a:latin typeface="Arial"/>
              <a:cs typeface="Arial"/>
            </a:endParaRPr>
          </a:p>
        </p:txBody>
      </p:sp>
      <p:sp>
        <p:nvSpPr>
          <p:cNvPr id="11" name="object 11"/>
          <p:cNvSpPr txBox="1"/>
          <p:nvPr/>
        </p:nvSpPr>
        <p:spPr>
          <a:xfrm>
            <a:off x="2134069" y="4702897"/>
            <a:ext cx="4664710" cy="391160"/>
          </a:xfrm>
          <a:prstGeom prst="rect">
            <a:avLst/>
          </a:prstGeom>
        </p:spPr>
        <p:txBody>
          <a:bodyPr vert="horz" wrap="square" lIns="0" tIns="12700" rIns="0" bIns="0" rtlCol="0">
            <a:spAutoFit/>
          </a:bodyPr>
          <a:lstStyle/>
          <a:p>
            <a:pPr marL="12700">
              <a:lnSpc>
                <a:spcPct val="100000"/>
              </a:lnSpc>
              <a:spcBef>
                <a:spcPts val="100"/>
              </a:spcBef>
              <a:tabLst>
                <a:tab pos="2078355" algn="l"/>
                <a:tab pos="3266440" algn="l"/>
                <a:tab pos="4500245" algn="l"/>
              </a:tabLst>
            </a:pPr>
            <a:r>
              <a:rPr sz="2400" spc="60" dirty="0">
                <a:solidFill>
                  <a:srgbClr val="F0F1F1"/>
                </a:solidFill>
                <a:latin typeface="Arial"/>
                <a:cs typeface="Arial"/>
              </a:rPr>
              <a:t>розвитку</a:t>
            </a:r>
            <a:r>
              <a:rPr sz="2400" spc="60" dirty="0">
                <a:solidFill>
                  <a:srgbClr val="F0F1F1"/>
                </a:solidFill>
                <a:latin typeface="Verdana"/>
                <a:cs typeface="Verdana"/>
              </a:rPr>
              <a:t>.</a:t>
            </a:r>
            <a:r>
              <a:rPr sz="2400" dirty="0">
                <a:solidFill>
                  <a:srgbClr val="F0F1F1"/>
                </a:solidFill>
                <a:latin typeface="Verdana"/>
                <a:cs typeface="Verdana"/>
              </a:rPr>
              <a:t>	</a:t>
            </a:r>
            <a:r>
              <a:rPr sz="2400" spc="-20" dirty="0">
                <a:solidFill>
                  <a:srgbClr val="F0F1F1"/>
                </a:solidFill>
                <a:latin typeface="Arial"/>
                <a:cs typeface="Arial"/>
              </a:rPr>
              <a:t>Такі</a:t>
            </a:r>
            <a:r>
              <a:rPr sz="2400" dirty="0">
                <a:solidFill>
                  <a:srgbClr val="F0F1F1"/>
                </a:solidFill>
                <a:latin typeface="Arial"/>
                <a:cs typeface="Arial"/>
              </a:rPr>
              <a:t>	</a:t>
            </a:r>
            <a:r>
              <a:rPr sz="2400" spc="80" dirty="0">
                <a:solidFill>
                  <a:srgbClr val="F0F1F1"/>
                </a:solidFill>
                <a:latin typeface="Arial"/>
                <a:cs typeface="Arial"/>
              </a:rPr>
              <a:t>МІП</a:t>
            </a:r>
            <a:r>
              <a:rPr sz="2400" dirty="0">
                <a:solidFill>
                  <a:srgbClr val="F0F1F1"/>
                </a:solidFill>
                <a:latin typeface="Arial"/>
                <a:cs typeface="Arial"/>
              </a:rPr>
              <a:t>	</a:t>
            </a:r>
            <a:r>
              <a:rPr sz="2400" spc="-50" dirty="0">
                <a:solidFill>
                  <a:srgbClr val="F0F1F1"/>
                </a:solidFill>
                <a:latin typeface="Arial"/>
                <a:cs typeface="Arial"/>
              </a:rPr>
              <a:t>є</a:t>
            </a:r>
            <a:endParaRPr sz="2400" dirty="0">
              <a:latin typeface="Arial"/>
              <a:cs typeface="Arial"/>
            </a:endParaRPr>
          </a:p>
        </p:txBody>
      </p:sp>
      <p:sp>
        <p:nvSpPr>
          <p:cNvPr id="12" name="object 12"/>
          <p:cNvSpPr txBox="1"/>
          <p:nvPr/>
        </p:nvSpPr>
        <p:spPr>
          <a:xfrm>
            <a:off x="471642" y="5068656"/>
            <a:ext cx="6327140" cy="1282700"/>
          </a:xfrm>
          <a:prstGeom prst="rect">
            <a:avLst/>
          </a:prstGeom>
        </p:spPr>
        <p:txBody>
          <a:bodyPr vert="horz" wrap="square" lIns="0" tIns="12700" rIns="0" bIns="0" rtlCol="0">
            <a:spAutoFit/>
          </a:bodyPr>
          <a:lstStyle/>
          <a:p>
            <a:pPr marL="12700" marR="5080" algn="just">
              <a:lnSpc>
                <a:spcPct val="114599"/>
              </a:lnSpc>
              <a:spcBef>
                <a:spcPts val="100"/>
              </a:spcBef>
            </a:pPr>
            <a:r>
              <a:rPr sz="2400" spc="150" dirty="0">
                <a:solidFill>
                  <a:srgbClr val="F0F1F1"/>
                </a:solidFill>
                <a:latin typeface="Arial"/>
                <a:cs typeface="Arial"/>
              </a:rPr>
              <a:t>повноцінними</a:t>
            </a:r>
            <a:r>
              <a:rPr sz="2400" spc="560" dirty="0">
                <a:solidFill>
                  <a:srgbClr val="F0F1F1"/>
                </a:solidFill>
                <a:latin typeface="Arial"/>
                <a:cs typeface="Arial"/>
              </a:rPr>
              <a:t>  </a:t>
            </a:r>
            <a:r>
              <a:rPr sz="2400" spc="114" dirty="0">
                <a:solidFill>
                  <a:srgbClr val="F0F1F1"/>
                </a:solidFill>
                <a:latin typeface="Arial"/>
                <a:cs typeface="Arial"/>
              </a:rPr>
              <a:t>конкурентами</a:t>
            </a:r>
            <a:r>
              <a:rPr sz="2400" spc="560" dirty="0">
                <a:solidFill>
                  <a:srgbClr val="F0F1F1"/>
                </a:solidFill>
                <a:latin typeface="Arial"/>
                <a:cs typeface="Arial"/>
              </a:rPr>
              <a:t>  </a:t>
            </a:r>
            <a:r>
              <a:rPr sz="2400" spc="80" dirty="0">
                <a:solidFill>
                  <a:srgbClr val="F0F1F1"/>
                </a:solidFill>
                <a:latin typeface="Arial"/>
                <a:cs typeface="Arial"/>
              </a:rPr>
              <a:t>відносно </a:t>
            </a:r>
            <a:r>
              <a:rPr sz="2400" spc="120" dirty="0">
                <a:solidFill>
                  <a:srgbClr val="F0F1F1"/>
                </a:solidFill>
                <a:latin typeface="Arial"/>
                <a:cs typeface="Arial"/>
              </a:rPr>
              <a:t>зовнішніх</a:t>
            </a:r>
            <a:r>
              <a:rPr sz="2400" spc="470" dirty="0">
                <a:solidFill>
                  <a:srgbClr val="F0F1F1"/>
                </a:solidFill>
                <a:latin typeface="Arial"/>
                <a:cs typeface="Arial"/>
              </a:rPr>
              <a:t>    </a:t>
            </a:r>
            <a:r>
              <a:rPr sz="2400" spc="130" dirty="0">
                <a:solidFill>
                  <a:srgbClr val="F0F1F1"/>
                </a:solidFill>
                <a:latin typeface="Arial"/>
                <a:cs typeface="Arial"/>
              </a:rPr>
              <a:t>економічних</a:t>
            </a:r>
            <a:r>
              <a:rPr sz="2400" spc="470" dirty="0">
                <a:solidFill>
                  <a:srgbClr val="F0F1F1"/>
                </a:solidFill>
                <a:latin typeface="Arial"/>
                <a:cs typeface="Arial"/>
              </a:rPr>
              <a:t>    </a:t>
            </a:r>
            <a:r>
              <a:rPr sz="2400" spc="80" dirty="0">
                <a:solidFill>
                  <a:srgbClr val="F0F1F1"/>
                </a:solidFill>
                <a:latin typeface="Arial"/>
                <a:cs typeface="Arial"/>
              </a:rPr>
              <a:t>агентів</a:t>
            </a:r>
            <a:r>
              <a:rPr sz="2400" spc="475" dirty="0">
                <a:solidFill>
                  <a:srgbClr val="F0F1F1"/>
                </a:solidFill>
                <a:latin typeface="Arial"/>
                <a:cs typeface="Arial"/>
              </a:rPr>
              <a:t>    </a:t>
            </a:r>
            <a:r>
              <a:rPr sz="2400" spc="20" dirty="0">
                <a:solidFill>
                  <a:srgbClr val="F0F1F1"/>
                </a:solidFill>
                <a:latin typeface="Arial"/>
                <a:cs typeface="Arial"/>
              </a:rPr>
              <a:t>і </a:t>
            </a:r>
            <a:r>
              <a:rPr sz="2400" spc="70" dirty="0">
                <a:solidFill>
                  <a:srgbClr val="F0F1F1"/>
                </a:solidFill>
                <a:latin typeface="Arial"/>
                <a:cs typeface="Arial"/>
              </a:rPr>
              <a:t>підрозділів</a:t>
            </a:r>
            <a:r>
              <a:rPr sz="2400" spc="5" dirty="0">
                <a:solidFill>
                  <a:srgbClr val="F0F1F1"/>
                </a:solidFill>
                <a:latin typeface="Arial"/>
                <a:cs typeface="Arial"/>
              </a:rPr>
              <a:t> </a:t>
            </a:r>
            <a:r>
              <a:rPr sz="2400" dirty="0">
                <a:solidFill>
                  <a:srgbClr val="F0F1F1"/>
                </a:solidFill>
                <a:latin typeface="Arial"/>
                <a:cs typeface="Arial"/>
              </a:rPr>
              <a:t>самої</a:t>
            </a:r>
            <a:r>
              <a:rPr sz="2400" spc="10" dirty="0">
                <a:solidFill>
                  <a:srgbClr val="F0F1F1"/>
                </a:solidFill>
                <a:latin typeface="Arial"/>
                <a:cs typeface="Arial"/>
              </a:rPr>
              <a:t> </a:t>
            </a:r>
            <a:r>
              <a:rPr sz="2400" spc="50" dirty="0">
                <a:solidFill>
                  <a:srgbClr val="F0F1F1"/>
                </a:solidFill>
                <a:latin typeface="Arial"/>
                <a:cs typeface="Arial"/>
              </a:rPr>
              <a:t>компанії</a:t>
            </a:r>
            <a:r>
              <a:rPr sz="2400" spc="50" dirty="0">
                <a:solidFill>
                  <a:srgbClr val="F0F1F1"/>
                </a:solidFill>
                <a:latin typeface="Verdana"/>
                <a:cs typeface="Verdana"/>
              </a:rPr>
              <a:t>.</a:t>
            </a:r>
            <a:endParaRPr sz="2400" dirty="0">
              <a:latin typeface="Verdana"/>
              <a:cs typeface="Verdana"/>
            </a:endParaRPr>
          </a:p>
        </p:txBody>
      </p:sp>
      <p:pic>
        <p:nvPicPr>
          <p:cNvPr id="5" name="object 5"/>
          <p:cNvPicPr/>
          <p:nvPr/>
        </p:nvPicPr>
        <p:blipFill>
          <a:blip r:embed="rId3" cstate="print"/>
          <a:stretch>
            <a:fillRect/>
          </a:stretch>
        </p:blipFill>
        <p:spPr>
          <a:xfrm>
            <a:off x="13119864" y="0"/>
            <a:ext cx="5168135" cy="8013008"/>
          </a:xfrm>
          <a:prstGeom prst="rect">
            <a:avLst/>
          </a:prstGeom>
        </p:spPr>
      </p:pic>
      <p:sp>
        <p:nvSpPr>
          <p:cNvPr id="6" name="object 6"/>
          <p:cNvSpPr/>
          <p:nvPr/>
        </p:nvSpPr>
        <p:spPr>
          <a:xfrm>
            <a:off x="7227544" y="8381816"/>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6042" y="10026"/>
            <a:ext cx="12506157" cy="7782317"/>
            <a:chOff x="0" y="733946"/>
            <a:chExt cx="12506157" cy="7782317"/>
          </a:xfrm>
        </p:grpSpPr>
        <p:sp>
          <p:nvSpPr>
            <p:cNvPr id="3" name="object 3"/>
            <p:cNvSpPr/>
            <p:nvPr/>
          </p:nvSpPr>
          <p:spPr>
            <a:xfrm>
              <a:off x="0" y="733946"/>
              <a:ext cx="4343400" cy="1917064"/>
            </a:xfrm>
            <a:custGeom>
              <a:avLst/>
              <a:gdLst/>
              <a:ahLst/>
              <a:cxnLst/>
              <a:rect l="l" t="t" r="r" b="b"/>
              <a:pathLst>
                <a:path w="4343400" h="1917064">
                  <a:moveTo>
                    <a:pt x="0" y="0"/>
                  </a:moveTo>
                  <a:lnTo>
                    <a:pt x="4343007" y="0"/>
                  </a:lnTo>
                  <a:lnTo>
                    <a:pt x="4343007" y="1916454"/>
                  </a:lnTo>
                  <a:lnTo>
                    <a:pt x="0" y="1916457"/>
                  </a:lnTo>
                  <a:lnTo>
                    <a:pt x="0" y="0"/>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468974" y="1881591"/>
              <a:ext cx="11610685" cy="6634672"/>
            </a:xfrm>
            <a:prstGeom prst="rect">
              <a:avLst/>
            </a:prstGeom>
          </p:spPr>
        </p:pic>
        <p:sp>
          <p:nvSpPr>
            <p:cNvPr id="5" name="object 5"/>
            <p:cNvSpPr/>
            <p:nvPr/>
          </p:nvSpPr>
          <p:spPr>
            <a:xfrm>
              <a:off x="10462727" y="825269"/>
              <a:ext cx="2043430" cy="2112645"/>
            </a:xfrm>
            <a:custGeom>
              <a:avLst/>
              <a:gdLst/>
              <a:ahLst/>
              <a:cxnLst/>
              <a:rect l="l" t="t" r="r" b="b"/>
              <a:pathLst>
                <a:path w="2043429" h="2112645">
                  <a:moveTo>
                    <a:pt x="1208848" y="2112436"/>
                  </a:moveTo>
                  <a:lnTo>
                    <a:pt x="830320" y="2112436"/>
                  </a:lnTo>
                  <a:lnTo>
                    <a:pt x="850671" y="1347237"/>
                  </a:lnTo>
                  <a:lnTo>
                    <a:pt x="199440" y="1766464"/>
                  </a:lnTo>
                  <a:lnTo>
                    <a:pt x="4075" y="1396081"/>
                  </a:lnTo>
                  <a:lnTo>
                    <a:pt x="675652" y="1050113"/>
                  </a:lnTo>
                  <a:lnTo>
                    <a:pt x="0" y="675654"/>
                  </a:lnTo>
                  <a:lnTo>
                    <a:pt x="211649" y="341898"/>
                  </a:lnTo>
                  <a:lnTo>
                    <a:pt x="842533" y="732636"/>
                  </a:lnTo>
                  <a:lnTo>
                    <a:pt x="826256" y="4069"/>
                  </a:lnTo>
                  <a:lnTo>
                    <a:pt x="1225133" y="0"/>
                  </a:lnTo>
                  <a:lnTo>
                    <a:pt x="1216993" y="720428"/>
                  </a:lnTo>
                  <a:lnTo>
                    <a:pt x="1831599" y="378534"/>
                  </a:lnTo>
                  <a:lnTo>
                    <a:pt x="2043249" y="683792"/>
                  </a:lnTo>
                  <a:lnTo>
                    <a:pt x="1396081" y="1054183"/>
                  </a:lnTo>
                  <a:lnTo>
                    <a:pt x="2043249" y="1408290"/>
                  </a:lnTo>
                  <a:lnTo>
                    <a:pt x="1835657" y="1758334"/>
                  </a:lnTo>
                  <a:lnTo>
                    <a:pt x="1212923" y="1351306"/>
                  </a:lnTo>
                  <a:lnTo>
                    <a:pt x="1208848" y="2112436"/>
                  </a:lnTo>
                  <a:close/>
                </a:path>
              </a:pathLst>
            </a:custGeom>
            <a:solidFill>
              <a:srgbClr val="EB5D28"/>
            </a:solidFill>
          </p:spPr>
          <p:txBody>
            <a:bodyPr wrap="square" lIns="0" tIns="0" rIns="0" bIns="0" rtlCol="0"/>
            <a:lstStyle/>
            <a:p>
              <a:endParaRPr/>
            </a:p>
          </p:txBody>
        </p:sp>
      </p:grpSp>
      <p:sp>
        <p:nvSpPr>
          <p:cNvPr id="6" name="object 6" descr="$PPTXTitle"/>
          <p:cNvSpPr txBox="1">
            <a:spLocks noGrp="1"/>
          </p:cNvSpPr>
          <p:nvPr>
            <p:ph type="title"/>
          </p:nvPr>
        </p:nvSpPr>
        <p:spPr>
          <a:xfrm>
            <a:off x="12919955" y="718252"/>
            <a:ext cx="4930775" cy="878840"/>
          </a:xfrm>
          <a:prstGeom prst="rect">
            <a:avLst/>
          </a:prstGeom>
        </p:spPr>
        <p:txBody>
          <a:bodyPr vert="horz" wrap="square" lIns="0" tIns="12700" rIns="0" bIns="0" rtlCol="0">
            <a:spAutoFit/>
          </a:bodyPr>
          <a:lstStyle/>
          <a:p>
            <a:pPr marL="12700">
              <a:lnSpc>
                <a:spcPct val="100000"/>
              </a:lnSpc>
              <a:spcBef>
                <a:spcPts val="100"/>
              </a:spcBef>
            </a:pPr>
            <a:r>
              <a:rPr sz="5600" spc="180" dirty="0">
                <a:solidFill>
                  <a:srgbClr val="252421"/>
                </a:solidFill>
              </a:rPr>
              <a:t>Переваги</a:t>
            </a:r>
            <a:r>
              <a:rPr sz="5600" spc="-220" dirty="0">
                <a:solidFill>
                  <a:srgbClr val="252421"/>
                </a:solidFill>
              </a:rPr>
              <a:t> </a:t>
            </a:r>
            <a:r>
              <a:rPr sz="5600" spc="220" dirty="0">
                <a:solidFill>
                  <a:srgbClr val="252421"/>
                </a:solidFill>
              </a:rPr>
              <a:t>МІП</a:t>
            </a:r>
            <a:endParaRPr sz="5600" dirty="0"/>
          </a:p>
        </p:txBody>
      </p:sp>
      <p:sp>
        <p:nvSpPr>
          <p:cNvPr id="7" name="object 7"/>
          <p:cNvSpPr txBox="1"/>
          <p:nvPr/>
        </p:nvSpPr>
        <p:spPr>
          <a:xfrm>
            <a:off x="152400" y="1832891"/>
            <a:ext cx="17983200" cy="8454109"/>
          </a:xfrm>
          <a:prstGeom prst="rect">
            <a:avLst/>
          </a:prstGeom>
        </p:spPr>
        <p:txBody>
          <a:bodyPr vert="horz" wrap="square" lIns="0" tIns="12700" rIns="0" bIns="0" rtlCol="0">
            <a:spAutoFit/>
          </a:bodyPr>
          <a:lstStyle/>
          <a:p>
            <a:pPr marL="12219940" marR="5080" algn="just">
              <a:lnSpc>
                <a:spcPct val="114599"/>
              </a:lnSpc>
              <a:spcBef>
                <a:spcPts val="100"/>
              </a:spcBef>
            </a:pPr>
            <a:r>
              <a:rPr lang="uk-UA" sz="2400" dirty="0" smtClean="0">
                <a:solidFill>
                  <a:srgbClr val="252421"/>
                </a:solidFill>
                <a:latin typeface="Arial"/>
                <a:cs typeface="Arial"/>
              </a:rPr>
              <a:t>	Мале</a:t>
            </a:r>
            <a:r>
              <a:rPr lang="uk-UA" sz="2400" spc="75" dirty="0">
                <a:solidFill>
                  <a:srgbClr val="252421"/>
                </a:solidFill>
                <a:latin typeface="Arial"/>
                <a:cs typeface="Arial"/>
              </a:rPr>
              <a:t> </a:t>
            </a:r>
            <a:r>
              <a:rPr lang="uk-UA" sz="2400" spc="105" dirty="0" smtClean="0">
                <a:solidFill>
                  <a:srgbClr val="252421"/>
                </a:solidFill>
                <a:latin typeface="Arial"/>
                <a:cs typeface="Arial"/>
              </a:rPr>
              <a:t>інноваційне </a:t>
            </a:r>
            <a:r>
              <a:rPr lang="uk-UA" sz="2400" spc="114" dirty="0" smtClean="0">
                <a:solidFill>
                  <a:srgbClr val="252421"/>
                </a:solidFill>
                <a:latin typeface="Arial"/>
                <a:cs typeface="Arial"/>
              </a:rPr>
              <a:t>підприємництво</a:t>
            </a:r>
            <a:r>
              <a:rPr lang="uk-UA" sz="2400" spc="-40" dirty="0" smtClean="0">
                <a:solidFill>
                  <a:srgbClr val="252421"/>
                </a:solidFill>
                <a:latin typeface="Arial"/>
                <a:cs typeface="Arial"/>
              </a:rPr>
              <a:t> </a:t>
            </a:r>
            <a:r>
              <a:rPr lang="uk-UA" sz="2400" dirty="0" smtClean="0">
                <a:solidFill>
                  <a:srgbClr val="252421"/>
                </a:solidFill>
                <a:latin typeface="Arial"/>
                <a:cs typeface="Arial"/>
              </a:rPr>
              <a:t>має</a:t>
            </a:r>
            <a:r>
              <a:rPr lang="uk-UA" sz="2400" spc="-35" dirty="0" smtClean="0">
                <a:solidFill>
                  <a:srgbClr val="252421"/>
                </a:solidFill>
                <a:latin typeface="Arial"/>
                <a:cs typeface="Arial"/>
              </a:rPr>
              <a:t> </a:t>
            </a:r>
            <a:r>
              <a:rPr lang="uk-UA" sz="2400" spc="50" dirty="0" smtClean="0">
                <a:solidFill>
                  <a:srgbClr val="252421"/>
                </a:solidFill>
                <a:latin typeface="Arial"/>
                <a:cs typeface="Arial"/>
              </a:rPr>
              <a:t>ряд</a:t>
            </a:r>
            <a:r>
              <a:rPr lang="uk-UA" sz="2400" spc="-35" dirty="0" smtClean="0">
                <a:solidFill>
                  <a:srgbClr val="252421"/>
                </a:solidFill>
                <a:latin typeface="Arial"/>
                <a:cs typeface="Arial"/>
              </a:rPr>
              <a:t> </a:t>
            </a:r>
            <a:r>
              <a:rPr lang="uk-UA" sz="2400" spc="75" dirty="0" smtClean="0">
                <a:solidFill>
                  <a:srgbClr val="252421"/>
                </a:solidFill>
                <a:latin typeface="Arial"/>
                <a:cs typeface="Arial"/>
              </a:rPr>
              <a:t>переваг </a:t>
            </a:r>
            <a:r>
              <a:rPr lang="uk-UA" sz="2400" spc="140" dirty="0" smtClean="0">
                <a:solidFill>
                  <a:srgbClr val="252421"/>
                </a:solidFill>
                <a:latin typeface="Arial"/>
                <a:cs typeface="Arial"/>
              </a:rPr>
              <a:t>практично</a:t>
            </a:r>
            <a:r>
              <a:rPr lang="uk-UA" sz="2400" dirty="0" smtClean="0">
                <a:solidFill>
                  <a:srgbClr val="252421"/>
                </a:solidFill>
                <a:latin typeface="Arial"/>
                <a:cs typeface="Arial"/>
              </a:rPr>
              <a:t> у</a:t>
            </a:r>
            <a:r>
              <a:rPr lang="uk-UA" sz="2400" spc="5" dirty="0" smtClean="0">
                <a:solidFill>
                  <a:srgbClr val="252421"/>
                </a:solidFill>
                <a:latin typeface="Arial"/>
                <a:cs typeface="Arial"/>
              </a:rPr>
              <a:t> </a:t>
            </a:r>
            <a:r>
              <a:rPr lang="uk-UA" sz="2400" dirty="0" smtClean="0">
                <a:solidFill>
                  <a:srgbClr val="252421"/>
                </a:solidFill>
                <a:latin typeface="Arial"/>
                <a:cs typeface="Arial"/>
              </a:rPr>
              <a:t>всіх </a:t>
            </a:r>
            <a:r>
              <a:rPr lang="uk-UA" sz="2400" spc="-10" dirty="0" smtClean="0">
                <a:solidFill>
                  <a:srgbClr val="252421"/>
                </a:solidFill>
                <a:latin typeface="Arial"/>
                <a:cs typeface="Arial"/>
              </a:rPr>
              <a:t>сферах </a:t>
            </a:r>
            <a:r>
              <a:rPr lang="uk-UA" sz="2400" spc="95" dirty="0" smtClean="0">
                <a:solidFill>
                  <a:srgbClr val="252421"/>
                </a:solidFill>
                <a:latin typeface="Arial"/>
                <a:cs typeface="Arial"/>
              </a:rPr>
              <a:t>економіки</a:t>
            </a:r>
            <a:r>
              <a:rPr lang="uk-UA" sz="2400" spc="95" dirty="0" smtClean="0">
                <a:solidFill>
                  <a:srgbClr val="252421"/>
                </a:solidFill>
                <a:latin typeface="Verdana"/>
                <a:cs typeface="Verdana"/>
              </a:rPr>
              <a:t>,</a:t>
            </a:r>
            <a:r>
              <a:rPr lang="uk-UA" sz="2400" spc="-254" dirty="0" smtClean="0">
                <a:solidFill>
                  <a:srgbClr val="252421"/>
                </a:solidFill>
                <a:latin typeface="Verdana"/>
                <a:cs typeface="Verdana"/>
              </a:rPr>
              <a:t> </a:t>
            </a:r>
            <a:r>
              <a:rPr lang="uk-UA" sz="2400" spc="150" dirty="0" smtClean="0">
                <a:solidFill>
                  <a:srgbClr val="252421"/>
                </a:solidFill>
                <a:latin typeface="Arial"/>
                <a:cs typeface="Arial"/>
              </a:rPr>
              <a:t>що</a:t>
            </a:r>
            <a:r>
              <a:rPr lang="uk-UA" sz="2400" spc="-70" dirty="0" smtClean="0">
                <a:solidFill>
                  <a:srgbClr val="252421"/>
                </a:solidFill>
                <a:latin typeface="Arial"/>
                <a:cs typeface="Arial"/>
              </a:rPr>
              <a:t> </a:t>
            </a:r>
            <a:r>
              <a:rPr lang="uk-UA" sz="2400" spc="95" dirty="0" smtClean="0">
                <a:solidFill>
                  <a:srgbClr val="252421"/>
                </a:solidFill>
                <a:latin typeface="Arial"/>
                <a:cs typeface="Arial"/>
              </a:rPr>
              <a:t>полягають</a:t>
            </a:r>
            <a:r>
              <a:rPr lang="uk-UA" sz="2400" spc="-70" dirty="0" smtClean="0">
                <a:solidFill>
                  <a:srgbClr val="252421"/>
                </a:solidFill>
                <a:latin typeface="Arial"/>
                <a:cs typeface="Arial"/>
              </a:rPr>
              <a:t> </a:t>
            </a:r>
            <a:r>
              <a:rPr lang="uk-UA" sz="2400" spc="-25" dirty="0" smtClean="0">
                <a:solidFill>
                  <a:srgbClr val="252421"/>
                </a:solidFill>
                <a:latin typeface="Arial"/>
                <a:cs typeface="Arial"/>
              </a:rPr>
              <a:t>у</a:t>
            </a:r>
            <a:r>
              <a:rPr lang="uk-UA" sz="2400" spc="-25" dirty="0" smtClean="0">
                <a:solidFill>
                  <a:srgbClr val="252421"/>
                </a:solidFill>
                <a:latin typeface="Verdana"/>
                <a:cs typeface="Verdana"/>
              </a:rPr>
              <a:t>: </a:t>
            </a:r>
            <a:r>
              <a:rPr lang="uk-UA" sz="2400" spc="100" dirty="0" smtClean="0">
                <a:solidFill>
                  <a:srgbClr val="252421"/>
                </a:solidFill>
                <a:latin typeface="Arial"/>
                <a:cs typeface="Arial"/>
              </a:rPr>
              <a:t>гнучкості</a:t>
            </a:r>
            <a:r>
              <a:rPr lang="uk-UA" sz="2400" spc="-70" dirty="0" smtClean="0">
                <a:solidFill>
                  <a:srgbClr val="252421"/>
                </a:solidFill>
                <a:latin typeface="Arial"/>
                <a:cs typeface="Arial"/>
              </a:rPr>
              <a:t> </a:t>
            </a:r>
            <a:r>
              <a:rPr lang="uk-UA" sz="2400" spc="200" dirty="0" smtClean="0">
                <a:solidFill>
                  <a:srgbClr val="252421"/>
                </a:solidFill>
                <a:latin typeface="Arial"/>
                <a:cs typeface="Arial"/>
              </a:rPr>
              <a:t>й</a:t>
            </a:r>
            <a:r>
              <a:rPr lang="uk-UA" sz="2400" spc="-65" dirty="0" smtClean="0">
                <a:solidFill>
                  <a:srgbClr val="252421"/>
                </a:solidFill>
                <a:latin typeface="Arial"/>
                <a:cs typeface="Arial"/>
              </a:rPr>
              <a:t> </a:t>
            </a:r>
            <a:r>
              <a:rPr lang="uk-UA" sz="2400" spc="75" dirty="0" smtClean="0">
                <a:solidFill>
                  <a:srgbClr val="252421"/>
                </a:solidFill>
                <a:latin typeface="Arial"/>
                <a:cs typeface="Arial"/>
              </a:rPr>
              <a:t>оперативності </a:t>
            </a:r>
            <a:r>
              <a:rPr lang="uk-UA" sz="2400" spc="114" dirty="0" smtClean="0">
                <a:solidFill>
                  <a:srgbClr val="252421"/>
                </a:solidFill>
                <a:latin typeface="Arial"/>
                <a:cs typeface="Arial"/>
              </a:rPr>
              <a:t>прийняття</a:t>
            </a:r>
            <a:r>
              <a:rPr lang="uk-UA" sz="2400" spc="-60" dirty="0" smtClean="0">
                <a:solidFill>
                  <a:srgbClr val="252421"/>
                </a:solidFill>
                <a:latin typeface="Arial"/>
                <a:cs typeface="Arial"/>
              </a:rPr>
              <a:t> </a:t>
            </a:r>
            <a:r>
              <a:rPr lang="uk-UA" sz="2400" spc="80" dirty="0" smtClean="0">
                <a:solidFill>
                  <a:srgbClr val="252421"/>
                </a:solidFill>
                <a:latin typeface="Arial"/>
                <a:cs typeface="Arial"/>
              </a:rPr>
              <a:t>рішень</a:t>
            </a:r>
            <a:r>
              <a:rPr lang="uk-UA" sz="2400" spc="80" dirty="0" smtClean="0">
                <a:solidFill>
                  <a:srgbClr val="252421"/>
                </a:solidFill>
                <a:latin typeface="Verdana"/>
                <a:cs typeface="Verdana"/>
              </a:rPr>
              <a:t>,</a:t>
            </a:r>
            <a:r>
              <a:rPr lang="uk-UA" sz="2400" spc="-235" dirty="0" smtClean="0">
                <a:solidFill>
                  <a:srgbClr val="252421"/>
                </a:solidFill>
                <a:latin typeface="Verdana"/>
                <a:cs typeface="Verdana"/>
              </a:rPr>
              <a:t> </a:t>
            </a:r>
            <a:r>
              <a:rPr lang="uk-UA" sz="2400" spc="95" dirty="0" smtClean="0">
                <a:solidFill>
                  <a:srgbClr val="252421"/>
                </a:solidFill>
                <a:latin typeface="Arial"/>
                <a:cs typeface="Arial"/>
              </a:rPr>
              <a:t>сприйнятті </a:t>
            </a:r>
            <a:r>
              <a:rPr lang="uk-UA" sz="2400" spc="100" dirty="0" smtClean="0">
                <a:solidFill>
                  <a:srgbClr val="252421"/>
                </a:solidFill>
                <a:latin typeface="Arial"/>
                <a:cs typeface="Arial"/>
              </a:rPr>
              <a:t>нововведень</a:t>
            </a:r>
            <a:r>
              <a:rPr lang="uk-UA" sz="2400" spc="-60" dirty="0" smtClean="0">
                <a:solidFill>
                  <a:srgbClr val="252421"/>
                </a:solidFill>
                <a:latin typeface="Arial"/>
                <a:cs typeface="Arial"/>
              </a:rPr>
              <a:t> </a:t>
            </a:r>
            <a:r>
              <a:rPr lang="uk-UA" sz="2400" dirty="0" smtClean="0">
                <a:solidFill>
                  <a:srgbClr val="252421"/>
                </a:solidFill>
                <a:latin typeface="Arial"/>
                <a:cs typeface="Arial"/>
              </a:rPr>
              <a:t>у</a:t>
            </a:r>
            <a:r>
              <a:rPr lang="uk-UA" sz="2400" spc="-55" dirty="0" smtClean="0">
                <a:solidFill>
                  <a:srgbClr val="252421"/>
                </a:solidFill>
                <a:latin typeface="Arial"/>
                <a:cs typeface="Arial"/>
              </a:rPr>
              <a:t> </a:t>
            </a:r>
            <a:r>
              <a:rPr lang="uk-UA" sz="2400" spc="145" dirty="0" smtClean="0">
                <a:solidFill>
                  <a:srgbClr val="252421"/>
                </a:solidFill>
                <a:latin typeface="Arial"/>
                <a:cs typeface="Arial"/>
              </a:rPr>
              <a:t>виробничій</a:t>
            </a:r>
            <a:r>
              <a:rPr lang="uk-UA" sz="2400" spc="-55" dirty="0" smtClean="0">
                <a:solidFill>
                  <a:srgbClr val="252421"/>
                </a:solidFill>
                <a:latin typeface="Arial"/>
                <a:cs typeface="Arial"/>
              </a:rPr>
              <a:t> </a:t>
            </a:r>
            <a:r>
              <a:rPr lang="uk-UA" sz="2400" spc="-25" dirty="0" smtClean="0">
                <a:solidFill>
                  <a:srgbClr val="252421"/>
                </a:solidFill>
                <a:latin typeface="Arial"/>
                <a:cs typeface="Arial"/>
              </a:rPr>
              <a:t>та </a:t>
            </a:r>
            <a:r>
              <a:rPr lang="uk-UA" sz="2400" spc="100" dirty="0" smtClean="0">
                <a:solidFill>
                  <a:srgbClr val="252421"/>
                </a:solidFill>
                <a:latin typeface="Arial"/>
                <a:cs typeface="Arial"/>
              </a:rPr>
              <a:t>управлінській</a:t>
            </a:r>
            <a:r>
              <a:rPr lang="uk-UA" sz="2400" spc="130" dirty="0" smtClean="0">
                <a:solidFill>
                  <a:srgbClr val="252421"/>
                </a:solidFill>
                <a:latin typeface="Arial"/>
                <a:cs typeface="Arial"/>
              </a:rPr>
              <a:t> </a:t>
            </a:r>
            <a:r>
              <a:rPr lang="uk-UA" sz="2400" dirty="0" smtClean="0">
                <a:solidFill>
                  <a:srgbClr val="252421"/>
                </a:solidFill>
                <a:latin typeface="Arial"/>
                <a:cs typeface="Arial"/>
              </a:rPr>
              <a:t>діяльності</a:t>
            </a:r>
            <a:r>
              <a:rPr lang="uk-UA" sz="2400" dirty="0" smtClean="0">
                <a:solidFill>
                  <a:srgbClr val="252421"/>
                </a:solidFill>
                <a:latin typeface="Verdana"/>
                <a:cs typeface="Verdana"/>
              </a:rPr>
              <a:t>,</a:t>
            </a:r>
            <a:r>
              <a:rPr lang="uk-UA" sz="2400" spc="-40" dirty="0" smtClean="0">
                <a:solidFill>
                  <a:srgbClr val="252421"/>
                </a:solidFill>
                <a:latin typeface="Verdana"/>
                <a:cs typeface="Verdana"/>
              </a:rPr>
              <a:t> </a:t>
            </a:r>
            <a:r>
              <a:rPr lang="uk-UA" sz="2400" spc="130" dirty="0" smtClean="0">
                <a:solidFill>
                  <a:srgbClr val="252421"/>
                </a:solidFill>
                <a:latin typeface="Arial"/>
                <a:cs typeface="Arial"/>
              </a:rPr>
              <a:t>швидкій </a:t>
            </a:r>
            <a:r>
              <a:rPr lang="uk-UA" sz="2400" dirty="0" smtClean="0">
                <a:solidFill>
                  <a:srgbClr val="252421"/>
                </a:solidFill>
                <a:latin typeface="Arial"/>
                <a:cs typeface="Arial"/>
              </a:rPr>
              <a:t>адаптації</a:t>
            </a:r>
            <a:r>
              <a:rPr lang="uk-UA" sz="2400" spc="90" dirty="0" smtClean="0">
                <a:solidFill>
                  <a:srgbClr val="252421"/>
                </a:solidFill>
                <a:latin typeface="Arial"/>
                <a:cs typeface="Arial"/>
              </a:rPr>
              <a:t> </a:t>
            </a:r>
            <a:r>
              <a:rPr lang="uk-UA" sz="2400" dirty="0" smtClean="0">
                <a:solidFill>
                  <a:srgbClr val="252421"/>
                </a:solidFill>
                <a:latin typeface="Arial"/>
                <a:cs typeface="Arial"/>
              </a:rPr>
              <a:t>до</a:t>
            </a:r>
            <a:r>
              <a:rPr lang="uk-UA" sz="2400" spc="90" dirty="0" smtClean="0">
                <a:solidFill>
                  <a:srgbClr val="252421"/>
                </a:solidFill>
                <a:latin typeface="Arial"/>
                <a:cs typeface="Arial"/>
              </a:rPr>
              <a:t> </a:t>
            </a:r>
            <a:r>
              <a:rPr lang="uk-UA" sz="2400" spc="80" dirty="0" smtClean="0">
                <a:solidFill>
                  <a:srgbClr val="252421"/>
                </a:solidFill>
                <a:latin typeface="Arial"/>
                <a:cs typeface="Arial"/>
              </a:rPr>
              <a:t>місцевих</a:t>
            </a:r>
            <a:r>
              <a:rPr lang="uk-UA" sz="2400" spc="95" dirty="0" smtClean="0">
                <a:solidFill>
                  <a:srgbClr val="252421"/>
                </a:solidFill>
                <a:latin typeface="Arial"/>
                <a:cs typeface="Arial"/>
              </a:rPr>
              <a:t> </a:t>
            </a:r>
            <a:r>
              <a:rPr lang="uk-UA" sz="2400" spc="-10" dirty="0" smtClean="0">
                <a:solidFill>
                  <a:srgbClr val="252421"/>
                </a:solidFill>
                <a:latin typeface="Arial"/>
                <a:cs typeface="Arial"/>
              </a:rPr>
              <a:t>умов</a:t>
            </a:r>
            <a:r>
              <a:rPr lang="uk-UA" sz="2400" spc="-10" dirty="0" smtClean="0">
                <a:solidFill>
                  <a:srgbClr val="252421"/>
                </a:solidFill>
                <a:latin typeface="Verdana"/>
                <a:cs typeface="Verdana"/>
              </a:rPr>
              <a:t>, </a:t>
            </a:r>
            <a:r>
              <a:rPr lang="uk-UA" sz="2400" spc="95" dirty="0" smtClean="0">
                <a:solidFill>
                  <a:srgbClr val="252421"/>
                </a:solidFill>
                <a:latin typeface="Arial"/>
                <a:cs typeface="Arial"/>
              </a:rPr>
              <a:t>високому</a:t>
            </a:r>
            <a:r>
              <a:rPr lang="uk-UA" sz="2400" spc="-60" dirty="0" smtClean="0">
                <a:solidFill>
                  <a:srgbClr val="252421"/>
                </a:solidFill>
                <a:latin typeface="Arial"/>
                <a:cs typeface="Arial"/>
              </a:rPr>
              <a:t> </a:t>
            </a:r>
            <a:r>
              <a:rPr lang="uk-UA" sz="2400" spc="114" dirty="0" smtClean="0">
                <a:solidFill>
                  <a:srgbClr val="252421"/>
                </a:solidFill>
                <a:latin typeface="Arial"/>
                <a:cs typeface="Arial"/>
              </a:rPr>
              <a:t>рівні</a:t>
            </a:r>
            <a:r>
              <a:rPr lang="uk-UA" sz="2400" spc="-55" dirty="0" smtClean="0">
                <a:solidFill>
                  <a:srgbClr val="252421"/>
                </a:solidFill>
                <a:latin typeface="Arial"/>
                <a:cs typeface="Arial"/>
              </a:rPr>
              <a:t> </a:t>
            </a:r>
            <a:r>
              <a:rPr lang="uk-UA" sz="2400" spc="40" dirty="0" smtClean="0">
                <a:solidFill>
                  <a:srgbClr val="252421"/>
                </a:solidFill>
                <a:latin typeface="Arial"/>
                <a:cs typeface="Arial"/>
              </a:rPr>
              <a:t>спеціалізації </a:t>
            </a:r>
            <a:r>
              <a:rPr lang="uk-UA" sz="2400" spc="114" dirty="0" smtClean="0">
                <a:solidFill>
                  <a:srgbClr val="252421"/>
                </a:solidFill>
                <a:latin typeface="Arial"/>
                <a:cs typeface="Arial"/>
              </a:rPr>
              <a:t>виробництва</a:t>
            </a:r>
            <a:r>
              <a:rPr lang="uk-UA" sz="2400" spc="-80" dirty="0" smtClean="0">
                <a:solidFill>
                  <a:srgbClr val="252421"/>
                </a:solidFill>
                <a:latin typeface="Arial"/>
                <a:cs typeface="Arial"/>
              </a:rPr>
              <a:t> </a:t>
            </a:r>
            <a:r>
              <a:rPr lang="uk-UA" sz="2400" spc="80" dirty="0" smtClean="0">
                <a:solidFill>
                  <a:srgbClr val="252421"/>
                </a:solidFill>
                <a:latin typeface="Arial"/>
                <a:cs typeface="Arial"/>
              </a:rPr>
              <a:t>і</a:t>
            </a:r>
            <a:r>
              <a:rPr lang="uk-UA" sz="2400" spc="-75" dirty="0" smtClean="0">
                <a:solidFill>
                  <a:srgbClr val="252421"/>
                </a:solidFill>
                <a:latin typeface="Arial"/>
                <a:cs typeface="Arial"/>
              </a:rPr>
              <a:t> </a:t>
            </a:r>
            <a:r>
              <a:rPr lang="uk-UA" sz="2400" spc="50" dirty="0" smtClean="0">
                <a:solidFill>
                  <a:srgbClr val="252421"/>
                </a:solidFill>
                <a:latin typeface="Arial"/>
                <a:cs typeface="Arial"/>
              </a:rPr>
              <a:t>праці</a:t>
            </a:r>
            <a:r>
              <a:rPr lang="uk-UA" sz="2400" spc="50" dirty="0" smtClean="0">
                <a:solidFill>
                  <a:srgbClr val="252421"/>
                </a:solidFill>
                <a:latin typeface="Verdana"/>
                <a:cs typeface="Verdana"/>
              </a:rPr>
              <a:t>,</a:t>
            </a:r>
            <a:r>
              <a:rPr lang="uk-UA" sz="2400" spc="-260" dirty="0" smtClean="0">
                <a:solidFill>
                  <a:srgbClr val="252421"/>
                </a:solidFill>
                <a:latin typeface="Verdana"/>
                <a:cs typeface="Verdana"/>
              </a:rPr>
              <a:t> </a:t>
            </a:r>
            <a:r>
              <a:rPr lang="uk-UA" sz="2400" spc="130" dirty="0" smtClean="0">
                <a:solidFill>
                  <a:srgbClr val="252421"/>
                </a:solidFill>
                <a:latin typeface="Arial"/>
                <a:cs typeface="Arial"/>
              </a:rPr>
              <a:t>швидкій </a:t>
            </a:r>
            <a:r>
              <a:rPr lang="uk-UA" sz="2400" spc="80" dirty="0" smtClean="0">
                <a:solidFill>
                  <a:srgbClr val="252421"/>
                </a:solidFill>
                <a:latin typeface="Arial"/>
                <a:cs typeface="Arial"/>
              </a:rPr>
              <a:t>оборотності</a:t>
            </a:r>
            <a:r>
              <a:rPr lang="uk-UA" sz="2400" spc="-65" dirty="0" smtClean="0">
                <a:solidFill>
                  <a:srgbClr val="252421"/>
                </a:solidFill>
                <a:latin typeface="Arial"/>
                <a:cs typeface="Arial"/>
              </a:rPr>
              <a:t> </a:t>
            </a:r>
            <a:r>
              <a:rPr lang="uk-UA" sz="2400" spc="60" dirty="0" smtClean="0">
                <a:solidFill>
                  <a:srgbClr val="252421"/>
                </a:solidFill>
                <a:latin typeface="Arial"/>
                <a:cs typeface="Arial"/>
              </a:rPr>
              <a:t>коштів</a:t>
            </a:r>
            <a:r>
              <a:rPr lang="uk-UA" sz="2400" spc="60" dirty="0" smtClean="0">
                <a:solidFill>
                  <a:srgbClr val="252421"/>
                </a:solidFill>
                <a:latin typeface="Verdana"/>
                <a:cs typeface="Verdana"/>
              </a:rPr>
              <a:t>,</a:t>
            </a:r>
            <a:r>
              <a:rPr lang="uk-UA" sz="2400" spc="-240" dirty="0" smtClean="0">
                <a:solidFill>
                  <a:srgbClr val="252421"/>
                </a:solidFill>
                <a:latin typeface="Verdana"/>
                <a:cs typeface="Verdana"/>
              </a:rPr>
              <a:t> </a:t>
            </a:r>
            <a:r>
              <a:rPr lang="uk-UA" sz="2400" spc="105" dirty="0" smtClean="0">
                <a:solidFill>
                  <a:srgbClr val="252421"/>
                </a:solidFill>
                <a:latin typeface="Arial"/>
                <a:cs typeface="Arial"/>
              </a:rPr>
              <a:t>невисоких </a:t>
            </a:r>
            <a:r>
              <a:rPr lang="uk-UA" sz="2400" spc="70" dirty="0" smtClean="0">
                <a:solidFill>
                  <a:srgbClr val="252421"/>
                </a:solidFill>
                <a:latin typeface="Arial"/>
                <a:cs typeface="Arial"/>
              </a:rPr>
              <a:t>витратах</a:t>
            </a:r>
            <a:r>
              <a:rPr lang="uk-UA" sz="2400" spc="-75" dirty="0" smtClean="0">
                <a:solidFill>
                  <a:srgbClr val="252421"/>
                </a:solidFill>
                <a:latin typeface="Arial"/>
                <a:cs typeface="Arial"/>
              </a:rPr>
              <a:t> </a:t>
            </a:r>
            <a:r>
              <a:rPr lang="uk-UA" sz="2400" spc="95" dirty="0" smtClean="0">
                <a:solidFill>
                  <a:srgbClr val="252421"/>
                </a:solidFill>
                <a:latin typeface="Arial"/>
                <a:cs typeface="Arial"/>
              </a:rPr>
              <a:t>на</a:t>
            </a:r>
            <a:r>
              <a:rPr lang="uk-UA" sz="2400" spc="-75" dirty="0" smtClean="0">
                <a:solidFill>
                  <a:srgbClr val="252421"/>
                </a:solidFill>
                <a:latin typeface="Arial"/>
                <a:cs typeface="Arial"/>
              </a:rPr>
              <a:t> </a:t>
            </a:r>
            <a:r>
              <a:rPr lang="uk-UA" sz="2400" spc="50" dirty="0" smtClean="0">
                <a:solidFill>
                  <a:srgbClr val="252421"/>
                </a:solidFill>
                <a:latin typeface="Arial"/>
                <a:cs typeface="Arial"/>
              </a:rPr>
              <a:t>управління</a:t>
            </a:r>
            <a:r>
              <a:rPr sz="2400" spc="50" dirty="0" smtClean="0">
                <a:solidFill>
                  <a:srgbClr val="252421"/>
                </a:solidFill>
                <a:latin typeface="Verdana"/>
                <a:cs typeface="Verdana"/>
              </a:rPr>
              <a:t>.</a:t>
            </a:r>
            <a:endParaRPr sz="2400" dirty="0">
              <a:latin typeface="Verdana"/>
              <a:cs typeface="Verdana"/>
            </a:endParaRPr>
          </a:p>
          <a:p>
            <a:pPr marL="12700" marR="4462780" algn="just">
              <a:lnSpc>
                <a:spcPct val="114599"/>
              </a:lnSpc>
              <a:spcBef>
                <a:spcPts val="1970"/>
              </a:spcBef>
            </a:pPr>
            <a:endParaRPr lang="uk-UA" sz="2000" dirty="0" smtClean="0">
              <a:solidFill>
                <a:srgbClr val="252421"/>
              </a:solidFill>
              <a:latin typeface="Arial" panose="020B0604020202020204" pitchFamily="34" charset="0"/>
              <a:cs typeface="Arial" panose="020B0604020202020204" pitchFamily="34" charset="0"/>
            </a:endParaRPr>
          </a:p>
          <a:p>
            <a:pPr marL="12700" marR="4462780" algn="just">
              <a:lnSpc>
                <a:spcPct val="114599"/>
              </a:lnSpc>
              <a:spcBef>
                <a:spcPts val="1970"/>
              </a:spcBef>
            </a:pPr>
            <a:r>
              <a:rPr lang="uk-UA" sz="2000" dirty="0" smtClean="0">
                <a:solidFill>
                  <a:srgbClr val="252421"/>
                </a:solidFill>
                <a:latin typeface="Arial" panose="020B0604020202020204" pitchFamily="34" charset="0"/>
                <a:cs typeface="Arial" panose="020B0604020202020204" pitchFamily="34" charset="0"/>
              </a:rPr>
              <a:t>Слід</a:t>
            </a:r>
            <a:r>
              <a:rPr lang="uk-UA" sz="2000" spc="265" dirty="0" smtClean="0">
                <a:solidFill>
                  <a:srgbClr val="252421"/>
                </a:solidFill>
                <a:latin typeface="Arial" panose="020B0604020202020204" pitchFamily="34" charset="0"/>
                <a:cs typeface="Arial" panose="020B0604020202020204" pitchFamily="34" charset="0"/>
              </a:rPr>
              <a:t> </a:t>
            </a:r>
            <a:r>
              <a:rPr lang="uk-UA" sz="2000" spc="75" dirty="0" smtClean="0">
                <a:solidFill>
                  <a:srgbClr val="252421"/>
                </a:solidFill>
                <a:latin typeface="Arial" panose="020B0604020202020204" pitchFamily="34" charset="0"/>
                <a:cs typeface="Arial" panose="020B0604020202020204" pitchFamily="34" charset="0"/>
              </a:rPr>
              <a:t>відзначити,</a:t>
            </a:r>
            <a:r>
              <a:rPr lang="uk-UA" sz="2000" spc="90" dirty="0" smtClean="0">
                <a:solidFill>
                  <a:srgbClr val="252421"/>
                </a:solidFill>
                <a:latin typeface="Arial" panose="020B0604020202020204" pitchFamily="34" charset="0"/>
                <a:cs typeface="Arial" panose="020B0604020202020204" pitchFamily="34" charset="0"/>
              </a:rPr>
              <a:t> </a:t>
            </a:r>
            <a:r>
              <a:rPr lang="uk-UA" sz="2000" spc="150" dirty="0" smtClean="0">
                <a:solidFill>
                  <a:srgbClr val="252421"/>
                </a:solidFill>
                <a:latin typeface="Arial" panose="020B0604020202020204" pitchFamily="34" charset="0"/>
                <a:cs typeface="Arial" panose="020B0604020202020204" pitchFamily="34" charset="0"/>
              </a:rPr>
              <a:t>що</a:t>
            </a:r>
            <a:r>
              <a:rPr lang="uk-UA" sz="2000" spc="270" dirty="0" smtClean="0">
                <a:solidFill>
                  <a:srgbClr val="252421"/>
                </a:solidFill>
                <a:latin typeface="Arial" panose="020B0604020202020204" pitchFamily="34" charset="0"/>
                <a:cs typeface="Arial" panose="020B0604020202020204" pitchFamily="34" charset="0"/>
              </a:rPr>
              <a:t> </a:t>
            </a:r>
            <a:r>
              <a:rPr lang="uk-UA" sz="2000" spc="114" dirty="0" smtClean="0">
                <a:solidFill>
                  <a:srgbClr val="252421"/>
                </a:solidFill>
                <a:latin typeface="Arial" panose="020B0604020202020204" pitchFamily="34" charset="0"/>
                <a:cs typeface="Arial" panose="020B0604020202020204" pitchFamily="34" charset="0"/>
              </a:rPr>
              <a:t>інноваційна</a:t>
            </a:r>
            <a:r>
              <a:rPr lang="uk-UA" sz="2000" spc="265" dirty="0" smtClean="0">
                <a:solidFill>
                  <a:srgbClr val="252421"/>
                </a:solidFill>
                <a:latin typeface="Arial" panose="020B0604020202020204" pitchFamily="34" charset="0"/>
                <a:cs typeface="Arial" panose="020B0604020202020204" pitchFamily="34" charset="0"/>
              </a:rPr>
              <a:t> </a:t>
            </a:r>
            <a:r>
              <a:rPr lang="uk-UA" sz="2000" spc="70" dirty="0" smtClean="0">
                <a:solidFill>
                  <a:srgbClr val="252421"/>
                </a:solidFill>
                <a:latin typeface="Arial" panose="020B0604020202020204" pitchFamily="34" charset="0"/>
                <a:cs typeface="Arial" panose="020B0604020202020204" pitchFamily="34" charset="0"/>
              </a:rPr>
              <a:t>діяльність</a:t>
            </a:r>
            <a:r>
              <a:rPr lang="uk-UA" sz="2000" spc="27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є</a:t>
            </a:r>
            <a:r>
              <a:rPr lang="uk-UA" sz="2000" spc="265" dirty="0" smtClean="0">
                <a:solidFill>
                  <a:srgbClr val="252421"/>
                </a:solidFill>
                <a:latin typeface="Arial" panose="020B0604020202020204" pitchFamily="34" charset="0"/>
                <a:cs typeface="Arial" panose="020B0604020202020204" pitchFamily="34" charset="0"/>
              </a:rPr>
              <a:t> </a:t>
            </a:r>
            <a:r>
              <a:rPr lang="uk-UA" sz="2000" spc="135" dirty="0" smtClean="0">
                <a:solidFill>
                  <a:srgbClr val="252421"/>
                </a:solidFill>
                <a:latin typeface="Arial" panose="020B0604020202020204" pitchFamily="34" charset="0"/>
                <a:cs typeface="Arial" panose="020B0604020202020204" pitchFamily="34" charset="0"/>
              </a:rPr>
              <a:t>ризикованим</a:t>
            </a:r>
            <a:r>
              <a:rPr lang="uk-UA" sz="2000" spc="270" dirty="0" smtClean="0">
                <a:solidFill>
                  <a:srgbClr val="252421"/>
                </a:solidFill>
                <a:latin typeface="Arial" panose="020B0604020202020204" pitchFamily="34" charset="0"/>
                <a:cs typeface="Arial" panose="020B0604020202020204" pitchFamily="34" charset="0"/>
              </a:rPr>
              <a:t> </a:t>
            </a:r>
            <a:r>
              <a:rPr lang="uk-UA" sz="2000" spc="105" dirty="0" smtClean="0">
                <a:solidFill>
                  <a:srgbClr val="252421"/>
                </a:solidFill>
                <a:latin typeface="Arial" panose="020B0604020202020204" pitchFamily="34" charset="0"/>
                <a:cs typeface="Arial" panose="020B0604020202020204" pitchFamily="34" charset="0"/>
              </a:rPr>
              <a:t>видом</a:t>
            </a:r>
            <a:r>
              <a:rPr lang="uk-UA" sz="2000" spc="265" dirty="0" smtClean="0">
                <a:solidFill>
                  <a:srgbClr val="252421"/>
                </a:solidFill>
                <a:latin typeface="Arial" panose="020B0604020202020204" pitchFamily="34" charset="0"/>
                <a:cs typeface="Arial" panose="020B0604020202020204" pitchFamily="34" charset="0"/>
              </a:rPr>
              <a:t> </a:t>
            </a:r>
            <a:r>
              <a:rPr lang="uk-UA" sz="2000" spc="75" dirty="0" smtClean="0">
                <a:solidFill>
                  <a:srgbClr val="252421"/>
                </a:solidFill>
                <a:latin typeface="Arial" panose="020B0604020202020204" pitchFamily="34" charset="0"/>
                <a:cs typeface="Arial" panose="020B0604020202020204" pitchFamily="34" charset="0"/>
              </a:rPr>
              <a:t>підприємництва, вимагає</a:t>
            </a:r>
            <a:r>
              <a:rPr lang="uk-UA" sz="2000" spc="335" dirty="0" smtClean="0">
                <a:solidFill>
                  <a:srgbClr val="252421"/>
                </a:solidFill>
                <a:latin typeface="Arial" panose="020B0604020202020204" pitchFamily="34" charset="0"/>
                <a:cs typeface="Arial" panose="020B0604020202020204" pitchFamily="34" charset="0"/>
              </a:rPr>
              <a:t> </a:t>
            </a:r>
            <a:r>
              <a:rPr lang="uk-UA" sz="2000" spc="110" dirty="0" smtClean="0">
                <a:solidFill>
                  <a:srgbClr val="252421"/>
                </a:solidFill>
                <a:latin typeface="Arial" panose="020B0604020202020204" pitchFamily="34" charset="0"/>
                <a:cs typeface="Arial" panose="020B0604020202020204" pitchFamily="34" charset="0"/>
              </a:rPr>
              <a:t>великих</a:t>
            </a:r>
            <a:r>
              <a:rPr lang="uk-UA" sz="2000" spc="340" dirty="0" smtClean="0">
                <a:solidFill>
                  <a:srgbClr val="252421"/>
                </a:solidFill>
                <a:latin typeface="Arial" panose="020B0604020202020204" pitchFamily="34" charset="0"/>
                <a:cs typeface="Arial" panose="020B0604020202020204" pitchFamily="34" charset="0"/>
              </a:rPr>
              <a:t> </a:t>
            </a:r>
            <a:r>
              <a:rPr lang="uk-UA" sz="2000" spc="95" dirty="0" smtClean="0">
                <a:solidFill>
                  <a:srgbClr val="252421"/>
                </a:solidFill>
                <a:latin typeface="Arial" panose="020B0604020202020204" pitchFamily="34" charset="0"/>
                <a:cs typeface="Arial" panose="020B0604020202020204" pitchFamily="34" charset="0"/>
              </a:rPr>
              <a:t>одноразових</a:t>
            </a:r>
            <a:r>
              <a:rPr lang="uk-UA" sz="2000" spc="34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витрат,</a:t>
            </a:r>
            <a:r>
              <a:rPr lang="uk-UA" sz="2000" spc="160" dirty="0" smtClean="0">
                <a:solidFill>
                  <a:srgbClr val="252421"/>
                </a:solidFill>
                <a:latin typeface="Arial" panose="020B0604020202020204" pitchFamily="34" charset="0"/>
                <a:cs typeface="Arial" panose="020B0604020202020204" pitchFamily="34" charset="0"/>
              </a:rPr>
              <a:t> </a:t>
            </a:r>
            <a:r>
              <a:rPr lang="uk-UA" sz="2000" spc="105" dirty="0" smtClean="0">
                <a:solidFill>
                  <a:srgbClr val="252421"/>
                </a:solidFill>
                <a:latin typeface="Arial" panose="020B0604020202020204" pitchFamily="34" charset="0"/>
                <a:cs typeface="Arial" panose="020B0604020202020204" pitchFamily="34" charset="0"/>
              </a:rPr>
              <a:t>які</a:t>
            </a:r>
            <a:r>
              <a:rPr lang="uk-UA" sz="2000" spc="335" dirty="0" smtClean="0">
                <a:solidFill>
                  <a:srgbClr val="252421"/>
                </a:solidFill>
                <a:latin typeface="Arial" panose="020B0604020202020204" pitchFamily="34" charset="0"/>
                <a:cs typeface="Arial" panose="020B0604020202020204" pitchFamily="34" charset="0"/>
              </a:rPr>
              <a:t> </a:t>
            </a:r>
            <a:r>
              <a:rPr lang="uk-UA" sz="2000" spc="105" dirty="0" smtClean="0">
                <a:solidFill>
                  <a:srgbClr val="252421"/>
                </a:solidFill>
                <a:latin typeface="Arial" panose="020B0604020202020204" pitchFamily="34" charset="0"/>
                <a:cs typeface="Arial" panose="020B0604020202020204" pitchFamily="34" charset="0"/>
              </a:rPr>
              <a:t>не</a:t>
            </a:r>
            <a:r>
              <a:rPr lang="uk-UA" sz="2000" spc="340" dirty="0" smtClean="0">
                <a:solidFill>
                  <a:srgbClr val="252421"/>
                </a:solidFill>
                <a:latin typeface="Arial" panose="020B0604020202020204" pitchFamily="34" charset="0"/>
                <a:cs typeface="Arial" panose="020B0604020202020204" pitchFamily="34" charset="0"/>
              </a:rPr>
              <a:t> </a:t>
            </a:r>
            <a:r>
              <a:rPr lang="uk-UA" sz="2000" spc="90" dirty="0" smtClean="0">
                <a:solidFill>
                  <a:srgbClr val="252421"/>
                </a:solidFill>
                <a:latin typeface="Arial" panose="020B0604020202020204" pitchFamily="34" charset="0"/>
                <a:cs typeface="Arial" panose="020B0604020202020204" pitchFamily="34" charset="0"/>
              </a:rPr>
              <a:t>завжди</a:t>
            </a:r>
            <a:r>
              <a:rPr lang="uk-UA" sz="2000" spc="340" dirty="0" smtClean="0">
                <a:solidFill>
                  <a:srgbClr val="252421"/>
                </a:solidFill>
                <a:latin typeface="Arial" panose="020B0604020202020204" pitchFamily="34" charset="0"/>
                <a:cs typeface="Arial" panose="020B0604020202020204" pitchFamily="34" charset="0"/>
              </a:rPr>
              <a:t> </a:t>
            </a:r>
            <a:r>
              <a:rPr lang="uk-UA" sz="2000" spc="60" dirty="0" smtClean="0">
                <a:solidFill>
                  <a:srgbClr val="252421"/>
                </a:solidFill>
                <a:latin typeface="Arial" panose="020B0604020202020204" pitchFamily="34" charset="0"/>
                <a:cs typeface="Arial" panose="020B0604020202020204" pitchFamily="34" charset="0"/>
              </a:rPr>
              <a:t>окупаються.</a:t>
            </a:r>
            <a:r>
              <a:rPr lang="uk-UA" sz="2000" spc="16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Тому</a:t>
            </a:r>
            <a:r>
              <a:rPr lang="uk-UA" sz="2000" spc="335"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є</a:t>
            </a:r>
            <a:r>
              <a:rPr lang="uk-UA" sz="2000" spc="340" dirty="0" smtClean="0">
                <a:solidFill>
                  <a:srgbClr val="252421"/>
                </a:solidFill>
                <a:latin typeface="Arial" panose="020B0604020202020204" pitchFamily="34" charset="0"/>
                <a:cs typeface="Arial" panose="020B0604020202020204" pitchFamily="34" charset="0"/>
              </a:rPr>
              <a:t> </a:t>
            </a:r>
            <a:r>
              <a:rPr lang="uk-UA" sz="2000" spc="70" dirty="0" smtClean="0">
                <a:solidFill>
                  <a:srgbClr val="252421"/>
                </a:solidFill>
                <a:latin typeface="Arial" panose="020B0604020202020204" pitchFamily="34" charset="0"/>
                <a:cs typeface="Arial" panose="020B0604020202020204" pitchFamily="34" charset="0"/>
              </a:rPr>
              <a:t>потреба</a:t>
            </a:r>
            <a:r>
              <a:rPr lang="uk-UA" sz="2000" spc="340" dirty="0" smtClean="0">
                <a:solidFill>
                  <a:srgbClr val="252421"/>
                </a:solidFill>
                <a:latin typeface="Arial" panose="020B0604020202020204" pitchFamily="34" charset="0"/>
                <a:cs typeface="Arial" panose="020B0604020202020204" pitchFamily="34" charset="0"/>
              </a:rPr>
              <a:t> </a:t>
            </a:r>
            <a:r>
              <a:rPr lang="uk-UA" sz="2000" spc="-50" dirty="0" smtClean="0">
                <a:solidFill>
                  <a:srgbClr val="252421"/>
                </a:solidFill>
                <a:latin typeface="Arial" panose="020B0604020202020204" pitchFamily="34" charset="0"/>
                <a:cs typeface="Arial" panose="020B0604020202020204" pitchFamily="34" charset="0"/>
              </a:rPr>
              <a:t>у </a:t>
            </a:r>
            <a:r>
              <a:rPr lang="uk-UA" sz="2000" spc="60" dirty="0" smtClean="0">
                <a:solidFill>
                  <a:srgbClr val="252421"/>
                </a:solidFill>
                <a:latin typeface="Arial" panose="020B0604020202020204" pitchFamily="34" charset="0"/>
                <a:cs typeface="Arial" panose="020B0604020202020204" pitchFamily="34" charset="0"/>
              </a:rPr>
              <a:t>страховому</a:t>
            </a:r>
            <a:r>
              <a:rPr lang="uk-UA" sz="2000" spc="380" dirty="0" smtClean="0">
                <a:solidFill>
                  <a:srgbClr val="252421"/>
                </a:solidFill>
                <a:latin typeface="Arial" panose="020B0604020202020204" pitchFamily="34" charset="0"/>
                <a:cs typeface="Arial" panose="020B0604020202020204" pitchFamily="34" charset="0"/>
              </a:rPr>
              <a:t> </a:t>
            </a:r>
            <a:r>
              <a:rPr lang="uk-UA" sz="2000" spc="55" dirty="0" smtClean="0">
                <a:solidFill>
                  <a:srgbClr val="252421"/>
                </a:solidFill>
                <a:latin typeface="Arial" panose="020B0604020202020204" pitchFamily="34" charset="0"/>
                <a:cs typeface="Arial" panose="020B0604020202020204" pitchFamily="34" charset="0"/>
              </a:rPr>
              <a:t>захисті</a:t>
            </a:r>
            <a:r>
              <a:rPr lang="uk-UA" sz="2000" spc="380" dirty="0" smtClean="0">
                <a:solidFill>
                  <a:srgbClr val="252421"/>
                </a:solidFill>
                <a:latin typeface="Arial" panose="020B0604020202020204" pitchFamily="34" charset="0"/>
                <a:cs typeface="Arial" panose="020B0604020202020204" pitchFamily="34" charset="0"/>
              </a:rPr>
              <a:t> </a:t>
            </a:r>
            <a:r>
              <a:rPr lang="uk-UA" sz="2000" spc="140" dirty="0" smtClean="0">
                <a:solidFill>
                  <a:srgbClr val="252421"/>
                </a:solidFill>
                <a:latin typeface="Arial" panose="020B0604020202020204" pitchFamily="34" charset="0"/>
                <a:cs typeface="Arial" panose="020B0604020202020204" pitchFamily="34" charset="0"/>
              </a:rPr>
              <a:t>ризиків</a:t>
            </a:r>
            <a:r>
              <a:rPr lang="uk-UA" sz="2000" spc="385" dirty="0" smtClean="0">
                <a:solidFill>
                  <a:srgbClr val="252421"/>
                </a:solidFill>
                <a:latin typeface="Arial" panose="020B0604020202020204" pitchFamily="34" charset="0"/>
                <a:cs typeface="Arial" panose="020B0604020202020204" pitchFamily="34" charset="0"/>
              </a:rPr>
              <a:t> </a:t>
            </a:r>
            <a:r>
              <a:rPr lang="uk-UA" sz="2000" spc="110" dirty="0" smtClean="0">
                <a:solidFill>
                  <a:srgbClr val="252421"/>
                </a:solidFill>
                <a:latin typeface="Arial" panose="020B0604020202020204" pitchFamily="34" charset="0"/>
                <a:cs typeface="Arial" panose="020B0604020202020204" pitchFamily="34" charset="0"/>
              </a:rPr>
              <a:t>інноваційної</a:t>
            </a:r>
            <a:r>
              <a:rPr lang="uk-UA" sz="2000" spc="380" dirty="0" smtClean="0">
                <a:solidFill>
                  <a:srgbClr val="252421"/>
                </a:solidFill>
                <a:latin typeface="Arial" panose="020B0604020202020204" pitchFamily="34" charset="0"/>
                <a:cs typeface="Arial" panose="020B0604020202020204" pitchFamily="34" charset="0"/>
              </a:rPr>
              <a:t> </a:t>
            </a:r>
            <a:r>
              <a:rPr lang="uk-UA" sz="2000" spc="60" dirty="0" smtClean="0">
                <a:solidFill>
                  <a:srgbClr val="252421"/>
                </a:solidFill>
                <a:latin typeface="Arial" panose="020B0604020202020204" pitchFamily="34" charset="0"/>
                <a:cs typeface="Arial" panose="020B0604020202020204" pitchFamily="34" charset="0"/>
              </a:rPr>
              <a:t>діяльності</a:t>
            </a:r>
            <a:r>
              <a:rPr lang="uk-UA" sz="2000" spc="380" dirty="0" smtClean="0">
                <a:solidFill>
                  <a:srgbClr val="252421"/>
                </a:solidFill>
                <a:latin typeface="Arial" panose="020B0604020202020204" pitchFamily="34" charset="0"/>
                <a:cs typeface="Arial" panose="020B0604020202020204" pitchFamily="34" charset="0"/>
              </a:rPr>
              <a:t> </a:t>
            </a:r>
            <a:r>
              <a:rPr lang="uk-UA" sz="2000" spc="125" dirty="0" smtClean="0">
                <a:solidFill>
                  <a:srgbClr val="252421"/>
                </a:solidFill>
                <a:latin typeface="Arial" panose="020B0604020202020204" pitchFamily="34" charset="0"/>
                <a:cs typeface="Arial" panose="020B0604020202020204" pitchFamily="34" charset="0"/>
              </a:rPr>
              <a:t>як</a:t>
            </a:r>
            <a:r>
              <a:rPr lang="uk-UA" sz="2000" spc="380"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засобі</a:t>
            </a:r>
            <a:r>
              <a:rPr lang="uk-UA" sz="2000" spc="385" dirty="0" smtClean="0">
                <a:solidFill>
                  <a:srgbClr val="252421"/>
                </a:solidFill>
                <a:latin typeface="Arial" panose="020B0604020202020204" pitchFamily="34" charset="0"/>
                <a:cs typeface="Arial" panose="020B0604020202020204" pitchFamily="34" charset="0"/>
              </a:rPr>
              <a:t> </a:t>
            </a:r>
            <a:r>
              <a:rPr lang="uk-UA" sz="2000" spc="130" dirty="0" smtClean="0">
                <a:solidFill>
                  <a:srgbClr val="252421"/>
                </a:solidFill>
                <a:latin typeface="Arial" panose="020B0604020202020204" pitchFamily="34" charset="0"/>
                <a:cs typeface="Arial" panose="020B0604020202020204" pitchFamily="34" charset="0"/>
              </a:rPr>
              <a:t>зниження</a:t>
            </a:r>
            <a:r>
              <a:rPr lang="uk-UA" sz="2000" spc="380" dirty="0" smtClean="0">
                <a:solidFill>
                  <a:srgbClr val="252421"/>
                </a:solidFill>
                <a:latin typeface="Arial" panose="020B0604020202020204" pitchFamily="34" charset="0"/>
                <a:cs typeface="Arial" panose="020B0604020202020204" pitchFamily="34" charset="0"/>
              </a:rPr>
              <a:t> </a:t>
            </a:r>
            <a:r>
              <a:rPr lang="uk-UA" sz="2000" spc="55" dirty="0" smtClean="0">
                <a:solidFill>
                  <a:srgbClr val="252421"/>
                </a:solidFill>
                <a:latin typeface="Arial" panose="020B0604020202020204" pitchFamily="34" charset="0"/>
                <a:cs typeface="Arial" panose="020B0604020202020204" pitchFamily="34" charset="0"/>
              </a:rPr>
              <a:t>фінансових </a:t>
            </a:r>
            <a:r>
              <a:rPr lang="uk-UA" sz="2000" spc="60" dirty="0" smtClean="0">
                <a:solidFill>
                  <a:srgbClr val="252421"/>
                </a:solidFill>
                <a:latin typeface="Arial" panose="020B0604020202020204" pitchFamily="34" charset="0"/>
                <a:cs typeface="Arial" panose="020B0604020202020204" pitchFamily="34" charset="0"/>
              </a:rPr>
              <a:t>втрат</a:t>
            </a:r>
            <a:r>
              <a:rPr lang="uk-UA" sz="2000" spc="-15" dirty="0" smtClean="0">
                <a:solidFill>
                  <a:srgbClr val="252421"/>
                </a:solidFill>
                <a:latin typeface="Arial" panose="020B0604020202020204" pitchFamily="34" charset="0"/>
                <a:cs typeface="Arial" panose="020B0604020202020204" pitchFamily="34" charset="0"/>
              </a:rPr>
              <a:t> </a:t>
            </a:r>
            <a:r>
              <a:rPr lang="uk-UA" sz="2000" spc="75" dirty="0" smtClean="0">
                <a:solidFill>
                  <a:srgbClr val="252421"/>
                </a:solidFill>
                <a:latin typeface="Arial" panose="020B0604020202020204" pitchFamily="34" charset="0"/>
                <a:cs typeface="Arial" panose="020B0604020202020204" pitchFamily="34" charset="0"/>
              </a:rPr>
              <a:t>інвесторів</a:t>
            </a:r>
            <a:r>
              <a:rPr lang="uk-UA" sz="2000" spc="-15"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у</a:t>
            </a:r>
            <a:r>
              <a:rPr lang="uk-UA" sz="2000" spc="-10" dirty="0" smtClean="0">
                <a:solidFill>
                  <a:srgbClr val="252421"/>
                </a:solidFill>
                <a:latin typeface="Arial" panose="020B0604020202020204" pitchFamily="34" charset="0"/>
                <a:cs typeface="Arial" panose="020B0604020202020204" pitchFamily="34" charset="0"/>
              </a:rPr>
              <a:t> </a:t>
            </a:r>
            <a:r>
              <a:rPr lang="uk-UA" sz="2000" spc="70" dirty="0" smtClean="0">
                <a:solidFill>
                  <a:srgbClr val="252421"/>
                </a:solidFill>
                <a:latin typeface="Arial" panose="020B0604020202020204" pitchFamily="34" charset="0"/>
                <a:cs typeface="Arial" panose="020B0604020202020204" pitchFamily="34" charset="0"/>
              </a:rPr>
              <a:t>разі</a:t>
            </a:r>
            <a:r>
              <a:rPr lang="uk-UA" sz="2000" spc="-15" dirty="0" smtClean="0">
                <a:solidFill>
                  <a:srgbClr val="252421"/>
                </a:solidFill>
                <a:latin typeface="Arial" panose="020B0604020202020204" pitchFamily="34" charset="0"/>
                <a:cs typeface="Arial" panose="020B0604020202020204" pitchFamily="34" charset="0"/>
              </a:rPr>
              <a:t> </a:t>
            </a:r>
            <a:r>
              <a:rPr lang="uk-UA" sz="2000" dirty="0" smtClean="0">
                <a:solidFill>
                  <a:srgbClr val="252421"/>
                </a:solidFill>
                <a:latin typeface="Arial" panose="020B0604020202020204" pitchFamily="34" charset="0"/>
                <a:cs typeface="Arial" panose="020B0604020202020204" pitchFamily="34" charset="0"/>
              </a:rPr>
              <a:t>невдалої</a:t>
            </a:r>
            <a:r>
              <a:rPr lang="uk-UA" sz="2000" spc="-10" dirty="0" smtClean="0">
                <a:solidFill>
                  <a:srgbClr val="252421"/>
                </a:solidFill>
                <a:latin typeface="Arial" panose="020B0604020202020204" pitchFamily="34" charset="0"/>
                <a:cs typeface="Arial" panose="020B0604020202020204" pitchFamily="34" charset="0"/>
              </a:rPr>
              <a:t> </a:t>
            </a:r>
            <a:r>
              <a:rPr lang="uk-UA" sz="2000" spc="45" dirty="0" smtClean="0">
                <a:solidFill>
                  <a:srgbClr val="252421"/>
                </a:solidFill>
                <a:latin typeface="Arial" panose="020B0604020202020204" pitchFamily="34" charset="0"/>
                <a:cs typeface="Arial" panose="020B0604020202020204" pitchFamily="34" charset="0"/>
              </a:rPr>
              <a:t>реалізації</a:t>
            </a:r>
            <a:r>
              <a:rPr lang="uk-UA" sz="2000" spc="-15" dirty="0" smtClean="0">
                <a:solidFill>
                  <a:srgbClr val="252421"/>
                </a:solidFill>
                <a:latin typeface="Arial" panose="020B0604020202020204" pitchFamily="34" charset="0"/>
                <a:cs typeface="Arial" panose="020B0604020202020204" pitchFamily="34" charset="0"/>
              </a:rPr>
              <a:t> </a:t>
            </a:r>
            <a:r>
              <a:rPr lang="uk-UA" sz="2000" spc="60" dirty="0" smtClean="0">
                <a:solidFill>
                  <a:srgbClr val="252421"/>
                </a:solidFill>
                <a:latin typeface="Arial" panose="020B0604020202020204" pitchFamily="34" charset="0"/>
                <a:cs typeface="Arial" panose="020B0604020202020204" pitchFamily="34" charset="0"/>
              </a:rPr>
              <a:t>проектів</a:t>
            </a:r>
            <a:r>
              <a:rPr sz="2000" spc="60" dirty="0" smtClean="0">
                <a:solidFill>
                  <a:srgbClr val="252421"/>
                </a:solidFill>
                <a:latin typeface="Arial" panose="020B0604020202020204" pitchFamily="34" charset="0"/>
                <a:cs typeface="Arial" panose="020B0604020202020204" pitchFamily="34" charset="0"/>
              </a:rPr>
              <a:t>.</a:t>
            </a:r>
            <a:r>
              <a:rPr lang="ru-RU" sz="2000" b="1" dirty="0" smtClean="0">
                <a:latin typeface="Arial" panose="020B0604020202020204" pitchFamily="34" charset="0"/>
                <a:cs typeface="Arial" panose="020B0604020202020204" pitchFamily="34" charset="0"/>
              </a:rPr>
              <a:t> </a:t>
            </a:r>
            <a:r>
              <a:rPr lang="uk-UA" sz="2000" b="1" dirty="0" smtClean="0">
                <a:latin typeface="Arial" panose="020B0604020202020204" pitchFamily="34" charset="0"/>
                <a:cs typeface="Arial" panose="020B0604020202020204" pitchFamily="34" charset="0"/>
              </a:rPr>
              <a:t>Мале інноваційне підприємництво</a:t>
            </a:r>
            <a:r>
              <a:rPr lang="uk-UA" sz="2000" dirty="0" smtClean="0">
                <a:latin typeface="Arial" panose="020B0604020202020204" pitchFamily="34" charset="0"/>
                <a:cs typeface="Arial" panose="020B0604020202020204" pitchFamily="34" charset="0"/>
              </a:rPr>
              <a:t> є важливою формою сучасної підприємницької діяльності, яка поєднує </a:t>
            </a:r>
            <a:r>
              <a:rPr lang="uk-UA" sz="2000" b="1" dirty="0" smtClean="0">
                <a:latin typeface="Arial" panose="020B0604020202020204" pitchFamily="34" charset="0"/>
                <a:cs typeface="Arial" panose="020B0604020202020204" pitchFamily="34" charset="0"/>
              </a:rPr>
              <a:t>інновації, підприємницьку ініціативу та комерційну діяльність</a:t>
            </a:r>
            <a:r>
              <a:rPr lang="uk-UA" sz="2000" dirty="0" smtClean="0">
                <a:latin typeface="Arial" panose="020B0604020202020204" pitchFamily="34" charset="0"/>
                <a:cs typeface="Arial" panose="020B0604020202020204" pitchFamily="34" charset="0"/>
              </a:rPr>
              <a:t>. Незважаючи на високий рівень ризику та потребу у фінансуванні, такі підприємства можуть швидко розвиватися та створювати нові продукти, технології й робочі місця..</a:t>
            </a:r>
            <a:endParaRPr lang="uk-UA" sz="2000" dirty="0">
              <a:latin typeface="Arial" panose="020B0604020202020204" pitchFamily="34" charset="0"/>
              <a:cs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bject 10" descr="$PPTXTitle"/>
          <p:cNvSpPr txBox="1">
            <a:spLocks noGrp="1"/>
          </p:cNvSpPr>
          <p:nvPr>
            <p:ph type="title"/>
          </p:nvPr>
        </p:nvSpPr>
        <p:spPr>
          <a:xfrm>
            <a:off x="471642" y="729700"/>
            <a:ext cx="10458399" cy="635000"/>
          </a:xfrm>
          <a:prstGeom prst="rect">
            <a:avLst/>
          </a:prstGeom>
        </p:spPr>
        <p:txBody>
          <a:bodyPr vert="horz" wrap="square" lIns="0" tIns="12700" rIns="0" bIns="0" rtlCol="0">
            <a:spAutoFit/>
          </a:bodyPr>
          <a:lstStyle/>
          <a:p>
            <a:pPr marL="12700">
              <a:lnSpc>
                <a:spcPct val="100000"/>
              </a:lnSpc>
              <a:spcBef>
                <a:spcPts val="100"/>
              </a:spcBef>
            </a:pPr>
            <a:r>
              <a:rPr b="1" spc="70" dirty="0">
                <a:solidFill>
                  <a:srgbClr val="252421"/>
                </a:solidFill>
                <a:latin typeface="Arial Narrow"/>
                <a:cs typeface="Arial Narrow"/>
              </a:rPr>
              <a:t>3.</a:t>
            </a:r>
            <a:r>
              <a:rPr b="1" spc="35" dirty="0">
                <a:solidFill>
                  <a:srgbClr val="252421"/>
                </a:solidFill>
                <a:latin typeface="Arial Narrow"/>
                <a:cs typeface="Arial Narrow"/>
              </a:rPr>
              <a:t> </a:t>
            </a:r>
            <a:r>
              <a:rPr b="1" spc="160" dirty="0">
                <a:solidFill>
                  <a:srgbClr val="252421"/>
                </a:solidFill>
              </a:rPr>
              <a:t>Функції</a:t>
            </a:r>
            <a:r>
              <a:rPr b="1" spc="-160" dirty="0">
                <a:solidFill>
                  <a:srgbClr val="252421"/>
                </a:solidFill>
              </a:rPr>
              <a:t> </a:t>
            </a:r>
            <a:r>
              <a:rPr b="1" spc="165" dirty="0">
                <a:solidFill>
                  <a:srgbClr val="252421"/>
                </a:solidFill>
              </a:rPr>
              <a:t>торгового</a:t>
            </a:r>
            <a:r>
              <a:rPr b="1" spc="-165" dirty="0">
                <a:solidFill>
                  <a:srgbClr val="252421"/>
                </a:solidFill>
              </a:rPr>
              <a:t> </a:t>
            </a:r>
            <a:r>
              <a:rPr b="1" spc="165" dirty="0">
                <a:solidFill>
                  <a:srgbClr val="252421"/>
                </a:solidFill>
              </a:rPr>
              <a:t>підприємництва</a:t>
            </a:r>
          </a:p>
        </p:txBody>
      </p:sp>
      <p:sp>
        <p:nvSpPr>
          <p:cNvPr id="11" name="object 11"/>
          <p:cNvSpPr txBox="1"/>
          <p:nvPr/>
        </p:nvSpPr>
        <p:spPr>
          <a:xfrm>
            <a:off x="471642" y="1576051"/>
            <a:ext cx="2517775" cy="863600"/>
          </a:xfrm>
          <a:prstGeom prst="rect">
            <a:avLst/>
          </a:prstGeom>
        </p:spPr>
        <p:txBody>
          <a:bodyPr vert="horz" wrap="square" lIns="0" tIns="12700" rIns="0" bIns="0" rtlCol="0">
            <a:spAutoFit/>
          </a:bodyPr>
          <a:lstStyle/>
          <a:p>
            <a:pPr marL="12700" marR="5080">
              <a:lnSpc>
                <a:spcPct val="114599"/>
              </a:lnSpc>
              <a:spcBef>
                <a:spcPts val="100"/>
              </a:spcBef>
              <a:tabLst>
                <a:tab pos="1687830" algn="l"/>
              </a:tabLst>
            </a:pPr>
            <a:r>
              <a:rPr sz="2400" spc="50" dirty="0">
                <a:solidFill>
                  <a:srgbClr val="252421"/>
                </a:solidFill>
                <a:latin typeface="Arial"/>
                <a:cs typeface="Arial"/>
              </a:rPr>
              <a:t>Важливе</a:t>
            </a:r>
            <a:r>
              <a:rPr sz="2400" dirty="0">
                <a:solidFill>
                  <a:srgbClr val="252421"/>
                </a:solidFill>
                <a:latin typeface="Arial"/>
                <a:cs typeface="Arial"/>
              </a:rPr>
              <a:t>	</a:t>
            </a:r>
            <a:r>
              <a:rPr sz="2400" spc="40" dirty="0">
                <a:solidFill>
                  <a:srgbClr val="252421"/>
                </a:solidFill>
                <a:latin typeface="Arial"/>
                <a:cs typeface="Arial"/>
              </a:rPr>
              <a:t>місце </a:t>
            </a:r>
            <a:r>
              <a:rPr sz="2400" spc="105" dirty="0">
                <a:solidFill>
                  <a:srgbClr val="252421"/>
                </a:solidFill>
                <a:latin typeface="Arial"/>
                <a:cs typeface="Arial"/>
              </a:rPr>
              <a:t>підприємництво</a:t>
            </a:r>
            <a:endParaRPr sz="2400" dirty="0">
              <a:latin typeface="Arial"/>
              <a:cs typeface="Arial"/>
            </a:endParaRPr>
          </a:p>
        </p:txBody>
      </p:sp>
      <p:sp>
        <p:nvSpPr>
          <p:cNvPr id="12" name="object 12"/>
          <p:cNvSpPr txBox="1"/>
          <p:nvPr/>
        </p:nvSpPr>
        <p:spPr>
          <a:xfrm>
            <a:off x="3240302" y="1576051"/>
            <a:ext cx="5269230" cy="824969"/>
          </a:xfrm>
          <a:prstGeom prst="rect">
            <a:avLst/>
          </a:prstGeom>
        </p:spPr>
        <p:txBody>
          <a:bodyPr vert="horz" wrap="square" lIns="0" tIns="12700" rIns="0" bIns="0" rtlCol="0">
            <a:spAutoFit/>
          </a:bodyPr>
          <a:lstStyle/>
          <a:p>
            <a:pPr marL="12700" marR="5080" indent="81280">
              <a:lnSpc>
                <a:spcPct val="114599"/>
              </a:lnSpc>
              <a:spcBef>
                <a:spcPts val="100"/>
              </a:spcBef>
              <a:tabLst>
                <a:tab pos="450850" algn="l"/>
                <a:tab pos="607060" algn="l"/>
                <a:tab pos="1539240" algn="l"/>
                <a:tab pos="2332355" algn="l"/>
                <a:tab pos="2976880" algn="l"/>
                <a:tab pos="4157345" algn="l"/>
                <a:tab pos="4906645" algn="l"/>
              </a:tabLst>
            </a:pPr>
            <a:r>
              <a:rPr sz="2400" spc="-50" dirty="0">
                <a:solidFill>
                  <a:srgbClr val="252421"/>
                </a:solidFill>
                <a:latin typeface="Arial"/>
                <a:cs typeface="Arial"/>
              </a:rPr>
              <a:t>у</a:t>
            </a:r>
            <a:r>
              <a:rPr sz="2400" dirty="0">
                <a:solidFill>
                  <a:srgbClr val="252421"/>
                </a:solidFill>
                <a:latin typeface="Arial"/>
                <a:cs typeface="Arial"/>
              </a:rPr>
              <a:t>		</a:t>
            </a:r>
            <a:r>
              <a:rPr sz="2400" spc="135" dirty="0">
                <a:solidFill>
                  <a:srgbClr val="252421"/>
                </a:solidFill>
                <a:latin typeface="Arial"/>
                <a:cs typeface="Arial"/>
              </a:rPr>
              <a:t>ринковій</a:t>
            </a:r>
            <a:r>
              <a:rPr sz="2400" dirty="0">
                <a:solidFill>
                  <a:srgbClr val="252421"/>
                </a:solidFill>
                <a:latin typeface="Arial"/>
                <a:cs typeface="Arial"/>
              </a:rPr>
              <a:t>	</a:t>
            </a:r>
            <a:r>
              <a:rPr sz="2400" spc="100" dirty="0">
                <a:solidFill>
                  <a:srgbClr val="252421"/>
                </a:solidFill>
                <a:latin typeface="Arial"/>
                <a:cs typeface="Arial"/>
              </a:rPr>
              <a:t>економіці</a:t>
            </a:r>
            <a:r>
              <a:rPr sz="2400" dirty="0">
                <a:solidFill>
                  <a:srgbClr val="252421"/>
                </a:solidFill>
                <a:latin typeface="Arial"/>
                <a:cs typeface="Arial"/>
              </a:rPr>
              <a:t>	</a:t>
            </a:r>
            <a:r>
              <a:rPr sz="2400" spc="-10" dirty="0">
                <a:solidFill>
                  <a:srgbClr val="252421"/>
                </a:solidFill>
                <a:latin typeface="Arial"/>
                <a:cs typeface="Arial"/>
              </a:rPr>
              <a:t>посідає </a:t>
            </a:r>
            <a:r>
              <a:rPr sz="2400" spc="-50" dirty="0">
                <a:solidFill>
                  <a:srgbClr val="252421"/>
                </a:solidFill>
                <a:latin typeface="Arial"/>
                <a:cs typeface="Arial"/>
              </a:rPr>
              <a:t>у</a:t>
            </a:r>
            <a:r>
              <a:rPr sz="2400" dirty="0">
                <a:solidFill>
                  <a:srgbClr val="252421"/>
                </a:solidFill>
                <a:latin typeface="Arial"/>
                <a:cs typeface="Arial"/>
              </a:rPr>
              <a:t>	</a:t>
            </a:r>
            <a:r>
              <a:rPr sz="2400" spc="-20" dirty="0">
                <a:solidFill>
                  <a:srgbClr val="252421"/>
                </a:solidFill>
                <a:latin typeface="Arial"/>
                <a:cs typeface="Arial"/>
              </a:rPr>
              <a:t>сфері</a:t>
            </a:r>
            <a:r>
              <a:rPr sz="2400" dirty="0">
                <a:solidFill>
                  <a:srgbClr val="252421"/>
                </a:solidFill>
                <a:latin typeface="Arial"/>
                <a:cs typeface="Arial"/>
              </a:rPr>
              <a:t>	</a:t>
            </a:r>
            <a:r>
              <a:rPr sz="2400" spc="70" dirty="0">
                <a:solidFill>
                  <a:srgbClr val="252421"/>
                </a:solidFill>
                <a:latin typeface="Arial"/>
                <a:cs typeface="Arial"/>
              </a:rPr>
              <a:t>торгівлі</a:t>
            </a:r>
            <a:r>
              <a:rPr sz="2400" dirty="0">
                <a:solidFill>
                  <a:srgbClr val="252421"/>
                </a:solidFill>
                <a:latin typeface="Arial"/>
                <a:cs typeface="Arial"/>
              </a:rPr>
              <a:t>	</a:t>
            </a:r>
            <a:r>
              <a:rPr sz="2400" b="1" spc="-10" dirty="0">
                <a:solidFill>
                  <a:srgbClr val="252421"/>
                </a:solidFill>
                <a:latin typeface="Verdana"/>
                <a:cs typeface="Verdana"/>
              </a:rPr>
              <a:t>(</a:t>
            </a:r>
            <a:r>
              <a:rPr sz="2400" b="1" spc="-10" dirty="0">
                <a:solidFill>
                  <a:srgbClr val="252421"/>
                </a:solidFill>
                <a:latin typeface="Arial"/>
                <a:cs typeface="Arial"/>
              </a:rPr>
              <a:t>комерція</a:t>
            </a:r>
            <a:r>
              <a:rPr sz="2400" b="1" spc="-10" dirty="0">
                <a:solidFill>
                  <a:srgbClr val="252421"/>
                </a:solidFill>
                <a:latin typeface="Verdana"/>
                <a:cs typeface="Verdana"/>
              </a:rPr>
              <a:t>),</a:t>
            </a:r>
            <a:r>
              <a:rPr sz="2400" dirty="0">
                <a:solidFill>
                  <a:srgbClr val="252421"/>
                </a:solidFill>
                <a:latin typeface="Verdana"/>
                <a:cs typeface="Verdana"/>
              </a:rPr>
              <a:t>	</a:t>
            </a:r>
            <a:r>
              <a:rPr sz="2400" spc="-25" dirty="0">
                <a:solidFill>
                  <a:srgbClr val="252421"/>
                </a:solidFill>
                <a:latin typeface="Arial"/>
                <a:cs typeface="Arial"/>
              </a:rPr>
              <a:t>де</a:t>
            </a:r>
            <a:endParaRPr sz="2400" dirty="0">
              <a:latin typeface="Arial"/>
              <a:cs typeface="Arial"/>
            </a:endParaRPr>
          </a:p>
        </p:txBody>
      </p:sp>
      <p:sp>
        <p:nvSpPr>
          <p:cNvPr id="5" name="object 5"/>
          <p:cNvSpPr/>
          <p:nvPr/>
        </p:nvSpPr>
        <p:spPr>
          <a:xfrm>
            <a:off x="8649127" y="3786194"/>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grpSp>
        <p:nvGrpSpPr>
          <p:cNvPr id="2" name="object 2"/>
          <p:cNvGrpSpPr/>
          <p:nvPr/>
        </p:nvGrpSpPr>
        <p:grpSpPr>
          <a:xfrm>
            <a:off x="9789383" y="1663049"/>
            <a:ext cx="8498840" cy="8623935"/>
            <a:chOff x="9789383" y="1663049"/>
            <a:chExt cx="8498840" cy="8623935"/>
          </a:xfrm>
        </p:grpSpPr>
        <p:sp>
          <p:nvSpPr>
            <p:cNvPr id="3" name="object 3"/>
            <p:cNvSpPr/>
            <p:nvPr/>
          </p:nvSpPr>
          <p:spPr>
            <a:xfrm>
              <a:off x="9789383" y="8834658"/>
              <a:ext cx="8498840" cy="1452880"/>
            </a:xfrm>
            <a:custGeom>
              <a:avLst/>
              <a:gdLst/>
              <a:ahLst/>
              <a:cxnLst/>
              <a:rect l="l" t="t" r="r" b="b"/>
              <a:pathLst>
                <a:path w="8498840" h="1452879">
                  <a:moveTo>
                    <a:pt x="8498616" y="1452326"/>
                  </a:moveTo>
                  <a:lnTo>
                    <a:pt x="0" y="1452326"/>
                  </a:lnTo>
                  <a:lnTo>
                    <a:pt x="0" y="0"/>
                  </a:lnTo>
                  <a:lnTo>
                    <a:pt x="8498616" y="0"/>
                  </a:lnTo>
                  <a:lnTo>
                    <a:pt x="8498616" y="145232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10273306" y="1663049"/>
              <a:ext cx="7828239" cy="7981122"/>
            </a:xfrm>
            <a:prstGeom prst="rect">
              <a:avLst/>
            </a:prstGeom>
          </p:spPr>
        </p:pic>
      </p:grpSp>
      <p:sp>
        <p:nvSpPr>
          <p:cNvPr id="6" name="object 6"/>
          <p:cNvSpPr/>
          <p:nvPr/>
        </p:nvSpPr>
        <p:spPr>
          <a:xfrm>
            <a:off x="9561301" y="3786194"/>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7" name="object 7"/>
          <p:cNvSpPr/>
          <p:nvPr/>
        </p:nvSpPr>
        <p:spPr>
          <a:xfrm>
            <a:off x="10473476" y="3786194"/>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8" name="object 8"/>
          <p:cNvSpPr/>
          <p:nvPr/>
        </p:nvSpPr>
        <p:spPr>
          <a:xfrm>
            <a:off x="9105213" y="4464853"/>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
        <p:nvSpPr>
          <p:cNvPr id="13" name="object 13"/>
          <p:cNvSpPr txBox="1"/>
          <p:nvPr/>
        </p:nvSpPr>
        <p:spPr>
          <a:xfrm>
            <a:off x="471642" y="2414251"/>
            <a:ext cx="8685530" cy="7934480"/>
          </a:xfrm>
          <a:prstGeom prst="rect">
            <a:avLst/>
          </a:prstGeom>
        </p:spPr>
        <p:txBody>
          <a:bodyPr vert="horz" wrap="square" lIns="0" tIns="12700" rIns="0" bIns="0" rtlCol="0">
            <a:spAutoFit/>
          </a:bodyPr>
          <a:lstStyle/>
          <a:p>
            <a:pPr marL="12700" marR="652145" algn="just">
              <a:lnSpc>
                <a:spcPct val="114599"/>
              </a:lnSpc>
              <a:spcBef>
                <a:spcPts val="100"/>
              </a:spcBef>
            </a:pPr>
            <a:r>
              <a:rPr sz="2400" spc="120" dirty="0">
                <a:solidFill>
                  <a:srgbClr val="252421"/>
                </a:solidFill>
                <a:latin typeface="Arial"/>
                <a:cs typeface="Arial"/>
              </a:rPr>
              <a:t>швидше</a:t>
            </a:r>
            <a:r>
              <a:rPr sz="2400" spc="95" dirty="0">
                <a:solidFill>
                  <a:srgbClr val="252421"/>
                </a:solidFill>
                <a:latin typeface="Arial"/>
                <a:cs typeface="Arial"/>
              </a:rPr>
              <a:t>  </a:t>
            </a:r>
            <a:r>
              <a:rPr sz="2400" spc="80" dirty="0">
                <a:solidFill>
                  <a:srgbClr val="252421"/>
                </a:solidFill>
                <a:latin typeface="Arial"/>
                <a:cs typeface="Arial"/>
              </a:rPr>
              <a:t>і</a:t>
            </a:r>
            <a:r>
              <a:rPr sz="2400" spc="100" dirty="0">
                <a:solidFill>
                  <a:srgbClr val="252421"/>
                </a:solidFill>
                <a:latin typeface="Arial"/>
                <a:cs typeface="Arial"/>
              </a:rPr>
              <a:t>  </a:t>
            </a:r>
            <a:r>
              <a:rPr sz="2400" spc="65" dirty="0">
                <a:solidFill>
                  <a:srgbClr val="252421"/>
                </a:solidFill>
                <a:latin typeface="Arial"/>
                <a:cs typeface="Arial"/>
              </a:rPr>
              <a:t>з</a:t>
            </a:r>
            <a:r>
              <a:rPr sz="2400" spc="95" dirty="0">
                <a:solidFill>
                  <a:srgbClr val="252421"/>
                </a:solidFill>
                <a:latin typeface="Arial"/>
                <a:cs typeface="Arial"/>
              </a:rPr>
              <a:t>  </a:t>
            </a:r>
            <a:r>
              <a:rPr sz="2400" spc="145" dirty="0">
                <a:solidFill>
                  <a:srgbClr val="252421"/>
                </a:solidFill>
                <a:latin typeface="Arial"/>
                <a:cs typeface="Arial"/>
              </a:rPr>
              <a:t>меншим</a:t>
            </a:r>
            <a:r>
              <a:rPr sz="2400" spc="100" dirty="0">
                <a:solidFill>
                  <a:srgbClr val="252421"/>
                </a:solidFill>
                <a:latin typeface="Arial"/>
                <a:cs typeface="Arial"/>
              </a:rPr>
              <a:t>  </a:t>
            </a:r>
            <a:r>
              <a:rPr sz="2400" spc="85" dirty="0">
                <a:solidFill>
                  <a:srgbClr val="252421"/>
                </a:solidFill>
                <a:latin typeface="Arial"/>
                <a:cs typeface="Arial"/>
              </a:rPr>
              <a:t>вкладенням</a:t>
            </a:r>
            <a:r>
              <a:rPr sz="2400" spc="95" dirty="0">
                <a:solidFill>
                  <a:srgbClr val="252421"/>
                </a:solidFill>
                <a:latin typeface="Arial"/>
                <a:cs typeface="Arial"/>
              </a:rPr>
              <a:t>  </a:t>
            </a:r>
            <a:r>
              <a:rPr sz="2400" spc="45" dirty="0">
                <a:solidFill>
                  <a:srgbClr val="252421"/>
                </a:solidFill>
                <a:latin typeface="Arial"/>
                <a:cs typeface="Arial"/>
              </a:rPr>
              <a:t>ресурсів</a:t>
            </a:r>
            <a:r>
              <a:rPr sz="2400" spc="100" dirty="0">
                <a:solidFill>
                  <a:srgbClr val="252421"/>
                </a:solidFill>
                <a:latin typeface="Arial"/>
                <a:cs typeface="Arial"/>
              </a:rPr>
              <a:t>  </a:t>
            </a:r>
            <a:r>
              <a:rPr sz="2400" spc="105" dirty="0">
                <a:solidFill>
                  <a:srgbClr val="252421"/>
                </a:solidFill>
                <a:latin typeface="Arial"/>
                <a:cs typeface="Arial"/>
              </a:rPr>
              <a:t>можна </a:t>
            </a:r>
            <a:r>
              <a:rPr sz="2400" spc="100" dirty="0">
                <a:solidFill>
                  <a:srgbClr val="252421"/>
                </a:solidFill>
                <a:latin typeface="Arial"/>
                <a:cs typeface="Arial"/>
              </a:rPr>
              <a:t>отримати</a:t>
            </a:r>
            <a:r>
              <a:rPr sz="2400" spc="20" dirty="0">
                <a:solidFill>
                  <a:srgbClr val="252421"/>
                </a:solidFill>
                <a:latin typeface="Arial"/>
                <a:cs typeface="Arial"/>
              </a:rPr>
              <a:t> </a:t>
            </a:r>
            <a:r>
              <a:rPr sz="2400" spc="55" dirty="0">
                <a:solidFill>
                  <a:srgbClr val="252421"/>
                </a:solidFill>
                <a:latin typeface="Arial"/>
                <a:cs typeface="Arial"/>
              </a:rPr>
              <a:t>доходи</a:t>
            </a:r>
            <a:r>
              <a:rPr sz="2400" spc="25" dirty="0">
                <a:solidFill>
                  <a:srgbClr val="252421"/>
                </a:solidFill>
                <a:latin typeface="Arial"/>
                <a:cs typeface="Arial"/>
              </a:rPr>
              <a:t> </a:t>
            </a:r>
            <a:r>
              <a:rPr sz="2400" spc="55" dirty="0">
                <a:solidFill>
                  <a:srgbClr val="252421"/>
                </a:solidFill>
                <a:latin typeface="Arial"/>
                <a:cs typeface="Arial"/>
              </a:rPr>
              <a:t>від</a:t>
            </a:r>
            <a:r>
              <a:rPr sz="2400" spc="20" dirty="0">
                <a:solidFill>
                  <a:srgbClr val="252421"/>
                </a:solidFill>
                <a:latin typeface="Arial"/>
                <a:cs typeface="Arial"/>
              </a:rPr>
              <a:t> </a:t>
            </a:r>
            <a:r>
              <a:rPr sz="2400" spc="100" dirty="0">
                <a:solidFill>
                  <a:srgbClr val="252421"/>
                </a:solidFill>
                <a:latin typeface="Arial"/>
                <a:cs typeface="Arial"/>
              </a:rPr>
              <a:t>проведених</a:t>
            </a:r>
            <a:r>
              <a:rPr sz="2400" spc="25" dirty="0">
                <a:solidFill>
                  <a:srgbClr val="252421"/>
                </a:solidFill>
                <a:latin typeface="Arial"/>
                <a:cs typeface="Arial"/>
              </a:rPr>
              <a:t> </a:t>
            </a:r>
            <a:r>
              <a:rPr sz="2400" dirty="0">
                <a:solidFill>
                  <a:srgbClr val="252421"/>
                </a:solidFill>
                <a:latin typeface="Arial"/>
                <a:cs typeface="Arial"/>
              </a:rPr>
              <a:t>бізнес</a:t>
            </a:r>
            <a:r>
              <a:rPr sz="2400" dirty="0">
                <a:solidFill>
                  <a:srgbClr val="252421"/>
                </a:solidFill>
                <a:latin typeface="Verdana"/>
                <a:cs typeface="Verdana"/>
              </a:rPr>
              <a:t>-</a:t>
            </a:r>
            <a:r>
              <a:rPr sz="2400" spc="65" dirty="0">
                <a:solidFill>
                  <a:srgbClr val="252421"/>
                </a:solidFill>
                <a:latin typeface="Arial"/>
                <a:cs typeface="Arial"/>
              </a:rPr>
              <a:t>операцій</a:t>
            </a:r>
            <a:r>
              <a:rPr sz="2400" spc="65" dirty="0">
                <a:solidFill>
                  <a:srgbClr val="252421"/>
                </a:solidFill>
                <a:latin typeface="Verdana"/>
                <a:cs typeface="Verdana"/>
              </a:rPr>
              <a:t>.</a:t>
            </a:r>
            <a:r>
              <a:rPr sz="2400" spc="-155" dirty="0">
                <a:solidFill>
                  <a:srgbClr val="252421"/>
                </a:solidFill>
                <a:latin typeface="Verdana"/>
                <a:cs typeface="Verdana"/>
              </a:rPr>
              <a:t> </a:t>
            </a:r>
            <a:r>
              <a:rPr sz="2400" spc="-25" dirty="0">
                <a:solidFill>
                  <a:srgbClr val="252421"/>
                </a:solidFill>
                <a:latin typeface="Arial"/>
                <a:cs typeface="Arial"/>
              </a:rPr>
              <a:t>Як </a:t>
            </a:r>
            <a:r>
              <a:rPr sz="2400" spc="80" dirty="0">
                <a:solidFill>
                  <a:srgbClr val="252421"/>
                </a:solidFill>
                <a:latin typeface="Arial"/>
                <a:cs typeface="Arial"/>
              </a:rPr>
              <a:t>оперативно</a:t>
            </a:r>
            <a:r>
              <a:rPr sz="2400" spc="80" dirty="0">
                <a:solidFill>
                  <a:srgbClr val="252421"/>
                </a:solidFill>
                <a:latin typeface="Verdana"/>
                <a:cs typeface="Verdana"/>
              </a:rPr>
              <a:t>-</a:t>
            </a:r>
            <a:r>
              <a:rPr sz="2400" spc="100" dirty="0">
                <a:solidFill>
                  <a:srgbClr val="252421"/>
                </a:solidFill>
                <a:latin typeface="Arial"/>
                <a:cs typeface="Arial"/>
              </a:rPr>
              <a:t>організаційна</a:t>
            </a:r>
            <a:r>
              <a:rPr sz="2400" spc="390" dirty="0">
                <a:solidFill>
                  <a:srgbClr val="252421"/>
                </a:solidFill>
                <a:latin typeface="Arial"/>
                <a:cs typeface="Arial"/>
              </a:rPr>
              <a:t>    </a:t>
            </a:r>
            <a:r>
              <a:rPr sz="2400" dirty="0">
                <a:solidFill>
                  <a:srgbClr val="252421"/>
                </a:solidFill>
                <a:latin typeface="Arial"/>
                <a:cs typeface="Arial"/>
              </a:rPr>
              <a:t>система</a:t>
            </a:r>
            <a:r>
              <a:rPr sz="2400" spc="390" dirty="0">
                <a:solidFill>
                  <a:srgbClr val="252421"/>
                </a:solidFill>
                <a:latin typeface="Arial"/>
                <a:cs typeface="Arial"/>
              </a:rPr>
              <a:t>    </a:t>
            </a:r>
            <a:r>
              <a:rPr sz="2400" spc="105" dirty="0">
                <a:solidFill>
                  <a:srgbClr val="252421"/>
                </a:solidFill>
                <a:latin typeface="Arial"/>
                <a:cs typeface="Arial"/>
              </a:rPr>
              <a:t>комерційне </a:t>
            </a:r>
            <a:r>
              <a:rPr sz="2400" spc="114" dirty="0">
                <a:solidFill>
                  <a:srgbClr val="252421"/>
                </a:solidFill>
                <a:latin typeface="Arial"/>
                <a:cs typeface="Arial"/>
              </a:rPr>
              <a:t>підприємництво</a:t>
            </a:r>
            <a:r>
              <a:rPr sz="2400" spc="555" dirty="0">
                <a:solidFill>
                  <a:srgbClr val="252421"/>
                </a:solidFill>
                <a:latin typeface="Arial"/>
                <a:cs typeface="Arial"/>
              </a:rPr>
              <a:t> </a:t>
            </a:r>
            <a:r>
              <a:rPr sz="2400" dirty="0">
                <a:solidFill>
                  <a:srgbClr val="252421"/>
                </a:solidFill>
                <a:latin typeface="Arial"/>
                <a:cs typeface="Arial"/>
              </a:rPr>
              <a:t>має</a:t>
            </a:r>
            <a:r>
              <a:rPr sz="2400" spc="555" dirty="0">
                <a:solidFill>
                  <a:srgbClr val="252421"/>
                </a:solidFill>
                <a:latin typeface="Arial"/>
                <a:cs typeface="Arial"/>
              </a:rPr>
              <a:t> </a:t>
            </a:r>
            <a:r>
              <a:rPr sz="2400" spc="65" dirty="0">
                <a:solidFill>
                  <a:srgbClr val="252421"/>
                </a:solidFill>
                <a:latin typeface="Arial"/>
                <a:cs typeface="Arial"/>
              </a:rPr>
              <a:t>справу</a:t>
            </a:r>
            <a:r>
              <a:rPr sz="2400" spc="555" dirty="0">
                <a:solidFill>
                  <a:srgbClr val="252421"/>
                </a:solidFill>
                <a:latin typeface="Arial"/>
                <a:cs typeface="Arial"/>
              </a:rPr>
              <a:t> </a:t>
            </a:r>
            <a:r>
              <a:rPr sz="2400" spc="65" dirty="0">
                <a:solidFill>
                  <a:srgbClr val="252421"/>
                </a:solidFill>
                <a:latin typeface="Arial"/>
                <a:cs typeface="Arial"/>
              </a:rPr>
              <a:t>з</a:t>
            </a:r>
            <a:r>
              <a:rPr sz="2400" spc="560" dirty="0">
                <a:solidFill>
                  <a:srgbClr val="252421"/>
                </a:solidFill>
                <a:latin typeface="Arial"/>
                <a:cs typeface="Arial"/>
              </a:rPr>
              <a:t> </a:t>
            </a:r>
            <a:r>
              <a:rPr sz="2400" spc="114" dirty="0">
                <a:solidFill>
                  <a:srgbClr val="252421"/>
                </a:solidFill>
                <a:latin typeface="Arial"/>
                <a:cs typeface="Arial"/>
              </a:rPr>
              <a:t>товарообмінними</a:t>
            </a:r>
            <a:r>
              <a:rPr sz="2400" spc="555" dirty="0">
                <a:solidFill>
                  <a:srgbClr val="252421"/>
                </a:solidFill>
                <a:latin typeface="Arial"/>
                <a:cs typeface="Arial"/>
              </a:rPr>
              <a:t> </a:t>
            </a:r>
            <a:r>
              <a:rPr sz="2400" spc="-25" dirty="0">
                <a:solidFill>
                  <a:srgbClr val="252421"/>
                </a:solidFill>
                <a:latin typeface="Arial"/>
                <a:cs typeface="Arial"/>
              </a:rPr>
              <a:t>та </a:t>
            </a:r>
            <a:r>
              <a:rPr sz="2400" spc="55" dirty="0">
                <a:solidFill>
                  <a:srgbClr val="252421"/>
                </a:solidFill>
                <a:latin typeface="Arial"/>
                <a:cs typeface="Arial"/>
              </a:rPr>
              <a:t>товарно</a:t>
            </a:r>
            <a:r>
              <a:rPr sz="2400" spc="55" dirty="0">
                <a:solidFill>
                  <a:srgbClr val="252421"/>
                </a:solidFill>
                <a:latin typeface="Verdana"/>
                <a:cs typeface="Verdana"/>
              </a:rPr>
              <a:t>-</a:t>
            </a:r>
            <a:r>
              <a:rPr sz="2400" spc="150" dirty="0">
                <a:solidFill>
                  <a:srgbClr val="252421"/>
                </a:solidFill>
                <a:latin typeface="Arial"/>
                <a:cs typeface="Arial"/>
              </a:rPr>
              <a:t>грошовими</a:t>
            </a:r>
            <a:r>
              <a:rPr sz="2400" spc="390" dirty="0">
                <a:solidFill>
                  <a:srgbClr val="252421"/>
                </a:solidFill>
                <a:latin typeface="Arial"/>
                <a:cs typeface="Arial"/>
              </a:rPr>
              <a:t> </a:t>
            </a:r>
            <a:r>
              <a:rPr sz="2400" spc="70" dirty="0">
                <a:solidFill>
                  <a:srgbClr val="252421"/>
                </a:solidFill>
                <a:latin typeface="Arial"/>
                <a:cs typeface="Arial"/>
              </a:rPr>
              <a:t>операціями</a:t>
            </a:r>
            <a:r>
              <a:rPr sz="2400" spc="70" dirty="0">
                <a:solidFill>
                  <a:srgbClr val="252421"/>
                </a:solidFill>
                <a:latin typeface="Verdana"/>
                <a:cs typeface="Verdana"/>
              </a:rPr>
              <a:t>,</a:t>
            </a:r>
            <a:r>
              <a:rPr sz="2400" spc="220" dirty="0">
                <a:solidFill>
                  <a:srgbClr val="252421"/>
                </a:solidFill>
                <a:latin typeface="Verdana"/>
                <a:cs typeface="Verdana"/>
              </a:rPr>
              <a:t> </a:t>
            </a:r>
            <a:r>
              <a:rPr sz="2400" spc="150" dirty="0">
                <a:solidFill>
                  <a:srgbClr val="252421"/>
                </a:solidFill>
                <a:latin typeface="Arial"/>
                <a:cs typeface="Arial"/>
              </a:rPr>
              <a:t>що</a:t>
            </a:r>
            <a:r>
              <a:rPr sz="2400" spc="390" dirty="0">
                <a:solidFill>
                  <a:srgbClr val="252421"/>
                </a:solidFill>
                <a:latin typeface="Arial"/>
                <a:cs typeface="Arial"/>
              </a:rPr>
              <a:t> </a:t>
            </a:r>
            <a:r>
              <a:rPr sz="2400" spc="75" dirty="0">
                <a:solidFill>
                  <a:srgbClr val="252421"/>
                </a:solidFill>
                <a:latin typeface="Arial"/>
                <a:cs typeface="Arial"/>
              </a:rPr>
              <a:t>проводяться</a:t>
            </a:r>
            <a:r>
              <a:rPr sz="2400" spc="395" dirty="0">
                <a:solidFill>
                  <a:srgbClr val="252421"/>
                </a:solidFill>
                <a:latin typeface="Arial"/>
                <a:cs typeface="Arial"/>
              </a:rPr>
              <a:t> </a:t>
            </a:r>
            <a:r>
              <a:rPr sz="2400" spc="15" dirty="0">
                <a:solidFill>
                  <a:srgbClr val="252421"/>
                </a:solidFill>
                <a:latin typeface="Arial"/>
                <a:cs typeface="Arial"/>
              </a:rPr>
              <a:t>з </a:t>
            </a:r>
            <a:r>
              <a:rPr sz="2400" spc="80" dirty="0">
                <a:solidFill>
                  <a:srgbClr val="252421"/>
                </a:solidFill>
                <a:latin typeface="Arial"/>
                <a:cs typeface="Arial"/>
              </a:rPr>
              <a:t>урахуванням</a:t>
            </a:r>
            <a:r>
              <a:rPr sz="2400" spc="125" dirty="0">
                <a:solidFill>
                  <a:srgbClr val="252421"/>
                </a:solidFill>
                <a:latin typeface="Arial"/>
                <a:cs typeface="Arial"/>
              </a:rPr>
              <a:t>  поточних</a:t>
            </a:r>
            <a:r>
              <a:rPr sz="2400" spc="130" dirty="0">
                <a:solidFill>
                  <a:srgbClr val="252421"/>
                </a:solidFill>
                <a:latin typeface="Arial"/>
                <a:cs typeface="Arial"/>
              </a:rPr>
              <a:t>  </a:t>
            </a:r>
            <a:r>
              <a:rPr sz="2400" spc="80" dirty="0">
                <a:solidFill>
                  <a:srgbClr val="252421"/>
                </a:solidFill>
                <a:latin typeface="Arial"/>
                <a:cs typeface="Arial"/>
              </a:rPr>
              <a:t>і</a:t>
            </a:r>
            <a:r>
              <a:rPr sz="2400" spc="130" dirty="0">
                <a:solidFill>
                  <a:srgbClr val="252421"/>
                </a:solidFill>
                <a:latin typeface="Arial"/>
                <a:cs typeface="Arial"/>
              </a:rPr>
              <a:t>  </a:t>
            </a:r>
            <a:r>
              <a:rPr sz="2400" spc="114" dirty="0">
                <a:solidFill>
                  <a:srgbClr val="252421"/>
                </a:solidFill>
                <a:latin typeface="Arial"/>
                <a:cs typeface="Arial"/>
              </a:rPr>
              <a:t>перспективних</a:t>
            </a:r>
            <a:r>
              <a:rPr sz="2400" spc="130" dirty="0">
                <a:solidFill>
                  <a:srgbClr val="252421"/>
                </a:solidFill>
                <a:latin typeface="Arial"/>
                <a:cs typeface="Arial"/>
              </a:rPr>
              <a:t>  </a:t>
            </a:r>
            <a:r>
              <a:rPr sz="2400" spc="135" dirty="0">
                <a:solidFill>
                  <a:srgbClr val="252421"/>
                </a:solidFill>
                <a:latin typeface="Arial"/>
                <a:cs typeface="Arial"/>
              </a:rPr>
              <a:t>ринкових </a:t>
            </a:r>
            <a:r>
              <a:rPr sz="2400" spc="-10" dirty="0">
                <a:solidFill>
                  <a:srgbClr val="252421"/>
                </a:solidFill>
                <a:latin typeface="Arial"/>
                <a:cs typeface="Arial"/>
              </a:rPr>
              <a:t>змін</a:t>
            </a:r>
            <a:r>
              <a:rPr sz="2400" spc="-10" dirty="0">
                <a:solidFill>
                  <a:srgbClr val="252421"/>
                </a:solidFill>
                <a:latin typeface="Verdana"/>
                <a:cs typeface="Verdana"/>
              </a:rPr>
              <a:t>.</a:t>
            </a:r>
            <a:endParaRPr sz="2400" dirty="0">
              <a:latin typeface="Verdana"/>
              <a:cs typeface="Verdana"/>
            </a:endParaRPr>
          </a:p>
          <a:p>
            <a:pPr marL="50165" marR="5080" algn="just">
              <a:lnSpc>
                <a:spcPct val="116500"/>
              </a:lnSpc>
              <a:spcBef>
                <a:spcPts val="1795"/>
              </a:spcBef>
            </a:pPr>
            <a:r>
              <a:rPr sz="2200" dirty="0">
                <a:solidFill>
                  <a:srgbClr val="252421"/>
                </a:solidFill>
                <a:latin typeface="Arial"/>
                <a:cs typeface="Arial"/>
              </a:rPr>
              <a:t>У</a:t>
            </a:r>
            <a:r>
              <a:rPr sz="2200" spc="345" dirty="0">
                <a:solidFill>
                  <a:srgbClr val="252421"/>
                </a:solidFill>
                <a:latin typeface="Arial"/>
                <a:cs typeface="Arial"/>
              </a:rPr>
              <a:t>  </a:t>
            </a:r>
            <a:r>
              <a:rPr sz="2200" spc="80" dirty="0">
                <a:solidFill>
                  <a:srgbClr val="252421"/>
                </a:solidFill>
                <a:latin typeface="Arial"/>
                <a:cs typeface="Arial"/>
              </a:rPr>
              <a:t>вузькому</a:t>
            </a:r>
            <a:r>
              <a:rPr sz="2200" spc="350" dirty="0">
                <a:solidFill>
                  <a:srgbClr val="252421"/>
                </a:solidFill>
                <a:latin typeface="Arial"/>
                <a:cs typeface="Arial"/>
              </a:rPr>
              <a:t>  </a:t>
            </a:r>
            <a:r>
              <a:rPr sz="2200" spc="100" dirty="0">
                <a:solidFill>
                  <a:srgbClr val="252421"/>
                </a:solidFill>
                <a:latin typeface="Arial"/>
                <a:cs typeface="Arial"/>
              </a:rPr>
              <a:t>розумінні</a:t>
            </a:r>
            <a:r>
              <a:rPr sz="2200" spc="350" dirty="0">
                <a:solidFill>
                  <a:srgbClr val="252421"/>
                </a:solidFill>
                <a:latin typeface="Arial"/>
                <a:cs typeface="Arial"/>
              </a:rPr>
              <a:t>  </a:t>
            </a:r>
            <a:r>
              <a:rPr sz="2200" b="1" spc="100" dirty="0">
                <a:solidFill>
                  <a:srgbClr val="252421"/>
                </a:solidFill>
                <a:latin typeface="Arial"/>
                <a:cs typeface="Arial"/>
              </a:rPr>
              <a:t>комерційне</a:t>
            </a:r>
            <a:r>
              <a:rPr sz="2200" b="1" spc="345" dirty="0">
                <a:solidFill>
                  <a:srgbClr val="252421"/>
                </a:solidFill>
                <a:latin typeface="Arial"/>
                <a:cs typeface="Arial"/>
              </a:rPr>
              <a:t>  </a:t>
            </a:r>
            <a:r>
              <a:rPr sz="2200" b="1" spc="100" dirty="0">
                <a:solidFill>
                  <a:srgbClr val="252421"/>
                </a:solidFill>
                <a:latin typeface="Arial"/>
                <a:cs typeface="Arial"/>
              </a:rPr>
              <a:t>підприємництво</a:t>
            </a:r>
            <a:r>
              <a:rPr sz="2200" b="1" spc="350" dirty="0">
                <a:solidFill>
                  <a:srgbClr val="252421"/>
                </a:solidFill>
                <a:latin typeface="Arial"/>
                <a:cs typeface="Arial"/>
              </a:rPr>
              <a:t>  </a:t>
            </a:r>
            <a:r>
              <a:rPr sz="2200" dirty="0">
                <a:solidFill>
                  <a:srgbClr val="252421"/>
                </a:solidFill>
                <a:latin typeface="Verdana"/>
                <a:cs typeface="Verdana"/>
              </a:rPr>
              <a:t>–</a:t>
            </a:r>
            <a:r>
              <a:rPr sz="2200" spc="185" dirty="0">
                <a:solidFill>
                  <a:srgbClr val="252421"/>
                </a:solidFill>
                <a:latin typeface="Verdana"/>
                <a:cs typeface="Verdana"/>
              </a:rPr>
              <a:t>  </a:t>
            </a:r>
            <a:r>
              <a:rPr sz="2200" spc="40" dirty="0">
                <a:solidFill>
                  <a:srgbClr val="252421"/>
                </a:solidFill>
                <a:latin typeface="Arial"/>
                <a:cs typeface="Arial"/>
              </a:rPr>
              <a:t>це </a:t>
            </a:r>
            <a:r>
              <a:rPr sz="2200" spc="100" dirty="0">
                <a:solidFill>
                  <a:srgbClr val="252421"/>
                </a:solidFill>
                <a:latin typeface="Arial"/>
                <a:cs typeface="Arial"/>
              </a:rPr>
              <a:t>підприємництво</a:t>
            </a:r>
            <a:r>
              <a:rPr sz="2200" spc="85" dirty="0">
                <a:solidFill>
                  <a:srgbClr val="252421"/>
                </a:solidFill>
                <a:latin typeface="Arial"/>
                <a:cs typeface="Arial"/>
              </a:rPr>
              <a:t>  </a:t>
            </a:r>
            <a:r>
              <a:rPr sz="2200" dirty="0">
                <a:solidFill>
                  <a:srgbClr val="252421"/>
                </a:solidFill>
                <a:latin typeface="Arial"/>
                <a:cs typeface="Arial"/>
              </a:rPr>
              <a:t>у</a:t>
            </a:r>
            <a:r>
              <a:rPr sz="2200" spc="85" dirty="0">
                <a:solidFill>
                  <a:srgbClr val="252421"/>
                </a:solidFill>
                <a:latin typeface="Arial"/>
                <a:cs typeface="Arial"/>
              </a:rPr>
              <a:t>  </a:t>
            </a:r>
            <a:r>
              <a:rPr sz="2200" dirty="0">
                <a:solidFill>
                  <a:srgbClr val="252421"/>
                </a:solidFill>
                <a:latin typeface="Arial"/>
                <a:cs typeface="Arial"/>
              </a:rPr>
              <a:t>сфері</a:t>
            </a:r>
            <a:r>
              <a:rPr sz="2200" spc="85" dirty="0">
                <a:solidFill>
                  <a:srgbClr val="252421"/>
                </a:solidFill>
                <a:latin typeface="Arial"/>
                <a:cs typeface="Arial"/>
              </a:rPr>
              <a:t>  </a:t>
            </a:r>
            <a:r>
              <a:rPr sz="2200" dirty="0">
                <a:solidFill>
                  <a:srgbClr val="252421"/>
                </a:solidFill>
                <a:latin typeface="Arial"/>
                <a:cs typeface="Arial"/>
              </a:rPr>
              <a:t>торгівлі</a:t>
            </a:r>
            <a:r>
              <a:rPr sz="2200" dirty="0">
                <a:solidFill>
                  <a:srgbClr val="252421"/>
                </a:solidFill>
                <a:latin typeface="Verdana"/>
                <a:cs typeface="Verdana"/>
              </a:rPr>
              <a:t>,</a:t>
            </a:r>
            <a:r>
              <a:rPr sz="2200" spc="-75" dirty="0">
                <a:solidFill>
                  <a:srgbClr val="252421"/>
                </a:solidFill>
                <a:latin typeface="Verdana"/>
                <a:cs typeface="Verdana"/>
              </a:rPr>
              <a:t> </a:t>
            </a:r>
            <a:r>
              <a:rPr lang="uk-UA" sz="2200" spc="-75" dirty="0" smtClean="0">
                <a:solidFill>
                  <a:srgbClr val="252421"/>
                </a:solidFill>
                <a:latin typeface="Verdana"/>
                <a:cs typeface="Verdana"/>
              </a:rPr>
              <a:t> </a:t>
            </a:r>
            <a:r>
              <a:rPr lang="uk-UA" sz="2200" spc="65" dirty="0" smtClean="0">
                <a:solidFill>
                  <a:srgbClr val="252421"/>
                </a:solidFill>
                <a:latin typeface="Arial"/>
                <a:cs typeface="Arial"/>
              </a:rPr>
              <a:t>пов</a:t>
            </a:r>
            <a:r>
              <a:rPr lang="uk-UA" sz="2200" spc="65" dirty="0" smtClean="0">
                <a:solidFill>
                  <a:srgbClr val="252421"/>
                </a:solidFill>
                <a:latin typeface="Verdana"/>
                <a:cs typeface="Verdana"/>
              </a:rPr>
              <a:t>’</a:t>
            </a:r>
            <a:r>
              <a:rPr lang="uk-UA" sz="2200" spc="65" dirty="0" smtClean="0">
                <a:solidFill>
                  <a:srgbClr val="252421"/>
                </a:solidFill>
                <a:latin typeface="Arial"/>
                <a:cs typeface="Arial"/>
              </a:rPr>
              <a:t>язане</a:t>
            </a:r>
            <a:r>
              <a:rPr lang="uk-UA" sz="2200" spc="85" dirty="0" smtClean="0">
                <a:solidFill>
                  <a:srgbClr val="252421"/>
                </a:solidFill>
                <a:latin typeface="Arial"/>
                <a:cs typeface="Arial"/>
              </a:rPr>
              <a:t>  </a:t>
            </a:r>
            <a:r>
              <a:rPr lang="uk-UA" sz="2200" spc="65" dirty="0" smtClean="0">
                <a:solidFill>
                  <a:srgbClr val="252421"/>
                </a:solidFill>
                <a:latin typeface="Arial"/>
                <a:cs typeface="Arial"/>
              </a:rPr>
              <a:t>із</a:t>
            </a:r>
            <a:r>
              <a:rPr lang="uk-UA" sz="2200" spc="85" dirty="0" smtClean="0">
                <a:solidFill>
                  <a:srgbClr val="252421"/>
                </a:solidFill>
                <a:latin typeface="Arial"/>
                <a:cs typeface="Arial"/>
              </a:rPr>
              <a:t> </a:t>
            </a:r>
            <a:r>
              <a:rPr sz="2200" spc="85" dirty="0" smtClean="0">
                <a:solidFill>
                  <a:srgbClr val="252421"/>
                </a:solidFill>
                <a:latin typeface="Arial"/>
                <a:cs typeface="Arial"/>
              </a:rPr>
              <a:t> </a:t>
            </a:r>
            <a:r>
              <a:rPr lang="uk-UA" sz="2200" spc="75" dirty="0" smtClean="0">
                <a:solidFill>
                  <a:srgbClr val="252421"/>
                </a:solidFill>
                <a:latin typeface="Arial"/>
                <a:cs typeface="Arial"/>
              </a:rPr>
              <a:t>здійсненням процесів</a:t>
            </a:r>
            <a:r>
              <a:rPr lang="uk-UA" sz="2200" spc="114" dirty="0" smtClean="0">
                <a:solidFill>
                  <a:srgbClr val="252421"/>
                </a:solidFill>
                <a:latin typeface="Arial"/>
                <a:cs typeface="Arial"/>
              </a:rPr>
              <a:t> </a:t>
            </a:r>
            <a:r>
              <a:rPr lang="uk-UA" sz="2200" spc="50" dirty="0" smtClean="0">
                <a:solidFill>
                  <a:srgbClr val="252421"/>
                </a:solidFill>
                <a:latin typeface="Arial"/>
                <a:cs typeface="Arial"/>
              </a:rPr>
              <a:t>купівлі</a:t>
            </a:r>
            <a:r>
              <a:rPr lang="uk-UA" sz="2200" spc="50" dirty="0" smtClean="0">
                <a:solidFill>
                  <a:srgbClr val="252421"/>
                </a:solidFill>
                <a:latin typeface="Verdana"/>
                <a:cs typeface="Verdana"/>
              </a:rPr>
              <a:t>-</a:t>
            </a:r>
            <a:r>
              <a:rPr lang="uk-UA" sz="2200" spc="75" dirty="0" smtClean="0">
                <a:solidFill>
                  <a:srgbClr val="252421"/>
                </a:solidFill>
                <a:latin typeface="Arial"/>
                <a:cs typeface="Arial"/>
              </a:rPr>
              <a:t>продажу</a:t>
            </a:r>
            <a:r>
              <a:rPr lang="uk-UA" sz="2200" spc="120" dirty="0" smtClean="0">
                <a:solidFill>
                  <a:srgbClr val="252421"/>
                </a:solidFill>
                <a:latin typeface="Arial"/>
                <a:cs typeface="Arial"/>
              </a:rPr>
              <a:t> </a:t>
            </a:r>
            <a:r>
              <a:rPr lang="uk-UA" sz="2200" spc="60" dirty="0" smtClean="0">
                <a:solidFill>
                  <a:srgbClr val="252421"/>
                </a:solidFill>
                <a:latin typeface="Arial"/>
                <a:cs typeface="Arial"/>
              </a:rPr>
              <a:t>товарів</a:t>
            </a:r>
            <a:r>
              <a:rPr lang="uk-UA" sz="2200" spc="120" dirty="0" smtClean="0">
                <a:solidFill>
                  <a:srgbClr val="252421"/>
                </a:solidFill>
                <a:latin typeface="Arial"/>
                <a:cs typeface="Arial"/>
              </a:rPr>
              <a:t> </a:t>
            </a:r>
            <a:r>
              <a:rPr lang="uk-UA" sz="2200" dirty="0" smtClean="0">
                <a:solidFill>
                  <a:srgbClr val="252421"/>
                </a:solidFill>
                <a:latin typeface="Arial"/>
                <a:cs typeface="Arial"/>
              </a:rPr>
              <a:t>для</a:t>
            </a:r>
            <a:r>
              <a:rPr sz="2200" spc="120" dirty="0" smtClean="0">
                <a:solidFill>
                  <a:srgbClr val="252421"/>
                </a:solidFill>
                <a:latin typeface="Arial"/>
                <a:cs typeface="Arial"/>
              </a:rPr>
              <a:t>  </a:t>
            </a:r>
            <a:r>
              <a:rPr lang="uk-UA" sz="2200" spc="60" dirty="0" smtClean="0">
                <a:solidFill>
                  <a:srgbClr val="252421"/>
                </a:solidFill>
                <a:latin typeface="Arial"/>
                <a:cs typeface="Arial"/>
              </a:rPr>
              <a:t>задоволення</a:t>
            </a:r>
            <a:r>
              <a:rPr lang="uk-UA" sz="2200" spc="120" dirty="0" smtClean="0">
                <a:solidFill>
                  <a:srgbClr val="252421"/>
                </a:solidFill>
                <a:latin typeface="Arial"/>
                <a:cs typeface="Arial"/>
              </a:rPr>
              <a:t> </a:t>
            </a:r>
            <a:r>
              <a:rPr lang="uk-UA" sz="2200" spc="100" dirty="0" smtClean="0">
                <a:solidFill>
                  <a:srgbClr val="252421"/>
                </a:solidFill>
                <a:latin typeface="Arial"/>
                <a:cs typeface="Arial"/>
              </a:rPr>
              <a:t>попиту</a:t>
            </a:r>
            <a:r>
              <a:rPr sz="2200" spc="100" dirty="0" smtClean="0">
                <a:solidFill>
                  <a:srgbClr val="252421"/>
                </a:solidFill>
                <a:latin typeface="Arial"/>
                <a:cs typeface="Arial"/>
              </a:rPr>
              <a:t> </a:t>
            </a:r>
            <a:r>
              <a:rPr sz="2200" spc="114" dirty="0">
                <a:solidFill>
                  <a:srgbClr val="252421"/>
                </a:solidFill>
                <a:latin typeface="Arial"/>
                <a:cs typeface="Arial"/>
              </a:rPr>
              <a:t>покупців</a:t>
            </a:r>
            <a:r>
              <a:rPr sz="2200" spc="25" dirty="0">
                <a:solidFill>
                  <a:srgbClr val="252421"/>
                </a:solidFill>
                <a:latin typeface="Arial"/>
                <a:cs typeface="Arial"/>
              </a:rPr>
              <a:t> </a:t>
            </a:r>
            <a:r>
              <a:rPr sz="2200" dirty="0">
                <a:solidFill>
                  <a:srgbClr val="252421"/>
                </a:solidFill>
                <a:latin typeface="Verdana"/>
                <a:cs typeface="Verdana"/>
              </a:rPr>
              <a:t>(</a:t>
            </a:r>
            <a:r>
              <a:rPr sz="2200" dirty="0">
                <a:solidFill>
                  <a:srgbClr val="252421"/>
                </a:solidFill>
                <a:latin typeface="Arial"/>
                <a:cs typeface="Arial"/>
              </a:rPr>
              <a:t>споживачів</a:t>
            </a:r>
            <a:r>
              <a:rPr sz="2200" dirty="0">
                <a:solidFill>
                  <a:srgbClr val="252421"/>
                </a:solidFill>
                <a:latin typeface="Verdana"/>
                <a:cs typeface="Verdana"/>
              </a:rPr>
              <a:t>)</a:t>
            </a:r>
            <a:r>
              <a:rPr sz="2200" spc="-130" dirty="0">
                <a:solidFill>
                  <a:srgbClr val="252421"/>
                </a:solidFill>
                <a:latin typeface="Verdana"/>
                <a:cs typeface="Verdana"/>
              </a:rPr>
              <a:t> </a:t>
            </a:r>
            <a:r>
              <a:rPr sz="2200" dirty="0">
                <a:solidFill>
                  <a:srgbClr val="252421"/>
                </a:solidFill>
                <a:latin typeface="Arial"/>
                <a:cs typeface="Arial"/>
              </a:rPr>
              <a:t>та</a:t>
            </a:r>
            <a:r>
              <a:rPr sz="2200" spc="30" dirty="0">
                <a:solidFill>
                  <a:srgbClr val="252421"/>
                </a:solidFill>
                <a:latin typeface="Arial"/>
                <a:cs typeface="Arial"/>
              </a:rPr>
              <a:t> </a:t>
            </a:r>
            <a:r>
              <a:rPr sz="2200" spc="95" dirty="0">
                <a:solidFill>
                  <a:srgbClr val="252421"/>
                </a:solidFill>
                <a:latin typeface="Arial"/>
                <a:cs typeface="Arial"/>
              </a:rPr>
              <a:t>отримання</a:t>
            </a:r>
            <a:r>
              <a:rPr sz="2200" spc="30" dirty="0">
                <a:solidFill>
                  <a:srgbClr val="252421"/>
                </a:solidFill>
                <a:latin typeface="Arial"/>
                <a:cs typeface="Arial"/>
              </a:rPr>
              <a:t> </a:t>
            </a:r>
            <a:r>
              <a:rPr sz="2200" spc="50" dirty="0">
                <a:solidFill>
                  <a:srgbClr val="252421"/>
                </a:solidFill>
                <a:latin typeface="Arial"/>
                <a:cs typeface="Arial"/>
              </a:rPr>
              <a:t>прибутку</a:t>
            </a:r>
            <a:r>
              <a:rPr sz="2200" spc="50" dirty="0">
                <a:solidFill>
                  <a:srgbClr val="252421"/>
                </a:solidFill>
                <a:latin typeface="Verdana"/>
                <a:cs typeface="Verdana"/>
              </a:rPr>
              <a:t>.</a:t>
            </a:r>
            <a:endParaRPr sz="2200" dirty="0">
              <a:latin typeface="Verdana"/>
              <a:cs typeface="Verdana"/>
            </a:endParaRPr>
          </a:p>
          <a:p>
            <a:pPr marL="50165" marR="5080" algn="just">
              <a:lnSpc>
                <a:spcPct val="116500"/>
              </a:lnSpc>
            </a:pPr>
            <a:r>
              <a:rPr sz="2200" dirty="0">
                <a:solidFill>
                  <a:srgbClr val="252421"/>
                </a:solidFill>
                <a:latin typeface="Arial"/>
                <a:cs typeface="Arial"/>
              </a:rPr>
              <a:t>У</a:t>
            </a:r>
            <a:r>
              <a:rPr sz="2200" spc="260" dirty="0">
                <a:solidFill>
                  <a:srgbClr val="252421"/>
                </a:solidFill>
                <a:latin typeface="Arial"/>
                <a:cs typeface="Arial"/>
              </a:rPr>
              <a:t>   </a:t>
            </a:r>
            <a:r>
              <a:rPr sz="2200" spc="120" dirty="0">
                <a:solidFill>
                  <a:srgbClr val="252421"/>
                </a:solidFill>
                <a:latin typeface="Arial"/>
                <a:cs typeface="Arial"/>
              </a:rPr>
              <a:t>широкому</a:t>
            </a:r>
            <a:r>
              <a:rPr sz="2200" spc="265" dirty="0">
                <a:solidFill>
                  <a:srgbClr val="252421"/>
                </a:solidFill>
                <a:latin typeface="Arial"/>
                <a:cs typeface="Arial"/>
              </a:rPr>
              <a:t>   </a:t>
            </a:r>
            <a:r>
              <a:rPr sz="2200" spc="100" dirty="0">
                <a:solidFill>
                  <a:srgbClr val="252421"/>
                </a:solidFill>
                <a:latin typeface="Arial"/>
                <a:cs typeface="Arial"/>
              </a:rPr>
              <a:t>розумінні</a:t>
            </a:r>
            <a:r>
              <a:rPr sz="2200" spc="260" dirty="0">
                <a:solidFill>
                  <a:srgbClr val="252421"/>
                </a:solidFill>
                <a:latin typeface="Arial"/>
                <a:cs typeface="Arial"/>
              </a:rPr>
              <a:t>   </a:t>
            </a:r>
            <a:r>
              <a:rPr sz="2200" b="1" spc="100" dirty="0">
                <a:solidFill>
                  <a:srgbClr val="252421"/>
                </a:solidFill>
                <a:latin typeface="Arial"/>
                <a:cs typeface="Arial"/>
              </a:rPr>
              <a:t>комерційне</a:t>
            </a:r>
            <a:r>
              <a:rPr sz="2200" b="1" spc="265" dirty="0">
                <a:solidFill>
                  <a:srgbClr val="252421"/>
                </a:solidFill>
                <a:latin typeface="Arial"/>
                <a:cs typeface="Arial"/>
              </a:rPr>
              <a:t>   </a:t>
            </a:r>
            <a:r>
              <a:rPr sz="2200" b="1" spc="100" dirty="0">
                <a:solidFill>
                  <a:srgbClr val="252421"/>
                </a:solidFill>
                <a:latin typeface="Arial"/>
                <a:cs typeface="Arial"/>
              </a:rPr>
              <a:t>підприємництво</a:t>
            </a:r>
            <a:r>
              <a:rPr sz="2200" b="1" spc="260" dirty="0">
                <a:solidFill>
                  <a:srgbClr val="252421"/>
                </a:solidFill>
                <a:latin typeface="Arial"/>
                <a:cs typeface="Arial"/>
              </a:rPr>
              <a:t>   </a:t>
            </a:r>
            <a:r>
              <a:rPr sz="2200" spc="-50" dirty="0">
                <a:solidFill>
                  <a:srgbClr val="252421"/>
                </a:solidFill>
                <a:latin typeface="Arial"/>
                <a:cs typeface="Arial"/>
              </a:rPr>
              <a:t>є </a:t>
            </a:r>
            <a:r>
              <a:rPr lang="uk-UA" sz="2200" spc="50" dirty="0" smtClean="0">
                <a:solidFill>
                  <a:srgbClr val="252421"/>
                </a:solidFill>
                <a:latin typeface="Arial"/>
                <a:cs typeface="Arial"/>
              </a:rPr>
              <a:t>господарсько</a:t>
            </a:r>
            <a:r>
              <a:rPr lang="uk-UA" sz="2200" spc="50" dirty="0" smtClean="0">
                <a:solidFill>
                  <a:srgbClr val="252421"/>
                </a:solidFill>
                <a:latin typeface="Verdana"/>
                <a:cs typeface="Verdana"/>
              </a:rPr>
              <a:t>-</a:t>
            </a:r>
            <a:r>
              <a:rPr lang="uk-UA" sz="2200" spc="90" dirty="0" smtClean="0">
                <a:solidFill>
                  <a:srgbClr val="252421"/>
                </a:solidFill>
                <a:latin typeface="Arial"/>
                <a:cs typeface="Arial"/>
              </a:rPr>
              <a:t>торговельною</a:t>
            </a:r>
            <a:r>
              <a:rPr lang="uk-UA" sz="2200" spc="165" dirty="0" smtClean="0">
                <a:solidFill>
                  <a:srgbClr val="252421"/>
                </a:solidFill>
                <a:latin typeface="Arial"/>
                <a:cs typeface="Arial"/>
              </a:rPr>
              <a:t> </a:t>
            </a:r>
            <a:r>
              <a:rPr lang="uk-UA" sz="2200" dirty="0" smtClean="0">
                <a:solidFill>
                  <a:srgbClr val="252421"/>
                </a:solidFill>
                <a:latin typeface="Arial"/>
                <a:cs typeface="Arial"/>
              </a:rPr>
              <a:t>діяльністю</a:t>
            </a:r>
            <a:r>
              <a:rPr sz="2200" dirty="0" smtClean="0">
                <a:solidFill>
                  <a:srgbClr val="252421"/>
                </a:solidFill>
                <a:latin typeface="Verdana"/>
                <a:cs typeface="Verdana"/>
              </a:rPr>
              <a:t>,</a:t>
            </a:r>
            <a:r>
              <a:rPr lang="uk-UA" sz="2200" spc="405" dirty="0" smtClean="0">
                <a:solidFill>
                  <a:srgbClr val="252421"/>
                </a:solidFill>
                <a:latin typeface="Verdana"/>
                <a:cs typeface="Verdana"/>
              </a:rPr>
              <a:t> </a:t>
            </a:r>
            <a:r>
              <a:rPr lang="uk-UA" sz="2200" spc="70" dirty="0" smtClean="0">
                <a:solidFill>
                  <a:srgbClr val="252421"/>
                </a:solidFill>
                <a:latin typeface="Arial"/>
                <a:cs typeface="Arial"/>
              </a:rPr>
              <a:t>яка</a:t>
            </a:r>
            <a:r>
              <a:rPr lang="uk-UA" sz="2200" spc="170" dirty="0" smtClean="0">
                <a:solidFill>
                  <a:srgbClr val="252421"/>
                </a:solidFill>
                <a:latin typeface="Arial"/>
                <a:cs typeface="Arial"/>
              </a:rPr>
              <a:t> </a:t>
            </a:r>
            <a:r>
              <a:rPr lang="uk-UA" sz="2200" spc="45" dirty="0" smtClean="0">
                <a:solidFill>
                  <a:srgbClr val="252421"/>
                </a:solidFill>
                <a:latin typeface="Arial"/>
                <a:cs typeface="Arial"/>
              </a:rPr>
              <a:t>здійснюється</a:t>
            </a:r>
            <a:r>
              <a:rPr sz="2200" spc="45" dirty="0" smtClean="0">
                <a:solidFill>
                  <a:srgbClr val="252421"/>
                </a:solidFill>
                <a:latin typeface="Arial"/>
                <a:cs typeface="Arial"/>
              </a:rPr>
              <a:t> </a:t>
            </a:r>
            <a:r>
              <a:rPr sz="2200" dirty="0">
                <a:solidFill>
                  <a:srgbClr val="252421"/>
                </a:solidFill>
                <a:latin typeface="Arial"/>
                <a:cs typeface="Arial"/>
              </a:rPr>
              <a:t>суб</a:t>
            </a:r>
            <a:r>
              <a:rPr sz="2200" dirty="0">
                <a:solidFill>
                  <a:srgbClr val="252421"/>
                </a:solidFill>
                <a:latin typeface="Verdana"/>
                <a:cs typeface="Verdana"/>
              </a:rPr>
              <a:t>’</a:t>
            </a:r>
            <a:r>
              <a:rPr sz="2200" dirty="0">
                <a:solidFill>
                  <a:srgbClr val="252421"/>
                </a:solidFill>
                <a:latin typeface="Arial"/>
                <a:cs typeface="Arial"/>
              </a:rPr>
              <a:t>єктами</a:t>
            </a:r>
            <a:r>
              <a:rPr sz="2200" spc="275" dirty="0">
                <a:solidFill>
                  <a:srgbClr val="252421"/>
                </a:solidFill>
                <a:latin typeface="Arial"/>
                <a:cs typeface="Arial"/>
              </a:rPr>
              <a:t> </a:t>
            </a:r>
            <a:r>
              <a:rPr sz="2200" spc="80" dirty="0">
                <a:solidFill>
                  <a:srgbClr val="252421"/>
                </a:solidFill>
                <a:latin typeface="Arial"/>
                <a:cs typeface="Arial"/>
              </a:rPr>
              <a:t>господарювання</a:t>
            </a:r>
            <a:r>
              <a:rPr sz="2200" spc="280" dirty="0">
                <a:solidFill>
                  <a:srgbClr val="252421"/>
                </a:solidFill>
                <a:latin typeface="Arial"/>
                <a:cs typeface="Arial"/>
              </a:rPr>
              <a:t> </a:t>
            </a:r>
            <a:r>
              <a:rPr sz="2200" dirty="0">
                <a:solidFill>
                  <a:srgbClr val="252421"/>
                </a:solidFill>
                <a:latin typeface="Arial"/>
                <a:cs typeface="Arial"/>
              </a:rPr>
              <a:t>у</a:t>
            </a:r>
            <a:r>
              <a:rPr sz="2200" spc="280" dirty="0">
                <a:solidFill>
                  <a:srgbClr val="252421"/>
                </a:solidFill>
                <a:latin typeface="Arial"/>
                <a:cs typeface="Arial"/>
              </a:rPr>
              <a:t> </a:t>
            </a:r>
            <a:r>
              <a:rPr sz="2200" dirty="0">
                <a:solidFill>
                  <a:srgbClr val="252421"/>
                </a:solidFill>
                <a:latin typeface="Arial"/>
                <a:cs typeface="Arial"/>
              </a:rPr>
              <a:t>сфері</a:t>
            </a:r>
            <a:r>
              <a:rPr sz="2200" spc="275" dirty="0">
                <a:solidFill>
                  <a:srgbClr val="252421"/>
                </a:solidFill>
                <a:latin typeface="Arial"/>
                <a:cs typeface="Arial"/>
              </a:rPr>
              <a:t> </a:t>
            </a:r>
            <a:r>
              <a:rPr sz="2200" spc="95" dirty="0">
                <a:solidFill>
                  <a:srgbClr val="252421"/>
                </a:solidFill>
                <a:latin typeface="Arial"/>
                <a:cs typeface="Arial"/>
              </a:rPr>
              <a:t>виробництва</a:t>
            </a:r>
            <a:r>
              <a:rPr sz="2200" spc="280" dirty="0">
                <a:solidFill>
                  <a:srgbClr val="252421"/>
                </a:solidFill>
                <a:latin typeface="Arial"/>
                <a:cs typeface="Arial"/>
              </a:rPr>
              <a:t> </a:t>
            </a:r>
            <a:r>
              <a:rPr sz="2200" spc="75" dirty="0">
                <a:solidFill>
                  <a:srgbClr val="252421"/>
                </a:solidFill>
                <a:latin typeface="Arial"/>
                <a:cs typeface="Arial"/>
              </a:rPr>
              <a:t>і</a:t>
            </a:r>
            <a:r>
              <a:rPr sz="2200" spc="280" dirty="0">
                <a:solidFill>
                  <a:srgbClr val="252421"/>
                </a:solidFill>
                <a:latin typeface="Arial"/>
                <a:cs typeface="Arial"/>
              </a:rPr>
              <a:t> </a:t>
            </a:r>
            <a:r>
              <a:rPr sz="2200" spc="75" dirty="0">
                <a:solidFill>
                  <a:srgbClr val="252421"/>
                </a:solidFill>
                <a:latin typeface="Arial"/>
                <a:cs typeface="Arial"/>
              </a:rPr>
              <a:t>товарного обігу </a:t>
            </a:r>
            <a:r>
              <a:rPr sz="2200" dirty="0">
                <a:solidFill>
                  <a:srgbClr val="252421"/>
                </a:solidFill>
                <a:latin typeface="Arial"/>
                <a:cs typeface="Arial"/>
              </a:rPr>
              <a:t>та </a:t>
            </a:r>
            <a:r>
              <a:rPr sz="2200" spc="70" dirty="0">
                <a:solidFill>
                  <a:srgbClr val="252421"/>
                </a:solidFill>
                <a:latin typeface="Arial"/>
                <a:cs typeface="Arial"/>
              </a:rPr>
              <a:t>спрямована </a:t>
            </a:r>
            <a:r>
              <a:rPr sz="2200" spc="85" dirty="0">
                <a:solidFill>
                  <a:srgbClr val="252421"/>
                </a:solidFill>
                <a:latin typeface="Arial"/>
                <a:cs typeface="Arial"/>
              </a:rPr>
              <a:t>на </a:t>
            </a:r>
            <a:r>
              <a:rPr sz="2200" spc="55" dirty="0">
                <a:solidFill>
                  <a:srgbClr val="252421"/>
                </a:solidFill>
                <a:latin typeface="Arial"/>
                <a:cs typeface="Arial"/>
              </a:rPr>
              <a:t>реалізацію </a:t>
            </a:r>
            <a:r>
              <a:rPr sz="2200" spc="80" dirty="0">
                <a:solidFill>
                  <a:srgbClr val="252421"/>
                </a:solidFill>
                <a:latin typeface="Arial"/>
                <a:cs typeface="Arial"/>
              </a:rPr>
              <a:t>продукції </a:t>
            </a:r>
            <a:r>
              <a:rPr sz="2200" spc="85" dirty="0">
                <a:solidFill>
                  <a:srgbClr val="252421"/>
                </a:solidFill>
                <a:latin typeface="Arial"/>
                <a:cs typeface="Arial"/>
              </a:rPr>
              <a:t>виробничо</a:t>
            </a:r>
            <a:r>
              <a:rPr sz="2200" spc="85" dirty="0">
                <a:solidFill>
                  <a:srgbClr val="252421"/>
                </a:solidFill>
                <a:latin typeface="Verdana"/>
                <a:cs typeface="Verdana"/>
              </a:rPr>
              <a:t>-</a:t>
            </a:r>
            <a:r>
              <a:rPr sz="2200" spc="100" dirty="0">
                <a:solidFill>
                  <a:srgbClr val="252421"/>
                </a:solidFill>
                <a:latin typeface="Arial"/>
                <a:cs typeface="Arial"/>
              </a:rPr>
              <a:t>технічного</a:t>
            </a:r>
            <a:r>
              <a:rPr sz="2200" spc="235" dirty="0">
                <a:solidFill>
                  <a:srgbClr val="252421"/>
                </a:solidFill>
                <a:latin typeface="Arial"/>
                <a:cs typeface="Arial"/>
              </a:rPr>
              <a:t> </a:t>
            </a:r>
            <a:r>
              <a:rPr sz="2200" spc="114" dirty="0">
                <a:solidFill>
                  <a:srgbClr val="252421"/>
                </a:solidFill>
                <a:latin typeface="Arial"/>
                <a:cs typeface="Arial"/>
              </a:rPr>
              <a:t>призначення</a:t>
            </a:r>
            <a:r>
              <a:rPr sz="2200" spc="235" dirty="0">
                <a:solidFill>
                  <a:srgbClr val="252421"/>
                </a:solidFill>
                <a:latin typeface="Arial"/>
                <a:cs typeface="Arial"/>
              </a:rPr>
              <a:t> </a:t>
            </a:r>
            <a:r>
              <a:rPr sz="2200" spc="180" dirty="0">
                <a:solidFill>
                  <a:srgbClr val="252421"/>
                </a:solidFill>
                <a:latin typeface="Arial"/>
                <a:cs typeface="Arial"/>
              </a:rPr>
              <a:t>й</a:t>
            </a:r>
            <a:r>
              <a:rPr sz="2200" spc="240" dirty="0">
                <a:solidFill>
                  <a:srgbClr val="252421"/>
                </a:solidFill>
                <a:latin typeface="Arial"/>
                <a:cs typeface="Arial"/>
              </a:rPr>
              <a:t> </a:t>
            </a:r>
            <a:r>
              <a:rPr sz="2200" spc="95" dirty="0">
                <a:solidFill>
                  <a:srgbClr val="252421"/>
                </a:solidFill>
                <a:latin typeface="Arial"/>
                <a:cs typeface="Arial"/>
              </a:rPr>
              <a:t>виробів</a:t>
            </a:r>
            <a:r>
              <a:rPr sz="2200" spc="235" dirty="0">
                <a:solidFill>
                  <a:srgbClr val="252421"/>
                </a:solidFill>
                <a:latin typeface="Arial"/>
                <a:cs typeface="Arial"/>
              </a:rPr>
              <a:t> </a:t>
            </a:r>
            <a:r>
              <a:rPr sz="2200" spc="95" dirty="0">
                <a:solidFill>
                  <a:srgbClr val="252421"/>
                </a:solidFill>
                <a:latin typeface="Arial"/>
                <a:cs typeface="Arial"/>
              </a:rPr>
              <a:t>народного</a:t>
            </a:r>
            <a:r>
              <a:rPr sz="2200" spc="240" dirty="0">
                <a:solidFill>
                  <a:srgbClr val="252421"/>
                </a:solidFill>
                <a:latin typeface="Arial"/>
                <a:cs typeface="Arial"/>
              </a:rPr>
              <a:t> </a:t>
            </a:r>
            <a:r>
              <a:rPr sz="2200" spc="65" dirty="0">
                <a:solidFill>
                  <a:srgbClr val="252421"/>
                </a:solidFill>
                <a:latin typeface="Arial"/>
                <a:cs typeface="Arial"/>
              </a:rPr>
              <a:t>споживання</a:t>
            </a:r>
            <a:r>
              <a:rPr sz="2200" spc="65" dirty="0">
                <a:solidFill>
                  <a:srgbClr val="252421"/>
                </a:solidFill>
                <a:latin typeface="Verdana"/>
                <a:cs typeface="Verdana"/>
              </a:rPr>
              <a:t>,</a:t>
            </a:r>
            <a:r>
              <a:rPr sz="2200" spc="70" dirty="0">
                <a:solidFill>
                  <a:srgbClr val="252421"/>
                </a:solidFill>
                <a:latin typeface="Verdana"/>
                <a:cs typeface="Verdana"/>
              </a:rPr>
              <a:t> </a:t>
            </a:r>
            <a:r>
              <a:rPr sz="2200" spc="-50" dirty="0">
                <a:solidFill>
                  <a:srgbClr val="252421"/>
                </a:solidFill>
                <a:latin typeface="Arial"/>
                <a:cs typeface="Arial"/>
              </a:rPr>
              <a:t>а </a:t>
            </a:r>
            <a:r>
              <a:rPr sz="2200" spc="75" dirty="0">
                <a:solidFill>
                  <a:srgbClr val="252421"/>
                </a:solidFill>
                <a:latin typeface="Arial"/>
                <a:cs typeface="Arial"/>
              </a:rPr>
              <a:t>також</a:t>
            </a:r>
            <a:r>
              <a:rPr sz="2200" spc="254" dirty="0">
                <a:solidFill>
                  <a:srgbClr val="252421"/>
                </a:solidFill>
                <a:latin typeface="Arial"/>
                <a:cs typeface="Arial"/>
              </a:rPr>
              <a:t> </a:t>
            </a:r>
            <a:r>
              <a:rPr sz="2200" spc="110" dirty="0">
                <a:solidFill>
                  <a:srgbClr val="252421"/>
                </a:solidFill>
                <a:latin typeface="Arial"/>
                <a:cs typeface="Arial"/>
              </a:rPr>
              <a:t>допоміжною</a:t>
            </a:r>
            <a:r>
              <a:rPr sz="2200" spc="260" dirty="0">
                <a:solidFill>
                  <a:srgbClr val="252421"/>
                </a:solidFill>
                <a:latin typeface="Arial"/>
                <a:cs typeface="Arial"/>
              </a:rPr>
              <a:t> </a:t>
            </a:r>
            <a:r>
              <a:rPr sz="2200" spc="60" dirty="0">
                <a:solidFill>
                  <a:srgbClr val="252421"/>
                </a:solidFill>
                <a:latin typeface="Arial"/>
                <a:cs typeface="Arial"/>
              </a:rPr>
              <a:t>діяльністю</a:t>
            </a:r>
            <a:r>
              <a:rPr sz="2200" spc="260" dirty="0">
                <a:solidFill>
                  <a:srgbClr val="252421"/>
                </a:solidFill>
                <a:latin typeface="Arial"/>
                <a:cs typeface="Arial"/>
              </a:rPr>
              <a:t> </a:t>
            </a:r>
            <a:r>
              <a:rPr sz="2200" dirty="0">
                <a:solidFill>
                  <a:srgbClr val="252421"/>
                </a:solidFill>
                <a:latin typeface="Arial"/>
                <a:cs typeface="Arial"/>
              </a:rPr>
              <a:t>у</a:t>
            </a:r>
            <a:r>
              <a:rPr sz="2200" spc="260" dirty="0">
                <a:solidFill>
                  <a:srgbClr val="252421"/>
                </a:solidFill>
                <a:latin typeface="Arial"/>
                <a:cs typeface="Arial"/>
              </a:rPr>
              <a:t> </a:t>
            </a:r>
            <a:r>
              <a:rPr sz="2200" spc="55" dirty="0">
                <a:solidFill>
                  <a:srgbClr val="252421"/>
                </a:solidFill>
                <a:latin typeface="Arial"/>
                <a:cs typeface="Arial"/>
              </a:rPr>
              <a:t>вигляді</a:t>
            </a:r>
            <a:r>
              <a:rPr sz="2200" spc="260" dirty="0">
                <a:solidFill>
                  <a:srgbClr val="252421"/>
                </a:solidFill>
                <a:latin typeface="Arial"/>
                <a:cs typeface="Arial"/>
              </a:rPr>
              <a:t> </a:t>
            </a:r>
            <a:r>
              <a:rPr sz="2200" spc="75" dirty="0">
                <a:solidFill>
                  <a:srgbClr val="252421"/>
                </a:solidFill>
                <a:latin typeface="Arial"/>
                <a:cs typeface="Arial"/>
              </a:rPr>
              <a:t>надання</a:t>
            </a:r>
            <a:r>
              <a:rPr sz="2200" spc="260" dirty="0">
                <a:solidFill>
                  <a:srgbClr val="252421"/>
                </a:solidFill>
                <a:latin typeface="Arial"/>
                <a:cs typeface="Arial"/>
              </a:rPr>
              <a:t> </a:t>
            </a:r>
            <a:r>
              <a:rPr sz="2200" spc="75" dirty="0">
                <a:solidFill>
                  <a:srgbClr val="252421"/>
                </a:solidFill>
                <a:latin typeface="Arial"/>
                <a:cs typeface="Arial"/>
              </a:rPr>
              <a:t>відповідних </a:t>
            </a:r>
            <a:r>
              <a:rPr sz="2200" spc="-10" dirty="0">
                <a:solidFill>
                  <a:srgbClr val="252421"/>
                </a:solidFill>
                <a:latin typeface="Arial"/>
                <a:cs typeface="Arial"/>
              </a:rPr>
              <a:t>послуг</a:t>
            </a:r>
            <a:r>
              <a:rPr sz="2200" spc="-10" dirty="0">
                <a:solidFill>
                  <a:srgbClr val="252421"/>
                </a:solidFill>
                <a:latin typeface="Verdana"/>
                <a:cs typeface="Verdana"/>
              </a:rPr>
              <a:t>.</a:t>
            </a:r>
            <a:endParaRPr sz="2200" dirty="0">
              <a:latin typeface="Verdana"/>
              <a:cs typeface="Verdana"/>
            </a:endParaRPr>
          </a:p>
        </p:txBody>
      </p:sp>
      <p:sp>
        <p:nvSpPr>
          <p:cNvPr id="9" name="object 9"/>
          <p:cNvSpPr/>
          <p:nvPr/>
        </p:nvSpPr>
        <p:spPr>
          <a:xfrm>
            <a:off x="10017389" y="4464853"/>
            <a:ext cx="456565" cy="678815"/>
          </a:xfrm>
          <a:custGeom>
            <a:avLst/>
            <a:gdLst/>
            <a:ahLst/>
            <a:cxnLst/>
            <a:rect l="l" t="t" r="r" b="b"/>
            <a:pathLst>
              <a:path w="456565" h="678814">
                <a:moveTo>
                  <a:pt x="456087" y="678658"/>
                </a:moveTo>
                <a:lnTo>
                  <a:pt x="0" y="678658"/>
                </a:lnTo>
                <a:lnTo>
                  <a:pt x="0" y="0"/>
                </a:lnTo>
                <a:lnTo>
                  <a:pt x="456087" y="0"/>
                </a:lnTo>
                <a:lnTo>
                  <a:pt x="456087" y="678658"/>
                </a:lnTo>
                <a:close/>
              </a:path>
            </a:pathLst>
          </a:custGeom>
          <a:solidFill>
            <a:srgbClr val="EB5D28"/>
          </a:solidFill>
        </p:spPr>
        <p:txBody>
          <a:bodyPr wrap="square" lIns="0" tIns="0" rIns="0" bIns="0" rtlCol="0"/>
          <a:lstStyle/>
          <a:p>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17460110" y="662560"/>
            <a:ext cx="222373" cy="142498"/>
          </a:xfrm>
          <a:prstGeom prst="rect">
            <a:avLst/>
          </a:prstGeom>
        </p:spPr>
      </p:pic>
      <p:pic>
        <p:nvPicPr>
          <p:cNvPr id="2" name="object 2"/>
          <p:cNvPicPr/>
          <p:nvPr/>
        </p:nvPicPr>
        <p:blipFill>
          <a:blip r:embed="rId3" cstate="print"/>
          <a:stretch>
            <a:fillRect/>
          </a:stretch>
        </p:blipFill>
        <p:spPr>
          <a:xfrm>
            <a:off x="684619" y="869629"/>
            <a:ext cx="214572" cy="214506"/>
          </a:xfrm>
          <a:prstGeom prst="rect">
            <a:avLst/>
          </a:prstGeom>
        </p:spPr>
      </p:pic>
      <p:grpSp>
        <p:nvGrpSpPr>
          <p:cNvPr id="4" name="object 4"/>
          <p:cNvGrpSpPr/>
          <p:nvPr/>
        </p:nvGrpSpPr>
        <p:grpSpPr>
          <a:xfrm>
            <a:off x="479633" y="383402"/>
            <a:ext cx="628650" cy="601345"/>
            <a:chOff x="479633" y="383402"/>
            <a:chExt cx="628650" cy="601345"/>
          </a:xfrm>
        </p:grpSpPr>
        <p:pic>
          <p:nvPicPr>
            <p:cNvPr id="5" name="object 5"/>
            <p:cNvPicPr/>
            <p:nvPr/>
          </p:nvPicPr>
          <p:blipFill>
            <a:blip r:embed="rId4" cstate="print"/>
            <a:stretch>
              <a:fillRect/>
            </a:stretch>
          </p:blipFill>
          <p:spPr>
            <a:xfrm>
              <a:off x="639680" y="383402"/>
              <a:ext cx="145554" cy="71145"/>
            </a:xfrm>
            <a:prstGeom prst="rect">
              <a:avLst/>
            </a:prstGeom>
          </p:spPr>
        </p:pic>
        <p:pic>
          <p:nvPicPr>
            <p:cNvPr id="6" name="object 6"/>
            <p:cNvPicPr/>
            <p:nvPr/>
          </p:nvPicPr>
          <p:blipFill>
            <a:blip r:embed="rId5" cstate="print"/>
            <a:stretch>
              <a:fillRect/>
            </a:stretch>
          </p:blipFill>
          <p:spPr>
            <a:xfrm>
              <a:off x="809167" y="383690"/>
              <a:ext cx="298768" cy="301999"/>
            </a:xfrm>
            <a:prstGeom prst="rect">
              <a:avLst/>
            </a:prstGeom>
          </p:spPr>
        </p:pic>
        <p:sp>
          <p:nvSpPr>
            <p:cNvPr id="7" name="object 7"/>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8" name="object 8"/>
            <p:cNvPicPr/>
            <p:nvPr/>
          </p:nvPicPr>
          <p:blipFill>
            <a:blip r:embed="rId6" cstate="print"/>
            <a:stretch>
              <a:fillRect/>
            </a:stretch>
          </p:blipFill>
          <p:spPr>
            <a:xfrm>
              <a:off x="809167" y="709622"/>
              <a:ext cx="162174" cy="188785"/>
            </a:xfrm>
            <a:prstGeom prst="rect">
              <a:avLst/>
            </a:prstGeom>
          </p:spPr>
        </p:pic>
        <p:pic>
          <p:nvPicPr>
            <p:cNvPr id="9" name="object 9"/>
            <p:cNvPicPr/>
            <p:nvPr/>
          </p:nvPicPr>
          <p:blipFill>
            <a:blip r:embed="rId7" cstate="print"/>
            <a:stretch>
              <a:fillRect/>
            </a:stretch>
          </p:blipFill>
          <p:spPr>
            <a:xfrm>
              <a:off x="612525" y="709614"/>
              <a:ext cx="172710" cy="188785"/>
            </a:xfrm>
            <a:prstGeom prst="rect">
              <a:avLst/>
            </a:prstGeom>
          </p:spPr>
        </p:pic>
        <p:sp>
          <p:nvSpPr>
            <p:cNvPr id="10" name="object 10"/>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1" name="object 11"/>
            <p:cNvPicPr/>
            <p:nvPr/>
          </p:nvPicPr>
          <p:blipFill>
            <a:blip r:embed="rId8" cstate="print"/>
            <a:stretch>
              <a:fillRect/>
            </a:stretch>
          </p:blipFill>
          <p:spPr>
            <a:xfrm>
              <a:off x="809143" y="460070"/>
              <a:ext cx="166527" cy="225619"/>
            </a:xfrm>
            <a:prstGeom prst="rect">
              <a:avLst/>
            </a:prstGeom>
          </p:spPr>
        </p:pic>
      </p:grpSp>
      <p:sp>
        <p:nvSpPr>
          <p:cNvPr id="17" name="object 17"/>
          <p:cNvSpPr txBox="1"/>
          <p:nvPr/>
        </p:nvSpPr>
        <p:spPr>
          <a:xfrm>
            <a:off x="1313269" y="363146"/>
            <a:ext cx="16146498" cy="5757987"/>
          </a:xfrm>
          <a:prstGeom prst="rect">
            <a:avLst/>
          </a:prstGeom>
        </p:spPr>
        <p:txBody>
          <a:bodyPr vert="horz" wrap="square" lIns="0" tIns="12700" rIns="0" bIns="0" rtlCol="0">
            <a:spAutoFit/>
          </a:bodyPr>
          <a:lstStyle/>
          <a:p>
            <a:pPr marL="12700" algn="just">
              <a:lnSpc>
                <a:spcPts val="3165"/>
              </a:lnSpc>
              <a:spcBef>
                <a:spcPts val="100"/>
              </a:spcBef>
            </a:pPr>
            <a:r>
              <a:rPr lang="uk-UA" sz="2900" spc="120" dirty="0" smtClean="0">
                <a:solidFill>
                  <a:srgbClr val="252421"/>
                </a:solidFill>
                <a:latin typeface="Arial"/>
                <a:cs typeface="Arial"/>
              </a:rPr>
              <a:t>	</a:t>
            </a:r>
            <a:r>
              <a:rPr sz="2900" b="1" spc="120" dirty="0" smtClean="0">
                <a:solidFill>
                  <a:srgbClr val="252421"/>
                </a:solidFill>
                <a:latin typeface="Arial"/>
                <a:cs typeface="Arial"/>
              </a:rPr>
              <a:t>ПОСЕРЕДНИЦТВО</a:t>
            </a:r>
            <a:r>
              <a:rPr sz="2900" spc="375" dirty="0" smtClean="0">
                <a:solidFill>
                  <a:srgbClr val="252421"/>
                </a:solidFill>
                <a:latin typeface="Arial"/>
                <a:cs typeface="Arial"/>
              </a:rPr>
              <a:t> </a:t>
            </a:r>
            <a:r>
              <a:rPr sz="2900" dirty="0">
                <a:solidFill>
                  <a:srgbClr val="252421"/>
                </a:solidFill>
                <a:latin typeface="Arial"/>
                <a:cs typeface="Arial"/>
              </a:rPr>
              <a:t>ЯК</a:t>
            </a:r>
            <a:r>
              <a:rPr sz="2900" spc="380" dirty="0">
                <a:solidFill>
                  <a:srgbClr val="252421"/>
                </a:solidFill>
                <a:latin typeface="Arial"/>
                <a:cs typeface="Arial"/>
              </a:rPr>
              <a:t> </a:t>
            </a:r>
            <a:r>
              <a:rPr sz="2900" spc="185" dirty="0">
                <a:solidFill>
                  <a:srgbClr val="252421"/>
                </a:solidFill>
                <a:latin typeface="Arial"/>
                <a:cs typeface="Arial"/>
              </a:rPr>
              <a:t>ВИД</a:t>
            </a:r>
            <a:r>
              <a:rPr sz="2900" spc="380" dirty="0">
                <a:solidFill>
                  <a:srgbClr val="252421"/>
                </a:solidFill>
                <a:latin typeface="Arial"/>
                <a:cs typeface="Arial"/>
              </a:rPr>
              <a:t> </a:t>
            </a:r>
            <a:r>
              <a:rPr sz="2900" spc="210" dirty="0">
                <a:solidFill>
                  <a:srgbClr val="252421"/>
                </a:solidFill>
                <a:latin typeface="Arial"/>
                <a:cs typeface="Arial"/>
              </a:rPr>
              <a:t>ПІДПРИЄМНИЦТВА</a:t>
            </a:r>
            <a:r>
              <a:rPr sz="2900" spc="375" dirty="0">
                <a:solidFill>
                  <a:srgbClr val="252421"/>
                </a:solidFill>
                <a:latin typeface="Arial"/>
                <a:cs typeface="Arial"/>
              </a:rPr>
              <a:t> </a:t>
            </a:r>
            <a:r>
              <a:rPr sz="2900" spc="55" dirty="0" smtClean="0">
                <a:solidFill>
                  <a:srgbClr val="252421"/>
                </a:solidFill>
                <a:latin typeface="Arial"/>
                <a:cs typeface="Arial"/>
              </a:rPr>
              <a:t>ХАРАКТЕРИЗУЄТЬСЯ</a:t>
            </a:r>
            <a:r>
              <a:rPr lang="uk-UA" sz="2900" spc="55" dirty="0" smtClean="0">
                <a:solidFill>
                  <a:srgbClr val="252421"/>
                </a:solidFill>
                <a:latin typeface="Arial"/>
                <a:cs typeface="Arial"/>
              </a:rPr>
              <a:t> </a:t>
            </a:r>
            <a:r>
              <a:rPr sz="2900" spc="105" dirty="0" smtClean="0">
                <a:solidFill>
                  <a:srgbClr val="252421"/>
                </a:solidFill>
                <a:latin typeface="Arial"/>
                <a:cs typeface="Arial"/>
              </a:rPr>
              <a:t>НАСАМПЕРЕД</a:t>
            </a:r>
            <a:r>
              <a:rPr sz="2900" spc="340" dirty="0" smtClean="0">
                <a:solidFill>
                  <a:srgbClr val="252421"/>
                </a:solidFill>
                <a:latin typeface="Arial"/>
                <a:cs typeface="Arial"/>
              </a:rPr>
              <a:t> </a:t>
            </a:r>
            <a:r>
              <a:rPr sz="2900" spc="215" dirty="0">
                <a:solidFill>
                  <a:srgbClr val="252421"/>
                </a:solidFill>
                <a:latin typeface="Arial"/>
                <a:cs typeface="Arial"/>
              </a:rPr>
              <a:t>ТИМ</a:t>
            </a:r>
            <a:r>
              <a:rPr sz="2900" spc="215" dirty="0">
                <a:solidFill>
                  <a:srgbClr val="252421"/>
                </a:solidFill>
                <a:latin typeface="Arial Narrow"/>
                <a:cs typeface="Arial Narrow"/>
              </a:rPr>
              <a:t>,</a:t>
            </a:r>
            <a:r>
              <a:rPr sz="2900" spc="484" dirty="0">
                <a:solidFill>
                  <a:srgbClr val="252421"/>
                </a:solidFill>
                <a:latin typeface="Arial Narrow"/>
                <a:cs typeface="Arial Narrow"/>
              </a:rPr>
              <a:t> </a:t>
            </a:r>
            <a:r>
              <a:rPr sz="2900" spc="250" dirty="0">
                <a:solidFill>
                  <a:srgbClr val="252421"/>
                </a:solidFill>
                <a:latin typeface="Arial"/>
                <a:cs typeface="Arial"/>
              </a:rPr>
              <a:t>ЩО</a:t>
            </a:r>
            <a:r>
              <a:rPr sz="2900" spc="340" dirty="0">
                <a:solidFill>
                  <a:srgbClr val="252421"/>
                </a:solidFill>
                <a:latin typeface="Arial"/>
                <a:cs typeface="Arial"/>
              </a:rPr>
              <a:t> </a:t>
            </a:r>
            <a:r>
              <a:rPr sz="2900" spc="125" dirty="0">
                <a:solidFill>
                  <a:srgbClr val="252421"/>
                </a:solidFill>
                <a:latin typeface="Arial"/>
                <a:cs typeface="Arial"/>
              </a:rPr>
              <a:t>ПОСЕРЕДНИК</a:t>
            </a:r>
            <a:r>
              <a:rPr sz="2900" spc="345" dirty="0">
                <a:solidFill>
                  <a:srgbClr val="252421"/>
                </a:solidFill>
                <a:latin typeface="Arial"/>
                <a:cs typeface="Arial"/>
              </a:rPr>
              <a:t> </a:t>
            </a:r>
            <a:r>
              <a:rPr sz="2900" dirty="0">
                <a:solidFill>
                  <a:srgbClr val="252421"/>
                </a:solidFill>
                <a:latin typeface="Arial"/>
                <a:cs typeface="Arial"/>
              </a:rPr>
              <a:t>НЕ</a:t>
            </a:r>
            <a:r>
              <a:rPr sz="2900" spc="345" dirty="0">
                <a:solidFill>
                  <a:srgbClr val="252421"/>
                </a:solidFill>
                <a:latin typeface="Arial"/>
                <a:cs typeface="Arial"/>
              </a:rPr>
              <a:t> </a:t>
            </a:r>
            <a:r>
              <a:rPr sz="2900" spc="125" dirty="0">
                <a:solidFill>
                  <a:srgbClr val="252421"/>
                </a:solidFill>
                <a:latin typeface="Arial"/>
                <a:cs typeface="Arial"/>
              </a:rPr>
              <a:t>ВИРОБЛЯЄ</a:t>
            </a:r>
            <a:r>
              <a:rPr sz="2900" spc="340" dirty="0">
                <a:solidFill>
                  <a:srgbClr val="252421"/>
                </a:solidFill>
                <a:latin typeface="Arial"/>
                <a:cs typeface="Arial"/>
              </a:rPr>
              <a:t> </a:t>
            </a:r>
            <a:r>
              <a:rPr sz="2900" spc="220" dirty="0">
                <a:solidFill>
                  <a:srgbClr val="252421"/>
                </a:solidFill>
                <a:latin typeface="Arial"/>
                <a:cs typeface="Arial"/>
              </a:rPr>
              <a:t>ПРОДУКЦІЮ</a:t>
            </a:r>
            <a:r>
              <a:rPr sz="2900" spc="220" dirty="0">
                <a:solidFill>
                  <a:srgbClr val="252421"/>
                </a:solidFill>
                <a:latin typeface="Arial Narrow"/>
                <a:cs typeface="Arial Narrow"/>
              </a:rPr>
              <a:t>,</a:t>
            </a:r>
            <a:r>
              <a:rPr sz="2900" spc="484" dirty="0">
                <a:solidFill>
                  <a:srgbClr val="252421"/>
                </a:solidFill>
                <a:latin typeface="Arial Narrow"/>
                <a:cs typeface="Arial Narrow"/>
              </a:rPr>
              <a:t> </a:t>
            </a:r>
            <a:r>
              <a:rPr sz="2900" spc="-25" dirty="0">
                <a:solidFill>
                  <a:srgbClr val="252421"/>
                </a:solidFill>
                <a:latin typeface="Arial"/>
                <a:cs typeface="Arial"/>
              </a:rPr>
              <a:t>НЕ </a:t>
            </a:r>
            <a:r>
              <a:rPr sz="2900" spc="55" dirty="0">
                <a:solidFill>
                  <a:srgbClr val="252421"/>
                </a:solidFill>
                <a:latin typeface="Arial"/>
                <a:cs typeface="Arial"/>
              </a:rPr>
              <a:t>ТОРГУЄ</a:t>
            </a:r>
            <a:r>
              <a:rPr sz="2900" spc="345" dirty="0">
                <a:solidFill>
                  <a:srgbClr val="252421"/>
                </a:solidFill>
                <a:latin typeface="Arial"/>
                <a:cs typeface="Arial"/>
              </a:rPr>
              <a:t> </a:t>
            </a:r>
            <a:r>
              <a:rPr sz="2900" spc="150" dirty="0">
                <a:solidFill>
                  <a:srgbClr val="252421"/>
                </a:solidFill>
                <a:latin typeface="Arial"/>
                <a:cs typeface="Arial"/>
              </a:rPr>
              <a:t>ТОВАРАМИ</a:t>
            </a:r>
            <a:r>
              <a:rPr sz="2900" spc="150" dirty="0">
                <a:solidFill>
                  <a:srgbClr val="252421"/>
                </a:solidFill>
                <a:latin typeface="Arial Narrow"/>
                <a:cs typeface="Arial Narrow"/>
              </a:rPr>
              <a:t>,</a:t>
            </a:r>
            <a:r>
              <a:rPr sz="2900" spc="484" dirty="0">
                <a:solidFill>
                  <a:srgbClr val="252421"/>
                </a:solidFill>
                <a:latin typeface="Arial Narrow"/>
                <a:cs typeface="Arial Narrow"/>
              </a:rPr>
              <a:t> </a:t>
            </a:r>
            <a:r>
              <a:rPr sz="2900" spc="190" dirty="0">
                <a:solidFill>
                  <a:srgbClr val="252421"/>
                </a:solidFill>
                <a:latin typeface="Arial"/>
                <a:cs typeface="Arial"/>
              </a:rPr>
              <a:t>ВАЛЮТОЮ</a:t>
            </a:r>
            <a:r>
              <a:rPr sz="2900" spc="190" dirty="0">
                <a:solidFill>
                  <a:srgbClr val="252421"/>
                </a:solidFill>
                <a:latin typeface="Arial Narrow"/>
                <a:cs typeface="Arial Narrow"/>
              </a:rPr>
              <a:t>,</a:t>
            </a:r>
            <a:r>
              <a:rPr sz="2900" spc="484" dirty="0">
                <a:solidFill>
                  <a:srgbClr val="252421"/>
                </a:solidFill>
                <a:latin typeface="Arial Narrow"/>
                <a:cs typeface="Arial Narrow"/>
              </a:rPr>
              <a:t> </a:t>
            </a:r>
            <a:r>
              <a:rPr sz="2900" spc="295" dirty="0">
                <a:solidFill>
                  <a:srgbClr val="252421"/>
                </a:solidFill>
                <a:latin typeface="Arial"/>
                <a:cs typeface="Arial"/>
              </a:rPr>
              <a:t>ЦІННИМИ</a:t>
            </a:r>
            <a:r>
              <a:rPr sz="2900" spc="345" dirty="0">
                <a:solidFill>
                  <a:srgbClr val="252421"/>
                </a:solidFill>
                <a:latin typeface="Arial"/>
                <a:cs typeface="Arial"/>
              </a:rPr>
              <a:t> </a:t>
            </a:r>
            <a:r>
              <a:rPr sz="2900" spc="150" dirty="0">
                <a:solidFill>
                  <a:srgbClr val="252421"/>
                </a:solidFill>
                <a:latin typeface="Arial"/>
                <a:cs typeface="Arial"/>
              </a:rPr>
              <a:t>ПАПЕРАМИ</a:t>
            </a:r>
            <a:r>
              <a:rPr sz="2900" spc="150" dirty="0">
                <a:solidFill>
                  <a:srgbClr val="252421"/>
                </a:solidFill>
                <a:latin typeface="Arial Narrow"/>
                <a:cs typeface="Arial Narrow"/>
              </a:rPr>
              <a:t>,</a:t>
            </a:r>
            <a:r>
              <a:rPr sz="2900" spc="490" dirty="0">
                <a:solidFill>
                  <a:srgbClr val="252421"/>
                </a:solidFill>
                <a:latin typeface="Arial Narrow"/>
                <a:cs typeface="Arial Narrow"/>
              </a:rPr>
              <a:t> </a:t>
            </a:r>
            <a:r>
              <a:rPr sz="2900" dirty="0">
                <a:solidFill>
                  <a:srgbClr val="252421"/>
                </a:solidFill>
                <a:latin typeface="Arial"/>
                <a:cs typeface="Arial"/>
              </a:rPr>
              <a:t>НЕ</a:t>
            </a:r>
            <a:r>
              <a:rPr sz="2900" spc="345" dirty="0">
                <a:solidFill>
                  <a:srgbClr val="252421"/>
                </a:solidFill>
                <a:latin typeface="Arial"/>
                <a:cs typeface="Arial"/>
              </a:rPr>
              <a:t> </a:t>
            </a:r>
            <a:r>
              <a:rPr sz="2900" spc="105" dirty="0" smtClean="0">
                <a:solidFill>
                  <a:srgbClr val="252421"/>
                </a:solidFill>
                <a:latin typeface="Arial"/>
                <a:cs typeface="Arial"/>
              </a:rPr>
              <a:t>НАДАЄ</a:t>
            </a:r>
            <a:r>
              <a:rPr lang="uk-UA" sz="2900" spc="105" dirty="0" smtClean="0">
                <a:solidFill>
                  <a:srgbClr val="252421"/>
                </a:solidFill>
                <a:latin typeface="Arial"/>
                <a:cs typeface="Arial"/>
              </a:rPr>
              <a:t> </a:t>
            </a:r>
            <a:r>
              <a:rPr sz="2900" spc="229" dirty="0" smtClean="0">
                <a:solidFill>
                  <a:srgbClr val="252421"/>
                </a:solidFill>
                <a:latin typeface="Arial"/>
                <a:cs typeface="Arial"/>
              </a:rPr>
              <a:t>ГРОШІ</a:t>
            </a:r>
            <a:r>
              <a:rPr sz="2900" spc="330" dirty="0" smtClean="0">
                <a:solidFill>
                  <a:srgbClr val="252421"/>
                </a:solidFill>
                <a:latin typeface="Arial"/>
                <a:cs typeface="Arial"/>
              </a:rPr>
              <a:t> </a:t>
            </a:r>
            <a:r>
              <a:rPr sz="2900" dirty="0">
                <a:solidFill>
                  <a:srgbClr val="252421"/>
                </a:solidFill>
                <a:latin typeface="Arial"/>
                <a:cs typeface="Arial"/>
              </a:rPr>
              <a:t>В</a:t>
            </a:r>
            <a:r>
              <a:rPr sz="2900" spc="335" dirty="0">
                <a:solidFill>
                  <a:srgbClr val="252421"/>
                </a:solidFill>
                <a:latin typeface="Arial"/>
                <a:cs typeface="Arial"/>
              </a:rPr>
              <a:t> </a:t>
            </a:r>
            <a:r>
              <a:rPr sz="2900" spc="135" dirty="0">
                <a:solidFill>
                  <a:srgbClr val="252421"/>
                </a:solidFill>
                <a:latin typeface="Arial"/>
                <a:cs typeface="Arial"/>
              </a:rPr>
              <a:t>КРЕДИТ</a:t>
            </a:r>
            <a:r>
              <a:rPr sz="2900" spc="135" dirty="0">
                <a:solidFill>
                  <a:srgbClr val="252421"/>
                </a:solidFill>
                <a:latin typeface="Arial Narrow"/>
                <a:cs typeface="Arial Narrow"/>
              </a:rPr>
              <a:t>,</a:t>
            </a:r>
            <a:r>
              <a:rPr sz="2900" spc="470" dirty="0">
                <a:solidFill>
                  <a:srgbClr val="252421"/>
                </a:solidFill>
                <a:latin typeface="Arial Narrow"/>
                <a:cs typeface="Arial Narrow"/>
              </a:rPr>
              <a:t> </a:t>
            </a:r>
            <a:r>
              <a:rPr sz="2900" dirty="0">
                <a:solidFill>
                  <a:srgbClr val="252421"/>
                </a:solidFill>
                <a:latin typeface="Arial"/>
                <a:cs typeface="Arial"/>
              </a:rPr>
              <a:t>А</a:t>
            </a:r>
            <a:r>
              <a:rPr sz="2900" spc="335" dirty="0">
                <a:solidFill>
                  <a:srgbClr val="252421"/>
                </a:solidFill>
                <a:latin typeface="Arial"/>
                <a:cs typeface="Arial"/>
              </a:rPr>
              <a:t> </a:t>
            </a:r>
            <a:r>
              <a:rPr sz="2900" spc="55" dirty="0">
                <a:solidFill>
                  <a:srgbClr val="252421"/>
                </a:solidFill>
                <a:latin typeface="Arial"/>
                <a:cs typeface="Arial"/>
              </a:rPr>
              <a:t>СПРИЯЄ</a:t>
            </a:r>
            <a:r>
              <a:rPr sz="2900" spc="330" dirty="0">
                <a:solidFill>
                  <a:srgbClr val="252421"/>
                </a:solidFill>
                <a:latin typeface="Arial"/>
                <a:cs typeface="Arial"/>
              </a:rPr>
              <a:t> </a:t>
            </a:r>
            <a:r>
              <a:rPr sz="2900" spc="195" dirty="0">
                <a:solidFill>
                  <a:srgbClr val="252421"/>
                </a:solidFill>
                <a:latin typeface="Arial"/>
                <a:cs typeface="Arial"/>
              </a:rPr>
              <a:t>ЗДІЙСНЕННЮ</a:t>
            </a:r>
            <a:r>
              <a:rPr sz="2900" spc="335" dirty="0">
                <a:solidFill>
                  <a:srgbClr val="252421"/>
                </a:solidFill>
                <a:latin typeface="Arial"/>
                <a:cs typeface="Arial"/>
              </a:rPr>
              <a:t> </a:t>
            </a:r>
            <a:r>
              <a:rPr sz="2900" spc="70" dirty="0">
                <a:solidFill>
                  <a:srgbClr val="252421"/>
                </a:solidFill>
                <a:latin typeface="Arial"/>
                <a:cs typeface="Arial"/>
              </a:rPr>
              <a:t>ВСІХ</a:t>
            </a:r>
            <a:r>
              <a:rPr sz="2900" spc="330" dirty="0">
                <a:solidFill>
                  <a:srgbClr val="252421"/>
                </a:solidFill>
                <a:latin typeface="Arial"/>
                <a:cs typeface="Arial"/>
              </a:rPr>
              <a:t> </a:t>
            </a:r>
            <a:r>
              <a:rPr sz="2900" spc="100" dirty="0">
                <a:solidFill>
                  <a:srgbClr val="252421"/>
                </a:solidFill>
                <a:latin typeface="Arial"/>
                <a:cs typeface="Arial"/>
              </a:rPr>
              <a:t>ЦИХ</a:t>
            </a:r>
            <a:r>
              <a:rPr sz="2900" spc="335" dirty="0">
                <a:solidFill>
                  <a:srgbClr val="252421"/>
                </a:solidFill>
                <a:latin typeface="Arial"/>
                <a:cs typeface="Arial"/>
              </a:rPr>
              <a:t> </a:t>
            </a:r>
            <a:r>
              <a:rPr sz="2900" spc="140" dirty="0">
                <a:solidFill>
                  <a:srgbClr val="252421"/>
                </a:solidFill>
                <a:latin typeface="Arial"/>
                <a:cs typeface="Arial"/>
              </a:rPr>
              <a:t>ОПЕРАЦІЙ</a:t>
            </a:r>
            <a:r>
              <a:rPr sz="2900" spc="335" dirty="0">
                <a:solidFill>
                  <a:srgbClr val="252421"/>
                </a:solidFill>
                <a:latin typeface="Arial"/>
                <a:cs typeface="Arial"/>
              </a:rPr>
              <a:t> </a:t>
            </a:r>
            <a:r>
              <a:rPr sz="2900" spc="125" dirty="0" smtClean="0">
                <a:solidFill>
                  <a:srgbClr val="252421"/>
                </a:solidFill>
                <a:latin typeface="Arial"/>
                <a:cs typeface="Arial"/>
              </a:rPr>
              <a:t>І</a:t>
            </a:r>
            <a:r>
              <a:rPr lang="uk-UA" sz="2900" dirty="0">
                <a:latin typeface="Arial"/>
                <a:cs typeface="Arial"/>
              </a:rPr>
              <a:t> </a:t>
            </a:r>
            <a:r>
              <a:rPr sz="2900" spc="229" dirty="0" smtClean="0">
                <a:solidFill>
                  <a:srgbClr val="252421"/>
                </a:solidFill>
                <a:latin typeface="Arial"/>
                <a:cs typeface="Arial"/>
              </a:rPr>
              <a:t>УКЛАДАННЮ</a:t>
            </a:r>
            <a:r>
              <a:rPr sz="2900" spc="360" dirty="0" smtClean="0">
                <a:solidFill>
                  <a:srgbClr val="252421"/>
                </a:solidFill>
                <a:latin typeface="Arial"/>
                <a:cs typeface="Arial"/>
              </a:rPr>
              <a:t> </a:t>
            </a:r>
            <a:r>
              <a:rPr sz="2900" spc="229" dirty="0">
                <a:solidFill>
                  <a:srgbClr val="252421"/>
                </a:solidFill>
                <a:latin typeface="Arial"/>
                <a:cs typeface="Arial"/>
              </a:rPr>
              <a:t>ВІДПОВІДНИХ</a:t>
            </a:r>
            <a:r>
              <a:rPr sz="2900" spc="360" dirty="0">
                <a:solidFill>
                  <a:srgbClr val="252421"/>
                </a:solidFill>
                <a:latin typeface="Arial"/>
                <a:cs typeface="Arial"/>
              </a:rPr>
              <a:t> </a:t>
            </a:r>
            <a:r>
              <a:rPr sz="2900" spc="145" dirty="0">
                <a:solidFill>
                  <a:srgbClr val="252421"/>
                </a:solidFill>
                <a:latin typeface="Arial"/>
                <a:cs typeface="Arial"/>
              </a:rPr>
              <a:t>УГОД</a:t>
            </a:r>
            <a:r>
              <a:rPr sz="2900" spc="145" dirty="0">
                <a:solidFill>
                  <a:srgbClr val="252421"/>
                </a:solidFill>
                <a:latin typeface="Arial Narrow"/>
                <a:cs typeface="Arial Narrow"/>
              </a:rPr>
              <a:t>.</a:t>
            </a:r>
            <a:r>
              <a:rPr sz="2900" spc="500" dirty="0">
                <a:solidFill>
                  <a:srgbClr val="252421"/>
                </a:solidFill>
                <a:latin typeface="Arial Narrow"/>
                <a:cs typeface="Arial Narrow"/>
              </a:rPr>
              <a:t> </a:t>
            </a:r>
            <a:r>
              <a:rPr sz="2900" spc="125" dirty="0">
                <a:solidFill>
                  <a:srgbClr val="252421"/>
                </a:solidFill>
                <a:latin typeface="Arial"/>
                <a:cs typeface="Arial"/>
              </a:rPr>
              <a:t>ПОСЕРЕДНИК</a:t>
            </a:r>
            <a:r>
              <a:rPr sz="2900" spc="360" dirty="0">
                <a:solidFill>
                  <a:srgbClr val="252421"/>
                </a:solidFill>
                <a:latin typeface="Arial"/>
                <a:cs typeface="Arial"/>
              </a:rPr>
              <a:t> </a:t>
            </a:r>
            <a:r>
              <a:rPr sz="2900" spc="180" dirty="0">
                <a:solidFill>
                  <a:srgbClr val="252421"/>
                </a:solidFill>
                <a:latin typeface="Arial"/>
                <a:cs typeface="Arial"/>
              </a:rPr>
              <a:t>НАЙЧАСТІШЕ</a:t>
            </a:r>
            <a:r>
              <a:rPr sz="2900" spc="360" dirty="0">
                <a:solidFill>
                  <a:srgbClr val="252421"/>
                </a:solidFill>
                <a:latin typeface="Arial"/>
                <a:cs typeface="Arial"/>
              </a:rPr>
              <a:t> </a:t>
            </a:r>
            <a:r>
              <a:rPr sz="2900" spc="155" dirty="0">
                <a:solidFill>
                  <a:srgbClr val="252421"/>
                </a:solidFill>
                <a:latin typeface="Arial"/>
                <a:cs typeface="Arial"/>
              </a:rPr>
              <a:t>ЗАЙМАЄ </a:t>
            </a:r>
            <a:r>
              <a:rPr sz="2900" spc="135" dirty="0">
                <a:solidFill>
                  <a:srgbClr val="252421"/>
                </a:solidFill>
                <a:latin typeface="Arial"/>
                <a:cs typeface="Arial"/>
              </a:rPr>
              <a:t>МІСЦЕ</a:t>
            </a:r>
            <a:r>
              <a:rPr sz="2900" spc="340" dirty="0">
                <a:solidFill>
                  <a:srgbClr val="252421"/>
                </a:solidFill>
                <a:latin typeface="Arial"/>
                <a:cs typeface="Arial"/>
              </a:rPr>
              <a:t> </a:t>
            </a:r>
            <a:r>
              <a:rPr sz="2900" spc="210" dirty="0">
                <a:solidFill>
                  <a:srgbClr val="252421"/>
                </a:solidFill>
                <a:latin typeface="Arial"/>
                <a:cs typeface="Arial"/>
              </a:rPr>
              <a:t>МІЖ</a:t>
            </a:r>
            <a:r>
              <a:rPr sz="2900" spc="340" dirty="0">
                <a:solidFill>
                  <a:srgbClr val="252421"/>
                </a:solidFill>
                <a:latin typeface="Arial"/>
                <a:cs typeface="Arial"/>
              </a:rPr>
              <a:t> </a:t>
            </a:r>
            <a:r>
              <a:rPr sz="2900" spc="225" dirty="0">
                <a:solidFill>
                  <a:srgbClr val="252421"/>
                </a:solidFill>
                <a:latin typeface="Arial"/>
                <a:cs typeface="Arial"/>
              </a:rPr>
              <a:t>ВИРОБНИКОМ</a:t>
            </a:r>
            <a:r>
              <a:rPr sz="2900" spc="225" dirty="0">
                <a:solidFill>
                  <a:srgbClr val="252421"/>
                </a:solidFill>
                <a:latin typeface="Arial Narrow"/>
                <a:cs typeface="Arial Narrow"/>
              </a:rPr>
              <a:t>,</a:t>
            </a:r>
            <a:r>
              <a:rPr sz="2900" spc="480" dirty="0">
                <a:solidFill>
                  <a:srgbClr val="252421"/>
                </a:solidFill>
                <a:latin typeface="Arial Narrow"/>
                <a:cs typeface="Arial Narrow"/>
              </a:rPr>
              <a:t> </a:t>
            </a:r>
            <a:r>
              <a:rPr sz="2900" spc="150" dirty="0">
                <a:solidFill>
                  <a:srgbClr val="252421"/>
                </a:solidFill>
                <a:latin typeface="Arial"/>
                <a:cs typeface="Arial"/>
              </a:rPr>
              <a:t>ПРОДАВЦЕМ</a:t>
            </a:r>
            <a:r>
              <a:rPr sz="2900" spc="340" dirty="0">
                <a:solidFill>
                  <a:srgbClr val="252421"/>
                </a:solidFill>
                <a:latin typeface="Arial"/>
                <a:cs typeface="Arial"/>
              </a:rPr>
              <a:t> </a:t>
            </a:r>
            <a:r>
              <a:rPr sz="2900" spc="110" dirty="0" smtClean="0">
                <a:solidFill>
                  <a:srgbClr val="252421"/>
                </a:solidFill>
                <a:latin typeface="Arial"/>
                <a:cs typeface="Arial"/>
              </a:rPr>
              <a:t>ТОВАРУ</a:t>
            </a:r>
            <a:r>
              <a:rPr sz="2900" spc="110" dirty="0" smtClean="0">
                <a:solidFill>
                  <a:srgbClr val="252421"/>
                </a:solidFill>
                <a:latin typeface="Arial Narrow"/>
                <a:cs typeface="Arial Narrow"/>
              </a:rPr>
              <a:t>,</a:t>
            </a:r>
            <a:r>
              <a:rPr lang="uk-UA" sz="2900" spc="480" dirty="0">
                <a:solidFill>
                  <a:srgbClr val="252421"/>
                </a:solidFill>
                <a:latin typeface="Arial Narrow"/>
                <a:cs typeface="Arial Narrow"/>
              </a:rPr>
              <a:t> </a:t>
            </a:r>
            <a:r>
              <a:rPr sz="2900" dirty="0" smtClean="0">
                <a:solidFill>
                  <a:srgbClr val="252421"/>
                </a:solidFill>
                <a:latin typeface="Arial"/>
                <a:cs typeface="Arial"/>
              </a:rPr>
              <a:t>З</a:t>
            </a:r>
            <a:r>
              <a:rPr sz="2900" spc="340" dirty="0" smtClean="0">
                <a:solidFill>
                  <a:srgbClr val="252421"/>
                </a:solidFill>
                <a:latin typeface="Arial"/>
                <a:cs typeface="Arial"/>
              </a:rPr>
              <a:t> </a:t>
            </a:r>
            <a:r>
              <a:rPr sz="2900" spc="170" dirty="0">
                <a:solidFill>
                  <a:srgbClr val="252421"/>
                </a:solidFill>
                <a:latin typeface="Arial"/>
                <a:cs typeface="Arial"/>
              </a:rPr>
              <a:t>ОДНОГО</a:t>
            </a:r>
            <a:r>
              <a:rPr sz="2900" spc="345" dirty="0">
                <a:solidFill>
                  <a:srgbClr val="252421"/>
                </a:solidFill>
                <a:latin typeface="Arial"/>
                <a:cs typeface="Arial"/>
              </a:rPr>
              <a:t> </a:t>
            </a:r>
            <a:r>
              <a:rPr sz="2900" spc="170" dirty="0">
                <a:solidFill>
                  <a:srgbClr val="252421"/>
                </a:solidFill>
                <a:latin typeface="Arial"/>
                <a:cs typeface="Arial"/>
              </a:rPr>
              <a:t>БОКУ</a:t>
            </a:r>
            <a:r>
              <a:rPr sz="2900" spc="170" dirty="0">
                <a:solidFill>
                  <a:srgbClr val="252421"/>
                </a:solidFill>
                <a:latin typeface="Arial Narrow"/>
                <a:cs typeface="Arial Narrow"/>
              </a:rPr>
              <a:t>,</a:t>
            </a:r>
            <a:r>
              <a:rPr sz="2900" spc="480" dirty="0">
                <a:solidFill>
                  <a:srgbClr val="252421"/>
                </a:solidFill>
                <a:latin typeface="Arial Narrow"/>
                <a:cs typeface="Arial Narrow"/>
              </a:rPr>
              <a:t> </a:t>
            </a:r>
            <a:r>
              <a:rPr sz="2900" spc="125" dirty="0" smtClean="0">
                <a:solidFill>
                  <a:srgbClr val="252421"/>
                </a:solidFill>
                <a:latin typeface="Arial"/>
                <a:cs typeface="Arial"/>
              </a:rPr>
              <a:t>І</a:t>
            </a:r>
            <a:r>
              <a:rPr lang="uk-UA" sz="2900" spc="125" dirty="0" smtClean="0">
                <a:solidFill>
                  <a:srgbClr val="252421"/>
                </a:solidFill>
                <a:latin typeface="Arial"/>
                <a:cs typeface="Arial"/>
              </a:rPr>
              <a:t> </a:t>
            </a:r>
            <a:r>
              <a:rPr sz="2900" spc="200" dirty="0" smtClean="0">
                <a:solidFill>
                  <a:srgbClr val="252421"/>
                </a:solidFill>
                <a:latin typeface="Arial"/>
                <a:cs typeface="Arial"/>
              </a:rPr>
              <a:t>ПОКУПЦЕМ</a:t>
            </a:r>
            <a:r>
              <a:rPr sz="2900" spc="200" dirty="0">
                <a:solidFill>
                  <a:srgbClr val="252421"/>
                </a:solidFill>
                <a:latin typeface="Arial Narrow"/>
                <a:cs typeface="Arial Narrow"/>
              </a:rPr>
              <a:t>,</a:t>
            </a:r>
            <a:r>
              <a:rPr sz="2900" spc="470" dirty="0">
                <a:solidFill>
                  <a:srgbClr val="252421"/>
                </a:solidFill>
                <a:latin typeface="Arial Narrow"/>
                <a:cs typeface="Arial Narrow"/>
              </a:rPr>
              <a:t> </a:t>
            </a:r>
            <a:r>
              <a:rPr sz="2900" spc="130" dirty="0">
                <a:solidFill>
                  <a:srgbClr val="252421"/>
                </a:solidFill>
                <a:latin typeface="Arial"/>
                <a:cs typeface="Arial"/>
              </a:rPr>
              <a:t>СПОЖИВАЧЕМ</a:t>
            </a:r>
            <a:r>
              <a:rPr sz="2900" spc="335" dirty="0">
                <a:solidFill>
                  <a:srgbClr val="252421"/>
                </a:solidFill>
                <a:latin typeface="Arial"/>
                <a:cs typeface="Arial"/>
              </a:rPr>
              <a:t> </a:t>
            </a:r>
            <a:r>
              <a:rPr sz="2900" spc="-425" dirty="0">
                <a:solidFill>
                  <a:srgbClr val="252421"/>
                </a:solidFill>
                <a:latin typeface="Arial Narrow"/>
                <a:cs typeface="Arial Narrow"/>
              </a:rPr>
              <a:t>–</a:t>
            </a:r>
            <a:r>
              <a:rPr sz="2900" spc="475" dirty="0">
                <a:solidFill>
                  <a:srgbClr val="252421"/>
                </a:solidFill>
                <a:latin typeface="Arial Narrow"/>
                <a:cs typeface="Arial Narrow"/>
              </a:rPr>
              <a:t> </a:t>
            </a:r>
            <a:r>
              <a:rPr sz="2900" dirty="0">
                <a:solidFill>
                  <a:srgbClr val="252421"/>
                </a:solidFill>
                <a:latin typeface="Arial"/>
                <a:cs typeface="Arial"/>
              </a:rPr>
              <a:t>З</a:t>
            </a:r>
            <a:r>
              <a:rPr sz="2900" spc="335" dirty="0">
                <a:solidFill>
                  <a:srgbClr val="252421"/>
                </a:solidFill>
                <a:latin typeface="Arial"/>
                <a:cs typeface="Arial"/>
              </a:rPr>
              <a:t> </a:t>
            </a:r>
            <a:r>
              <a:rPr sz="2900" spc="254" dirty="0">
                <a:solidFill>
                  <a:srgbClr val="252421"/>
                </a:solidFill>
                <a:latin typeface="Arial"/>
                <a:cs typeface="Arial"/>
              </a:rPr>
              <a:t>ІНШОГО</a:t>
            </a:r>
            <a:r>
              <a:rPr sz="2900" spc="254" dirty="0">
                <a:solidFill>
                  <a:srgbClr val="252421"/>
                </a:solidFill>
                <a:latin typeface="Arial Narrow"/>
                <a:cs typeface="Arial Narrow"/>
              </a:rPr>
              <a:t>,</a:t>
            </a:r>
            <a:r>
              <a:rPr sz="2900" spc="470" dirty="0">
                <a:solidFill>
                  <a:srgbClr val="252421"/>
                </a:solidFill>
                <a:latin typeface="Arial Narrow"/>
                <a:cs typeface="Arial Narrow"/>
              </a:rPr>
              <a:t> </a:t>
            </a:r>
            <a:r>
              <a:rPr sz="2900" spc="215" dirty="0">
                <a:solidFill>
                  <a:srgbClr val="252421"/>
                </a:solidFill>
                <a:latin typeface="Arial"/>
                <a:cs typeface="Arial"/>
              </a:rPr>
              <a:t>ПОЄДНУЮЧИ</a:t>
            </a:r>
            <a:r>
              <a:rPr sz="2900" spc="335" dirty="0">
                <a:solidFill>
                  <a:srgbClr val="252421"/>
                </a:solidFill>
                <a:latin typeface="Arial"/>
                <a:cs typeface="Arial"/>
              </a:rPr>
              <a:t> </a:t>
            </a:r>
            <a:r>
              <a:rPr sz="2900" spc="75" dirty="0">
                <a:solidFill>
                  <a:srgbClr val="252421"/>
                </a:solidFill>
                <a:latin typeface="Arial"/>
                <a:cs typeface="Arial"/>
              </a:rPr>
              <a:t>ЇХ</a:t>
            </a:r>
            <a:r>
              <a:rPr sz="2900" spc="335" dirty="0">
                <a:solidFill>
                  <a:srgbClr val="252421"/>
                </a:solidFill>
                <a:latin typeface="Arial"/>
                <a:cs typeface="Arial"/>
              </a:rPr>
              <a:t> </a:t>
            </a:r>
            <a:r>
              <a:rPr sz="2900" dirty="0">
                <a:solidFill>
                  <a:srgbClr val="252421"/>
                </a:solidFill>
                <a:latin typeface="Arial"/>
                <a:cs typeface="Arial"/>
              </a:rPr>
              <a:t>В</a:t>
            </a:r>
            <a:r>
              <a:rPr sz="2900" spc="335" dirty="0">
                <a:solidFill>
                  <a:srgbClr val="252421"/>
                </a:solidFill>
                <a:latin typeface="Arial"/>
                <a:cs typeface="Arial"/>
              </a:rPr>
              <a:t> </a:t>
            </a:r>
            <a:r>
              <a:rPr sz="2900" spc="215" dirty="0">
                <a:solidFill>
                  <a:srgbClr val="252421"/>
                </a:solidFill>
                <a:latin typeface="Arial"/>
                <a:cs typeface="Arial"/>
              </a:rPr>
              <a:t>ЄДИНИЙ </a:t>
            </a:r>
            <a:r>
              <a:rPr sz="2900" spc="210" dirty="0">
                <a:solidFill>
                  <a:srgbClr val="252421"/>
                </a:solidFill>
                <a:latin typeface="Arial"/>
                <a:cs typeface="Arial"/>
              </a:rPr>
              <a:t>ЛАНЦЮГ</a:t>
            </a:r>
            <a:r>
              <a:rPr sz="2900" spc="355" dirty="0">
                <a:solidFill>
                  <a:srgbClr val="252421"/>
                </a:solidFill>
                <a:latin typeface="Arial"/>
                <a:cs typeface="Arial"/>
              </a:rPr>
              <a:t> </a:t>
            </a:r>
            <a:r>
              <a:rPr sz="2900" spc="245" dirty="0">
                <a:solidFill>
                  <a:srgbClr val="252421"/>
                </a:solidFill>
                <a:latin typeface="Arial"/>
                <a:cs typeface="Arial"/>
              </a:rPr>
              <a:t>ПІДПРИЄМНИЦЬКОЇ</a:t>
            </a:r>
            <a:r>
              <a:rPr sz="2900" spc="360" dirty="0">
                <a:solidFill>
                  <a:srgbClr val="252421"/>
                </a:solidFill>
                <a:latin typeface="Arial"/>
                <a:cs typeface="Arial"/>
              </a:rPr>
              <a:t> </a:t>
            </a:r>
            <a:r>
              <a:rPr sz="2900" spc="170" dirty="0" smtClean="0">
                <a:solidFill>
                  <a:srgbClr val="252421"/>
                </a:solidFill>
                <a:latin typeface="Arial"/>
                <a:cs typeface="Arial"/>
              </a:rPr>
              <a:t>УГОДИ</a:t>
            </a:r>
            <a:r>
              <a:rPr sz="2900" spc="170" dirty="0" smtClean="0">
                <a:solidFill>
                  <a:srgbClr val="252421"/>
                </a:solidFill>
                <a:latin typeface="Arial Narrow"/>
                <a:cs typeface="Arial Narrow"/>
              </a:rPr>
              <a:t>.</a:t>
            </a:r>
            <a:r>
              <a:rPr lang="uk-UA" sz="2900" dirty="0">
                <a:latin typeface="Arial Narrow"/>
                <a:cs typeface="Arial Narrow"/>
              </a:rPr>
              <a:t> </a:t>
            </a:r>
            <a:r>
              <a:rPr lang="uk-UA" sz="2900" dirty="0" smtClean="0">
                <a:latin typeface="Arial Narrow"/>
                <a:cs typeface="Arial Narrow"/>
              </a:rPr>
              <a:t>	</a:t>
            </a:r>
            <a:r>
              <a:rPr sz="2900" b="1" spc="160" dirty="0" smtClean="0">
                <a:solidFill>
                  <a:srgbClr val="252421"/>
                </a:solidFill>
                <a:latin typeface="Arial"/>
                <a:cs typeface="Arial"/>
              </a:rPr>
              <a:t>ГОСПОДАРСЬКО</a:t>
            </a:r>
            <a:r>
              <a:rPr sz="2900" b="1" spc="160" dirty="0" smtClean="0">
                <a:solidFill>
                  <a:srgbClr val="252421"/>
                </a:solidFill>
                <a:latin typeface="Arial Narrow"/>
                <a:cs typeface="Arial Narrow"/>
              </a:rPr>
              <a:t>-</a:t>
            </a:r>
            <a:r>
              <a:rPr sz="2900" b="1" spc="125" dirty="0" smtClean="0">
                <a:solidFill>
                  <a:srgbClr val="252421"/>
                </a:solidFill>
                <a:latin typeface="Arial"/>
                <a:cs typeface="Arial"/>
              </a:rPr>
              <a:t>ТОРГОВЕЛЬНА</a:t>
            </a:r>
            <a:r>
              <a:rPr sz="2900" b="1" spc="370" dirty="0" smtClean="0">
                <a:solidFill>
                  <a:srgbClr val="252421"/>
                </a:solidFill>
                <a:latin typeface="Arial"/>
                <a:cs typeface="Arial"/>
              </a:rPr>
              <a:t> </a:t>
            </a:r>
            <a:r>
              <a:rPr sz="2900" b="1" spc="180" dirty="0">
                <a:solidFill>
                  <a:srgbClr val="252421"/>
                </a:solidFill>
                <a:latin typeface="Arial"/>
                <a:cs typeface="Arial"/>
              </a:rPr>
              <a:t>ДІЯЛЬНІСТЬ</a:t>
            </a:r>
            <a:r>
              <a:rPr sz="2900" b="1" spc="370" dirty="0">
                <a:solidFill>
                  <a:srgbClr val="252421"/>
                </a:solidFill>
                <a:latin typeface="Arial"/>
                <a:cs typeface="Arial"/>
              </a:rPr>
              <a:t> </a:t>
            </a:r>
            <a:r>
              <a:rPr sz="2900" spc="75" dirty="0">
                <a:solidFill>
                  <a:srgbClr val="252421"/>
                </a:solidFill>
                <a:latin typeface="Arial"/>
                <a:cs typeface="Arial"/>
              </a:rPr>
              <a:t>МОЖЕ</a:t>
            </a:r>
            <a:r>
              <a:rPr sz="2900" spc="375" dirty="0">
                <a:solidFill>
                  <a:srgbClr val="252421"/>
                </a:solidFill>
                <a:latin typeface="Arial"/>
                <a:cs typeface="Arial"/>
              </a:rPr>
              <a:t> </a:t>
            </a:r>
            <a:r>
              <a:rPr sz="2900" spc="140" dirty="0">
                <a:solidFill>
                  <a:srgbClr val="252421"/>
                </a:solidFill>
                <a:latin typeface="Arial"/>
                <a:cs typeface="Arial"/>
              </a:rPr>
              <a:t>ЗДІЙСНЮВАТИСЯ </a:t>
            </a:r>
            <a:r>
              <a:rPr sz="2900" spc="150" dirty="0">
                <a:solidFill>
                  <a:srgbClr val="252421"/>
                </a:solidFill>
                <a:latin typeface="Arial"/>
                <a:cs typeface="Arial"/>
              </a:rPr>
              <a:t>СУБ</a:t>
            </a:r>
            <a:r>
              <a:rPr sz="2900" spc="150" dirty="0">
                <a:solidFill>
                  <a:srgbClr val="252421"/>
                </a:solidFill>
                <a:latin typeface="Arial Narrow"/>
                <a:cs typeface="Arial Narrow"/>
              </a:rPr>
              <a:t>’</a:t>
            </a:r>
            <a:r>
              <a:rPr sz="2900" spc="150" dirty="0">
                <a:solidFill>
                  <a:srgbClr val="252421"/>
                </a:solidFill>
                <a:latin typeface="Arial"/>
                <a:cs typeface="Arial"/>
              </a:rPr>
              <a:t>ЄКТАМИ</a:t>
            </a:r>
            <a:r>
              <a:rPr sz="2900" spc="340" dirty="0">
                <a:solidFill>
                  <a:srgbClr val="252421"/>
                </a:solidFill>
                <a:latin typeface="Arial"/>
                <a:cs typeface="Arial"/>
              </a:rPr>
              <a:t> </a:t>
            </a:r>
            <a:r>
              <a:rPr sz="2900" spc="145" dirty="0">
                <a:solidFill>
                  <a:srgbClr val="252421"/>
                </a:solidFill>
                <a:latin typeface="Arial"/>
                <a:cs typeface="Arial"/>
              </a:rPr>
              <a:t>ГОСПОДАРЮВАННЯ</a:t>
            </a:r>
            <a:r>
              <a:rPr sz="2900" spc="345" dirty="0">
                <a:solidFill>
                  <a:srgbClr val="252421"/>
                </a:solidFill>
                <a:latin typeface="Arial"/>
                <a:cs typeface="Arial"/>
              </a:rPr>
              <a:t> </a:t>
            </a:r>
            <a:r>
              <a:rPr sz="2900" dirty="0">
                <a:solidFill>
                  <a:srgbClr val="252421"/>
                </a:solidFill>
                <a:latin typeface="Arial"/>
                <a:cs typeface="Arial"/>
              </a:rPr>
              <a:t>В</a:t>
            </a:r>
            <a:r>
              <a:rPr sz="2900" spc="340" dirty="0">
                <a:solidFill>
                  <a:srgbClr val="252421"/>
                </a:solidFill>
                <a:latin typeface="Arial"/>
                <a:cs typeface="Arial"/>
              </a:rPr>
              <a:t> </a:t>
            </a:r>
            <a:r>
              <a:rPr sz="2900" spc="80" dirty="0">
                <a:solidFill>
                  <a:srgbClr val="252421"/>
                </a:solidFill>
                <a:latin typeface="Arial"/>
                <a:cs typeface="Arial"/>
              </a:rPr>
              <a:t>ТАКИХ</a:t>
            </a:r>
            <a:r>
              <a:rPr sz="2900" spc="345" dirty="0">
                <a:solidFill>
                  <a:srgbClr val="252421"/>
                </a:solidFill>
                <a:latin typeface="Arial"/>
                <a:cs typeface="Arial"/>
              </a:rPr>
              <a:t> </a:t>
            </a:r>
            <a:r>
              <a:rPr sz="2900" spc="170" dirty="0">
                <a:solidFill>
                  <a:srgbClr val="252421"/>
                </a:solidFill>
                <a:latin typeface="Arial"/>
                <a:cs typeface="Arial"/>
              </a:rPr>
              <a:t>ФОРМАХ</a:t>
            </a:r>
            <a:r>
              <a:rPr sz="2900" spc="170" dirty="0">
                <a:solidFill>
                  <a:srgbClr val="252421"/>
                </a:solidFill>
                <a:latin typeface="Arial Narrow"/>
                <a:cs typeface="Arial Narrow"/>
              </a:rPr>
              <a:t>:</a:t>
            </a:r>
            <a:r>
              <a:rPr sz="2900" spc="490" dirty="0">
                <a:solidFill>
                  <a:srgbClr val="252421"/>
                </a:solidFill>
                <a:latin typeface="Arial Narrow"/>
                <a:cs typeface="Arial Narrow"/>
              </a:rPr>
              <a:t> </a:t>
            </a:r>
            <a:r>
              <a:rPr sz="2900" spc="160" dirty="0" smtClean="0">
                <a:solidFill>
                  <a:srgbClr val="252421"/>
                </a:solidFill>
                <a:latin typeface="Arial"/>
                <a:cs typeface="Arial"/>
              </a:rPr>
              <a:t>МАТЕРІАЛЬНО</a:t>
            </a:r>
            <a:r>
              <a:rPr sz="2900" spc="160" dirty="0" smtClean="0">
                <a:solidFill>
                  <a:srgbClr val="252421"/>
                </a:solidFill>
                <a:latin typeface="Arial Narrow"/>
                <a:cs typeface="Arial Narrow"/>
              </a:rPr>
              <a:t>-</a:t>
            </a:r>
            <a:r>
              <a:rPr sz="2900" spc="105" dirty="0" smtClean="0">
                <a:solidFill>
                  <a:srgbClr val="252421"/>
                </a:solidFill>
                <a:latin typeface="Arial"/>
                <a:cs typeface="Arial"/>
              </a:rPr>
              <a:t>ТЕХНІЧНЕ</a:t>
            </a:r>
            <a:r>
              <a:rPr sz="2900" spc="350" dirty="0" smtClean="0">
                <a:solidFill>
                  <a:srgbClr val="252421"/>
                </a:solidFill>
                <a:latin typeface="Arial"/>
                <a:cs typeface="Arial"/>
              </a:rPr>
              <a:t> </a:t>
            </a:r>
            <a:r>
              <a:rPr sz="2900" spc="100" dirty="0">
                <a:solidFill>
                  <a:srgbClr val="252421"/>
                </a:solidFill>
                <a:latin typeface="Arial"/>
                <a:cs typeface="Arial"/>
              </a:rPr>
              <a:t>ПОСТАЧАННЯ</a:t>
            </a:r>
            <a:r>
              <a:rPr sz="2900" spc="355" dirty="0">
                <a:solidFill>
                  <a:srgbClr val="252421"/>
                </a:solidFill>
                <a:latin typeface="Arial"/>
                <a:cs typeface="Arial"/>
              </a:rPr>
              <a:t> </a:t>
            </a:r>
            <a:r>
              <a:rPr sz="2900" spc="175" dirty="0">
                <a:solidFill>
                  <a:srgbClr val="252421"/>
                </a:solidFill>
                <a:latin typeface="Arial"/>
                <a:cs typeface="Arial"/>
              </a:rPr>
              <a:t>І</a:t>
            </a:r>
            <a:r>
              <a:rPr sz="2900" spc="350" dirty="0">
                <a:solidFill>
                  <a:srgbClr val="252421"/>
                </a:solidFill>
                <a:latin typeface="Arial"/>
                <a:cs typeface="Arial"/>
              </a:rPr>
              <a:t> </a:t>
            </a:r>
            <a:r>
              <a:rPr sz="2900" spc="110" dirty="0">
                <a:solidFill>
                  <a:srgbClr val="252421"/>
                </a:solidFill>
                <a:latin typeface="Arial"/>
                <a:cs typeface="Arial"/>
              </a:rPr>
              <a:t>ЗБУТ</a:t>
            </a:r>
            <a:r>
              <a:rPr sz="2900" spc="110" dirty="0">
                <a:solidFill>
                  <a:srgbClr val="252421"/>
                </a:solidFill>
                <a:latin typeface="Arial Narrow"/>
                <a:cs typeface="Arial Narrow"/>
              </a:rPr>
              <a:t>;</a:t>
            </a:r>
            <a:r>
              <a:rPr sz="2900" spc="495" dirty="0">
                <a:solidFill>
                  <a:srgbClr val="252421"/>
                </a:solidFill>
                <a:latin typeface="Arial Narrow"/>
                <a:cs typeface="Arial Narrow"/>
              </a:rPr>
              <a:t> </a:t>
            </a:r>
            <a:r>
              <a:rPr sz="2900" spc="114" dirty="0">
                <a:solidFill>
                  <a:srgbClr val="252421"/>
                </a:solidFill>
                <a:latin typeface="Arial"/>
                <a:cs typeface="Arial"/>
              </a:rPr>
              <a:t>ЕЛЕКТРОПОСТАЧАННЯ</a:t>
            </a:r>
            <a:r>
              <a:rPr sz="2900" spc="114" dirty="0">
                <a:solidFill>
                  <a:srgbClr val="252421"/>
                </a:solidFill>
                <a:latin typeface="Arial Narrow"/>
                <a:cs typeface="Arial Narrow"/>
              </a:rPr>
              <a:t>;</a:t>
            </a:r>
            <a:r>
              <a:rPr sz="2900" spc="490" dirty="0">
                <a:solidFill>
                  <a:srgbClr val="252421"/>
                </a:solidFill>
                <a:latin typeface="Arial Narrow"/>
                <a:cs typeface="Arial Narrow"/>
              </a:rPr>
              <a:t> </a:t>
            </a:r>
            <a:r>
              <a:rPr sz="2900" spc="145" dirty="0" smtClean="0">
                <a:solidFill>
                  <a:srgbClr val="252421"/>
                </a:solidFill>
                <a:latin typeface="Arial"/>
                <a:cs typeface="Arial"/>
              </a:rPr>
              <a:t>ЗАГОТІВЛЯ</a:t>
            </a:r>
            <a:r>
              <a:rPr sz="2900" spc="145" dirty="0" smtClean="0">
                <a:solidFill>
                  <a:srgbClr val="252421"/>
                </a:solidFill>
                <a:latin typeface="Arial Narrow"/>
                <a:cs typeface="Arial Narrow"/>
              </a:rPr>
              <a:t>;</a:t>
            </a:r>
            <a:r>
              <a:rPr lang="uk-UA" sz="2900" dirty="0">
                <a:latin typeface="Arial Narrow"/>
                <a:cs typeface="Arial Narrow"/>
              </a:rPr>
              <a:t> </a:t>
            </a:r>
            <a:r>
              <a:rPr sz="2900" spc="125" dirty="0" smtClean="0">
                <a:solidFill>
                  <a:srgbClr val="252421"/>
                </a:solidFill>
                <a:latin typeface="Arial"/>
                <a:cs typeface="Arial"/>
              </a:rPr>
              <a:t>ОПТОВА</a:t>
            </a:r>
            <a:r>
              <a:rPr sz="2900" spc="345" dirty="0" smtClean="0">
                <a:solidFill>
                  <a:srgbClr val="252421"/>
                </a:solidFill>
                <a:latin typeface="Arial"/>
                <a:cs typeface="Arial"/>
              </a:rPr>
              <a:t> </a:t>
            </a:r>
            <a:r>
              <a:rPr sz="2900" spc="155" dirty="0">
                <a:solidFill>
                  <a:srgbClr val="252421"/>
                </a:solidFill>
                <a:latin typeface="Arial"/>
                <a:cs typeface="Arial"/>
              </a:rPr>
              <a:t>ТОРГІВЛЯ</a:t>
            </a:r>
            <a:r>
              <a:rPr sz="2900" spc="155" dirty="0">
                <a:solidFill>
                  <a:srgbClr val="252421"/>
                </a:solidFill>
                <a:latin typeface="Arial Narrow"/>
                <a:cs typeface="Arial Narrow"/>
              </a:rPr>
              <a:t>;</a:t>
            </a:r>
            <a:r>
              <a:rPr sz="2900" spc="490" dirty="0">
                <a:solidFill>
                  <a:srgbClr val="252421"/>
                </a:solidFill>
                <a:latin typeface="Arial Narrow"/>
                <a:cs typeface="Arial Narrow"/>
              </a:rPr>
              <a:t> </a:t>
            </a:r>
            <a:r>
              <a:rPr sz="2900" spc="155" dirty="0">
                <a:solidFill>
                  <a:srgbClr val="252421"/>
                </a:solidFill>
                <a:latin typeface="Arial"/>
                <a:cs typeface="Arial"/>
              </a:rPr>
              <a:t>РОЗДРІБНА</a:t>
            </a:r>
            <a:r>
              <a:rPr sz="2900" spc="345" dirty="0">
                <a:solidFill>
                  <a:srgbClr val="252421"/>
                </a:solidFill>
                <a:latin typeface="Arial"/>
                <a:cs typeface="Arial"/>
              </a:rPr>
              <a:t> </a:t>
            </a:r>
            <a:r>
              <a:rPr sz="2900" spc="140" dirty="0">
                <a:solidFill>
                  <a:srgbClr val="252421"/>
                </a:solidFill>
                <a:latin typeface="Arial"/>
                <a:cs typeface="Arial"/>
              </a:rPr>
              <a:t>ТОРГІВЛЯ</a:t>
            </a:r>
            <a:r>
              <a:rPr sz="2900" spc="350" dirty="0">
                <a:solidFill>
                  <a:srgbClr val="252421"/>
                </a:solidFill>
                <a:latin typeface="Arial"/>
                <a:cs typeface="Arial"/>
              </a:rPr>
              <a:t> </a:t>
            </a:r>
            <a:r>
              <a:rPr sz="2900" spc="175" dirty="0">
                <a:solidFill>
                  <a:srgbClr val="252421"/>
                </a:solidFill>
                <a:latin typeface="Arial"/>
                <a:cs typeface="Arial"/>
              </a:rPr>
              <a:t>І</a:t>
            </a:r>
            <a:r>
              <a:rPr sz="2900" spc="345" dirty="0">
                <a:solidFill>
                  <a:srgbClr val="252421"/>
                </a:solidFill>
                <a:latin typeface="Arial"/>
                <a:cs typeface="Arial"/>
              </a:rPr>
              <a:t> </a:t>
            </a:r>
            <a:r>
              <a:rPr sz="2900" spc="140" dirty="0">
                <a:solidFill>
                  <a:srgbClr val="252421"/>
                </a:solidFill>
                <a:latin typeface="Arial"/>
                <a:cs typeface="Arial"/>
              </a:rPr>
              <a:t>ГРОМАДСЬКЕ</a:t>
            </a:r>
            <a:r>
              <a:rPr sz="2900" spc="350" dirty="0">
                <a:solidFill>
                  <a:srgbClr val="252421"/>
                </a:solidFill>
                <a:latin typeface="Arial"/>
                <a:cs typeface="Arial"/>
              </a:rPr>
              <a:t> </a:t>
            </a:r>
            <a:r>
              <a:rPr sz="2900" spc="125" dirty="0">
                <a:solidFill>
                  <a:srgbClr val="252421"/>
                </a:solidFill>
                <a:latin typeface="Arial"/>
                <a:cs typeface="Arial"/>
              </a:rPr>
              <a:t>ХАРЧУВАННЯ</a:t>
            </a:r>
            <a:r>
              <a:rPr sz="2900" spc="125" dirty="0">
                <a:solidFill>
                  <a:srgbClr val="252421"/>
                </a:solidFill>
                <a:latin typeface="Arial Narrow"/>
                <a:cs typeface="Arial Narrow"/>
              </a:rPr>
              <a:t>; </a:t>
            </a:r>
            <a:r>
              <a:rPr sz="2900" spc="105" dirty="0">
                <a:solidFill>
                  <a:srgbClr val="252421"/>
                </a:solidFill>
                <a:latin typeface="Arial"/>
                <a:cs typeface="Arial"/>
              </a:rPr>
              <a:t>ПРОДАЖ</a:t>
            </a:r>
            <a:r>
              <a:rPr sz="2900" spc="340" dirty="0">
                <a:solidFill>
                  <a:srgbClr val="252421"/>
                </a:solidFill>
                <a:latin typeface="Arial"/>
                <a:cs typeface="Arial"/>
              </a:rPr>
              <a:t> </a:t>
            </a:r>
            <a:r>
              <a:rPr sz="2900" spc="175" dirty="0">
                <a:solidFill>
                  <a:srgbClr val="252421"/>
                </a:solidFill>
                <a:latin typeface="Arial"/>
                <a:cs typeface="Arial"/>
              </a:rPr>
              <a:t>І</a:t>
            </a:r>
            <a:r>
              <a:rPr sz="2900" spc="340" dirty="0">
                <a:solidFill>
                  <a:srgbClr val="252421"/>
                </a:solidFill>
                <a:latin typeface="Arial"/>
                <a:cs typeface="Arial"/>
              </a:rPr>
              <a:t> </a:t>
            </a:r>
            <a:r>
              <a:rPr sz="2900" spc="65" dirty="0">
                <a:solidFill>
                  <a:srgbClr val="252421"/>
                </a:solidFill>
                <a:latin typeface="Arial"/>
                <a:cs typeface="Arial"/>
              </a:rPr>
              <a:t>ПЕРЕДАЧА</a:t>
            </a:r>
            <a:r>
              <a:rPr sz="2900" spc="340" dirty="0">
                <a:solidFill>
                  <a:srgbClr val="252421"/>
                </a:solidFill>
                <a:latin typeface="Arial"/>
                <a:cs typeface="Arial"/>
              </a:rPr>
              <a:t> </a:t>
            </a:r>
            <a:r>
              <a:rPr sz="2900" dirty="0">
                <a:solidFill>
                  <a:srgbClr val="252421"/>
                </a:solidFill>
                <a:latin typeface="Arial"/>
                <a:cs typeface="Arial"/>
              </a:rPr>
              <a:t>В</a:t>
            </a:r>
            <a:r>
              <a:rPr sz="2900" spc="340" dirty="0">
                <a:solidFill>
                  <a:srgbClr val="252421"/>
                </a:solidFill>
                <a:latin typeface="Arial"/>
                <a:cs typeface="Arial"/>
              </a:rPr>
              <a:t> </a:t>
            </a:r>
            <a:r>
              <a:rPr sz="2900" spc="110" dirty="0">
                <a:solidFill>
                  <a:srgbClr val="252421"/>
                </a:solidFill>
                <a:latin typeface="Arial"/>
                <a:cs typeface="Arial"/>
              </a:rPr>
              <a:t>ОРЕНДУ</a:t>
            </a:r>
            <a:r>
              <a:rPr sz="2900" spc="345" dirty="0">
                <a:solidFill>
                  <a:srgbClr val="252421"/>
                </a:solidFill>
                <a:latin typeface="Arial"/>
                <a:cs typeface="Arial"/>
              </a:rPr>
              <a:t> </a:t>
            </a:r>
            <a:r>
              <a:rPr sz="2900" spc="125" dirty="0">
                <a:solidFill>
                  <a:srgbClr val="252421"/>
                </a:solidFill>
                <a:latin typeface="Arial"/>
                <a:cs typeface="Arial"/>
              </a:rPr>
              <a:t>ЗАСОБІВ</a:t>
            </a:r>
            <a:r>
              <a:rPr sz="2900" spc="340" dirty="0">
                <a:solidFill>
                  <a:srgbClr val="252421"/>
                </a:solidFill>
                <a:latin typeface="Arial"/>
                <a:cs typeface="Arial"/>
              </a:rPr>
              <a:t> </a:t>
            </a:r>
            <a:r>
              <a:rPr sz="2900" spc="175" dirty="0">
                <a:solidFill>
                  <a:srgbClr val="252421"/>
                </a:solidFill>
                <a:latin typeface="Arial"/>
                <a:cs typeface="Arial"/>
              </a:rPr>
              <a:t>ВИРОБНИЦТВА</a:t>
            </a:r>
            <a:r>
              <a:rPr sz="2900" spc="175" dirty="0">
                <a:solidFill>
                  <a:srgbClr val="252421"/>
                </a:solidFill>
                <a:latin typeface="Arial Narrow"/>
                <a:cs typeface="Arial Narrow"/>
              </a:rPr>
              <a:t>;</a:t>
            </a:r>
            <a:r>
              <a:rPr sz="2900" spc="484" dirty="0">
                <a:solidFill>
                  <a:srgbClr val="252421"/>
                </a:solidFill>
                <a:latin typeface="Arial Narrow"/>
                <a:cs typeface="Arial Narrow"/>
              </a:rPr>
              <a:t> </a:t>
            </a:r>
            <a:r>
              <a:rPr sz="2900" spc="165" dirty="0">
                <a:solidFill>
                  <a:srgbClr val="252421"/>
                </a:solidFill>
                <a:latin typeface="Arial"/>
                <a:cs typeface="Arial"/>
              </a:rPr>
              <a:t>КОМЕРЦІЙНЕ </a:t>
            </a:r>
            <a:r>
              <a:rPr sz="2900" spc="120" dirty="0">
                <a:solidFill>
                  <a:srgbClr val="252421"/>
                </a:solidFill>
                <a:latin typeface="Arial"/>
                <a:cs typeface="Arial"/>
              </a:rPr>
              <a:t>ПОСЕРЕДНИЦТВО</a:t>
            </a:r>
            <a:r>
              <a:rPr sz="2900" spc="310" dirty="0">
                <a:solidFill>
                  <a:srgbClr val="252421"/>
                </a:solidFill>
                <a:latin typeface="Arial"/>
                <a:cs typeface="Arial"/>
              </a:rPr>
              <a:t> </a:t>
            </a:r>
            <a:r>
              <a:rPr sz="2900" dirty="0">
                <a:solidFill>
                  <a:srgbClr val="252421"/>
                </a:solidFill>
                <a:latin typeface="Arial"/>
                <a:cs typeface="Arial"/>
              </a:rPr>
              <a:t>У</a:t>
            </a:r>
            <a:r>
              <a:rPr sz="2900" spc="310" dirty="0">
                <a:solidFill>
                  <a:srgbClr val="252421"/>
                </a:solidFill>
                <a:latin typeface="Arial"/>
                <a:cs typeface="Arial"/>
              </a:rPr>
              <a:t> </a:t>
            </a:r>
            <a:r>
              <a:rPr sz="2900" spc="204" dirty="0">
                <a:solidFill>
                  <a:srgbClr val="252421"/>
                </a:solidFill>
                <a:latin typeface="Arial"/>
                <a:cs typeface="Arial"/>
              </a:rPr>
              <a:t>ЗДІЙСНЕННІ</a:t>
            </a:r>
            <a:r>
              <a:rPr sz="2900" spc="310" dirty="0">
                <a:solidFill>
                  <a:srgbClr val="252421"/>
                </a:solidFill>
                <a:latin typeface="Arial"/>
                <a:cs typeface="Arial"/>
              </a:rPr>
              <a:t> </a:t>
            </a:r>
            <a:r>
              <a:rPr sz="2900" spc="155" dirty="0">
                <a:solidFill>
                  <a:srgbClr val="252421"/>
                </a:solidFill>
                <a:latin typeface="Arial"/>
                <a:cs typeface="Arial"/>
              </a:rPr>
              <a:t>ТОРГОВЕЛЬНОЇ</a:t>
            </a:r>
            <a:r>
              <a:rPr sz="2900" spc="310" dirty="0">
                <a:solidFill>
                  <a:srgbClr val="252421"/>
                </a:solidFill>
                <a:latin typeface="Arial"/>
                <a:cs typeface="Arial"/>
              </a:rPr>
              <a:t> </a:t>
            </a:r>
            <a:r>
              <a:rPr sz="2900" spc="185" dirty="0">
                <a:solidFill>
                  <a:srgbClr val="252421"/>
                </a:solidFill>
                <a:latin typeface="Arial"/>
                <a:cs typeface="Arial"/>
              </a:rPr>
              <a:t>ДІЯЛЬНОСТІ</a:t>
            </a:r>
            <a:r>
              <a:rPr sz="2900" spc="310" dirty="0">
                <a:solidFill>
                  <a:srgbClr val="252421"/>
                </a:solidFill>
                <a:latin typeface="Arial"/>
                <a:cs typeface="Arial"/>
              </a:rPr>
              <a:t> </a:t>
            </a:r>
            <a:r>
              <a:rPr sz="2900" dirty="0">
                <a:solidFill>
                  <a:srgbClr val="252421"/>
                </a:solidFill>
                <a:latin typeface="Arial"/>
                <a:cs typeface="Arial"/>
              </a:rPr>
              <a:t>ТА</a:t>
            </a:r>
            <a:r>
              <a:rPr sz="2900" spc="310" dirty="0">
                <a:solidFill>
                  <a:srgbClr val="252421"/>
                </a:solidFill>
                <a:latin typeface="Arial"/>
                <a:cs typeface="Arial"/>
              </a:rPr>
              <a:t> </a:t>
            </a:r>
            <a:r>
              <a:rPr sz="2900" spc="260" dirty="0">
                <a:solidFill>
                  <a:srgbClr val="252421"/>
                </a:solidFill>
                <a:latin typeface="Arial"/>
                <a:cs typeface="Arial"/>
              </a:rPr>
              <a:t>ІНША </a:t>
            </a:r>
            <a:r>
              <a:rPr sz="2900" spc="220" dirty="0">
                <a:solidFill>
                  <a:srgbClr val="252421"/>
                </a:solidFill>
                <a:latin typeface="Arial"/>
                <a:cs typeface="Arial"/>
              </a:rPr>
              <a:t>ДОПОМІЖНА</a:t>
            </a:r>
            <a:r>
              <a:rPr sz="2900" spc="365" dirty="0">
                <a:solidFill>
                  <a:srgbClr val="252421"/>
                </a:solidFill>
                <a:latin typeface="Arial"/>
                <a:cs typeface="Arial"/>
              </a:rPr>
              <a:t> </a:t>
            </a:r>
            <a:r>
              <a:rPr sz="2900" spc="180" dirty="0">
                <a:solidFill>
                  <a:srgbClr val="252421"/>
                </a:solidFill>
                <a:latin typeface="Arial"/>
                <a:cs typeface="Arial"/>
              </a:rPr>
              <a:t>ДІЯЛЬНІСТЬ</a:t>
            </a:r>
            <a:r>
              <a:rPr sz="2900" spc="365" dirty="0">
                <a:solidFill>
                  <a:srgbClr val="252421"/>
                </a:solidFill>
                <a:latin typeface="Arial"/>
                <a:cs typeface="Arial"/>
              </a:rPr>
              <a:t> </a:t>
            </a:r>
            <a:r>
              <a:rPr sz="2900" spc="235" dirty="0">
                <a:solidFill>
                  <a:srgbClr val="252421"/>
                </a:solidFill>
                <a:latin typeface="Arial"/>
                <a:cs typeface="Arial"/>
              </a:rPr>
              <a:t>ЩОДО</a:t>
            </a:r>
            <a:r>
              <a:rPr sz="2900" spc="365" dirty="0">
                <a:solidFill>
                  <a:srgbClr val="252421"/>
                </a:solidFill>
                <a:latin typeface="Arial"/>
                <a:cs typeface="Arial"/>
              </a:rPr>
              <a:t> </a:t>
            </a:r>
            <a:r>
              <a:rPr sz="2900" spc="90" dirty="0">
                <a:solidFill>
                  <a:srgbClr val="252421"/>
                </a:solidFill>
                <a:latin typeface="Arial"/>
                <a:cs typeface="Arial"/>
              </a:rPr>
              <a:t>ЗАБЕЗПЕЧЕННЯ</a:t>
            </a:r>
            <a:r>
              <a:rPr sz="2900" spc="365" dirty="0">
                <a:solidFill>
                  <a:srgbClr val="252421"/>
                </a:solidFill>
                <a:latin typeface="Arial"/>
                <a:cs typeface="Arial"/>
              </a:rPr>
              <a:t> </a:t>
            </a:r>
            <a:r>
              <a:rPr sz="2900" spc="195" dirty="0">
                <a:solidFill>
                  <a:srgbClr val="252421"/>
                </a:solidFill>
                <a:latin typeface="Arial"/>
                <a:cs typeface="Arial"/>
              </a:rPr>
              <a:t>РЕАЛІЗАЦІЇ</a:t>
            </a:r>
            <a:r>
              <a:rPr sz="2900" spc="365" dirty="0">
                <a:solidFill>
                  <a:srgbClr val="252421"/>
                </a:solidFill>
                <a:latin typeface="Arial"/>
                <a:cs typeface="Arial"/>
              </a:rPr>
              <a:t> </a:t>
            </a:r>
            <a:r>
              <a:rPr sz="2900" spc="120" dirty="0" smtClean="0">
                <a:solidFill>
                  <a:srgbClr val="252421"/>
                </a:solidFill>
                <a:latin typeface="Arial"/>
                <a:cs typeface="Arial"/>
              </a:rPr>
              <a:t>ТОВАРІВ</a:t>
            </a:r>
            <a:r>
              <a:rPr lang="uk-UA" sz="2900" dirty="0">
                <a:latin typeface="Arial"/>
                <a:cs typeface="Arial"/>
              </a:rPr>
              <a:t> </a:t>
            </a:r>
            <a:r>
              <a:rPr sz="2900" spc="180" dirty="0" smtClean="0">
                <a:solidFill>
                  <a:srgbClr val="252421"/>
                </a:solidFill>
                <a:latin typeface="Arial Narrow"/>
                <a:cs typeface="Arial Narrow"/>
              </a:rPr>
              <a:t>(</a:t>
            </a:r>
            <a:r>
              <a:rPr sz="2900" spc="180" dirty="0" smtClean="0">
                <a:solidFill>
                  <a:srgbClr val="252421"/>
                </a:solidFill>
                <a:latin typeface="Arial"/>
                <a:cs typeface="Arial"/>
              </a:rPr>
              <a:t>ПОСЛУГ</a:t>
            </a:r>
            <a:r>
              <a:rPr sz="2900" spc="180" dirty="0" smtClean="0">
                <a:solidFill>
                  <a:srgbClr val="252421"/>
                </a:solidFill>
                <a:latin typeface="Arial Narrow"/>
                <a:cs typeface="Arial Narrow"/>
              </a:rPr>
              <a:t>)</a:t>
            </a:r>
            <a:r>
              <a:rPr lang="uk-UA" sz="2900" spc="180" dirty="0" smtClean="0">
                <a:solidFill>
                  <a:srgbClr val="252421"/>
                </a:solidFill>
                <a:latin typeface="Arial Narrow"/>
                <a:cs typeface="Arial Narrow"/>
              </a:rPr>
              <a:t>.</a:t>
            </a:r>
            <a:endParaRPr sz="2900" dirty="0">
              <a:latin typeface="Arial Narrow"/>
              <a:cs typeface="Arial Narrow"/>
            </a:endParaRPr>
          </a:p>
        </p:txBody>
      </p:sp>
      <p:grpSp>
        <p:nvGrpSpPr>
          <p:cNvPr id="12" name="object 12"/>
          <p:cNvGrpSpPr/>
          <p:nvPr/>
        </p:nvGrpSpPr>
        <p:grpSpPr>
          <a:xfrm>
            <a:off x="0" y="6758268"/>
            <a:ext cx="18288000" cy="3529329"/>
            <a:chOff x="0" y="6758268"/>
            <a:chExt cx="18288000" cy="3529329"/>
          </a:xfrm>
        </p:grpSpPr>
        <p:sp>
          <p:nvSpPr>
            <p:cNvPr id="13" name="object 13"/>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4" name="object 14"/>
            <p:cNvPicPr/>
            <p:nvPr/>
          </p:nvPicPr>
          <p:blipFill>
            <a:blip r:embed="rId9" cstate="print"/>
            <a:stretch>
              <a:fillRect/>
            </a:stretch>
          </p:blipFill>
          <p:spPr>
            <a:xfrm>
              <a:off x="159569" y="6898781"/>
              <a:ext cx="17968873" cy="3388217"/>
            </a:xfrm>
            <a:prstGeom prst="rect">
              <a:avLst/>
            </a:prstGeom>
          </p:spPr>
        </p:pic>
        <p:sp>
          <p:nvSpPr>
            <p:cNvPr id="15" name="object 15"/>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6" name="object 16"/>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684619" y="869629"/>
            <a:ext cx="214572" cy="214506"/>
          </a:xfrm>
          <a:prstGeom prst="rect">
            <a:avLst/>
          </a:prstGeom>
        </p:spPr>
      </p:pic>
      <p:grpSp>
        <p:nvGrpSpPr>
          <p:cNvPr id="6" name="object 6"/>
          <p:cNvGrpSpPr/>
          <p:nvPr/>
        </p:nvGrpSpPr>
        <p:grpSpPr>
          <a:xfrm>
            <a:off x="479633" y="383402"/>
            <a:ext cx="628650" cy="601345"/>
            <a:chOff x="479633" y="383402"/>
            <a:chExt cx="628650" cy="601345"/>
          </a:xfrm>
        </p:grpSpPr>
        <p:pic>
          <p:nvPicPr>
            <p:cNvPr id="7" name="object 7"/>
            <p:cNvPicPr/>
            <p:nvPr/>
          </p:nvPicPr>
          <p:blipFill>
            <a:blip r:embed="rId3" cstate="print"/>
            <a:stretch>
              <a:fillRect/>
            </a:stretch>
          </p:blipFill>
          <p:spPr>
            <a:xfrm>
              <a:off x="639680" y="383402"/>
              <a:ext cx="145554" cy="71145"/>
            </a:xfrm>
            <a:prstGeom prst="rect">
              <a:avLst/>
            </a:prstGeom>
          </p:spPr>
        </p:pic>
        <p:pic>
          <p:nvPicPr>
            <p:cNvPr id="8" name="object 8"/>
            <p:cNvPicPr/>
            <p:nvPr/>
          </p:nvPicPr>
          <p:blipFill>
            <a:blip r:embed="rId4" cstate="print"/>
            <a:stretch>
              <a:fillRect/>
            </a:stretch>
          </p:blipFill>
          <p:spPr>
            <a:xfrm>
              <a:off x="809167" y="383690"/>
              <a:ext cx="298768" cy="301999"/>
            </a:xfrm>
            <a:prstGeom prst="rect">
              <a:avLst/>
            </a:prstGeom>
          </p:spPr>
        </p:pic>
        <p:sp>
          <p:nvSpPr>
            <p:cNvPr id="9" name="object 9"/>
            <p:cNvSpPr/>
            <p:nvPr/>
          </p:nvSpPr>
          <p:spPr>
            <a:xfrm>
              <a:off x="479628" y="439114"/>
              <a:ext cx="628650" cy="545465"/>
            </a:xfrm>
            <a:custGeom>
              <a:avLst/>
              <a:gdLst/>
              <a:ahLst/>
              <a:cxnLst/>
              <a:rect l="l" t="t" r="r" b="b"/>
              <a:pathLst>
                <a:path w="628650" h="545465">
                  <a:moveTo>
                    <a:pt x="151104" y="6680"/>
                  </a:moveTo>
                  <a:lnTo>
                    <a:pt x="145796" y="4546"/>
                  </a:lnTo>
                  <a:lnTo>
                    <a:pt x="140525" y="2324"/>
                  </a:lnTo>
                  <a:lnTo>
                    <a:pt x="135293" y="0"/>
                  </a:lnTo>
                  <a:lnTo>
                    <a:pt x="120586" y="10795"/>
                  </a:lnTo>
                  <a:lnTo>
                    <a:pt x="80632" y="47993"/>
                  </a:lnTo>
                  <a:lnTo>
                    <a:pt x="47713" y="91541"/>
                  </a:lnTo>
                  <a:lnTo>
                    <a:pt x="22821" y="140182"/>
                  </a:lnTo>
                  <a:lnTo>
                    <a:pt x="6756" y="192417"/>
                  </a:lnTo>
                  <a:lnTo>
                    <a:pt x="0" y="246583"/>
                  </a:lnTo>
                  <a:lnTo>
                    <a:pt x="106159" y="246583"/>
                  </a:lnTo>
                  <a:lnTo>
                    <a:pt x="105498" y="237197"/>
                  </a:lnTo>
                  <a:lnTo>
                    <a:pt x="105016" y="227761"/>
                  </a:lnTo>
                  <a:lnTo>
                    <a:pt x="104724" y="218313"/>
                  </a:lnTo>
                  <a:lnTo>
                    <a:pt x="104635" y="208851"/>
                  </a:lnTo>
                  <a:lnTo>
                    <a:pt x="107556" y="156210"/>
                  </a:lnTo>
                  <a:lnTo>
                    <a:pt x="116306" y="104863"/>
                  </a:lnTo>
                  <a:lnTo>
                    <a:pt x="130835" y="54952"/>
                  </a:lnTo>
                  <a:lnTo>
                    <a:pt x="151104" y="6680"/>
                  </a:lnTo>
                  <a:close/>
                </a:path>
                <a:path w="628650" h="545465">
                  <a:moveTo>
                    <a:pt x="193687" y="481622"/>
                  </a:moveTo>
                  <a:lnTo>
                    <a:pt x="162674" y="433260"/>
                  </a:lnTo>
                  <a:lnTo>
                    <a:pt x="137960" y="381393"/>
                  </a:lnTo>
                  <a:lnTo>
                    <a:pt x="119875" y="326872"/>
                  </a:lnTo>
                  <a:lnTo>
                    <a:pt x="108737" y="270510"/>
                  </a:lnTo>
                  <a:lnTo>
                    <a:pt x="0" y="270510"/>
                  </a:lnTo>
                  <a:lnTo>
                    <a:pt x="4597" y="313309"/>
                  </a:lnTo>
                  <a:lnTo>
                    <a:pt x="14998" y="355079"/>
                  </a:lnTo>
                  <a:lnTo>
                    <a:pt x="30988" y="395046"/>
                  </a:lnTo>
                  <a:lnTo>
                    <a:pt x="52285" y="432447"/>
                  </a:lnTo>
                  <a:lnTo>
                    <a:pt x="78486" y="466598"/>
                  </a:lnTo>
                  <a:lnTo>
                    <a:pt x="109093" y="496862"/>
                  </a:lnTo>
                  <a:lnTo>
                    <a:pt x="143548" y="522668"/>
                  </a:lnTo>
                  <a:lnTo>
                    <a:pt x="181190" y="543521"/>
                  </a:lnTo>
                  <a:lnTo>
                    <a:pt x="181114" y="541604"/>
                  </a:lnTo>
                  <a:lnTo>
                    <a:pt x="181076" y="539686"/>
                  </a:lnTo>
                  <a:lnTo>
                    <a:pt x="181076" y="537756"/>
                  </a:lnTo>
                  <a:lnTo>
                    <a:pt x="181787" y="523836"/>
                  </a:lnTo>
                  <a:lnTo>
                    <a:pt x="183959" y="510222"/>
                  </a:lnTo>
                  <a:lnTo>
                    <a:pt x="187566" y="496912"/>
                  </a:lnTo>
                  <a:lnTo>
                    <a:pt x="192620" y="483920"/>
                  </a:lnTo>
                  <a:lnTo>
                    <a:pt x="193687" y="481622"/>
                  </a:lnTo>
                  <a:close/>
                </a:path>
                <a:path w="628650" h="545465">
                  <a:moveTo>
                    <a:pt x="628307" y="270510"/>
                  </a:moveTo>
                  <a:lnTo>
                    <a:pt x="515848" y="270548"/>
                  </a:lnTo>
                  <a:lnTo>
                    <a:pt x="511162" y="298958"/>
                  </a:lnTo>
                  <a:lnTo>
                    <a:pt x="504723" y="326910"/>
                  </a:lnTo>
                  <a:lnTo>
                    <a:pt x="486638" y="381431"/>
                  </a:lnTo>
                  <a:lnTo>
                    <a:pt x="461937" y="433298"/>
                  </a:lnTo>
                  <a:lnTo>
                    <a:pt x="430936" y="481660"/>
                  </a:lnTo>
                  <a:lnTo>
                    <a:pt x="435190" y="491667"/>
                  </a:lnTo>
                  <a:lnTo>
                    <a:pt x="443534" y="532892"/>
                  </a:lnTo>
                  <a:lnTo>
                    <a:pt x="443547" y="540296"/>
                  </a:lnTo>
                  <a:lnTo>
                    <a:pt x="443484" y="542823"/>
                  </a:lnTo>
                  <a:lnTo>
                    <a:pt x="443331" y="545299"/>
                  </a:lnTo>
                  <a:lnTo>
                    <a:pt x="446849" y="543699"/>
                  </a:lnTo>
                  <a:lnTo>
                    <a:pt x="450405" y="541997"/>
                  </a:lnTo>
                  <a:lnTo>
                    <a:pt x="454367" y="540054"/>
                  </a:lnTo>
                  <a:lnTo>
                    <a:pt x="459981" y="537159"/>
                  </a:lnTo>
                  <a:lnTo>
                    <a:pt x="461632" y="536270"/>
                  </a:lnTo>
                  <a:lnTo>
                    <a:pt x="464858" y="534543"/>
                  </a:lnTo>
                  <a:lnTo>
                    <a:pt x="465734" y="534047"/>
                  </a:lnTo>
                  <a:lnTo>
                    <a:pt x="466001" y="533908"/>
                  </a:lnTo>
                  <a:lnTo>
                    <a:pt x="467766" y="532930"/>
                  </a:lnTo>
                  <a:lnTo>
                    <a:pt x="468655" y="532409"/>
                  </a:lnTo>
                  <a:lnTo>
                    <a:pt x="470179" y="531571"/>
                  </a:lnTo>
                  <a:lnTo>
                    <a:pt x="472643" y="530098"/>
                  </a:lnTo>
                  <a:lnTo>
                    <a:pt x="475107" y="528675"/>
                  </a:lnTo>
                  <a:lnTo>
                    <a:pt x="477088" y="527469"/>
                  </a:lnTo>
                  <a:lnTo>
                    <a:pt x="478955" y="526300"/>
                  </a:lnTo>
                  <a:lnTo>
                    <a:pt x="479158" y="526186"/>
                  </a:lnTo>
                  <a:lnTo>
                    <a:pt x="479450" y="526008"/>
                  </a:lnTo>
                  <a:lnTo>
                    <a:pt x="483323" y="523570"/>
                  </a:lnTo>
                  <a:lnTo>
                    <a:pt x="524243" y="492493"/>
                  </a:lnTo>
                  <a:lnTo>
                    <a:pt x="559003" y="455942"/>
                  </a:lnTo>
                  <a:lnTo>
                    <a:pt x="587222" y="414667"/>
                  </a:lnTo>
                  <a:lnTo>
                    <a:pt x="608469" y="369468"/>
                  </a:lnTo>
                  <a:lnTo>
                    <a:pt x="622312" y="321144"/>
                  </a:lnTo>
                  <a:lnTo>
                    <a:pt x="628307" y="270510"/>
                  </a:lnTo>
                  <a:close/>
                </a:path>
              </a:pathLst>
            </a:custGeom>
            <a:solidFill>
              <a:srgbClr val="252421"/>
            </a:solidFill>
          </p:spPr>
          <p:txBody>
            <a:bodyPr wrap="square" lIns="0" tIns="0" rIns="0" bIns="0" rtlCol="0"/>
            <a:lstStyle/>
            <a:p>
              <a:endParaRPr/>
            </a:p>
          </p:txBody>
        </p:sp>
        <p:pic>
          <p:nvPicPr>
            <p:cNvPr id="10" name="object 10"/>
            <p:cNvPicPr/>
            <p:nvPr/>
          </p:nvPicPr>
          <p:blipFill>
            <a:blip r:embed="rId5" cstate="print"/>
            <a:stretch>
              <a:fillRect/>
            </a:stretch>
          </p:blipFill>
          <p:spPr>
            <a:xfrm>
              <a:off x="809167" y="709622"/>
              <a:ext cx="162174" cy="188785"/>
            </a:xfrm>
            <a:prstGeom prst="rect">
              <a:avLst/>
            </a:prstGeom>
          </p:spPr>
        </p:pic>
        <p:pic>
          <p:nvPicPr>
            <p:cNvPr id="11" name="object 11"/>
            <p:cNvPicPr/>
            <p:nvPr/>
          </p:nvPicPr>
          <p:blipFill>
            <a:blip r:embed="rId6" cstate="print"/>
            <a:stretch>
              <a:fillRect/>
            </a:stretch>
          </p:blipFill>
          <p:spPr>
            <a:xfrm>
              <a:off x="612525" y="709614"/>
              <a:ext cx="172710" cy="188785"/>
            </a:xfrm>
            <a:prstGeom prst="rect">
              <a:avLst/>
            </a:prstGeom>
          </p:spPr>
        </p:pic>
        <p:sp>
          <p:nvSpPr>
            <p:cNvPr id="12" name="object 12"/>
            <p:cNvSpPr/>
            <p:nvPr/>
          </p:nvSpPr>
          <p:spPr>
            <a:xfrm>
              <a:off x="608164" y="454143"/>
              <a:ext cx="177165" cy="231775"/>
            </a:xfrm>
            <a:custGeom>
              <a:avLst/>
              <a:gdLst/>
              <a:ahLst/>
              <a:cxnLst/>
              <a:rect l="l" t="t" r="r" b="b"/>
              <a:pathLst>
                <a:path w="177165" h="231775">
                  <a:moveTo>
                    <a:pt x="177071" y="231547"/>
                  </a:moveTo>
                  <a:lnTo>
                    <a:pt x="1648" y="231547"/>
                  </a:lnTo>
                  <a:lnTo>
                    <a:pt x="935" y="222167"/>
                  </a:lnTo>
                  <a:lnTo>
                    <a:pt x="419" y="212739"/>
                  </a:lnTo>
                  <a:lnTo>
                    <a:pt x="105" y="203282"/>
                  </a:lnTo>
                  <a:lnTo>
                    <a:pt x="0" y="193814"/>
                  </a:lnTo>
                  <a:lnTo>
                    <a:pt x="2839" y="143315"/>
                  </a:lnTo>
                  <a:lnTo>
                    <a:pt x="11329" y="94069"/>
                  </a:lnTo>
                  <a:lnTo>
                    <a:pt x="25430" y="46242"/>
                  </a:lnTo>
                  <a:lnTo>
                    <a:pt x="45102" y="0"/>
                  </a:lnTo>
                  <a:lnTo>
                    <a:pt x="52744" y="2540"/>
                  </a:lnTo>
                  <a:lnTo>
                    <a:pt x="60419" y="4942"/>
                  </a:lnTo>
                  <a:lnTo>
                    <a:pt x="100856" y="15196"/>
                  </a:lnTo>
                  <a:lnTo>
                    <a:pt x="151457" y="22706"/>
                  </a:lnTo>
                  <a:lnTo>
                    <a:pt x="177071" y="24352"/>
                  </a:lnTo>
                  <a:lnTo>
                    <a:pt x="177071" y="231547"/>
                  </a:lnTo>
                  <a:close/>
                </a:path>
              </a:pathLst>
            </a:custGeom>
            <a:solidFill>
              <a:srgbClr val="252421"/>
            </a:solidFill>
          </p:spPr>
          <p:txBody>
            <a:bodyPr wrap="square" lIns="0" tIns="0" rIns="0" bIns="0" rtlCol="0"/>
            <a:lstStyle/>
            <a:p>
              <a:endParaRPr/>
            </a:p>
          </p:txBody>
        </p:sp>
        <p:pic>
          <p:nvPicPr>
            <p:cNvPr id="13" name="object 13"/>
            <p:cNvPicPr/>
            <p:nvPr/>
          </p:nvPicPr>
          <p:blipFill>
            <a:blip r:embed="rId7" cstate="print"/>
            <a:stretch>
              <a:fillRect/>
            </a:stretch>
          </p:blipFill>
          <p:spPr>
            <a:xfrm>
              <a:off x="809143" y="460070"/>
              <a:ext cx="166527" cy="225619"/>
            </a:xfrm>
            <a:prstGeom prst="rect">
              <a:avLst/>
            </a:prstGeom>
          </p:spPr>
        </p:pic>
      </p:grpSp>
      <p:grpSp>
        <p:nvGrpSpPr>
          <p:cNvPr id="2" name="object 2"/>
          <p:cNvGrpSpPr/>
          <p:nvPr/>
        </p:nvGrpSpPr>
        <p:grpSpPr>
          <a:xfrm>
            <a:off x="17259300" y="421989"/>
            <a:ext cx="624205" cy="624205"/>
            <a:chOff x="17259300" y="421989"/>
            <a:chExt cx="624205" cy="624205"/>
          </a:xfrm>
        </p:grpSpPr>
        <p:sp>
          <p:nvSpPr>
            <p:cNvPr id="3" name="object 3"/>
            <p:cNvSpPr/>
            <p:nvPr/>
          </p:nvSpPr>
          <p:spPr>
            <a:xfrm>
              <a:off x="17259300" y="421989"/>
              <a:ext cx="624205" cy="624205"/>
            </a:xfrm>
            <a:custGeom>
              <a:avLst/>
              <a:gdLst/>
              <a:ahLst/>
              <a:cxnLst/>
              <a:rect l="l" t="t" r="r" b="b"/>
              <a:pathLst>
                <a:path w="624205" h="624205">
                  <a:moveTo>
                    <a:pt x="481035" y="623913"/>
                  </a:moveTo>
                  <a:lnTo>
                    <a:pt x="142859" y="623913"/>
                  </a:lnTo>
                  <a:lnTo>
                    <a:pt x="114861" y="621143"/>
                  </a:lnTo>
                  <a:lnTo>
                    <a:pt x="63606" y="599909"/>
                  </a:lnTo>
                  <a:lnTo>
                    <a:pt x="24007" y="560306"/>
                  </a:lnTo>
                  <a:lnTo>
                    <a:pt x="2771" y="509042"/>
                  </a:lnTo>
                  <a:lnTo>
                    <a:pt x="0" y="481038"/>
                  </a:lnTo>
                  <a:lnTo>
                    <a:pt x="0" y="142874"/>
                  </a:lnTo>
                  <a:lnTo>
                    <a:pt x="10877" y="88198"/>
                  </a:lnTo>
                  <a:lnTo>
                    <a:pt x="41849" y="41845"/>
                  </a:lnTo>
                  <a:lnTo>
                    <a:pt x="88193" y="10876"/>
                  </a:lnTo>
                  <a:lnTo>
                    <a:pt x="142859" y="0"/>
                  </a:lnTo>
                  <a:lnTo>
                    <a:pt x="481035" y="0"/>
                  </a:lnTo>
                  <a:lnTo>
                    <a:pt x="535716" y="10876"/>
                  </a:lnTo>
                  <a:lnTo>
                    <a:pt x="582076" y="41845"/>
                  </a:lnTo>
                  <a:lnTo>
                    <a:pt x="613048" y="88198"/>
                  </a:lnTo>
                  <a:lnTo>
                    <a:pt x="623925" y="142874"/>
                  </a:lnTo>
                  <a:lnTo>
                    <a:pt x="623925" y="481038"/>
                  </a:lnTo>
                  <a:lnTo>
                    <a:pt x="613048" y="535714"/>
                  </a:lnTo>
                  <a:lnTo>
                    <a:pt x="582076" y="582067"/>
                  </a:lnTo>
                  <a:lnTo>
                    <a:pt x="535716" y="613038"/>
                  </a:lnTo>
                  <a:lnTo>
                    <a:pt x="481035" y="623913"/>
                  </a:lnTo>
                  <a:close/>
                </a:path>
              </a:pathLst>
            </a:custGeom>
            <a:solidFill>
              <a:srgbClr val="EB5D28"/>
            </a:solidFill>
          </p:spPr>
          <p:txBody>
            <a:bodyPr wrap="square" lIns="0" tIns="0" rIns="0" bIns="0" rtlCol="0"/>
            <a:lstStyle/>
            <a:p>
              <a:endParaRPr/>
            </a:p>
          </p:txBody>
        </p:sp>
        <p:pic>
          <p:nvPicPr>
            <p:cNvPr id="4" name="object 4"/>
            <p:cNvPicPr/>
            <p:nvPr/>
          </p:nvPicPr>
          <p:blipFill>
            <a:blip r:embed="rId8" cstate="print"/>
            <a:stretch>
              <a:fillRect/>
            </a:stretch>
          </p:blipFill>
          <p:spPr>
            <a:xfrm>
              <a:off x="17460111" y="662560"/>
              <a:ext cx="222373" cy="142498"/>
            </a:xfrm>
            <a:prstGeom prst="rect">
              <a:avLst/>
            </a:prstGeom>
          </p:spPr>
        </p:pic>
      </p:grpSp>
      <p:sp>
        <p:nvSpPr>
          <p:cNvPr id="19" name="object 19"/>
          <p:cNvSpPr txBox="1"/>
          <p:nvPr/>
        </p:nvSpPr>
        <p:spPr>
          <a:xfrm>
            <a:off x="1654434" y="727732"/>
            <a:ext cx="15315565" cy="5473700"/>
          </a:xfrm>
          <a:prstGeom prst="rect">
            <a:avLst/>
          </a:prstGeom>
        </p:spPr>
        <p:txBody>
          <a:bodyPr vert="horz" wrap="square" lIns="0" tIns="12700" rIns="0" bIns="0" rtlCol="0">
            <a:spAutoFit/>
          </a:bodyPr>
          <a:lstStyle/>
          <a:p>
            <a:pPr marL="12700" marR="5080" algn="just">
              <a:lnSpc>
                <a:spcPct val="114599"/>
              </a:lnSpc>
              <a:spcBef>
                <a:spcPts val="100"/>
              </a:spcBef>
            </a:pPr>
            <a:r>
              <a:rPr sz="2400" spc="105" dirty="0">
                <a:solidFill>
                  <a:srgbClr val="252421"/>
                </a:solidFill>
                <a:latin typeface="Arial"/>
                <a:cs typeface="Arial"/>
              </a:rPr>
              <a:t>Підприємництво</a:t>
            </a:r>
            <a:r>
              <a:rPr sz="2400" spc="300" dirty="0">
                <a:solidFill>
                  <a:srgbClr val="252421"/>
                </a:solidFill>
                <a:latin typeface="Arial"/>
                <a:cs typeface="Arial"/>
              </a:rPr>
              <a:t> </a:t>
            </a:r>
            <a:r>
              <a:rPr sz="2400" dirty="0">
                <a:solidFill>
                  <a:srgbClr val="252421"/>
                </a:solidFill>
                <a:latin typeface="Arial"/>
                <a:cs typeface="Arial"/>
              </a:rPr>
              <a:t>у</a:t>
            </a:r>
            <a:r>
              <a:rPr sz="2400" spc="305" dirty="0">
                <a:solidFill>
                  <a:srgbClr val="252421"/>
                </a:solidFill>
                <a:latin typeface="Arial"/>
                <a:cs typeface="Arial"/>
              </a:rPr>
              <a:t> </a:t>
            </a:r>
            <a:r>
              <a:rPr sz="2400" dirty="0">
                <a:solidFill>
                  <a:srgbClr val="252421"/>
                </a:solidFill>
                <a:latin typeface="Arial"/>
                <a:cs typeface="Arial"/>
              </a:rPr>
              <a:t>сфері</a:t>
            </a:r>
            <a:r>
              <a:rPr sz="2400" spc="305" dirty="0">
                <a:solidFill>
                  <a:srgbClr val="252421"/>
                </a:solidFill>
                <a:latin typeface="Arial"/>
                <a:cs typeface="Arial"/>
              </a:rPr>
              <a:t> </a:t>
            </a:r>
            <a:r>
              <a:rPr sz="2400" spc="80" dirty="0">
                <a:solidFill>
                  <a:srgbClr val="252421"/>
                </a:solidFill>
                <a:latin typeface="Arial"/>
                <a:cs typeface="Arial"/>
              </a:rPr>
              <a:t>торгівлі</a:t>
            </a:r>
            <a:r>
              <a:rPr sz="2400" spc="305" dirty="0">
                <a:solidFill>
                  <a:srgbClr val="252421"/>
                </a:solidFill>
                <a:latin typeface="Arial"/>
                <a:cs typeface="Arial"/>
              </a:rPr>
              <a:t> </a:t>
            </a:r>
            <a:r>
              <a:rPr sz="2400" spc="60" dirty="0">
                <a:solidFill>
                  <a:srgbClr val="252421"/>
                </a:solidFill>
                <a:latin typeface="Arial"/>
                <a:cs typeface="Arial"/>
              </a:rPr>
              <a:t>відіграє</a:t>
            </a:r>
            <a:r>
              <a:rPr sz="2400" spc="305" dirty="0">
                <a:solidFill>
                  <a:srgbClr val="252421"/>
                </a:solidFill>
                <a:latin typeface="Arial"/>
                <a:cs typeface="Arial"/>
              </a:rPr>
              <a:t> </a:t>
            </a:r>
            <a:r>
              <a:rPr sz="2400" spc="114" dirty="0">
                <a:solidFill>
                  <a:srgbClr val="252421"/>
                </a:solidFill>
                <a:latin typeface="Arial"/>
                <a:cs typeface="Arial"/>
              </a:rPr>
              <a:t>значну</a:t>
            </a:r>
            <a:r>
              <a:rPr sz="2400" spc="305" dirty="0">
                <a:solidFill>
                  <a:srgbClr val="252421"/>
                </a:solidFill>
                <a:latin typeface="Arial"/>
                <a:cs typeface="Arial"/>
              </a:rPr>
              <a:t> </a:t>
            </a:r>
            <a:r>
              <a:rPr sz="2400" spc="100" dirty="0">
                <a:solidFill>
                  <a:srgbClr val="252421"/>
                </a:solidFill>
                <a:latin typeface="Arial"/>
                <a:cs typeface="Arial"/>
              </a:rPr>
              <a:t>роль</a:t>
            </a:r>
            <a:r>
              <a:rPr sz="2400" spc="305" dirty="0">
                <a:solidFill>
                  <a:srgbClr val="252421"/>
                </a:solidFill>
                <a:latin typeface="Arial"/>
                <a:cs typeface="Arial"/>
              </a:rPr>
              <a:t> </a:t>
            </a:r>
            <a:r>
              <a:rPr sz="2400" spc="100" dirty="0">
                <a:solidFill>
                  <a:srgbClr val="252421"/>
                </a:solidFill>
                <a:latin typeface="Arial"/>
                <a:cs typeface="Arial"/>
              </a:rPr>
              <a:t>в</a:t>
            </a:r>
            <a:r>
              <a:rPr sz="2400" spc="305" dirty="0">
                <a:solidFill>
                  <a:srgbClr val="252421"/>
                </a:solidFill>
                <a:latin typeface="Arial"/>
                <a:cs typeface="Arial"/>
              </a:rPr>
              <a:t> </a:t>
            </a:r>
            <a:r>
              <a:rPr sz="2400" spc="75" dirty="0">
                <a:solidFill>
                  <a:srgbClr val="252421"/>
                </a:solidFill>
                <a:latin typeface="Arial"/>
                <a:cs typeface="Arial"/>
              </a:rPr>
              <a:t>активізації</a:t>
            </a:r>
            <a:r>
              <a:rPr sz="2400" spc="305" dirty="0">
                <a:solidFill>
                  <a:srgbClr val="252421"/>
                </a:solidFill>
                <a:latin typeface="Arial"/>
                <a:cs typeface="Arial"/>
              </a:rPr>
              <a:t> </a:t>
            </a:r>
            <a:r>
              <a:rPr sz="2400" spc="130" dirty="0">
                <a:solidFill>
                  <a:srgbClr val="252421"/>
                </a:solidFill>
                <a:latin typeface="Arial"/>
                <a:cs typeface="Arial"/>
              </a:rPr>
              <a:t>економічних</a:t>
            </a:r>
            <a:r>
              <a:rPr sz="2400" spc="300" dirty="0">
                <a:solidFill>
                  <a:srgbClr val="252421"/>
                </a:solidFill>
                <a:latin typeface="Arial"/>
                <a:cs typeface="Arial"/>
              </a:rPr>
              <a:t> </a:t>
            </a:r>
            <a:r>
              <a:rPr sz="2400" dirty="0">
                <a:solidFill>
                  <a:srgbClr val="252421"/>
                </a:solidFill>
                <a:latin typeface="Arial"/>
                <a:cs typeface="Arial"/>
              </a:rPr>
              <a:t>процесів</a:t>
            </a:r>
            <a:r>
              <a:rPr sz="2400" dirty="0">
                <a:solidFill>
                  <a:srgbClr val="252421"/>
                </a:solidFill>
                <a:latin typeface="Verdana"/>
                <a:cs typeface="Verdana"/>
              </a:rPr>
              <a:t>,</a:t>
            </a:r>
            <a:r>
              <a:rPr sz="2400" spc="125" dirty="0">
                <a:solidFill>
                  <a:srgbClr val="252421"/>
                </a:solidFill>
                <a:latin typeface="Verdana"/>
                <a:cs typeface="Verdana"/>
              </a:rPr>
              <a:t> </a:t>
            </a:r>
            <a:r>
              <a:rPr sz="2400" spc="-10" dirty="0">
                <a:solidFill>
                  <a:srgbClr val="252421"/>
                </a:solidFill>
                <a:latin typeface="Arial"/>
                <a:cs typeface="Arial"/>
              </a:rPr>
              <a:t>зокрема</a:t>
            </a:r>
            <a:r>
              <a:rPr sz="2400" spc="-10" dirty="0">
                <a:solidFill>
                  <a:srgbClr val="252421"/>
                </a:solidFill>
                <a:latin typeface="Verdana"/>
                <a:cs typeface="Verdana"/>
              </a:rPr>
              <a:t>: </a:t>
            </a:r>
            <a:r>
              <a:rPr sz="2400" spc="55" dirty="0">
                <a:solidFill>
                  <a:srgbClr val="252421"/>
                </a:solidFill>
                <a:latin typeface="Arial"/>
                <a:cs typeface="Arial"/>
              </a:rPr>
              <a:t>забезпечує</a:t>
            </a:r>
            <a:r>
              <a:rPr sz="2400" spc="340" dirty="0">
                <a:solidFill>
                  <a:srgbClr val="252421"/>
                </a:solidFill>
                <a:latin typeface="Arial"/>
                <a:cs typeface="Arial"/>
              </a:rPr>
              <a:t> </a:t>
            </a:r>
            <a:r>
              <a:rPr sz="2400" spc="75" dirty="0">
                <a:solidFill>
                  <a:srgbClr val="252421"/>
                </a:solidFill>
                <a:latin typeface="Arial"/>
                <a:cs typeface="Arial"/>
              </a:rPr>
              <a:t>встановлення</a:t>
            </a:r>
            <a:r>
              <a:rPr sz="2400" spc="345" dirty="0">
                <a:solidFill>
                  <a:srgbClr val="252421"/>
                </a:solidFill>
                <a:latin typeface="Arial"/>
                <a:cs typeface="Arial"/>
              </a:rPr>
              <a:t> </a:t>
            </a:r>
            <a:r>
              <a:rPr sz="2400" spc="70" dirty="0">
                <a:solidFill>
                  <a:srgbClr val="252421"/>
                </a:solidFill>
                <a:latin typeface="Arial"/>
                <a:cs typeface="Arial"/>
              </a:rPr>
              <a:t>збалансованого</a:t>
            </a:r>
            <a:r>
              <a:rPr sz="2400" spc="345" dirty="0">
                <a:solidFill>
                  <a:srgbClr val="252421"/>
                </a:solidFill>
                <a:latin typeface="Arial"/>
                <a:cs typeface="Arial"/>
              </a:rPr>
              <a:t> </a:t>
            </a:r>
            <a:r>
              <a:rPr sz="2400" dirty="0">
                <a:solidFill>
                  <a:srgbClr val="252421"/>
                </a:solidFill>
                <a:latin typeface="Arial"/>
                <a:cs typeface="Arial"/>
              </a:rPr>
              <a:t>ринку</a:t>
            </a:r>
            <a:r>
              <a:rPr sz="2400" dirty="0">
                <a:solidFill>
                  <a:srgbClr val="252421"/>
                </a:solidFill>
                <a:latin typeface="Verdana"/>
                <a:cs typeface="Verdana"/>
              </a:rPr>
              <a:t>;</a:t>
            </a:r>
            <a:r>
              <a:rPr sz="2400" spc="165" dirty="0">
                <a:solidFill>
                  <a:srgbClr val="252421"/>
                </a:solidFill>
                <a:latin typeface="Verdana"/>
                <a:cs typeface="Verdana"/>
              </a:rPr>
              <a:t> </a:t>
            </a:r>
            <a:r>
              <a:rPr sz="2400" spc="80" dirty="0">
                <a:solidFill>
                  <a:srgbClr val="252421"/>
                </a:solidFill>
                <a:latin typeface="Arial"/>
                <a:cs typeface="Arial"/>
              </a:rPr>
              <a:t>сприяє</a:t>
            </a:r>
            <a:r>
              <a:rPr sz="2400" spc="345" dirty="0">
                <a:solidFill>
                  <a:srgbClr val="252421"/>
                </a:solidFill>
                <a:latin typeface="Arial"/>
                <a:cs typeface="Arial"/>
              </a:rPr>
              <a:t> </a:t>
            </a:r>
            <a:r>
              <a:rPr sz="2400" spc="85" dirty="0">
                <a:solidFill>
                  <a:srgbClr val="252421"/>
                </a:solidFill>
                <a:latin typeface="Arial"/>
                <a:cs typeface="Arial"/>
              </a:rPr>
              <a:t>формуванню</a:t>
            </a:r>
            <a:r>
              <a:rPr sz="2400" spc="345" dirty="0">
                <a:solidFill>
                  <a:srgbClr val="252421"/>
                </a:solidFill>
                <a:latin typeface="Arial"/>
                <a:cs typeface="Arial"/>
              </a:rPr>
              <a:t> </a:t>
            </a:r>
            <a:r>
              <a:rPr sz="2400" spc="114" dirty="0">
                <a:solidFill>
                  <a:srgbClr val="252421"/>
                </a:solidFill>
                <a:latin typeface="Arial"/>
                <a:cs typeface="Arial"/>
              </a:rPr>
              <a:t>оптимальних</a:t>
            </a:r>
            <a:r>
              <a:rPr sz="2400" spc="340" dirty="0">
                <a:solidFill>
                  <a:srgbClr val="252421"/>
                </a:solidFill>
                <a:latin typeface="Arial"/>
                <a:cs typeface="Arial"/>
              </a:rPr>
              <a:t> </a:t>
            </a:r>
            <a:r>
              <a:rPr sz="2400" spc="140" dirty="0">
                <a:solidFill>
                  <a:srgbClr val="252421"/>
                </a:solidFill>
                <a:latin typeface="Arial"/>
                <a:cs typeface="Arial"/>
              </a:rPr>
              <a:t>пропорцій</a:t>
            </a:r>
            <a:r>
              <a:rPr sz="2400" spc="345" dirty="0">
                <a:solidFill>
                  <a:srgbClr val="252421"/>
                </a:solidFill>
                <a:latin typeface="Arial"/>
                <a:cs typeface="Arial"/>
              </a:rPr>
              <a:t> </a:t>
            </a:r>
            <a:r>
              <a:rPr sz="2400" spc="105" dirty="0">
                <a:solidFill>
                  <a:srgbClr val="252421"/>
                </a:solidFill>
                <a:latin typeface="Arial"/>
                <a:cs typeface="Arial"/>
              </a:rPr>
              <a:t>між </a:t>
            </a:r>
            <a:r>
              <a:rPr sz="2400" spc="125" dirty="0">
                <a:solidFill>
                  <a:srgbClr val="252421"/>
                </a:solidFill>
                <a:latin typeface="Arial"/>
                <a:cs typeface="Arial"/>
              </a:rPr>
              <a:t>виробництвом</a:t>
            </a:r>
            <a:r>
              <a:rPr sz="2400" spc="185" dirty="0">
                <a:solidFill>
                  <a:srgbClr val="252421"/>
                </a:solidFill>
                <a:latin typeface="Arial"/>
                <a:cs typeface="Arial"/>
              </a:rPr>
              <a:t>   </a:t>
            </a:r>
            <a:r>
              <a:rPr sz="2400" dirty="0">
                <a:solidFill>
                  <a:srgbClr val="252421"/>
                </a:solidFill>
                <a:latin typeface="Arial"/>
                <a:cs typeface="Arial"/>
              </a:rPr>
              <a:t>та</a:t>
            </a:r>
            <a:r>
              <a:rPr sz="2400" spc="185" dirty="0">
                <a:solidFill>
                  <a:srgbClr val="252421"/>
                </a:solidFill>
                <a:latin typeface="Arial"/>
                <a:cs typeface="Arial"/>
              </a:rPr>
              <a:t>   </a:t>
            </a:r>
            <a:r>
              <a:rPr sz="2400" spc="120" dirty="0">
                <a:solidFill>
                  <a:srgbClr val="252421"/>
                </a:solidFill>
                <a:latin typeface="Arial"/>
                <a:cs typeface="Arial"/>
              </a:rPr>
              <a:t>суміжними</a:t>
            </a:r>
            <a:r>
              <a:rPr sz="2400" spc="185" dirty="0">
                <a:solidFill>
                  <a:srgbClr val="252421"/>
                </a:solidFill>
                <a:latin typeface="Arial"/>
                <a:cs typeface="Arial"/>
              </a:rPr>
              <a:t>   </a:t>
            </a:r>
            <a:r>
              <a:rPr sz="2400" dirty="0">
                <a:solidFill>
                  <a:srgbClr val="252421"/>
                </a:solidFill>
                <a:latin typeface="Arial"/>
                <a:cs typeface="Arial"/>
              </a:rPr>
              <a:t>сферами</a:t>
            </a:r>
            <a:r>
              <a:rPr sz="2400" dirty="0">
                <a:solidFill>
                  <a:srgbClr val="252421"/>
                </a:solidFill>
                <a:latin typeface="Verdana"/>
                <a:cs typeface="Verdana"/>
              </a:rPr>
              <a:t>;</a:t>
            </a:r>
            <a:r>
              <a:rPr sz="2400" spc="445" dirty="0">
                <a:solidFill>
                  <a:srgbClr val="252421"/>
                </a:solidFill>
                <a:latin typeface="Verdana"/>
                <a:cs typeface="Verdana"/>
              </a:rPr>
              <a:t>  </a:t>
            </a:r>
            <a:r>
              <a:rPr sz="2400" spc="55" dirty="0">
                <a:solidFill>
                  <a:srgbClr val="252421"/>
                </a:solidFill>
                <a:latin typeface="Arial"/>
                <a:cs typeface="Arial"/>
              </a:rPr>
              <a:t>виявляє</a:t>
            </a:r>
            <a:r>
              <a:rPr sz="2400" spc="185" dirty="0">
                <a:solidFill>
                  <a:srgbClr val="252421"/>
                </a:solidFill>
                <a:latin typeface="Arial"/>
                <a:cs typeface="Arial"/>
              </a:rPr>
              <a:t>   </a:t>
            </a:r>
            <a:r>
              <a:rPr sz="2400" spc="145" dirty="0">
                <a:solidFill>
                  <a:srgbClr val="252421"/>
                </a:solidFill>
                <a:latin typeface="Arial"/>
                <a:cs typeface="Arial"/>
              </a:rPr>
              <a:t>попит</a:t>
            </a:r>
            <a:r>
              <a:rPr sz="2400" spc="185" dirty="0">
                <a:solidFill>
                  <a:srgbClr val="252421"/>
                </a:solidFill>
                <a:latin typeface="Arial"/>
                <a:cs typeface="Arial"/>
              </a:rPr>
              <a:t>   </a:t>
            </a:r>
            <a:r>
              <a:rPr sz="2400" spc="95" dirty="0">
                <a:solidFill>
                  <a:srgbClr val="252421"/>
                </a:solidFill>
                <a:latin typeface="Arial"/>
                <a:cs typeface="Arial"/>
              </a:rPr>
              <a:t>на</a:t>
            </a:r>
            <a:r>
              <a:rPr sz="2400" spc="185" dirty="0">
                <a:solidFill>
                  <a:srgbClr val="252421"/>
                </a:solidFill>
                <a:latin typeface="Arial"/>
                <a:cs typeface="Arial"/>
              </a:rPr>
              <a:t>   </a:t>
            </a:r>
            <a:r>
              <a:rPr sz="2400" dirty="0">
                <a:solidFill>
                  <a:srgbClr val="252421"/>
                </a:solidFill>
                <a:latin typeface="Arial"/>
                <a:cs typeface="Arial"/>
              </a:rPr>
              <a:t>товари</a:t>
            </a:r>
            <a:r>
              <a:rPr sz="2400" dirty="0">
                <a:solidFill>
                  <a:srgbClr val="252421"/>
                </a:solidFill>
                <a:latin typeface="Verdana"/>
                <a:cs typeface="Verdana"/>
              </a:rPr>
              <a:t>;</a:t>
            </a:r>
            <a:r>
              <a:rPr sz="2400" spc="445" dirty="0">
                <a:solidFill>
                  <a:srgbClr val="252421"/>
                </a:solidFill>
                <a:latin typeface="Verdana"/>
                <a:cs typeface="Verdana"/>
              </a:rPr>
              <a:t>  </a:t>
            </a:r>
            <a:r>
              <a:rPr sz="2400" spc="50" dirty="0">
                <a:solidFill>
                  <a:srgbClr val="252421"/>
                </a:solidFill>
                <a:latin typeface="Arial"/>
                <a:cs typeface="Arial"/>
              </a:rPr>
              <a:t>стимулює</a:t>
            </a:r>
            <a:r>
              <a:rPr sz="2400" spc="185" dirty="0">
                <a:solidFill>
                  <a:srgbClr val="252421"/>
                </a:solidFill>
                <a:latin typeface="Arial"/>
                <a:cs typeface="Arial"/>
              </a:rPr>
              <a:t>   </a:t>
            </a:r>
            <a:r>
              <a:rPr sz="2400" spc="125" dirty="0">
                <a:solidFill>
                  <a:srgbClr val="252421"/>
                </a:solidFill>
                <a:latin typeface="Arial"/>
                <a:cs typeface="Arial"/>
              </a:rPr>
              <a:t>виробниче </a:t>
            </a:r>
            <a:r>
              <a:rPr sz="2400" spc="70" dirty="0">
                <a:solidFill>
                  <a:srgbClr val="252421"/>
                </a:solidFill>
                <a:latin typeface="Arial"/>
                <a:cs typeface="Arial"/>
              </a:rPr>
              <a:t>підприємництво</a:t>
            </a:r>
            <a:r>
              <a:rPr sz="2400" spc="70" dirty="0">
                <a:solidFill>
                  <a:srgbClr val="252421"/>
                </a:solidFill>
                <a:latin typeface="Verdana"/>
                <a:cs typeface="Verdana"/>
              </a:rPr>
              <a:t>;</a:t>
            </a:r>
            <a:r>
              <a:rPr sz="2400" spc="-65" dirty="0">
                <a:solidFill>
                  <a:srgbClr val="252421"/>
                </a:solidFill>
                <a:latin typeface="Verdana"/>
                <a:cs typeface="Verdana"/>
              </a:rPr>
              <a:t> </a:t>
            </a:r>
            <a:r>
              <a:rPr sz="2400" spc="75" dirty="0">
                <a:solidFill>
                  <a:srgbClr val="252421"/>
                </a:solidFill>
                <a:latin typeface="Arial"/>
                <a:cs typeface="Arial"/>
              </a:rPr>
              <a:t>здійснює</a:t>
            </a:r>
            <a:r>
              <a:rPr sz="2400" spc="110" dirty="0">
                <a:solidFill>
                  <a:srgbClr val="252421"/>
                </a:solidFill>
                <a:latin typeface="Arial"/>
                <a:cs typeface="Arial"/>
              </a:rPr>
              <a:t> </a:t>
            </a:r>
            <a:r>
              <a:rPr sz="2400" spc="90" dirty="0">
                <a:solidFill>
                  <a:srgbClr val="252421"/>
                </a:solidFill>
                <a:latin typeface="Arial"/>
                <a:cs typeface="Arial"/>
              </a:rPr>
              <a:t>ефективний</a:t>
            </a:r>
            <a:r>
              <a:rPr sz="2400" spc="110" dirty="0">
                <a:solidFill>
                  <a:srgbClr val="252421"/>
                </a:solidFill>
                <a:latin typeface="Arial"/>
                <a:cs typeface="Arial"/>
              </a:rPr>
              <a:t> </a:t>
            </a:r>
            <a:r>
              <a:rPr sz="2400" spc="114" dirty="0">
                <a:solidFill>
                  <a:srgbClr val="252421"/>
                </a:solidFill>
                <a:latin typeface="Arial"/>
                <a:cs typeface="Arial"/>
              </a:rPr>
              <a:t>товарний</a:t>
            </a:r>
            <a:r>
              <a:rPr sz="2400" spc="110" dirty="0">
                <a:solidFill>
                  <a:srgbClr val="252421"/>
                </a:solidFill>
                <a:latin typeface="Arial"/>
                <a:cs typeface="Arial"/>
              </a:rPr>
              <a:t> </a:t>
            </a:r>
            <a:r>
              <a:rPr sz="2400" dirty="0">
                <a:solidFill>
                  <a:srgbClr val="252421"/>
                </a:solidFill>
                <a:latin typeface="Arial"/>
                <a:cs typeface="Arial"/>
              </a:rPr>
              <a:t>оборот</a:t>
            </a:r>
            <a:r>
              <a:rPr sz="2400" dirty="0">
                <a:solidFill>
                  <a:srgbClr val="252421"/>
                </a:solidFill>
                <a:latin typeface="Verdana"/>
                <a:cs typeface="Verdana"/>
              </a:rPr>
              <a:t>;</a:t>
            </a:r>
            <a:r>
              <a:rPr sz="2400" spc="-65" dirty="0">
                <a:solidFill>
                  <a:srgbClr val="252421"/>
                </a:solidFill>
                <a:latin typeface="Verdana"/>
                <a:cs typeface="Verdana"/>
              </a:rPr>
              <a:t> </a:t>
            </a:r>
            <a:r>
              <a:rPr sz="2400" spc="65" dirty="0">
                <a:solidFill>
                  <a:srgbClr val="252421"/>
                </a:solidFill>
                <a:latin typeface="Arial"/>
                <a:cs typeface="Arial"/>
              </a:rPr>
              <a:t>задовольняє</a:t>
            </a:r>
            <a:r>
              <a:rPr sz="2400" spc="110" dirty="0">
                <a:solidFill>
                  <a:srgbClr val="252421"/>
                </a:solidFill>
                <a:latin typeface="Arial"/>
                <a:cs typeface="Arial"/>
              </a:rPr>
              <a:t> </a:t>
            </a:r>
            <a:r>
              <a:rPr sz="2400" spc="100" dirty="0">
                <a:solidFill>
                  <a:srgbClr val="252421"/>
                </a:solidFill>
                <a:latin typeface="Arial"/>
                <a:cs typeface="Arial"/>
              </a:rPr>
              <a:t>потреби</a:t>
            </a:r>
            <a:r>
              <a:rPr sz="2400" spc="114" dirty="0">
                <a:solidFill>
                  <a:srgbClr val="252421"/>
                </a:solidFill>
                <a:latin typeface="Arial"/>
                <a:cs typeface="Arial"/>
              </a:rPr>
              <a:t> </a:t>
            </a:r>
            <a:r>
              <a:rPr sz="2400" spc="65" dirty="0">
                <a:solidFill>
                  <a:srgbClr val="252421"/>
                </a:solidFill>
                <a:latin typeface="Arial"/>
                <a:cs typeface="Arial"/>
              </a:rPr>
              <a:t>населення</a:t>
            </a:r>
            <a:r>
              <a:rPr sz="2400" spc="110" dirty="0">
                <a:solidFill>
                  <a:srgbClr val="252421"/>
                </a:solidFill>
                <a:latin typeface="Arial"/>
                <a:cs typeface="Arial"/>
              </a:rPr>
              <a:t> </a:t>
            </a:r>
            <a:r>
              <a:rPr sz="2400" dirty="0">
                <a:solidFill>
                  <a:srgbClr val="252421"/>
                </a:solidFill>
                <a:latin typeface="Arial"/>
                <a:cs typeface="Arial"/>
              </a:rPr>
              <a:t>у</a:t>
            </a:r>
            <a:r>
              <a:rPr sz="2400" spc="110" dirty="0">
                <a:solidFill>
                  <a:srgbClr val="252421"/>
                </a:solidFill>
                <a:latin typeface="Arial"/>
                <a:cs typeface="Arial"/>
              </a:rPr>
              <a:t> </a:t>
            </a:r>
            <a:r>
              <a:rPr sz="2400" spc="45" dirty="0">
                <a:solidFill>
                  <a:srgbClr val="252421"/>
                </a:solidFill>
                <a:latin typeface="Arial"/>
                <a:cs typeface="Arial"/>
              </a:rPr>
              <a:t>товарах </a:t>
            </a:r>
            <a:r>
              <a:rPr sz="2400" dirty="0">
                <a:solidFill>
                  <a:srgbClr val="252421"/>
                </a:solidFill>
                <a:latin typeface="Arial"/>
                <a:cs typeface="Arial"/>
              </a:rPr>
              <a:t>та</a:t>
            </a:r>
            <a:r>
              <a:rPr sz="2400" spc="310" dirty="0">
                <a:solidFill>
                  <a:srgbClr val="252421"/>
                </a:solidFill>
                <a:latin typeface="Arial"/>
                <a:cs typeface="Arial"/>
              </a:rPr>
              <a:t> </a:t>
            </a:r>
            <a:r>
              <a:rPr sz="2400" dirty="0">
                <a:solidFill>
                  <a:srgbClr val="252421"/>
                </a:solidFill>
                <a:latin typeface="Arial"/>
                <a:cs typeface="Arial"/>
              </a:rPr>
              <a:t>послугах</a:t>
            </a:r>
            <a:r>
              <a:rPr sz="2400" dirty="0">
                <a:solidFill>
                  <a:srgbClr val="252421"/>
                </a:solidFill>
                <a:latin typeface="Verdana"/>
                <a:cs typeface="Verdana"/>
              </a:rPr>
              <a:t>;</a:t>
            </a:r>
            <a:r>
              <a:rPr sz="2400" spc="135" dirty="0">
                <a:solidFill>
                  <a:srgbClr val="252421"/>
                </a:solidFill>
                <a:latin typeface="Verdana"/>
                <a:cs typeface="Verdana"/>
              </a:rPr>
              <a:t> </a:t>
            </a:r>
            <a:r>
              <a:rPr sz="2400" spc="50" dirty="0">
                <a:solidFill>
                  <a:srgbClr val="252421"/>
                </a:solidFill>
                <a:latin typeface="Arial"/>
                <a:cs typeface="Arial"/>
              </a:rPr>
              <a:t>стимулює</a:t>
            </a:r>
            <a:r>
              <a:rPr sz="2400" spc="310" dirty="0">
                <a:solidFill>
                  <a:srgbClr val="252421"/>
                </a:solidFill>
                <a:latin typeface="Arial"/>
                <a:cs typeface="Arial"/>
              </a:rPr>
              <a:t> </a:t>
            </a:r>
            <a:r>
              <a:rPr sz="2400" spc="70" dirty="0">
                <a:solidFill>
                  <a:srgbClr val="252421"/>
                </a:solidFill>
                <a:latin typeface="Arial"/>
                <a:cs typeface="Arial"/>
              </a:rPr>
              <a:t>діяльність</a:t>
            </a:r>
            <a:r>
              <a:rPr sz="2400" spc="310" dirty="0">
                <a:solidFill>
                  <a:srgbClr val="252421"/>
                </a:solidFill>
                <a:latin typeface="Arial"/>
                <a:cs typeface="Arial"/>
              </a:rPr>
              <a:t> </a:t>
            </a:r>
            <a:r>
              <a:rPr sz="2400" dirty="0">
                <a:solidFill>
                  <a:srgbClr val="252421"/>
                </a:solidFill>
                <a:latin typeface="Arial"/>
                <a:cs typeface="Arial"/>
              </a:rPr>
              <a:t>суб</a:t>
            </a:r>
            <a:r>
              <a:rPr sz="2400" dirty="0">
                <a:solidFill>
                  <a:srgbClr val="252421"/>
                </a:solidFill>
                <a:latin typeface="Verdana"/>
                <a:cs typeface="Verdana"/>
              </a:rPr>
              <a:t>’</a:t>
            </a:r>
            <a:r>
              <a:rPr sz="2400" dirty="0">
                <a:solidFill>
                  <a:srgbClr val="252421"/>
                </a:solidFill>
                <a:latin typeface="Arial"/>
                <a:cs typeface="Arial"/>
              </a:rPr>
              <a:t>єктів</a:t>
            </a:r>
            <a:r>
              <a:rPr sz="2400" spc="310" dirty="0">
                <a:solidFill>
                  <a:srgbClr val="252421"/>
                </a:solidFill>
                <a:latin typeface="Arial"/>
                <a:cs typeface="Arial"/>
              </a:rPr>
              <a:t> </a:t>
            </a:r>
            <a:r>
              <a:rPr sz="2400" dirty="0">
                <a:solidFill>
                  <a:srgbClr val="252421"/>
                </a:solidFill>
                <a:latin typeface="Arial"/>
                <a:cs typeface="Arial"/>
              </a:rPr>
              <a:t>ринку</a:t>
            </a:r>
            <a:r>
              <a:rPr sz="2400" dirty="0">
                <a:solidFill>
                  <a:srgbClr val="252421"/>
                </a:solidFill>
                <a:latin typeface="Verdana"/>
                <a:cs typeface="Verdana"/>
              </a:rPr>
              <a:t>;</a:t>
            </a:r>
            <a:r>
              <a:rPr sz="2400" spc="135" dirty="0">
                <a:solidFill>
                  <a:srgbClr val="252421"/>
                </a:solidFill>
                <a:latin typeface="Verdana"/>
                <a:cs typeface="Verdana"/>
              </a:rPr>
              <a:t> </a:t>
            </a:r>
            <a:r>
              <a:rPr sz="2400" spc="114" dirty="0">
                <a:solidFill>
                  <a:srgbClr val="252421"/>
                </a:solidFill>
                <a:latin typeface="Arial"/>
                <a:cs typeface="Arial"/>
              </a:rPr>
              <a:t>робить</a:t>
            </a:r>
            <a:r>
              <a:rPr sz="2400" spc="310" dirty="0">
                <a:solidFill>
                  <a:srgbClr val="252421"/>
                </a:solidFill>
                <a:latin typeface="Arial"/>
                <a:cs typeface="Arial"/>
              </a:rPr>
              <a:t> </a:t>
            </a:r>
            <a:r>
              <a:rPr sz="2400" spc="110" dirty="0">
                <a:solidFill>
                  <a:srgbClr val="252421"/>
                </a:solidFill>
                <a:latin typeface="Arial"/>
                <a:cs typeface="Arial"/>
              </a:rPr>
              <a:t>відповідний</a:t>
            </a:r>
            <a:r>
              <a:rPr sz="2400" spc="310" dirty="0">
                <a:solidFill>
                  <a:srgbClr val="252421"/>
                </a:solidFill>
                <a:latin typeface="Arial"/>
                <a:cs typeface="Arial"/>
              </a:rPr>
              <a:t> </a:t>
            </a:r>
            <a:r>
              <a:rPr sz="2400" spc="95" dirty="0">
                <a:solidFill>
                  <a:srgbClr val="252421"/>
                </a:solidFill>
                <a:latin typeface="Arial"/>
                <a:cs typeface="Arial"/>
              </a:rPr>
              <a:t>внесок</a:t>
            </a:r>
            <a:r>
              <a:rPr sz="2400" spc="315" dirty="0">
                <a:solidFill>
                  <a:srgbClr val="252421"/>
                </a:solidFill>
                <a:latin typeface="Arial"/>
                <a:cs typeface="Arial"/>
              </a:rPr>
              <a:t> </a:t>
            </a:r>
            <a:r>
              <a:rPr sz="2400" dirty="0">
                <a:solidFill>
                  <a:srgbClr val="252421"/>
                </a:solidFill>
                <a:latin typeface="Arial"/>
                <a:cs typeface="Arial"/>
              </a:rPr>
              <a:t>у</a:t>
            </a:r>
            <a:r>
              <a:rPr sz="2400" spc="310" dirty="0">
                <a:solidFill>
                  <a:srgbClr val="252421"/>
                </a:solidFill>
                <a:latin typeface="Arial"/>
                <a:cs typeface="Arial"/>
              </a:rPr>
              <a:t> </a:t>
            </a:r>
            <a:r>
              <a:rPr sz="2400" spc="65" dirty="0">
                <a:solidFill>
                  <a:srgbClr val="252421"/>
                </a:solidFill>
                <a:latin typeface="Arial"/>
                <a:cs typeface="Arial"/>
              </a:rPr>
              <a:t>формування</a:t>
            </a:r>
            <a:r>
              <a:rPr sz="2400" spc="310" dirty="0">
                <a:solidFill>
                  <a:srgbClr val="252421"/>
                </a:solidFill>
                <a:latin typeface="Arial"/>
                <a:cs typeface="Arial"/>
              </a:rPr>
              <a:t> </a:t>
            </a:r>
            <a:r>
              <a:rPr sz="2400" spc="35" dirty="0">
                <a:solidFill>
                  <a:srgbClr val="252421"/>
                </a:solidFill>
                <a:latin typeface="Arial"/>
                <a:cs typeface="Arial"/>
              </a:rPr>
              <a:t>доходів </a:t>
            </a:r>
            <a:r>
              <a:rPr sz="2400" spc="90" dirty="0">
                <a:solidFill>
                  <a:srgbClr val="252421"/>
                </a:solidFill>
                <a:latin typeface="Arial"/>
                <a:cs typeface="Arial"/>
              </a:rPr>
              <a:t>державного</a:t>
            </a:r>
            <a:r>
              <a:rPr sz="2400" spc="535" dirty="0">
                <a:solidFill>
                  <a:srgbClr val="252421"/>
                </a:solidFill>
                <a:latin typeface="Arial"/>
                <a:cs typeface="Arial"/>
              </a:rPr>
              <a:t> </a:t>
            </a:r>
            <a:r>
              <a:rPr sz="2400" spc="80" dirty="0">
                <a:solidFill>
                  <a:srgbClr val="252421"/>
                </a:solidFill>
                <a:latin typeface="Arial"/>
                <a:cs typeface="Arial"/>
              </a:rPr>
              <a:t>і</a:t>
            </a:r>
            <a:r>
              <a:rPr sz="2400" spc="535" dirty="0">
                <a:solidFill>
                  <a:srgbClr val="252421"/>
                </a:solidFill>
                <a:latin typeface="Arial"/>
                <a:cs typeface="Arial"/>
              </a:rPr>
              <a:t> </a:t>
            </a:r>
            <a:r>
              <a:rPr sz="2400" spc="80" dirty="0">
                <a:solidFill>
                  <a:srgbClr val="252421"/>
                </a:solidFill>
                <a:latin typeface="Arial"/>
                <a:cs typeface="Arial"/>
              </a:rPr>
              <a:t>місцевого</a:t>
            </a:r>
            <a:r>
              <a:rPr sz="2400" spc="540" dirty="0">
                <a:solidFill>
                  <a:srgbClr val="252421"/>
                </a:solidFill>
                <a:latin typeface="Arial"/>
                <a:cs typeface="Arial"/>
              </a:rPr>
              <a:t> </a:t>
            </a:r>
            <a:r>
              <a:rPr sz="2400" spc="75" dirty="0">
                <a:solidFill>
                  <a:srgbClr val="252421"/>
                </a:solidFill>
                <a:latin typeface="Arial"/>
                <a:cs typeface="Arial"/>
              </a:rPr>
              <a:t>бюджетів</a:t>
            </a:r>
            <a:r>
              <a:rPr sz="2400" spc="535" dirty="0">
                <a:solidFill>
                  <a:srgbClr val="252421"/>
                </a:solidFill>
                <a:latin typeface="Arial"/>
                <a:cs typeface="Arial"/>
              </a:rPr>
              <a:t> </a:t>
            </a:r>
            <a:r>
              <a:rPr sz="2400" dirty="0">
                <a:solidFill>
                  <a:srgbClr val="252421"/>
                </a:solidFill>
                <a:latin typeface="Arial"/>
                <a:cs typeface="Arial"/>
              </a:rPr>
              <a:t>за</a:t>
            </a:r>
            <a:r>
              <a:rPr sz="2400" spc="535" dirty="0">
                <a:solidFill>
                  <a:srgbClr val="252421"/>
                </a:solidFill>
                <a:latin typeface="Arial"/>
                <a:cs typeface="Arial"/>
              </a:rPr>
              <a:t> </a:t>
            </a:r>
            <a:r>
              <a:rPr sz="2400" spc="100" dirty="0">
                <a:solidFill>
                  <a:srgbClr val="252421"/>
                </a:solidFill>
                <a:latin typeface="Arial"/>
                <a:cs typeface="Arial"/>
              </a:rPr>
              <a:t>рахунок</a:t>
            </a:r>
            <a:r>
              <a:rPr sz="2400" spc="540" dirty="0">
                <a:solidFill>
                  <a:srgbClr val="252421"/>
                </a:solidFill>
                <a:latin typeface="Arial"/>
                <a:cs typeface="Arial"/>
              </a:rPr>
              <a:t> </a:t>
            </a:r>
            <a:r>
              <a:rPr sz="2400" spc="60" dirty="0">
                <a:solidFill>
                  <a:srgbClr val="252421"/>
                </a:solidFill>
                <a:latin typeface="Arial"/>
                <a:cs typeface="Arial"/>
              </a:rPr>
              <a:t>сплати</a:t>
            </a:r>
            <a:r>
              <a:rPr sz="2400" spc="535" dirty="0">
                <a:solidFill>
                  <a:srgbClr val="252421"/>
                </a:solidFill>
                <a:latin typeface="Arial"/>
                <a:cs typeface="Arial"/>
              </a:rPr>
              <a:t> </a:t>
            </a:r>
            <a:r>
              <a:rPr sz="2400" dirty="0">
                <a:solidFill>
                  <a:srgbClr val="252421"/>
                </a:solidFill>
                <a:latin typeface="Arial"/>
                <a:cs typeface="Arial"/>
              </a:rPr>
              <a:t>податків</a:t>
            </a:r>
            <a:r>
              <a:rPr sz="2400" dirty="0">
                <a:solidFill>
                  <a:srgbClr val="252421"/>
                </a:solidFill>
                <a:latin typeface="Verdana"/>
                <a:cs typeface="Verdana"/>
              </a:rPr>
              <a:t>.</a:t>
            </a:r>
            <a:r>
              <a:rPr sz="2400" spc="365" dirty="0">
                <a:solidFill>
                  <a:srgbClr val="252421"/>
                </a:solidFill>
                <a:latin typeface="Verdana"/>
                <a:cs typeface="Verdana"/>
              </a:rPr>
              <a:t> </a:t>
            </a:r>
            <a:r>
              <a:rPr sz="2400" spc="105" dirty="0">
                <a:solidFill>
                  <a:srgbClr val="252421"/>
                </a:solidFill>
                <a:latin typeface="Arial"/>
                <a:cs typeface="Arial"/>
              </a:rPr>
              <a:t>Крім</a:t>
            </a:r>
            <a:r>
              <a:rPr sz="2400" spc="540" dirty="0">
                <a:solidFill>
                  <a:srgbClr val="252421"/>
                </a:solidFill>
                <a:latin typeface="Arial"/>
                <a:cs typeface="Arial"/>
              </a:rPr>
              <a:t> </a:t>
            </a:r>
            <a:r>
              <a:rPr sz="2400" dirty="0">
                <a:solidFill>
                  <a:srgbClr val="252421"/>
                </a:solidFill>
                <a:latin typeface="Arial"/>
                <a:cs typeface="Arial"/>
              </a:rPr>
              <a:t>того</a:t>
            </a:r>
            <a:r>
              <a:rPr sz="2400" dirty="0">
                <a:solidFill>
                  <a:srgbClr val="252421"/>
                </a:solidFill>
                <a:latin typeface="Verdana"/>
                <a:cs typeface="Verdana"/>
              </a:rPr>
              <a:t>,</a:t>
            </a:r>
            <a:r>
              <a:rPr sz="2400" spc="365" dirty="0">
                <a:solidFill>
                  <a:srgbClr val="252421"/>
                </a:solidFill>
                <a:latin typeface="Verdana"/>
                <a:cs typeface="Verdana"/>
              </a:rPr>
              <a:t> </a:t>
            </a:r>
            <a:r>
              <a:rPr sz="2400" spc="114" dirty="0">
                <a:solidFill>
                  <a:srgbClr val="252421"/>
                </a:solidFill>
                <a:latin typeface="Arial"/>
                <a:cs typeface="Arial"/>
              </a:rPr>
              <a:t>підприємництво</a:t>
            </a:r>
            <a:r>
              <a:rPr sz="2400" spc="540" dirty="0">
                <a:solidFill>
                  <a:srgbClr val="252421"/>
                </a:solidFill>
                <a:latin typeface="Arial"/>
                <a:cs typeface="Arial"/>
              </a:rPr>
              <a:t> </a:t>
            </a:r>
            <a:r>
              <a:rPr sz="2400" dirty="0">
                <a:solidFill>
                  <a:srgbClr val="252421"/>
                </a:solidFill>
                <a:latin typeface="Arial"/>
                <a:cs typeface="Arial"/>
              </a:rPr>
              <a:t>у</a:t>
            </a:r>
            <a:r>
              <a:rPr sz="2400" spc="535" dirty="0">
                <a:solidFill>
                  <a:srgbClr val="252421"/>
                </a:solidFill>
                <a:latin typeface="Arial"/>
                <a:cs typeface="Arial"/>
              </a:rPr>
              <a:t> </a:t>
            </a:r>
            <a:r>
              <a:rPr sz="2400" spc="-20" dirty="0">
                <a:solidFill>
                  <a:srgbClr val="252421"/>
                </a:solidFill>
                <a:latin typeface="Arial"/>
                <a:cs typeface="Arial"/>
              </a:rPr>
              <a:t>сфері </a:t>
            </a:r>
            <a:r>
              <a:rPr sz="2400" spc="80" dirty="0">
                <a:solidFill>
                  <a:srgbClr val="252421"/>
                </a:solidFill>
                <a:latin typeface="Arial"/>
                <a:cs typeface="Arial"/>
              </a:rPr>
              <a:t>торгівлі</a:t>
            </a:r>
            <a:r>
              <a:rPr sz="2400" spc="440" dirty="0">
                <a:solidFill>
                  <a:srgbClr val="252421"/>
                </a:solidFill>
                <a:latin typeface="Arial"/>
                <a:cs typeface="Arial"/>
              </a:rPr>
              <a:t>  </a:t>
            </a:r>
            <a:r>
              <a:rPr sz="2400" dirty="0">
                <a:solidFill>
                  <a:srgbClr val="252421"/>
                </a:solidFill>
                <a:latin typeface="Arial"/>
                <a:cs typeface="Arial"/>
              </a:rPr>
              <a:t>дозволяє</a:t>
            </a:r>
            <a:r>
              <a:rPr sz="2400" spc="445" dirty="0">
                <a:solidFill>
                  <a:srgbClr val="252421"/>
                </a:solidFill>
                <a:latin typeface="Arial"/>
                <a:cs typeface="Arial"/>
              </a:rPr>
              <a:t>  </a:t>
            </a:r>
            <a:r>
              <a:rPr sz="2400" spc="65" dirty="0">
                <a:solidFill>
                  <a:srgbClr val="252421"/>
                </a:solidFill>
                <a:latin typeface="Arial"/>
                <a:cs typeface="Arial"/>
              </a:rPr>
              <a:t>всім</a:t>
            </a:r>
            <a:r>
              <a:rPr sz="2400" spc="445" dirty="0">
                <a:solidFill>
                  <a:srgbClr val="252421"/>
                </a:solidFill>
                <a:latin typeface="Arial"/>
                <a:cs typeface="Arial"/>
              </a:rPr>
              <a:t>  </a:t>
            </a:r>
            <a:r>
              <a:rPr sz="2400" spc="100" dirty="0">
                <a:solidFill>
                  <a:srgbClr val="252421"/>
                </a:solidFill>
                <a:latin typeface="Arial"/>
                <a:cs typeface="Arial"/>
              </a:rPr>
              <a:t>учасникам</a:t>
            </a:r>
            <a:r>
              <a:rPr sz="2400" spc="445" dirty="0">
                <a:solidFill>
                  <a:srgbClr val="252421"/>
                </a:solidFill>
                <a:latin typeface="Arial"/>
                <a:cs typeface="Arial"/>
              </a:rPr>
              <a:t>  </a:t>
            </a:r>
            <a:r>
              <a:rPr sz="2400" spc="125" dirty="0">
                <a:solidFill>
                  <a:srgbClr val="252421"/>
                </a:solidFill>
                <a:latin typeface="Arial"/>
                <a:cs typeface="Arial"/>
              </a:rPr>
              <a:t>комерційного</a:t>
            </a:r>
            <a:r>
              <a:rPr sz="2400" spc="440" dirty="0">
                <a:solidFill>
                  <a:srgbClr val="252421"/>
                </a:solidFill>
                <a:latin typeface="Arial"/>
                <a:cs typeface="Arial"/>
              </a:rPr>
              <a:t>  </a:t>
            </a:r>
            <a:r>
              <a:rPr sz="2400" spc="75" dirty="0">
                <a:solidFill>
                  <a:srgbClr val="252421"/>
                </a:solidFill>
                <a:latin typeface="Arial"/>
                <a:cs typeface="Arial"/>
              </a:rPr>
              <a:t>обороту</a:t>
            </a:r>
            <a:r>
              <a:rPr sz="2400" spc="445" dirty="0">
                <a:solidFill>
                  <a:srgbClr val="252421"/>
                </a:solidFill>
                <a:latin typeface="Arial"/>
                <a:cs typeface="Arial"/>
              </a:rPr>
              <a:t>  </a:t>
            </a:r>
            <a:r>
              <a:rPr sz="2400" spc="114" dirty="0">
                <a:solidFill>
                  <a:srgbClr val="252421"/>
                </a:solidFill>
                <a:latin typeface="Arial"/>
                <a:cs typeface="Arial"/>
              </a:rPr>
              <a:t>вигідно</a:t>
            </a:r>
            <a:r>
              <a:rPr sz="2400" spc="445" dirty="0">
                <a:solidFill>
                  <a:srgbClr val="252421"/>
                </a:solidFill>
                <a:latin typeface="Arial"/>
                <a:cs typeface="Arial"/>
              </a:rPr>
              <a:t>  </a:t>
            </a:r>
            <a:r>
              <a:rPr sz="2400" spc="100" dirty="0">
                <a:solidFill>
                  <a:srgbClr val="252421"/>
                </a:solidFill>
                <a:latin typeface="Arial"/>
                <a:cs typeface="Arial"/>
              </a:rPr>
              <a:t>співпрацювати</a:t>
            </a:r>
            <a:r>
              <a:rPr sz="2400" spc="445" dirty="0">
                <a:solidFill>
                  <a:srgbClr val="252421"/>
                </a:solidFill>
                <a:latin typeface="Arial"/>
                <a:cs typeface="Arial"/>
              </a:rPr>
              <a:t>  </a:t>
            </a:r>
            <a:r>
              <a:rPr sz="2400" spc="95" dirty="0">
                <a:solidFill>
                  <a:srgbClr val="252421"/>
                </a:solidFill>
                <a:latin typeface="Arial"/>
                <a:cs typeface="Arial"/>
              </a:rPr>
              <a:t>на</a:t>
            </a:r>
            <a:r>
              <a:rPr sz="2400" spc="445" dirty="0">
                <a:solidFill>
                  <a:srgbClr val="252421"/>
                </a:solidFill>
                <a:latin typeface="Arial"/>
                <a:cs typeface="Arial"/>
              </a:rPr>
              <a:t>  </a:t>
            </a:r>
            <a:r>
              <a:rPr sz="2400" spc="80" dirty="0">
                <a:solidFill>
                  <a:srgbClr val="252421"/>
                </a:solidFill>
                <a:latin typeface="Arial"/>
                <a:cs typeface="Arial"/>
              </a:rPr>
              <a:t>основі </a:t>
            </a:r>
            <a:r>
              <a:rPr sz="2400" spc="55" dirty="0">
                <a:solidFill>
                  <a:srgbClr val="252421"/>
                </a:solidFill>
                <a:latin typeface="Arial"/>
                <a:cs typeface="Arial"/>
              </a:rPr>
              <a:t>планування</a:t>
            </a:r>
            <a:r>
              <a:rPr sz="2400" spc="55" dirty="0">
                <a:solidFill>
                  <a:srgbClr val="252421"/>
                </a:solidFill>
                <a:latin typeface="Verdana"/>
                <a:cs typeface="Verdana"/>
              </a:rPr>
              <a:t>,</a:t>
            </a:r>
            <a:r>
              <a:rPr sz="2400" spc="-75" dirty="0">
                <a:solidFill>
                  <a:srgbClr val="252421"/>
                </a:solidFill>
                <a:latin typeface="Verdana"/>
                <a:cs typeface="Verdana"/>
              </a:rPr>
              <a:t> </a:t>
            </a:r>
            <a:r>
              <a:rPr sz="2400" spc="45" dirty="0">
                <a:solidFill>
                  <a:srgbClr val="252421"/>
                </a:solidFill>
                <a:latin typeface="Arial"/>
                <a:cs typeface="Arial"/>
              </a:rPr>
              <a:t>реалізації</a:t>
            </a:r>
            <a:r>
              <a:rPr sz="2400" spc="105" dirty="0">
                <a:solidFill>
                  <a:srgbClr val="252421"/>
                </a:solidFill>
                <a:latin typeface="Arial"/>
                <a:cs typeface="Arial"/>
              </a:rPr>
              <a:t> торгових </a:t>
            </a:r>
            <a:r>
              <a:rPr sz="2400" spc="60" dirty="0">
                <a:solidFill>
                  <a:srgbClr val="252421"/>
                </a:solidFill>
                <a:latin typeface="Arial"/>
                <a:cs typeface="Arial"/>
              </a:rPr>
              <a:t>операцій</a:t>
            </a:r>
            <a:r>
              <a:rPr sz="2400" spc="60" dirty="0">
                <a:solidFill>
                  <a:srgbClr val="252421"/>
                </a:solidFill>
                <a:latin typeface="Verdana"/>
                <a:cs typeface="Verdana"/>
              </a:rPr>
              <a:t>,</a:t>
            </a:r>
            <a:r>
              <a:rPr sz="2400" spc="-70" dirty="0">
                <a:solidFill>
                  <a:srgbClr val="252421"/>
                </a:solidFill>
                <a:latin typeface="Verdana"/>
                <a:cs typeface="Verdana"/>
              </a:rPr>
              <a:t> </a:t>
            </a:r>
            <a:r>
              <a:rPr sz="2400" dirty="0">
                <a:solidFill>
                  <a:srgbClr val="252421"/>
                </a:solidFill>
                <a:latin typeface="Arial"/>
                <a:cs typeface="Arial"/>
              </a:rPr>
              <a:t>закладає</a:t>
            </a:r>
            <a:r>
              <a:rPr sz="2400" spc="105" dirty="0">
                <a:solidFill>
                  <a:srgbClr val="252421"/>
                </a:solidFill>
                <a:latin typeface="Arial"/>
                <a:cs typeface="Arial"/>
              </a:rPr>
              <a:t> </a:t>
            </a:r>
            <a:r>
              <a:rPr sz="2400" spc="80" dirty="0">
                <a:solidFill>
                  <a:srgbClr val="252421"/>
                </a:solidFill>
                <a:latin typeface="Arial"/>
                <a:cs typeface="Arial"/>
              </a:rPr>
              <a:t>основу</a:t>
            </a:r>
            <a:r>
              <a:rPr sz="2400" spc="100" dirty="0">
                <a:solidFill>
                  <a:srgbClr val="252421"/>
                </a:solidFill>
                <a:latin typeface="Arial"/>
                <a:cs typeface="Arial"/>
              </a:rPr>
              <a:t> </a:t>
            </a:r>
            <a:r>
              <a:rPr sz="2400" dirty="0">
                <a:solidFill>
                  <a:srgbClr val="252421"/>
                </a:solidFill>
                <a:latin typeface="Arial"/>
                <a:cs typeface="Arial"/>
              </a:rPr>
              <a:t>для</a:t>
            </a:r>
            <a:r>
              <a:rPr sz="2400" spc="105" dirty="0">
                <a:solidFill>
                  <a:srgbClr val="252421"/>
                </a:solidFill>
                <a:latin typeface="Arial"/>
                <a:cs typeface="Arial"/>
              </a:rPr>
              <a:t> </a:t>
            </a:r>
            <a:r>
              <a:rPr sz="2400" spc="65" dirty="0">
                <a:solidFill>
                  <a:srgbClr val="252421"/>
                </a:solidFill>
                <a:latin typeface="Arial"/>
                <a:cs typeface="Arial"/>
              </a:rPr>
              <a:t>формування</a:t>
            </a:r>
            <a:r>
              <a:rPr sz="2400" spc="105" dirty="0">
                <a:solidFill>
                  <a:srgbClr val="252421"/>
                </a:solidFill>
                <a:latin typeface="Arial"/>
                <a:cs typeface="Arial"/>
              </a:rPr>
              <a:t> </a:t>
            </a:r>
            <a:r>
              <a:rPr sz="2400" spc="145" dirty="0">
                <a:solidFill>
                  <a:srgbClr val="252421"/>
                </a:solidFill>
                <a:latin typeface="Arial"/>
                <a:cs typeface="Arial"/>
              </a:rPr>
              <a:t>виробничих</a:t>
            </a:r>
            <a:r>
              <a:rPr sz="2400" spc="105" dirty="0">
                <a:solidFill>
                  <a:srgbClr val="252421"/>
                </a:solidFill>
                <a:latin typeface="Arial"/>
                <a:cs typeface="Arial"/>
              </a:rPr>
              <a:t> </a:t>
            </a:r>
            <a:r>
              <a:rPr sz="2400" spc="120" dirty="0">
                <a:solidFill>
                  <a:srgbClr val="252421"/>
                </a:solidFill>
                <a:latin typeface="Arial"/>
                <a:cs typeface="Arial"/>
              </a:rPr>
              <a:t>програм</a:t>
            </a:r>
            <a:r>
              <a:rPr sz="2400" spc="100" dirty="0">
                <a:solidFill>
                  <a:srgbClr val="252421"/>
                </a:solidFill>
                <a:latin typeface="Arial"/>
                <a:cs typeface="Arial"/>
              </a:rPr>
              <a:t> </a:t>
            </a:r>
            <a:r>
              <a:rPr sz="2400" spc="-25" dirty="0">
                <a:solidFill>
                  <a:srgbClr val="252421"/>
                </a:solidFill>
                <a:latin typeface="Arial"/>
                <a:cs typeface="Arial"/>
              </a:rPr>
              <a:t>та </a:t>
            </a:r>
            <a:r>
              <a:rPr sz="2400" spc="114" dirty="0">
                <a:solidFill>
                  <a:srgbClr val="252421"/>
                </a:solidFill>
                <a:latin typeface="Arial"/>
                <a:cs typeface="Arial"/>
              </a:rPr>
              <a:t>перспективних</a:t>
            </a:r>
            <a:r>
              <a:rPr sz="2400" spc="335" dirty="0">
                <a:solidFill>
                  <a:srgbClr val="252421"/>
                </a:solidFill>
                <a:latin typeface="Arial"/>
                <a:cs typeface="Arial"/>
              </a:rPr>
              <a:t>  </a:t>
            </a:r>
            <a:r>
              <a:rPr sz="2400" spc="110" dirty="0">
                <a:solidFill>
                  <a:srgbClr val="252421"/>
                </a:solidFill>
                <a:latin typeface="Arial"/>
                <a:cs typeface="Arial"/>
              </a:rPr>
              <a:t>напрямів</a:t>
            </a:r>
            <a:r>
              <a:rPr sz="2400" spc="340" dirty="0">
                <a:solidFill>
                  <a:srgbClr val="252421"/>
                </a:solidFill>
                <a:latin typeface="Arial"/>
                <a:cs typeface="Arial"/>
              </a:rPr>
              <a:t>  </a:t>
            </a:r>
            <a:r>
              <a:rPr sz="2400" spc="95" dirty="0">
                <a:solidFill>
                  <a:srgbClr val="252421"/>
                </a:solidFill>
                <a:latin typeface="Arial"/>
                <a:cs typeface="Arial"/>
              </a:rPr>
              <a:t>щодо</a:t>
            </a:r>
            <a:r>
              <a:rPr sz="2400" spc="340" dirty="0">
                <a:solidFill>
                  <a:srgbClr val="252421"/>
                </a:solidFill>
                <a:latin typeface="Arial"/>
                <a:cs typeface="Arial"/>
              </a:rPr>
              <a:t>  </a:t>
            </a:r>
            <a:r>
              <a:rPr sz="2400" spc="100" dirty="0">
                <a:solidFill>
                  <a:srgbClr val="252421"/>
                </a:solidFill>
                <a:latin typeface="Arial"/>
                <a:cs typeface="Arial"/>
              </a:rPr>
              <a:t>випуску</a:t>
            </a:r>
            <a:r>
              <a:rPr sz="2400" spc="340" dirty="0">
                <a:solidFill>
                  <a:srgbClr val="252421"/>
                </a:solidFill>
                <a:latin typeface="Arial"/>
                <a:cs typeface="Arial"/>
              </a:rPr>
              <a:t>  </a:t>
            </a:r>
            <a:r>
              <a:rPr sz="2400" spc="90" dirty="0">
                <a:solidFill>
                  <a:srgbClr val="252421"/>
                </a:solidFill>
                <a:latin typeface="Arial"/>
                <a:cs typeface="Arial"/>
              </a:rPr>
              <a:t>продукції</a:t>
            </a:r>
            <a:r>
              <a:rPr sz="2400" spc="335" dirty="0">
                <a:solidFill>
                  <a:srgbClr val="252421"/>
                </a:solidFill>
                <a:latin typeface="Arial"/>
                <a:cs typeface="Arial"/>
              </a:rPr>
              <a:t>  </a:t>
            </a:r>
            <a:r>
              <a:rPr sz="2400" dirty="0">
                <a:solidFill>
                  <a:srgbClr val="252421"/>
                </a:solidFill>
                <a:latin typeface="Arial"/>
                <a:cs typeface="Arial"/>
              </a:rPr>
              <a:t>за</a:t>
            </a:r>
            <a:r>
              <a:rPr sz="2400" spc="340" dirty="0">
                <a:solidFill>
                  <a:srgbClr val="252421"/>
                </a:solidFill>
                <a:latin typeface="Arial"/>
                <a:cs typeface="Arial"/>
              </a:rPr>
              <a:t>  </a:t>
            </a:r>
            <a:r>
              <a:rPr sz="2400" spc="125" dirty="0">
                <a:solidFill>
                  <a:srgbClr val="252421"/>
                </a:solidFill>
                <a:latin typeface="Arial"/>
                <a:cs typeface="Arial"/>
              </a:rPr>
              <a:t>кількісними</a:t>
            </a:r>
            <a:r>
              <a:rPr sz="2400" spc="340" dirty="0">
                <a:solidFill>
                  <a:srgbClr val="252421"/>
                </a:solidFill>
                <a:latin typeface="Arial"/>
                <a:cs typeface="Arial"/>
              </a:rPr>
              <a:t>  </a:t>
            </a:r>
            <a:r>
              <a:rPr sz="2400" dirty="0">
                <a:solidFill>
                  <a:srgbClr val="252421"/>
                </a:solidFill>
                <a:latin typeface="Arial"/>
                <a:cs typeface="Arial"/>
              </a:rPr>
              <a:t>та</a:t>
            </a:r>
            <a:r>
              <a:rPr sz="2400" spc="340" dirty="0">
                <a:solidFill>
                  <a:srgbClr val="252421"/>
                </a:solidFill>
                <a:latin typeface="Arial"/>
                <a:cs typeface="Arial"/>
              </a:rPr>
              <a:t>  </a:t>
            </a:r>
            <a:r>
              <a:rPr sz="2400" spc="125" dirty="0">
                <a:solidFill>
                  <a:srgbClr val="252421"/>
                </a:solidFill>
                <a:latin typeface="Arial"/>
                <a:cs typeface="Arial"/>
              </a:rPr>
              <a:t>якісними</a:t>
            </a:r>
            <a:r>
              <a:rPr sz="2400" spc="335" dirty="0">
                <a:solidFill>
                  <a:srgbClr val="252421"/>
                </a:solidFill>
                <a:latin typeface="Arial"/>
                <a:cs typeface="Arial"/>
              </a:rPr>
              <a:t>  </a:t>
            </a:r>
            <a:r>
              <a:rPr sz="2400" spc="40" dirty="0">
                <a:solidFill>
                  <a:srgbClr val="252421"/>
                </a:solidFill>
                <a:latin typeface="Arial"/>
                <a:cs typeface="Arial"/>
              </a:rPr>
              <a:t>параметрами</a:t>
            </a:r>
            <a:r>
              <a:rPr sz="2400" spc="40" dirty="0">
                <a:solidFill>
                  <a:srgbClr val="252421"/>
                </a:solidFill>
                <a:latin typeface="Verdana"/>
                <a:cs typeface="Verdana"/>
              </a:rPr>
              <a:t>, </a:t>
            </a:r>
            <a:r>
              <a:rPr sz="2400" spc="95" dirty="0">
                <a:solidFill>
                  <a:srgbClr val="252421"/>
                </a:solidFill>
                <a:latin typeface="Arial"/>
                <a:cs typeface="Arial"/>
              </a:rPr>
              <a:t>асортиментною</a:t>
            </a:r>
            <a:r>
              <a:rPr sz="2400" spc="90" dirty="0">
                <a:solidFill>
                  <a:srgbClr val="252421"/>
                </a:solidFill>
                <a:latin typeface="Arial"/>
                <a:cs typeface="Arial"/>
              </a:rPr>
              <a:t> </a:t>
            </a:r>
            <a:r>
              <a:rPr sz="2400" spc="45" dirty="0">
                <a:solidFill>
                  <a:srgbClr val="252421"/>
                </a:solidFill>
                <a:latin typeface="Arial"/>
                <a:cs typeface="Arial"/>
              </a:rPr>
              <a:t>структурою</a:t>
            </a:r>
            <a:r>
              <a:rPr sz="2400" spc="45" dirty="0">
                <a:solidFill>
                  <a:srgbClr val="252421"/>
                </a:solidFill>
                <a:latin typeface="Verdana"/>
                <a:cs typeface="Verdana"/>
              </a:rPr>
              <a:t>.</a:t>
            </a:r>
            <a:r>
              <a:rPr sz="2400" spc="-85" dirty="0">
                <a:solidFill>
                  <a:srgbClr val="252421"/>
                </a:solidFill>
                <a:latin typeface="Verdana"/>
                <a:cs typeface="Verdana"/>
              </a:rPr>
              <a:t> </a:t>
            </a:r>
            <a:r>
              <a:rPr sz="2400" dirty="0">
                <a:solidFill>
                  <a:srgbClr val="252421"/>
                </a:solidFill>
                <a:latin typeface="Arial"/>
                <a:cs typeface="Arial"/>
              </a:rPr>
              <a:t>А</a:t>
            </a:r>
            <a:r>
              <a:rPr sz="2400" spc="90" dirty="0">
                <a:solidFill>
                  <a:srgbClr val="252421"/>
                </a:solidFill>
                <a:latin typeface="Arial"/>
                <a:cs typeface="Arial"/>
              </a:rPr>
              <a:t> </a:t>
            </a:r>
            <a:r>
              <a:rPr sz="2400" spc="-40" dirty="0">
                <a:solidFill>
                  <a:srgbClr val="252421"/>
                </a:solidFill>
                <a:latin typeface="Arial"/>
                <a:cs typeface="Arial"/>
              </a:rPr>
              <a:t>це</a:t>
            </a:r>
            <a:r>
              <a:rPr sz="2400" spc="-40" dirty="0">
                <a:solidFill>
                  <a:srgbClr val="252421"/>
                </a:solidFill>
                <a:latin typeface="Verdana"/>
                <a:cs typeface="Verdana"/>
              </a:rPr>
              <a:t>,</a:t>
            </a:r>
            <a:r>
              <a:rPr sz="2400" spc="-85" dirty="0">
                <a:solidFill>
                  <a:srgbClr val="252421"/>
                </a:solidFill>
                <a:latin typeface="Verdana"/>
                <a:cs typeface="Verdana"/>
              </a:rPr>
              <a:t> </a:t>
            </a:r>
            <a:r>
              <a:rPr sz="2400" dirty="0">
                <a:solidFill>
                  <a:srgbClr val="252421"/>
                </a:solidFill>
                <a:latin typeface="Arial"/>
                <a:cs typeface="Arial"/>
              </a:rPr>
              <a:t>у</a:t>
            </a:r>
            <a:r>
              <a:rPr sz="2400" spc="90" dirty="0">
                <a:solidFill>
                  <a:srgbClr val="252421"/>
                </a:solidFill>
                <a:latin typeface="Arial"/>
                <a:cs typeface="Arial"/>
              </a:rPr>
              <a:t> </a:t>
            </a:r>
            <a:r>
              <a:rPr sz="2400" spc="85" dirty="0">
                <a:solidFill>
                  <a:srgbClr val="252421"/>
                </a:solidFill>
                <a:latin typeface="Arial"/>
                <a:cs typeface="Arial"/>
              </a:rPr>
              <a:t>свою</a:t>
            </a:r>
            <a:r>
              <a:rPr sz="2400" spc="95" dirty="0">
                <a:solidFill>
                  <a:srgbClr val="252421"/>
                </a:solidFill>
                <a:latin typeface="Arial"/>
                <a:cs typeface="Arial"/>
              </a:rPr>
              <a:t> </a:t>
            </a:r>
            <a:r>
              <a:rPr sz="2400" dirty="0">
                <a:solidFill>
                  <a:srgbClr val="252421"/>
                </a:solidFill>
                <a:latin typeface="Arial"/>
                <a:cs typeface="Arial"/>
              </a:rPr>
              <a:t>чергу</a:t>
            </a:r>
            <a:r>
              <a:rPr sz="2400" dirty="0">
                <a:solidFill>
                  <a:srgbClr val="252421"/>
                </a:solidFill>
                <a:latin typeface="Verdana"/>
                <a:cs typeface="Verdana"/>
              </a:rPr>
              <a:t>,</a:t>
            </a:r>
            <a:r>
              <a:rPr sz="2400" spc="-90" dirty="0">
                <a:solidFill>
                  <a:srgbClr val="252421"/>
                </a:solidFill>
                <a:latin typeface="Verdana"/>
                <a:cs typeface="Verdana"/>
              </a:rPr>
              <a:t> </a:t>
            </a:r>
            <a:r>
              <a:rPr sz="2400" spc="90" dirty="0">
                <a:solidFill>
                  <a:srgbClr val="252421"/>
                </a:solidFill>
                <a:latin typeface="Arial"/>
                <a:cs typeface="Arial"/>
              </a:rPr>
              <a:t>свідчить</a:t>
            </a:r>
            <a:r>
              <a:rPr sz="2400" spc="95" dirty="0">
                <a:solidFill>
                  <a:srgbClr val="252421"/>
                </a:solidFill>
                <a:latin typeface="Arial"/>
                <a:cs typeface="Arial"/>
              </a:rPr>
              <a:t> </a:t>
            </a:r>
            <a:r>
              <a:rPr sz="2400" spc="145" dirty="0">
                <a:solidFill>
                  <a:srgbClr val="252421"/>
                </a:solidFill>
                <a:latin typeface="Arial"/>
                <a:cs typeface="Arial"/>
              </a:rPr>
              <a:t>про</a:t>
            </a:r>
            <a:r>
              <a:rPr sz="2400" spc="90" dirty="0">
                <a:solidFill>
                  <a:srgbClr val="252421"/>
                </a:solidFill>
                <a:latin typeface="Arial"/>
                <a:cs typeface="Arial"/>
              </a:rPr>
              <a:t> </a:t>
            </a:r>
            <a:r>
              <a:rPr sz="2400" spc="-105" dirty="0">
                <a:solidFill>
                  <a:srgbClr val="252421"/>
                </a:solidFill>
                <a:latin typeface="Arial"/>
                <a:cs typeface="Arial"/>
              </a:rPr>
              <a:t>те</a:t>
            </a:r>
            <a:r>
              <a:rPr sz="2400" spc="-105" dirty="0">
                <a:solidFill>
                  <a:srgbClr val="252421"/>
                </a:solidFill>
                <a:latin typeface="Verdana"/>
                <a:cs typeface="Verdana"/>
              </a:rPr>
              <a:t>,</a:t>
            </a:r>
            <a:r>
              <a:rPr sz="2400" spc="-85" dirty="0">
                <a:solidFill>
                  <a:srgbClr val="252421"/>
                </a:solidFill>
                <a:latin typeface="Verdana"/>
                <a:cs typeface="Verdana"/>
              </a:rPr>
              <a:t> </a:t>
            </a:r>
            <a:r>
              <a:rPr sz="2400" spc="150" dirty="0">
                <a:solidFill>
                  <a:srgbClr val="252421"/>
                </a:solidFill>
                <a:latin typeface="Arial"/>
                <a:cs typeface="Arial"/>
              </a:rPr>
              <a:t>що</a:t>
            </a:r>
            <a:r>
              <a:rPr sz="2400" spc="90" dirty="0">
                <a:solidFill>
                  <a:srgbClr val="252421"/>
                </a:solidFill>
                <a:latin typeface="Arial"/>
                <a:cs typeface="Arial"/>
              </a:rPr>
              <a:t> </a:t>
            </a:r>
            <a:r>
              <a:rPr sz="2400" spc="100" dirty="0">
                <a:solidFill>
                  <a:srgbClr val="252421"/>
                </a:solidFill>
                <a:latin typeface="Arial"/>
                <a:cs typeface="Arial"/>
              </a:rPr>
              <a:t>комерція</a:t>
            </a:r>
            <a:r>
              <a:rPr sz="2400" spc="95" dirty="0">
                <a:solidFill>
                  <a:srgbClr val="252421"/>
                </a:solidFill>
                <a:latin typeface="Arial"/>
                <a:cs typeface="Arial"/>
              </a:rPr>
              <a:t> </a:t>
            </a:r>
            <a:r>
              <a:rPr sz="2400" spc="90" dirty="0">
                <a:solidFill>
                  <a:srgbClr val="252421"/>
                </a:solidFill>
                <a:latin typeface="Arial"/>
                <a:cs typeface="Arial"/>
              </a:rPr>
              <a:t>визначає</a:t>
            </a:r>
            <a:r>
              <a:rPr sz="2400" spc="85" dirty="0">
                <a:solidFill>
                  <a:srgbClr val="252421"/>
                </a:solidFill>
                <a:latin typeface="Arial"/>
                <a:cs typeface="Arial"/>
              </a:rPr>
              <a:t> </a:t>
            </a:r>
            <a:r>
              <a:rPr sz="2400" spc="135" dirty="0">
                <a:solidFill>
                  <a:srgbClr val="252421"/>
                </a:solidFill>
                <a:latin typeface="Arial"/>
                <a:cs typeface="Arial"/>
              </a:rPr>
              <a:t>економічний </a:t>
            </a:r>
            <a:r>
              <a:rPr sz="2400" dirty="0">
                <a:solidFill>
                  <a:srgbClr val="252421"/>
                </a:solidFill>
                <a:latin typeface="Arial"/>
                <a:cs typeface="Arial"/>
              </a:rPr>
              <a:t>стан</a:t>
            </a:r>
            <a:r>
              <a:rPr sz="2400" spc="-30" dirty="0">
                <a:solidFill>
                  <a:srgbClr val="252421"/>
                </a:solidFill>
                <a:latin typeface="Arial"/>
                <a:cs typeface="Arial"/>
              </a:rPr>
              <a:t>  </a:t>
            </a:r>
            <a:r>
              <a:rPr sz="2400" spc="145" dirty="0">
                <a:solidFill>
                  <a:srgbClr val="252421"/>
                </a:solidFill>
                <a:latin typeface="Arial"/>
                <a:cs typeface="Arial"/>
              </a:rPr>
              <a:t>виробничих</a:t>
            </a:r>
            <a:r>
              <a:rPr sz="2400" spc="-25" dirty="0">
                <a:solidFill>
                  <a:srgbClr val="252421"/>
                </a:solidFill>
                <a:latin typeface="Arial"/>
                <a:cs typeface="Arial"/>
              </a:rPr>
              <a:t>  </a:t>
            </a:r>
            <a:r>
              <a:rPr sz="2400" spc="50" dirty="0">
                <a:solidFill>
                  <a:srgbClr val="252421"/>
                </a:solidFill>
                <a:latin typeface="Arial"/>
                <a:cs typeface="Arial"/>
              </a:rPr>
              <a:t>підприємств</a:t>
            </a:r>
            <a:r>
              <a:rPr sz="2400" spc="50" dirty="0">
                <a:solidFill>
                  <a:srgbClr val="252421"/>
                </a:solidFill>
                <a:latin typeface="Verdana"/>
                <a:cs typeface="Verdana"/>
              </a:rPr>
              <a:t>,</a:t>
            </a:r>
            <a:r>
              <a:rPr sz="2400" spc="440" dirty="0">
                <a:solidFill>
                  <a:srgbClr val="252421"/>
                </a:solidFill>
                <a:latin typeface="Verdana"/>
                <a:cs typeface="Verdana"/>
              </a:rPr>
              <a:t> </a:t>
            </a:r>
            <a:r>
              <a:rPr sz="2400" dirty="0">
                <a:solidFill>
                  <a:srgbClr val="252421"/>
                </a:solidFill>
                <a:latin typeface="Arial"/>
                <a:cs typeface="Arial"/>
              </a:rPr>
              <a:t>їх</a:t>
            </a:r>
            <a:r>
              <a:rPr sz="2400" spc="-25" dirty="0">
                <a:solidFill>
                  <a:srgbClr val="252421"/>
                </a:solidFill>
                <a:latin typeface="Arial"/>
                <a:cs typeface="Arial"/>
              </a:rPr>
              <a:t>  </a:t>
            </a:r>
            <a:r>
              <a:rPr sz="2400" spc="60" dirty="0">
                <a:solidFill>
                  <a:srgbClr val="252421"/>
                </a:solidFill>
                <a:latin typeface="Arial"/>
                <a:cs typeface="Arial"/>
              </a:rPr>
              <a:t>успіх</a:t>
            </a:r>
            <a:r>
              <a:rPr sz="2400" spc="-30" dirty="0">
                <a:solidFill>
                  <a:srgbClr val="252421"/>
                </a:solidFill>
                <a:latin typeface="Arial"/>
                <a:cs typeface="Arial"/>
              </a:rPr>
              <a:t>  </a:t>
            </a:r>
            <a:r>
              <a:rPr sz="2400" spc="95" dirty="0">
                <a:solidFill>
                  <a:srgbClr val="252421"/>
                </a:solidFill>
                <a:latin typeface="Arial"/>
                <a:cs typeface="Arial"/>
              </a:rPr>
              <a:t>на</a:t>
            </a:r>
            <a:r>
              <a:rPr sz="2400" spc="-25" dirty="0">
                <a:solidFill>
                  <a:srgbClr val="252421"/>
                </a:solidFill>
                <a:latin typeface="Arial"/>
                <a:cs typeface="Arial"/>
              </a:rPr>
              <a:t>  </a:t>
            </a:r>
            <a:r>
              <a:rPr sz="2400" spc="90" dirty="0">
                <a:solidFill>
                  <a:srgbClr val="252421"/>
                </a:solidFill>
                <a:latin typeface="Arial"/>
                <a:cs typeface="Arial"/>
              </a:rPr>
              <a:t>товарному</a:t>
            </a:r>
            <a:r>
              <a:rPr sz="2400" spc="-25" dirty="0">
                <a:solidFill>
                  <a:srgbClr val="252421"/>
                </a:solidFill>
                <a:latin typeface="Arial"/>
                <a:cs typeface="Arial"/>
              </a:rPr>
              <a:t>  </a:t>
            </a:r>
            <a:r>
              <a:rPr sz="2400" spc="70" dirty="0">
                <a:solidFill>
                  <a:srgbClr val="252421"/>
                </a:solidFill>
                <a:latin typeface="Arial"/>
                <a:cs typeface="Arial"/>
              </a:rPr>
              <a:t>ринку</a:t>
            </a:r>
            <a:r>
              <a:rPr sz="2400" spc="70" dirty="0">
                <a:solidFill>
                  <a:srgbClr val="252421"/>
                </a:solidFill>
                <a:latin typeface="Verdana"/>
                <a:cs typeface="Verdana"/>
              </a:rPr>
              <a:t>.</a:t>
            </a:r>
            <a:r>
              <a:rPr sz="2400" spc="440" dirty="0">
                <a:solidFill>
                  <a:srgbClr val="252421"/>
                </a:solidFill>
                <a:latin typeface="Verdana"/>
                <a:cs typeface="Verdana"/>
              </a:rPr>
              <a:t> </a:t>
            </a:r>
            <a:r>
              <a:rPr sz="2400" spc="75" dirty="0">
                <a:solidFill>
                  <a:srgbClr val="252421"/>
                </a:solidFill>
                <a:latin typeface="Arial"/>
                <a:cs typeface="Arial"/>
              </a:rPr>
              <a:t>Якщо</a:t>
            </a:r>
            <a:r>
              <a:rPr sz="2400" spc="-30" dirty="0">
                <a:solidFill>
                  <a:srgbClr val="252421"/>
                </a:solidFill>
                <a:latin typeface="Arial"/>
                <a:cs typeface="Arial"/>
              </a:rPr>
              <a:t>  </a:t>
            </a:r>
            <a:r>
              <a:rPr sz="2400" spc="85" dirty="0">
                <a:solidFill>
                  <a:srgbClr val="252421"/>
                </a:solidFill>
                <a:latin typeface="Arial"/>
                <a:cs typeface="Arial"/>
              </a:rPr>
              <a:t>вироблена</a:t>
            </a:r>
            <a:r>
              <a:rPr sz="2400" spc="-25" dirty="0">
                <a:solidFill>
                  <a:srgbClr val="252421"/>
                </a:solidFill>
                <a:latin typeface="Arial"/>
                <a:cs typeface="Arial"/>
              </a:rPr>
              <a:t>  </a:t>
            </a:r>
            <a:r>
              <a:rPr sz="2400" spc="100" dirty="0">
                <a:solidFill>
                  <a:srgbClr val="252421"/>
                </a:solidFill>
                <a:latin typeface="Arial"/>
                <a:cs typeface="Arial"/>
              </a:rPr>
              <a:t>продукція</a:t>
            </a:r>
            <a:r>
              <a:rPr sz="2400" spc="-25" dirty="0">
                <a:solidFill>
                  <a:srgbClr val="252421"/>
                </a:solidFill>
                <a:latin typeface="Arial"/>
                <a:cs typeface="Arial"/>
              </a:rPr>
              <a:t>  </a:t>
            </a:r>
            <a:r>
              <a:rPr sz="2400" spc="105" dirty="0">
                <a:solidFill>
                  <a:srgbClr val="252421"/>
                </a:solidFill>
                <a:latin typeface="Arial"/>
                <a:cs typeface="Arial"/>
              </a:rPr>
              <a:t>не</a:t>
            </a:r>
            <a:r>
              <a:rPr sz="2400" spc="-30" dirty="0">
                <a:solidFill>
                  <a:srgbClr val="252421"/>
                </a:solidFill>
                <a:latin typeface="Arial"/>
                <a:cs typeface="Arial"/>
              </a:rPr>
              <a:t>  </a:t>
            </a:r>
            <a:r>
              <a:rPr sz="2400" spc="-20" dirty="0">
                <a:solidFill>
                  <a:srgbClr val="252421"/>
                </a:solidFill>
                <a:latin typeface="Arial"/>
                <a:cs typeface="Arial"/>
              </a:rPr>
              <a:t>буде </a:t>
            </a:r>
            <a:r>
              <a:rPr sz="2400" spc="60" dirty="0">
                <a:solidFill>
                  <a:srgbClr val="252421"/>
                </a:solidFill>
                <a:latin typeface="Arial"/>
                <a:cs typeface="Arial"/>
              </a:rPr>
              <a:t>реалізована</a:t>
            </a:r>
            <a:r>
              <a:rPr sz="2400" spc="260" dirty="0">
                <a:solidFill>
                  <a:srgbClr val="252421"/>
                </a:solidFill>
                <a:latin typeface="Arial"/>
                <a:cs typeface="Arial"/>
              </a:rPr>
              <a:t> </a:t>
            </a:r>
            <a:r>
              <a:rPr sz="2400" dirty="0">
                <a:solidFill>
                  <a:srgbClr val="252421"/>
                </a:solidFill>
                <a:latin typeface="Arial"/>
                <a:cs typeface="Arial"/>
              </a:rPr>
              <a:t>у</a:t>
            </a:r>
            <a:r>
              <a:rPr sz="2400" spc="265" dirty="0">
                <a:solidFill>
                  <a:srgbClr val="252421"/>
                </a:solidFill>
                <a:latin typeface="Arial"/>
                <a:cs typeface="Arial"/>
              </a:rPr>
              <a:t> </a:t>
            </a:r>
            <a:r>
              <a:rPr sz="2400" dirty="0">
                <a:solidFill>
                  <a:srgbClr val="252421"/>
                </a:solidFill>
                <a:latin typeface="Arial"/>
                <a:cs typeface="Arial"/>
              </a:rPr>
              <a:t>сфері</a:t>
            </a:r>
            <a:r>
              <a:rPr sz="2400" spc="260" dirty="0">
                <a:solidFill>
                  <a:srgbClr val="252421"/>
                </a:solidFill>
                <a:latin typeface="Arial"/>
                <a:cs typeface="Arial"/>
              </a:rPr>
              <a:t> </a:t>
            </a:r>
            <a:r>
              <a:rPr sz="2400" spc="80" dirty="0">
                <a:solidFill>
                  <a:srgbClr val="252421"/>
                </a:solidFill>
                <a:latin typeface="Arial"/>
                <a:cs typeface="Arial"/>
              </a:rPr>
              <a:t>торгівлі</a:t>
            </a:r>
            <a:r>
              <a:rPr sz="2400" spc="265" dirty="0">
                <a:solidFill>
                  <a:srgbClr val="252421"/>
                </a:solidFill>
                <a:latin typeface="Arial"/>
                <a:cs typeface="Arial"/>
              </a:rPr>
              <a:t> </a:t>
            </a:r>
            <a:r>
              <a:rPr sz="2400" spc="100" dirty="0">
                <a:solidFill>
                  <a:srgbClr val="252421"/>
                </a:solidFill>
                <a:latin typeface="Arial"/>
                <a:cs typeface="Arial"/>
              </a:rPr>
              <a:t>в</a:t>
            </a:r>
            <a:r>
              <a:rPr sz="2400" spc="260" dirty="0">
                <a:solidFill>
                  <a:srgbClr val="252421"/>
                </a:solidFill>
                <a:latin typeface="Arial"/>
                <a:cs typeface="Arial"/>
              </a:rPr>
              <a:t> </a:t>
            </a:r>
            <a:r>
              <a:rPr sz="2400" spc="120" dirty="0">
                <a:solidFill>
                  <a:srgbClr val="252421"/>
                </a:solidFill>
                <a:latin typeface="Arial"/>
                <a:cs typeface="Arial"/>
              </a:rPr>
              <a:t>намічених</a:t>
            </a:r>
            <a:r>
              <a:rPr sz="2400" spc="265" dirty="0">
                <a:solidFill>
                  <a:srgbClr val="252421"/>
                </a:solidFill>
                <a:latin typeface="Arial"/>
                <a:cs typeface="Arial"/>
              </a:rPr>
              <a:t> </a:t>
            </a:r>
            <a:r>
              <a:rPr sz="2400" dirty="0">
                <a:solidFill>
                  <a:srgbClr val="252421"/>
                </a:solidFill>
                <a:latin typeface="Arial"/>
                <a:cs typeface="Arial"/>
              </a:rPr>
              <a:t>обсягах</a:t>
            </a:r>
            <a:r>
              <a:rPr sz="2400" dirty="0">
                <a:solidFill>
                  <a:srgbClr val="252421"/>
                </a:solidFill>
                <a:latin typeface="Verdana"/>
                <a:cs typeface="Verdana"/>
              </a:rPr>
              <a:t>,</a:t>
            </a:r>
            <a:r>
              <a:rPr sz="2400" spc="80" dirty="0">
                <a:solidFill>
                  <a:srgbClr val="252421"/>
                </a:solidFill>
                <a:latin typeface="Verdana"/>
                <a:cs typeface="Verdana"/>
              </a:rPr>
              <a:t> </a:t>
            </a:r>
            <a:r>
              <a:rPr sz="2400" spc="75" dirty="0">
                <a:solidFill>
                  <a:srgbClr val="252421"/>
                </a:solidFill>
                <a:latin typeface="Arial"/>
                <a:cs typeface="Arial"/>
              </a:rPr>
              <a:t>це</a:t>
            </a:r>
            <a:r>
              <a:rPr sz="2400" spc="265" dirty="0">
                <a:solidFill>
                  <a:srgbClr val="252421"/>
                </a:solidFill>
                <a:latin typeface="Arial"/>
                <a:cs typeface="Arial"/>
              </a:rPr>
              <a:t> </a:t>
            </a:r>
            <a:r>
              <a:rPr sz="2400" spc="110" dirty="0">
                <a:solidFill>
                  <a:srgbClr val="252421"/>
                </a:solidFill>
                <a:latin typeface="Arial"/>
                <a:cs typeface="Arial"/>
              </a:rPr>
              <a:t>негативно</a:t>
            </a:r>
            <a:r>
              <a:rPr sz="2400" spc="260" dirty="0">
                <a:solidFill>
                  <a:srgbClr val="252421"/>
                </a:solidFill>
                <a:latin typeface="Arial"/>
                <a:cs typeface="Arial"/>
              </a:rPr>
              <a:t> </a:t>
            </a:r>
            <a:r>
              <a:rPr sz="2400" spc="114" dirty="0">
                <a:solidFill>
                  <a:srgbClr val="252421"/>
                </a:solidFill>
                <a:latin typeface="Arial"/>
                <a:cs typeface="Arial"/>
              </a:rPr>
              <a:t>вплине</a:t>
            </a:r>
            <a:r>
              <a:rPr sz="2400" spc="265" dirty="0">
                <a:solidFill>
                  <a:srgbClr val="252421"/>
                </a:solidFill>
                <a:latin typeface="Arial"/>
                <a:cs typeface="Arial"/>
              </a:rPr>
              <a:t> </a:t>
            </a:r>
            <a:r>
              <a:rPr sz="2400" spc="95" dirty="0">
                <a:solidFill>
                  <a:srgbClr val="252421"/>
                </a:solidFill>
                <a:latin typeface="Arial"/>
                <a:cs typeface="Arial"/>
              </a:rPr>
              <a:t>на</a:t>
            </a:r>
            <a:r>
              <a:rPr sz="2400" spc="260" dirty="0">
                <a:solidFill>
                  <a:srgbClr val="252421"/>
                </a:solidFill>
                <a:latin typeface="Arial"/>
                <a:cs typeface="Arial"/>
              </a:rPr>
              <a:t> </a:t>
            </a:r>
            <a:r>
              <a:rPr sz="2400" spc="70" dirty="0">
                <a:solidFill>
                  <a:srgbClr val="252421"/>
                </a:solidFill>
                <a:latin typeface="Arial"/>
                <a:cs typeface="Arial"/>
              </a:rPr>
              <a:t>господарсько</a:t>
            </a:r>
            <a:r>
              <a:rPr sz="2400" spc="70" dirty="0">
                <a:solidFill>
                  <a:srgbClr val="252421"/>
                </a:solidFill>
                <a:latin typeface="Verdana"/>
                <a:cs typeface="Verdana"/>
              </a:rPr>
              <a:t>-</a:t>
            </a:r>
            <a:r>
              <a:rPr sz="2400" spc="35" dirty="0">
                <a:solidFill>
                  <a:srgbClr val="252421"/>
                </a:solidFill>
                <a:latin typeface="Arial"/>
                <a:cs typeface="Arial"/>
              </a:rPr>
              <a:t>фінансову </a:t>
            </a:r>
            <a:r>
              <a:rPr sz="2400" spc="70" dirty="0">
                <a:solidFill>
                  <a:srgbClr val="252421"/>
                </a:solidFill>
                <a:latin typeface="Arial"/>
                <a:cs typeface="Arial"/>
              </a:rPr>
              <a:t>діяльність</a:t>
            </a:r>
            <a:r>
              <a:rPr sz="2400" spc="-35" dirty="0">
                <a:solidFill>
                  <a:srgbClr val="252421"/>
                </a:solidFill>
                <a:latin typeface="Arial"/>
                <a:cs typeface="Arial"/>
              </a:rPr>
              <a:t> </a:t>
            </a:r>
            <a:r>
              <a:rPr sz="2400" spc="145" dirty="0">
                <a:solidFill>
                  <a:srgbClr val="252421"/>
                </a:solidFill>
                <a:latin typeface="Arial"/>
                <a:cs typeface="Arial"/>
              </a:rPr>
              <a:t>виробничих</a:t>
            </a:r>
            <a:r>
              <a:rPr sz="2400" spc="-30" dirty="0">
                <a:solidFill>
                  <a:srgbClr val="252421"/>
                </a:solidFill>
                <a:latin typeface="Arial"/>
                <a:cs typeface="Arial"/>
              </a:rPr>
              <a:t> </a:t>
            </a:r>
            <a:r>
              <a:rPr sz="2400" spc="40" dirty="0">
                <a:solidFill>
                  <a:srgbClr val="252421"/>
                </a:solidFill>
                <a:latin typeface="Arial"/>
                <a:cs typeface="Arial"/>
              </a:rPr>
              <a:t>підприємств</a:t>
            </a:r>
            <a:r>
              <a:rPr sz="2400" spc="40" dirty="0">
                <a:solidFill>
                  <a:srgbClr val="252421"/>
                </a:solidFill>
                <a:latin typeface="Verdana"/>
                <a:cs typeface="Verdana"/>
              </a:rPr>
              <a:t>.</a:t>
            </a:r>
            <a:endParaRPr sz="2400" dirty="0">
              <a:latin typeface="Verdana"/>
              <a:cs typeface="Verdana"/>
            </a:endParaRPr>
          </a:p>
        </p:txBody>
      </p:sp>
      <p:grpSp>
        <p:nvGrpSpPr>
          <p:cNvPr id="14" name="object 14"/>
          <p:cNvGrpSpPr/>
          <p:nvPr/>
        </p:nvGrpSpPr>
        <p:grpSpPr>
          <a:xfrm>
            <a:off x="0" y="6758268"/>
            <a:ext cx="18288000" cy="3529329"/>
            <a:chOff x="0" y="6758268"/>
            <a:chExt cx="18288000" cy="3529329"/>
          </a:xfrm>
        </p:grpSpPr>
        <p:sp>
          <p:nvSpPr>
            <p:cNvPr id="15" name="object 15"/>
            <p:cNvSpPr/>
            <p:nvPr/>
          </p:nvSpPr>
          <p:spPr>
            <a:xfrm>
              <a:off x="0" y="6758268"/>
              <a:ext cx="18288000" cy="3529329"/>
            </a:xfrm>
            <a:custGeom>
              <a:avLst/>
              <a:gdLst/>
              <a:ahLst/>
              <a:cxnLst/>
              <a:rect l="l" t="t" r="r" b="b"/>
              <a:pathLst>
                <a:path w="18288000" h="3529329">
                  <a:moveTo>
                    <a:pt x="18288000" y="3528730"/>
                  </a:moveTo>
                  <a:lnTo>
                    <a:pt x="0" y="3528730"/>
                  </a:lnTo>
                  <a:lnTo>
                    <a:pt x="0" y="0"/>
                  </a:lnTo>
                  <a:lnTo>
                    <a:pt x="18288000" y="0"/>
                  </a:lnTo>
                  <a:lnTo>
                    <a:pt x="18288000" y="3528730"/>
                  </a:lnTo>
                  <a:close/>
                </a:path>
              </a:pathLst>
            </a:custGeom>
            <a:solidFill>
              <a:srgbClr val="C7BFB6"/>
            </a:solidFill>
          </p:spPr>
          <p:txBody>
            <a:bodyPr wrap="square" lIns="0" tIns="0" rIns="0" bIns="0" rtlCol="0"/>
            <a:lstStyle/>
            <a:p>
              <a:endParaRPr/>
            </a:p>
          </p:txBody>
        </p:sp>
        <p:pic>
          <p:nvPicPr>
            <p:cNvPr id="16" name="object 16"/>
            <p:cNvPicPr/>
            <p:nvPr/>
          </p:nvPicPr>
          <p:blipFill>
            <a:blip r:embed="rId9" cstate="print"/>
            <a:stretch>
              <a:fillRect/>
            </a:stretch>
          </p:blipFill>
          <p:spPr>
            <a:xfrm>
              <a:off x="159569" y="6898781"/>
              <a:ext cx="17968873" cy="3388217"/>
            </a:xfrm>
            <a:prstGeom prst="rect">
              <a:avLst/>
            </a:prstGeom>
          </p:spPr>
        </p:pic>
        <p:sp>
          <p:nvSpPr>
            <p:cNvPr id="17" name="object 17"/>
            <p:cNvSpPr/>
            <p:nvPr/>
          </p:nvSpPr>
          <p:spPr>
            <a:xfrm>
              <a:off x="7784880" y="6758268"/>
              <a:ext cx="2687955" cy="514350"/>
            </a:xfrm>
            <a:custGeom>
              <a:avLst/>
              <a:gdLst/>
              <a:ahLst/>
              <a:cxnLst/>
              <a:rect l="l" t="t" r="r" b="b"/>
              <a:pathLst>
                <a:path w="2687954" h="514350">
                  <a:moveTo>
                    <a:pt x="1829516" y="513984"/>
                  </a:moveTo>
                  <a:lnTo>
                    <a:pt x="857966" y="513984"/>
                  </a:lnTo>
                  <a:lnTo>
                    <a:pt x="807271" y="512622"/>
                  </a:lnTo>
                  <a:lnTo>
                    <a:pt x="756884" y="508557"/>
                  </a:lnTo>
                  <a:lnTo>
                    <a:pt x="706910" y="501822"/>
                  </a:lnTo>
                  <a:lnTo>
                    <a:pt x="657451" y="492446"/>
                  </a:lnTo>
                  <a:lnTo>
                    <a:pt x="608613" y="480463"/>
                  </a:lnTo>
                  <a:lnTo>
                    <a:pt x="560497" y="465902"/>
                  </a:lnTo>
                  <a:lnTo>
                    <a:pt x="513207" y="448796"/>
                  </a:lnTo>
                  <a:lnTo>
                    <a:pt x="466847" y="429177"/>
                  </a:lnTo>
                  <a:lnTo>
                    <a:pt x="421520" y="407074"/>
                  </a:lnTo>
                  <a:lnTo>
                    <a:pt x="377331" y="382521"/>
                  </a:lnTo>
                  <a:lnTo>
                    <a:pt x="334381" y="355549"/>
                  </a:lnTo>
                  <a:lnTo>
                    <a:pt x="38511" y="158435"/>
                  </a:lnTo>
                  <a:lnTo>
                    <a:pt x="5056" y="115686"/>
                  </a:lnTo>
                  <a:lnTo>
                    <a:pt x="0" y="88997"/>
                  </a:lnTo>
                  <a:lnTo>
                    <a:pt x="3673" y="61417"/>
                  </a:lnTo>
                  <a:lnTo>
                    <a:pt x="15900" y="36441"/>
                  </a:lnTo>
                  <a:lnTo>
                    <a:pt x="34900" y="17038"/>
                  </a:lnTo>
                  <a:lnTo>
                    <a:pt x="58974" y="4470"/>
                  </a:lnTo>
                  <a:lnTo>
                    <a:pt x="86426" y="0"/>
                  </a:lnTo>
                  <a:lnTo>
                    <a:pt x="2601026" y="0"/>
                  </a:lnTo>
                  <a:lnTo>
                    <a:pt x="2652564" y="17038"/>
                  </a:lnTo>
                  <a:lnTo>
                    <a:pt x="2683779" y="61417"/>
                  </a:lnTo>
                  <a:lnTo>
                    <a:pt x="2687466" y="88997"/>
                  </a:lnTo>
                  <a:lnTo>
                    <a:pt x="2682411" y="115686"/>
                  </a:lnTo>
                  <a:lnTo>
                    <a:pt x="2648971" y="158435"/>
                  </a:lnTo>
                  <a:lnTo>
                    <a:pt x="2353071" y="355549"/>
                  </a:lnTo>
                  <a:lnTo>
                    <a:pt x="2310122" y="382521"/>
                  </a:lnTo>
                  <a:lnTo>
                    <a:pt x="2265934" y="407074"/>
                  </a:lnTo>
                  <a:lnTo>
                    <a:pt x="2220610" y="429177"/>
                  </a:lnTo>
                  <a:lnTo>
                    <a:pt x="2174254" y="448796"/>
                  </a:lnTo>
                  <a:lnTo>
                    <a:pt x="2126969" y="465902"/>
                  </a:lnTo>
                  <a:lnTo>
                    <a:pt x="2078857" y="480463"/>
                  </a:lnTo>
                  <a:lnTo>
                    <a:pt x="2030022" y="492446"/>
                  </a:lnTo>
                  <a:lnTo>
                    <a:pt x="1980567" y="501822"/>
                  </a:lnTo>
                  <a:lnTo>
                    <a:pt x="1930596" y="508557"/>
                  </a:lnTo>
                  <a:lnTo>
                    <a:pt x="1880211" y="512622"/>
                  </a:lnTo>
                  <a:lnTo>
                    <a:pt x="1829516" y="513984"/>
                  </a:lnTo>
                  <a:close/>
                </a:path>
              </a:pathLst>
            </a:custGeom>
            <a:solidFill>
              <a:srgbClr val="C7BFB6"/>
            </a:solidFill>
          </p:spPr>
          <p:txBody>
            <a:bodyPr wrap="square" lIns="0" tIns="0" rIns="0" bIns="0" rtlCol="0"/>
            <a:lstStyle/>
            <a:p>
              <a:endParaRPr/>
            </a:p>
          </p:txBody>
        </p:sp>
        <p:sp>
          <p:nvSpPr>
            <p:cNvPr id="18" name="object 18"/>
            <p:cNvSpPr/>
            <p:nvPr/>
          </p:nvSpPr>
          <p:spPr>
            <a:xfrm>
              <a:off x="8976115" y="6898781"/>
              <a:ext cx="333375" cy="190500"/>
            </a:xfrm>
            <a:custGeom>
              <a:avLst/>
              <a:gdLst/>
              <a:ahLst/>
              <a:cxnLst/>
              <a:rect l="l" t="t" r="r" b="b"/>
              <a:pathLst>
                <a:path w="333375" h="190500">
                  <a:moveTo>
                    <a:pt x="333130" y="190499"/>
                  </a:moveTo>
                  <a:lnTo>
                    <a:pt x="1782" y="190499"/>
                  </a:lnTo>
                  <a:lnTo>
                    <a:pt x="862" y="189579"/>
                  </a:lnTo>
                  <a:lnTo>
                    <a:pt x="0" y="187497"/>
                  </a:lnTo>
                  <a:lnTo>
                    <a:pt x="0" y="182617"/>
                  </a:lnTo>
                  <a:lnTo>
                    <a:pt x="862" y="180535"/>
                  </a:lnTo>
                  <a:lnTo>
                    <a:pt x="4312" y="177084"/>
                  </a:lnTo>
                  <a:lnTo>
                    <a:pt x="6395" y="176222"/>
                  </a:lnTo>
                  <a:lnTo>
                    <a:pt x="329334" y="176222"/>
                  </a:lnTo>
                  <a:lnTo>
                    <a:pt x="331415" y="177084"/>
                  </a:lnTo>
                  <a:lnTo>
                    <a:pt x="333130" y="178809"/>
                  </a:lnTo>
                  <a:lnTo>
                    <a:pt x="333130" y="190499"/>
                  </a:lnTo>
                  <a:close/>
                </a:path>
                <a:path w="333375" h="190500">
                  <a:moveTo>
                    <a:pt x="329334" y="105772"/>
                  </a:moveTo>
                  <a:lnTo>
                    <a:pt x="6395" y="105772"/>
                  </a:lnTo>
                  <a:lnTo>
                    <a:pt x="4312" y="104909"/>
                  </a:lnTo>
                  <a:lnTo>
                    <a:pt x="862" y="101459"/>
                  </a:lnTo>
                  <a:lnTo>
                    <a:pt x="0" y="99377"/>
                  </a:lnTo>
                  <a:lnTo>
                    <a:pt x="0" y="94497"/>
                  </a:lnTo>
                  <a:lnTo>
                    <a:pt x="862" y="92415"/>
                  </a:lnTo>
                  <a:lnTo>
                    <a:pt x="4312" y="88965"/>
                  </a:lnTo>
                  <a:lnTo>
                    <a:pt x="6395" y="88102"/>
                  </a:lnTo>
                  <a:lnTo>
                    <a:pt x="329334" y="88102"/>
                  </a:lnTo>
                  <a:lnTo>
                    <a:pt x="331415" y="88965"/>
                  </a:lnTo>
                  <a:lnTo>
                    <a:pt x="333130" y="90690"/>
                  </a:lnTo>
                  <a:lnTo>
                    <a:pt x="333130" y="103184"/>
                  </a:lnTo>
                  <a:lnTo>
                    <a:pt x="331415" y="104909"/>
                  </a:lnTo>
                  <a:lnTo>
                    <a:pt x="329334" y="105772"/>
                  </a:lnTo>
                  <a:close/>
                </a:path>
                <a:path w="333375" h="190500">
                  <a:moveTo>
                    <a:pt x="329334" y="17670"/>
                  </a:moveTo>
                  <a:lnTo>
                    <a:pt x="6395" y="17670"/>
                  </a:lnTo>
                  <a:lnTo>
                    <a:pt x="4312" y="16807"/>
                  </a:lnTo>
                  <a:lnTo>
                    <a:pt x="862" y="13357"/>
                  </a:lnTo>
                  <a:lnTo>
                    <a:pt x="0" y="11274"/>
                  </a:lnTo>
                  <a:lnTo>
                    <a:pt x="0" y="6395"/>
                  </a:lnTo>
                  <a:lnTo>
                    <a:pt x="862" y="4313"/>
                  </a:lnTo>
                  <a:lnTo>
                    <a:pt x="4312" y="862"/>
                  </a:lnTo>
                  <a:lnTo>
                    <a:pt x="6395" y="0"/>
                  </a:lnTo>
                  <a:lnTo>
                    <a:pt x="329334" y="0"/>
                  </a:lnTo>
                  <a:lnTo>
                    <a:pt x="331415" y="862"/>
                  </a:lnTo>
                  <a:lnTo>
                    <a:pt x="333130" y="2587"/>
                  </a:lnTo>
                  <a:lnTo>
                    <a:pt x="333130" y="15082"/>
                  </a:lnTo>
                  <a:lnTo>
                    <a:pt x="331415" y="16807"/>
                  </a:lnTo>
                  <a:lnTo>
                    <a:pt x="329334" y="17670"/>
                  </a:lnTo>
                  <a:close/>
                </a:path>
              </a:pathLst>
            </a:custGeom>
            <a:solidFill>
              <a:srgbClr val="252421"/>
            </a:solidFill>
          </p:spPr>
          <p:txBody>
            <a:bodyPr wrap="square" lIns="0" tIns="0" rIns="0" bIns="0" rtlCol="0"/>
            <a:lstStyle/>
            <a:p>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a:blip r:embed="rId2" cstate="print"/>
          <a:stretch>
            <a:fillRect/>
          </a:stretch>
        </p:blipFill>
        <p:spPr>
          <a:xfrm>
            <a:off x="526837" y="1381745"/>
            <a:ext cx="7278002" cy="2803745"/>
          </a:xfrm>
          <a:prstGeom prst="rect">
            <a:avLst/>
          </a:prstGeom>
        </p:spPr>
      </p:pic>
      <p:sp>
        <p:nvSpPr>
          <p:cNvPr id="6" name="object 6"/>
          <p:cNvSpPr txBox="1"/>
          <p:nvPr/>
        </p:nvSpPr>
        <p:spPr>
          <a:xfrm>
            <a:off x="1347841" y="4778862"/>
            <a:ext cx="8455660" cy="391160"/>
          </a:xfrm>
          <a:prstGeom prst="rect">
            <a:avLst/>
          </a:prstGeom>
        </p:spPr>
        <p:txBody>
          <a:bodyPr vert="horz" wrap="square" lIns="0" tIns="12700" rIns="0" bIns="0" rtlCol="0">
            <a:spAutoFit/>
          </a:bodyPr>
          <a:lstStyle/>
          <a:p>
            <a:pPr marL="12700">
              <a:lnSpc>
                <a:spcPct val="100000"/>
              </a:lnSpc>
              <a:spcBef>
                <a:spcPts val="100"/>
              </a:spcBef>
            </a:pPr>
            <a:r>
              <a:rPr sz="2400" dirty="0">
                <a:solidFill>
                  <a:srgbClr val="252421"/>
                </a:solidFill>
                <a:latin typeface="Arial"/>
                <a:cs typeface="Arial"/>
              </a:rPr>
              <a:t>Успіх</a:t>
            </a:r>
            <a:r>
              <a:rPr sz="2400" spc="235" dirty="0">
                <a:solidFill>
                  <a:srgbClr val="252421"/>
                </a:solidFill>
                <a:latin typeface="Arial"/>
                <a:cs typeface="Arial"/>
              </a:rPr>
              <a:t> </a:t>
            </a:r>
            <a:r>
              <a:rPr sz="2400" dirty="0">
                <a:solidFill>
                  <a:srgbClr val="252421"/>
                </a:solidFill>
                <a:latin typeface="Arial"/>
                <a:cs typeface="Arial"/>
              </a:rPr>
              <a:t>у</a:t>
            </a:r>
            <a:r>
              <a:rPr sz="2400" spc="240" dirty="0">
                <a:solidFill>
                  <a:srgbClr val="252421"/>
                </a:solidFill>
                <a:latin typeface="Arial"/>
                <a:cs typeface="Arial"/>
              </a:rPr>
              <a:t> </a:t>
            </a:r>
            <a:r>
              <a:rPr sz="2400" spc="114" dirty="0">
                <a:solidFill>
                  <a:srgbClr val="252421"/>
                </a:solidFill>
                <a:latin typeface="Arial"/>
                <a:cs typeface="Arial"/>
              </a:rPr>
              <a:t>комерційному</a:t>
            </a:r>
            <a:r>
              <a:rPr sz="2400" spc="240" dirty="0">
                <a:solidFill>
                  <a:srgbClr val="252421"/>
                </a:solidFill>
                <a:latin typeface="Arial"/>
                <a:cs typeface="Arial"/>
              </a:rPr>
              <a:t> </a:t>
            </a:r>
            <a:r>
              <a:rPr sz="2400" spc="114" dirty="0">
                <a:solidFill>
                  <a:srgbClr val="252421"/>
                </a:solidFill>
                <a:latin typeface="Arial"/>
                <a:cs typeface="Arial"/>
              </a:rPr>
              <a:t>підприємництві</a:t>
            </a:r>
            <a:r>
              <a:rPr sz="2400" spc="240" dirty="0">
                <a:solidFill>
                  <a:srgbClr val="252421"/>
                </a:solidFill>
                <a:latin typeface="Arial"/>
                <a:cs typeface="Arial"/>
              </a:rPr>
              <a:t> </a:t>
            </a:r>
            <a:r>
              <a:rPr sz="2400" spc="85" dirty="0">
                <a:solidFill>
                  <a:srgbClr val="252421"/>
                </a:solidFill>
                <a:latin typeface="Arial"/>
                <a:cs typeface="Arial"/>
              </a:rPr>
              <a:t>може</a:t>
            </a:r>
            <a:r>
              <a:rPr sz="2400" spc="240" dirty="0">
                <a:solidFill>
                  <a:srgbClr val="252421"/>
                </a:solidFill>
                <a:latin typeface="Arial"/>
                <a:cs typeface="Arial"/>
              </a:rPr>
              <a:t> </a:t>
            </a:r>
            <a:r>
              <a:rPr sz="2400" spc="35" dirty="0">
                <a:solidFill>
                  <a:srgbClr val="252421"/>
                </a:solidFill>
                <a:latin typeface="Arial"/>
                <a:cs typeface="Arial"/>
              </a:rPr>
              <a:t>досягатися</a:t>
            </a:r>
            <a:endParaRPr sz="2400">
              <a:latin typeface="Arial"/>
              <a:cs typeface="Arial"/>
            </a:endParaRPr>
          </a:p>
        </p:txBody>
      </p:sp>
      <p:sp>
        <p:nvSpPr>
          <p:cNvPr id="7" name="object 7"/>
          <p:cNvSpPr txBox="1"/>
          <p:nvPr/>
        </p:nvSpPr>
        <p:spPr>
          <a:xfrm>
            <a:off x="1347841" y="5144622"/>
            <a:ext cx="1988820" cy="863600"/>
          </a:xfrm>
          <a:prstGeom prst="rect">
            <a:avLst/>
          </a:prstGeom>
        </p:spPr>
        <p:txBody>
          <a:bodyPr vert="horz" wrap="square" lIns="0" tIns="12700" rIns="0" bIns="0" rtlCol="0">
            <a:spAutoFit/>
          </a:bodyPr>
          <a:lstStyle/>
          <a:p>
            <a:pPr marL="12700" marR="5080">
              <a:lnSpc>
                <a:spcPct val="114599"/>
              </a:lnSpc>
              <a:spcBef>
                <a:spcPts val="100"/>
              </a:spcBef>
              <a:tabLst>
                <a:tab pos="648970" algn="l"/>
              </a:tabLst>
            </a:pPr>
            <a:r>
              <a:rPr sz="2400" spc="-25" dirty="0">
                <a:solidFill>
                  <a:srgbClr val="252421"/>
                </a:solidFill>
                <a:latin typeface="Arial"/>
                <a:cs typeface="Arial"/>
              </a:rPr>
              <a:t>за</a:t>
            </a:r>
            <a:r>
              <a:rPr sz="2400" dirty="0">
                <a:solidFill>
                  <a:srgbClr val="252421"/>
                </a:solidFill>
                <a:latin typeface="Arial"/>
                <a:cs typeface="Arial"/>
              </a:rPr>
              <a:t>	</a:t>
            </a:r>
            <a:r>
              <a:rPr sz="2400" spc="-10" dirty="0">
                <a:solidFill>
                  <a:srgbClr val="252421"/>
                </a:solidFill>
                <a:latin typeface="Arial"/>
                <a:cs typeface="Arial"/>
              </a:rPr>
              <a:t>рахунок</a:t>
            </a:r>
            <a:r>
              <a:rPr sz="2400" spc="-10" dirty="0">
                <a:solidFill>
                  <a:srgbClr val="252421"/>
                </a:solidFill>
                <a:latin typeface="Verdana"/>
                <a:cs typeface="Verdana"/>
              </a:rPr>
              <a:t>: </a:t>
            </a:r>
            <a:r>
              <a:rPr sz="2400" spc="70" dirty="0">
                <a:solidFill>
                  <a:srgbClr val="252421"/>
                </a:solidFill>
                <a:latin typeface="Arial"/>
                <a:cs typeface="Arial"/>
              </a:rPr>
              <a:t>урахуванням</a:t>
            </a:r>
            <a:endParaRPr sz="2400">
              <a:latin typeface="Arial"/>
              <a:cs typeface="Arial"/>
            </a:endParaRPr>
          </a:p>
        </p:txBody>
      </p:sp>
      <p:sp>
        <p:nvSpPr>
          <p:cNvPr id="8" name="object 8"/>
          <p:cNvSpPr txBox="1"/>
          <p:nvPr/>
        </p:nvSpPr>
        <p:spPr>
          <a:xfrm>
            <a:off x="3595856" y="5144622"/>
            <a:ext cx="6207760" cy="863600"/>
          </a:xfrm>
          <a:prstGeom prst="rect">
            <a:avLst/>
          </a:prstGeom>
        </p:spPr>
        <p:txBody>
          <a:bodyPr vert="horz" wrap="square" lIns="0" tIns="12700" rIns="0" bIns="0" rtlCol="0">
            <a:spAutoFit/>
          </a:bodyPr>
          <a:lstStyle/>
          <a:p>
            <a:pPr marL="134620" marR="5080" indent="-122555">
              <a:lnSpc>
                <a:spcPct val="114599"/>
              </a:lnSpc>
              <a:spcBef>
                <a:spcPts val="100"/>
              </a:spcBef>
              <a:tabLst>
                <a:tab pos="1706880" algn="l"/>
                <a:tab pos="1896745" algn="l"/>
                <a:tab pos="2101215" algn="l"/>
                <a:tab pos="3548379" algn="l"/>
                <a:tab pos="4196715" algn="l"/>
                <a:tab pos="4415155" algn="l"/>
                <a:tab pos="6044565" algn="l"/>
              </a:tabLst>
            </a:pPr>
            <a:r>
              <a:rPr sz="2400" spc="90" dirty="0">
                <a:solidFill>
                  <a:srgbClr val="252421"/>
                </a:solidFill>
                <a:latin typeface="Arial"/>
                <a:cs typeface="Arial"/>
              </a:rPr>
              <a:t>гнучкості</a:t>
            </a:r>
            <a:r>
              <a:rPr sz="2400" dirty="0">
                <a:solidFill>
                  <a:srgbClr val="252421"/>
                </a:solidFill>
                <a:latin typeface="Arial"/>
                <a:cs typeface="Arial"/>
              </a:rPr>
              <a:t>	</a:t>
            </a:r>
            <a:r>
              <a:rPr sz="2400" spc="20" dirty="0">
                <a:solidFill>
                  <a:srgbClr val="252421"/>
                </a:solidFill>
                <a:latin typeface="Arial"/>
                <a:cs typeface="Arial"/>
              </a:rPr>
              <a:t>і</a:t>
            </a:r>
            <a:r>
              <a:rPr sz="2400" dirty="0">
                <a:solidFill>
                  <a:srgbClr val="252421"/>
                </a:solidFill>
                <a:latin typeface="Arial"/>
                <a:cs typeface="Arial"/>
              </a:rPr>
              <a:t>		</a:t>
            </a:r>
            <a:r>
              <a:rPr sz="2400" spc="70" dirty="0">
                <a:solidFill>
                  <a:srgbClr val="252421"/>
                </a:solidFill>
                <a:latin typeface="Arial"/>
                <a:cs typeface="Arial"/>
              </a:rPr>
              <a:t>мобільності</a:t>
            </a:r>
            <a:r>
              <a:rPr sz="2400" dirty="0">
                <a:solidFill>
                  <a:srgbClr val="252421"/>
                </a:solidFill>
                <a:latin typeface="Arial"/>
                <a:cs typeface="Arial"/>
              </a:rPr>
              <a:t>	</a:t>
            </a:r>
            <a:r>
              <a:rPr sz="2400" spc="50" dirty="0">
                <a:solidFill>
                  <a:srgbClr val="252421"/>
                </a:solidFill>
                <a:latin typeface="Arial"/>
                <a:cs typeface="Arial"/>
              </a:rPr>
              <a:t>діяльності</a:t>
            </a:r>
            <a:r>
              <a:rPr sz="2400" dirty="0">
                <a:solidFill>
                  <a:srgbClr val="252421"/>
                </a:solidFill>
                <a:latin typeface="Arial"/>
                <a:cs typeface="Arial"/>
              </a:rPr>
              <a:t>	</a:t>
            </a:r>
            <a:r>
              <a:rPr sz="2400" spc="15" dirty="0">
                <a:solidFill>
                  <a:srgbClr val="252421"/>
                </a:solidFill>
                <a:latin typeface="Arial"/>
                <a:cs typeface="Arial"/>
              </a:rPr>
              <a:t>з </a:t>
            </a:r>
            <a:r>
              <a:rPr sz="2400" spc="110" dirty="0">
                <a:solidFill>
                  <a:srgbClr val="252421"/>
                </a:solidFill>
                <a:latin typeface="Arial"/>
                <a:cs typeface="Arial"/>
              </a:rPr>
              <a:t>ринкової</a:t>
            </a:r>
            <a:r>
              <a:rPr sz="2400" dirty="0">
                <a:solidFill>
                  <a:srgbClr val="252421"/>
                </a:solidFill>
                <a:latin typeface="Arial"/>
                <a:cs typeface="Arial"/>
              </a:rPr>
              <a:t>		</a:t>
            </a:r>
            <a:r>
              <a:rPr sz="2400" spc="-10" dirty="0">
                <a:solidFill>
                  <a:srgbClr val="252421"/>
                </a:solidFill>
                <a:latin typeface="Arial"/>
                <a:cs typeface="Arial"/>
              </a:rPr>
              <a:t>ситуації</a:t>
            </a:r>
            <a:r>
              <a:rPr sz="2400" spc="-10" dirty="0">
                <a:solidFill>
                  <a:srgbClr val="252421"/>
                </a:solidFill>
                <a:latin typeface="Verdana"/>
                <a:cs typeface="Verdana"/>
              </a:rPr>
              <a:t>,</a:t>
            </a:r>
            <a:r>
              <a:rPr sz="2400" dirty="0">
                <a:solidFill>
                  <a:srgbClr val="252421"/>
                </a:solidFill>
                <a:latin typeface="Verdana"/>
                <a:cs typeface="Verdana"/>
              </a:rPr>
              <a:t>	</a:t>
            </a:r>
            <a:r>
              <a:rPr sz="2400" spc="125" dirty="0">
                <a:solidFill>
                  <a:srgbClr val="252421"/>
                </a:solidFill>
                <a:latin typeface="Arial"/>
                <a:cs typeface="Arial"/>
              </a:rPr>
              <a:t>що</a:t>
            </a:r>
            <a:r>
              <a:rPr sz="2400" dirty="0">
                <a:solidFill>
                  <a:srgbClr val="252421"/>
                </a:solidFill>
                <a:latin typeface="Arial"/>
                <a:cs typeface="Arial"/>
              </a:rPr>
              <a:t>		</a:t>
            </a:r>
            <a:r>
              <a:rPr sz="2400" spc="-10" dirty="0">
                <a:solidFill>
                  <a:srgbClr val="252421"/>
                </a:solidFill>
                <a:latin typeface="Arial"/>
                <a:cs typeface="Arial"/>
              </a:rPr>
              <a:t>змінюється</a:t>
            </a:r>
            <a:r>
              <a:rPr sz="2400" spc="-10" dirty="0">
                <a:solidFill>
                  <a:srgbClr val="252421"/>
                </a:solidFill>
                <a:latin typeface="Verdana"/>
                <a:cs typeface="Verdana"/>
              </a:rPr>
              <a:t>;</a:t>
            </a:r>
            <a:endParaRPr sz="2400" dirty="0">
              <a:latin typeface="Verdana"/>
              <a:cs typeface="Verdana"/>
            </a:endParaRPr>
          </a:p>
        </p:txBody>
      </p:sp>
      <p:sp>
        <p:nvSpPr>
          <p:cNvPr id="9" name="object 9"/>
          <p:cNvSpPr txBox="1"/>
          <p:nvPr/>
        </p:nvSpPr>
        <p:spPr>
          <a:xfrm>
            <a:off x="1347841" y="5982822"/>
            <a:ext cx="8455660" cy="2120900"/>
          </a:xfrm>
          <a:prstGeom prst="rect">
            <a:avLst/>
          </a:prstGeom>
        </p:spPr>
        <p:txBody>
          <a:bodyPr vert="horz" wrap="square" lIns="0" tIns="12700" rIns="0" bIns="0" rtlCol="0">
            <a:spAutoFit/>
          </a:bodyPr>
          <a:lstStyle/>
          <a:p>
            <a:pPr marL="12700" marR="5080" algn="just">
              <a:lnSpc>
                <a:spcPct val="114599"/>
              </a:lnSpc>
              <a:spcBef>
                <a:spcPts val="100"/>
              </a:spcBef>
            </a:pPr>
            <a:r>
              <a:rPr sz="2400" spc="95" dirty="0">
                <a:solidFill>
                  <a:srgbClr val="252421"/>
                </a:solidFill>
                <a:latin typeface="Arial"/>
                <a:cs typeface="Arial"/>
              </a:rPr>
              <a:t>виявлення</a:t>
            </a:r>
            <a:r>
              <a:rPr sz="2400" spc="160" dirty="0">
                <a:solidFill>
                  <a:srgbClr val="252421"/>
                </a:solidFill>
                <a:latin typeface="Arial"/>
                <a:cs typeface="Arial"/>
              </a:rPr>
              <a:t>  </a:t>
            </a:r>
            <a:r>
              <a:rPr sz="2400" spc="125" dirty="0">
                <a:solidFill>
                  <a:srgbClr val="252421"/>
                </a:solidFill>
                <a:latin typeface="Arial"/>
                <a:cs typeface="Arial"/>
              </a:rPr>
              <a:t>комерційних</a:t>
            </a:r>
            <a:r>
              <a:rPr sz="2400" spc="160" dirty="0">
                <a:solidFill>
                  <a:srgbClr val="252421"/>
                </a:solidFill>
                <a:latin typeface="Arial"/>
                <a:cs typeface="Arial"/>
              </a:rPr>
              <a:t>  </a:t>
            </a:r>
            <a:r>
              <a:rPr sz="2400" spc="95" dirty="0">
                <a:solidFill>
                  <a:srgbClr val="252421"/>
                </a:solidFill>
                <a:latin typeface="Arial"/>
                <a:cs typeface="Arial"/>
              </a:rPr>
              <a:t>пріоритетів</a:t>
            </a:r>
            <a:r>
              <a:rPr sz="2400" spc="160" dirty="0">
                <a:solidFill>
                  <a:srgbClr val="252421"/>
                </a:solidFill>
                <a:latin typeface="Arial"/>
                <a:cs typeface="Arial"/>
              </a:rPr>
              <a:t>  </a:t>
            </a:r>
            <a:r>
              <a:rPr sz="2400" dirty="0">
                <a:solidFill>
                  <a:srgbClr val="252421"/>
                </a:solidFill>
                <a:latin typeface="Arial"/>
                <a:cs typeface="Arial"/>
              </a:rPr>
              <a:t>та</a:t>
            </a:r>
            <a:r>
              <a:rPr sz="2400" spc="160" dirty="0">
                <a:solidFill>
                  <a:srgbClr val="252421"/>
                </a:solidFill>
                <a:latin typeface="Arial"/>
                <a:cs typeface="Arial"/>
              </a:rPr>
              <a:t>  </a:t>
            </a:r>
            <a:r>
              <a:rPr sz="2400" dirty="0">
                <a:solidFill>
                  <a:srgbClr val="252421"/>
                </a:solidFill>
                <a:latin typeface="Arial"/>
                <a:cs typeface="Arial"/>
              </a:rPr>
              <a:t>їх</a:t>
            </a:r>
            <a:r>
              <a:rPr sz="2400" spc="160" dirty="0">
                <a:solidFill>
                  <a:srgbClr val="252421"/>
                </a:solidFill>
                <a:latin typeface="Arial"/>
                <a:cs typeface="Arial"/>
              </a:rPr>
              <a:t>  </a:t>
            </a:r>
            <a:r>
              <a:rPr sz="2400" spc="-10" dirty="0">
                <a:solidFill>
                  <a:srgbClr val="252421"/>
                </a:solidFill>
                <a:latin typeface="Arial"/>
                <a:cs typeface="Arial"/>
              </a:rPr>
              <a:t>реалізації</a:t>
            </a:r>
            <a:r>
              <a:rPr sz="2400" spc="-10" dirty="0">
                <a:solidFill>
                  <a:srgbClr val="252421"/>
                </a:solidFill>
                <a:latin typeface="Verdana"/>
                <a:cs typeface="Verdana"/>
              </a:rPr>
              <a:t>; </a:t>
            </a:r>
            <a:r>
              <a:rPr sz="2400" spc="120" dirty="0">
                <a:solidFill>
                  <a:srgbClr val="252421"/>
                </a:solidFill>
                <a:latin typeface="Arial"/>
                <a:cs typeface="Arial"/>
              </a:rPr>
              <a:t>активного</a:t>
            </a:r>
            <a:r>
              <a:rPr sz="2400" spc="490" dirty="0">
                <a:solidFill>
                  <a:srgbClr val="252421"/>
                </a:solidFill>
                <a:latin typeface="Arial"/>
                <a:cs typeface="Arial"/>
              </a:rPr>
              <a:t>  </a:t>
            </a:r>
            <a:r>
              <a:rPr sz="2400" spc="110" dirty="0">
                <a:solidFill>
                  <a:srgbClr val="252421"/>
                </a:solidFill>
                <a:latin typeface="Arial"/>
                <a:cs typeface="Arial"/>
              </a:rPr>
              <a:t>використання</a:t>
            </a:r>
            <a:r>
              <a:rPr sz="2400" spc="490" dirty="0">
                <a:solidFill>
                  <a:srgbClr val="252421"/>
                </a:solidFill>
                <a:latin typeface="Arial"/>
                <a:cs typeface="Arial"/>
              </a:rPr>
              <a:t>  </a:t>
            </a:r>
            <a:r>
              <a:rPr sz="2400" dirty="0">
                <a:solidFill>
                  <a:srgbClr val="252421"/>
                </a:solidFill>
                <a:latin typeface="Arial"/>
                <a:cs typeface="Arial"/>
              </a:rPr>
              <a:t>у</a:t>
            </a:r>
            <a:r>
              <a:rPr sz="2400" spc="490" dirty="0">
                <a:solidFill>
                  <a:srgbClr val="252421"/>
                </a:solidFill>
                <a:latin typeface="Arial"/>
                <a:cs typeface="Arial"/>
              </a:rPr>
              <a:t>  </a:t>
            </a:r>
            <a:r>
              <a:rPr sz="2400" spc="120" dirty="0">
                <a:solidFill>
                  <a:srgbClr val="252421"/>
                </a:solidFill>
                <a:latin typeface="Arial"/>
                <a:cs typeface="Arial"/>
              </a:rPr>
              <a:t>прийнятті</a:t>
            </a:r>
            <a:r>
              <a:rPr sz="2400" spc="490" dirty="0">
                <a:solidFill>
                  <a:srgbClr val="252421"/>
                </a:solidFill>
                <a:latin typeface="Arial"/>
                <a:cs typeface="Arial"/>
              </a:rPr>
              <a:t>  </a:t>
            </a:r>
            <a:r>
              <a:rPr sz="2400" spc="114" dirty="0">
                <a:solidFill>
                  <a:srgbClr val="252421"/>
                </a:solidFill>
                <a:latin typeface="Arial"/>
                <a:cs typeface="Arial"/>
              </a:rPr>
              <a:t>комерційних </a:t>
            </a:r>
            <a:r>
              <a:rPr sz="2400" spc="135" dirty="0">
                <a:solidFill>
                  <a:srgbClr val="252421"/>
                </a:solidFill>
                <a:latin typeface="Arial"/>
                <a:cs typeface="Arial"/>
              </a:rPr>
              <a:t>рішень</a:t>
            </a:r>
            <a:r>
              <a:rPr sz="2400" spc="500" dirty="0">
                <a:solidFill>
                  <a:srgbClr val="252421"/>
                </a:solidFill>
                <a:latin typeface="Arial"/>
                <a:cs typeface="Arial"/>
              </a:rPr>
              <a:t> </a:t>
            </a:r>
            <a:r>
              <a:rPr sz="2400" spc="160" dirty="0">
                <a:solidFill>
                  <a:srgbClr val="252421"/>
                </a:solidFill>
                <a:latin typeface="Arial"/>
                <a:cs typeface="Arial"/>
              </a:rPr>
              <a:t>принципів</a:t>
            </a:r>
            <a:r>
              <a:rPr sz="2400" spc="500" dirty="0">
                <a:solidFill>
                  <a:srgbClr val="252421"/>
                </a:solidFill>
                <a:latin typeface="Arial"/>
                <a:cs typeface="Arial"/>
              </a:rPr>
              <a:t> </a:t>
            </a:r>
            <a:r>
              <a:rPr sz="2400" spc="85" dirty="0">
                <a:solidFill>
                  <a:srgbClr val="252421"/>
                </a:solidFill>
                <a:latin typeface="Arial"/>
                <a:cs typeface="Arial"/>
              </a:rPr>
              <a:t>менеджменту</a:t>
            </a:r>
            <a:r>
              <a:rPr sz="2400" spc="500" dirty="0">
                <a:solidFill>
                  <a:srgbClr val="252421"/>
                </a:solidFill>
                <a:latin typeface="Arial"/>
                <a:cs typeface="Arial"/>
              </a:rPr>
              <a:t> </a:t>
            </a:r>
            <a:r>
              <a:rPr sz="2400" spc="80" dirty="0">
                <a:solidFill>
                  <a:srgbClr val="252421"/>
                </a:solidFill>
                <a:latin typeface="Arial"/>
                <a:cs typeface="Arial"/>
              </a:rPr>
              <a:t>і</a:t>
            </a:r>
            <a:r>
              <a:rPr sz="2400" spc="500" dirty="0">
                <a:solidFill>
                  <a:srgbClr val="252421"/>
                </a:solidFill>
                <a:latin typeface="Arial"/>
                <a:cs typeface="Arial"/>
              </a:rPr>
              <a:t> </a:t>
            </a:r>
            <a:r>
              <a:rPr sz="2400" spc="50" dirty="0">
                <a:solidFill>
                  <a:srgbClr val="252421"/>
                </a:solidFill>
                <a:latin typeface="Arial"/>
                <a:cs typeface="Arial"/>
              </a:rPr>
              <a:t>маркетингу</a:t>
            </a:r>
            <a:r>
              <a:rPr sz="2400" spc="50" dirty="0">
                <a:solidFill>
                  <a:srgbClr val="252421"/>
                </a:solidFill>
                <a:latin typeface="Verdana"/>
                <a:cs typeface="Verdana"/>
              </a:rPr>
              <a:t>;</a:t>
            </a:r>
            <a:r>
              <a:rPr sz="2400" spc="335" dirty="0">
                <a:solidFill>
                  <a:srgbClr val="252421"/>
                </a:solidFill>
                <a:latin typeface="Verdana"/>
                <a:cs typeface="Verdana"/>
              </a:rPr>
              <a:t> </a:t>
            </a:r>
            <a:r>
              <a:rPr sz="2400" spc="114" dirty="0">
                <a:solidFill>
                  <a:srgbClr val="252421"/>
                </a:solidFill>
                <a:latin typeface="Arial"/>
                <a:cs typeface="Arial"/>
              </a:rPr>
              <a:t>вміння </a:t>
            </a:r>
            <a:r>
              <a:rPr sz="2400" spc="90" dirty="0">
                <a:solidFill>
                  <a:srgbClr val="252421"/>
                </a:solidFill>
                <a:latin typeface="Arial"/>
                <a:cs typeface="Arial"/>
              </a:rPr>
              <a:t>передбачити</a:t>
            </a:r>
            <a:r>
              <a:rPr sz="2400" spc="65" dirty="0">
                <a:solidFill>
                  <a:srgbClr val="252421"/>
                </a:solidFill>
                <a:latin typeface="Arial"/>
                <a:cs typeface="Arial"/>
              </a:rPr>
              <a:t> </a:t>
            </a:r>
            <a:r>
              <a:rPr sz="2400" spc="120" dirty="0">
                <a:solidFill>
                  <a:srgbClr val="252421"/>
                </a:solidFill>
                <a:latin typeface="Arial"/>
                <a:cs typeface="Arial"/>
              </a:rPr>
              <a:t>комерційні</a:t>
            </a:r>
            <a:r>
              <a:rPr sz="2400" spc="65" dirty="0">
                <a:solidFill>
                  <a:srgbClr val="252421"/>
                </a:solidFill>
                <a:latin typeface="Arial"/>
                <a:cs typeface="Arial"/>
              </a:rPr>
              <a:t> ризики</a:t>
            </a:r>
            <a:r>
              <a:rPr sz="2400" spc="65" dirty="0">
                <a:solidFill>
                  <a:srgbClr val="252421"/>
                </a:solidFill>
                <a:latin typeface="Verdana"/>
                <a:cs typeface="Verdana"/>
              </a:rPr>
              <a:t>;</a:t>
            </a:r>
            <a:r>
              <a:rPr sz="2400" spc="-110" dirty="0">
                <a:solidFill>
                  <a:srgbClr val="252421"/>
                </a:solidFill>
                <a:latin typeface="Verdana"/>
                <a:cs typeface="Verdana"/>
              </a:rPr>
              <a:t> </a:t>
            </a:r>
            <a:r>
              <a:rPr sz="2400" dirty="0">
                <a:solidFill>
                  <a:srgbClr val="252421"/>
                </a:solidFill>
                <a:latin typeface="Arial"/>
                <a:cs typeface="Arial"/>
              </a:rPr>
              <a:t>адаптації</a:t>
            </a:r>
            <a:r>
              <a:rPr sz="2400" spc="65" dirty="0">
                <a:solidFill>
                  <a:srgbClr val="252421"/>
                </a:solidFill>
                <a:latin typeface="Arial"/>
                <a:cs typeface="Arial"/>
              </a:rPr>
              <a:t> </a:t>
            </a:r>
            <a:r>
              <a:rPr sz="2400" spc="114" dirty="0">
                <a:solidFill>
                  <a:srgbClr val="252421"/>
                </a:solidFill>
                <a:latin typeface="Arial"/>
                <a:cs typeface="Arial"/>
              </a:rPr>
              <a:t>комерційних </a:t>
            </a:r>
            <a:r>
              <a:rPr sz="2400" spc="130" dirty="0">
                <a:solidFill>
                  <a:srgbClr val="252421"/>
                </a:solidFill>
                <a:latin typeface="Arial"/>
                <a:cs typeface="Arial"/>
              </a:rPr>
              <a:t>працівників</a:t>
            </a:r>
            <a:r>
              <a:rPr sz="2400" spc="-50" dirty="0">
                <a:solidFill>
                  <a:srgbClr val="252421"/>
                </a:solidFill>
                <a:latin typeface="Arial"/>
                <a:cs typeface="Arial"/>
              </a:rPr>
              <a:t> </a:t>
            </a:r>
            <a:r>
              <a:rPr sz="2400" dirty="0">
                <a:solidFill>
                  <a:srgbClr val="252421"/>
                </a:solidFill>
                <a:latin typeface="Arial"/>
                <a:cs typeface="Arial"/>
              </a:rPr>
              <a:t>до</a:t>
            </a:r>
            <a:r>
              <a:rPr sz="2400" spc="-50" dirty="0">
                <a:solidFill>
                  <a:srgbClr val="252421"/>
                </a:solidFill>
                <a:latin typeface="Arial"/>
                <a:cs typeface="Arial"/>
              </a:rPr>
              <a:t> </a:t>
            </a:r>
            <a:r>
              <a:rPr sz="2400" spc="130" dirty="0">
                <a:solidFill>
                  <a:srgbClr val="252421"/>
                </a:solidFill>
                <a:latin typeface="Arial"/>
                <a:cs typeface="Arial"/>
              </a:rPr>
              <a:t>нових</a:t>
            </a:r>
            <a:r>
              <a:rPr sz="2400" spc="-45" dirty="0">
                <a:solidFill>
                  <a:srgbClr val="252421"/>
                </a:solidFill>
                <a:latin typeface="Arial"/>
                <a:cs typeface="Arial"/>
              </a:rPr>
              <a:t> </a:t>
            </a:r>
            <a:r>
              <a:rPr sz="2400" spc="90" dirty="0">
                <a:solidFill>
                  <a:srgbClr val="252421"/>
                </a:solidFill>
                <a:latin typeface="Arial"/>
                <a:cs typeface="Arial"/>
              </a:rPr>
              <a:t>умов</a:t>
            </a:r>
            <a:r>
              <a:rPr sz="2400" spc="-50" dirty="0">
                <a:solidFill>
                  <a:srgbClr val="252421"/>
                </a:solidFill>
                <a:latin typeface="Arial"/>
                <a:cs typeface="Arial"/>
              </a:rPr>
              <a:t> </a:t>
            </a:r>
            <a:r>
              <a:rPr sz="2400" spc="40" dirty="0">
                <a:solidFill>
                  <a:srgbClr val="252421"/>
                </a:solidFill>
                <a:latin typeface="Arial"/>
                <a:cs typeface="Arial"/>
              </a:rPr>
              <a:t>роботи</a:t>
            </a:r>
            <a:r>
              <a:rPr sz="2400" spc="40" dirty="0">
                <a:solidFill>
                  <a:srgbClr val="252421"/>
                </a:solidFill>
                <a:latin typeface="Verdana"/>
                <a:cs typeface="Verdana"/>
              </a:rPr>
              <a:t>.</a:t>
            </a:r>
            <a:endParaRPr sz="2400">
              <a:latin typeface="Verdana"/>
              <a:cs typeface="Verdana"/>
            </a:endParaRPr>
          </a:p>
        </p:txBody>
      </p:sp>
      <p:grpSp>
        <p:nvGrpSpPr>
          <p:cNvPr id="2" name="object 2"/>
          <p:cNvGrpSpPr/>
          <p:nvPr/>
        </p:nvGrpSpPr>
        <p:grpSpPr>
          <a:xfrm>
            <a:off x="11059058" y="0"/>
            <a:ext cx="7229475" cy="10286365"/>
            <a:chOff x="11059058" y="0"/>
            <a:chExt cx="7229475" cy="10286365"/>
          </a:xfrm>
        </p:grpSpPr>
        <p:sp>
          <p:nvSpPr>
            <p:cNvPr id="3" name="object 3"/>
            <p:cNvSpPr/>
            <p:nvPr/>
          </p:nvSpPr>
          <p:spPr>
            <a:xfrm>
              <a:off x="11059058" y="0"/>
              <a:ext cx="7229475" cy="10286365"/>
            </a:xfrm>
            <a:custGeom>
              <a:avLst/>
              <a:gdLst/>
              <a:ahLst/>
              <a:cxnLst/>
              <a:rect l="l" t="t" r="r" b="b"/>
              <a:pathLst>
                <a:path w="7229475" h="10286365">
                  <a:moveTo>
                    <a:pt x="7228941" y="10285756"/>
                  </a:moveTo>
                  <a:lnTo>
                    <a:pt x="0" y="10285756"/>
                  </a:lnTo>
                  <a:lnTo>
                    <a:pt x="13" y="0"/>
                  </a:lnTo>
                  <a:lnTo>
                    <a:pt x="7228945" y="0"/>
                  </a:lnTo>
                  <a:lnTo>
                    <a:pt x="7228941" y="10285756"/>
                  </a:lnTo>
                  <a:close/>
                </a:path>
              </a:pathLst>
            </a:custGeom>
            <a:solidFill>
              <a:srgbClr val="252421"/>
            </a:solidFill>
          </p:spPr>
          <p:txBody>
            <a:bodyPr wrap="square" lIns="0" tIns="0" rIns="0" bIns="0" rtlCol="0"/>
            <a:lstStyle/>
            <a:p>
              <a:endParaRPr/>
            </a:p>
          </p:txBody>
        </p:sp>
        <p:pic>
          <p:nvPicPr>
            <p:cNvPr id="4" name="object 4"/>
            <p:cNvPicPr/>
            <p:nvPr/>
          </p:nvPicPr>
          <p:blipFill>
            <a:blip r:embed="rId3" cstate="print"/>
            <a:stretch>
              <a:fillRect/>
            </a:stretch>
          </p:blipFill>
          <p:spPr>
            <a:xfrm>
              <a:off x="11747967" y="1423662"/>
              <a:ext cx="5990234" cy="8353287"/>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6775"/>
            <a:ext cx="18288208" cy="10270490"/>
            <a:chOff x="0" y="16775"/>
            <a:chExt cx="18288208" cy="10270490"/>
          </a:xfrm>
        </p:grpSpPr>
        <p:sp>
          <p:nvSpPr>
            <p:cNvPr id="3" name="object 3"/>
            <p:cNvSpPr/>
            <p:nvPr/>
          </p:nvSpPr>
          <p:spPr>
            <a:xfrm>
              <a:off x="7055693" y="16775"/>
              <a:ext cx="11232515" cy="10270490"/>
            </a:xfrm>
            <a:custGeom>
              <a:avLst/>
              <a:gdLst/>
              <a:ahLst/>
              <a:cxnLst/>
              <a:rect l="l" t="t" r="r" b="b"/>
              <a:pathLst>
                <a:path w="11232515" h="10270490">
                  <a:moveTo>
                    <a:pt x="11232306" y="10270236"/>
                  </a:moveTo>
                  <a:lnTo>
                    <a:pt x="0" y="10270236"/>
                  </a:lnTo>
                  <a:lnTo>
                    <a:pt x="0" y="0"/>
                  </a:lnTo>
                  <a:lnTo>
                    <a:pt x="11232306" y="0"/>
                  </a:lnTo>
                  <a:lnTo>
                    <a:pt x="11232306" y="10270236"/>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0" y="1868903"/>
              <a:ext cx="8229600" cy="6884445"/>
            </a:xfrm>
            <a:prstGeom prst="rect">
              <a:avLst/>
            </a:prstGeom>
          </p:spPr>
        </p:pic>
        <p:pic>
          <p:nvPicPr>
            <p:cNvPr id="5" name="object 5"/>
            <p:cNvPicPr/>
            <p:nvPr/>
          </p:nvPicPr>
          <p:blipFill>
            <a:blip r:embed="rId3" cstate="print"/>
            <a:stretch>
              <a:fillRect/>
            </a:stretch>
          </p:blipFill>
          <p:spPr>
            <a:xfrm>
              <a:off x="5947623" y="7273350"/>
              <a:ext cx="1989825" cy="1981200"/>
            </a:xfrm>
            <a:prstGeom prst="rect">
              <a:avLst/>
            </a:prstGeom>
          </p:spPr>
        </p:pic>
      </p:grpSp>
      <p:sp>
        <p:nvSpPr>
          <p:cNvPr id="6" name="object 6"/>
          <p:cNvSpPr txBox="1"/>
          <p:nvPr/>
        </p:nvSpPr>
        <p:spPr>
          <a:xfrm>
            <a:off x="8839240" y="1714563"/>
            <a:ext cx="4276090" cy="421640"/>
          </a:xfrm>
          <a:prstGeom prst="rect">
            <a:avLst/>
          </a:prstGeom>
        </p:spPr>
        <p:txBody>
          <a:bodyPr vert="horz" wrap="square" lIns="0" tIns="12700" rIns="0" bIns="0" rtlCol="0">
            <a:spAutoFit/>
          </a:bodyPr>
          <a:lstStyle/>
          <a:p>
            <a:pPr marL="12700">
              <a:lnSpc>
                <a:spcPct val="100000"/>
              </a:lnSpc>
              <a:spcBef>
                <a:spcPts val="100"/>
              </a:spcBef>
              <a:tabLst>
                <a:tab pos="675005" algn="l"/>
                <a:tab pos="2004695" algn="l"/>
              </a:tabLst>
            </a:pPr>
            <a:r>
              <a:rPr sz="2600" spc="-50" dirty="0">
                <a:solidFill>
                  <a:srgbClr val="F0F1F1"/>
                </a:solidFill>
                <a:latin typeface="Arial"/>
                <a:cs typeface="Arial"/>
              </a:rPr>
              <a:t>У</a:t>
            </a:r>
            <a:r>
              <a:rPr sz="2600" dirty="0">
                <a:solidFill>
                  <a:srgbClr val="F0F1F1"/>
                </a:solidFill>
                <a:latin typeface="Arial"/>
                <a:cs typeface="Arial"/>
              </a:rPr>
              <a:t>	</a:t>
            </a:r>
            <a:r>
              <a:rPr sz="2600" spc="-10" dirty="0">
                <a:solidFill>
                  <a:srgbClr val="F0F1F1"/>
                </a:solidFill>
                <a:latin typeface="Arial"/>
                <a:cs typeface="Arial"/>
              </a:rPr>
              <a:t>сфері</a:t>
            </a:r>
            <a:r>
              <a:rPr sz="2600" dirty="0">
                <a:solidFill>
                  <a:srgbClr val="F0F1F1"/>
                </a:solidFill>
                <a:latin typeface="Arial"/>
                <a:cs typeface="Arial"/>
              </a:rPr>
              <a:t>	</a:t>
            </a:r>
            <a:r>
              <a:rPr sz="2600" spc="120" dirty="0">
                <a:solidFill>
                  <a:srgbClr val="F0F1F1"/>
                </a:solidFill>
                <a:latin typeface="Arial"/>
                <a:cs typeface="Arial"/>
              </a:rPr>
              <a:t>комерційного</a:t>
            </a:r>
            <a:endParaRPr sz="2600">
              <a:latin typeface="Arial"/>
              <a:cs typeface="Arial"/>
            </a:endParaRPr>
          </a:p>
        </p:txBody>
      </p:sp>
      <p:sp>
        <p:nvSpPr>
          <p:cNvPr id="7" name="object 7"/>
          <p:cNvSpPr txBox="1"/>
          <p:nvPr/>
        </p:nvSpPr>
        <p:spPr>
          <a:xfrm>
            <a:off x="8839240" y="1653527"/>
            <a:ext cx="6414770" cy="939800"/>
          </a:xfrm>
          <a:prstGeom prst="rect">
            <a:avLst/>
          </a:prstGeom>
        </p:spPr>
        <p:txBody>
          <a:bodyPr vert="horz" wrap="square" lIns="0" tIns="12700" rIns="0" bIns="0" rtlCol="0">
            <a:spAutoFit/>
          </a:bodyPr>
          <a:lstStyle/>
          <a:p>
            <a:pPr marL="12700" marR="5080" indent="4707255">
              <a:lnSpc>
                <a:spcPct val="115399"/>
              </a:lnSpc>
              <a:spcBef>
                <a:spcPts val="100"/>
              </a:spcBef>
              <a:tabLst>
                <a:tab pos="2581275" algn="l"/>
                <a:tab pos="4520565" algn="l"/>
              </a:tabLst>
            </a:pPr>
            <a:r>
              <a:rPr sz="2600" spc="90" dirty="0">
                <a:solidFill>
                  <a:srgbClr val="F0F1F1"/>
                </a:solidFill>
                <a:latin typeface="Arial"/>
                <a:cs typeface="Arial"/>
              </a:rPr>
              <a:t>товарного </a:t>
            </a:r>
            <a:r>
              <a:rPr sz="2600" spc="75" dirty="0">
                <a:solidFill>
                  <a:srgbClr val="F0F1F1"/>
                </a:solidFill>
                <a:latin typeface="Arial"/>
                <a:cs typeface="Arial"/>
              </a:rPr>
              <a:t>виконується</a:t>
            </a:r>
            <a:r>
              <a:rPr sz="2600" dirty="0">
                <a:solidFill>
                  <a:srgbClr val="F0F1F1"/>
                </a:solidFill>
                <a:latin typeface="Arial"/>
                <a:cs typeface="Arial"/>
              </a:rPr>
              <a:t>	</a:t>
            </a:r>
            <a:r>
              <a:rPr sz="2600" spc="125" dirty="0">
                <a:solidFill>
                  <a:srgbClr val="F0F1F1"/>
                </a:solidFill>
                <a:latin typeface="Arial"/>
                <a:cs typeface="Arial"/>
              </a:rPr>
              <a:t>великий</a:t>
            </a:r>
            <a:r>
              <a:rPr sz="2600" dirty="0">
                <a:solidFill>
                  <a:srgbClr val="F0F1F1"/>
                </a:solidFill>
                <a:latin typeface="Arial"/>
                <a:cs typeface="Arial"/>
              </a:rPr>
              <a:t>	</a:t>
            </a:r>
            <a:r>
              <a:rPr sz="2600" spc="80" dirty="0">
                <a:solidFill>
                  <a:srgbClr val="F0F1F1"/>
                </a:solidFill>
                <a:latin typeface="Arial"/>
                <a:cs typeface="Arial"/>
              </a:rPr>
              <a:t>комплекс</a:t>
            </a:r>
            <a:endParaRPr sz="2600">
              <a:latin typeface="Arial"/>
              <a:cs typeface="Arial"/>
            </a:endParaRPr>
          </a:p>
        </p:txBody>
      </p:sp>
      <p:sp>
        <p:nvSpPr>
          <p:cNvPr id="8" name="object 8"/>
          <p:cNvSpPr txBox="1"/>
          <p:nvPr/>
        </p:nvSpPr>
        <p:spPr>
          <a:xfrm>
            <a:off x="15431845" y="1653527"/>
            <a:ext cx="1073150" cy="939800"/>
          </a:xfrm>
          <a:prstGeom prst="rect">
            <a:avLst/>
          </a:prstGeom>
        </p:spPr>
        <p:txBody>
          <a:bodyPr vert="horz" wrap="square" lIns="0" tIns="12700" rIns="0" bIns="0" rtlCol="0">
            <a:spAutoFit/>
          </a:bodyPr>
          <a:lstStyle/>
          <a:p>
            <a:pPr marL="12700" marR="5080" indent="252729">
              <a:lnSpc>
                <a:spcPct val="115399"/>
              </a:lnSpc>
              <a:spcBef>
                <a:spcPts val="100"/>
              </a:spcBef>
            </a:pPr>
            <a:r>
              <a:rPr sz="2600" spc="65" dirty="0">
                <a:solidFill>
                  <a:srgbClr val="F0F1F1"/>
                </a:solidFill>
                <a:latin typeface="Arial"/>
                <a:cs typeface="Arial"/>
              </a:rPr>
              <a:t>обігу </a:t>
            </a:r>
            <a:r>
              <a:rPr sz="2600" spc="120" dirty="0">
                <a:solidFill>
                  <a:srgbClr val="F0F1F1"/>
                </a:solidFill>
                <a:latin typeface="Arial"/>
                <a:cs typeface="Arial"/>
              </a:rPr>
              <a:t>різних</a:t>
            </a:r>
            <a:endParaRPr sz="2600">
              <a:latin typeface="Arial"/>
              <a:cs typeface="Arial"/>
            </a:endParaRPr>
          </a:p>
        </p:txBody>
      </p:sp>
      <p:sp>
        <p:nvSpPr>
          <p:cNvPr id="9" name="object 9"/>
          <p:cNvSpPr txBox="1"/>
          <p:nvPr/>
        </p:nvSpPr>
        <p:spPr>
          <a:xfrm>
            <a:off x="8839240" y="2567927"/>
            <a:ext cx="7665720" cy="1397000"/>
          </a:xfrm>
          <a:prstGeom prst="rect">
            <a:avLst/>
          </a:prstGeom>
        </p:spPr>
        <p:txBody>
          <a:bodyPr vert="horz" wrap="square" lIns="0" tIns="12700" rIns="0" bIns="0" rtlCol="0">
            <a:spAutoFit/>
          </a:bodyPr>
          <a:lstStyle/>
          <a:p>
            <a:pPr marL="12700" marR="5080" algn="just">
              <a:lnSpc>
                <a:spcPct val="115399"/>
              </a:lnSpc>
              <a:spcBef>
                <a:spcPts val="100"/>
              </a:spcBef>
            </a:pPr>
            <a:r>
              <a:rPr sz="2600" spc="90" dirty="0">
                <a:solidFill>
                  <a:srgbClr val="F0F1F1"/>
                </a:solidFill>
                <a:latin typeface="Arial"/>
                <a:cs typeface="Arial"/>
              </a:rPr>
              <a:t>процесів</a:t>
            </a:r>
            <a:r>
              <a:rPr sz="2600" spc="15" dirty="0">
                <a:solidFill>
                  <a:srgbClr val="F0F1F1"/>
                </a:solidFill>
                <a:latin typeface="Arial"/>
                <a:cs typeface="Arial"/>
              </a:rPr>
              <a:t> </a:t>
            </a:r>
            <a:r>
              <a:rPr sz="2600" spc="90" dirty="0">
                <a:solidFill>
                  <a:srgbClr val="F0F1F1"/>
                </a:solidFill>
                <a:latin typeface="Arial"/>
                <a:cs typeface="Arial"/>
              </a:rPr>
              <a:t>і</a:t>
            </a:r>
            <a:r>
              <a:rPr sz="2600" spc="20" dirty="0">
                <a:solidFill>
                  <a:srgbClr val="F0F1F1"/>
                </a:solidFill>
                <a:latin typeface="Arial"/>
                <a:cs typeface="Arial"/>
              </a:rPr>
              <a:t> </a:t>
            </a:r>
            <a:r>
              <a:rPr sz="2600" spc="65" dirty="0">
                <a:solidFill>
                  <a:srgbClr val="F0F1F1"/>
                </a:solidFill>
                <a:latin typeface="Arial"/>
                <a:cs typeface="Arial"/>
              </a:rPr>
              <a:t>операцій</a:t>
            </a:r>
            <a:r>
              <a:rPr sz="2600" spc="65" dirty="0">
                <a:solidFill>
                  <a:srgbClr val="F0F1F1"/>
                </a:solidFill>
                <a:latin typeface="Verdana"/>
                <a:cs typeface="Verdana"/>
              </a:rPr>
              <a:t>,</a:t>
            </a:r>
            <a:r>
              <a:rPr sz="2600" spc="-175" dirty="0">
                <a:solidFill>
                  <a:srgbClr val="F0F1F1"/>
                </a:solidFill>
                <a:latin typeface="Verdana"/>
                <a:cs typeface="Verdana"/>
              </a:rPr>
              <a:t> </a:t>
            </a:r>
            <a:r>
              <a:rPr sz="2600" spc="110" dirty="0">
                <a:solidFill>
                  <a:srgbClr val="F0F1F1"/>
                </a:solidFill>
                <a:latin typeface="Arial"/>
                <a:cs typeface="Arial"/>
              </a:rPr>
              <a:t>які</a:t>
            </a:r>
            <a:r>
              <a:rPr sz="2600" spc="20" dirty="0">
                <a:solidFill>
                  <a:srgbClr val="F0F1F1"/>
                </a:solidFill>
                <a:latin typeface="Arial"/>
                <a:cs typeface="Arial"/>
              </a:rPr>
              <a:t> </a:t>
            </a:r>
            <a:r>
              <a:rPr sz="2600" dirty="0">
                <a:solidFill>
                  <a:srgbClr val="F0F1F1"/>
                </a:solidFill>
                <a:latin typeface="Arial"/>
                <a:cs typeface="Arial"/>
              </a:rPr>
              <a:t>за</a:t>
            </a:r>
            <a:r>
              <a:rPr sz="2600" spc="15" dirty="0">
                <a:solidFill>
                  <a:srgbClr val="F0F1F1"/>
                </a:solidFill>
                <a:latin typeface="Arial"/>
                <a:cs typeface="Arial"/>
              </a:rPr>
              <a:t> </a:t>
            </a:r>
            <a:r>
              <a:rPr sz="2600" spc="80" dirty="0">
                <a:solidFill>
                  <a:srgbClr val="F0F1F1"/>
                </a:solidFill>
                <a:latin typeface="Arial"/>
                <a:cs typeface="Arial"/>
              </a:rPr>
              <a:t>характером</a:t>
            </a:r>
            <a:r>
              <a:rPr sz="2600" spc="20" dirty="0">
                <a:solidFill>
                  <a:srgbClr val="F0F1F1"/>
                </a:solidFill>
                <a:latin typeface="Arial"/>
                <a:cs typeface="Arial"/>
              </a:rPr>
              <a:t> </a:t>
            </a:r>
            <a:r>
              <a:rPr sz="2600" spc="75" dirty="0">
                <a:solidFill>
                  <a:srgbClr val="F0F1F1"/>
                </a:solidFill>
                <a:latin typeface="Arial"/>
                <a:cs typeface="Arial"/>
              </a:rPr>
              <a:t>функцій </a:t>
            </a:r>
            <a:r>
              <a:rPr sz="2600" spc="120" dirty="0">
                <a:solidFill>
                  <a:srgbClr val="F0F1F1"/>
                </a:solidFill>
                <a:latin typeface="Arial"/>
                <a:cs typeface="Arial"/>
              </a:rPr>
              <a:t>можна</a:t>
            </a:r>
            <a:r>
              <a:rPr sz="2600" spc="434" dirty="0">
                <a:solidFill>
                  <a:srgbClr val="F0F1F1"/>
                </a:solidFill>
                <a:latin typeface="Arial"/>
                <a:cs typeface="Arial"/>
              </a:rPr>
              <a:t> </a:t>
            </a:r>
            <a:r>
              <a:rPr sz="2600" spc="100" dirty="0">
                <a:solidFill>
                  <a:srgbClr val="F0F1F1"/>
                </a:solidFill>
                <a:latin typeface="Arial"/>
                <a:cs typeface="Arial"/>
              </a:rPr>
              <a:t>поділити</a:t>
            </a:r>
            <a:r>
              <a:rPr sz="2600" spc="434" dirty="0">
                <a:solidFill>
                  <a:srgbClr val="F0F1F1"/>
                </a:solidFill>
                <a:latin typeface="Arial"/>
                <a:cs typeface="Arial"/>
              </a:rPr>
              <a:t> </a:t>
            </a:r>
            <a:r>
              <a:rPr sz="2600" spc="105" dirty="0">
                <a:solidFill>
                  <a:srgbClr val="F0F1F1"/>
                </a:solidFill>
                <a:latin typeface="Arial"/>
                <a:cs typeface="Arial"/>
              </a:rPr>
              <a:t>на</a:t>
            </a:r>
            <a:r>
              <a:rPr sz="2600" spc="434" dirty="0">
                <a:solidFill>
                  <a:srgbClr val="F0F1F1"/>
                </a:solidFill>
                <a:latin typeface="Arial"/>
                <a:cs typeface="Arial"/>
              </a:rPr>
              <a:t> </a:t>
            </a:r>
            <a:r>
              <a:rPr sz="2600" dirty="0">
                <a:solidFill>
                  <a:srgbClr val="F0F1F1"/>
                </a:solidFill>
                <a:latin typeface="Arial"/>
                <a:cs typeface="Arial"/>
              </a:rPr>
              <a:t>два</a:t>
            </a:r>
            <a:r>
              <a:rPr sz="2600" spc="434" dirty="0">
                <a:solidFill>
                  <a:srgbClr val="F0F1F1"/>
                </a:solidFill>
                <a:latin typeface="Arial"/>
                <a:cs typeface="Arial"/>
              </a:rPr>
              <a:t> </a:t>
            </a:r>
            <a:r>
              <a:rPr sz="2600" dirty="0">
                <a:solidFill>
                  <a:srgbClr val="F0F1F1"/>
                </a:solidFill>
                <a:latin typeface="Arial"/>
                <a:cs typeface="Arial"/>
              </a:rPr>
              <a:t>види</a:t>
            </a:r>
            <a:r>
              <a:rPr sz="2600" dirty="0">
                <a:solidFill>
                  <a:srgbClr val="F0F1F1"/>
                </a:solidFill>
                <a:latin typeface="Verdana"/>
                <a:cs typeface="Verdana"/>
              </a:rPr>
              <a:t>:</a:t>
            </a:r>
            <a:r>
              <a:rPr sz="2600" spc="240" dirty="0">
                <a:solidFill>
                  <a:srgbClr val="F0F1F1"/>
                </a:solidFill>
                <a:latin typeface="Verdana"/>
                <a:cs typeface="Verdana"/>
              </a:rPr>
              <a:t> </a:t>
            </a:r>
            <a:r>
              <a:rPr sz="2600" spc="105" dirty="0">
                <a:solidFill>
                  <a:srgbClr val="F0F1F1"/>
                </a:solidFill>
                <a:latin typeface="Arial"/>
                <a:cs typeface="Arial"/>
              </a:rPr>
              <a:t>виробничі</a:t>
            </a:r>
            <a:r>
              <a:rPr sz="2600" spc="105" dirty="0">
                <a:solidFill>
                  <a:srgbClr val="F0F1F1"/>
                </a:solidFill>
                <a:latin typeface="Verdana"/>
                <a:cs typeface="Verdana"/>
              </a:rPr>
              <a:t>,</a:t>
            </a:r>
            <a:r>
              <a:rPr sz="2600" spc="240" dirty="0">
                <a:solidFill>
                  <a:srgbClr val="F0F1F1"/>
                </a:solidFill>
                <a:latin typeface="Verdana"/>
                <a:cs typeface="Verdana"/>
              </a:rPr>
              <a:t> </a:t>
            </a:r>
            <a:r>
              <a:rPr sz="2600" spc="30" dirty="0">
                <a:solidFill>
                  <a:srgbClr val="F0F1F1"/>
                </a:solidFill>
                <a:latin typeface="Arial"/>
                <a:cs typeface="Arial"/>
              </a:rPr>
              <a:t>або </a:t>
            </a:r>
            <a:r>
              <a:rPr sz="2600" spc="75" dirty="0">
                <a:solidFill>
                  <a:srgbClr val="F0F1F1"/>
                </a:solidFill>
                <a:latin typeface="Arial"/>
                <a:cs typeface="Arial"/>
              </a:rPr>
              <a:t>технологічні</a:t>
            </a:r>
            <a:r>
              <a:rPr sz="2600" spc="75" dirty="0">
                <a:solidFill>
                  <a:srgbClr val="F0F1F1"/>
                </a:solidFill>
                <a:latin typeface="Verdana"/>
                <a:cs typeface="Verdana"/>
              </a:rPr>
              <a:t>,</a:t>
            </a:r>
            <a:r>
              <a:rPr sz="2600" spc="-280" dirty="0">
                <a:solidFill>
                  <a:srgbClr val="F0F1F1"/>
                </a:solidFill>
                <a:latin typeface="Verdana"/>
                <a:cs typeface="Verdana"/>
              </a:rPr>
              <a:t> </a:t>
            </a:r>
            <a:r>
              <a:rPr sz="2600" spc="90" dirty="0">
                <a:solidFill>
                  <a:srgbClr val="F0F1F1"/>
                </a:solidFill>
                <a:latin typeface="Arial"/>
                <a:cs typeface="Arial"/>
              </a:rPr>
              <a:t>і</a:t>
            </a:r>
            <a:r>
              <a:rPr sz="2600" spc="-85" dirty="0">
                <a:solidFill>
                  <a:srgbClr val="F0F1F1"/>
                </a:solidFill>
                <a:latin typeface="Arial"/>
                <a:cs typeface="Arial"/>
              </a:rPr>
              <a:t> </a:t>
            </a:r>
            <a:r>
              <a:rPr lang="uk-UA" sz="2600" spc="130" dirty="0" smtClean="0">
                <a:solidFill>
                  <a:srgbClr val="F0F1F1"/>
                </a:solidFill>
                <a:latin typeface="Arial"/>
                <a:cs typeface="Arial"/>
              </a:rPr>
              <a:t>комерційні</a:t>
            </a:r>
            <a:r>
              <a:rPr sz="2600" spc="-85" dirty="0" smtClean="0">
                <a:solidFill>
                  <a:srgbClr val="F0F1F1"/>
                </a:solidFill>
                <a:latin typeface="Arial"/>
                <a:cs typeface="Arial"/>
              </a:rPr>
              <a:t> </a:t>
            </a:r>
            <a:r>
              <a:rPr sz="2600" spc="-40" dirty="0" smtClean="0">
                <a:solidFill>
                  <a:srgbClr val="F0F1F1"/>
                </a:solidFill>
                <a:latin typeface="Verdana"/>
                <a:cs typeface="Verdana"/>
              </a:rPr>
              <a:t>(</a:t>
            </a:r>
            <a:r>
              <a:rPr lang="uk-UA" sz="2600" spc="-40" dirty="0" smtClean="0">
                <a:solidFill>
                  <a:srgbClr val="F0F1F1"/>
                </a:solidFill>
                <a:latin typeface="Arial"/>
                <a:cs typeface="Arial"/>
              </a:rPr>
              <a:t>суто</a:t>
            </a:r>
            <a:r>
              <a:rPr sz="2600" spc="-85" dirty="0" smtClean="0">
                <a:solidFill>
                  <a:srgbClr val="F0F1F1"/>
                </a:solidFill>
                <a:latin typeface="Arial"/>
                <a:cs typeface="Arial"/>
              </a:rPr>
              <a:t> </a:t>
            </a:r>
            <a:r>
              <a:rPr lang="uk-UA" sz="2600" spc="50" dirty="0" smtClean="0">
                <a:solidFill>
                  <a:srgbClr val="F0F1F1"/>
                </a:solidFill>
                <a:latin typeface="Arial"/>
                <a:cs typeface="Arial"/>
              </a:rPr>
              <a:t>торговельні</a:t>
            </a:r>
            <a:r>
              <a:rPr sz="2600" spc="50" dirty="0" smtClean="0">
                <a:solidFill>
                  <a:srgbClr val="F0F1F1"/>
                </a:solidFill>
                <a:latin typeface="Verdana"/>
                <a:cs typeface="Verdana"/>
              </a:rPr>
              <a:t>)</a:t>
            </a:r>
            <a:r>
              <a:rPr lang="uk-UA" sz="2600" spc="50" dirty="0" smtClean="0">
                <a:solidFill>
                  <a:srgbClr val="F0F1F1"/>
                </a:solidFill>
                <a:latin typeface="Verdana"/>
                <a:cs typeface="Verdana"/>
              </a:rPr>
              <a:t>.</a:t>
            </a:r>
            <a:endParaRPr sz="2600" dirty="0">
              <a:latin typeface="Verdana"/>
              <a:cs typeface="Verdana"/>
            </a:endParaRPr>
          </a:p>
        </p:txBody>
      </p:sp>
      <p:sp>
        <p:nvSpPr>
          <p:cNvPr id="10" name="object 10"/>
          <p:cNvSpPr txBox="1"/>
          <p:nvPr/>
        </p:nvSpPr>
        <p:spPr>
          <a:xfrm>
            <a:off x="8839240" y="3939526"/>
            <a:ext cx="6291580" cy="939800"/>
          </a:xfrm>
          <a:prstGeom prst="rect">
            <a:avLst/>
          </a:prstGeom>
        </p:spPr>
        <p:txBody>
          <a:bodyPr vert="horz" wrap="square" lIns="0" tIns="12700" rIns="0" bIns="0" rtlCol="0">
            <a:spAutoFit/>
          </a:bodyPr>
          <a:lstStyle/>
          <a:p>
            <a:pPr marL="12700" marR="5080">
              <a:lnSpc>
                <a:spcPct val="115399"/>
              </a:lnSpc>
              <a:spcBef>
                <a:spcPts val="100"/>
              </a:spcBef>
              <a:tabLst>
                <a:tab pos="1751330" algn="l"/>
                <a:tab pos="2451735" algn="l"/>
                <a:tab pos="2625725" algn="l"/>
                <a:tab pos="3321050" algn="l"/>
                <a:tab pos="4217670" algn="l"/>
                <a:tab pos="6116320" algn="l"/>
              </a:tabLst>
            </a:pPr>
            <a:r>
              <a:rPr sz="2600" spc="65" dirty="0">
                <a:solidFill>
                  <a:srgbClr val="F0F1F1"/>
                </a:solidFill>
                <a:latin typeface="Arial"/>
                <a:cs typeface="Arial"/>
              </a:rPr>
              <a:t>Технологічні</a:t>
            </a:r>
            <a:r>
              <a:rPr sz="2600" dirty="0">
                <a:solidFill>
                  <a:srgbClr val="F0F1F1"/>
                </a:solidFill>
                <a:latin typeface="Arial"/>
                <a:cs typeface="Arial"/>
              </a:rPr>
              <a:t>	</a:t>
            </a:r>
            <a:r>
              <a:rPr sz="2600" spc="95" dirty="0">
                <a:solidFill>
                  <a:srgbClr val="F0F1F1"/>
                </a:solidFill>
                <a:latin typeface="Arial"/>
                <a:cs typeface="Arial"/>
              </a:rPr>
              <a:t>процеси</a:t>
            </a:r>
            <a:r>
              <a:rPr sz="2600" dirty="0">
                <a:solidFill>
                  <a:srgbClr val="F0F1F1"/>
                </a:solidFill>
                <a:latin typeface="Arial"/>
                <a:cs typeface="Arial"/>
              </a:rPr>
              <a:t>	</a:t>
            </a:r>
            <a:r>
              <a:rPr sz="2600" spc="70" dirty="0">
                <a:solidFill>
                  <a:srgbClr val="F0F1F1"/>
                </a:solidFill>
                <a:latin typeface="Arial"/>
                <a:cs typeface="Arial"/>
              </a:rPr>
              <a:t>пов</a:t>
            </a:r>
            <a:r>
              <a:rPr sz="2600" spc="70" dirty="0">
                <a:solidFill>
                  <a:srgbClr val="F0F1F1"/>
                </a:solidFill>
                <a:latin typeface="Verdana"/>
                <a:cs typeface="Verdana"/>
              </a:rPr>
              <a:t>’</a:t>
            </a:r>
            <a:r>
              <a:rPr sz="2600" spc="70" dirty="0">
                <a:solidFill>
                  <a:srgbClr val="F0F1F1"/>
                </a:solidFill>
                <a:latin typeface="Arial"/>
                <a:cs typeface="Arial"/>
              </a:rPr>
              <a:t>язані</a:t>
            </a:r>
            <a:r>
              <a:rPr sz="2600" dirty="0">
                <a:solidFill>
                  <a:srgbClr val="F0F1F1"/>
                </a:solidFill>
                <a:latin typeface="Arial"/>
                <a:cs typeface="Arial"/>
              </a:rPr>
              <a:t>	</a:t>
            </a:r>
            <a:r>
              <a:rPr sz="2600" spc="30" dirty="0">
                <a:solidFill>
                  <a:srgbClr val="F0F1F1"/>
                </a:solidFill>
                <a:latin typeface="Arial"/>
                <a:cs typeface="Arial"/>
              </a:rPr>
              <a:t>з </a:t>
            </a:r>
            <a:r>
              <a:rPr sz="2600" spc="65" dirty="0">
                <a:solidFill>
                  <a:srgbClr val="F0F1F1"/>
                </a:solidFill>
                <a:latin typeface="Arial"/>
                <a:cs typeface="Arial"/>
              </a:rPr>
              <a:t>товарів</a:t>
            </a:r>
            <a:r>
              <a:rPr sz="2600" dirty="0">
                <a:solidFill>
                  <a:srgbClr val="F0F1F1"/>
                </a:solidFill>
                <a:latin typeface="Arial"/>
                <a:cs typeface="Arial"/>
              </a:rPr>
              <a:t>	</a:t>
            </a:r>
            <a:r>
              <a:rPr sz="2600" spc="-25" dirty="0">
                <a:solidFill>
                  <a:srgbClr val="F0F1F1"/>
                </a:solidFill>
                <a:latin typeface="Arial"/>
                <a:cs typeface="Arial"/>
              </a:rPr>
              <a:t>та</a:t>
            </a:r>
            <a:r>
              <a:rPr sz="2600" dirty="0">
                <a:solidFill>
                  <a:srgbClr val="F0F1F1"/>
                </a:solidFill>
                <a:latin typeface="Arial"/>
                <a:cs typeface="Arial"/>
              </a:rPr>
              <a:t>		</a:t>
            </a:r>
            <a:r>
              <a:rPr sz="2600" spc="-50" dirty="0">
                <a:solidFill>
                  <a:srgbClr val="F0F1F1"/>
                </a:solidFill>
                <a:latin typeface="Arial"/>
                <a:cs typeface="Arial"/>
              </a:rPr>
              <a:t>є</a:t>
            </a:r>
            <a:r>
              <a:rPr sz="2600" dirty="0">
                <a:solidFill>
                  <a:srgbClr val="F0F1F1"/>
                </a:solidFill>
                <a:latin typeface="Arial"/>
                <a:cs typeface="Arial"/>
              </a:rPr>
              <a:t>	</a:t>
            </a:r>
            <a:r>
              <a:rPr sz="2600" spc="100" dirty="0">
                <a:solidFill>
                  <a:srgbClr val="F0F1F1"/>
                </a:solidFill>
                <a:latin typeface="Arial"/>
                <a:cs typeface="Arial"/>
              </a:rPr>
              <a:t>продовженням</a:t>
            </a:r>
            <a:endParaRPr sz="2600" dirty="0">
              <a:latin typeface="Arial"/>
              <a:cs typeface="Arial"/>
            </a:endParaRPr>
          </a:p>
        </p:txBody>
      </p:sp>
      <p:sp>
        <p:nvSpPr>
          <p:cNvPr id="11" name="object 11"/>
          <p:cNvSpPr txBox="1"/>
          <p:nvPr/>
        </p:nvSpPr>
        <p:spPr>
          <a:xfrm>
            <a:off x="15148704" y="3939526"/>
            <a:ext cx="1355725" cy="939800"/>
          </a:xfrm>
          <a:prstGeom prst="rect">
            <a:avLst/>
          </a:prstGeom>
        </p:spPr>
        <p:txBody>
          <a:bodyPr vert="horz" wrap="square" lIns="0" tIns="12700" rIns="0" bIns="0" rtlCol="0">
            <a:spAutoFit/>
          </a:bodyPr>
          <a:lstStyle/>
          <a:p>
            <a:pPr marL="12700" marR="5080" indent="347980">
              <a:lnSpc>
                <a:spcPct val="115399"/>
              </a:lnSpc>
              <a:spcBef>
                <a:spcPts val="100"/>
              </a:spcBef>
            </a:pPr>
            <a:r>
              <a:rPr sz="2600" spc="60" dirty="0">
                <a:solidFill>
                  <a:srgbClr val="F0F1F1"/>
                </a:solidFill>
                <a:latin typeface="Arial"/>
                <a:cs typeface="Arial"/>
              </a:rPr>
              <a:t>рухом </a:t>
            </a:r>
            <a:r>
              <a:rPr sz="2600" spc="70" dirty="0">
                <a:solidFill>
                  <a:srgbClr val="F0F1F1"/>
                </a:solidFill>
                <a:latin typeface="Arial"/>
                <a:cs typeface="Arial"/>
              </a:rPr>
              <a:t>процесу</a:t>
            </a:r>
            <a:endParaRPr sz="2600">
              <a:latin typeface="Arial"/>
              <a:cs typeface="Arial"/>
            </a:endParaRPr>
          </a:p>
        </p:txBody>
      </p:sp>
      <p:sp>
        <p:nvSpPr>
          <p:cNvPr id="12" name="object 12"/>
          <p:cNvSpPr txBox="1"/>
          <p:nvPr/>
        </p:nvSpPr>
        <p:spPr>
          <a:xfrm>
            <a:off x="8839240" y="4914963"/>
            <a:ext cx="7665084" cy="421640"/>
          </a:xfrm>
          <a:prstGeom prst="rect">
            <a:avLst/>
          </a:prstGeom>
        </p:spPr>
        <p:txBody>
          <a:bodyPr vert="horz" wrap="square" lIns="0" tIns="12700" rIns="0" bIns="0" rtlCol="0">
            <a:spAutoFit/>
          </a:bodyPr>
          <a:lstStyle/>
          <a:p>
            <a:pPr marL="12700">
              <a:lnSpc>
                <a:spcPct val="100000"/>
              </a:lnSpc>
              <a:spcBef>
                <a:spcPts val="100"/>
              </a:spcBef>
            </a:pPr>
            <a:r>
              <a:rPr sz="2600" spc="114" dirty="0">
                <a:solidFill>
                  <a:srgbClr val="F0F1F1"/>
                </a:solidFill>
                <a:latin typeface="Arial"/>
                <a:cs typeface="Arial"/>
              </a:rPr>
              <a:t>виробництва</a:t>
            </a:r>
            <a:r>
              <a:rPr sz="2600" spc="525" dirty="0">
                <a:solidFill>
                  <a:srgbClr val="F0F1F1"/>
                </a:solidFill>
                <a:latin typeface="Arial"/>
                <a:cs typeface="Arial"/>
              </a:rPr>
              <a:t> </a:t>
            </a:r>
            <a:r>
              <a:rPr sz="2600" dirty="0">
                <a:solidFill>
                  <a:srgbClr val="F0F1F1"/>
                </a:solidFill>
                <a:latin typeface="Arial"/>
                <a:cs typeface="Arial"/>
              </a:rPr>
              <a:t>у</a:t>
            </a:r>
            <a:r>
              <a:rPr sz="2600" spc="530" dirty="0">
                <a:solidFill>
                  <a:srgbClr val="F0F1F1"/>
                </a:solidFill>
                <a:latin typeface="Arial"/>
                <a:cs typeface="Arial"/>
              </a:rPr>
              <a:t> </a:t>
            </a:r>
            <a:r>
              <a:rPr sz="2600" dirty="0">
                <a:solidFill>
                  <a:srgbClr val="F0F1F1"/>
                </a:solidFill>
                <a:latin typeface="Arial"/>
                <a:cs typeface="Arial"/>
              </a:rPr>
              <a:t>сфері</a:t>
            </a:r>
            <a:r>
              <a:rPr sz="2600" spc="530" dirty="0">
                <a:solidFill>
                  <a:srgbClr val="F0F1F1"/>
                </a:solidFill>
                <a:latin typeface="Arial"/>
                <a:cs typeface="Arial"/>
              </a:rPr>
              <a:t> </a:t>
            </a:r>
            <a:r>
              <a:rPr sz="2600" spc="85" dirty="0">
                <a:solidFill>
                  <a:srgbClr val="F0F1F1"/>
                </a:solidFill>
                <a:latin typeface="Arial"/>
                <a:cs typeface="Arial"/>
              </a:rPr>
              <a:t>обігу</a:t>
            </a:r>
            <a:r>
              <a:rPr sz="2600" spc="530" dirty="0">
                <a:solidFill>
                  <a:srgbClr val="F0F1F1"/>
                </a:solidFill>
                <a:latin typeface="Arial"/>
                <a:cs typeface="Arial"/>
              </a:rPr>
              <a:t> </a:t>
            </a:r>
            <a:r>
              <a:rPr sz="2600" spc="-10" dirty="0">
                <a:solidFill>
                  <a:srgbClr val="F0F1F1"/>
                </a:solidFill>
                <a:latin typeface="Verdana"/>
                <a:cs typeface="Verdana"/>
              </a:rPr>
              <a:t>(</a:t>
            </a:r>
            <a:r>
              <a:rPr sz="2600" spc="-10" dirty="0">
                <a:solidFill>
                  <a:srgbClr val="F0F1F1"/>
                </a:solidFill>
                <a:latin typeface="Arial"/>
                <a:cs typeface="Arial"/>
              </a:rPr>
              <a:t>транспортування</a:t>
            </a:r>
            <a:r>
              <a:rPr sz="2600" spc="-10" dirty="0">
                <a:solidFill>
                  <a:srgbClr val="F0F1F1"/>
                </a:solidFill>
                <a:latin typeface="Verdana"/>
                <a:cs typeface="Verdana"/>
              </a:rPr>
              <a:t>,</a:t>
            </a:r>
            <a:endParaRPr sz="2600">
              <a:latin typeface="Verdana"/>
              <a:cs typeface="Verdana"/>
            </a:endParaRPr>
          </a:p>
        </p:txBody>
      </p:sp>
      <p:sp>
        <p:nvSpPr>
          <p:cNvPr id="13" name="object 13"/>
          <p:cNvSpPr txBox="1"/>
          <p:nvPr/>
        </p:nvSpPr>
        <p:spPr>
          <a:xfrm>
            <a:off x="8839240" y="5311126"/>
            <a:ext cx="4993005" cy="939800"/>
          </a:xfrm>
          <a:prstGeom prst="rect">
            <a:avLst/>
          </a:prstGeom>
        </p:spPr>
        <p:txBody>
          <a:bodyPr vert="horz" wrap="square" lIns="0" tIns="12700" rIns="0" bIns="0" rtlCol="0">
            <a:spAutoFit/>
          </a:bodyPr>
          <a:lstStyle/>
          <a:p>
            <a:pPr marL="12700" marR="5080">
              <a:lnSpc>
                <a:spcPct val="115399"/>
              </a:lnSpc>
              <a:spcBef>
                <a:spcPts val="100"/>
              </a:spcBef>
              <a:tabLst>
                <a:tab pos="2914015" algn="l"/>
                <a:tab pos="2948940" algn="l"/>
                <a:tab pos="3605529" algn="l"/>
              </a:tabLst>
            </a:pPr>
            <a:r>
              <a:rPr sz="2600" spc="50" dirty="0">
                <a:solidFill>
                  <a:srgbClr val="F0F1F1"/>
                </a:solidFill>
                <a:latin typeface="Arial"/>
                <a:cs typeface="Arial"/>
              </a:rPr>
              <a:t>зберігання</a:t>
            </a:r>
            <a:r>
              <a:rPr sz="2600" spc="50" dirty="0">
                <a:solidFill>
                  <a:srgbClr val="F0F1F1"/>
                </a:solidFill>
                <a:latin typeface="Verdana"/>
                <a:cs typeface="Verdana"/>
              </a:rPr>
              <a:t>,</a:t>
            </a:r>
            <a:r>
              <a:rPr sz="2600" dirty="0">
                <a:solidFill>
                  <a:srgbClr val="F0F1F1"/>
                </a:solidFill>
                <a:latin typeface="Verdana"/>
                <a:cs typeface="Verdana"/>
              </a:rPr>
              <a:t>		</a:t>
            </a:r>
            <a:r>
              <a:rPr sz="2600" spc="55" dirty="0">
                <a:solidFill>
                  <a:srgbClr val="F0F1F1"/>
                </a:solidFill>
                <a:latin typeface="Arial"/>
                <a:cs typeface="Arial"/>
              </a:rPr>
              <a:t>пакування</a:t>
            </a:r>
            <a:r>
              <a:rPr sz="2600" spc="55" dirty="0">
                <a:solidFill>
                  <a:srgbClr val="F0F1F1"/>
                </a:solidFill>
                <a:latin typeface="Verdana"/>
                <a:cs typeface="Verdana"/>
              </a:rPr>
              <a:t>, </a:t>
            </a:r>
            <a:r>
              <a:rPr sz="2600" spc="-10" dirty="0">
                <a:solidFill>
                  <a:srgbClr val="F0F1F1"/>
                </a:solidFill>
                <a:latin typeface="Arial"/>
                <a:cs typeface="Arial"/>
              </a:rPr>
              <a:t>підсортування</a:t>
            </a:r>
            <a:r>
              <a:rPr sz="2600" spc="-10" dirty="0">
                <a:solidFill>
                  <a:srgbClr val="F0F1F1"/>
                </a:solidFill>
                <a:latin typeface="Verdana"/>
                <a:cs typeface="Verdana"/>
              </a:rPr>
              <a:t>).</a:t>
            </a:r>
            <a:r>
              <a:rPr sz="2600" dirty="0">
                <a:solidFill>
                  <a:srgbClr val="F0F1F1"/>
                </a:solidFill>
                <a:latin typeface="Verdana"/>
                <a:cs typeface="Verdana"/>
              </a:rPr>
              <a:t>	</a:t>
            </a:r>
            <a:r>
              <a:rPr sz="2600" spc="-25" dirty="0">
                <a:solidFill>
                  <a:srgbClr val="F0F1F1"/>
                </a:solidFill>
                <a:latin typeface="Arial"/>
                <a:cs typeface="Arial"/>
              </a:rPr>
              <a:t>Ці</a:t>
            </a:r>
            <a:r>
              <a:rPr sz="2600" dirty="0">
                <a:solidFill>
                  <a:srgbClr val="F0F1F1"/>
                </a:solidFill>
                <a:latin typeface="Arial"/>
                <a:cs typeface="Arial"/>
              </a:rPr>
              <a:t>	</a:t>
            </a:r>
            <a:r>
              <a:rPr sz="2600" spc="95" dirty="0">
                <a:solidFill>
                  <a:srgbClr val="F0F1F1"/>
                </a:solidFill>
                <a:latin typeface="Arial"/>
                <a:cs typeface="Arial"/>
              </a:rPr>
              <a:t>процеси</a:t>
            </a:r>
            <a:endParaRPr sz="2600">
              <a:latin typeface="Arial"/>
              <a:cs typeface="Arial"/>
            </a:endParaRPr>
          </a:p>
        </p:txBody>
      </p:sp>
      <p:sp>
        <p:nvSpPr>
          <p:cNvPr id="14" name="object 14"/>
          <p:cNvSpPr txBox="1"/>
          <p:nvPr/>
        </p:nvSpPr>
        <p:spPr>
          <a:xfrm>
            <a:off x="14167592" y="5311126"/>
            <a:ext cx="2336800" cy="939800"/>
          </a:xfrm>
          <a:prstGeom prst="rect">
            <a:avLst/>
          </a:prstGeom>
        </p:spPr>
        <p:txBody>
          <a:bodyPr vert="horz" wrap="square" lIns="0" tIns="12700" rIns="0" bIns="0" rtlCol="0">
            <a:spAutoFit/>
          </a:bodyPr>
          <a:lstStyle/>
          <a:p>
            <a:pPr marL="12700" marR="5080" indent="492125">
              <a:lnSpc>
                <a:spcPct val="115399"/>
              </a:lnSpc>
              <a:spcBef>
                <a:spcPts val="100"/>
              </a:spcBef>
            </a:pPr>
            <a:r>
              <a:rPr sz="2600" spc="-10" dirty="0">
                <a:solidFill>
                  <a:srgbClr val="F0F1F1"/>
                </a:solidFill>
                <a:latin typeface="Arial"/>
                <a:cs typeface="Arial"/>
              </a:rPr>
              <a:t>фасування</a:t>
            </a:r>
            <a:r>
              <a:rPr sz="2600" spc="-10" dirty="0">
                <a:solidFill>
                  <a:srgbClr val="F0F1F1"/>
                </a:solidFill>
                <a:latin typeface="Verdana"/>
                <a:cs typeface="Verdana"/>
              </a:rPr>
              <a:t>, </a:t>
            </a:r>
            <a:r>
              <a:rPr sz="2600" spc="75" dirty="0">
                <a:solidFill>
                  <a:srgbClr val="F0F1F1"/>
                </a:solidFill>
                <a:latin typeface="Arial"/>
                <a:cs typeface="Arial"/>
              </a:rPr>
              <a:t>відображають</a:t>
            </a:r>
            <a:endParaRPr sz="2600">
              <a:latin typeface="Arial"/>
              <a:cs typeface="Arial"/>
            </a:endParaRPr>
          </a:p>
        </p:txBody>
      </p:sp>
      <p:sp>
        <p:nvSpPr>
          <p:cNvPr id="15" name="object 15"/>
          <p:cNvSpPr txBox="1"/>
          <p:nvPr/>
        </p:nvSpPr>
        <p:spPr>
          <a:xfrm>
            <a:off x="8839240" y="6225526"/>
            <a:ext cx="7665720" cy="2311400"/>
          </a:xfrm>
          <a:prstGeom prst="rect">
            <a:avLst/>
          </a:prstGeom>
        </p:spPr>
        <p:txBody>
          <a:bodyPr vert="horz" wrap="square" lIns="0" tIns="12700" rIns="0" bIns="0" rtlCol="0">
            <a:spAutoFit/>
          </a:bodyPr>
          <a:lstStyle/>
          <a:p>
            <a:pPr marL="12700" marR="5080" algn="just">
              <a:lnSpc>
                <a:spcPct val="115399"/>
              </a:lnSpc>
              <a:spcBef>
                <a:spcPts val="100"/>
              </a:spcBef>
            </a:pPr>
            <a:r>
              <a:rPr sz="2600" spc="90" dirty="0">
                <a:solidFill>
                  <a:srgbClr val="F0F1F1"/>
                </a:solidFill>
                <a:latin typeface="Arial"/>
                <a:cs typeface="Arial"/>
              </a:rPr>
              <a:t>механізм</a:t>
            </a:r>
            <a:r>
              <a:rPr sz="2600" spc="120" dirty="0">
                <a:solidFill>
                  <a:srgbClr val="F0F1F1"/>
                </a:solidFill>
                <a:latin typeface="Arial"/>
                <a:cs typeface="Arial"/>
              </a:rPr>
              <a:t>  </a:t>
            </a:r>
            <a:r>
              <a:rPr sz="2600" spc="95" dirty="0">
                <a:solidFill>
                  <a:srgbClr val="F0F1F1"/>
                </a:solidFill>
                <a:latin typeface="Arial"/>
                <a:cs typeface="Arial"/>
              </a:rPr>
              <a:t>управління</a:t>
            </a:r>
            <a:r>
              <a:rPr sz="2600" spc="120" dirty="0">
                <a:solidFill>
                  <a:srgbClr val="F0F1F1"/>
                </a:solidFill>
                <a:latin typeface="Arial"/>
                <a:cs typeface="Arial"/>
              </a:rPr>
              <a:t>  </a:t>
            </a:r>
            <a:r>
              <a:rPr sz="2600" spc="90" dirty="0">
                <a:solidFill>
                  <a:srgbClr val="F0F1F1"/>
                </a:solidFill>
                <a:latin typeface="Arial"/>
                <a:cs typeface="Arial"/>
              </a:rPr>
              <a:t>матеріальним</a:t>
            </a:r>
            <a:r>
              <a:rPr sz="2600" spc="125" dirty="0">
                <a:solidFill>
                  <a:srgbClr val="F0F1F1"/>
                </a:solidFill>
                <a:latin typeface="Arial"/>
                <a:cs typeface="Arial"/>
              </a:rPr>
              <a:t>  </a:t>
            </a:r>
            <a:r>
              <a:rPr sz="2600" spc="105" dirty="0">
                <a:solidFill>
                  <a:srgbClr val="F0F1F1"/>
                </a:solidFill>
                <a:latin typeface="Arial"/>
                <a:cs typeface="Arial"/>
              </a:rPr>
              <a:t>потоком </a:t>
            </a:r>
            <a:r>
              <a:rPr sz="2600" spc="90" dirty="0">
                <a:solidFill>
                  <a:srgbClr val="F0F1F1"/>
                </a:solidFill>
                <a:latin typeface="Arial"/>
                <a:cs typeface="Arial"/>
              </a:rPr>
              <a:t>вантажів </a:t>
            </a:r>
            <a:r>
              <a:rPr sz="2600" spc="85" dirty="0">
                <a:solidFill>
                  <a:srgbClr val="F0F1F1"/>
                </a:solidFill>
                <a:latin typeface="Arial"/>
                <a:cs typeface="Arial"/>
              </a:rPr>
              <a:t>із </a:t>
            </a:r>
            <a:r>
              <a:rPr sz="2600" spc="130" dirty="0">
                <a:solidFill>
                  <a:srgbClr val="F0F1F1"/>
                </a:solidFill>
                <a:latin typeface="Arial"/>
                <a:cs typeface="Arial"/>
              </a:rPr>
              <a:t>включенням </a:t>
            </a:r>
            <a:r>
              <a:rPr sz="2600" spc="105" dirty="0">
                <a:solidFill>
                  <a:srgbClr val="F0F1F1"/>
                </a:solidFill>
                <a:latin typeface="Arial"/>
                <a:cs typeface="Arial"/>
              </a:rPr>
              <a:t>виробничо</a:t>
            </a:r>
            <a:r>
              <a:rPr sz="2600" spc="105" dirty="0">
                <a:solidFill>
                  <a:srgbClr val="F0F1F1"/>
                </a:solidFill>
                <a:latin typeface="Verdana"/>
                <a:cs typeface="Verdana"/>
              </a:rPr>
              <a:t>-</a:t>
            </a:r>
            <a:r>
              <a:rPr sz="2600" spc="110" dirty="0">
                <a:solidFill>
                  <a:srgbClr val="F0F1F1"/>
                </a:solidFill>
                <a:latin typeface="Arial"/>
                <a:cs typeface="Arial"/>
              </a:rPr>
              <a:t>технологічних</a:t>
            </a:r>
            <a:r>
              <a:rPr sz="2600" spc="165" dirty="0">
                <a:solidFill>
                  <a:srgbClr val="F0F1F1"/>
                </a:solidFill>
                <a:latin typeface="Arial"/>
                <a:cs typeface="Arial"/>
              </a:rPr>
              <a:t>  </a:t>
            </a:r>
            <a:r>
              <a:rPr sz="2600" spc="65" dirty="0">
                <a:solidFill>
                  <a:srgbClr val="F0F1F1"/>
                </a:solidFill>
                <a:latin typeface="Arial"/>
                <a:cs typeface="Arial"/>
              </a:rPr>
              <a:t>операцій</a:t>
            </a:r>
            <a:r>
              <a:rPr sz="2600" spc="65" dirty="0">
                <a:solidFill>
                  <a:srgbClr val="F0F1F1"/>
                </a:solidFill>
                <a:latin typeface="Verdana"/>
                <a:cs typeface="Verdana"/>
              </a:rPr>
              <a:t>,</a:t>
            </a:r>
            <a:r>
              <a:rPr sz="2600" spc="-30" dirty="0">
                <a:solidFill>
                  <a:srgbClr val="F0F1F1"/>
                </a:solidFill>
                <a:latin typeface="Verdana"/>
                <a:cs typeface="Verdana"/>
              </a:rPr>
              <a:t>  </a:t>
            </a:r>
            <a:r>
              <a:rPr sz="2600" spc="160" dirty="0">
                <a:solidFill>
                  <a:srgbClr val="F0F1F1"/>
                </a:solidFill>
                <a:latin typeface="Arial"/>
                <a:cs typeface="Arial"/>
              </a:rPr>
              <a:t>що</a:t>
            </a:r>
            <a:r>
              <a:rPr sz="2600" spc="165" dirty="0">
                <a:solidFill>
                  <a:srgbClr val="F0F1F1"/>
                </a:solidFill>
                <a:latin typeface="Arial"/>
                <a:cs typeface="Arial"/>
              </a:rPr>
              <a:t>  </a:t>
            </a:r>
            <a:r>
              <a:rPr sz="2600" spc="80" dirty="0">
                <a:solidFill>
                  <a:srgbClr val="F0F1F1"/>
                </a:solidFill>
                <a:latin typeface="Arial"/>
                <a:cs typeface="Arial"/>
              </a:rPr>
              <a:t>супроводжують </a:t>
            </a:r>
            <a:r>
              <a:rPr sz="2600" spc="110" dirty="0">
                <a:solidFill>
                  <a:srgbClr val="F0F1F1"/>
                </a:solidFill>
                <a:latin typeface="Arial"/>
                <a:cs typeface="Arial"/>
              </a:rPr>
              <a:t>організацію</a:t>
            </a:r>
            <a:r>
              <a:rPr sz="2600" spc="385" dirty="0">
                <a:solidFill>
                  <a:srgbClr val="F0F1F1"/>
                </a:solidFill>
                <a:latin typeface="Arial"/>
                <a:cs typeface="Arial"/>
              </a:rPr>
              <a:t>     </a:t>
            </a:r>
            <a:r>
              <a:rPr sz="2600" spc="90" dirty="0">
                <a:solidFill>
                  <a:srgbClr val="F0F1F1"/>
                </a:solidFill>
                <a:latin typeface="Arial"/>
                <a:cs typeface="Arial"/>
              </a:rPr>
              <a:t>просування</a:t>
            </a:r>
            <a:r>
              <a:rPr sz="2600" spc="390" dirty="0">
                <a:solidFill>
                  <a:srgbClr val="F0F1F1"/>
                </a:solidFill>
                <a:latin typeface="Arial"/>
                <a:cs typeface="Arial"/>
              </a:rPr>
              <a:t>     </a:t>
            </a:r>
            <a:r>
              <a:rPr sz="2600" spc="75" dirty="0">
                <a:solidFill>
                  <a:srgbClr val="F0F1F1"/>
                </a:solidFill>
                <a:latin typeface="Arial"/>
                <a:cs typeface="Arial"/>
              </a:rPr>
              <a:t>товарів</a:t>
            </a:r>
            <a:r>
              <a:rPr sz="2600" spc="390" dirty="0">
                <a:solidFill>
                  <a:srgbClr val="F0F1F1"/>
                </a:solidFill>
                <a:latin typeface="Arial"/>
                <a:cs typeface="Arial"/>
              </a:rPr>
              <a:t>     </a:t>
            </a:r>
            <a:r>
              <a:rPr sz="2600" spc="25" dirty="0" err="1">
                <a:solidFill>
                  <a:srgbClr val="F0F1F1"/>
                </a:solidFill>
                <a:latin typeface="Arial"/>
                <a:cs typeface="Arial"/>
              </a:rPr>
              <a:t>від</a:t>
            </a:r>
            <a:r>
              <a:rPr sz="2600" spc="25" dirty="0">
                <a:solidFill>
                  <a:srgbClr val="F0F1F1"/>
                </a:solidFill>
                <a:latin typeface="Arial"/>
                <a:cs typeface="Arial"/>
              </a:rPr>
              <a:t> </a:t>
            </a:r>
            <a:r>
              <a:rPr lang="uk-UA" sz="2600" spc="135" dirty="0" smtClean="0">
                <a:solidFill>
                  <a:srgbClr val="F0F1F1"/>
                </a:solidFill>
                <a:latin typeface="Arial"/>
                <a:cs typeface="Arial"/>
              </a:rPr>
              <a:t>виробника</a:t>
            </a:r>
            <a:r>
              <a:rPr sz="2600" spc="-45" dirty="0" smtClean="0">
                <a:solidFill>
                  <a:srgbClr val="F0F1F1"/>
                </a:solidFill>
                <a:latin typeface="Arial"/>
                <a:cs typeface="Arial"/>
              </a:rPr>
              <a:t> </a:t>
            </a:r>
            <a:r>
              <a:rPr lang="uk-UA" sz="2600" dirty="0" smtClean="0">
                <a:solidFill>
                  <a:srgbClr val="F0F1F1"/>
                </a:solidFill>
                <a:latin typeface="Arial"/>
                <a:cs typeface="Arial"/>
              </a:rPr>
              <a:t>до</a:t>
            </a:r>
            <a:r>
              <a:rPr sz="2600" spc="-40" dirty="0" smtClean="0">
                <a:solidFill>
                  <a:srgbClr val="F0F1F1"/>
                </a:solidFill>
                <a:latin typeface="Arial"/>
                <a:cs typeface="Arial"/>
              </a:rPr>
              <a:t> </a:t>
            </a:r>
            <a:r>
              <a:rPr lang="uk-UA" sz="2600" spc="125" dirty="0" smtClean="0">
                <a:solidFill>
                  <a:srgbClr val="F0F1F1"/>
                </a:solidFill>
                <a:latin typeface="Arial"/>
                <a:cs typeface="Arial"/>
              </a:rPr>
              <a:t>кінцевого</a:t>
            </a:r>
            <a:r>
              <a:rPr lang="uk-UA" sz="2600" spc="-40" dirty="0" smtClean="0">
                <a:solidFill>
                  <a:srgbClr val="F0F1F1"/>
                </a:solidFill>
                <a:latin typeface="Arial"/>
                <a:cs typeface="Arial"/>
              </a:rPr>
              <a:t> </a:t>
            </a:r>
            <a:r>
              <a:rPr lang="uk-UA" sz="2600" spc="90" dirty="0" smtClean="0">
                <a:solidFill>
                  <a:srgbClr val="F0F1F1"/>
                </a:solidFill>
                <a:latin typeface="Arial"/>
                <a:cs typeface="Arial"/>
              </a:rPr>
              <a:t>споживача.</a:t>
            </a:r>
            <a:endParaRPr sz="2600" dirty="0">
              <a:latin typeface="Arial"/>
              <a:cs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6300227" y="3087729"/>
            <a:ext cx="4994441" cy="6937857"/>
          </a:xfrm>
          <a:prstGeom prst="rect">
            <a:avLst/>
          </a:prstGeom>
        </p:spPr>
      </p:pic>
      <p:grpSp>
        <p:nvGrpSpPr>
          <p:cNvPr id="3" name="object 3"/>
          <p:cNvGrpSpPr/>
          <p:nvPr/>
        </p:nvGrpSpPr>
        <p:grpSpPr>
          <a:xfrm>
            <a:off x="11294668" y="876872"/>
            <a:ext cx="6966293" cy="9148714"/>
            <a:chOff x="11294668" y="-223897"/>
            <a:chExt cx="6966293" cy="9148714"/>
          </a:xfrm>
        </p:grpSpPr>
        <p:pic>
          <p:nvPicPr>
            <p:cNvPr id="4" name="object 4"/>
            <p:cNvPicPr/>
            <p:nvPr/>
          </p:nvPicPr>
          <p:blipFill>
            <a:blip r:embed="rId3" cstate="print"/>
            <a:stretch>
              <a:fillRect/>
            </a:stretch>
          </p:blipFill>
          <p:spPr>
            <a:xfrm>
              <a:off x="11294668" y="3120633"/>
              <a:ext cx="6384066" cy="5804184"/>
            </a:xfrm>
            <a:prstGeom prst="rect">
              <a:avLst/>
            </a:prstGeom>
          </p:spPr>
        </p:pic>
        <p:sp>
          <p:nvSpPr>
            <p:cNvPr id="5" name="object 5"/>
            <p:cNvSpPr/>
            <p:nvPr/>
          </p:nvSpPr>
          <p:spPr>
            <a:xfrm>
              <a:off x="15530461" y="-223897"/>
              <a:ext cx="2730500" cy="4114800"/>
            </a:xfrm>
            <a:custGeom>
              <a:avLst/>
              <a:gdLst/>
              <a:ahLst/>
              <a:cxnLst/>
              <a:rect l="l" t="t" r="r" b="b"/>
              <a:pathLst>
                <a:path w="2730500" h="4114800">
                  <a:moveTo>
                    <a:pt x="2730367" y="1476240"/>
                  </a:moveTo>
                  <a:lnTo>
                    <a:pt x="1889417" y="1476240"/>
                  </a:lnTo>
                  <a:lnTo>
                    <a:pt x="1889417" y="0"/>
                  </a:lnTo>
                  <a:lnTo>
                    <a:pt x="2367923" y="0"/>
                  </a:lnTo>
                  <a:lnTo>
                    <a:pt x="2367923" y="1449090"/>
                  </a:lnTo>
                  <a:lnTo>
                    <a:pt x="2730367" y="1449090"/>
                  </a:lnTo>
                  <a:lnTo>
                    <a:pt x="2730367" y="1476240"/>
                  </a:lnTo>
                  <a:close/>
                </a:path>
                <a:path w="2730500" h="4114800">
                  <a:moveTo>
                    <a:pt x="2730367" y="2312776"/>
                  </a:moveTo>
                  <a:lnTo>
                    <a:pt x="0" y="2312776"/>
                  </a:lnTo>
                  <a:lnTo>
                    <a:pt x="0" y="1802031"/>
                  </a:lnTo>
                  <a:lnTo>
                    <a:pt x="1539022" y="1802031"/>
                  </a:lnTo>
                  <a:lnTo>
                    <a:pt x="503109" y="766117"/>
                  </a:lnTo>
                  <a:lnTo>
                    <a:pt x="841626" y="427600"/>
                  </a:lnTo>
                  <a:lnTo>
                    <a:pt x="1889417" y="1476240"/>
                  </a:lnTo>
                  <a:lnTo>
                    <a:pt x="2730367" y="1476240"/>
                  </a:lnTo>
                  <a:lnTo>
                    <a:pt x="2730367" y="2312776"/>
                  </a:lnTo>
                  <a:close/>
                </a:path>
                <a:path w="2730500" h="4114800">
                  <a:moveTo>
                    <a:pt x="2730367" y="1449090"/>
                  </a:moveTo>
                  <a:lnTo>
                    <a:pt x="2367923" y="1449090"/>
                  </a:lnTo>
                  <a:lnTo>
                    <a:pt x="2730367" y="1086646"/>
                  </a:lnTo>
                  <a:lnTo>
                    <a:pt x="2730367" y="1449090"/>
                  </a:lnTo>
                  <a:close/>
                </a:path>
                <a:path w="2730500" h="4114800">
                  <a:moveTo>
                    <a:pt x="801751" y="3737263"/>
                  </a:moveTo>
                  <a:lnTo>
                    <a:pt x="441175" y="3376687"/>
                  </a:lnTo>
                  <a:lnTo>
                    <a:pt x="1505086" y="2312776"/>
                  </a:lnTo>
                  <a:lnTo>
                    <a:pt x="2725953" y="2312776"/>
                  </a:lnTo>
                  <a:lnTo>
                    <a:pt x="2730367" y="2317189"/>
                  </a:lnTo>
                  <a:lnTo>
                    <a:pt x="2730367" y="2631779"/>
                  </a:lnTo>
                  <a:lnTo>
                    <a:pt x="2367923" y="2631779"/>
                  </a:lnTo>
                  <a:lnTo>
                    <a:pt x="2367923" y="2649596"/>
                  </a:lnTo>
                  <a:lnTo>
                    <a:pt x="1889417" y="2649596"/>
                  </a:lnTo>
                  <a:lnTo>
                    <a:pt x="801751" y="3737263"/>
                  </a:lnTo>
                  <a:close/>
                </a:path>
                <a:path w="2730500" h="4114800">
                  <a:moveTo>
                    <a:pt x="2730367" y="2994224"/>
                  </a:moveTo>
                  <a:lnTo>
                    <a:pt x="2367923" y="2631779"/>
                  </a:lnTo>
                  <a:lnTo>
                    <a:pt x="2730367" y="2631779"/>
                  </a:lnTo>
                  <a:lnTo>
                    <a:pt x="2730367" y="2994224"/>
                  </a:lnTo>
                  <a:close/>
                </a:path>
                <a:path w="2730500" h="4114800">
                  <a:moveTo>
                    <a:pt x="2367923" y="4114799"/>
                  </a:moveTo>
                  <a:lnTo>
                    <a:pt x="1889417" y="4114799"/>
                  </a:lnTo>
                  <a:lnTo>
                    <a:pt x="1889417" y="2649596"/>
                  </a:lnTo>
                  <a:lnTo>
                    <a:pt x="2367923" y="2649596"/>
                  </a:lnTo>
                  <a:lnTo>
                    <a:pt x="2367923" y="4114799"/>
                  </a:lnTo>
                  <a:close/>
                </a:path>
              </a:pathLst>
            </a:custGeom>
            <a:solidFill>
              <a:srgbClr val="EB5D28"/>
            </a:solidFill>
          </p:spPr>
          <p:txBody>
            <a:bodyPr wrap="square" lIns="0" tIns="0" rIns="0" bIns="0" rtlCol="0"/>
            <a:lstStyle/>
            <a:p>
              <a:endParaRPr/>
            </a:p>
          </p:txBody>
        </p:sp>
      </p:grpSp>
      <p:sp>
        <p:nvSpPr>
          <p:cNvPr id="7" name="object 7" descr="$PPTXTitle"/>
          <p:cNvSpPr txBox="1">
            <a:spLocks noGrp="1"/>
          </p:cNvSpPr>
          <p:nvPr>
            <p:ph type="title"/>
          </p:nvPr>
        </p:nvSpPr>
        <p:spPr>
          <a:xfrm>
            <a:off x="1330434" y="293536"/>
            <a:ext cx="12715240" cy="2311400"/>
          </a:xfrm>
          <a:prstGeom prst="rect">
            <a:avLst/>
          </a:prstGeom>
        </p:spPr>
        <p:txBody>
          <a:bodyPr vert="horz" wrap="square" lIns="0" tIns="12700" rIns="0" bIns="0" rtlCol="0">
            <a:spAutoFit/>
          </a:bodyPr>
          <a:lstStyle/>
          <a:p>
            <a:pPr marL="12700" marR="5080" algn="just">
              <a:lnSpc>
                <a:spcPct val="115399"/>
              </a:lnSpc>
              <a:spcBef>
                <a:spcPts val="100"/>
              </a:spcBef>
            </a:pPr>
            <a:r>
              <a:rPr lang="uk-UA" sz="2600" spc="-105" dirty="0" smtClean="0">
                <a:solidFill>
                  <a:srgbClr val="252421"/>
                </a:solidFill>
                <a:latin typeface="Arial Black"/>
                <a:cs typeface="Arial Black"/>
              </a:rPr>
              <a:t>Комерційні</a:t>
            </a:r>
            <a:r>
              <a:rPr lang="uk-UA" sz="2600" spc="-215" dirty="0" smtClean="0">
                <a:solidFill>
                  <a:srgbClr val="252421"/>
                </a:solidFill>
                <a:latin typeface="Arial Black"/>
                <a:cs typeface="Arial Black"/>
              </a:rPr>
              <a:t> </a:t>
            </a:r>
            <a:r>
              <a:rPr lang="uk-UA" sz="2600" spc="-145" dirty="0" smtClean="0">
                <a:solidFill>
                  <a:srgbClr val="252421"/>
                </a:solidFill>
                <a:latin typeface="Arial Black"/>
                <a:cs typeface="Arial Black"/>
              </a:rPr>
              <a:t>процеси</a:t>
            </a:r>
            <a:r>
              <a:rPr lang="uk-UA" sz="2600" spc="-180" dirty="0" smtClean="0">
                <a:solidFill>
                  <a:srgbClr val="252421"/>
                </a:solidFill>
                <a:latin typeface="Arial Black"/>
                <a:cs typeface="Arial Black"/>
              </a:rPr>
              <a:t> </a:t>
            </a:r>
            <a:r>
              <a:rPr lang="uk-UA" sz="2600" spc="-165"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75" dirty="0" smtClean="0">
                <a:solidFill>
                  <a:srgbClr val="252421"/>
                </a:solidFill>
              </a:rPr>
              <a:t>це</a:t>
            </a:r>
            <a:r>
              <a:rPr lang="uk-UA" sz="2600" spc="-45" dirty="0" smtClean="0">
                <a:solidFill>
                  <a:srgbClr val="252421"/>
                </a:solidFill>
              </a:rPr>
              <a:t> </a:t>
            </a:r>
            <a:r>
              <a:rPr lang="uk-UA" sz="2600" spc="60" dirty="0" smtClean="0">
                <a:solidFill>
                  <a:srgbClr val="252421"/>
                </a:solidFill>
              </a:rPr>
              <a:t>процеси</a:t>
            </a:r>
            <a:r>
              <a:rPr lang="uk-UA" sz="2600" spc="60"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80" dirty="0" smtClean="0">
                <a:solidFill>
                  <a:srgbClr val="252421"/>
                </a:solidFill>
              </a:rPr>
              <a:t>пов</a:t>
            </a:r>
            <a:r>
              <a:rPr lang="uk-UA" sz="2600" spc="80" dirty="0" smtClean="0">
                <a:solidFill>
                  <a:srgbClr val="252421"/>
                </a:solidFill>
                <a:latin typeface="Verdana"/>
                <a:cs typeface="Verdana"/>
              </a:rPr>
              <a:t>’</a:t>
            </a:r>
            <a:r>
              <a:rPr lang="uk-UA" sz="2600" spc="80" dirty="0" smtClean="0">
                <a:solidFill>
                  <a:srgbClr val="252421"/>
                </a:solidFill>
              </a:rPr>
              <a:t>язані</a:t>
            </a:r>
            <a:r>
              <a:rPr lang="uk-UA" sz="2600" spc="-45" dirty="0" smtClean="0">
                <a:solidFill>
                  <a:srgbClr val="252421"/>
                </a:solidFill>
              </a:rPr>
              <a:t> </a:t>
            </a:r>
            <a:r>
              <a:rPr lang="uk-UA" sz="2600" spc="85" dirty="0" smtClean="0">
                <a:solidFill>
                  <a:srgbClr val="252421"/>
                </a:solidFill>
              </a:rPr>
              <a:t>із</a:t>
            </a:r>
            <a:r>
              <a:rPr lang="uk-UA" sz="2600" spc="-40" dirty="0" smtClean="0">
                <a:solidFill>
                  <a:srgbClr val="252421"/>
                </a:solidFill>
              </a:rPr>
              <a:t> </a:t>
            </a:r>
            <a:r>
              <a:rPr lang="uk-UA" sz="2600" spc="135" dirty="0" smtClean="0">
                <a:solidFill>
                  <a:srgbClr val="252421"/>
                </a:solidFill>
              </a:rPr>
              <a:t>зміною</a:t>
            </a:r>
            <a:r>
              <a:rPr lang="uk-UA" sz="2600" spc="-45" dirty="0" smtClean="0">
                <a:solidFill>
                  <a:srgbClr val="252421"/>
                </a:solidFill>
              </a:rPr>
              <a:t> </a:t>
            </a:r>
            <a:r>
              <a:rPr lang="uk-UA" sz="2600" dirty="0" smtClean="0">
                <a:solidFill>
                  <a:srgbClr val="252421"/>
                </a:solidFill>
              </a:rPr>
              <a:t>форм</a:t>
            </a:r>
            <a:r>
              <a:rPr lang="uk-UA" sz="2600" spc="-45" dirty="0" smtClean="0">
                <a:solidFill>
                  <a:srgbClr val="252421"/>
                </a:solidFill>
              </a:rPr>
              <a:t> </a:t>
            </a:r>
            <a:r>
              <a:rPr lang="uk-UA" sz="2600" dirty="0" smtClean="0">
                <a:solidFill>
                  <a:srgbClr val="252421"/>
                </a:solidFill>
              </a:rPr>
              <a:t>вартості</a:t>
            </a:r>
            <a:r>
              <a:rPr lang="uk-UA" sz="2600"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60" dirty="0" smtClean="0">
                <a:solidFill>
                  <a:srgbClr val="252421"/>
                </a:solidFill>
              </a:rPr>
              <a:t>тобто</a:t>
            </a:r>
            <a:r>
              <a:rPr lang="uk-UA" sz="2600" spc="-40" dirty="0" smtClean="0">
                <a:solidFill>
                  <a:srgbClr val="252421"/>
                </a:solidFill>
              </a:rPr>
              <a:t> </a:t>
            </a:r>
            <a:r>
              <a:rPr lang="uk-UA" sz="2600" spc="30" dirty="0" smtClean="0">
                <a:solidFill>
                  <a:srgbClr val="252421"/>
                </a:solidFill>
              </a:rPr>
              <a:t>з </a:t>
            </a:r>
            <a:r>
              <a:rPr lang="uk-UA" sz="2600" spc="100" dirty="0" smtClean="0">
                <a:solidFill>
                  <a:srgbClr val="252421"/>
                </a:solidFill>
              </a:rPr>
              <a:t>купівлею</a:t>
            </a:r>
            <a:r>
              <a:rPr lang="uk-UA" sz="2600" spc="-45" dirty="0" smtClean="0">
                <a:solidFill>
                  <a:srgbClr val="252421"/>
                </a:solidFill>
              </a:rPr>
              <a:t> </a:t>
            </a:r>
            <a:r>
              <a:rPr lang="uk-UA" sz="2600" dirty="0" smtClean="0">
                <a:solidFill>
                  <a:srgbClr val="252421"/>
                </a:solidFill>
              </a:rPr>
              <a:t>та</a:t>
            </a:r>
            <a:r>
              <a:rPr lang="uk-UA" sz="2600" spc="-45" dirty="0" smtClean="0">
                <a:solidFill>
                  <a:srgbClr val="252421"/>
                </a:solidFill>
              </a:rPr>
              <a:t> </a:t>
            </a:r>
            <a:r>
              <a:rPr lang="uk-UA" sz="2600" spc="90" dirty="0" err="1" smtClean="0">
                <a:solidFill>
                  <a:srgbClr val="252421"/>
                </a:solidFill>
              </a:rPr>
              <a:t>продажем</a:t>
            </a:r>
            <a:r>
              <a:rPr lang="uk-UA" sz="2600" spc="-45" dirty="0" smtClean="0">
                <a:solidFill>
                  <a:srgbClr val="252421"/>
                </a:solidFill>
              </a:rPr>
              <a:t> </a:t>
            </a:r>
            <a:r>
              <a:rPr lang="uk-UA" sz="2600" dirty="0" smtClean="0">
                <a:solidFill>
                  <a:srgbClr val="252421"/>
                </a:solidFill>
              </a:rPr>
              <a:t>товарів</a:t>
            </a:r>
            <a:r>
              <a:rPr lang="uk-UA" sz="2600" dirty="0" smtClean="0">
                <a:solidFill>
                  <a:srgbClr val="252421"/>
                </a:solidFill>
                <a:latin typeface="Verdana"/>
                <a:cs typeface="Verdana"/>
              </a:rPr>
              <a:t>.</a:t>
            </a:r>
            <a:r>
              <a:rPr lang="uk-UA" sz="2600" spc="-235" dirty="0" smtClean="0">
                <a:solidFill>
                  <a:srgbClr val="252421"/>
                </a:solidFill>
                <a:latin typeface="Verdana"/>
                <a:cs typeface="Verdana"/>
              </a:rPr>
              <a:t> </a:t>
            </a:r>
            <a:r>
              <a:rPr lang="uk-UA" sz="2600" spc="60" dirty="0" smtClean="0">
                <a:solidFill>
                  <a:srgbClr val="252421"/>
                </a:solidFill>
              </a:rPr>
              <a:t>До</a:t>
            </a:r>
            <a:r>
              <a:rPr lang="uk-UA" sz="2600" spc="-40" dirty="0" smtClean="0">
                <a:solidFill>
                  <a:srgbClr val="252421"/>
                </a:solidFill>
              </a:rPr>
              <a:t> </a:t>
            </a:r>
            <a:r>
              <a:rPr lang="uk-UA" sz="2600" spc="135" dirty="0" smtClean="0">
                <a:solidFill>
                  <a:srgbClr val="252421"/>
                </a:solidFill>
              </a:rPr>
              <a:t>комерційних</a:t>
            </a:r>
            <a:r>
              <a:rPr lang="uk-UA" sz="2600" spc="-45" dirty="0" smtClean="0">
                <a:solidFill>
                  <a:srgbClr val="252421"/>
                </a:solidFill>
              </a:rPr>
              <a:t> </a:t>
            </a:r>
            <a:r>
              <a:rPr lang="uk-UA" sz="2600" spc="95" dirty="0" smtClean="0">
                <a:solidFill>
                  <a:srgbClr val="252421"/>
                </a:solidFill>
              </a:rPr>
              <a:t>також</a:t>
            </a:r>
            <a:r>
              <a:rPr lang="uk-UA" sz="2600" spc="-45" dirty="0" smtClean="0">
                <a:solidFill>
                  <a:srgbClr val="252421"/>
                </a:solidFill>
              </a:rPr>
              <a:t> </a:t>
            </a:r>
            <a:r>
              <a:rPr lang="uk-UA" sz="2600" spc="75" dirty="0" smtClean="0">
                <a:solidFill>
                  <a:srgbClr val="252421"/>
                </a:solidFill>
              </a:rPr>
              <a:t>відносять</a:t>
            </a:r>
            <a:r>
              <a:rPr lang="uk-UA" sz="2600" spc="-45" dirty="0" smtClean="0">
                <a:solidFill>
                  <a:srgbClr val="252421"/>
                </a:solidFill>
              </a:rPr>
              <a:t> </a:t>
            </a:r>
            <a:r>
              <a:rPr lang="uk-UA" sz="2600" spc="85" dirty="0" smtClean="0">
                <a:solidFill>
                  <a:srgbClr val="252421"/>
                </a:solidFill>
              </a:rPr>
              <a:t>торговельні </a:t>
            </a:r>
            <a:r>
              <a:rPr lang="uk-UA" sz="2600" spc="60" dirty="0" smtClean="0">
                <a:solidFill>
                  <a:srgbClr val="252421"/>
                </a:solidFill>
              </a:rPr>
              <a:t>процеси</a:t>
            </a:r>
            <a:r>
              <a:rPr lang="uk-UA" sz="2600" spc="60" dirty="0" smtClean="0">
                <a:solidFill>
                  <a:srgbClr val="252421"/>
                </a:solidFill>
                <a:latin typeface="Verdana"/>
                <a:cs typeface="Verdana"/>
              </a:rPr>
              <a:t>,</a:t>
            </a:r>
            <a:r>
              <a:rPr lang="uk-UA" sz="2600" spc="-265" dirty="0" smtClean="0">
                <a:solidFill>
                  <a:srgbClr val="252421"/>
                </a:solidFill>
                <a:latin typeface="Verdana"/>
                <a:cs typeface="Verdana"/>
              </a:rPr>
              <a:t> </a:t>
            </a:r>
            <a:r>
              <a:rPr lang="uk-UA" sz="2600" spc="110" dirty="0" smtClean="0">
                <a:solidFill>
                  <a:srgbClr val="252421"/>
                </a:solidFill>
              </a:rPr>
              <a:t>які</a:t>
            </a:r>
            <a:r>
              <a:rPr lang="uk-UA" sz="2600" spc="-70" dirty="0" smtClean="0">
                <a:solidFill>
                  <a:srgbClr val="252421"/>
                </a:solidFill>
              </a:rPr>
              <a:t> </a:t>
            </a:r>
            <a:r>
              <a:rPr lang="uk-UA" sz="2600" spc="90" dirty="0" smtClean="0">
                <a:solidFill>
                  <a:srgbClr val="252421"/>
                </a:solidFill>
              </a:rPr>
              <a:t>забезпечують</a:t>
            </a:r>
            <a:r>
              <a:rPr lang="uk-UA" sz="2600" spc="-70" dirty="0" smtClean="0">
                <a:solidFill>
                  <a:srgbClr val="252421"/>
                </a:solidFill>
              </a:rPr>
              <a:t> </a:t>
            </a:r>
            <a:r>
              <a:rPr lang="uk-UA" sz="2600" spc="105" dirty="0" smtClean="0">
                <a:solidFill>
                  <a:srgbClr val="252421"/>
                </a:solidFill>
              </a:rPr>
              <a:t>нормальне</a:t>
            </a:r>
            <a:r>
              <a:rPr lang="uk-UA" sz="2600" spc="-70" dirty="0" smtClean="0">
                <a:solidFill>
                  <a:srgbClr val="252421"/>
                </a:solidFill>
              </a:rPr>
              <a:t> </a:t>
            </a:r>
            <a:r>
              <a:rPr lang="uk-UA" sz="2600" spc="90" dirty="0" smtClean="0">
                <a:solidFill>
                  <a:srgbClr val="252421"/>
                </a:solidFill>
              </a:rPr>
              <a:t>функціонування</a:t>
            </a:r>
            <a:r>
              <a:rPr lang="uk-UA" sz="2600" spc="-70" dirty="0" smtClean="0">
                <a:solidFill>
                  <a:srgbClr val="252421"/>
                </a:solidFill>
              </a:rPr>
              <a:t> </a:t>
            </a:r>
            <a:r>
              <a:rPr lang="uk-UA" sz="2600" spc="105" dirty="0" smtClean="0">
                <a:solidFill>
                  <a:srgbClr val="252421"/>
                </a:solidFill>
              </a:rPr>
              <a:t>торгового</a:t>
            </a:r>
            <a:r>
              <a:rPr lang="uk-UA" sz="2600" spc="-70" dirty="0" smtClean="0">
                <a:solidFill>
                  <a:srgbClr val="252421"/>
                </a:solidFill>
              </a:rPr>
              <a:t> </a:t>
            </a:r>
            <a:r>
              <a:rPr lang="uk-UA" sz="2600" spc="35" dirty="0" smtClean="0">
                <a:solidFill>
                  <a:srgbClr val="252421"/>
                </a:solidFill>
              </a:rPr>
              <a:t>механізму</a:t>
            </a:r>
            <a:r>
              <a:rPr lang="uk-UA" sz="2600" spc="35" dirty="0" smtClean="0">
                <a:solidFill>
                  <a:srgbClr val="252421"/>
                </a:solidFill>
                <a:latin typeface="Verdana"/>
                <a:cs typeface="Verdana"/>
              </a:rPr>
              <a:t>, </a:t>
            </a:r>
            <a:r>
              <a:rPr lang="uk-UA" sz="2600" dirty="0" smtClean="0">
                <a:solidFill>
                  <a:srgbClr val="252421"/>
                </a:solidFill>
              </a:rPr>
              <a:t>зокрема</a:t>
            </a:r>
            <a:r>
              <a:rPr lang="uk-UA" sz="2600" dirty="0" smtClean="0">
                <a:solidFill>
                  <a:srgbClr val="252421"/>
                </a:solidFill>
                <a:latin typeface="Verdana"/>
                <a:cs typeface="Verdana"/>
              </a:rPr>
              <a:t>:</a:t>
            </a:r>
            <a:r>
              <a:rPr lang="uk-UA" sz="2600" spc="-175" dirty="0" smtClean="0">
                <a:solidFill>
                  <a:srgbClr val="252421"/>
                </a:solidFill>
                <a:latin typeface="Verdana"/>
                <a:cs typeface="Verdana"/>
              </a:rPr>
              <a:t> </a:t>
            </a:r>
            <a:r>
              <a:rPr lang="uk-UA" sz="2600" spc="110" dirty="0" smtClean="0">
                <a:solidFill>
                  <a:srgbClr val="252421"/>
                </a:solidFill>
              </a:rPr>
              <a:t>організацію</a:t>
            </a:r>
            <a:r>
              <a:rPr lang="uk-UA" sz="2600" spc="20" dirty="0" smtClean="0">
                <a:solidFill>
                  <a:srgbClr val="252421"/>
                </a:solidFill>
              </a:rPr>
              <a:t> </a:t>
            </a:r>
            <a:r>
              <a:rPr lang="uk-UA" sz="2600" spc="150" dirty="0" smtClean="0">
                <a:solidFill>
                  <a:srgbClr val="252421"/>
                </a:solidFill>
              </a:rPr>
              <a:t>ринкових</a:t>
            </a:r>
            <a:r>
              <a:rPr lang="uk-UA" sz="2600" spc="20" dirty="0" smtClean="0">
                <a:solidFill>
                  <a:srgbClr val="252421"/>
                </a:solidFill>
              </a:rPr>
              <a:t> </a:t>
            </a:r>
            <a:r>
              <a:rPr lang="uk-UA" sz="2600" dirty="0" smtClean="0">
                <a:solidFill>
                  <a:srgbClr val="252421"/>
                </a:solidFill>
              </a:rPr>
              <a:t>досліджень</a:t>
            </a:r>
            <a:r>
              <a:rPr lang="uk-UA" sz="2600" dirty="0" smtClean="0">
                <a:solidFill>
                  <a:srgbClr val="252421"/>
                </a:solidFill>
                <a:latin typeface="Verdana"/>
                <a:cs typeface="Verdana"/>
              </a:rPr>
              <a:t>,</a:t>
            </a:r>
            <a:r>
              <a:rPr lang="uk-UA" sz="2600" spc="-170" dirty="0" smtClean="0">
                <a:solidFill>
                  <a:srgbClr val="252421"/>
                </a:solidFill>
                <a:latin typeface="Verdana"/>
                <a:cs typeface="Verdana"/>
              </a:rPr>
              <a:t> </a:t>
            </a:r>
            <a:r>
              <a:rPr lang="uk-UA" sz="2600" spc="130" dirty="0" smtClean="0">
                <a:solidFill>
                  <a:srgbClr val="252421"/>
                </a:solidFill>
              </a:rPr>
              <a:t>оцінку</a:t>
            </a:r>
            <a:r>
              <a:rPr lang="uk-UA" sz="2600" spc="20" dirty="0" smtClean="0">
                <a:solidFill>
                  <a:srgbClr val="252421"/>
                </a:solidFill>
              </a:rPr>
              <a:t> </a:t>
            </a:r>
            <a:r>
              <a:rPr lang="uk-UA" sz="2600" spc="65" dirty="0" smtClean="0">
                <a:solidFill>
                  <a:srgbClr val="252421"/>
                </a:solidFill>
              </a:rPr>
              <a:t>інфраструктури</a:t>
            </a:r>
            <a:r>
              <a:rPr lang="uk-UA" sz="2600" spc="15" dirty="0" smtClean="0">
                <a:solidFill>
                  <a:srgbClr val="252421"/>
                </a:solidFill>
              </a:rPr>
              <a:t> </a:t>
            </a:r>
            <a:r>
              <a:rPr lang="uk-UA" sz="2600" spc="105" dirty="0" smtClean="0">
                <a:solidFill>
                  <a:srgbClr val="252421"/>
                </a:solidFill>
              </a:rPr>
              <a:t>основних </a:t>
            </a:r>
            <a:r>
              <a:rPr lang="uk-UA" sz="2600" spc="85" dirty="0" smtClean="0">
                <a:solidFill>
                  <a:srgbClr val="252421"/>
                </a:solidFill>
              </a:rPr>
              <a:t>конкурентів</a:t>
            </a:r>
            <a:r>
              <a:rPr lang="uk-UA" sz="2600" spc="85" dirty="0" smtClean="0">
                <a:solidFill>
                  <a:srgbClr val="252421"/>
                </a:solidFill>
                <a:latin typeface="Verdana"/>
                <a:cs typeface="Verdana"/>
              </a:rPr>
              <a:t>,</a:t>
            </a:r>
            <a:r>
              <a:rPr lang="uk-UA" sz="2600" spc="-260" dirty="0" smtClean="0">
                <a:solidFill>
                  <a:srgbClr val="252421"/>
                </a:solidFill>
                <a:latin typeface="Verdana"/>
                <a:cs typeface="Verdana"/>
              </a:rPr>
              <a:t> </a:t>
            </a:r>
            <a:r>
              <a:rPr lang="uk-UA" sz="2600" spc="70" dirty="0" smtClean="0">
                <a:solidFill>
                  <a:srgbClr val="252421"/>
                </a:solidFill>
              </a:rPr>
              <a:t>установлення</a:t>
            </a:r>
            <a:r>
              <a:rPr lang="uk-UA" sz="2600" spc="-65" dirty="0" smtClean="0">
                <a:solidFill>
                  <a:srgbClr val="252421"/>
                </a:solidFill>
              </a:rPr>
              <a:t> </a:t>
            </a:r>
            <a:r>
              <a:rPr lang="uk-UA" sz="2600" spc="110" dirty="0" smtClean="0">
                <a:solidFill>
                  <a:srgbClr val="252421"/>
                </a:solidFill>
              </a:rPr>
              <a:t>партнерських</a:t>
            </a:r>
            <a:r>
              <a:rPr lang="uk-UA" sz="2600" spc="-65" dirty="0" smtClean="0">
                <a:solidFill>
                  <a:srgbClr val="252421"/>
                </a:solidFill>
              </a:rPr>
              <a:t> </a:t>
            </a:r>
            <a:r>
              <a:rPr lang="uk-UA" sz="2600" spc="75" dirty="0" err="1" smtClean="0">
                <a:solidFill>
                  <a:srgbClr val="252421"/>
                </a:solidFill>
              </a:rPr>
              <a:t>зв'язків</a:t>
            </a:r>
            <a:r>
              <a:rPr lang="uk-UA" sz="2600" spc="-65" dirty="0" smtClean="0">
                <a:solidFill>
                  <a:srgbClr val="252421"/>
                </a:solidFill>
              </a:rPr>
              <a:t> </a:t>
            </a:r>
            <a:r>
              <a:rPr lang="uk-UA" sz="2600" spc="90" dirty="0" smtClean="0">
                <a:solidFill>
                  <a:srgbClr val="252421"/>
                </a:solidFill>
              </a:rPr>
              <a:t>тощо.</a:t>
            </a:r>
            <a:endParaRPr sz="2600" dirty="0">
              <a:latin typeface="Verdana"/>
              <a:cs typeface="Verdana"/>
            </a:endParaRPr>
          </a:p>
        </p:txBody>
      </p:sp>
      <p:sp>
        <p:nvSpPr>
          <p:cNvPr id="8" name="object 8"/>
          <p:cNvSpPr txBox="1"/>
          <p:nvPr/>
        </p:nvSpPr>
        <p:spPr>
          <a:xfrm>
            <a:off x="269053" y="3043163"/>
            <a:ext cx="5519420" cy="6731000"/>
          </a:xfrm>
          <a:prstGeom prst="rect">
            <a:avLst/>
          </a:prstGeom>
        </p:spPr>
        <p:txBody>
          <a:bodyPr vert="horz" wrap="square" lIns="0" tIns="12700" rIns="0" bIns="0" rtlCol="0">
            <a:spAutoFit/>
          </a:bodyPr>
          <a:lstStyle/>
          <a:p>
            <a:pPr marL="12700" marR="5080" algn="just">
              <a:lnSpc>
                <a:spcPct val="114599"/>
              </a:lnSpc>
              <a:spcBef>
                <a:spcPts val="100"/>
              </a:spcBef>
            </a:pPr>
            <a:r>
              <a:rPr sz="2400" spc="100" dirty="0">
                <a:solidFill>
                  <a:srgbClr val="252421"/>
                </a:solidFill>
                <a:latin typeface="Arial"/>
                <a:cs typeface="Arial"/>
              </a:rPr>
              <a:t>Крім</a:t>
            </a:r>
            <a:r>
              <a:rPr sz="2400" spc="60" dirty="0">
                <a:solidFill>
                  <a:srgbClr val="252421"/>
                </a:solidFill>
                <a:latin typeface="Arial"/>
                <a:cs typeface="Arial"/>
              </a:rPr>
              <a:t> </a:t>
            </a:r>
            <a:r>
              <a:rPr sz="2400" spc="130" dirty="0">
                <a:solidFill>
                  <a:srgbClr val="252421"/>
                </a:solidFill>
                <a:latin typeface="Arial"/>
                <a:cs typeface="Arial"/>
              </a:rPr>
              <a:t>цих</a:t>
            </a:r>
            <a:r>
              <a:rPr sz="2400" spc="65" dirty="0">
                <a:solidFill>
                  <a:srgbClr val="252421"/>
                </a:solidFill>
                <a:latin typeface="Arial"/>
                <a:cs typeface="Arial"/>
              </a:rPr>
              <a:t> </a:t>
            </a:r>
            <a:r>
              <a:rPr sz="2400" spc="110" dirty="0">
                <a:solidFill>
                  <a:srgbClr val="252421"/>
                </a:solidFill>
                <a:latin typeface="Arial"/>
                <a:cs typeface="Arial"/>
              </a:rPr>
              <a:t>головних</a:t>
            </a:r>
            <a:r>
              <a:rPr sz="2400" spc="65" dirty="0">
                <a:solidFill>
                  <a:srgbClr val="252421"/>
                </a:solidFill>
                <a:latin typeface="Arial"/>
                <a:cs typeface="Arial"/>
              </a:rPr>
              <a:t> </a:t>
            </a:r>
            <a:r>
              <a:rPr sz="2400" dirty="0">
                <a:solidFill>
                  <a:srgbClr val="252421"/>
                </a:solidFill>
                <a:latin typeface="Arial"/>
                <a:cs typeface="Arial"/>
              </a:rPr>
              <a:t>процесів</a:t>
            </a:r>
            <a:r>
              <a:rPr sz="2400" dirty="0">
                <a:solidFill>
                  <a:srgbClr val="252421"/>
                </a:solidFill>
                <a:latin typeface="Verdana"/>
                <a:cs typeface="Verdana"/>
              </a:rPr>
              <a:t>,</a:t>
            </a:r>
            <a:r>
              <a:rPr sz="2400" spc="-110" dirty="0">
                <a:solidFill>
                  <a:srgbClr val="252421"/>
                </a:solidFill>
                <a:latin typeface="Verdana"/>
                <a:cs typeface="Verdana"/>
              </a:rPr>
              <a:t> </a:t>
            </a:r>
            <a:r>
              <a:rPr sz="2400" spc="125" dirty="0">
                <a:solidFill>
                  <a:srgbClr val="252421"/>
                </a:solidFill>
                <a:latin typeface="Arial"/>
                <a:cs typeface="Arial"/>
              </a:rPr>
              <a:t>що </a:t>
            </a:r>
            <a:r>
              <a:rPr sz="2400" spc="60" dirty="0">
                <a:solidFill>
                  <a:srgbClr val="252421"/>
                </a:solidFill>
                <a:latin typeface="Arial"/>
                <a:cs typeface="Arial"/>
              </a:rPr>
              <a:t>відбуваються</a:t>
            </a:r>
            <a:r>
              <a:rPr sz="2400" spc="-60" dirty="0">
                <a:solidFill>
                  <a:srgbClr val="252421"/>
                </a:solidFill>
                <a:latin typeface="Arial"/>
                <a:cs typeface="Arial"/>
              </a:rPr>
              <a:t> </a:t>
            </a:r>
            <a:r>
              <a:rPr sz="2400" dirty="0">
                <a:solidFill>
                  <a:srgbClr val="252421"/>
                </a:solidFill>
                <a:latin typeface="Arial"/>
                <a:cs typeface="Arial"/>
              </a:rPr>
              <a:t>у</a:t>
            </a:r>
            <a:r>
              <a:rPr sz="2400" spc="-55" dirty="0">
                <a:solidFill>
                  <a:srgbClr val="252421"/>
                </a:solidFill>
                <a:latin typeface="Arial"/>
                <a:cs typeface="Arial"/>
              </a:rPr>
              <a:t> </a:t>
            </a:r>
            <a:r>
              <a:rPr sz="2400" dirty="0">
                <a:solidFill>
                  <a:srgbClr val="252421"/>
                </a:solidFill>
                <a:latin typeface="Arial"/>
                <a:cs typeface="Arial"/>
              </a:rPr>
              <a:t>сфері</a:t>
            </a:r>
            <a:r>
              <a:rPr sz="2400" spc="-55" dirty="0">
                <a:solidFill>
                  <a:srgbClr val="252421"/>
                </a:solidFill>
                <a:latin typeface="Arial"/>
                <a:cs typeface="Arial"/>
              </a:rPr>
              <a:t> </a:t>
            </a:r>
            <a:r>
              <a:rPr sz="2400" spc="-10" dirty="0">
                <a:solidFill>
                  <a:srgbClr val="252421"/>
                </a:solidFill>
                <a:latin typeface="Arial"/>
                <a:cs typeface="Arial"/>
              </a:rPr>
              <a:t>торгівлі</a:t>
            </a:r>
            <a:r>
              <a:rPr sz="2400" spc="-10" dirty="0">
                <a:solidFill>
                  <a:srgbClr val="252421"/>
                </a:solidFill>
                <a:latin typeface="Verdana"/>
                <a:cs typeface="Verdana"/>
              </a:rPr>
              <a:t>, </a:t>
            </a:r>
            <a:r>
              <a:rPr sz="2400" spc="120" dirty="0">
                <a:solidFill>
                  <a:srgbClr val="252421"/>
                </a:solidFill>
                <a:latin typeface="Arial"/>
                <a:cs typeface="Arial"/>
              </a:rPr>
              <a:t>важливими</a:t>
            </a:r>
            <a:r>
              <a:rPr sz="2400" spc="-40" dirty="0">
                <a:solidFill>
                  <a:srgbClr val="252421"/>
                </a:solidFill>
                <a:latin typeface="Arial"/>
                <a:cs typeface="Arial"/>
              </a:rPr>
              <a:t> </a:t>
            </a:r>
            <a:r>
              <a:rPr sz="2400" dirty="0">
                <a:solidFill>
                  <a:srgbClr val="252421"/>
                </a:solidFill>
                <a:latin typeface="Arial"/>
                <a:cs typeface="Arial"/>
              </a:rPr>
              <a:t>є</a:t>
            </a:r>
            <a:r>
              <a:rPr sz="2400" spc="-40" dirty="0">
                <a:solidFill>
                  <a:srgbClr val="252421"/>
                </a:solidFill>
                <a:latin typeface="Arial"/>
                <a:cs typeface="Arial"/>
              </a:rPr>
              <a:t> </a:t>
            </a:r>
            <a:r>
              <a:rPr sz="2400" spc="130" dirty="0">
                <a:solidFill>
                  <a:srgbClr val="252421"/>
                </a:solidFill>
                <a:latin typeface="Arial"/>
                <a:cs typeface="Arial"/>
              </a:rPr>
              <a:t>виконання</a:t>
            </a:r>
            <a:r>
              <a:rPr sz="2400" spc="-35" dirty="0">
                <a:solidFill>
                  <a:srgbClr val="252421"/>
                </a:solidFill>
                <a:latin typeface="Arial"/>
                <a:cs typeface="Arial"/>
              </a:rPr>
              <a:t> </a:t>
            </a:r>
            <a:r>
              <a:rPr sz="2400" spc="60" dirty="0">
                <a:solidFill>
                  <a:srgbClr val="252421"/>
                </a:solidFill>
                <a:latin typeface="Arial"/>
                <a:cs typeface="Arial"/>
              </a:rPr>
              <a:t>додаткових </a:t>
            </a:r>
            <a:r>
              <a:rPr sz="2400" spc="100" dirty="0">
                <a:solidFill>
                  <a:srgbClr val="252421"/>
                </a:solidFill>
                <a:latin typeface="Arial"/>
                <a:cs typeface="Arial"/>
              </a:rPr>
              <a:t>торговельних</a:t>
            </a:r>
            <a:r>
              <a:rPr sz="2400" spc="-20" dirty="0">
                <a:solidFill>
                  <a:srgbClr val="252421"/>
                </a:solidFill>
                <a:latin typeface="Arial"/>
                <a:cs typeface="Arial"/>
              </a:rPr>
              <a:t> </a:t>
            </a:r>
            <a:r>
              <a:rPr sz="2400" dirty="0">
                <a:solidFill>
                  <a:srgbClr val="252421"/>
                </a:solidFill>
                <a:latin typeface="Arial"/>
                <a:cs typeface="Arial"/>
              </a:rPr>
              <a:t>та</a:t>
            </a:r>
            <a:r>
              <a:rPr sz="2400" spc="-15" dirty="0">
                <a:solidFill>
                  <a:srgbClr val="252421"/>
                </a:solidFill>
                <a:latin typeface="Arial"/>
                <a:cs typeface="Arial"/>
              </a:rPr>
              <a:t> </a:t>
            </a:r>
            <a:r>
              <a:rPr sz="2400" spc="70" dirty="0">
                <a:solidFill>
                  <a:srgbClr val="252421"/>
                </a:solidFill>
                <a:latin typeface="Arial"/>
                <a:cs typeface="Arial"/>
              </a:rPr>
              <a:t>експлуатаційних </a:t>
            </a:r>
            <a:r>
              <a:rPr sz="2400" dirty="0">
                <a:solidFill>
                  <a:srgbClr val="252421"/>
                </a:solidFill>
                <a:latin typeface="Arial"/>
                <a:cs typeface="Arial"/>
              </a:rPr>
              <a:t>послуг</a:t>
            </a:r>
            <a:r>
              <a:rPr sz="2400" dirty="0">
                <a:solidFill>
                  <a:srgbClr val="252421"/>
                </a:solidFill>
                <a:latin typeface="Verdana"/>
                <a:cs typeface="Verdana"/>
              </a:rPr>
              <a:t>,</a:t>
            </a:r>
            <a:r>
              <a:rPr sz="2400" spc="-175" dirty="0">
                <a:solidFill>
                  <a:srgbClr val="252421"/>
                </a:solidFill>
                <a:latin typeface="Verdana"/>
                <a:cs typeface="Verdana"/>
              </a:rPr>
              <a:t> </a:t>
            </a:r>
            <a:r>
              <a:rPr sz="2400" spc="105" dirty="0">
                <a:solidFill>
                  <a:srgbClr val="252421"/>
                </a:solidFill>
                <a:latin typeface="Arial"/>
                <a:cs typeface="Arial"/>
              </a:rPr>
              <a:t>які</a:t>
            </a:r>
            <a:r>
              <a:rPr sz="2400" dirty="0">
                <a:solidFill>
                  <a:srgbClr val="252421"/>
                </a:solidFill>
                <a:latin typeface="Arial"/>
                <a:cs typeface="Arial"/>
              </a:rPr>
              <a:t> </a:t>
            </a:r>
            <a:r>
              <a:rPr sz="2400" spc="85" dirty="0">
                <a:solidFill>
                  <a:srgbClr val="252421"/>
                </a:solidFill>
                <a:latin typeface="Arial"/>
                <a:cs typeface="Arial"/>
              </a:rPr>
              <a:t>останнім</a:t>
            </a:r>
            <a:r>
              <a:rPr sz="2400" spc="-5" dirty="0">
                <a:solidFill>
                  <a:srgbClr val="252421"/>
                </a:solidFill>
                <a:latin typeface="Arial"/>
                <a:cs typeface="Arial"/>
              </a:rPr>
              <a:t> </a:t>
            </a:r>
            <a:r>
              <a:rPr sz="2400" spc="70" dirty="0">
                <a:solidFill>
                  <a:srgbClr val="252421"/>
                </a:solidFill>
                <a:latin typeface="Arial"/>
                <a:cs typeface="Arial"/>
              </a:rPr>
              <a:t>часом </a:t>
            </a:r>
            <a:r>
              <a:rPr sz="2400" spc="100" dirty="0">
                <a:solidFill>
                  <a:srgbClr val="252421"/>
                </a:solidFill>
                <a:latin typeface="Arial"/>
                <a:cs typeface="Arial"/>
              </a:rPr>
              <a:t>домінують</a:t>
            </a:r>
            <a:r>
              <a:rPr sz="2400" spc="-45" dirty="0">
                <a:solidFill>
                  <a:srgbClr val="252421"/>
                </a:solidFill>
                <a:latin typeface="Arial"/>
                <a:cs typeface="Arial"/>
              </a:rPr>
              <a:t> </a:t>
            </a:r>
            <a:r>
              <a:rPr sz="2400" spc="175" dirty="0">
                <a:solidFill>
                  <a:srgbClr val="252421"/>
                </a:solidFill>
                <a:latin typeface="Arial"/>
                <a:cs typeface="Arial"/>
              </a:rPr>
              <a:t>при</a:t>
            </a:r>
            <a:r>
              <a:rPr sz="2400" spc="-40" dirty="0">
                <a:solidFill>
                  <a:srgbClr val="252421"/>
                </a:solidFill>
                <a:latin typeface="Arial"/>
                <a:cs typeface="Arial"/>
              </a:rPr>
              <a:t> </a:t>
            </a:r>
            <a:r>
              <a:rPr sz="2400" spc="90" dirty="0">
                <a:solidFill>
                  <a:srgbClr val="252421"/>
                </a:solidFill>
                <a:latin typeface="Arial"/>
                <a:cs typeface="Arial"/>
              </a:rPr>
              <a:t>врахуванні</a:t>
            </a:r>
            <a:r>
              <a:rPr sz="2400" spc="-40" dirty="0">
                <a:solidFill>
                  <a:srgbClr val="252421"/>
                </a:solidFill>
                <a:latin typeface="Arial"/>
                <a:cs typeface="Arial"/>
              </a:rPr>
              <a:t> </a:t>
            </a:r>
            <a:r>
              <a:rPr sz="2400" spc="50" dirty="0">
                <a:solidFill>
                  <a:srgbClr val="252421"/>
                </a:solidFill>
                <a:latin typeface="Arial"/>
                <a:cs typeface="Arial"/>
              </a:rPr>
              <a:t>інтересів </a:t>
            </a:r>
            <a:r>
              <a:rPr sz="2400" spc="105" dirty="0">
                <a:solidFill>
                  <a:srgbClr val="252421"/>
                </a:solidFill>
                <a:latin typeface="Arial"/>
                <a:cs typeface="Arial"/>
              </a:rPr>
              <a:t>споживачів</a:t>
            </a:r>
            <a:r>
              <a:rPr sz="2400" spc="-15" dirty="0">
                <a:solidFill>
                  <a:srgbClr val="252421"/>
                </a:solidFill>
                <a:latin typeface="Arial"/>
                <a:cs typeface="Arial"/>
              </a:rPr>
              <a:t> </a:t>
            </a:r>
            <a:r>
              <a:rPr sz="2400" dirty="0">
                <a:solidFill>
                  <a:srgbClr val="252421"/>
                </a:solidFill>
                <a:latin typeface="Arial"/>
                <a:cs typeface="Arial"/>
              </a:rPr>
              <a:t>у</a:t>
            </a:r>
            <a:r>
              <a:rPr sz="2400" spc="-15" dirty="0">
                <a:solidFill>
                  <a:srgbClr val="252421"/>
                </a:solidFill>
                <a:latin typeface="Arial"/>
                <a:cs typeface="Arial"/>
              </a:rPr>
              <a:t> </a:t>
            </a:r>
            <a:r>
              <a:rPr sz="2400" spc="85" dirty="0">
                <a:solidFill>
                  <a:srgbClr val="252421"/>
                </a:solidFill>
                <a:latin typeface="Arial"/>
                <a:cs typeface="Arial"/>
              </a:rPr>
              <a:t>процесі</a:t>
            </a:r>
            <a:r>
              <a:rPr sz="2400" spc="-15" dirty="0">
                <a:solidFill>
                  <a:srgbClr val="252421"/>
                </a:solidFill>
                <a:latin typeface="Arial"/>
                <a:cs typeface="Arial"/>
              </a:rPr>
              <a:t> </a:t>
            </a:r>
            <a:r>
              <a:rPr sz="2400" spc="65" dirty="0">
                <a:solidFill>
                  <a:srgbClr val="252421"/>
                </a:solidFill>
                <a:latin typeface="Arial"/>
                <a:cs typeface="Arial"/>
              </a:rPr>
              <a:t>купівлі</a:t>
            </a:r>
            <a:r>
              <a:rPr sz="2400" spc="65" dirty="0">
                <a:solidFill>
                  <a:srgbClr val="252421"/>
                </a:solidFill>
                <a:latin typeface="Verdana"/>
                <a:cs typeface="Verdana"/>
              </a:rPr>
              <a:t>-</a:t>
            </a:r>
            <a:r>
              <a:rPr sz="2400" dirty="0">
                <a:solidFill>
                  <a:srgbClr val="252421"/>
                </a:solidFill>
                <a:latin typeface="Arial"/>
                <a:cs typeface="Arial"/>
              </a:rPr>
              <a:t>продажу</a:t>
            </a:r>
            <a:r>
              <a:rPr sz="2400" dirty="0">
                <a:solidFill>
                  <a:srgbClr val="252421"/>
                </a:solidFill>
                <a:latin typeface="Verdana"/>
                <a:cs typeface="Verdana"/>
              </a:rPr>
              <a:t>.</a:t>
            </a:r>
            <a:r>
              <a:rPr sz="2400" spc="-100" dirty="0">
                <a:solidFill>
                  <a:srgbClr val="252421"/>
                </a:solidFill>
                <a:latin typeface="Verdana"/>
                <a:cs typeface="Verdana"/>
              </a:rPr>
              <a:t> </a:t>
            </a:r>
            <a:r>
              <a:rPr sz="2400" dirty="0">
                <a:solidFill>
                  <a:srgbClr val="252421"/>
                </a:solidFill>
                <a:latin typeface="Arial"/>
                <a:cs typeface="Arial"/>
              </a:rPr>
              <a:t>Це</a:t>
            </a:r>
            <a:r>
              <a:rPr sz="2400" spc="70" dirty="0">
                <a:solidFill>
                  <a:srgbClr val="252421"/>
                </a:solidFill>
                <a:latin typeface="Arial"/>
                <a:cs typeface="Arial"/>
              </a:rPr>
              <a:t> </a:t>
            </a:r>
            <a:r>
              <a:rPr sz="2400" spc="45" dirty="0">
                <a:solidFill>
                  <a:srgbClr val="252421"/>
                </a:solidFill>
                <a:latin typeface="Arial"/>
                <a:cs typeface="Arial"/>
              </a:rPr>
              <a:t>доставка</a:t>
            </a:r>
            <a:r>
              <a:rPr sz="2400" spc="75" dirty="0">
                <a:solidFill>
                  <a:srgbClr val="252421"/>
                </a:solidFill>
                <a:latin typeface="Arial"/>
                <a:cs typeface="Arial"/>
              </a:rPr>
              <a:t> </a:t>
            </a:r>
            <a:r>
              <a:rPr sz="2400" spc="65" dirty="0">
                <a:solidFill>
                  <a:srgbClr val="252421"/>
                </a:solidFill>
                <a:latin typeface="Arial"/>
                <a:cs typeface="Arial"/>
              </a:rPr>
              <a:t>товарів </a:t>
            </a:r>
            <a:r>
              <a:rPr sz="2400" dirty="0">
                <a:solidFill>
                  <a:srgbClr val="252421"/>
                </a:solidFill>
                <a:latin typeface="Arial"/>
                <a:cs typeface="Arial"/>
              </a:rPr>
              <a:t>додому</a:t>
            </a:r>
            <a:r>
              <a:rPr sz="2400" dirty="0">
                <a:solidFill>
                  <a:srgbClr val="252421"/>
                </a:solidFill>
                <a:latin typeface="Verdana"/>
                <a:cs typeface="Verdana"/>
              </a:rPr>
              <a:t>,</a:t>
            </a:r>
            <a:r>
              <a:rPr sz="2400" spc="-190" dirty="0">
                <a:solidFill>
                  <a:srgbClr val="252421"/>
                </a:solidFill>
                <a:latin typeface="Verdana"/>
                <a:cs typeface="Verdana"/>
              </a:rPr>
              <a:t> </a:t>
            </a:r>
            <a:r>
              <a:rPr sz="2400" spc="65" dirty="0">
                <a:solidFill>
                  <a:srgbClr val="252421"/>
                </a:solidFill>
                <a:latin typeface="Arial"/>
                <a:cs typeface="Arial"/>
              </a:rPr>
              <a:t>установка</a:t>
            </a:r>
            <a:r>
              <a:rPr sz="2400" spc="-15" dirty="0">
                <a:solidFill>
                  <a:srgbClr val="252421"/>
                </a:solidFill>
                <a:latin typeface="Arial"/>
                <a:cs typeface="Arial"/>
              </a:rPr>
              <a:t> </a:t>
            </a:r>
            <a:r>
              <a:rPr sz="2400" spc="100" dirty="0">
                <a:solidFill>
                  <a:srgbClr val="252421"/>
                </a:solidFill>
                <a:latin typeface="Arial"/>
                <a:cs typeface="Arial"/>
              </a:rPr>
              <a:t>куплених </a:t>
            </a:r>
            <a:r>
              <a:rPr sz="2400" spc="105" dirty="0">
                <a:solidFill>
                  <a:srgbClr val="252421"/>
                </a:solidFill>
                <a:latin typeface="Arial"/>
                <a:cs typeface="Arial"/>
              </a:rPr>
              <a:t>технічно</a:t>
            </a:r>
            <a:r>
              <a:rPr sz="2400" spc="-25" dirty="0">
                <a:solidFill>
                  <a:srgbClr val="252421"/>
                </a:solidFill>
                <a:latin typeface="Arial"/>
                <a:cs typeface="Arial"/>
              </a:rPr>
              <a:t> </a:t>
            </a:r>
            <a:r>
              <a:rPr sz="2400" spc="70" dirty="0">
                <a:solidFill>
                  <a:srgbClr val="252421"/>
                </a:solidFill>
                <a:latin typeface="Arial"/>
                <a:cs typeface="Arial"/>
              </a:rPr>
              <a:t>складних</a:t>
            </a:r>
            <a:r>
              <a:rPr sz="2400" spc="-25" dirty="0">
                <a:solidFill>
                  <a:srgbClr val="252421"/>
                </a:solidFill>
                <a:latin typeface="Arial"/>
                <a:cs typeface="Arial"/>
              </a:rPr>
              <a:t> </a:t>
            </a:r>
            <a:r>
              <a:rPr sz="2400" spc="75" dirty="0">
                <a:solidFill>
                  <a:srgbClr val="252421"/>
                </a:solidFill>
                <a:latin typeface="Arial"/>
                <a:cs typeface="Arial"/>
              </a:rPr>
              <a:t>товарів</a:t>
            </a:r>
            <a:r>
              <a:rPr sz="2400" spc="-25" dirty="0">
                <a:solidFill>
                  <a:srgbClr val="252421"/>
                </a:solidFill>
                <a:latin typeface="Arial"/>
                <a:cs typeface="Arial"/>
              </a:rPr>
              <a:t> </a:t>
            </a:r>
            <a:r>
              <a:rPr sz="2400" spc="65" dirty="0">
                <a:solidFill>
                  <a:srgbClr val="252421"/>
                </a:solidFill>
                <a:latin typeface="Arial"/>
                <a:cs typeface="Arial"/>
              </a:rPr>
              <a:t>вдома</a:t>
            </a:r>
            <a:r>
              <a:rPr sz="2400" spc="-25" dirty="0">
                <a:solidFill>
                  <a:srgbClr val="252421"/>
                </a:solidFill>
                <a:latin typeface="Arial"/>
                <a:cs typeface="Arial"/>
              </a:rPr>
              <a:t> </a:t>
            </a:r>
            <a:r>
              <a:rPr sz="2400" spc="-50" dirty="0">
                <a:solidFill>
                  <a:srgbClr val="252421"/>
                </a:solidFill>
                <a:latin typeface="Arial"/>
                <a:cs typeface="Arial"/>
              </a:rPr>
              <a:t>у </a:t>
            </a:r>
            <a:r>
              <a:rPr sz="2400" spc="80" dirty="0">
                <a:solidFill>
                  <a:srgbClr val="252421"/>
                </a:solidFill>
                <a:latin typeface="Arial"/>
                <a:cs typeface="Arial"/>
              </a:rPr>
              <a:t>покупців</a:t>
            </a:r>
            <a:r>
              <a:rPr sz="2400" spc="80" dirty="0">
                <a:solidFill>
                  <a:srgbClr val="252421"/>
                </a:solidFill>
                <a:latin typeface="Verdana"/>
                <a:cs typeface="Verdana"/>
              </a:rPr>
              <a:t>,</a:t>
            </a:r>
            <a:r>
              <a:rPr sz="2400" spc="-200" dirty="0">
                <a:solidFill>
                  <a:srgbClr val="252421"/>
                </a:solidFill>
                <a:latin typeface="Verdana"/>
                <a:cs typeface="Verdana"/>
              </a:rPr>
              <a:t> </a:t>
            </a:r>
            <a:r>
              <a:rPr sz="2400" spc="140" dirty="0">
                <a:solidFill>
                  <a:srgbClr val="252421"/>
                </a:solidFill>
                <a:latin typeface="Arial"/>
                <a:cs typeface="Arial"/>
              </a:rPr>
              <a:t>приймання</a:t>
            </a:r>
            <a:r>
              <a:rPr sz="2400" spc="-25" dirty="0">
                <a:solidFill>
                  <a:srgbClr val="252421"/>
                </a:solidFill>
                <a:latin typeface="Arial"/>
                <a:cs typeface="Arial"/>
              </a:rPr>
              <a:t> </a:t>
            </a:r>
            <a:r>
              <a:rPr sz="2400" spc="85" dirty="0">
                <a:solidFill>
                  <a:srgbClr val="252421"/>
                </a:solidFill>
                <a:latin typeface="Arial"/>
                <a:cs typeface="Arial"/>
              </a:rPr>
              <a:t>замовлень</a:t>
            </a:r>
            <a:r>
              <a:rPr sz="2400" spc="-25" dirty="0">
                <a:solidFill>
                  <a:srgbClr val="252421"/>
                </a:solidFill>
                <a:latin typeface="Arial"/>
                <a:cs typeface="Arial"/>
              </a:rPr>
              <a:t> та </a:t>
            </a:r>
            <a:r>
              <a:rPr sz="2400" spc="-20" dirty="0">
                <a:solidFill>
                  <a:srgbClr val="252421"/>
                </a:solidFill>
                <a:latin typeface="Arial"/>
                <a:cs typeface="Arial"/>
              </a:rPr>
              <a:t>ін</a:t>
            </a:r>
            <a:r>
              <a:rPr sz="2400" spc="-20" dirty="0">
                <a:solidFill>
                  <a:srgbClr val="252421"/>
                </a:solidFill>
                <a:latin typeface="Verdana"/>
                <a:cs typeface="Verdana"/>
              </a:rPr>
              <a:t>.</a:t>
            </a:r>
            <a:r>
              <a:rPr sz="2400" spc="-200" dirty="0">
                <a:solidFill>
                  <a:srgbClr val="252421"/>
                </a:solidFill>
                <a:latin typeface="Verdana"/>
                <a:cs typeface="Verdana"/>
              </a:rPr>
              <a:t> </a:t>
            </a:r>
            <a:r>
              <a:rPr sz="2400" spc="60" dirty="0">
                <a:solidFill>
                  <a:srgbClr val="252421"/>
                </a:solidFill>
                <a:latin typeface="Arial"/>
                <a:cs typeface="Arial"/>
              </a:rPr>
              <a:t>Послуги</a:t>
            </a:r>
            <a:r>
              <a:rPr sz="2400" spc="-25" dirty="0">
                <a:solidFill>
                  <a:srgbClr val="252421"/>
                </a:solidFill>
                <a:latin typeface="Arial"/>
                <a:cs typeface="Arial"/>
              </a:rPr>
              <a:t> </a:t>
            </a:r>
            <a:r>
              <a:rPr sz="2400" spc="60" dirty="0">
                <a:solidFill>
                  <a:srgbClr val="252421"/>
                </a:solidFill>
                <a:latin typeface="Arial"/>
                <a:cs typeface="Arial"/>
              </a:rPr>
              <a:t>передпродажного</a:t>
            </a:r>
            <a:r>
              <a:rPr sz="2400" spc="60" dirty="0">
                <a:solidFill>
                  <a:srgbClr val="252421"/>
                </a:solidFill>
                <a:latin typeface="Verdana"/>
                <a:cs typeface="Verdana"/>
              </a:rPr>
              <a:t>, </a:t>
            </a:r>
            <a:r>
              <a:rPr sz="2400" spc="114" dirty="0">
                <a:solidFill>
                  <a:srgbClr val="252421"/>
                </a:solidFill>
                <a:latin typeface="Arial"/>
                <a:cs typeface="Arial"/>
              </a:rPr>
              <a:t>продажного</a:t>
            </a:r>
            <a:r>
              <a:rPr sz="2400" spc="-25" dirty="0">
                <a:solidFill>
                  <a:srgbClr val="252421"/>
                </a:solidFill>
                <a:latin typeface="Arial"/>
                <a:cs typeface="Arial"/>
              </a:rPr>
              <a:t> </a:t>
            </a:r>
            <a:r>
              <a:rPr sz="2400" dirty="0">
                <a:solidFill>
                  <a:srgbClr val="252421"/>
                </a:solidFill>
                <a:latin typeface="Arial"/>
                <a:cs typeface="Arial"/>
              </a:rPr>
              <a:t>та</a:t>
            </a:r>
            <a:r>
              <a:rPr sz="2400" spc="-25" dirty="0">
                <a:solidFill>
                  <a:srgbClr val="252421"/>
                </a:solidFill>
                <a:latin typeface="Arial"/>
                <a:cs typeface="Arial"/>
              </a:rPr>
              <a:t> </a:t>
            </a:r>
            <a:r>
              <a:rPr sz="2400" spc="80" dirty="0">
                <a:solidFill>
                  <a:srgbClr val="252421"/>
                </a:solidFill>
                <a:latin typeface="Arial"/>
                <a:cs typeface="Arial"/>
              </a:rPr>
              <a:t>післяпродажного </a:t>
            </a:r>
            <a:r>
              <a:rPr sz="2400" dirty="0">
                <a:solidFill>
                  <a:srgbClr val="252421"/>
                </a:solidFill>
                <a:latin typeface="Arial"/>
                <a:cs typeface="Arial"/>
              </a:rPr>
              <a:t>сервісу</a:t>
            </a:r>
            <a:r>
              <a:rPr sz="2400" spc="35" dirty="0">
                <a:solidFill>
                  <a:srgbClr val="252421"/>
                </a:solidFill>
                <a:latin typeface="Arial"/>
                <a:cs typeface="Arial"/>
              </a:rPr>
              <a:t> </a:t>
            </a:r>
            <a:r>
              <a:rPr sz="2400" spc="-325" dirty="0">
                <a:solidFill>
                  <a:srgbClr val="252421"/>
                </a:solidFill>
                <a:latin typeface="Verdana"/>
                <a:cs typeface="Verdana"/>
              </a:rPr>
              <a:t>–</a:t>
            </a:r>
            <a:r>
              <a:rPr sz="2400" spc="-130" dirty="0">
                <a:solidFill>
                  <a:srgbClr val="252421"/>
                </a:solidFill>
                <a:latin typeface="Verdana"/>
                <a:cs typeface="Verdana"/>
              </a:rPr>
              <a:t> </a:t>
            </a:r>
            <a:r>
              <a:rPr sz="2400" spc="60" dirty="0">
                <a:solidFill>
                  <a:srgbClr val="252421"/>
                </a:solidFill>
                <a:latin typeface="Arial"/>
                <a:cs typeface="Arial"/>
              </a:rPr>
              <a:t>невід</a:t>
            </a:r>
            <a:r>
              <a:rPr sz="2400" spc="60" dirty="0">
                <a:solidFill>
                  <a:srgbClr val="252421"/>
                </a:solidFill>
                <a:latin typeface="Verdana"/>
                <a:cs typeface="Verdana"/>
              </a:rPr>
              <a:t>’</a:t>
            </a:r>
            <a:r>
              <a:rPr sz="2400" spc="60" dirty="0">
                <a:solidFill>
                  <a:srgbClr val="252421"/>
                </a:solidFill>
                <a:latin typeface="Arial"/>
                <a:cs typeface="Arial"/>
              </a:rPr>
              <a:t>ємні</a:t>
            </a:r>
            <a:r>
              <a:rPr sz="2400" spc="35" dirty="0">
                <a:solidFill>
                  <a:srgbClr val="252421"/>
                </a:solidFill>
                <a:latin typeface="Arial"/>
                <a:cs typeface="Arial"/>
              </a:rPr>
              <a:t> </a:t>
            </a:r>
            <a:r>
              <a:rPr sz="2400" spc="70" dirty="0">
                <a:solidFill>
                  <a:srgbClr val="252421"/>
                </a:solidFill>
                <a:latin typeface="Arial"/>
                <a:cs typeface="Arial"/>
              </a:rPr>
              <a:t>елементи</a:t>
            </a:r>
            <a:r>
              <a:rPr sz="2400" spc="40" dirty="0">
                <a:solidFill>
                  <a:srgbClr val="252421"/>
                </a:solidFill>
                <a:latin typeface="Arial"/>
                <a:cs typeface="Arial"/>
              </a:rPr>
              <a:t> </a:t>
            </a:r>
            <a:r>
              <a:rPr sz="2400" spc="50" dirty="0">
                <a:solidFill>
                  <a:srgbClr val="252421"/>
                </a:solidFill>
                <a:latin typeface="Arial"/>
                <a:cs typeface="Arial"/>
              </a:rPr>
              <a:t>в </a:t>
            </a:r>
            <a:r>
              <a:rPr sz="2400" spc="90" dirty="0">
                <a:solidFill>
                  <a:srgbClr val="252421"/>
                </a:solidFill>
                <a:latin typeface="Arial"/>
                <a:cs typeface="Arial"/>
              </a:rPr>
              <a:t>досягненні</a:t>
            </a:r>
            <a:r>
              <a:rPr sz="2400" spc="-25" dirty="0">
                <a:solidFill>
                  <a:srgbClr val="252421"/>
                </a:solidFill>
                <a:latin typeface="Arial"/>
                <a:cs typeface="Arial"/>
              </a:rPr>
              <a:t> </a:t>
            </a:r>
            <a:r>
              <a:rPr sz="2400" spc="125" dirty="0">
                <a:solidFill>
                  <a:srgbClr val="252421"/>
                </a:solidFill>
                <a:latin typeface="Arial"/>
                <a:cs typeface="Arial"/>
              </a:rPr>
              <a:t>комерційного</a:t>
            </a:r>
            <a:r>
              <a:rPr sz="2400" spc="-25" dirty="0">
                <a:solidFill>
                  <a:srgbClr val="252421"/>
                </a:solidFill>
                <a:latin typeface="Arial"/>
                <a:cs typeface="Arial"/>
              </a:rPr>
              <a:t> </a:t>
            </a:r>
            <a:r>
              <a:rPr sz="2400" spc="45" dirty="0">
                <a:solidFill>
                  <a:srgbClr val="252421"/>
                </a:solidFill>
                <a:latin typeface="Arial"/>
                <a:cs typeface="Arial"/>
              </a:rPr>
              <a:t>успіху </a:t>
            </a:r>
            <a:r>
              <a:rPr sz="2400" spc="35" dirty="0">
                <a:solidFill>
                  <a:srgbClr val="252421"/>
                </a:solidFill>
                <a:latin typeface="Arial"/>
                <a:cs typeface="Arial"/>
              </a:rPr>
              <a:t>підприємства</a:t>
            </a:r>
            <a:r>
              <a:rPr sz="2400" spc="35" dirty="0">
                <a:solidFill>
                  <a:srgbClr val="252421"/>
                </a:solidFill>
                <a:latin typeface="Verdana"/>
                <a:cs typeface="Verdana"/>
              </a:rPr>
              <a:t>.</a:t>
            </a:r>
            <a:endParaRPr sz="2400" dirty="0">
              <a:latin typeface="Verdana"/>
              <a:cs typeface="Verdana"/>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425749" y="453953"/>
            <a:ext cx="17494478" cy="1854200"/>
          </a:xfrm>
          <a:prstGeom prst="rect">
            <a:avLst/>
          </a:prstGeom>
        </p:spPr>
        <p:txBody>
          <a:bodyPr vert="horz" wrap="square" lIns="0" tIns="12700" rIns="0" bIns="0" rtlCol="0">
            <a:spAutoFit/>
          </a:bodyPr>
          <a:lstStyle/>
          <a:p>
            <a:pPr marL="12065" marR="5080" algn="just">
              <a:lnSpc>
                <a:spcPct val="115399"/>
              </a:lnSpc>
              <a:spcBef>
                <a:spcPts val="100"/>
              </a:spcBef>
            </a:pPr>
            <a:r>
              <a:rPr lang="uk-UA" sz="2600" spc="114" dirty="0" smtClean="0">
                <a:solidFill>
                  <a:srgbClr val="252421"/>
                </a:solidFill>
                <a:latin typeface="Arial"/>
                <a:cs typeface="Arial"/>
              </a:rPr>
              <a:t>	</a:t>
            </a:r>
            <a:r>
              <a:rPr lang="uk-UA" sz="2600" b="1" spc="114" dirty="0" smtClean="0">
                <a:solidFill>
                  <a:srgbClr val="252421"/>
                </a:solidFill>
                <a:latin typeface="Arial"/>
                <a:cs typeface="Arial"/>
              </a:rPr>
              <a:t>Комерційне</a:t>
            </a:r>
            <a:r>
              <a:rPr lang="uk-UA" sz="2600" b="1" spc="15" dirty="0" smtClean="0">
                <a:solidFill>
                  <a:srgbClr val="252421"/>
                </a:solidFill>
                <a:latin typeface="Arial"/>
                <a:cs typeface="Arial"/>
              </a:rPr>
              <a:t> </a:t>
            </a:r>
            <a:r>
              <a:rPr lang="uk-UA" sz="2600" b="1" spc="120" dirty="0" smtClean="0">
                <a:solidFill>
                  <a:srgbClr val="252421"/>
                </a:solidFill>
                <a:latin typeface="Arial"/>
                <a:cs typeface="Arial"/>
              </a:rPr>
              <a:t>підприємництво</a:t>
            </a:r>
            <a:r>
              <a:rPr lang="uk-UA" sz="2600" b="1" spc="20" dirty="0" smtClean="0">
                <a:solidFill>
                  <a:srgbClr val="252421"/>
                </a:solidFill>
                <a:latin typeface="Arial"/>
                <a:cs typeface="Arial"/>
              </a:rPr>
              <a:t> </a:t>
            </a:r>
            <a:r>
              <a:rPr lang="uk-UA" sz="2600" dirty="0" smtClean="0">
                <a:solidFill>
                  <a:srgbClr val="252421"/>
                </a:solidFill>
                <a:latin typeface="Arial"/>
                <a:cs typeface="Arial"/>
              </a:rPr>
              <a:t>реалізується</a:t>
            </a:r>
            <a:r>
              <a:rPr lang="uk-UA" sz="2600" spc="20" dirty="0" smtClean="0">
                <a:solidFill>
                  <a:srgbClr val="252421"/>
                </a:solidFill>
                <a:latin typeface="Arial"/>
                <a:cs typeface="Arial"/>
              </a:rPr>
              <a:t> </a:t>
            </a:r>
            <a:r>
              <a:rPr lang="uk-UA" sz="2600" spc="95" dirty="0" smtClean="0">
                <a:solidFill>
                  <a:srgbClr val="252421"/>
                </a:solidFill>
                <a:latin typeface="Arial"/>
                <a:cs typeface="Arial"/>
              </a:rPr>
              <a:t>через</a:t>
            </a:r>
            <a:r>
              <a:rPr lang="uk-UA" sz="2600" spc="20" dirty="0" smtClean="0">
                <a:solidFill>
                  <a:srgbClr val="252421"/>
                </a:solidFill>
                <a:latin typeface="Arial"/>
                <a:cs typeface="Arial"/>
              </a:rPr>
              <a:t> </a:t>
            </a:r>
            <a:r>
              <a:rPr lang="uk-UA" sz="2600" spc="130" dirty="0" smtClean="0">
                <a:solidFill>
                  <a:srgbClr val="252421"/>
                </a:solidFill>
                <a:latin typeface="Arial"/>
                <a:cs typeface="Arial"/>
              </a:rPr>
              <a:t>комерційні</a:t>
            </a:r>
            <a:r>
              <a:rPr lang="uk-UA" sz="2600" spc="20" dirty="0" smtClean="0">
                <a:solidFill>
                  <a:srgbClr val="252421"/>
                </a:solidFill>
                <a:latin typeface="Arial"/>
                <a:cs typeface="Arial"/>
              </a:rPr>
              <a:t> </a:t>
            </a:r>
            <a:r>
              <a:rPr lang="uk-UA" sz="2600" spc="-10" dirty="0" smtClean="0">
                <a:solidFill>
                  <a:srgbClr val="252421"/>
                </a:solidFill>
                <a:latin typeface="Arial"/>
                <a:cs typeface="Arial"/>
              </a:rPr>
              <a:t>функції</a:t>
            </a:r>
            <a:r>
              <a:rPr lang="uk-UA" sz="2600" spc="-10" dirty="0" smtClean="0">
                <a:solidFill>
                  <a:srgbClr val="252421"/>
                </a:solidFill>
                <a:latin typeface="Verdana"/>
                <a:cs typeface="Verdana"/>
              </a:rPr>
              <a:t>,</a:t>
            </a:r>
            <a:r>
              <a:rPr lang="uk-UA" sz="2600" spc="-175" dirty="0" smtClean="0">
                <a:solidFill>
                  <a:srgbClr val="252421"/>
                </a:solidFill>
                <a:latin typeface="Verdana"/>
                <a:cs typeface="Verdana"/>
              </a:rPr>
              <a:t> </a:t>
            </a:r>
            <a:r>
              <a:rPr lang="uk-UA" sz="2600" spc="110" dirty="0" smtClean="0">
                <a:solidFill>
                  <a:srgbClr val="252421"/>
                </a:solidFill>
                <a:latin typeface="Arial"/>
                <a:cs typeface="Arial"/>
              </a:rPr>
              <a:t>які</a:t>
            </a:r>
            <a:r>
              <a:rPr lang="uk-UA" sz="2600" spc="20" dirty="0" smtClean="0">
                <a:solidFill>
                  <a:srgbClr val="252421"/>
                </a:solidFill>
                <a:latin typeface="Arial"/>
                <a:cs typeface="Arial"/>
              </a:rPr>
              <a:t> </a:t>
            </a:r>
            <a:r>
              <a:rPr lang="uk-UA" sz="2600" spc="80" dirty="0" smtClean="0">
                <a:solidFill>
                  <a:srgbClr val="252421"/>
                </a:solidFill>
                <a:latin typeface="Arial"/>
                <a:cs typeface="Arial"/>
              </a:rPr>
              <a:t>залежно</a:t>
            </a:r>
            <a:r>
              <a:rPr lang="uk-UA" sz="2600" spc="20" dirty="0" smtClean="0">
                <a:solidFill>
                  <a:srgbClr val="252421"/>
                </a:solidFill>
                <a:latin typeface="Arial"/>
                <a:cs typeface="Arial"/>
              </a:rPr>
              <a:t> </a:t>
            </a:r>
            <a:r>
              <a:rPr lang="uk-UA" sz="2600" spc="50" dirty="0" smtClean="0">
                <a:solidFill>
                  <a:srgbClr val="252421"/>
                </a:solidFill>
                <a:latin typeface="Arial"/>
                <a:cs typeface="Arial"/>
              </a:rPr>
              <a:t>від</a:t>
            </a:r>
            <a:r>
              <a:rPr lang="uk-UA" sz="2600" spc="20" dirty="0" smtClean="0">
                <a:solidFill>
                  <a:srgbClr val="252421"/>
                </a:solidFill>
                <a:latin typeface="Arial"/>
                <a:cs typeface="Arial"/>
              </a:rPr>
              <a:t> </a:t>
            </a:r>
            <a:r>
              <a:rPr lang="uk-UA" sz="2600" spc="55" dirty="0" smtClean="0">
                <a:solidFill>
                  <a:srgbClr val="252421"/>
                </a:solidFill>
                <a:latin typeface="Arial"/>
                <a:cs typeface="Arial"/>
              </a:rPr>
              <a:t>участі</a:t>
            </a:r>
            <a:r>
              <a:rPr lang="uk-UA" sz="2600" spc="20" dirty="0" smtClean="0">
                <a:solidFill>
                  <a:srgbClr val="252421"/>
                </a:solidFill>
                <a:latin typeface="Arial"/>
                <a:cs typeface="Arial"/>
              </a:rPr>
              <a:t> </a:t>
            </a:r>
            <a:r>
              <a:rPr lang="uk-UA" sz="2600" spc="-50" dirty="0" smtClean="0">
                <a:solidFill>
                  <a:srgbClr val="252421"/>
                </a:solidFill>
                <a:latin typeface="Arial"/>
                <a:cs typeface="Arial"/>
              </a:rPr>
              <a:t>у </a:t>
            </a:r>
            <a:r>
              <a:rPr lang="uk-UA" sz="2600" spc="70" dirty="0" smtClean="0">
                <a:solidFill>
                  <a:srgbClr val="252421"/>
                </a:solidFill>
                <a:latin typeface="Arial"/>
                <a:cs typeface="Arial"/>
              </a:rPr>
              <a:t>формуванні</a:t>
            </a:r>
            <a:r>
              <a:rPr lang="uk-UA" sz="2600" spc="-30" dirty="0" smtClean="0">
                <a:solidFill>
                  <a:srgbClr val="252421"/>
                </a:solidFill>
                <a:latin typeface="Arial"/>
                <a:cs typeface="Arial"/>
              </a:rPr>
              <a:t> </a:t>
            </a:r>
            <a:r>
              <a:rPr lang="uk-UA" sz="2600" spc="45" dirty="0" smtClean="0">
                <a:solidFill>
                  <a:srgbClr val="252421"/>
                </a:solidFill>
                <a:latin typeface="Arial"/>
                <a:cs typeface="Arial"/>
              </a:rPr>
              <a:t>доходів</a:t>
            </a:r>
            <a:r>
              <a:rPr lang="uk-UA" sz="2600" spc="-25" dirty="0" smtClean="0">
                <a:solidFill>
                  <a:srgbClr val="252421"/>
                </a:solidFill>
                <a:latin typeface="Arial"/>
                <a:cs typeface="Arial"/>
              </a:rPr>
              <a:t> </a:t>
            </a:r>
            <a:r>
              <a:rPr lang="uk-UA" sz="2600" spc="110" dirty="0" smtClean="0">
                <a:solidFill>
                  <a:srgbClr val="252421"/>
                </a:solidFill>
                <a:latin typeface="Arial"/>
                <a:cs typeface="Arial"/>
              </a:rPr>
              <a:t>умовно</a:t>
            </a:r>
            <a:r>
              <a:rPr lang="uk-UA" sz="2600" spc="-25" dirty="0" smtClean="0">
                <a:solidFill>
                  <a:srgbClr val="252421"/>
                </a:solidFill>
                <a:latin typeface="Arial"/>
                <a:cs typeface="Arial"/>
              </a:rPr>
              <a:t> </a:t>
            </a:r>
            <a:r>
              <a:rPr lang="uk-UA" sz="2600" spc="120" dirty="0" smtClean="0">
                <a:solidFill>
                  <a:srgbClr val="252421"/>
                </a:solidFill>
                <a:latin typeface="Arial"/>
                <a:cs typeface="Arial"/>
              </a:rPr>
              <a:t>можна</a:t>
            </a:r>
            <a:r>
              <a:rPr lang="uk-UA" sz="2600" spc="-25" dirty="0" smtClean="0">
                <a:solidFill>
                  <a:srgbClr val="252421"/>
                </a:solidFill>
                <a:latin typeface="Arial"/>
                <a:cs typeface="Arial"/>
              </a:rPr>
              <a:t> </a:t>
            </a:r>
            <a:r>
              <a:rPr lang="uk-UA" sz="2600" spc="100" dirty="0" smtClean="0">
                <a:solidFill>
                  <a:srgbClr val="252421"/>
                </a:solidFill>
                <a:latin typeface="Arial"/>
                <a:cs typeface="Arial"/>
              </a:rPr>
              <a:t>поділити</a:t>
            </a:r>
            <a:r>
              <a:rPr lang="uk-UA" sz="2600" spc="-25" dirty="0" smtClean="0">
                <a:solidFill>
                  <a:srgbClr val="252421"/>
                </a:solidFill>
                <a:latin typeface="Arial"/>
                <a:cs typeface="Arial"/>
              </a:rPr>
              <a:t> </a:t>
            </a:r>
            <a:r>
              <a:rPr lang="uk-UA" sz="2600" spc="105" dirty="0" smtClean="0">
                <a:solidFill>
                  <a:srgbClr val="252421"/>
                </a:solidFill>
                <a:latin typeface="Arial"/>
                <a:cs typeface="Arial"/>
              </a:rPr>
              <a:t>на</a:t>
            </a:r>
            <a:r>
              <a:rPr lang="uk-UA" sz="2600" spc="-25" dirty="0" smtClean="0">
                <a:solidFill>
                  <a:srgbClr val="252421"/>
                </a:solidFill>
                <a:latin typeface="Arial"/>
                <a:cs typeface="Arial"/>
              </a:rPr>
              <a:t> </a:t>
            </a:r>
            <a:r>
              <a:rPr lang="uk-UA" sz="2600" spc="50" dirty="0" smtClean="0">
                <a:solidFill>
                  <a:srgbClr val="252421"/>
                </a:solidFill>
                <a:latin typeface="Arial"/>
                <a:cs typeface="Arial"/>
              </a:rPr>
              <a:t>дві</a:t>
            </a:r>
            <a:r>
              <a:rPr lang="uk-UA" sz="2600" spc="-25" dirty="0" smtClean="0">
                <a:solidFill>
                  <a:srgbClr val="252421"/>
                </a:solidFill>
                <a:latin typeface="Arial"/>
                <a:cs typeface="Arial"/>
              </a:rPr>
              <a:t> </a:t>
            </a:r>
            <a:r>
              <a:rPr lang="uk-UA" sz="2600" spc="55" dirty="0" smtClean="0">
                <a:solidFill>
                  <a:srgbClr val="252421"/>
                </a:solidFill>
                <a:latin typeface="Arial"/>
                <a:cs typeface="Arial"/>
              </a:rPr>
              <a:t>групи</a:t>
            </a:r>
            <a:r>
              <a:rPr lang="uk-UA" sz="2600" spc="55" dirty="0" smtClean="0">
                <a:solidFill>
                  <a:srgbClr val="252421"/>
                </a:solidFill>
                <a:latin typeface="Verdana"/>
                <a:cs typeface="Verdana"/>
              </a:rPr>
              <a:t>.</a:t>
            </a:r>
            <a:r>
              <a:rPr lang="uk-UA" sz="2600" spc="-225" dirty="0" smtClean="0">
                <a:solidFill>
                  <a:srgbClr val="252421"/>
                </a:solidFill>
                <a:latin typeface="Verdana"/>
                <a:cs typeface="Verdana"/>
              </a:rPr>
              <a:t> </a:t>
            </a:r>
            <a:r>
              <a:rPr lang="uk-UA" sz="2600" spc="80" dirty="0" smtClean="0">
                <a:solidFill>
                  <a:srgbClr val="252421"/>
                </a:solidFill>
                <a:latin typeface="Arial"/>
                <a:cs typeface="Arial"/>
              </a:rPr>
              <a:t>Успішне</a:t>
            </a:r>
            <a:r>
              <a:rPr lang="uk-UA" sz="2600" spc="-25" dirty="0" smtClean="0">
                <a:solidFill>
                  <a:srgbClr val="252421"/>
                </a:solidFill>
                <a:latin typeface="Arial"/>
                <a:cs typeface="Arial"/>
              </a:rPr>
              <a:t> </a:t>
            </a:r>
            <a:r>
              <a:rPr lang="uk-UA" sz="2600" spc="95" dirty="0" smtClean="0">
                <a:solidFill>
                  <a:srgbClr val="252421"/>
                </a:solidFill>
                <a:latin typeface="Arial"/>
                <a:cs typeface="Arial"/>
              </a:rPr>
              <a:t>здійснення</a:t>
            </a:r>
            <a:r>
              <a:rPr lang="uk-UA" sz="2600" spc="-25" dirty="0" smtClean="0">
                <a:solidFill>
                  <a:srgbClr val="252421"/>
                </a:solidFill>
                <a:latin typeface="Arial"/>
                <a:cs typeface="Arial"/>
              </a:rPr>
              <a:t> </a:t>
            </a:r>
            <a:r>
              <a:rPr lang="uk-UA" sz="2600" spc="140" dirty="0" smtClean="0">
                <a:solidFill>
                  <a:srgbClr val="252421"/>
                </a:solidFill>
                <a:latin typeface="Arial"/>
                <a:cs typeface="Arial"/>
              </a:rPr>
              <a:t>цих</a:t>
            </a:r>
            <a:r>
              <a:rPr lang="uk-UA" sz="2600" spc="-25" dirty="0" smtClean="0">
                <a:solidFill>
                  <a:srgbClr val="252421"/>
                </a:solidFill>
                <a:latin typeface="Arial"/>
                <a:cs typeface="Arial"/>
              </a:rPr>
              <a:t> </a:t>
            </a:r>
            <a:r>
              <a:rPr lang="uk-UA" sz="2600" spc="85" dirty="0" smtClean="0">
                <a:solidFill>
                  <a:srgbClr val="252421"/>
                </a:solidFill>
                <a:latin typeface="Arial"/>
                <a:cs typeface="Arial"/>
              </a:rPr>
              <a:t>функцій</a:t>
            </a:r>
            <a:r>
              <a:rPr lang="uk-UA" sz="2600" spc="-25" dirty="0" smtClean="0">
                <a:solidFill>
                  <a:srgbClr val="252421"/>
                </a:solidFill>
                <a:latin typeface="Arial"/>
                <a:cs typeface="Arial"/>
              </a:rPr>
              <a:t> </a:t>
            </a:r>
            <a:r>
              <a:rPr lang="uk-UA" sz="2600" spc="75" dirty="0" smtClean="0">
                <a:solidFill>
                  <a:srgbClr val="252421"/>
                </a:solidFill>
                <a:latin typeface="Arial"/>
                <a:cs typeface="Arial"/>
              </a:rPr>
              <a:t>залежить </a:t>
            </a:r>
            <a:r>
              <a:rPr lang="uk-UA" sz="2600" spc="50" dirty="0" smtClean="0">
                <a:solidFill>
                  <a:srgbClr val="252421"/>
                </a:solidFill>
                <a:latin typeface="Arial"/>
                <a:cs typeface="Arial"/>
              </a:rPr>
              <a:t>від</a:t>
            </a:r>
            <a:r>
              <a:rPr lang="uk-UA" sz="2600" spc="-40" dirty="0" smtClean="0">
                <a:solidFill>
                  <a:srgbClr val="252421"/>
                </a:solidFill>
                <a:latin typeface="Arial"/>
                <a:cs typeface="Arial"/>
              </a:rPr>
              <a:t> </a:t>
            </a:r>
            <a:r>
              <a:rPr lang="uk-UA" sz="2600" spc="110" dirty="0" smtClean="0">
                <a:solidFill>
                  <a:srgbClr val="252421"/>
                </a:solidFill>
                <a:latin typeface="Arial"/>
                <a:cs typeface="Arial"/>
              </a:rPr>
              <a:t>рівня</a:t>
            </a:r>
            <a:r>
              <a:rPr lang="uk-UA" sz="2600" spc="-35" dirty="0" smtClean="0">
                <a:solidFill>
                  <a:srgbClr val="252421"/>
                </a:solidFill>
                <a:latin typeface="Arial"/>
                <a:cs typeface="Arial"/>
              </a:rPr>
              <a:t> </a:t>
            </a:r>
            <a:r>
              <a:rPr lang="uk-UA" sz="2600" spc="60" dirty="0" smtClean="0">
                <a:solidFill>
                  <a:srgbClr val="252421"/>
                </a:solidFill>
                <a:latin typeface="Arial"/>
                <a:cs typeface="Arial"/>
              </a:rPr>
              <a:t>ефективності</a:t>
            </a:r>
            <a:r>
              <a:rPr lang="uk-UA" sz="2600" spc="-35" dirty="0" smtClean="0">
                <a:solidFill>
                  <a:srgbClr val="252421"/>
                </a:solidFill>
                <a:latin typeface="Arial"/>
                <a:cs typeface="Arial"/>
              </a:rPr>
              <a:t> </a:t>
            </a:r>
            <a:r>
              <a:rPr lang="uk-UA" sz="2600" spc="95" dirty="0" smtClean="0">
                <a:solidFill>
                  <a:srgbClr val="252421"/>
                </a:solidFill>
                <a:latin typeface="Arial"/>
                <a:cs typeface="Arial"/>
              </a:rPr>
              <a:t>здійснення</a:t>
            </a:r>
            <a:r>
              <a:rPr lang="uk-UA" sz="2600" spc="-35" dirty="0" smtClean="0">
                <a:solidFill>
                  <a:srgbClr val="252421"/>
                </a:solidFill>
                <a:latin typeface="Arial"/>
                <a:cs typeface="Arial"/>
              </a:rPr>
              <a:t> </a:t>
            </a:r>
            <a:r>
              <a:rPr lang="uk-UA" sz="2600" spc="114" dirty="0" smtClean="0">
                <a:solidFill>
                  <a:srgbClr val="252421"/>
                </a:solidFill>
                <a:latin typeface="Arial"/>
                <a:cs typeface="Arial"/>
              </a:rPr>
              <a:t>комерційної</a:t>
            </a:r>
            <a:r>
              <a:rPr lang="uk-UA" sz="2600" spc="-35" dirty="0" smtClean="0">
                <a:solidFill>
                  <a:srgbClr val="252421"/>
                </a:solidFill>
                <a:latin typeface="Arial"/>
                <a:cs typeface="Arial"/>
              </a:rPr>
              <a:t> </a:t>
            </a:r>
            <a:r>
              <a:rPr lang="uk-UA" sz="2600" spc="65" dirty="0" smtClean="0">
                <a:solidFill>
                  <a:srgbClr val="252421"/>
                </a:solidFill>
                <a:latin typeface="Arial"/>
                <a:cs typeface="Arial"/>
              </a:rPr>
              <a:t>діяльності</a:t>
            </a:r>
            <a:r>
              <a:rPr lang="uk-UA" sz="2600" spc="-35" dirty="0" smtClean="0">
                <a:solidFill>
                  <a:srgbClr val="252421"/>
                </a:solidFill>
                <a:latin typeface="Arial"/>
                <a:cs typeface="Arial"/>
              </a:rPr>
              <a:t> </a:t>
            </a:r>
            <a:r>
              <a:rPr lang="uk-UA" sz="2600" spc="105" dirty="0" smtClean="0">
                <a:solidFill>
                  <a:srgbClr val="252421"/>
                </a:solidFill>
                <a:latin typeface="Arial"/>
                <a:cs typeface="Arial"/>
              </a:rPr>
              <a:t>на</a:t>
            </a:r>
            <a:r>
              <a:rPr lang="uk-UA" sz="2600" spc="-35" dirty="0" smtClean="0">
                <a:solidFill>
                  <a:srgbClr val="252421"/>
                </a:solidFill>
                <a:latin typeface="Arial"/>
                <a:cs typeface="Arial"/>
              </a:rPr>
              <a:t> </a:t>
            </a:r>
            <a:r>
              <a:rPr lang="uk-UA" sz="2600" spc="125" dirty="0" smtClean="0">
                <a:solidFill>
                  <a:srgbClr val="252421"/>
                </a:solidFill>
                <a:latin typeface="Arial"/>
                <a:cs typeface="Arial"/>
              </a:rPr>
              <a:t>конкретному</a:t>
            </a:r>
            <a:r>
              <a:rPr lang="uk-UA" sz="2600" spc="-35" dirty="0" smtClean="0">
                <a:solidFill>
                  <a:srgbClr val="252421"/>
                </a:solidFill>
                <a:latin typeface="Arial"/>
                <a:cs typeface="Arial"/>
              </a:rPr>
              <a:t> </a:t>
            </a:r>
            <a:r>
              <a:rPr lang="uk-UA" sz="2600" spc="55" dirty="0" smtClean="0">
                <a:solidFill>
                  <a:srgbClr val="252421"/>
                </a:solidFill>
                <a:latin typeface="Arial"/>
                <a:cs typeface="Arial"/>
              </a:rPr>
              <a:t>підприємстві</a:t>
            </a:r>
            <a:r>
              <a:rPr lang="uk-UA" sz="2600" spc="55" dirty="0" smtClean="0">
                <a:solidFill>
                  <a:srgbClr val="252421"/>
                </a:solidFill>
                <a:latin typeface="Verdana"/>
                <a:cs typeface="Verdana"/>
              </a:rPr>
              <a:t>,</a:t>
            </a:r>
            <a:r>
              <a:rPr lang="uk-UA" sz="2600" spc="-229" dirty="0" smtClean="0">
                <a:solidFill>
                  <a:srgbClr val="252421"/>
                </a:solidFill>
                <a:latin typeface="Verdana"/>
                <a:cs typeface="Verdana"/>
              </a:rPr>
              <a:t> </a:t>
            </a:r>
            <a:r>
              <a:rPr lang="uk-UA" sz="2600" spc="35" dirty="0" smtClean="0">
                <a:solidFill>
                  <a:srgbClr val="252421"/>
                </a:solidFill>
                <a:latin typeface="Arial"/>
                <a:cs typeface="Arial"/>
              </a:rPr>
              <a:t>кваліфікації </a:t>
            </a:r>
            <a:r>
              <a:rPr lang="uk-UA" sz="2600" spc="145" dirty="0" smtClean="0">
                <a:solidFill>
                  <a:srgbClr val="252421"/>
                </a:solidFill>
                <a:latin typeface="Arial"/>
                <a:cs typeface="Arial"/>
              </a:rPr>
              <a:t>його</a:t>
            </a:r>
            <a:r>
              <a:rPr lang="uk-UA" sz="2600" spc="-30" dirty="0" smtClean="0">
                <a:solidFill>
                  <a:srgbClr val="252421"/>
                </a:solidFill>
                <a:latin typeface="Arial"/>
                <a:cs typeface="Arial"/>
              </a:rPr>
              <a:t> </a:t>
            </a:r>
            <a:r>
              <a:rPr lang="uk-UA" sz="2600" spc="90" dirty="0" smtClean="0">
                <a:solidFill>
                  <a:srgbClr val="252421"/>
                </a:solidFill>
                <a:latin typeface="Arial"/>
                <a:cs typeface="Arial"/>
              </a:rPr>
              <a:t>працівників</a:t>
            </a:r>
            <a:r>
              <a:rPr lang="uk-UA" sz="2600" spc="90" dirty="0" smtClean="0">
                <a:solidFill>
                  <a:srgbClr val="252421"/>
                </a:solidFill>
                <a:latin typeface="Verdana"/>
                <a:cs typeface="Verdana"/>
              </a:rPr>
              <a:t>,</a:t>
            </a:r>
            <a:r>
              <a:rPr lang="uk-UA" sz="2600" spc="-220" dirty="0" smtClean="0">
                <a:solidFill>
                  <a:srgbClr val="252421"/>
                </a:solidFill>
                <a:latin typeface="Verdana"/>
                <a:cs typeface="Verdana"/>
              </a:rPr>
              <a:t> </a:t>
            </a:r>
            <a:r>
              <a:rPr lang="uk-UA" sz="2600" dirty="0" smtClean="0">
                <a:solidFill>
                  <a:srgbClr val="252421"/>
                </a:solidFill>
                <a:latin typeface="Arial"/>
                <a:cs typeface="Arial"/>
              </a:rPr>
              <a:t>їх</a:t>
            </a:r>
            <a:r>
              <a:rPr lang="uk-UA" sz="2600" spc="-30" dirty="0" smtClean="0">
                <a:solidFill>
                  <a:srgbClr val="252421"/>
                </a:solidFill>
                <a:latin typeface="Arial"/>
                <a:cs typeface="Arial"/>
              </a:rPr>
              <a:t> </a:t>
            </a:r>
            <a:r>
              <a:rPr lang="uk-UA" sz="2600" spc="65" dirty="0" smtClean="0">
                <a:solidFill>
                  <a:srgbClr val="252421"/>
                </a:solidFill>
                <a:latin typeface="Arial"/>
                <a:cs typeface="Arial"/>
              </a:rPr>
              <a:t>ініціативності</a:t>
            </a:r>
            <a:r>
              <a:rPr lang="uk-UA" sz="2600" spc="65" dirty="0" smtClean="0">
                <a:solidFill>
                  <a:srgbClr val="252421"/>
                </a:solidFill>
                <a:latin typeface="Verdana"/>
                <a:cs typeface="Verdana"/>
              </a:rPr>
              <a:t>,</a:t>
            </a:r>
            <a:r>
              <a:rPr lang="uk-UA" sz="2600" spc="-220" dirty="0" smtClean="0">
                <a:solidFill>
                  <a:srgbClr val="252421"/>
                </a:solidFill>
                <a:latin typeface="Verdana"/>
                <a:cs typeface="Verdana"/>
              </a:rPr>
              <a:t> </a:t>
            </a:r>
            <a:r>
              <a:rPr lang="uk-UA" sz="2600" spc="80" dirty="0" smtClean="0">
                <a:solidFill>
                  <a:srgbClr val="252421"/>
                </a:solidFill>
                <a:latin typeface="Arial"/>
                <a:cs typeface="Arial"/>
              </a:rPr>
              <a:t>підприємливості</a:t>
            </a:r>
            <a:endParaRPr lang="uk-UA" sz="2600" dirty="0">
              <a:latin typeface="Arial"/>
              <a:cs typeface="Arial"/>
            </a:endParaRPr>
          </a:p>
        </p:txBody>
      </p:sp>
      <p:grpSp>
        <p:nvGrpSpPr>
          <p:cNvPr id="2" name="object 2"/>
          <p:cNvGrpSpPr/>
          <p:nvPr/>
        </p:nvGrpSpPr>
        <p:grpSpPr>
          <a:xfrm>
            <a:off x="262385" y="3390596"/>
            <a:ext cx="7092315" cy="5293360"/>
            <a:chOff x="262385" y="3390596"/>
            <a:chExt cx="7092315" cy="5293360"/>
          </a:xfrm>
        </p:grpSpPr>
        <p:pic>
          <p:nvPicPr>
            <p:cNvPr id="3" name="object 3"/>
            <p:cNvPicPr/>
            <p:nvPr/>
          </p:nvPicPr>
          <p:blipFill>
            <a:blip r:embed="rId2" cstate="print"/>
            <a:stretch>
              <a:fillRect/>
            </a:stretch>
          </p:blipFill>
          <p:spPr>
            <a:xfrm>
              <a:off x="262385" y="3390596"/>
              <a:ext cx="7091690" cy="5292911"/>
            </a:xfrm>
            <a:prstGeom prst="rect">
              <a:avLst/>
            </a:prstGeom>
          </p:spPr>
        </p:pic>
        <p:sp>
          <p:nvSpPr>
            <p:cNvPr id="4" name="object 4"/>
            <p:cNvSpPr/>
            <p:nvPr/>
          </p:nvSpPr>
          <p:spPr>
            <a:xfrm>
              <a:off x="4591872" y="6647839"/>
              <a:ext cx="2602230" cy="1807210"/>
            </a:xfrm>
            <a:custGeom>
              <a:avLst/>
              <a:gdLst/>
              <a:ahLst/>
              <a:cxnLst/>
              <a:rect l="l" t="t" r="r" b="b"/>
              <a:pathLst>
                <a:path w="2602229" h="1807209">
                  <a:moveTo>
                    <a:pt x="1698676" y="1806925"/>
                  </a:moveTo>
                  <a:lnTo>
                    <a:pt x="932086" y="1806925"/>
                  </a:lnTo>
                  <a:lnTo>
                    <a:pt x="1564405" y="1174605"/>
                  </a:lnTo>
                  <a:lnTo>
                    <a:pt x="0" y="1174605"/>
                  </a:lnTo>
                  <a:lnTo>
                    <a:pt x="0" y="632319"/>
                  </a:lnTo>
                  <a:lnTo>
                    <a:pt x="1564926" y="632319"/>
                  </a:lnTo>
                  <a:lnTo>
                    <a:pt x="932086" y="0"/>
                  </a:lnTo>
                  <a:lnTo>
                    <a:pt x="1698676" y="0"/>
                  </a:lnTo>
                  <a:lnTo>
                    <a:pt x="2602138" y="903462"/>
                  </a:lnTo>
                  <a:lnTo>
                    <a:pt x="1698676" y="1806925"/>
                  </a:lnTo>
                  <a:close/>
                </a:path>
              </a:pathLst>
            </a:custGeom>
            <a:solidFill>
              <a:srgbClr val="EB5D28"/>
            </a:solidFill>
          </p:spPr>
          <p:txBody>
            <a:bodyPr wrap="square" lIns="0" tIns="0" rIns="0" bIns="0" rtlCol="0"/>
            <a:lstStyle/>
            <a:p>
              <a:endParaRPr/>
            </a:p>
          </p:txBody>
        </p:sp>
      </p:grpSp>
      <p:pic>
        <p:nvPicPr>
          <p:cNvPr id="5" name="object 5"/>
          <p:cNvPicPr/>
          <p:nvPr/>
        </p:nvPicPr>
        <p:blipFill>
          <a:blip r:embed="rId3" cstate="print"/>
          <a:stretch>
            <a:fillRect/>
          </a:stretch>
        </p:blipFill>
        <p:spPr>
          <a:xfrm>
            <a:off x="7543800" y="2552700"/>
            <a:ext cx="10376427" cy="7488876"/>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descr="$PPTXTitle"/>
          <p:cNvSpPr txBox="1">
            <a:spLocks noGrp="1"/>
          </p:cNvSpPr>
          <p:nvPr>
            <p:ph type="title"/>
          </p:nvPr>
        </p:nvSpPr>
        <p:spPr>
          <a:xfrm>
            <a:off x="471642" y="340495"/>
            <a:ext cx="15168880" cy="635000"/>
          </a:xfrm>
          <a:prstGeom prst="rect">
            <a:avLst/>
          </a:prstGeom>
        </p:spPr>
        <p:txBody>
          <a:bodyPr vert="horz" wrap="square" lIns="0" tIns="12700" rIns="0" bIns="0" rtlCol="0">
            <a:spAutoFit/>
          </a:bodyPr>
          <a:lstStyle/>
          <a:p>
            <a:pPr marL="12700">
              <a:lnSpc>
                <a:spcPct val="100000"/>
              </a:lnSpc>
              <a:spcBef>
                <a:spcPts val="100"/>
              </a:spcBef>
            </a:pPr>
            <a:r>
              <a:rPr spc="105" dirty="0">
                <a:solidFill>
                  <a:srgbClr val="252421"/>
                </a:solidFill>
              </a:rPr>
              <a:t>Складовими</a:t>
            </a:r>
            <a:r>
              <a:rPr spc="-165" dirty="0">
                <a:solidFill>
                  <a:srgbClr val="252421"/>
                </a:solidFill>
              </a:rPr>
              <a:t> </a:t>
            </a:r>
            <a:r>
              <a:rPr spc="95" dirty="0">
                <a:solidFill>
                  <a:srgbClr val="252421"/>
                </a:solidFill>
              </a:rPr>
              <a:t>діяльності</a:t>
            </a:r>
            <a:r>
              <a:rPr spc="-165" dirty="0">
                <a:solidFill>
                  <a:srgbClr val="252421"/>
                </a:solidFill>
              </a:rPr>
              <a:t> </a:t>
            </a:r>
            <a:r>
              <a:rPr spc="204" dirty="0">
                <a:solidFill>
                  <a:srgbClr val="252421"/>
                </a:solidFill>
              </a:rPr>
              <a:t>комерційних</a:t>
            </a:r>
            <a:r>
              <a:rPr spc="-165" dirty="0">
                <a:solidFill>
                  <a:srgbClr val="252421"/>
                </a:solidFill>
              </a:rPr>
              <a:t> </a:t>
            </a:r>
            <a:r>
              <a:rPr spc="60" dirty="0">
                <a:solidFill>
                  <a:srgbClr val="252421"/>
                </a:solidFill>
              </a:rPr>
              <a:t>служб</a:t>
            </a:r>
            <a:r>
              <a:rPr spc="-165" dirty="0">
                <a:solidFill>
                  <a:srgbClr val="252421"/>
                </a:solidFill>
              </a:rPr>
              <a:t> </a:t>
            </a:r>
            <a:r>
              <a:rPr spc="170" dirty="0">
                <a:solidFill>
                  <a:srgbClr val="252421"/>
                </a:solidFill>
              </a:rPr>
              <a:t>в</a:t>
            </a:r>
            <a:r>
              <a:rPr spc="-165" dirty="0">
                <a:solidFill>
                  <a:srgbClr val="252421"/>
                </a:solidFill>
              </a:rPr>
              <a:t> </a:t>
            </a:r>
            <a:r>
              <a:rPr spc="185" dirty="0">
                <a:solidFill>
                  <a:srgbClr val="252421"/>
                </a:solidFill>
              </a:rPr>
              <a:t>оптовій</a:t>
            </a:r>
            <a:r>
              <a:rPr spc="-165" dirty="0">
                <a:solidFill>
                  <a:srgbClr val="252421"/>
                </a:solidFill>
              </a:rPr>
              <a:t> </a:t>
            </a:r>
            <a:r>
              <a:rPr spc="125" dirty="0">
                <a:solidFill>
                  <a:srgbClr val="252421"/>
                </a:solidFill>
              </a:rPr>
              <a:t>ланці</a:t>
            </a:r>
            <a:r>
              <a:rPr spc="-165" dirty="0">
                <a:solidFill>
                  <a:srgbClr val="252421"/>
                </a:solidFill>
              </a:rPr>
              <a:t> </a:t>
            </a:r>
            <a:r>
              <a:rPr spc="-25" dirty="0">
                <a:solidFill>
                  <a:srgbClr val="252421"/>
                </a:solidFill>
              </a:rPr>
              <a:t>є</a:t>
            </a:r>
            <a:r>
              <a:rPr spc="-25" dirty="0">
                <a:solidFill>
                  <a:srgbClr val="252421"/>
                </a:solidFill>
                <a:latin typeface="Arial Narrow"/>
                <a:cs typeface="Arial Narrow"/>
              </a:rPr>
              <a:t>:</a:t>
            </a:r>
          </a:p>
        </p:txBody>
      </p:sp>
      <p:pic>
        <p:nvPicPr>
          <p:cNvPr id="6" name="object 6"/>
          <p:cNvPicPr/>
          <p:nvPr/>
        </p:nvPicPr>
        <p:blipFill>
          <a:blip r:embed="rId2" cstate="print"/>
          <a:stretch>
            <a:fillRect/>
          </a:stretch>
        </p:blipFill>
        <p:spPr>
          <a:xfrm>
            <a:off x="730203" y="1308561"/>
            <a:ext cx="104774" cy="104775"/>
          </a:xfrm>
          <a:prstGeom prst="rect">
            <a:avLst/>
          </a:prstGeom>
        </p:spPr>
      </p:pic>
      <p:pic>
        <p:nvPicPr>
          <p:cNvPr id="7" name="object 7"/>
          <p:cNvPicPr/>
          <p:nvPr/>
        </p:nvPicPr>
        <p:blipFill>
          <a:blip r:embed="rId3" cstate="print"/>
          <a:stretch>
            <a:fillRect/>
          </a:stretch>
        </p:blipFill>
        <p:spPr>
          <a:xfrm>
            <a:off x="730203" y="2565861"/>
            <a:ext cx="104774" cy="104775"/>
          </a:xfrm>
          <a:prstGeom prst="rect">
            <a:avLst/>
          </a:prstGeom>
        </p:spPr>
      </p:pic>
      <p:pic>
        <p:nvPicPr>
          <p:cNvPr id="8" name="object 8"/>
          <p:cNvPicPr/>
          <p:nvPr/>
        </p:nvPicPr>
        <p:blipFill>
          <a:blip r:embed="rId3" cstate="print"/>
          <a:stretch>
            <a:fillRect/>
          </a:stretch>
        </p:blipFill>
        <p:spPr>
          <a:xfrm>
            <a:off x="730203" y="2984961"/>
            <a:ext cx="104774" cy="104775"/>
          </a:xfrm>
          <a:prstGeom prst="rect">
            <a:avLst/>
          </a:prstGeom>
        </p:spPr>
      </p:pic>
      <p:pic>
        <p:nvPicPr>
          <p:cNvPr id="9" name="object 9"/>
          <p:cNvPicPr/>
          <p:nvPr/>
        </p:nvPicPr>
        <p:blipFill>
          <a:blip r:embed="rId3" cstate="print"/>
          <a:stretch>
            <a:fillRect/>
          </a:stretch>
        </p:blipFill>
        <p:spPr>
          <a:xfrm>
            <a:off x="730203" y="3823161"/>
            <a:ext cx="104774" cy="104775"/>
          </a:xfrm>
          <a:prstGeom prst="rect">
            <a:avLst/>
          </a:prstGeom>
        </p:spPr>
      </p:pic>
      <p:pic>
        <p:nvPicPr>
          <p:cNvPr id="10" name="object 10"/>
          <p:cNvPicPr/>
          <p:nvPr/>
        </p:nvPicPr>
        <p:blipFill>
          <a:blip r:embed="rId3" cstate="print"/>
          <a:stretch>
            <a:fillRect/>
          </a:stretch>
        </p:blipFill>
        <p:spPr>
          <a:xfrm>
            <a:off x="730203" y="4242261"/>
            <a:ext cx="104774" cy="104775"/>
          </a:xfrm>
          <a:prstGeom prst="rect">
            <a:avLst/>
          </a:prstGeom>
        </p:spPr>
      </p:pic>
      <p:pic>
        <p:nvPicPr>
          <p:cNvPr id="11" name="object 11"/>
          <p:cNvPicPr/>
          <p:nvPr/>
        </p:nvPicPr>
        <p:blipFill>
          <a:blip r:embed="rId4" cstate="print"/>
          <a:stretch>
            <a:fillRect/>
          </a:stretch>
        </p:blipFill>
        <p:spPr>
          <a:xfrm>
            <a:off x="730203" y="6071061"/>
            <a:ext cx="104774" cy="104775"/>
          </a:xfrm>
          <a:prstGeom prst="rect">
            <a:avLst/>
          </a:prstGeom>
        </p:spPr>
      </p:pic>
      <p:pic>
        <p:nvPicPr>
          <p:cNvPr id="12" name="object 12"/>
          <p:cNvPicPr/>
          <p:nvPr/>
        </p:nvPicPr>
        <p:blipFill>
          <a:blip r:embed="rId4" cstate="print"/>
          <a:stretch>
            <a:fillRect/>
          </a:stretch>
        </p:blipFill>
        <p:spPr>
          <a:xfrm>
            <a:off x="730203" y="6490161"/>
            <a:ext cx="104774" cy="104775"/>
          </a:xfrm>
          <a:prstGeom prst="rect">
            <a:avLst/>
          </a:prstGeom>
        </p:spPr>
      </p:pic>
      <p:pic>
        <p:nvPicPr>
          <p:cNvPr id="13" name="object 13"/>
          <p:cNvPicPr/>
          <p:nvPr/>
        </p:nvPicPr>
        <p:blipFill>
          <a:blip r:embed="rId5" cstate="print"/>
          <a:stretch>
            <a:fillRect/>
          </a:stretch>
        </p:blipFill>
        <p:spPr>
          <a:xfrm>
            <a:off x="730203" y="6909261"/>
            <a:ext cx="104774" cy="104775"/>
          </a:xfrm>
          <a:prstGeom prst="rect">
            <a:avLst/>
          </a:prstGeom>
        </p:spPr>
      </p:pic>
      <p:pic>
        <p:nvPicPr>
          <p:cNvPr id="14" name="object 14"/>
          <p:cNvPicPr/>
          <p:nvPr/>
        </p:nvPicPr>
        <p:blipFill>
          <a:blip r:embed="rId4" cstate="print"/>
          <a:stretch>
            <a:fillRect/>
          </a:stretch>
        </p:blipFill>
        <p:spPr>
          <a:xfrm>
            <a:off x="730203" y="7328361"/>
            <a:ext cx="104774" cy="104775"/>
          </a:xfrm>
          <a:prstGeom prst="rect">
            <a:avLst/>
          </a:prstGeom>
        </p:spPr>
      </p:pic>
      <p:pic>
        <p:nvPicPr>
          <p:cNvPr id="15" name="object 15"/>
          <p:cNvPicPr/>
          <p:nvPr/>
        </p:nvPicPr>
        <p:blipFill>
          <a:blip r:embed="rId4" cstate="print"/>
          <a:stretch>
            <a:fillRect/>
          </a:stretch>
        </p:blipFill>
        <p:spPr>
          <a:xfrm>
            <a:off x="730203" y="7747461"/>
            <a:ext cx="104774" cy="104775"/>
          </a:xfrm>
          <a:prstGeom prst="rect">
            <a:avLst/>
          </a:prstGeom>
        </p:spPr>
      </p:pic>
      <p:grpSp>
        <p:nvGrpSpPr>
          <p:cNvPr id="2" name="object 2"/>
          <p:cNvGrpSpPr/>
          <p:nvPr/>
        </p:nvGrpSpPr>
        <p:grpSpPr>
          <a:xfrm>
            <a:off x="9364439" y="6155954"/>
            <a:ext cx="8257540" cy="4131310"/>
            <a:chOff x="9364439" y="6155954"/>
            <a:chExt cx="8257540" cy="4131310"/>
          </a:xfrm>
        </p:grpSpPr>
        <p:pic>
          <p:nvPicPr>
            <p:cNvPr id="3" name="object 3"/>
            <p:cNvPicPr/>
            <p:nvPr/>
          </p:nvPicPr>
          <p:blipFill>
            <a:blip r:embed="rId6" cstate="print"/>
            <a:stretch>
              <a:fillRect/>
            </a:stretch>
          </p:blipFill>
          <p:spPr>
            <a:xfrm>
              <a:off x="11410950" y="6155954"/>
              <a:ext cx="6210848" cy="4131045"/>
            </a:xfrm>
            <a:prstGeom prst="rect">
              <a:avLst/>
            </a:prstGeom>
          </p:spPr>
        </p:pic>
        <p:pic>
          <p:nvPicPr>
            <p:cNvPr id="4" name="object 4"/>
            <p:cNvPicPr/>
            <p:nvPr/>
          </p:nvPicPr>
          <p:blipFill>
            <a:blip r:embed="rId7" cstate="print"/>
            <a:stretch>
              <a:fillRect/>
            </a:stretch>
          </p:blipFill>
          <p:spPr>
            <a:xfrm>
              <a:off x="9364439" y="7564587"/>
              <a:ext cx="4093029" cy="2722418"/>
            </a:xfrm>
            <a:prstGeom prst="rect">
              <a:avLst/>
            </a:prstGeom>
          </p:spPr>
        </p:pic>
      </p:grpSp>
      <p:sp>
        <p:nvSpPr>
          <p:cNvPr id="16" name="object 16"/>
          <p:cNvSpPr txBox="1"/>
          <p:nvPr/>
        </p:nvSpPr>
        <p:spPr>
          <a:xfrm>
            <a:off x="479378" y="1099646"/>
            <a:ext cx="17329785" cy="8628516"/>
          </a:xfrm>
          <a:prstGeom prst="rect">
            <a:avLst/>
          </a:prstGeom>
        </p:spPr>
        <p:txBody>
          <a:bodyPr vert="horz" wrap="square" lIns="0" tIns="12700" rIns="0" bIns="0" rtlCol="0">
            <a:spAutoFit/>
          </a:bodyPr>
          <a:lstStyle/>
          <a:p>
            <a:pPr marL="530225" marR="5080" algn="just">
              <a:lnSpc>
                <a:spcPct val="114599"/>
              </a:lnSpc>
              <a:spcBef>
                <a:spcPts val="100"/>
              </a:spcBef>
            </a:pPr>
            <a:r>
              <a:rPr sz="2400" spc="90" dirty="0">
                <a:solidFill>
                  <a:srgbClr val="252421"/>
                </a:solidFill>
                <a:latin typeface="Arial"/>
                <a:cs typeface="Arial"/>
              </a:rPr>
              <a:t>комплексне</a:t>
            </a:r>
            <a:r>
              <a:rPr sz="2400" spc="305" dirty="0">
                <a:solidFill>
                  <a:srgbClr val="252421"/>
                </a:solidFill>
                <a:latin typeface="Arial"/>
                <a:cs typeface="Arial"/>
              </a:rPr>
              <a:t>  </a:t>
            </a:r>
            <a:r>
              <a:rPr sz="2400" spc="130" dirty="0">
                <a:solidFill>
                  <a:srgbClr val="252421"/>
                </a:solidFill>
                <a:latin typeface="Arial"/>
                <a:cs typeface="Arial"/>
              </a:rPr>
              <a:t>вивчення</a:t>
            </a:r>
            <a:r>
              <a:rPr sz="2400" spc="310" dirty="0">
                <a:solidFill>
                  <a:srgbClr val="252421"/>
                </a:solidFill>
                <a:latin typeface="Arial"/>
                <a:cs typeface="Arial"/>
              </a:rPr>
              <a:t>  </a:t>
            </a:r>
            <a:r>
              <a:rPr sz="2400" spc="150" dirty="0">
                <a:solidFill>
                  <a:srgbClr val="252421"/>
                </a:solidFill>
                <a:latin typeface="Arial"/>
                <a:cs typeface="Arial"/>
              </a:rPr>
              <a:t>ринку</a:t>
            </a:r>
            <a:r>
              <a:rPr sz="2400" spc="310" dirty="0">
                <a:solidFill>
                  <a:srgbClr val="252421"/>
                </a:solidFill>
                <a:latin typeface="Arial"/>
                <a:cs typeface="Arial"/>
              </a:rPr>
              <a:t>  </a:t>
            </a:r>
            <a:r>
              <a:rPr sz="2400" spc="75" dirty="0">
                <a:solidFill>
                  <a:srgbClr val="252421"/>
                </a:solidFill>
                <a:latin typeface="Arial"/>
                <a:cs typeface="Arial"/>
              </a:rPr>
              <a:t>товарів</a:t>
            </a:r>
            <a:r>
              <a:rPr sz="2400" spc="310" dirty="0">
                <a:solidFill>
                  <a:srgbClr val="252421"/>
                </a:solidFill>
                <a:latin typeface="Arial"/>
                <a:cs typeface="Arial"/>
              </a:rPr>
              <a:t>  </a:t>
            </a:r>
            <a:r>
              <a:rPr sz="2400" dirty="0">
                <a:solidFill>
                  <a:srgbClr val="252421"/>
                </a:solidFill>
                <a:latin typeface="Arial"/>
                <a:cs typeface="Arial"/>
              </a:rPr>
              <a:t>своєї</a:t>
            </a:r>
            <a:r>
              <a:rPr sz="2400" spc="310" dirty="0">
                <a:solidFill>
                  <a:srgbClr val="252421"/>
                </a:solidFill>
                <a:latin typeface="Arial"/>
                <a:cs typeface="Arial"/>
              </a:rPr>
              <a:t>  </a:t>
            </a:r>
            <a:r>
              <a:rPr sz="2400" spc="100" dirty="0">
                <a:solidFill>
                  <a:srgbClr val="252421"/>
                </a:solidFill>
                <a:latin typeface="Arial"/>
                <a:cs typeface="Arial"/>
              </a:rPr>
              <a:t>номенклатури</a:t>
            </a:r>
            <a:r>
              <a:rPr sz="2400" spc="310" dirty="0">
                <a:solidFill>
                  <a:srgbClr val="252421"/>
                </a:solidFill>
                <a:latin typeface="Arial"/>
                <a:cs typeface="Arial"/>
              </a:rPr>
              <a:t>  </a:t>
            </a:r>
            <a:r>
              <a:rPr sz="2400" spc="100" dirty="0">
                <a:solidFill>
                  <a:srgbClr val="252421"/>
                </a:solidFill>
                <a:latin typeface="Arial"/>
                <a:cs typeface="Arial"/>
              </a:rPr>
              <a:t>в</a:t>
            </a:r>
            <a:r>
              <a:rPr sz="2400" spc="310" dirty="0">
                <a:solidFill>
                  <a:srgbClr val="252421"/>
                </a:solidFill>
                <a:latin typeface="Arial"/>
                <a:cs typeface="Arial"/>
              </a:rPr>
              <a:t>  </a:t>
            </a:r>
            <a:r>
              <a:rPr sz="2400" spc="120" dirty="0">
                <a:solidFill>
                  <a:srgbClr val="252421"/>
                </a:solidFill>
                <a:latin typeface="Arial"/>
                <a:cs typeface="Arial"/>
              </a:rPr>
              <a:t>районі</a:t>
            </a:r>
            <a:r>
              <a:rPr sz="2400" spc="310" dirty="0">
                <a:solidFill>
                  <a:srgbClr val="252421"/>
                </a:solidFill>
                <a:latin typeface="Arial"/>
                <a:cs typeface="Arial"/>
              </a:rPr>
              <a:t>  </a:t>
            </a:r>
            <a:r>
              <a:rPr sz="2400" dirty="0">
                <a:solidFill>
                  <a:srgbClr val="252421"/>
                </a:solidFill>
                <a:latin typeface="Arial"/>
                <a:cs typeface="Arial"/>
              </a:rPr>
              <a:t>діяльності</a:t>
            </a:r>
            <a:r>
              <a:rPr sz="2400" dirty="0">
                <a:solidFill>
                  <a:srgbClr val="252421"/>
                </a:solidFill>
                <a:latin typeface="Verdana"/>
                <a:cs typeface="Verdana"/>
              </a:rPr>
              <a:t>.</a:t>
            </a:r>
            <a:r>
              <a:rPr sz="2400" spc="135" dirty="0">
                <a:solidFill>
                  <a:srgbClr val="252421"/>
                </a:solidFill>
                <a:latin typeface="Verdana"/>
                <a:cs typeface="Verdana"/>
              </a:rPr>
              <a:t>  </a:t>
            </a:r>
            <a:r>
              <a:rPr sz="2400" spc="110" dirty="0">
                <a:solidFill>
                  <a:srgbClr val="252421"/>
                </a:solidFill>
                <a:latin typeface="Arial"/>
                <a:cs typeface="Arial"/>
              </a:rPr>
              <a:t>Вивчення</a:t>
            </a:r>
            <a:r>
              <a:rPr sz="2400" spc="310" dirty="0">
                <a:solidFill>
                  <a:srgbClr val="252421"/>
                </a:solidFill>
                <a:latin typeface="Arial"/>
                <a:cs typeface="Arial"/>
              </a:rPr>
              <a:t>  </a:t>
            </a:r>
            <a:r>
              <a:rPr sz="2400" spc="150" dirty="0">
                <a:solidFill>
                  <a:srgbClr val="252421"/>
                </a:solidFill>
                <a:latin typeface="Arial"/>
                <a:cs typeface="Arial"/>
              </a:rPr>
              <a:t>ринку</a:t>
            </a:r>
            <a:r>
              <a:rPr sz="2400" spc="310" dirty="0">
                <a:solidFill>
                  <a:srgbClr val="252421"/>
                </a:solidFill>
                <a:latin typeface="Arial"/>
                <a:cs typeface="Arial"/>
              </a:rPr>
              <a:t>  </a:t>
            </a:r>
            <a:r>
              <a:rPr sz="2400" spc="65" dirty="0">
                <a:solidFill>
                  <a:srgbClr val="252421"/>
                </a:solidFill>
                <a:latin typeface="Arial"/>
                <a:cs typeface="Arial"/>
              </a:rPr>
              <a:t>може </a:t>
            </a:r>
            <a:r>
              <a:rPr sz="2400" spc="75" dirty="0">
                <a:solidFill>
                  <a:srgbClr val="252421"/>
                </a:solidFill>
                <a:latin typeface="Arial"/>
                <a:cs typeface="Arial"/>
              </a:rPr>
              <a:t>здійснюватися</a:t>
            </a:r>
            <a:r>
              <a:rPr sz="2400" spc="-25" dirty="0">
                <a:solidFill>
                  <a:srgbClr val="252421"/>
                </a:solidFill>
                <a:latin typeface="Arial"/>
                <a:cs typeface="Arial"/>
              </a:rPr>
              <a:t>  </a:t>
            </a:r>
            <a:r>
              <a:rPr sz="2400" spc="75" dirty="0">
                <a:solidFill>
                  <a:srgbClr val="252421"/>
                </a:solidFill>
                <a:latin typeface="Arial"/>
                <a:cs typeface="Arial"/>
              </a:rPr>
              <a:t>самостійно</a:t>
            </a:r>
            <a:r>
              <a:rPr sz="2400" spc="-20" dirty="0">
                <a:solidFill>
                  <a:srgbClr val="252421"/>
                </a:solidFill>
                <a:latin typeface="Arial"/>
                <a:cs typeface="Arial"/>
              </a:rPr>
              <a:t>  </a:t>
            </a:r>
            <a:r>
              <a:rPr sz="2400" spc="50" dirty="0">
                <a:solidFill>
                  <a:srgbClr val="252421"/>
                </a:solidFill>
                <a:latin typeface="Arial"/>
                <a:cs typeface="Arial"/>
              </a:rPr>
              <a:t>або</a:t>
            </a:r>
            <a:r>
              <a:rPr sz="2400" spc="-20" dirty="0">
                <a:solidFill>
                  <a:srgbClr val="252421"/>
                </a:solidFill>
                <a:latin typeface="Arial"/>
                <a:cs typeface="Arial"/>
              </a:rPr>
              <a:t>  </a:t>
            </a:r>
            <a:r>
              <a:rPr sz="2400" spc="95" dirty="0">
                <a:solidFill>
                  <a:srgbClr val="252421"/>
                </a:solidFill>
                <a:latin typeface="Arial"/>
                <a:cs typeface="Arial"/>
              </a:rPr>
              <a:t>спільно</a:t>
            </a:r>
            <a:r>
              <a:rPr sz="2400" spc="-25" dirty="0">
                <a:solidFill>
                  <a:srgbClr val="252421"/>
                </a:solidFill>
                <a:latin typeface="Arial"/>
                <a:cs typeface="Arial"/>
              </a:rPr>
              <a:t>  </a:t>
            </a:r>
            <a:r>
              <a:rPr sz="2400" spc="65" dirty="0">
                <a:solidFill>
                  <a:srgbClr val="252421"/>
                </a:solidFill>
                <a:latin typeface="Arial"/>
                <a:cs typeface="Arial"/>
              </a:rPr>
              <a:t>з</a:t>
            </a:r>
            <a:r>
              <a:rPr sz="2400" spc="-20" dirty="0">
                <a:solidFill>
                  <a:srgbClr val="252421"/>
                </a:solidFill>
                <a:latin typeface="Arial"/>
                <a:cs typeface="Arial"/>
              </a:rPr>
              <a:t>  </a:t>
            </a:r>
            <a:r>
              <a:rPr sz="2400" spc="120" dirty="0">
                <a:solidFill>
                  <a:srgbClr val="252421"/>
                </a:solidFill>
                <a:latin typeface="Arial"/>
                <a:cs typeface="Arial"/>
              </a:rPr>
              <a:t>виробничими</a:t>
            </a:r>
            <a:r>
              <a:rPr sz="2400" spc="120" dirty="0">
                <a:solidFill>
                  <a:srgbClr val="252421"/>
                </a:solidFill>
                <a:latin typeface="Verdana"/>
                <a:cs typeface="Verdana"/>
              </a:rPr>
              <a:t>,</a:t>
            </a:r>
            <a:r>
              <a:rPr sz="2400" spc="450" dirty="0">
                <a:solidFill>
                  <a:srgbClr val="252421"/>
                </a:solidFill>
                <a:latin typeface="Verdana"/>
                <a:cs typeface="Verdana"/>
              </a:rPr>
              <a:t> </a:t>
            </a:r>
            <a:r>
              <a:rPr sz="2400" spc="114" dirty="0">
                <a:solidFill>
                  <a:srgbClr val="252421"/>
                </a:solidFill>
                <a:latin typeface="Arial"/>
                <a:cs typeface="Arial"/>
              </a:rPr>
              <a:t>роздрібними</a:t>
            </a:r>
            <a:r>
              <a:rPr sz="2400" spc="-25" dirty="0">
                <a:solidFill>
                  <a:srgbClr val="252421"/>
                </a:solidFill>
                <a:latin typeface="Arial"/>
                <a:cs typeface="Arial"/>
              </a:rPr>
              <a:t>  </a:t>
            </a:r>
            <a:r>
              <a:rPr sz="2400" spc="65" dirty="0">
                <a:solidFill>
                  <a:srgbClr val="252421"/>
                </a:solidFill>
                <a:latin typeface="Arial"/>
                <a:cs typeface="Arial"/>
              </a:rPr>
              <a:t>підприємствами</a:t>
            </a:r>
            <a:r>
              <a:rPr sz="2400" spc="65" dirty="0">
                <a:solidFill>
                  <a:srgbClr val="252421"/>
                </a:solidFill>
                <a:latin typeface="Verdana"/>
                <a:cs typeface="Verdana"/>
              </a:rPr>
              <a:t>,</a:t>
            </a:r>
            <a:r>
              <a:rPr sz="2400" spc="455" dirty="0">
                <a:solidFill>
                  <a:srgbClr val="252421"/>
                </a:solidFill>
                <a:latin typeface="Verdana"/>
                <a:cs typeface="Verdana"/>
              </a:rPr>
              <a:t> </a:t>
            </a:r>
            <a:r>
              <a:rPr sz="2400" spc="60" dirty="0">
                <a:solidFill>
                  <a:srgbClr val="252421"/>
                </a:solidFill>
                <a:latin typeface="Arial"/>
                <a:cs typeface="Arial"/>
              </a:rPr>
              <a:t>науково</a:t>
            </a:r>
            <a:r>
              <a:rPr sz="2400" spc="60" dirty="0">
                <a:solidFill>
                  <a:srgbClr val="252421"/>
                </a:solidFill>
                <a:latin typeface="Verdana"/>
                <a:cs typeface="Verdana"/>
              </a:rPr>
              <a:t>-</a:t>
            </a:r>
            <a:r>
              <a:rPr sz="2400" spc="70" dirty="0">
                <a:solidFill>
                  <a:srgbClr val="252421"/>
                </a:solidFill>
                <a:latin typeface="Arial"/>
                <a:cs typeface="Arial"/>
              </a:rPr>
              <a:t>дослідними </a:t>
            </a:r>
            <a:r>
              <a:rPr sz="2400" spc="-10" dirty="0">
                <a:solidFill>
                  <a:srgbClr val="252421"/>
                </a:solidFill>
                <a:latin typeface="Arial"/>
                <a:cs typeface="Arial"/>
              </a:rPr>
              <a:t>установами</a:t>
            </a:r>
            <a:r>
              <a:rPr sz="2400" spc="-10" dirty="0">
                <a:solidFill>
                  <a:srgbClr val="252421"/>
                </a:solidFill>
                <a:latin typeface="Verdana"/>
                <a:cs typeface="Verdana"/>
              </a:rPr>
              <a:t>;</a:t>
            </a:r>
            <a:endParaRPr sz="2400" dirty="0">
              <a:latin typeface="Verdana"/>
              <a:cs typeface="Verdana"/>
            </a:endParaRPr>
          </a:p>
          <a:p>
            <a:pPr marL="530225" algn="just">
              <a:lnSpc>
                <a:spcPct val="100000"/>
              </a:lnSpc>
              <a:spcBef>
                <a:spcPts val="420"/>
              </a:spcBef>
            </a:pPr>
            <a:r>
              <a:rPr sz="2400" spc="120" dirty="0">
                <a:solidFill>
                  <a:srgbClr val="252421"/>
                </a:solidFill>
                <a:latin typeface="Arial"/>
                <a:cs typeface="Arial"/>
              </a:rPr>
              <a:t>визначення</a:t>
            </a:r>
            <a:r>
              <a:rPr sz="2400" spc="-65" dirty="0">
                <a:solidFill>
                  <a:srgbClr val="252421"/>
                </a:solidFill>
                <a:latin typeface="Arial"/>
                <a:cs typeface="Arial"/>
              </a:rPr>
              <a:t> </a:t>
            </a:r>
            <a:r>
              <a:rPr sz="2400" spc="100" dirty="0">
                <a:solidFill>
                  <a:srgbClr val="252421"/>
                </a:solidFill>
                <a:latin typeface="Arial"/>
                <a:cs typeface="Arial"/>
              </a:rPr>
              <a:t>потреби</a:t>
            </a:r>
            <a:r>
              <a:rPr sz="2400" spc="-60" dirty="0">
                <a:solidFill>
                  <a:srgbClr val="252421"/>
                </a:solidFill>
                <a:latin typeface="Arial"/>
                <a:cs typeface="Arial"/>
              </a:rPr>
              <a:t> </a:t>
            </a:r>
            <a:r>
              <a:rPr sz="2400" spc="100" dirty="0">
                <a:solidFill>
                  <a:srgbClr val="252421"/>
                </a:solidFill>
                <a:latin typeface="Arial"/>
                <a:cs typeface="Arial"/>
              </a:rPr>
              <a:t>в</a:t>
            </a:r>
            <a:r>
              <a:rPr sz="2400" spc="-60" dirty="0">
                <a:solidFill>
                  <a:srgbClr val="252421"/>
                </a:solidFill>
                <a:latin typeface="Arial"/>
                <a:cs typeface="Arial"/>
              </a:rPr>
              <a:t> </a:t>
            </a:r>
            <a:r>
              <a:rPr sz="2400" spc="55" dirty="0">
                <a:solidFill>
                  <a:srgbClr val="252421"/>
                </a:solidFill>
                <a:latin typeface="Arial"/>
                <a:cs typeface="Arial"/>
              </a:rPr>
              <a:t>товарах</a:t>
            </a:r>
            <a:r>
              <a:rPr sz="2400" spc="-60" dirty="0">
                <a:solidFill>
                  <a:srgbClr val="252421"/>
                </a:solidFill>
                <a:latin typeface="Arial"/>
                <a:cs typeface="Arial"/>
              </a:rPr>
              <a:t> </a:t>
            </a:r>
            <a:r>
              <a:rPr sz="2400" spc="80" dirty="0">
                <a:solidFill>
                  <a:srgbClr val="252421"/>
                </a:solidFill>
                <a:latin typeface="Arial"/>
                <a:cs typeface="Arial"/>
              </a:rPr>
              <a:t>і</a:t>
            </a:r>
            <a:r>
              <a:rPr sz="2400" spc="-60" dirty="0">
                <a:solidFill>
                  <a:srgbClr val="252421"/>
                </a:solidFill>
                <a:latin typeface="Arial"/>
                <a:cs typeface="Arial"/>
              </a:rPr>
              <a:t> </a:t>
            </a:r>
            <a:r>
              <a:rPr sz="2400" spc="60" dirty="0">
                <a:solidFill>
                  <a:srgbClr val="252421"/>
                </a:solidFill>
                <a:latin typeface="Arial"/>
                <a:cs typeface="Arial"/>
              </a:rPr>
              <a:t>послугах</a:t>
            </a:r>
            <a:r>
              <a:rPr sz="2400" spc="-65" dirty="0">
                <a:solidFill>
                  <a:srgbClr val="252421"/>
                </a:solidFill>
                <a:latin typeface="Arial"/>
                <a:cs typeface="Arial"/>
              </a:rPr>
              <a:t> </a:t>
            </a:r>
            <a:r>
              <a:rPr sz="2400" spc="95" dirty="0">
                <a:solidFill>
                  <a:srgbClr val="252421"/>
                </a:solidFill>
                <a:latin typeface="Arial"/>
                <a:cs typeface="Arial"/>
              </a:rPr>
              <a:t>на</a:t>
            </a:r>
            <a:r>
              <a:rPr sz="2400" spc="-60" dirty="0">
                <a:solidFill>
                  <a:srgbClr val="252421"/>
                </a:solidFill>
                <a:latin typeface="Arial"/>
                <a:cs typeface="Arial"/>
              </a:rPr>
              <a:t> </a:t>
            </a:r>
            <a:r>
              <a:rPr sz="2400" spc="50" dirty="0">
                <a:solidFill>
                  <a:srgbClr val="252421"/>
                </a:solidFill>
                <a:latin typeface="Arial"/>
                <a:cs typeface="Arial"/>
              </a:rPr>
              <a:t>підставі</a:t>
            </a:r>
            <a:r>
              <a:rPr sz="2400" spc="-60" dirty="0">
                <a:solidFill>
                  <a:srgbClr val="252421"/>
                </a:solidFill>
                <a:latin typeface="Arial"/>
                <a:cs typeface="Arial"/>
              </a:rPr>
              <a:t> </a:t>
            </a:r>
            <a:r>
              <a:rPr sz="2400" spc="95" dirty="0">
                <a:solidFill>
                  <a:srgbClr val="252421"/>
                </a:solidFill>
                <a:latin typeface="Arial"/>
                <a:cs typeface="Arial"/>
              </a:rPr>
              <a:t>проведення</a:t>
            </a:r>
            <a:r>
              <a:rPr sz="2400" spc="-60" dirty="0">
                <a:solidFill>
                  <a:srgbClr val="252421"/>
                </a:solidFill>
                <a:latin typeface="Arial"/>
                <a:cs typeface="Arial"/>
              </a:rPr>
              <a:t> </a:t>
            </a:r>
            <a:r>
              <a:rPr sz="2400" spc="110" dirty="0">
                <a:solidFill>
                  <a:srgbClr val="252421"/>
                </a:solidFill>
                <a:latin typeface="Arial"/>
                <a:cs typeface="Arial"/>
              </a:rPr>
              <a:t>маркетингових</a:t>
            </a:r>
            <a:r>
              <a:rPr sz="2400" spc="-60" dirty="0">
                <a:solidFill>
                  <a:srgbClr val="252421"/>
                </a:solidFill>
                <a:latin typeface="Arial"/>
                <a:cs typeface="Arial"/>
              </a:rPr>
              <a:t> </a:t>
            </a:r>
            <a:r>
              <a:rPr sz="2400" spc="-10" dirty="0">
                <a:solidFill>
                  <a:srgbClr val="252421"/>
                </a:solidFill>
                <a:latin typeface="Arial"/>
                <a:cs typeface="Arial"/>
              </a:rPr>
              <a:t>досліджень</a:t>
            </a:r>
            <a:r>
              <a:rPr sz="2400" spc="-10" dirty="0">
                <a:solidFill>
                  <a:srgbClr val="252421"/>
                </a:solidFill>
                <a:latin typeface="Verdana"/>
                <a:cs typeface="Verdana"/>
              </a:rPr>
              <a:t>;</a:t>
            </a:r>
            <a:endParaRPr sz="2400" dirty="0">
              <a:latin typeface="Verdana"/>
              <a:cs typeface="Verdana"/>
            </a:endParaRPr>
          </a:p>
          <a:p>
            <a:pPr marL="530225" marR="5080" algn="just">
              <a:lnSpc>
                <a:spcPct val="114599"/>
              </a:lnSpc>
            </a:pPr>
            <a:r>
              <a:rPr sz="2400" spc="95" dirty="0">
                <a:solidFill>
                  <a:srgbClr val="252421"/>
                </a:solidFill>
                <a:latin typeface="Arial"/>
                <a:cs typeface="Arial"/>
              </a:rPr>
              <a:t>проведення</a:t>
            </a:r>
            <a:r>
              <a:rPr sz="2400" spc="170" dirty="0">
                <a:solidFill>
                  <a:srgbClr val="252421"/>
                </a:solidFill>
                <a:latin typeface="Arial"/>
                <a:cs typeface="Arial"/>
              </a:rPr>
              <a:t> </a:t>
            </a:r>
            <a:r>
              <a:rPr sz="2400" spc="90" dirty="0">
                <a:solidFill>
                  <a:srgbClr val="252421"/>
                </a:solidFill>
                <a:latin typeface="Arial"/>
                <a:cs typeface="Arial"/>
              </a:rPr>
              <a:t>спеціальних</a:t>
            </a:r>
            <a:r>
              <a:rPr sz="2400" spc="175" dirty="0">
                <a:solidFill>
                  <a:srgbClr val="252421"/>
                </a:solidFill>
                <a:latin typeface="Arial"/>
                <a:cs typeface="Arial"/>
              </a:rPr>
              <a:t> </a:t>
            </a:r>
            <a:r>
              <a:rPr sz="2400" spc="75" dirty="0">
                <a:solidFill>
                  <a:srgbClr val="252421"/>
                </a:solidFill>
                <a:latin typeface="Arial"/>
                <a:cs typeface="Arial"/>
              </a:rPr>
              <a:t>спостережень</a:t>
            </a:r>
            <a:r>
              <a:rPr sz="2400" spc="175" dirty="0">
                <a:solidFill>
                  <a:srgbClr val="252421"/>
                </a:solidFill>
                <a:latin typeface="Arial"/>
                <a:cs typeface="Arial"/>
              </a:rPr>
              <a:t> </a:t>
            </a:r>
            <a:r>
              <a:rPr sz="2400" dirty="0">
                <a:solidFill>
                  <a:srgbClr val="252421"/>
                </a:solidFill>
                <a:latin typeface="Arial"/>
                <a:cs typeface="Arial"/>
              </a:rPr>
              <a:t>за</a:t>
            </a:r>
            <a:r>
              <a:rPr sz="2400" spc="170" dirty="0">
                <a:solidFill>
                  <a:srgbClr val="252421"/>
                </a:solidFill>
                <a:latin typeface="Arial"/>
                <a:cs typeface="Arial"/>
              </a:rPr>
              <a:t> </a:t>
            </a:r>
            <a:r>
              <a:rPr sz="2400" spc="130" dirty="0">
                <a:solidFill>
                  <a:srgbClr val="252421"/>
                </a:solidFill>
                <a:latin typeface="Arial"/>
                <a:cs typeface="Arial"/>
              </a:rPr>
              <a:t>попитом</a:t>
            </a:r>
            <a:r>
              <a:rPr sz="2400" spc="175" dirty="0">
                <a:solidFill>
                  <a:srgbClr val="252421"/>
                </a:solidFill>
                <a:latin typeface="Arial"/>
                <a:cs typeface="Arial"/>
              </a:rPr>
              <a:t> </a:t>
            </a:r>
            <a:r>
              <a:rPr sz="2400" spc="65" dirty="0">
                <a:solidFill>
                  <a:srgbClr val="252421"/>
                </a:solidFill>
                <a:latin typeface="Arial"/>
                <a:cs typeface="Arial"/>
              </a:rPr>
              <a:t>населення</a:t>
            </a:r>
            <a:r>
              <a:rPr sz="2400" spc="175" dirty="0">
                <a:solidFill>
                  <a:srgbClr val="252421"/>
                </a:solidFill>
                <a:latin typeface="Arial"/>
                <a:cs typeface="Arial"/>
              </a:rPr>
              <a:t> </a:t>
            </a:r>
            <a:r>
              <a:rPr sz="2400" spc="95" dirty="0">
                <a:solidFill>
                  <a:srgbClr val="252421"/>
                </a:solidFill>
                <a:latin typeface="Arial"/>
                <a:cs typeface="Arial"/>
              </a:rPr>
              <a:t>на</a:t>
            </a:r>
            <a:r>
              <a:rPr sz="2400" spc="175" dirty="0">
                <a:solidFill>
                  <a:srgbClr val="252421"/>
                </a:solidFill>
                <a:latin typeface="Arial"/>
                <a:cs typeface="Arial"/>
              </a:rPr>
              <a:t> </a:t>
            </a:r>
            <a:r>
              <a:rPr sz="2400" dirty="0">
                <a:solidFill>
                  <a:srgbClr val="252421"/>
                </a:solidFill>
                <a:latin typeface="Arial"/>
                <a:cs typeface="Arial"/>
              </a:rPr>
              <a:t>товари</a:t>
            </a:r>
            <a:r>
              <a:rPr sz="2400" dirty="0">
                <a:solidFill>
                  <a:srgbClr val="252421"/>
                </a:solidFill>
                <a:latin typeface="Verdana"/>
                <a:cs typeface="Verdana"/>
              </a:rPr>
              <a:t>, </a:t>
            </a:r>
            <a:r>
              <a:rPr sz="2400" spc="65" dirty="0">
                <a:solidFill>
                  <a:srgbClr val="252421"/>
                </a:solidFill>
                <a:latin typeface="Arial"/>
                <a:cs typeface="Arial"/>
              </a:rPr>
              <a:t>участь</a:t>
            </a:r>
            <a:r>
              <a:rPr sz="2400" spc="175" dirty="0">
                <a:solidFill>
                  <a:srgbClr val="252421"/>
                </a:solidFill>
                <a:latin typeface="Arial"/>
                <a:cs typeface="Arial"/>
              </a:rPr>
              <a:t> </a:t>
            </a:r>
            <a:r>
              <a:rPr sz="2400" dirty="0">
                <a:solidFill>
                  <a:srgbClr val="252421"/>
                </a:solidFill>
                <a:latin typeface="Arial"/>
                <a:cs typeface="Arial"/>
              </a:rPr>
              <a:t>у</a:t>
            </a:r>
            <a:r>
              <a:rPr sz="2400" spc="175" dirty="0">
                <a:solidFill>
                  <a:srgbClr val="252421"/>
                </a:solidFill>
                <a:latin typeface="Arial"/>
                <a:cs typeface="Arial"/>
              </a:rPr>
              <a:t> </a:t>
            </a:r>
            <a:r>
              <a:rPr sz="2400" spc="100" dirty="0">
                <a:solidFill>
                  <a:srgbClr val="252421"/>
                </a:solidFill>
                <a:latin typeface="Arial"/>
                <a:cs typeface="Arial"/>
              </a:rPr>
              <a:t>проведенні</a:t>
            </a:r>
            <a:r>
              <a:rPr sz="2400" spc="170" dirty="0">
                <a:solidFill>
                  <a:srgbClr val="252421"/>
                </a:solidFill>
                <a:latin typeface="Arial"/>
                <a:cs typeface="Arial"/>
              </a:rPr>
              <a:t> </a:t>
            </a:r>
            <a:r>
              <a:rPr sz="2400" spc="60" dirty="0">
                <a:solidFill>
                  <a:srgbClr val="252421"/>
                </a:solidFill>
                <a:latin typeface="Arial"/>
                <a:cs typeface="Arial"/>
              </a:rPr>
              <a:t>експериментів</a:t>
            </a:r>
            <a:r>
              <a:rPr sz="2400" spc="60" dirty="0">
                <a:solidFill>
                  <a:srgbClr val="252421"/>
                </a:solidFill>
                <a:latin typeface="Verdana"/>
                <a:cs typeface="Verdana"/>
              </a:rPr>
              <a:t>, </a:t>
            </a:r>
            <a:r>
              <a:rPr sz="2400" spc="114" dirty="0">
                <a:solidFill>
                  <a:srgbClr val="252421"/>
                </a:solidFill>
                <a:latin typeface="Arial"/>
                <a:cs typeface="Arial"/>
              </a:rPr>
              <a:t>опитувань</a:t>
            </a:r>
            <a:r>
              <a:rPr sz="2400" spc="-80" dirty="0">
                <a:solidFill>
                  <a:srgbClr val="252421"/>
                </a:solidFill>
                <a:latin typeface="Arial"/>
                <a:cs typeface="Arial"/>
              </a:rPr>
              <a:t> </a:t>
            </a:r>
            <a:r>
              <a:rPr sz="2400" spc="50" dirty="0">
                <a:solidFill>
                  <a:srgbClr val="252421"/>
                </a:solidFill>
                <a:latin typeface="Arial"/>
                <a:cs typeface="Arial"/>
              </a:rPr>
              <a:t>спеціалістів</a:t>
            </a:r>
            <a:r>
              <a:rPr sz="2400" spc="-75" dirty="0">
                <a:solidFill>
                  <a:srgbClr val="252421"/>
                </a:solidFill>
                <a:latin typeface="Arial"/>
                <a:cs typeface="Arial"/>
              </a:rPr>
              <a:t> </a:t>
            </a:r>
            <a:r>
              <a:rPr sz="2400" spc="80" dirty="0">
                <a:solidFill>
                  <a:srgbClr val="252421"/>
                </a:solidFill>
                <a:latin typeface="Arial"/>
                <a:cs typeface="Arial"/>
              </a:rPr>
              <a:t>і</a:t>
            </a:r>
            <a:r>
              <a:rPr sz="2400" spc="-75" dirty="0">
                <a:solidFill>
                  <a:srgbClr val="252421"/>
                </a:solidFill>
                <a:latin typeface="Arial"/>
                <a:cs typeface="Arial"/>
              </a:rPr>
              <a:t> </a:t>
            </a:r>
            <a:r>
              <a:rPr sz="2400" spc="55" dirty="0">
                <a:solidFill>
                  <a:srgbClr val="252421"/>
                </a:solidFill>
                <a:latin typeface="Arial"/>
                <a:cs typeface="Arial"/>
              </a:rPr>
              <a:t>покупців</a:t>
            </a:r>
            <a:r>
              <a:rPr sz="2400" spc="55" dirty="0">
                <a:solidFill>
                  <a:srgbClr val="252421"/>
                </a:solidFill>
                <a:latin typeface="Verdana"/>
                <a:cs typeface="Verdana"/>
              </a:rPr>
              <a:t>;</a:t>
            </a:r>
            <a:endParaRPr sz="2400" dirty="0">
              <a:latin typeface="Verdana"/>
              <a:cs typeface="Verdana"/>
            </a:endParaRPr>
          </a:p>
          <a:p>
            <a:pPr marL="530225" algn="just">
              <a:lnSpc>
                <a:spcPct val="100000"/>
              </a:lnSpc>
              <a:spcBef>
                <a:spcPts val="420"/>
              </a:spcBef>
            </a:pPr>
            <a:r>
              <a:rPr sz="2400" spc="90" dirty="0">
                <a:solidFill>
                  <a:srgbClr val="252421"/>
                </a:solidFill>
                <a:latin typeface="Arial"/>
                <a:cs typeface="Arial"/>
              </a:rPr>
              <a:t>розроблення</a:t>
            </a:r>
            <a:r>
              <a:rPr sz="2400" spc="-60" dirty="0">
                <a:solidFill>
                  <a:srgbClr val="252421"/>
                </a:solidFill>
                <a:latin typeface="Arial"/>
                <a:cs typeface="Arial"/>
              </a:rPr>
              <a:t> </a:t>
            </a:r>
            <a:r>
              <a:rPr sz="2400" spc="125" dirty="0">
                <a:solidFill>
                  <a:srgbClr val="252421"/>
                </a:solidFill>
                <a:latin typeface="Arial"/>
                <a:cs typeface="Arial"/>
              </a:rPr>
              <a:t>прогнозів</a:t>
            </a:r>
            <a:r>
              <a:rPr sz="2400" spc="-60" dirty="0">
                <a:solidFill>
                  <a:srgbClr val="252421"/>
                </a:solidFill>
                <a:latin typeface="Arial"/>
                <a:cs typeface="Arial"/>
              </a:rPr>
              <a:t> </a:t>
            </a:r>
            <a:r>
              <a:rPr sz="2400" spc="125" dirty="0">
                <a:solidFill>
                  <a:srgbClr val="252421"/>
                </a:solidFill>
                <a:latin typeface="Arial"/>
                <a:cs typeface="Arial"/>
              </a:rPr>
              <a:t>попиту</a:t>
            </a:r>
            <a:r>
              <a:rPr sz="2400" spc="-60" dirty="0">
                <a:solidFill>
                  <a:srgbClr val="252421"/>
                </a:solidFill>
                <a:latin typeface="Arial"/>
                <a:cs typeface="Arial"/>
              </a:rPr>
              <a:t> </a:t>
            </a:r>
            <a:r>
              <a:rPr sz="2400" spc="95" dirty="0">
                <a:solidFill>
                  <a:srgbClr val="252421"/>
                </a:solidFill>
                <a:latin typeface="Arial"/>
                <a:cs typeface="Arial"/>
              </a:rPr>
              <a:t>на</a:t>
            </a:r>
            <a:r>
              <a:rPr sz="2400" spc="-60" dirty="0">
                <a:solidFill>
                  <a:srgbClr val="252421"/>
                </a:solidFill>
                <a:latin typeface="Arial"/>
                <a:cs typeface="Arial"/>
              </a:rPr>
              <a:t> </a:t>
            </a:r>
            <a:r>
              <a:rPr sz="2400" spc="-10" dirty="0">
                <a:solidFill>
                  <a:srgbClr val="252421"/>
                </a:solidFill>
                <a:latin typeface="Arial"/>
                <a:cs typeface="Arial"/>
              </a:rPr>
              <a:t>товари</a:t>
            </a:r>
            <a:r>
              <a:rPr sz="2400" spc="-10" dirty="0">
                <a:solidFill>
                  <a:srgbClr val="252421"/>
                </a:solidFill>
                <a:latin typeface="Verdana"/>
                <a:cs typeface="Verdana"/>
              </a:rPr>
              <a:t>;</a:t>
            </a:r>
            <a:endParaRPr sz="2400" dirty="0">
              <a:latin typeface="Verdana"/>
              <a:cs typeface="Verdana"/>
            </a:endParaRPr>
          </a:p>
          <a:p>
            <a:pPr marL="530225" algn="just">
              <a:lnSpc>
                <a:spcPct val="100000"/>
              </a:lnSpc>
              <a:spcBef>
                <a:spcPts val="420"/>
              </a:spcBef>
            </a:pPr>
            <a:r>
              <a:rPr sz="2400" dirty="0">
                <a:solidFill>
                  <a:srgbClr val="252421"/>
                </a:solidFill>
                <a:latin typeface="Arial"/>
                <a:cs typeface="Arial"/>
              </a:rPr>
              <a:t>збір</a:t>
            </a:r>
            <a:r>
              <a:rPr sz="2400" dirty="0">
                <a:solidFill>
                  <a:srgbClr val="252421"/>
                </a:solidFill>
                <a:latin typeface="Verdana"/>
                <a:cs typeface="Verdana"/>
              </a:rPr>
              <a:t>,</a:t>
            </a:r>
            <a:r>
              <a:rPr sz="2400" spc="-210" dirty="0">
                <a:solidFill>
                  <a:srgbClr val="252421"/>
                </a:solidFill>
                <a:latin typeface="Verdana"/>
                <a:cs typeface="Verdana"/>
              </a:rPr>
              <a:t> </a:t>
            </a:r>
            <a:r>
              <a:rPr sz="2400" spc="95" dirty="0">
                <a:solidFill>
                  <a:srgbClr val="252421"/>
                </a:solidFill>
                <a:latin typeface="Arial"/>
                <a:cs typeface="Arial"/>
              </a:rPr>
              <a:t>обробка</a:t>
            </a:r>
            <a:r>
              <a:rPr sz="2400" spc="-25" dirty="0">
                <a:solidFill>
                  <a:srgbClr val="252421"/>
                </a:solidFill>
                <a:latin typeface="Arial"/>
                <a:cs typeface="Arial"/>
              </a:rPr>
              <a:t> </a:t>
            </a:r>
            <a:r>
              <a:rPr sz="2400" spc="200" dirty="0">
                <a:solidFill>
                  <a:srgbClr val="252421"/>
                </a:solidFill>
                <a:latin typeface="Arial"/>
                <a:cs typeface="Arial"/>
              </a:rPr>
              <a:t>й</a:t>
            </a:r>
            <a:r>
              <a:rPr sz="2400" spc="-30" dirty="0">
                <a:solidFill>
                  <a:srgbClr val="252421"/>
                </a:solidFill>
                <a:latin typeface="Arial"/>
                <a:cs typeface="Arial"/>
              </a:rPr>
              <a:t> </a:t>
            </a:r>
            <a:r>
              <a:rPr sz="2400" spc="55" dirty="0">
                <a:solidFill>
                  <a:srgbClr val="252421"/>
                </a:solidFill>
                <a:latin typeface="Arial"/>
                <a:cs typeface="Arial"/>
              </a:rPr>
              <a:t>аналіз</a:t>
            </a:r>
            <a:r>
              <a:rPr sz="2400" spc="-30" dirty="0">
                <a:solidFill>
                  <a:srgbClr val="252421"/>
                </a:solidFill>
                <a:latin typeface="Arial"/>
                <a:cs typeface="Arial"/>
              </a:rPr>
              <a:t> </a:t>
            </a:r>
            <a:r>
              <a:rPr sz="2400" dirty="0">
                <a:solidFill>
                  <a:srgbClr val="252421"/>
                </a:solidFill>
                <a:latin typeface="Arial"/>
                <a:cs typeface="Arial"/>
              </a:rPr>
              <a:t>інформації</a:t>
            </a:r>
            <a:r>
              <a:rPr sz="2400" dirty="0">
                <a:solidFill>
                  <a:srgbClr val="252421"/>
                </a:solidFill>
                <a:latin typeface="Verdana"/>
                <a:cs typeface="Verdana"/>
              </a:rPr>
              <a:t>,</a:t>
            </a:r>
            <a:r>
              <a:rPr sz="2400" spc="-204" dirty="0">
                <a:solidFill>
                  <a:srgbClr val="252421"/>
                </a:solidFill>
                <a:latin typeface="Verdana"/>
                <a:cs typeface="Verdana"/>
              </a:rPr>
              <a:t> </a:t>
            </a:r>
            <a:r>
              <a:rPr sz="2400" spc="90" dirty="0">
                <a:solidFill>
                  <a:srgbClr val="252421"/>
                </a:solidFill>
                <a:latin typeface="Arial"/>
                <a:cs typeface="Arial"/>
              </a:rPr>
              <a:t>отриманої</a:t>
            </a:r>
            <a:r>
              <a:rPr sz="2400" spc="-25" dirty="0">
                <a:solidFill>
                  <a:srgbClr val="252421"/>
                </a:solidFill>
                <a:latin typeface="Arial"/>
                <a:cs typeface="Arial"/>
              </a:rPr>
              <a:t> </a:t>
            </a:r>
            <a:r>
              <a:rPr sz="2400" spc="55" dirty="0">
                <a:solidFill>
                  <a:srgbClr val="252421"/>
                </a:solidFill>
                <a:latin typeface="Arial"/>
                <a:cs typeface="Arial"/>
              </a:rPr>
              <a:t>від</a:t>
            </a:r>
            <a:r>
              <a:rPr sz="2400" spc="-30" dirty="0">
                <a:solidFill>
                  <a:srgbClr val="252421"/>
                </a:solidFill>
                <a:latin typeface="Arial"/>
                <a:cs typeface="Arial"/>
              </a:rPr>
              <a:t> </a:t>
            </a:r>
            <a:r>
              <a:rPr sz="2400" spc="80" dirty="0">
                <a:solidFill>
                  <a:srgbClr val="252421"/>
                </a:solidFill>
                <a:latin typeface="Arial"/>
                <a:cs typeface="Arial"/>
              </a:rPr>
              <a:t>роздрібної</a:t>
            </a:r>
            <a:r>
              <a:rPr sz="2400" spc="-30" dirty="0">
                <a:solidFill>
                  <a:srgbClr val="252421"/>
                </a:solidFill>
                <a:latin typeface="Arial"/>
                <a:cs typeface="Arial"/>
              </a:rPr>
              <a:t> </a:t>
            </a:r>
            <a:r>
              <a:rPr sz="2400" spc="114" dirty="0">
                <a:solidFill>
                  <a:srgbClr val="252421"/>
                </a:solidFill>
                <a:latin typeface="Arial"/>
                <a:cs typeface="Arial"/>
              </a:rPr>
              <a:t>ланки</a:t>
            </a:r>
            <a:r>
              <a:rPr sz="2400" spc="-25" dirty="0">
                <a:solidFill>
                  <a:srgbClr val="252421"/>
                </a:solidFill>
                <a:latin typeface="Arial"/>
                <a:cs typeface="Arial"/>
              </a:rPr>
              <a:t> </a:t>
            </a:r>
            <a:r>
              <a:rPr sz="2400" spc="80" dirty="0">
                <a:solidFill>
                  <a:srgbClr val="252421"/>
                </a:solidFill>
                <a:latin typeface="Arial"/>
                <a:cs typeface="Arial"/>
              </a:rPr>
              <a:t>і</a:t>
            </a:r>
            <a:r>
              <a:rPr sz="2400" spc="-30" dirty="0">
                <a:solidFill>
                  <a:srgbClr val="252421"/>
                </a:solidFill>
                <a:latin typeface="Arial"/>
                <a:cs typeface="Arial"/>
              </a:rPr>
              <a:t> </a:t>
            </a:r>
            <a:r>
              <a:rPr sz="2400" dirty="0">
                <a:solidFill>
                  <a:srgbClr val="252421"/>
                </a:solidFill>
                <a:latin typeface="Arial"/>
                <a:cs typeface="Arial"/>
              </a:rPr>
              <a:t>сфери</a:t>
            </a:r>
            <a:r>
              <a:rPr sz="2400" spc="-25" dirty="0">
                <a:solidFill>
                  <a:srgbClr val="252421"/>
                </a:solidFill>
                <a:latin typeface="Arial"/>
                <a:cs typeface="Arial"/>
              </a:rPr>
              <a:t> </a:t>
            </a:r>
            <a:r>
              <a:rPr sz="2400" spc="75" dirty="0">
                <a:solidFill>
                  <a:srgbClr val="252421"/>
                </a:solidFill>
                <a:latin typeface="Arial"/>
                <a:cs typeface="Arial"/>
              </a:rPr>
              <a:t>виробництва</a:t>
            </a:r>
            <a:r>
              <a:rPr sz="2400" spc="75" dirty="0">
                <a:solidFill>
                  <a:srgbClr val="252421"/>
                </a:solidFill>
                <a:latin typeface="Verdana"/>
                <a:cs typeface="Verdana"/>
              </a:rPr>
              <a:t>.</a:t>
            </a:r>
            <a:endParaRPr sz="2400" dirty="0">
              <a:latin typeface="Verdana"/>
              <a:cs typeface="Verdana"/>
            </a:endParaRPr>
          </a:p>
          <a:p>
            <a:pPr marL="12700" marR="5080">
              <a:lnSpc>
                <a:spcPts val="5550"/>
              </a:lnSpc>
              <a:spcBef>
                <a:spcPts val="180"/>
              </a:spcBef>
            </a:pPr>
            <a:r>
              <a:rPr sz="4000" spc="95" dirty="0">
                <a:solidFill>
                  <a:srgbClr val="252421"/>
                </a:solidFill>
                <a:latin typeface="Arial"/>
                <a:cs typeface="Arial"/>
              </a:rPr>
              <a:t>Роздрібні</a:t>
            </a:r>
            <a:r>
              <a:rPr sz="4000" spc="20" dirty="0">
                <a:solidFill>
                  <a:srgbClr val="252421"/>
                </a:solidFill>
                <a:latin typeface="Arial"/>
                <a:cs typeface="Arial"/>
              </a:rPr>
              <a:t>  </a:t>
            </a:r>
            <a:r>
              <a:rPr sz="4000" spc="150" dirty="0">
                <a:solidFill>
                  <a:srgbClr val="252421"/>
                </a:solidFill>
                <a:latin typeface="Arial"/>
                <a:cs typeface="Arial"/>
              </a:rPr>
              <a:t>торговельні</a:t>
            </a:r>
            <a:r>
              <a:rPr sz="4000" spc="20" dirty="0">
                <a:solidFill>
                  <a:srgbClr val="252421"/>
                </a:solidFill>
                <a:latin typeface="Arial"/>
                <a:cs typeface="Arial"/>
              </a:rPr>
              <a:t>  </a:t>
            </a:r>
            <a:r>
              <a:rPr sz="4000" spc="125" dirty="0">
                <a:solidFill>
                  <a:srgbClr val="252421"/>
                </a:solidFill>
                <a:latin typeface="Arial"/>
                <a:cs typeface="Arial"/>
              </a:rPr>
              <a:t>підприємства</a:t>
            </a:r>
            <a:r>
              <a:rPr sz="4000" spc="20" dirty="0">
                <a:solidFill>
                  <a:srgbClr val="252421"/>
                </a:solidFill>
                <a:latin typeface="Arial"/>
                <a:cs typeface="Arial"/>
              </a:rPr>
              <a:t>  </a:t>
            </a:r>
            <a:r>
              <a:rPr sz="4000" spc="125" dirty="0">
                <a:solidFill>
                  <a:srgbClr val="252421"/>
                </a:solidFill>
                <a:latin typeface="Arial"/>
                <a:cs typeface="Arial"/>
              </a:rPr>
              <a:t>надають</a:t>
            </a:r>
            <a:r>
              <a:rPr sz="4000" spc="25" dirty="0">
                <a:solidFill>
                  <a:srgbClr val="252421"/>
                </a:solidFill>
                <a:latin typeface="Arial"/>
                <a:cs typeface="Arial"/>
              </a:rPr>
              <a:t>  </a:t>
            </a:r>
            <a:r>
              <a:rPr sz="4000" spc="195" dirty="0">
                <a:solidFill>
                  <a:srgbClr val="252421"/>
                </a:solidFill>
                <a:latin typeface="Arial"/>
                <a:cs typeface="Arial"/>
              </a:rPr>
              <a:t>оптовим</a:t>
            </a:r>
            <a:r>
              <a:rPr sz="4000" spc="20" dirty="0">
                <a:solidFill>
                  <a:srgbClr val="252421"/>
                </a:solidFill>
                <a:latin typeface="Arial"/>
                <a:cs typeface="Arial"/>
              </a:rPr>
              <a:t>  </a:t>
            </a:r>
            <a:r>
              <a:rPr sz="4000" spc="90" dirty="0">
                <a:solidFill>
                  <a:srgbClr val="252421"/>
                </a:solidFill>
                <a:latin typeface="Arial"/>
                <a:cs typeface="Arial"/>
              </a:rPr>
              <a:t>структурам </a:t>
            </a:r>
            <a:r>
              <a:rPr sz="4000" spc="135" dirty="0">
                <a:solidFill>
                  <a:srgbClr val="252421"/>
                </a:solidFill>
                <a:latin typeface="Arial"/>
                <a:cs typeface="Arial"/>
              </a:rPr>
              <a:t>інформацію</a:t>
            </a:r>
            <a:r>
              <a:rPr sz="4000" spc="-120" dirty="0">
                <a:solidFill>
                  <a:srgbClr val="252421"/>
                </a:solidFill>
                <a:latin typeface="Arial"/>
                <a:cs typeface="Arial"/>
              </a:rPr>
              <a:t> </a:t>
            </a:r>
            <a:r>
              <a:rPr sz="4000" spc="-20" dirty="0">
                <a:solidFill>
                  <a:srgbClr val="252421"/>
                </a:solidFill>
                <a:latin typeface="Arial"/>
                <a:cs typeface="Arial"/>
              </a:rPr>
              <a:t>про</a:t>
            </a:r>
            <a:r>
              <a:rPr sz="4000" spc="-20" dirty="0">
                <a:solidFill>
                  <a:srgbClr val="252421"/>
                </a:solidFill>
                <a:latin typeface="Verdana"/>
                <a:cs typeface="Verdana"/>
              </a:rPr>
              <a:t>:</a:t>
            </a:r>
            <a:endParaRPr sz="4000" dirty="0">
              <a:latin typeface="Verdana"/>
              <a:cs typeface="Verdana"/>
            </a:endParaRPr>
          </a:p>
          <a:p>
            <a:pPr marL="530225">
              <a:lnSpc>
                <a:spcPct val="100000"/>
              </a:lnSpc>
              <a:spcBef>
                <a:spcPts val="240"/>
              </a:spcBef>
            </a:pPr>
            <a:r>
              <a:rPr sz="2400" spc="75" dirty="0">
                <a:solidFill>
                  <a:srgbClr val="252421"/>
                </a:solidFill>
                <a:latin typeface="Arial"/>
                <a:cs typeface="Arial"/>
              </a:rPr>
              <a:t>потребу</a:t>
            </a:r>
            <a:r>
              <a:rPr sz="2400" spc="-75" dirty="0">
                <a:solidFill>
                  <a:srgbClr val="252421"/>
                </a:solidFill>
                <a:latin typeface="Arial"/>
                <a:cs typeface="Arial"/>
              </a:rPr>
              <a:t> </a:t>
            </a:r>
            <a:r>
              <a:rPr sz="2400" spc="100" dirty="0">
                <a:solidFill>
                  <a:srgbClr val="252421"/>
                </a:solidFill>
                <a:latin typeface="Arial"/>
                <a:cs typeface="Arial"/>
              </a:rPr>
              <a:t>в</a:t>
            </a:r>
            <a:r>
              <a:rPr sz="2400" spc="-75" dirty="0">
                <a:solidFill>
                  <a:srgbClr val="252421"/>
                </a:solidFill>
                <a:latin typeface="Arial"/>
                <a:cs typeface="Arial"/>
              </a:rPr>
              <a:t> </a:t>
            </a:r>
            <a:r>
              <a:rPr sz="2400" spc="-10" dirty="0">
                <a:solidFill>
                  <a:srgbClr val="252421"/>
                </a:solidFill>
                <a:latin typeface="Arial"/>
                <a:cs typeface="Arial"/>
              </a:rPr>
              <a:t>товарах</a:t>
            </a:r>
            <a:r>
              <a:rPr sz="2400" spc="-10" dirty="0">
                <a:solidFill>
                  <a:srgbClr val="252421"/>
                </a:solidFill>
                <a:latin typeface="Verdana"/>
                <a:cs typeface="Verdana"/>
              </a:rPr>
              <a:t>:</a:t>
            </a:r>
            <a:endParaRPr sz="2400" dirty="0">
              <a:latin typeface="Verdana"/>
              <a:cs typeface="Verdana"/>
            </a:endParaRPr>
          </a:p>
          <a:p>
            <a:pPr marL="530225">
              <a:lnSpc>
                <a:spcPct val="100000"/>
              </a:lnSpc>
              <a:spcBef>
                <a:spcPts val="420"/>
              </a:spcBef>
            </a:pPr>
            <a:r>
              <a:rPr sz="2400" spc="60" dirty="0">
                <a:solidFill>
                  <a:srgbClr val="252421"/>
                </a:solidFill>
                <a:latin typeface="Arial"/>
                <a:cs typeface="Arial"/>
              </a:rPr>
              <a:t>постачання</a:t>
            </a:r>
            <a:r>
              <a:rPr sz="2400" spc="60" dirty="0">
                <a:solidFill>
                  <a:srgbClr val="252421"/>
                </a:solidFill>
                <a:latin typeface="Verdana"/>
                <a:cs typeface="Verdana"/>
              </a:rPr>
              <a:t>,</a:t>
            </a:r>
            <a:r>
              <a:rPr sz="2400" spc="-240" dirty="0">
                <a:solidFill>
                  <a:srgbClr val="252421"/>
                </a:solidFill>
                <a:latin typeface="Verdana"/>
                <a:cs typeface="Verdana"/>
              </a:rPr>
              <a:t> </a:t>
            </a:r>
            <a:r>
              <a:rPr sz="2400" spc="100" dirty="0">
                <a:solidFill>
                  <a:srgbClr val="252421"/>
                </a:solidFill>
                <a:latin typeface="Arial"/>
                <a:cs typeface="Arial"/>
              </a:rPr>
              <a:t>продаж</a:t>
            </a:r>
            <a:r>
              <a:rPr sz="2400" spc="-60" dirty="0">
                <a:solidFill>
                  <a:srgbClr val="252421"/>
                </a:solidFill>
                <a:latin typeface="Arial"/>
                <a:cs typeface="Arial"/>
              </a:rPr>
              <a:t> </a:t>
            </a:r>
            <a:r>
              <a:rPr sz="2400" spc="80" dirty="0">
                <a:solidFill>
                  <a:srgbClr val="252421"/>
                </a:solidFill>
                <a:latin typeface="Arial"/>
                <a:cs typeface="Arial"/>
              </a:rPr>
              <a:t>і</a:t>
            </a:r>
            <a:r>
              <a:rPr sz="2400" spc="-60" dirty="0">
                <a:solidFill>
                  <a:srgbClr val="252421"/>
                </a:solidFill>
                <a:latin typeface="Arial"/>
                <a:cs typeface="Arial"/>
              </a:rPr>
              <a:t> </a:t>
            </a:r>
            <a:r>
              <a:rPr sz="2400" spc="65" dirty="0">
                <a:solidFill>
                  <a:srgbClr val="252421"/>
                </a:solidFill>
                <a:latin typeface="Arial"/>
                <a:cs typeface="Arial"/>
              </a:rPr>
              <a:t>запаси</a:t>
            </a:r>
            <a:r>
              <a:rPr sz="2400" spc="-60" dirty="0">
                <a:solidFill>
                  <a:srgbClr val="252421"/>
                </a:solidFill>
                <a:latin typeface="Arial"/>
                <a:cs typeface="Arial"/>
              </a:rPr>
              <a:t> </a:t>
            </a:r>
            <a:r>
              <a:rPr sz="2400" spc="75" dirty="0">
                <a:solidFill>
                  <a:srgbClr val="252421"/>
                </a:solidFill>
                <a:latin typeface="Arial"/>
                <a:cs typeface="Arial"/>
              </a:rPr>
              <a:t>товарів</a:t>
            </a:r>
            <a:r>
              <a:rPr sz="2400" spc="-60" dirty="0">
                <a:solidFill>
                  <a:srgbClr val="252421"/>
                </a:solidFill>
                <a:latin typeface="Arial"/>
                <a:cs typeface="Arial"/>
              </a:rPr>
              <a:t> </a:t>
            </a:r>
            <a:r>
              <a:rPr sz="2400" dirty="0">
                <a:solidFill>
                  <a:srgbClr val="252421"/>
                </a:solidFill>
                <a:latin typeface="Arial"/>
                <a:cs typeface="Arial"/>
              </a:rPr>
              <a:t>у</a:t>
            </a:r>
            <a:r>
              <a:rPr sz="2400" spc="-60" dirty="0">
                <a:solidFill>
                  <a:srgbClr val="252421"/>
                </a:solidFill>
                <a:latin typeface="Arial"/>
                <a:cs typeface="Arial"/>
              </a:rPr>
              <a:t> </a:t>
            </a:r>
            <a:r>
              <a:rPr sz="2400" spc="100" dirty="0">
                <a:solidFill>
                  <a:srgbClr val="252421"/>
                </a:solidFill>
                <a:latin typeface="Arial"/>
                <a:cs typeface="Arial"/>
              </a:rPr>
              <a:t>роздрібній</a:t>
            </a:r>
            <a:r>
              <a:rPr sz="2400" spc="-60" dirty="0">
                <a:solidFill>
                  <a:srgbClr val="252421"/>
                </a:solidFill>
                <a:latin typeface="Arial"/>
                <a:cs typeface="Arial"/>
              </a:rPr>
              <a:t> </a:t>
            </a:r>
            <a:r>
              <a:rPr sz="2400" spc="-10" dirty="0">
                <a:solidFill>
                  <a:srgbClr val="252421"/>
                </a:solidFill>
                <a:latin typeface="Arial"/>
                <a:cs typeface="Arial"/>
              </a:rPr>
              <a:t>мережі</a:t>
            </a:r>
            <a:r>
              <a:rPr sz="2400" spc="-10" dirty="0">
                <a:solidFill>
                  <a:srgbClr val="252421"/>
                </a:solidFill>
                <a:latin typeface="Verdana"/>
                <a:cs typeface="Verdana"/>
              </a:rPr>
              <a:t>;</a:t>
            </a:r>
            <a:endParaRPr sz="2400" dirty="0">
              <a:latin typeface="Verdana"/>
              <a:cs typeface="Verdana"/>
            </a:endParaRPr>
          </a:p>
          <a:p>
            <a:pPr marL="530225" marR="3597910">
              <a:lnSpc>
                <a:spcPct val="114599"/>
              </a:lnSpc>
            </a:pPr>
            <a:r>
              <a:rPr sz="2400" spc="45" dirty="0">
                <a:solidFill>
                  <a:srgbClr val="252421"/>
                </a:solidFill>
                <a:latin typeface="Arial"/>
                <a:cs typeface="Arial"/>
              </a:rPr>
              <a:t>результати</a:t>
            </a:r>
            <a:r>
              <a:rPr sz="2400" spc="-50" dirty="0">
                <a:solidFill>
                  <a:srgbClr val="252421"/>
                </a:solidFill>
                <a:latin typeface="Arial"/>
                <a:cs typeface="Arial"/>
              </a:rPr>
              <a:t> </a:t>
            </a:r>
            <a:r>
              <a:rPr sz="2400" spc="114" dirty="0">
                <a:solidFill>
                  <a:srgbClr val="252421"/>
                </a:solidFill>
                <a:latin typeface="Arial"/>
                <a:cs typeface="Arial"/>
              </a:rPr>
              <a:t>опитувань</a:t>
            </a:r>
            <a:r>
              <a:rPr sz="2400" spc="-50" dirty="0">
                <a:solidFill>
                  <a:srgbClr val="252421"/>
                </a:solidFill>
                <a:latin typeface="Arial"/>
                <a:cs typeface="Arial"/>
              </a:rPr>
              <a:t> </a:t>
            </a:r>
            <a:r>
              <a:rPr sz="2400" spc="130" dirty="0">
                <a:solidFill>
                  <a:srgbClr val="252421"/>
                </a:solidFill>
                <a:latin typeface="Arial"/>
                <a:cs typeface="Arial"/>
              </a:rPr>
              <a:t>покупців</a:t>
            </a:r>
            <a:r>
              <a:rPr sz="2400" spc="-45" dirty="0">
                <a:solidFill>
                  <a:srgbClr val="252421"/>
                </a:solidFill>
                <a:latin typeface="Arial"/>
                <a:cs typeface="Arial"/>
              </a:rPr>
              <a:t> </a:t>
            </a:r>
            <a:r>
              <a:rPr sz="2400" dirty="0">
                <a:solidFill>
                  <a:srgbClr val="252421"/>
                </a:solidFill>
                <a:latin typeface="Arial"/>
                <a:cs typeface="Arial"/>
              </a:rPr>
              <a:t>та</a:t>
            </a:r>
            <a:r>
              <a:rPr sz="2400" spc="-50" dirty="0">
                <a:solidFill>
                  <a:srgbClr val="252421"/>
                </a:solidFill>
                <a:latin typeface="Arial"/>
                <a:cs typeface="Arial"/>
              </a:rPr>
              <a:t> </a:t>
            </a:r>
            <a:r>
              <a:rPr sz="2400" spc="70" dirty="0">
                <a:solidFill>
                  <a:srgbClr val="252421"/>
                </a:solidFill>
                <a:latin typeface="Arial"/>
                <a:cs typeface="Arial"/>
              </a:rPr>
              <a:t>експертів</a:t>
            </a:r>
            <a:r>
              <a:rPr sz="2400" spc="-50" dirty="0">
                <a:solidFill>
                  <a:srgbClr val="252421"/>
                </a:solidFill>
                <a:latin typeface="Arial"/>
                <a:cs typeface="Arial"/>
              </a:rPr>
              <a:t> </a:t>
            </a:r>
            <a:r>
              <a:rPr sz="2400" spc="90" dirty="0">
                <a:solidFill>
                  <a:srgbClr val="252421"/>
                </a:solidFill>
                <a:latin typeface="Arial"/>
                <a:cs typeface="Arial"/>
              </a:rPr>
              <a:t>відносно</a:t>
            </a:r>
            <a:r>
              <a:rPr sz="2400" spc="-45" dirty="0">
                <a:solidFill>
                  <a:srgbClr val="252421"/>
                </a:solidFill>
                <a:latin typeface="Arial"/>
                <a:cs typeface="Arial"/>
              </a:rPr>
              <a:t> </a:t>
            </a:r>
            <a:r>
              <a:rPr sz="2400" dirty="0">
                <a:solidFill>
                  <a:srgbClr val="252421"/>
                </a:solidFill>
                <a:latin typeface="Arial"/>
                <a:cs typeface="Arial"/>
              </a:rPr>
              <a:t>стану</a:t>
            </a:r>
            <a:r>
              <a:rPr sz="2400" spc="-50" dirty="0">
                <a:solidFill>
                  <a:srgbClr val="252421"/>
                </a:solidFill>
                <a:latin typeface="Arial"/>
                <a:cs typeface="Arial"/>
              </a:rPr>
              <a:t> </a:t>
            </a:r>
            <a:r>
              <a:rPr sz="2400" spc="125" dirty="0">
                <a:solidFill>
                  <a:srgbClr val="252421"/>
                </a:solidFill>
                <a:latin typeface="Arial"/>
                <a:cs typeface="Arial"/>
              </a:rPr>
              <a:t>попиту</a:t>
            </a:r>
            <a:r>
              <a:rPr sz="2400" spc="-45" dirty="0">
                <a:solidFill>
                  <a:srgbClr val="252421"/>
                </a:solidFill>
                <a:latin typeface="Arial"/>
                <a:cs typeface="Arial"/>
              </a:rPr>
              <a:t> </a:t>
            </a:r>
            <a:r>
              <a:rPr sz="2400" spc="80" dirty="0">
                <a:solidFill>
                  <a:srgbClr val="252421"/>
                </a:solidFill>
                <a:latin typeface="Arial"/>
                <a:cs typeface="Arial"/>
              </a:rPr>
              <a:t>і</a:t>
            </a:r>
            <a:r>
              <a:rPr sz="2400" spc="-50" dirty="0">
                <a:solidFill>
                  <a:srgbClr val="252421"/>
                </a:solidFill>
                <a:latin typeface="Arial"/>
                <a:cs typeface="Arial"/>
              </a:rPr>
              <a:t> </a:t>
            </a:r>
            <a:r>
              <a:rPr sz="2400" spc="190" dirty="0">
                <a:solidFill>
                  <a:srgbClr val="252421"/>
                </a:solidFill>
                <a:latin typeface="Arial"/>
                <a:cs typeface="Arial"/>
              </a:rPr>
              <a:t>причин</a:t>
            </a:r>
            <a:r>
              <a:rPr sz="2400" spc="-50" dirty="0">
                <a:solidFill>
                  <a:srgbClr val="252421"/>
                </a:solidFill>
                <a:latin typeface="Arial"/>
                <a:cs typeface="Arial"/>
              </a:rPr>
              <a:t> </a:t>
            </a:r>
            <a:r>
              <a:rPr sz="2400" spc="135" dirty="0">
                <a:solidFill>
                  <a:srgbClr val="252421"/>
                </a:solidFill>
                <a:latin typeface="Arial"/>
                <a:cs typeface="Arial"/>
              </a:rPr>
              <a:t>його</a:t>
            </a:r>
            <a:r>
              <a:rPr sz="2400" spc="-45" dirty="0">
                <a:solidFill>
                  <a:srgbClr val="252421"/>
                </a:solidFill>
                <a:latin typeface="Arial"/>
                <a:cs typeface="Arial"/>
              </a:rPr>
              <a:t> </a:t>
            </a:r>
            <a:r>
              <a:rPr sz="2400" spc="-10" dirty="0">
                <a:solidFill>
                  <a:srgbClr val="252421"/>
                </a:solidFill>
                <a:latin typeface="Arial"/>
                <a:cs typeface="Arial"/>
              </a:rPr>
              <a:t>зміни</a:t>
            </a:r>
            <a:r>
              <a:rPr sz="2400" spc="-10" dirty="0">
                <a:solidFill>
                  <a:srgbClr val="252421"/>
                </a:solidFill>
                <a:latin typeface="Verdana"/>
                <a:cs typeface="Verdana"/>
              </a:rPr>
              <a:t>; </a:t>
            </a:r>
            <a:r>
              <a:rPr sz="2400" spc="45" dirty="0">
                <a:solidFill>
                  <a:srgbClr val="252421"/>
                </a:solidFill>
                <a:latin typeface="Arial"/>
                <a:cs typeface="Arial"/>
              </a:rPr>
              <a:t>результати</a:t>
            </a:r>
            <a:r>
              <a:rPr sz="2400" spc="-45" dirty="0">
                <a:solidFill>
                  <a:srgbClr val="252421"/>
                </a:solidFill>
                <a:latin typeface="Arial"/>
                <a:cs typeface="Arial"/>
              </a:rPr>
              <a:t> </a:t>
            </a:r>
            <a:r>
              <a:rPr sz="2400" spc="55" dirty="0">
                <a:solidFill>
                  <a:srgbClr val="252421"/>
                </a:solidFill>
                <a:latin typeface="Arial"/>
                <a:cs typeface="Arial"/>
              </a:rPr>
              <a:t>виставок</a:t>
            </a:r>
            <a:r>
              <a:rPr sz="2400" spc="55" dirty="0">
                <a:solidFill>
                  <a:srgbClr val="252421"/>
                </a:solidFill>
                <a:latin typeface="Verdana"/>
                <a:cs typeface="Verdana"/>
              </a:rPr>
              <a:t>-</a:t>
            </a:r>
            <a:r>
              <a:rPr sz="2400" spc="60" dirty="0">
                <a:solidFill>
                  <a:srgbClr val="252421"/>
                </a:solidFill>
                <a:latin typeface="Arial"/>
                <a:cs typeface="Arial"/>
              </a:rPr>
              <a:t>продажів</a:t>
            </a:r>
            <a:r>
              <a:rPr sz="2400" spc="60" dirty="0">
                <a:solidFill>
                  <a:srgbClr val="252421"/>
                </a:solidFill>
                <a:latin typeface="Verdana"/>
                <a:cs typeface="Verdana"/>
              </a:rPr>
              <a:t>,</a:t>
            </a:r>
            <a:r>
              <a:rPr sz="2400" spc="-220" dirty="0">
                <a:solidFill>
                  <a:srgbClr val="252421"/>
                </a:solidFill>
                <a:latin typeface="Verdana"/>
                <a:cs typeface="Verdana"/>
              </a:rPr>
              <a:t> </a:t>
            </a:r>
            <a:r>
              <a:rPr sz="2400" spc="95" dirty="0">
                <a:solidFill>
                  <a:srgbClr val="252421"/>
                </a:solidFill>
                <a:latin typeface="Arial"/>
                <a:cs typeface="Arial"/>
              </a:rPr>
              <a:t>сезонних</a:t>
            </a:r>
            <a:r>
              <a:rPr sz="2400" spc="-40" dirty="0">
                <a:solidFill>
                  <a:srgbClr val="252421"/>
                </a:solidFill>
                <a:latin typeface="Arial"/>
                <a:cs typeface="Arial"/>
              </a:rPr>
              <a:t> </a:t>
            </a:r>
            <a:r>
              <a:rPr sz="2400" spc="40" dirty="0">
                <a:solidFill>
                  <a:srgbClr val="252421"/>
                </a:solidFill>
                <a:latin typeface="Arial"/>
                <a:cs typeface="Arial"/>
              </a:rPr>
              <a:t>розпродажів</a:t>
            </a:r>
            <a:r>
              <a:rPr sz="2400" spc="40" dirty="0">
                <a:solidFill>
                  <a:srgbClr val="252421"/>
                </a:solidFill>
                <a:latin typeface="Verdana"/>
                <a:cs typeface="Verdana"/>
              </a:rPr>
              <a:t>;</a:t>
            </a:r>
            <a:endParaRPr sz="2400" dirty="0">
              <a:latin typeface="Verdana"/>
              <a:cs typeface="Verdana"/>
            </a:endParaRPr>
          </a:p>
          <a:p>
            <a:pPr marL="530225">
              <a:lnSpc>
                <a:spcPct val="100000"/>
              </a:lnSpc>
              <a:spcBef>
                <a:spcPts val="415"/>
              </a:spcBef>
            </a:pPr>
            <a:r>
              <a:rPr sz="2400" dirty="0">
                <a:solidFill>
                  <a:srgbClr val="252421"/>
                </a:solidFill>
                <a:latin typeface="Arial"/>
                <a:cs typeface="Arial"/>
              </a:rPr>
              <a:t>товари</a:t>
            </a:r>
            <a:r>
              <a:rPr sz="2400" dirty="0">
                <a:solidFill>
                  <a:srgbClr val="252421"/>
                </a:solidFill>
                <a:latin typeface="Verdana"/>
                <a:cs typeface="Verdana"/>
              </a:rPr>
              <a:t>,</a:t>
            </a:r>
            <a:r>
              <a:rPr sz="2400" spc="-195" dirty="0">
                <a:solidFill>
                  <a:srgbClr val="252421"/>
                </a:solidFill>
                <a:latin typeface="Verdana"/>
                <a:cs typeface="Verdana"/>
              </a:rPr>
              <a:t> </a:t>
            </a:r>
            <a:r>
              <a:rPr sz="2400" spc="145" dirty="0">
                <a:solidFill>
                  <a:srgbClr val="252421"/>
                </a:solidFill>
                <a:latin typeface="Arial"/>
                <a:cs typeface="Arial"/>
              </a:rPr>
              <a:t>попит</a:t>
            </a:r>
            <a:r>
              <a:rPr sz="2400" spc="-10" dirty="0">
                <a:solidFill>
                  <a:srgbClr val="252421"/>
                </a:solidFill>
                <a:latin typeface="Arial"/>
                <a:cs typeface="Arial"/>
              </a:rPr>
              <a:t> </a:t>
            </a:r>
            <a:r>
              <a:rPr sz="2400" spc="95" dirty="0" err="1">
                <a:solidFill>
                  <a:srgbClr val="252421"/>
                </a:solidFill>
                <a:latin typeface="Arial"/>
                <a:cs typeface="Arial"/>
              </a:rPr>
              <a:t>на</a:t>
            </a:r>
            <a:r>
              <a:rPr sz="2400" spc="-15" dirty="0">
                <a:solidFill>
                  <a:srgbClr val="252421"/>
                </a:solidFill>
                <a:latin typeface="Arial"/>
                <a:cs typeface="Arial"/>
              </a:rPr>
              <a:t> </a:t>
            </a:r>
            <a:r>
              <a:rPr lang="uk-UA" sz="2400" spc="105" dirty="0" smtClean="0">
                <a:solidFill>
                  <a:srgbClr val="252421"/>
                </a:solidFill>
                <a:latin typeface="Arial"/>
                <a:cs typeface="Arial"/>
              </a:rPr>
              <a:t>які</a:t>
            </a:r>
            <a:r>
              <a:rPr sz="2400" spc="-10" dirty="0" smtClean="0">
                <a:solidFill>
                  <a:srgbClr val="252421"/>
                </a:solidFill>
                <a:latin typeface="Arial"/>
                <a:cs typeface="Arial"/>
              </a:rPr>
              <a:t> </a:t>
            </a:r>
            <a:r>
              <a:rPr lang="uk-UA" sz="2400" spc="105" dirty="0" smtClean="0">
                <a:solidFill>
                  <a:srgbClr val="252421"/>
                </a:solidFill>
                <a:latin typeface="Arial"/>
                <a:cs typeface="Arial"/>
              </a:rPr>
              <a:t>не</a:t>
            </a:r>
            <a:r>
              <a:rPr lang="uk-UA" sz="2400" spc="-15" dirty="0" smtClean="0">
                <a:solidFill>
                  <a:srgbClr val="252421"/>
                </a:solidFill>
                <a:latin typeface="Arial"/>
                <a:cs typeface="Arial"/>
              </a:rPr>
              <a:t> </a:t>
            </a:r>
            <a:r>
              <a:rPr lang="uk-UA" sz="2400" spc="50" dirty="0" smtClean="0">
                <a:solidFill>
                  <a:srgbClr val="252421"/>
                </a:solidFill>
                <a:latin typeface="Arial"/>
                <a:cs typeface="Arial"/>
              </a:rPr>
              <a:t>задовольняється.</a:t>
            </a:r>
          </a:p>
          <a:p>
            <a:pPr marL="530225">
              <a:lnSpc>
                <a:spcPct val="100000"/>
              </a:lnSpc>
              <a:spcBef>
                <a:spcPts val="415"/>
              </a:spcBef>
            </a:pPr>
            <a:r>
              <a:rPr lang="uk-UA" sz="2400" dirty="0" smtClean="0">
                <a:solidFill>
                  <a:srgbClr val="000000"/>
                </a:solidFill>
                <a:effectLst/>
                <a:latin typeface="Arial" panose="020B0604020202020204" pitchFamily="34" charset="0"/>
                <a:cs typeface="Arial" panose="020B0604020202020204" pitchFamily="34" charset="0"/>
              </a:rPr>
              <a:t>Можна зробити висновок, що комерція – </a:t>
            </a:r>
          </a:p>
          <a:p>
            <a:pPr marL="530225">
              <a:lnSpc>
                <a:spcPct val="100000"/>
              </a:lnSpc>
              <a:spcBef>
                <a:spcPts val="415"/>
              </a:spcBef>
            </a:pPr>
            <a:r>
              <a:rPr lang="uk-UA" sz="2400" dirty="0" smtClean="0">
                <a:solidFill>
                  <a:srgbClr val="000000"/>
                </a:solidFill>
                <a:effectLst/>
                <a:latin typeface="Arial" panose="020B0604020202020204" pitchFamily="34" charset="0"/>
                <a:cs typeface="Arial" panose="020B0604020202020204" pitchFamily="34" charset="0"/>
              </a:rPr>
              <a:t>це вид торгового підприємництва, який є основою </a:t>
            </a:r>
          </a:p>
          <a:p>
            <a:pPr marL="530225">
              <a:lnSpc>
                <a:spcPct val="100000"/>
              </a:lnSpc>
              <a:spcBef>
                <a:spcPts val="415"/>
              </a:spcBef>
            </a:pPr>
            <a:r>
              <a:rPr lang="uk-UA" sz="2400" dirty="0" smtClean="0">
                <a:solidFill>
                  <a:srgbClr val="000000"/>
                </a:solidFill>
                <a:effectLst/>
                <a:latin typeface="Arial" panose="020B0604020202020204" pitchFamily="34" charset="0"/>
                <a:cs typeface="Arial" panose="020B0604020202020204" pitchFamily="34" charset="0"/>
              </a:rPr>
              <a:t>будь-якої цивілізованої ринкової</a:t>
            </a:r>
            <a:r>
              <a:rPr lang="uk-UA" sz="2400" dirty="0" smtClean="0">
                <a:solidFill>
                  <a:srgbClr val="000000"/>
                </a:solidFill>
                <a:latin typeface="Arial" panose="020B0604020202020204" pitchFamily="34" charset="0"/>
                <a:cs typeface="Arial" panose="020B0604020202020204" pitchFamily="34" charset="0"/>
              </a:rPr>
              <a:t> </a:t>
            </a:r>
            <a:r>
              <a:rPr lang="uk-UA" sz="2400" dirty="0" smtClean="0">
                <a:solidFill>
                  <a:srgbClr val="000000"/>
                </a:solidFill>
                <a:effectLst/>
                <a:latin typeface="Arial" panose="020B0604020202020204" pitchFamily="34" charset="0"/>
                <a:cs typeface="Arial" panose="020B0604020202020204" pitchFamily="34" charset="0"/>
              </a:rPr>
              <a:t>економіки.</a:t>
            </a:r>
          </a:p>
          <a:p>
            <a:pPr marL="530225">
              <a:lnSpc>
                <a:spcPct val="100000"/>
              </a:lnSpc>
              <a:spcBef>
                <a:spcPts val="415"/>
              </a:spcBef>
            </a:pPr>
            <a:endParaRPr lang="uk-UA" sz="2400" dirty="0">
              <a:latin typeface="Arial" panose="020B0604020202020204" pitchFamily="34" charset="0"/>
              <a:cs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142123"/>
            <a:ext cx="8131809" cy="615553"/>
          </a:xfrm>
        </p:spPr>
        <p:txBody>
          <a:bodyPr/>
          <a:lstStyle/>
          <a:p>
            <a:r>
              <a:rPr lang="ru-RU" dirty="0" smtClean="0">
                <a:solidFill>
                  <a:schemeClr val="tx1"/>
                </a:solidFill>
              </a:rPr>
              <a:t>	</a:t>
            </a:r>
            <a:r>
              <a:rPr lang="ru-RU" b="1" dirty="0" smtClean="0">
                <a:solidFill>
                  <a:schemeClr val="tx1"/>
                </a:solidFill>
              </a:rPr>
              <a:t>4. Франчайзинг</a:t>
            </a:r>
            <a:endParaRPr lang="ru-RU" b="1" dirty="0">
              <a:solidFill>
                <a:schemeClr val="tx1"/>
              </a:solidFill>
            </a:endParaRPr>
          </a:p>
        </p:txBody>
      </p:sp>
      <p:sp>
        <p:nvSpPr>
          <p:cNvPr id="3" name="Текст 2"/>
          <p:cNvSpPr>
            <a:spLocks noGrp="1"/>
          </p:cNvSpPr>
          <p:nvPr>
            <p:ph type="body" idx="1"/>
          </p:nvPr>
        </p:nvSpPr>
        <p:spPr>
          <a:xfrm>
            <a:off x="685800" y="952501"/>
            <a:ext cx="17373600" cy="9094797"/>
          </a:xfrm>
        </p:spPr>
        <p:txBody>
          <a:bodyPr/>
          <a:lstStyle/>
          <a:p>
            <a:pPr algn="just"/>
            <a:r>
              <a:rPr lang="ru-RU" dirty="0" smtClean="0"/>
              <a:t>	</a:t>
            </a:r>
            <a:r>
              <a:rPr lang="ru-RU" sz="2100" b="1" dirty="0" smtClean="0"/>
              <a:t>Франчайзинг </a:t>
            </a:r>
            <a:r>
              <a:rPr lang="ru-RU" sz="2100" dirty="0"/>
              <a:t>(</a:t>
            </a:r>
            <a:r>
              <a:rPr lang="ru-RU" sz="2100" dirty="0" err="1"/>
              <a:t>від</a:t>
            </a:r>
            <a:r>
              <a:rPr lang="ru-RU" sz="2100" dirty="0"/>
              <a:t> англ. </a:t>
            </a:r>
            <a:r>
              <a:rPr lang="en-US" sz="2100" dirty="0"/>
              <a:t>franchising) – </a:t>
            </a:r>
            <a:r>
              <a:rPr lang="uk-UA" sz="2100" dirty="0" smtClean="0"/>
              <a:t>це підприємницька діяльність у формі довгострокового ділового співробітництва, в процесі якого велика компанія-</a:t>
            </a:r>
            <a:r>
              <a:rPr lang="uk-UA" sz="2100" dirty="0" err="1" smtClean="0"/>
              <a:t>франчайзер</a:t>
            </a:r>
            <a:r>
              <a:rPr lang="uk-UA" sz="2100" dirty="0" smtClean="0"/>
              <a:t> (правовласник) надає юридичній або фізичній особі – </a:t>
            </a:r>
            <a:r>
              <a:rPr lang="uk-UA" sz="2100" dirty="0" err="1" smtClean="0"/>
              <a:t>франчайзі</a:t>
            </a:r>
            <a:r>
              <a:rPr lang="uk-UA" sz="2100" dirty="0" smtClean="0"/>
              <a:t> (користувачу) ліцензію (франшизу) на виробництво продукції, торгівлю товарами або надання послуг під своєю торговою маркою чи комерційним позначенням на обмеженій території на термін і на умовах, визначених договором франчайзингу. </a:t>
            </a:r>
          </a:p>
          <a:p>
            <a:pPr algn="just"/>
            <a:r>
              <a:rPr lang="uk-UA" sz="2100" dirty="0" smtClean="0"/>
              <a:t>	Зростанню популярності франчайзингу в усьому світі сприяє те, що він поєднує переваги малого і великого бізнесу. У діловому світі франчайзинг ще називають королем малого бізнесу, оскільки він значно зменшує ризик організації бізнесу на старті</a:t>
            </a:r>
            <a:r>
              <a:rPr lang="ru-RU" sz="2100" b="1" dirty="0" smtClean="0"/>
              <a:t>.</a:t>
            </a:r>
            <a:endParaRPr lang="ru-RU" sz="2100" b="1" dirty="0"/>
          </a:p>
          <a:p>
            <a:pPr algn="just"/>
            <a:r>
              <a:rPr lang="ru-RU" sz="2100" b="1" dirty="0" smtClean="0"/>
              <a:t>	</a:t>
            </a:r>
            <a:r>
              <a:rPr lang="uk-UA" sz="2100" b="1" dirty="0" smtClean="0"/>
              <a:t>Об’єктом </a:t>
            </a:r>
            <a:r>
              <a:rPr lang="uk-UA" sz="2100" dirty="0" smtClean="0"/>
              <a:t>франчайзингу є комплекс виключних прав, у тому числі право на фірмове найменування, на комерційну інформацію, що охороняється, а також інші передбачені договором майнові та немайнові об’єкти власності і виключних прав, знак для товарів </a:t>
            </a:r>
            <a:r>
              <a:rPr lang="ru-RU" sz="2100" dirty="0" smtClean="0"/>
              <a:t>та </a:t>
            </a:r>
            <a:r>
              <a:rPr lang="uk-UA" sz="2100" dirty="0" smtClean="0"/>
              <a:t>послуг. </a:t>
            </a:r>
          </a:p>
          <a:p>
            <a:pPr algn="just"/>
            <a:r>
              <a:rPr lang="uk-UA" sz="2100" dirty="0"/>
              <a:t>	</a:t>
            </a:r>
            <a:r>
              <a:rPr lang="uk-UA" sz="2100" b="1" dirty="0" smtClean="0"/>
              <a:t>Суб’єктами </a:t>
            </a:r>
            <a:r>
              <a:rPr lang="ru-RU" sz="2100" dirty="0" smtClean="0"/>
              <a:t>франчайзингу </a:t>
            </a:r>
            <a:r>
              <a:rPr lang="ru-RU" sz="2100" dirty="0"/>
              <a:t>є </a:t>
            </a:r>
            <a:r>
              <a:rPr lang="uk-UA" sz="2100" dirty="0" err="1" smtClean="0"/>
              <a:t>франчайзер</a:t>
            </a:r>
            <a:r>
              <a:rPr lang="uk-UA" sz="2100" dirty="0" smtClean="0"/>
              <a:t> і </a:t>
            </a:r>
            <a:r>
              <a:rPr lang="uk-UA" sz="2100" dirty="0" err="1" smtClean="0"/>
              <a:t>франчайзі</a:t>
            </a:r>
            <a:r>
              <a:rPr lang="uk-UA" sz="2100" dirty="0" smtClean="0"/>
              <a:t>. </a:t>
            </a:r>
          </a:p>
          <a:p>
            <a:pPr algn="just"/>
            <a:r>
              <a:rPr lang="ru-RU" sz="2100" dirty="0"/>
              <a:t>	</a:t>
            </a:r>
            <a:r>
              <a:rPr lang="uk-UA" sz="2100" b="1" dirty="0" err="1" smtClean="0"/>
              <a:t>Франчайзер</a:t>
            </a:r>
            <a:r>
              <a:rPr lang="ru-RU" sz="2100" dirty="0" smtClean="0"/>
              <a:t> </a:t>
            </a:r>
            <a:r>
              <a:rPr lang="ru-RU" sz="2100" dirty="0"/>
              <a:t>(</a:t>
            </a:r>
            <a:r>
              <a:rPr lang="ru-RU" sz="2100" dirty="0" err="1"/>
              <a:t>від</a:t>
            </a:r>
            <a:r>
              <a:rPr lang="ru-RU" sz="2100" dirty="0"/>
              <a:t> англ. </a:t>
            </a:r>
            <a:r>
              <a:rPr lang="en-US" sz="2100" dirty="0" err="1"/>
              <a:t>franchis</a:t>
            </a:r>
            <a:r>
              <a:rPr lang="ru-RU" sz="2100" dirty="0"/>
              <a:t>е</a:t>
            </a:r>
            <a:r>
              <a:rPr lang="en-US" sz="2100" dirty="0"/>
              <a:t>r) – </a:t>
            </a:r>
            <a:r>
              <a:rPr lang="uk-UA" sz="2100" dirty="0" smtClean="0"/>
              <a:t>це велика фірма (корпорація), зареєстрована в Україні або за її межами як суб’єкт підприємницької діяльності, яка: </a:t>
            </a:r>
          </a:p>
          <a:p>
            <a:pPr algn="just"/>
            <a:r>
              <a:rPr lang="uk-UA" sz="2100" dirty="0" smtClean="0"/>
              <a:t>1) є власником виключних </a:t>
            </a:r>
            <a:r>
              <a:rPr lang="ru-RU" sz="2100" dirty="0" smtClean="0"/>
              <a:t>прав </a:t>
            </a:r>
            <a:r>
              <a:rPr lang="ru-RU" sz="2100" dirty="0"/>
              <a:t>на </a:t>
            </a:r>
            <a:r>
              <a:rPr lang="uk-UA" sz="2100" dirty="0" smtClean="0"/>
              <a:t>об’єкти інтелектуальної власності (технології</a:t>
            </a:r>
            <a:r>
              <a:rPr lang="ru-RU" sz="2100" dirty="0" smtClean="0"/>
              <a:t>, </a:t>
            </a:r>
            <a:r>
              <a:rPr lang="ru-RU" sz="2100" dirty="0"/>
              <a:t>ноу-хау); </a:t>
            </a:r>
            <a:endParaRPr lang="ru-RU" sz="2100" dirty="0" smtClean="0"/>
          </a:p>
          <a:p>
            <a:pPr algn="just"/>
            <a:r>
              <a:rPr lang="ru-RU" sz="2100" dirty="0" smtClean="0"/>
              <a:t>2</a:t>
            </a:r>
            <a:r>
              <a:rPr lang="ru-RU" sz="2100" dirty="0"/>
              <a:t>) </a:t>
            </a:r>
            <a:r>
              <a:rPr lang="uk-UA" sz="2100" dirty="0" smtClean="0"/>
              <a:t>має широковідому торгову марку (комерційне позначення) та імідж на споживчому ринку;</a:t>
            </a:r>
          </a:p>
          <a:p>
            <a:pPr algn="just"/>
            <a:r>
              <a:rPr lang="uk-UA" sz="2100" dirty="0" smtClean="0"/>
              <a:t>3) надає на певний строк і на визначених умовах ліцензію (франшизу) юридичним особам, індивідуальним підприємцям або їх групам на використання її торгової марки в комерційній діяльності</a:t>
            </a:r>
            <a:r>
              <a:rPr lang="ru-RU" sz="2100" dirty="0" smtClean="0"/>
              <a:t>. </a:t>
            </a:r>
          </a:p>
          <a:p>
            <a:pPr algn="just"/>
            <a:r>
              <a:rPr lang="ru-RU" sz="2100" dirty="0" smtClean="0"/>
              <a:t>	</a:t>
            </a:r>
            <a:r>
              <a:rPr lang="ru-RU" sz="2100" b="1" dirty="0" err="1" smtClean="0"/>
              <a:t>Франчайзі</a:t>
            </a:r>
            <a:r>
              <a:rPr lang="ru-RU" sz="2100" b="1" dirty="0" smtClean="0"/>
              <a:t> </a:t>
            </a:r>
            <a:r>
              <a:rPr lang="ru-RU" sz="2100" dirty="0"/>
              <a:t>(</a:t>
            </a:r>
            <a:r>
              <a:rPr lang="ru-RU" sz="2100" dirty="0" err="1"/>
              <a:t>від</a:t>
            </a:r>
            <a:r>
              <a:rPr lang="ru-RU" sz="2100" dirty="0"/>
              <a:t> англ. </a:t>
            </a:r>
            <a:r>
              <a:rPr lang="en-US" sz="2100" dirty="0"/>
              <a:t>franchisee) – </a:t>
            </a:r>
            <a:r>
              <a:rPr lang="uk-UA" sz="2100" dirty="0" smtClean="0"/>
              <a:t>це фізична або юридична особа, що зареєстрована в країні як суб’єкт підприємницької діяльності і купує у </a:t>
            </a:r>
            <a:r>
              <a:rPr lang="uk-UA" sz="2100" dirty="0" err="1" smtClean="0"/>
              <a:t>франчайзера</a:t>
            </a:r>
            <a:r>
              <a:rPr lang="uk-UA" sz="2100" dirty="0" smtClean="0"/>
              <a:t> на певний строк і на визначених умовах комплекс виключних прав (франшизу) на ведення комерційної діяльності з використанням торгової марки і технології </a:t>
            </a:r>
            <a:r>
              <a:rPr lang="uk-UA" sz="2100" dirty="0" err="1" smtClean="0"/>
              <a:t>франчайзера</a:t>
            </a:r>
            <a:r>
              <a:rPr lang="uk-UA" sz="2100" dirty="0" smtClean="0"/>
              <a:t>. </a:t>
            </a:r>
          </a:p>
          <a:p>
            <a:pPr algn="just"/>
            <a:r>
              <a:rPr lang="ru-RU" sz="2100" dirty="0"/>
              <a:t>	</a:t>
            </a:r>
            <a:r>
              <a:rPr lang="uk-UA" sz="2100" b="1" dirty="0" smtClean="0"/>
              <a:t>Франшиза</a:t>
            </a:r>
            <a:r>
              <a:rPr lang="ru-RU" sz="2100" dirty="0" smtClean="0"/>
              <a:t> </a:t>
            </a:r>
            <a:r>
              <a:rPr lang="ru-RU" sz="2100" dirty="0"/>
              <a:t>(</a:t>
            </a:r>
            <a:r>
              <a:rPr lang="ru-RU" sz="2100" dirty="0" err="1"/>
              <a:t>від</a:t>
            </a:r>
            <a:r>
              <a:rPr lang="ru-RU" sz="2100" dirty="0"/>
              <a:t> англ. </a:t>
            </a:r>
            <a:r>
              <a:rPr lang="en-US" sz="2100" dirty="0"/>
              <a:t>franchise – </a:t>
            </a:r>
            <a:r>
              <a:rPr lang="uk-UA" sz="2100" dirty="0" smtClean="0"/>
              <a:t>привілеї, пільга, особливе право) – це право на створення підприємства, торгівлю продукцією, виконання робіт і надання послуг під торговою маркою (комерційним позначенням) великої фірми на визначених умовах та за певну винагороду. Особливості франшизи полягають у такому: </a:t>
            </a:r>
          </a:p>
          <a:p>
            <a:pPr algn="just"/>
            <a:r>
              <a:rPr lang="uk-UA" sz="2100" dirty="0" smtClean="0"/>
              <a:t>– дає дозвіл або зобов’язує </a:t>
            </a:r>
            <a:r>
              <a:rPr lang="uk-UA" sz="2100" dirty="0" err="1" smtClean="0"/>
              <a:t>франчайзі</a:t>
            </a:r>
            <a:r>
              <a:rPr lang="uk-UA" sz="2100" dirty="0" smtClean="0"/>
              <a:t> займатися протягом періоду франшизи певним бізнесом, використовуючи специфічне найменування, що належить </a:t>
            </a:r>
            <a:r>
              <a:rPr lang="uk-UA" sz="2100" dirty="0" err="1" smtClean="0"/>
              <a:t>франчайзеру</a:t>
            </a:r>
            <a:r>
              <a:rPr lang="uk-UA" sz="2100" dirty="0" smtClean="0"/>
              <a:t>; </a:t>
            </a:r>
          </a:p>
          <a:p>
            <a:pPr algn="just"/>
            <a:r>
              <a:rPr lang="uk-UA" sz="2100" dirty="0" smtClean="0"/>
              <a:t>– дає право </a:t>
            </a:r>
            <a:r>
              <a:rPr lang="uk-UA" sz="2100" dirty="0" err="1" smtClean="0"/>
              <a:t>франчайзеру</a:t>
            </a:r>
            <a:r>
              <a:rPr lang="uk-UA" sz="2100" dirty="0" smtClean="0"/>
              <a:t> здійснювати контроль протягом усього періоду франшизи за якістю ведення бізнесу, що є предметом франшизи; </a:t>
            </a:r>
          </a:p>
          <a:p>
            <a:pPr algn="just"/>
            <a:r>
              <a:rPr lang="uk-UA" sz="2100" dirty="0" smtClean="0"/>
              <a:t>– зобов’язує </a:t>
            </a:r>
            <a:r>
              <a:rPr lang="uk-UA" sz="2100" dirty="0" err="1" smtClean="0"/>
              <a:t>франчайзера</a:t>
            </a:r>
            <a:r>
              <a:rPr lang="uk-UA" sz="2100" dirty="0" smtClean="0"/>
              <a:t> надавати </a:t>
            </a:r>
            <a:r>
              <a:rPr lang="uk-UA" sz="2100" dirty="0" err="1" smtClean="0"/>
              <a:t>франчайзі</a:t>
            </a:r>
            <a:r>
              <a:rPr lang="uk-UA" sz="2100" dirty="0" smtClean="0"/>
              <a:t> допомогу при веденні бізнесу (в організації підприємства, навчанні персоналу, управлінні продажами та ін.); </a:t>
            </a:r>
          </a:p>
          <a:p>
            <a:pPr algn="just"/>
            <a:r>
              <a:rPr lang="uk-UA" sz="2100" dirty="0" smtClean="0"/>
              <a:t>– зобов’язує </a:t>
            </a:r>
            <a:r>
              <a:rPr lang="uk-UA" sz="2100" dirty="0" err="1" smtClean="0"/>
              <a:t>франчайзі</a:t>
            </a:r>
            <a:r>
              <a:rPr lang="uk-UA" sz="2100" dirty="0" smtClean="0"/>
              <a:t> регулярно протягом усього періоду франшизи сплачувати </a:t>
            </a:r>
            <a:r>
              <a:rPr lang="uk-UA" sz="2100" dirty="0" err="1" smtClean="0"/>
              <a:t>франчайзеру</a:t>
            </a:r>
            <a:r>
              <a:rPr lang="uk-UA" sz="2100" dirty="0" smtClean="0"/>
              <a:t> відповідні грошові суми в оплату франшизи або товарів, послуг, які надаються </a:t>
            </a:r>
            <a:r>
              <a:rPr lang="uk-UA" sz="2100" dirty="0" err="1" smtClean="0"/>
              <a:t>франчайзером</a:t>
            </a:r>
            <a:r>
              <a:rPr lang="uk-UA" sz="2100" dirty="0" smtClean="0"/>
              <a:t> </a:t>
            </a:r>
            <a:r>
              <a:rPr lang="uk-UA" sz="2100" dirty="0" err="1" smtClean="0"/>
              <a:t>франчайзі</a:t>
            </a:r>
            <a:r>
              <a:rPr lang="ru-RU" sz="2100" dirty="0" smtClean="0"/>
              <a:t>. </a:t>
            </a:r>
            <a:endParaRPr lang="ru-RU" sz="2100" dirty="0"/>
          </a:p>
        </p:txBody>
      </p:sp>
      <p:sp>
        <p:nvSpPr>
          <p:cNvPr id="4" name="Прямоугольник 3"/>
          <p:cNvSpPr/>
          <p:nvPr/>
        </p:nvSpPr>
        <p:spPr>
          <a:xfrm>
            <a:off x="3276600" y="2095500"/>
            <a:ext cx="9144000" cy="369332"/>
          </a:xfrm>
          <a:prstGeom prst="rect">
            <a:avLst/>
          </a:prstGeom>
        </p:spPr>
        <p:txBody>
          <a:bodyPr>
            <a:spAutoFit/>
          </a:bodyPr>
          <a:lstStyle/>
          <a:p>
            <a:endParaRPr lang="ru-RU" dirty="0"/>
          </a:p>
        </p:txBody>
      </p:sp>
    </p:spTree>
    <p:extLst>
      <p:ext uri="{BB962C8B-B14F-4D97-AF65-F5344CB8AC3E}">
        <p14:creationId xmlns:p14="http://schemas.microsoft.com/office/powerpoint/2010/main" val="3157831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71642" y="266700"/>
            <a:ext cx="17587758" cy="1477328"/>
          </a:xfrm>
        </p:spPr>
        <p:txBody>
          <a:bodyPr/>
          <a:lstStyle/>
          <a:p>
            <a:pPr algn="just"/>
            <a:r>
              <a:rPr lang="uk-UA" sz="2400" dirty="0" smtClean="0">
                <a:solidFill>
                  <a:schemeClr val="tx1"/>
                </a:solidFill>
              </a:rPr>
              <a:t>	Найперспективнішими </a:t>
            </a:r>
            <a:r>
              <a:rPr lang="uk-UA" sz="2400" dirty="0">
                <a:solidFill>
                  <a:schemeClr val="tx1"/>
                </a:solidFill>
              </a:rPr>
              <a:t>напрямами розвитку франчайзингу є підприємства сфери: харчування, автотранспорту, побутового обслуговування, обслуговування бізнесу, розваг, мандрівок, спорту, охорони здоров’я, </a:t>
            </a:r>
            <a:r>
              <a:rPr lang="uk-UA" sz="2400" dirty="0" smtClean="0">
                <a:solidFill>
                  <a:schemeClr val="tx1"/>
                </a:solidFill>
              </a:rPr>
              <a:t>будівельних </a:t>
            </a:r>
            <a:r>
              <a:rPr lang="uk-UA" sz="2400" dirty="0">
                <a:solidFill>
                  <a:schemeClr val="tx1"/>
                </a:solidFill>
              </a:rPr>
              <a:t>послуг; освіти, роздрібної </a:t>
            </a:r>
            <a:r>
              <a:rPr lang="uk-UA" sz="2400" dirty="0" smtClean="0">
                <a:solidFill>
                  <a:schemeClr val="tx1"/>
                </a:solidFill>
              </a:rPr>
              <a:t>торгівлі.</a:t>
            </a:r>
            <a:r>
              <a:rPr lang="uk-UA" sz="2400" dirty="0">
                <a:solidFill>
                  <a:schemeClr val="tx1"/>
                </a:solidFill>
              </a:rPr>
              <a:t> Залежно від форми, в якій </a:t>
            </a:r>
            <a:r>
              <a:rPr lang="uk-UA" sz="2400" dirty="0" err="1">
                <a:solidFill>
                  <a:schemeClr val="tx1"/>
                </a:solidFill>
              </a:rPr>
              <a:t>франчайзер</a:t>
            </a:r>
            <a:r>
              <a:rPr lang="uk-UA" sz="2400" dirty="0">
                <a:solidFill>
                  <a:schemeClr val="tx1"/>
                </a:solidFill>
              </a:rPr>
              <a:t> надає </a:t>
            </a:r>
            <a:r>
              <a:rPr lang="uk-UA" sz="2400" dirty="0" err="1">
                <a:solidFill>
                  <a:schemeClr val="tx1"/>
                </a:solidFill>
              </a:rPr>
              <a:t>франчайзі</a:t>
            </a:r>
            <a:r>
              <a:rPr lang="uk-UA" sz="2400" dirty="0">
                <a:solidFill>
                  <a:schemeClr val="tx1"/>
                </a:solidFill>
              </a:rPr>
              <a:t> товар (роботу, послугу) для реалізації, існують кілька видів франчайзингу: </a:t>
            </a:r>
            <a:r>
              <a:rPr lang="uk-UA" sz="2400" b="1" dirty="0">
                <a:solidFill>
                  <a:schemeClr val="tx1"/>
                </a:solidFill>
              </a:rPr>
              <a:t>товарний, виробничий, діловий.</a:t>
            </a:r>
            <a:endParaRPr lang="ru-RU" sz="2400" b="1" dirty="0">
              <a:solidFill>
                <a:schemeClr val="tx1"/>
              </a:solidFill>
            </a:endParaRPr>
          </a:p>
        </p:txBody>
      </p:sp>
      <p:sp>
        <p:nvSpPr>
          <p:cNvPr id="3" name="Текст 2"/>
          <p:cNvSpPr>
            <a:spLocks noGrp="1"/>
          </p:cNvSpPr>
          <p:nvPr>
            <p:ph type="body" idx="1"/>
          </p:nvPr>
        </p:nvSpPr>
        <p:spPr>
          <a:xfrm>
            <a:off x="381000" y="1744028"/>
            <a:ext cx="17587758" cy="8833187"/>
          </a:xfrm>
        </p:spPr>
        <p:txBody>
          <a:bodyPr/>
          <a:lstStyle/>
          <a:p>
            <a:pPr algn="just"/>
            <a:r>
              <a:rPr lang="uk-UA" b="1" dirty="0" smtClean="0"/>
              <a:t>	</a:t>
            </a:r>
            <a:r>
              <a:rPr lang="uk-UA" sz="2200" b="1" dirty="0" smtClean="0"/>
              <a:t>Товарний франчайзинг </a:t>
            </a:r>
            <a:r>
              <a:rPr lang="uk-UA" sz="2200" dirty="0" smtClean="0"/>
              <a:t>полягає у придбанні </a:t>
            </a:r>
            <a:r>
              <a:rPr lang="uk-UA" sz="2200" dirty="0" err="1" smtClean="0"/>
              <a:t>франчайзі</a:t>
            </a:r>
            <a:r>
              <a:rPr lang="uk-UA" sz="2200" dirty="0" smtClean="0"/>
              <a:t> (</a:t>
            </a:r>
            <a:r>
              <a:rPr lang="uk-UA" sz="2200" dirty="0" err="1" smtClean="0"/>
              <a:t>користовучем</a:t>
            </a:r>
            <a:r>
              <a:rPr lang="uk-UA" sz="2200" dirty="0" smtClean="0"/>
              <a:t>) прав на продаж товарів </a:t>
            </a:r>
            <a:r>
              <a:rPr lang="uk-UA" sz="2200" dirty="0" err="1" smtClean="0"/>
              <a:t>франчайзера</a:t>
            </a:r>
            <a:r>
              <a:rPr lang="uk-UA" sz="2200" dirty="0" smtClean="0"/>
              <a:t> (правовласника) під торговою маркою (комерційним позначенням) головної компанії. </a:t>
            </a:r>
          </a:p>
          <a:p>
            <a:pPr algn="just"/>
            <a:r>
              <a:rPr lang="uk-UA" sz="2200" b="1" dirty="0" smtClean="0"/>
              <a:t>Франчайзинг товару </a:t>
            </a:r>
            <a:r>
              <a:rPr lang="uk-UA" sz="2200" dirty="0" smtClean="0"/>
              <a:t>– це продаж товарів, що виробляються </a:t>
            </a:r>
            <a:r>
              <a:rPr lang="uk-UA" sz="2200" dirty="0" err="1" smtClean="0"/>
              <a:t>франчайзером</a:t>
            </a:r>
            <a:r>
              <a:rPr lang="uk-UA" sz="2200" dirty="0" smtClean="0"/>
              <a:t> і марковані його товарним знаком. </a:t>
            </a:r>
            <a:r>
              <a:rPr lang="uk-UA" sz="2200" dirty="0" err="1" smtClean="0"/>
              <a:t>Франчайзі</a:t>
            </a:r>
            <a:r>
              <a:rPr lang="uk-UA" sz="2200" dirty="0" smtClean="0"/>
              <a:t>, як правило, здійснює </a:t>
            </a:r>
            <a:r>
              <a:rPr lang="uk-UA" sz="2200" dirty="0" err="1" smtClean="0"/>
              <a:t>післяпродажне</a:t>
            </a:r>
            <a:r>
              <a:rPr lang="uk-UA" sz="2200" dirty="0" smtClean="0"/>
              <a:t> їх обслуговування</a:t>
            </a:r>
            <a:r>
              <a:rPr lang="ru-RU" sz="2200" dirty="0" smtClean="0"/>
              <a:t>. </a:t>
            </a:r>
            <a:r>
              <a:rPr lang="uk-UA" sz="2200" dirty="0" smtClean="0">
                <a:solidFill>
                  <a:srgbClr val="000000"/>
                </a:solidFill>
                <a:latin typeface="Arial" panose="020B0604020202020204" pitchFamily="34" charset="0"/>
                <a:cs typeface="Arial" panose="020B0604020202020204" pitchFamily="34" charset="0"/>
              </a:rPr>
              <a:t>П</a:t>
            </a:r>
            <a:r>
              <a:rPr lang="uk-UA" sz="2200" dirty="0" smtClean="0">
                <a:solidFill>
                  <a:srgbClr val="000000"/>
                </a:solidFill>
                <a:latin typeface="Arial" panose="020B0604020202020204" pitchFamily="34" charset="0"/>
                <a:cs typeface="Arial" panose="020B0604020202020204" pitchFamily="34" charset="0"/>
              </a:rPr>
              <a:t>ередбачає, що </a:t>
            </a:r>
            <a:r>
              <a:rPr lang="uk-UA" sz="2200" dirty="0" err="1" smtClean="0">
                <a:solidFill>
                  <a:srgbClr val="000000"/>
                </a:solidFill>
                <a:latin typeface="Arial" panose="020B0604020202020204" pitchFamily="34" charset="0"/>
                <a:cs typeface="Arial" panose="020B0604020202020204" pitchFamily="34" charset="0"/>
              </a:rPr>
              <a:t>франчайзі</a:t>
            </a:r>
            <a:r>
              <a:rPr lang="uk-UA" sz="2200" dirty="0" smtClean="0">
                <a:solidFill>
                  <a:srgbClr val="000000"/>
                </a:solidFill>
                <a:latin typeface="Arial" panose="020B0604020202020204" pitchFamily="34" charset="0"/>
                <a:cs typeface="Arial" panose="020B0604020202020204" pitchFamily="34" charset="0"/>
              </a:rPr>
              <a:t> (ліцензіат) отримує лише право на продаж товарів фірми-ліцензіара з її торговою маркою або </a:t>
            </a:r>
            <a:r>
              <a:rPr lang="uk-UA" sz="2200" spc="-20" dirty="0" smtClean="0">
                <a:solidFill>
                  <a:srgbClr val="000000"/>
                </a:solidFill>
                <a:latin typeface="Arial" panose="020B0604020202020204" pitchFamily="34" charset="0"/>
                <a:cs typeface="Arial" panose="020B0604020202020204" pitchFamily="34" charset="0"/>
              </a:rPr>
              <a:t>товарним знаком. У цьому випадку </a:t>
            </a:r>
            <a:r>
              <a:rPr lang="uk-UA" sz="2200" spc="-20" dirty="0" err="1" smtClean="0">
                <a:solidFill>
                  <a:srgbClr val="000000"/>
                </a:solidFill>
                <a:latin typeface="Arial" panose="020B0604020202020204" pitchFamily="34" charset="0"/>
                <a:cs typeface="Arial" panose="020B0604020202020204" pitchFamily="34" charset="0"/>
              </a:rPr>
              <a:t>франчайзі</a:t>
            </a:r>
            <a:r>
              <a:rPr lang="uk-UA" sz="2200" spc="-20" dirty="0" smtClean="0">
                <a:solidFill>
                  <a:srgbClr val="000000"/>
                </a:solidFill>
                <a:latin typeface="Arial" panose="020B0604020202020204" pitchFamily="34" charset="0"/>
                <a:cs typeface="Arial" panose="020B0604020202020204" pitchFamily="34" charset="0"/>
              </a:rPr>
              <a:t> купує у </a:t>
            </a:r>
            <a:r>
              <a:rPr lang="uk-UA" sz="2200" spc="-20" dirty="0" err="1" smtClean="0">
                <a:solidFill>
                  <a:srgbClr val="000000"/>
                </a:solidFill>
                <a:latin typeface="Arial" panose="020B0604020202020204" pitchFamily="34" charset="0"/>
                <a:cs typeface="Arial" panose="020B0604020202020204" pitchFamily="34" charset="0"/>
              </a:rPr>
              <a:t>франчайзера</a:t>
            </a:r>
            <a:r>
              <a:rPr lang="uk-UA" sz="2200" spc="-20" dirty="0" smtClean="0">
                <a:solidFill>
                  <a:srgbClr val="000000"/>
                </a:solidFill>
                <a:latin typeface="Arial" panose="020B0604020202020204" pitchFamily="34" charset="0"/>
                <a:cs typeface="Arial" panose="020B0604020202020204" pitchFamily="34" charset="0"/>
              </a:rPr>
              <a:t> товари й після цього перепродає їх від імені </a:t>
            </a:r>
            <a:r>
              <a:rPr lang="uk-UA" sz="2200" spc="-20" dirty="0" err="1" smtClean="0">
                <a:solidFill>
                  <a:srgbClr val="000000"/>
                </a:solidFill>
                <a:latin typeface="Arial" panose="020B0604020202020204" pitchFamily="34" charset="0"/>
                <a:cs typeface="Arial" panose="020B0604020202020204" pitchFamily="34" charset="0"/>
              </a:rPr>
              <a:t>франчайзера</a:t>
            </a:r>
            <a:r>
              <a:rPr lang="uk-UA" sz="2200" spc="-20" dirty="0" smtClean="0">
                <a:solidFill>
                  <a:srgbClr val="000000"/>
                </a:solidFill>
                <a:latin typeface="Arial" panose="020B0604020202020204" pitchFamily="34" charset="0"/>
                <a:cs typeface="Arial" panose="020B0604020202020204" pitchFamily="34" charset="0"/>
              </a:rPr>
              <a:t>.</a:t>
            </a:r>
            <a:endParaRPr lang="ru-RU" sz="2200" dirty="0" smtClean="0"/>
          </a:p>
          <a:p>
            <a:pPr algn="just"/>
            <a:r>
              <a:rPr lang="uk-UA" sz="2200" b="1" dirty="0" smtClean="0"/>
              <a:t>	Виробничий франчайзинг </a:t>
            </a:r>
            <a:r>
              <a:rPr lang="uk-UA" sz="2200" dirty="0" smtClean="0"/>
              <a:t>полягає у продажі права на виробництво та збут товарів (виконання робіт, надання послуг) з використанням сировини та матеріалів, куплених у головній компанії. Це найбільш ефективна організація виробництва певного виду продукції. Фірма, що має секрет виробництва сировини та запатентованої технології виготовлення готового продукту, здійснює забезпечення кінцевого виробника сировиною і передає права на використання цієї технології. </a:t>
            </a:r>
            <a:r>
              <a:rPr lang="uk-UA" sz="2200" dirty="0" smtClean="0">
                <a:solidFill>
                  <a:srgbClr val="000000"/>
                </a:solidFill>
                <a:latin typeface="Arial" panose="020B0604020202020204" pitchFamily="34" charset="0"/>
                <a:cs typeface="Arial" panose="020B0604020202020204" pitchFamily="34" charset="0"/>
              </a:rPr>
              <a:t>У</a:t>
            </a:r>
            <a:r>
              <a:rPr lang="uk-UA" sz="2200" dirty="0" smtClean="0">
                <a:solidFill>
                  <a:srgbClr val="000000"/>
                </a:solidFill>
                <a:latin typeface="Arial" panose="020B0604020202020204" pitchFamily="34" charset="0"/>
                <a:cs typeface="Arial" panose="020B0604020202020204" pitchFamily="34" charset="0"/>
              </a:rPr>
              <a:t> цьому випадку фірма, що володіє технологією виготовлення якогось продукту – </a:t>
            </a:r>
            <a:r>
              <a:rPr lang="uk-UA" sz="2200" dirty="0" err="1" smtClean="0">
                <a:solidFill>
                  <a:srgbClr val="000000"/>
                </a:solidFill>
                <a:latin typeface="Arial" panose="020B0604020202020204" pitchFamily="34" charset="0"/>
                <a:cs typeface="Arial" panose="020B0604020202020204" pitchFamily="34" charset="0"/>
              </a:rPr>
              <a:t>франчайзер</a:t>
            </a:r>
            <a:r>
              <a:rPr lang="uk-UA" sz="2200" dirty="0" smtClean="0">
                <a:solidFill>
                  <a:srgbClr val="000000"/>
                </a:solidFill>
                <a:latin typeface="Arial" panose="020B0604020202020204" pitchFamily="34" charset="0"/>
                <a:cs typeface="Arial" panose="020B0604020202020204" pitchFamily="34" charset="0"/>
              </a:rPr>
              <a:t> (ліцензіар), продає заводам – ліцензіатам сировину для виготовлення продукції. Дрібна фірма тут не просто виступає під торговою маркою </a:t>
            </a:r>
            <a:r>
              <a:rPr lang="uk-UA" sz="2200" dirty="0" err="1" smtClean="0">
                <a:solidFill>
                  <a:srgbClr val="000000"/>
                </a:solidFill>
                <a:latin typeface="Arial" panose="020B0604020202020204" pitchFamily="34" charset="0"/>
                <a:cs typeface="Arial" panose="020B0604020202020204" pitchFamily="34" charset="0"/>
              </a:rPr>
              <a:t>франчайзера</a:t>
            </a:r>
            <a:r>
              <a:rPr lang="uk-UA" sz="2200" dirty="0" smtClean="0">
                <a:solidFill>
                  <a:srgbClr val="000000"/>
                </a:solidFill>
                <a:latin typeface="Arial" panose="020B0604020202020204" pitchFamily="34" charset="0"/>
                <a:cs typeface="Arial" panose="020B0604020202020204" pitchFamily="34" charset="0"/>
              </a:rPr>
              <a:t> і реалізує його продукцію та послуги, але і включається у повний цикл господарської діяльності великої корпорації</a:t>
            </a:r>
            <a:r>
              <a:rPr lang="uk-UA" sz="2200" dirty="0" smtClean="0">
                <a:solidFill>
                  <a:schemeClr val="tx1"/>
                </a:solidFill>
                <a:latin typeface="Arial" panose="020B0604020202020204" pitchFamily="34" charset="0"/>
                <a:cs typeface="Arial" panose="020B0604020202020204" pitchFamily="34" charset="0"/>
              </a:rPr>
              <a:t>.</a:t>
            </a:r>
            <a:endParaRPr lang="uk-UA" sz="2200" dirty="0" smtClean="0">
              <a:latin typeface="Arial" panose="020B0604020202020204" pitchFamily="34" charset="0"/>
              <a:cs typeface="Arial" panose="020B0604020202020204" pitchFamily="34" charset="0"/>
            </a:endParaRPr>
          </a:p>
          <a:p>
            <a:pPr algn="just"/>
            <a:r>
              <a:rPr lang="uk-UA" sz="2200" dirty="0" smtClean="0"/>
              <a:t>Виробничий франчайзинг базується на загальних для сторін цілях: розподілі праці і спеціалізації виробництва; підвищенні обсягу виробництва і розширенні виробничої програми: забезпеченні економічності і гнучкості виробництва та збуту відповідно до вимог ринку; освоєнні виробництва нових виробів залежно від змін на ринку. Схема виробничого франчайзингу працездатна практично в усіх галузях виробництва за наявності прав на об’єкти інтелектуальної власності, підтверджених охоронними документами, у тому числі на товарний знак. </a:t>
            </a:r>
          </a:p>
          <a:p>
            <a:pPr algn="just"/>
            <a:r>
              <a:rPr lang="uk-UA" sz="2200" b="1" dirty="0" smtClean="0"/>
              <a:t>	Діловий франчайзинг</a:t>
            </a:r>
            <a:r>
              <a:rPr lang="uk-UA" sz="2200" dirty="0" smtClean="0"/>
              <a:t> полягає у продажі права на організацію малого підприємства, яке матиме назву головної компанії та працюватиме в тій самій сфері бізнесу. Діловий франчайзинг називають також франчайзингом бізнес-формату. Він є найбільш комплексним, оскільки поряд з усіма переліченими правами </a:t>
            </a:r>
            <a:r>
              <a:rPr lang="uk-UA" sz="2200" dirty="0" err="1" smtClean="0"/>
              <a:t>франчайзер</a:t>
            </a:r>
            <a:r>
              <a:rPr lang="uk-UA" sz="2200" dirty="0" smtClean="0"/>
              <a:t> передає </a:t>
            </a:r>
            <a:r>
              <a:rPr lang="uk-UA" sz="2200" dirty="0" err="1" smtClean="0"/>
              <a:t>франчайзі</a:t>
            </a:r>
            <a:r>
              <a:rPr lang="uk-UA" sz="2200" dirty="0" smtClean="0"/>
              <a:t> розроблену ним технологію організації і ведення бізнесу. </a:t>
            </a:r>
            <a:r>
              <a:rPr lang="uk-UA" sz="2200" dirty="0" err="1" smtClean="0"/>
              <a:t>Франчайзі</a:t>
            </a:r>
            <a:r>
              <a:rPr lang="uk-UA" sz="2200" dirty="0" smtClean="0"/>
              <a:t> повністю ідентифікується з </a:t>
            </a:r>
            <a:r>
              <a:rPr lang="uk-UA" sz="2200" dirty="0" err="1" smtClean="0"/>
              <a:t>франчайзером</a:t>
            </a:r>
            <a:r>
              <a:rPr lang="uk-UA" sz="2200" dirty="0" smtClean="0"/>
              <a:t> і стає частиною загальної корпоративної системи</a:t>
            </a:r>
            <a:r>
              <a:rPr lang="ru-RU" sz="2200" dirty="0" smtClean="0"/>
              <a:t>. </a:t>
            </a:r>
            <a:r>
              <a:rPr lang="uk-UA" sz="2200" dirty="0" smtClean="0">
                <a:solidFill>
                  <a:srgbClr val="000000"/>
                </a:solidFill>
                <a:latin typeface="Arial" panose="020B0604020202020204" pitchFamily="34" charset="0"/>
                <a:cs typeface="Arial" panose="020B0604020202020204" pitchFamily="34" charset="0"/>
              </a:rPr>
              <a:t>П</a:t>
            </a:r>
            <a:r>
              <a:rPr lang="uk-UA" sz="2200" dirty="0" smtClean="0">
                <a:solidFill>
                  <a:srgbClr val="000000"/>
                </a:solidFill>
                <a:latin typeface="Arial" panose="020B0604020202020204" pitchFamily="34" charset="0"/>
                <a:cs typeface="Arial" panose="020B0604020202020204" pitchFamily="34" charset="0"/>
              </a:rPr>
              <a:t>олягає </a:t>
            </a:r>
            <a:r>
              <a:rPr lang="uk-UA" sz="2200" dirty="0">
                <a:solidFill>
                  <a:srgbClr val="000000"/>
                </a:solidFill>
                <a:latin typeface="Arial" panose="020B0604020202020204" pitchFamily="34" charset="0"/>
                <a:cs typeface="Arial" panose="020B0604020202020204" pitchFamily="34" charset="0"/>
              </a:rPr>
              <a:t>у залученні малого підприємства в повний виробничо-господарський цикл великої корпорації. Таким чином, діловий франчайзинг означає, що ліцензіат отримує право на створення власної фірми з використанням найменування фірми-ліцензіара і обов'язковим збереженням профілю її </a:t>
            </a:r>
            <a:r>
              <a:rPr lang="uk-UA" sz="2200" dirty="0" smtClean="0">
                <a:solidFill>
                  <a:srgbClr val="000000"/>
                </a:solidFill>
                <a:latin typeface="Arial" panose="020B0604020202020204" pitchFamily="34" charset="0"/>
                <a:cs typeface="Arial" panose="020B0604020202020204" pitchFamily="34" charset="0"/>
              </a:rPr>
              <a:t>діяльності.</a:t>
            </a:r>
            <a:endParaRPr lang="ru-RU" sz="2200" dirty="0" smtClean="0">
              <a:latin typeface="Arial" panose="020B0604020202020204" pitchFamily="34" charset="0"/>
              <a:cs typeface="Arial" panose="020B0604020202020204" pitchFamily="34" charset="0"/>
            </a:endParaRPr>
          </a:p>
          <a:p>
            <a:pPr algn="just"/>
            <a:r>
              <a:rPr lang="ru-RU" sz="2200" dirty="0" smtClean="0"/>
              <a:t>	</a:t>
            </a:r>
            <a:endParaRPr lang="uk-UA" sz="2200" dirty="0"/>
          </a:p>
        </p:txBody>
      </p:sp>
    </p:spTree>
    <p:extLst>
      <p:ext uri="{BB962C8B-B14F-4D97-AF65-F5344CB8AC3E}">
        <p14:creationId xmlns:p14="http://schemas.microsoft.com/office/powerpoint/2010/main" val="28550303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50831"/>
            <a:ext cx="18288000" cy="1846659"/>
          </a:xfrm>
        </p:spPr>
        <p:txBody>
          <a:bodyPr/>
          <a:lstStyle/>
          <a:p>
            <a:pPr algn="just"/>
            <a:r>
              <a:rPr lang="uk-UA" sz="2000" dirty="0" smtClean="0">
                <a:solidFill>
                  <a:schemeClr val="tx1"/>
                </a:solidFill>
              </a:rPr>
              <a:t>	Аналізуючи ситуацію в Україні, можна передбачити, що у найближчій перспективі, незважаючи на необхідність і можливість створення українських підприємств-</a:t>
            </a:r>
            <a:r>
              <a:rPr lang="uk-UA" sz="2000" dirty="0" err="1" smtClean="0">
                <a:solidFill>
                  <a:schemeClr val="tx1"/>
                </a:solidFill>
              </a:rPr>
              <a:t>франчайзерів</a:t>
            </a:r>
            <a:r>
              <a:rPr lang="uk-UA" sz="2000" dirty="0" smtClean="0">
                <a:solidFill>
                  <a:schemeClr val="tx1"/>
                </a:solidFill>
              </a:rPr>
              <a:t>, домінуватиме франчайзинг, який здійснюватиметься іноземними підприємцями. Зацікавленість в іноземних </a:t>
            </a:r>
            <a:r>
              <a:rPr lang="uk-UA" sz="2000" dirty="0" err="1" smtClean="0">
                <a:solidFill>
                  <a:schemeClr val="tx1"/>
                </a:solidFill>
              </a:rPr>
              <a:t>франчайзерах</a:t>
            </a:r>
            <a:r>
              <a:rPr lang="uk-UA" sz="2000" dirty="0" smtClean="0">
                <a:solidFill>
                  <a:schemeClr val="tx1"/>
                </a:solidFill>
              </a:rPr>
              <a:t> полягає у такому. Відкриваючи свої підприємства, вони підвищують зайнятість, постачають на ринок нові товари та послуги, які вітчизняні підприємства не можуть надати нашим споживачам у повному обсязі. Місцеві підприємці, що бажають реалізувати свій потенціал, зможуть з успіхом зайнятись новим бізнесом як </a:t>
            </a:r>
            <a:r>
              <a:rPr lang="uk-UA" sz="2000" dirty="0" err="1" smtClean="0">
                <a:solidFill>
                  <a:schemeClr val="tx1"/>
                </a:solidFill>
              </a:rPr>
              <a:t>франчайзі</a:t>
            </a:r>
            <a:r>
              <a:rPr lang="uk-UA" sz="2000" dirty="0" smtClean="0">
                <a:solidFill>
                  <a:schemeClr val="tx1"/>
                </a:solidFill>
              </a:rPr>
              <a:t>, значно зменшуючи ступінь ризику. Крім того, функціонування </a:t>
            </a:r>
            <a:r>
              <a:rPr lang="uk-UA" sz="2000" dirty="0" err="1" smtClean="0">
                <a:solidFill>
                  <a:schemeClr val="tx1"/>
                </a:solidFill>
              </a:rPr>
              <a:t>франчайзерів</a:t>
            </a:r>
            <a:r>
              <a:rPr lang="uk-UA" sz="2000" dirty="0" smtClean="0">
                <a:solidFill>
                  <a:schemeClr val="tx1"/>
                </a:solidFill>
              </a:rPr>
              <a:t> дозволяє з часом накопичити досвід ведення франчайзингових операцій, достатній для більш широкого розвитку договірної системи внутрішнього франчайзингу в Україні. </a:t>
            </a:r>
            <a:endParaRPr lang="uk-UA" sz="2000" dirty="0">
              <a:solidFill>
                <a:schemeClr val="tx1"/>
              </a:solidFill>
            </a:endParaRPr>
          </a:p>
        </p:txBody>
      </p:sp>
      <p:sp>
        <p:nvSpPr>
          <p:cNvPr id="3" name="Текст 2"/>
          <p:cNvSpPr>
            <a:spLocks noGrp="1"/>
          </p:cNvSpPr>
          <p:nvPr>
            <p:ph type="body" idx="1"/>
          </p:nvPr>
        </p:nvSpPr>
        <p:spPr>
          <a:xfrm>
            <a:off x="762001" y="2019300"/>
            <a:ext cx="17221200" cy="8267700"/>
          </a:xfrm>
        </p:spPr>
        <p:txBody>
          <a:bodyPr/>
          <a:lstStyle/>
          <a:p>
            <a:pPr algn="just"/>
            <a:r>
              <a:rPr lang="uk-UA" dirty="0" smtClean="0"/>
              <a:t>Відповідно до умов взаємовідносин між </a:t>
            </a:r>
            <a:r>
              <a:rPr lang="uk-UA" dirty="0" err="1" smtClean="0"/>
              <a:t>франчайзером</a:t>
            </a:r>
            <a:r>
              <a:rPr lang="uk-UA" dirty="0" smtClean="0"/>
              <a:t> (правовласником) та </a:t>
            </a:r>
            <a:r>
              <a:rPr lang="uk-UA" dirty="0" err="1" smtClean="0"/>
              <a:t>франчайзі</a:t>
            </a:r>
            <a:r>
              <a:rPr lang="uk-UA" dirty="0" smtClean="0"/>
              <a:t> (користувачем), строку дії франшизи та кількості посередників між </a:t>
            </a:r>
            <a:r>
              <a:rPr lang="uk-UA" dirty="0" err="1" smtClean="0"/>
              <a:t>франчайзером</a:t>
            </a:r>
            <a:r>
              <a:rPr lang="uk-UA" dirty="0" smtClean="0"/>
              <a:t> і </a:t>
            </a:r>
            <a:r>
              <a:rPr lang="uk-UA" dirty="0" err="1" smtClean="0"/>
              <a:t>франчайзі</a:t>
            </a:r>
            <a:r>
              <a:rPr lang="uk-UA" dirty="0" smtClean="0"/>
              <a:t> можуть бути використані такі моделі франчайзингу: </a:t>
            </a:r>
            <a:r>
              <a:rPr lang="uk-UA" b="1" dirty="0" smtClean="0"/>
              <a:t>класичний, регіональний, розвинутий і </a:t>
            </a:r>
            <a:r>
              <a:rPr lang="ru-RU" b="1" dirty="0" err="1"/>
              <a:t>субфранчайзинг</a:t>
            </a:r>
            <a:r>
              <a:rPr lang="ru-RU" dirty="0"/>
              <a:t>. </a:t>
            </a:r>
            <a:endParaRPr lang="ru-RU" dirty="0" smtClean="0"/>
          </a:p>
          <a:p>
            <a:pPr algn="just"/>
            <a:r>
              <a:rPr lang="ru-RU" dirty="0"/>
              <a:t>	</a:t>
            </a:r>
            <a:r>
              <a:rPr lang="uk-UA" dirty="0" smtClean="0"/>
              <a:t>При використанні моделі </a:t>
            </a:r>
            <a:r>
              <a:rPr lang="uk-UA" b="1" dirty="0" smtClean="0"/>
              <a:t>класичного франчайзингу </a:t>
            </a:r>
            <a:r>
              <a:rPr lang="uk-UA" dirty="0" err="1" smtClean="0"/>
              <a:t>франчайзі</a:t>
            </a:r>
            <a:r>
              <a:rPr lang="uk-UA" dirty="0" smtClean="0"/>
              <a:t> укладає договір безпосередньо з </a:t>
            </a:r>
            <a:r>
              <a:rPr lang="uk-UA" dirty="0" err="1" smtClean="0"/>
              <a:t>франчайзером</a:t>
            </a:r>
            <a:r>
              <a:rPr lang="uk-UA" dirty="0" smtClean="0"/>
              <a:t> на постачання його товарів, виконання робіт, надання послуг в обмін на зобов’язання виплатити початковий внесок та певні суми у відсотках (роялті).</a:t>
            </a:r>
          </a:p>
          <a:p>
            <a:pPr algn="just"/>
            <a:r>
              <a:rPr lang="uk-UA" dirty="0" smtClean="0"/>
              <a:t>	У системі </a:t>
            </a:r>
            <a:r>
              <a:rPr lang="uk-UA" b="1" dirty="0" smtClean="0"/>
              <a:t>регіонального франчайзингу </a:t>
            </a:r>
            <a:r>
              <a:rPr lang="uk-UA" dirty="0" smtClean="0"/>
              <a:t>проміжною ланкою (посередником) є головний </a:t>
            </a:r>
            <a:r>
              <a:rPr lang="uk-UA" dirty="0" err="1" smtClean="0"/>
              <a:t>франчайзі</a:t>
            </a:r>
            <a:r>
              <a:rPr lang="uk-UA" dirty="0" smtClean="0"/>
              <a:t>, який виступає в ролі офіційного представника </a:t>
            </a:r>
            <a:r>
              <a:rPr lang="uk-UA" dirty="0" err="1" smtClean="0"/>
              <a:t>франчайзера</a:t>
            </a:r>
            <a:r>
              <a:rPr lang="uk-UA" dirty="0" smtClean="0"/>
              <a:t> в регіоні.</a:t>
            </a:r>
          </a:p>
          <a:p>
            <a:pPr algn="just"/>
            <a:r>
              <a:rPr lang="ru-RU" dirty="0" smtClean="0"/>
              <a:t>	</a:t>
            </a:r>
            <a:r>
              <a:rPr lang="uk-UA" dirty="0" smtClean="0"/>
              <a:t>Договором франчайзингу може бути передбачено право користувача в межах відповідного регіонального ринку виступати в ролі </a:t>
            </a:r>
            <a:r>
              <a:rPr lang="uk-UA" b="1" dirty="0" err="1" smtClean="0"/>
              <a:t>субфранчайзера</a:t>
            </a:r>
            <a:r>
              <a:rPr lang="uk-UA" dirty="0" smtClean="0"/>
              <a:t>, тобто дозволяти іншим особам користуватися наданим йому комплексом виключних прав або часткою цього комплексу на умовах </a:t>
            </a:r>
            <a:r>
              <a:rPr lang="uk-UA" dirty="0" err="1" smtClean="0"/>
              <a:t>субфранчайзингу</a:t>
            </a:r>
            <a:r>
              <a:rPr lang="uk-UA" dirty="0" smtClean="0"/>
              <a:t>, погоджених ним із правовласником або визначених у договорі франчайзингу. </a:t>
            </a:r>
          </a:p>
          <a:p>
            <a:pPr algn="just"/>
            <a:r>
              <a:rPr lang="uk-UA" dirty="0"/>
              <a:t>	</a:t>
            </a:r>
            <a:r>
              <a:rPr lang="uk-UA" dirty="0" smtClean="0"/>
              <a:t>У моделі </a:t>
            </a:r>
            <a:r>
              <a:rPr lang="uk-UA" b="1" dirty="0" smtClean="0"/>
              <a:t>розвинутого франчайзингу</a:t>
            </a:r>
            <a:r>
              <a:rPr lang="uk-UA" dirty="0" smtClean="0"/>
              <a:t> роль посередника виконує особа або група осіб (інвесторів), яким головна компанія надала виключних </a:t>
            </a:r>
            <a:r>
              <a:rPr lang="ru-RU" dirty="0" smtClean="0"/>
              <a:t>прав </a:t>
            </a:r>
            <a:r>
              <a:rPr lang="uk-UA" dirty="0" smtClean="0"/>
              <a:t>на роботу в межах певного регіону, за умови укладання у визначений строк певної кількості договорів франчайзингу. </a:t>
            </a:r>
          </a:p>
          <a:p>
            <a:pPr algn="just"/>
            <a:r>
              <a:rPr lang="uk-UA" dirty="0"/>
              <a:t>	</a:t>
            </a:r>
            <a:r>
              <a:rPr lang="uk-UA" dirty="0" smtClean="0"/>
              <a:t>У цілому перевагами франчайзингової системи є зменшення ризику входження нових суб’єктів господарювання в бізнес; забезпечення їх високого конкурентного статусу; гарантія якості товарів та послуг; забезпечення високого рівня підготовки та підвищення кваліфікації кадрів для нових фірм; ефективне інвестування капіталу; кращі фінансово-кредитні можливості для розвитку бізнесу. Водночас укладення </a:t>
            </a:r>
            <a:r>
              <a:rPr lang="uk-UA" dirty="0" err="1" smtClean="0"/>
              <a:t>франчайзного</a:t>
            </a:r>
            <a:r>
              <a:rPr lang="uk-UA" dirty="0" smtClean="0"/>
              <a:t> контракту для підприємця має низку недоліків, що полягають у такому: неможливість реалізувати власні задуми; значні обмеження у прийнятті самостійних рішень стосовно роз витку свого бізнесу; необхідність дотримання операційних стандартів; зменшення доходів у зв’язку з придбанням </a:t>
            </a:r>
            <a:r>
              <a:rPr lang="uk-UA" dirty="0" err="1" smtClean="0"/>
              <a:t>франчайзі</a:t>
            </a:r>
            <a:r>
              <a:rPr lang="uk-UA" dirty="0" smtClean="0"/>
              <a:t> та постійними </a:t>
            </a:r>
            <a:r>
              <a:rPr lang="uk-UA" dirty="0" err="1" smtClean="0"/>
              <a:t>платежами</a:t>
            </a:r>
            <a:r>
              <a:rPr lang="uk-UA" dirty="0" smtClean="0"/>
              <a:t> </a:t>
            </a:r>
            <a:r>
              <a:rPr lang="uk-UA" dirty="0" err="1" smtClean="0"/>
              <a:t>франчайзеру</a:t>
            </a:r>
            <a:r>
              <a:rPr lang="ru-RU" dirty="0" smtClean="0"/>
              <a:t>.</a:t>
            </a:r>
            <a:endParaRPr lang="uk-UA" dirty="0"/>
          </a:p>
        </p:txBody>
      </p:sp>
    </p:spTree>
    <p:extLst>
      <p:ext uri="{BB962C8B-B14F-4D97-AF65-F5344CB8AC3E}">
        <p14:creationId xmlns:p14="http://schemas.microsoft.com/office/powerpoint/2010/main" val="2050004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378774"/>
            <a:ext cx="14579367" cy="1231106"/>
          </a:xfrm>
        </p:spPr>
        <p:txBody>
          <a:bodyPr/>
          <a:lstStyle/>
          <a:p>
            <a:r>
              <a:rPr lang="uk-UA" b="1" i="1" dirty="0">
                <a:solidFill>
                  <a:schemeClr val="tx1"/>
                </a:solidFill>
                <a:latin typeface="Arial" panose="020B0604020202020204" pitchFamily="34" charset="0"/>
                <a:cs typeface="Arial" panose="020B0604020202020204" pitchFamily="34" charset="0"/>
              </a:rPr>
              <a:t>Переваги </a:t>
            </a:r>
            <a:r>
              <a:rPr lang="uk-UA" b="1" i="1" dirty="0" smtClean="0">
                <a:solidFill>
                  <a:schemeClr val="tx1"/>
                </a:solidFill>
                <a:latin typeface="Arial" panose="020B0604020202020204" pitchFamily="34" charset="0"/>
                <a:cs typeface="Arial" panose="020B0604020202020204" pitchFamily="34" charset="0"/>
              </a:rPr>
              <a:t> та недоліки франчайзингу </a:t>
            </a:r>
            <a:r>
              <a:rPr lang="uk-UA" b="1" i="1" dirty="0">
                <a:solidFill>
                  <a:schemeClr val="tx1"/>
                </a:solidFill>
                <a:latin typeface="Arial" panose="020B0604020202020204" pitchFamily="34" charset="0"/>
                <a:cs typeface="Arial" panose="020B0604020202020204" pitchFamily="34" charset="0"/>
              </a:rPr>
              <a:t>для </a:t>
            </a:r>
            <a:r>
              <a:rPr lang="uk-UA" b="1" i="1" dirty="0" err="1">
                <a:solidFill>
                  <a:schemeClr val="tx1"/>
                </a:solidFill>
                <a:latin typeface="Arial" panose="020B0604020202020204" pitchFamily="34" charset="0"/>
                <a:cs typeface="Arial" panose="020B0604020202020204" pitchFamily="34" charset="0"/>
              </a:rPr>
              <a:t>франчайзі</a:t>
            </a:r>
            <a:r>
              <a:rPr lang="uk-UA" b="1" i="1" dirty="0">
                <a:solidFill>
                  <a:schemeClr val="tx1"/>
                </a:solidFill>
                <a:latin typeface="Arial" panose="020B0604020202020204" pitchFamily="34" charset="0"/>
                <a:cs typeface="Arial" panose="020B0604020202020204" pitchFamily="34" charset="0"/>
              </a:rPr>
              <a:t> (ліцензіатів):</a:t>
            </a:r>
            <a:endParaRPr lang="ru-RU" dirty="0">
              <a:solidFill>
                <a:schemeClr val="tx1"/>
              </a:solidFill>
              <a:latin typeface="Arial" panose="020B0604020202020204" pitchFamily="34" charset="0"/>
              <a:cs typeface="Arial" panose="020B0604020202020204" pitchFamily="34" charset="0"/>
            </a:endParaRPr>
          </a:p>
        </p:txBody>
      </p:sp>
      <p:sp>
        <p:nvSpPr>
          <p:cNvPr id="3" name="Текст 2"/>
          <p:cNvSpPr>
            <a:spLocks noGrp="1"/>
          </p:cNvSpPr>
          <p:nvPr>
            <p:ph type="body" idx="1"/>
          </p:nvPr>
        </p:nvSpPr>
        <p:spPr>
          <a:xfrm>
            <a:off x="609600" y="1571780"/>
            <a:ext cx="17145000" cy="7940635"/>
          </a:xfrm>
        </p:spPr>
        <p:txBody>
          <a:bodyPr/>
          <a:lstStyle/>
          <a:p>
            <a:pPr indent="360000" algn="just"/>
            <a:r>
              <a:rPr lang="uk-UA" u="sng" dirty="0">
                <a:latin typeface="Arial" panose="020B0604020202020204" pitchFamily="34" charset="0"/>
                <a:cs typeface="Arial" panose="020B0604020202020204" pitchFamily="34" charset="0"/>
              </a:rPr>
              <a:t>1. Навчання менеджменту та консультаційна допомога.</a:t>
            </a:r>
            <a:r>
              <a:rPr lang="uk-UA" dirty="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2. Бізнес під відомим товарним знаком.</a:t>
            </a:r>
            <a:r>
              <a:rPr lang="uk-UA" dirty="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3. Гарантія якості товарів і послуг. </a:t>
            </a:r>
            <a:r>
              <a:rPr lang="uk-UA" dirty="0">
                <a:latin typeface="Arial" panose="020B0604020202020204" pitchFamily="34" charset="0"/>
                <a:cs typeface="Arial" panose="020B0604020202020204" pitchFamily="34" charset="0"/>
              </a:rPr>
              <a:t>Рівень якості товарів (послуг) ліцензіата визначає репутацію фірми-ліцензіара. Тому збереження високої якості товарів (послуг) є найважливішим елементом франчайзингової системи.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4. Широкомасштабні рекламні кампанії.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5. Фінансова підтримка. </a:t>
            </a:r>
            <a:r>
              <a:rPr lang="uk-UA" dirty="0">
                <a:latin typeface="Arial" panose="020B0604020202020204" pitchFamily="34" charset="0"/>
                <a:cs typeface="Arial" panose="020B0604020202020204" pitchFamily="34" charset="0"/>
              </a:rPr>
              <a:t>Фінансова підтримка </a:t>
            </a:r>
            <a:r>
              <a:rPr lang="uk-UA" dirty="0" err="1">
                <a:latin typeface="Arial" panose="020B0604020202020204" pitchFamily="34" charset="0"/>
                <a:cs typeface="Arial" panose="020B0604020202020204" pitchFamily="34" charset="0"/>
              </a:rPr>
              <a:t>франчайзі</a:t>
            </a:r>
            <a:r>
              <a:rPr lang="uk-UA" dirty="0">
                <a:latin typeface="Arial" panose="020B0604020202020204" pitchFamily="34" charset="0"/>
                <a:cs typeface="Arial" panose="020B0604020202020204" pitchFamily="34" charset="0"/>
              </a:rPr>
              <a:t> виражається в наданні допомоги у наступному: у пошуку джерел початкового фінансування; у виборі приміщення для фірми-ліцензіата та проведенні переговорів за його оренду; в управлінні фінансовою діяльністю фірми-ліцензіата; у налагодженні контактів з фінансовими установами.</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6. Франчайзинг зменшує ризик підприємницької діяльності.</a:t>
            </a:r>
            <a:r>
              <a:rPr lang="uk-UA" dirty="0">
                <a:latin typeface="Arial" panose="020B0604020202020204" pitchFamily="34" charset="0"/>
                <a:cs typeface="Arial" panose="020B0604020202020204" pitchFamily="34" charset="0"/>
              </a:rPr>
              <a:t> Тому ліцензіат з більшою ймовірністю, ніж самостійно підприємець-початківець, може розраховувати на отримання кредиту в банку. </a:t>
            </a:r>
            <a:endParaRPr lang="ru-RU"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7. Територіальний протекціонізм. </a:t>
            </a:r>
            <a:r>
              <a:rPr lang="uk-UA" dirty="0">
                <a:latin typeface="Arial" panose="020B0604020202020204" pitchFamily="34" charset="0"/>
                <a:cs typeface="Arial" panose="020B0604020202020204" pitchFamily="34" charset="0"/>
              </a:rPr>
              <a:t>Фірма-ліцензіат разом із </a:t>
            </a:r>
            <a:r>
              <a:rPr lang="uk-UA" dirty="0" err="1">
                <a:latin typeface="Arial" panose="020B0604020202020204" pitchFamily="34" charset="0"/>
                <a:cs typeface="Arial" panose="020B0604020202020204" pitchFamily="34" charset="0"/>
              </a:rPr>
              <a:t>франчайзой</a:t>
            </a:r>
            <a:r>
              <a:rPr lang="uk-UA" dirty="0">
                <a:latin typeface="Arial" panose="020B0604020202020204" pitchFamily="34" charset="0"/>
                <a:cs typeface="Arial" panose="020B0604020202020204" pitchFamily="34" charset="0"/>
              </a:rPr>
              <a:t> отримує виняткові права на розповсюдження даних товарів (послуг) на заздалегідь певній, обмеженій території. </a:t>
            </a:r>
            <a:endParaRPr lang="uk-UA" dirty="0" smtClean="0">
              <a:latin typeface="Arial" panose="020B0604020202020204" pitchFamily="34" charset="0"/>
              <a:cs typeface="Arial" panose="020B0604020202020204" pitchFamily="34" charset="0"/>
            </a:endParaRPr>
          </a:p>
          <a:p>
            <a:pPr indent="360000" algn="just"/>
            <a:r>
              <a:rPr lang="uk-UA" sz="3600" b="1" i="1" dirty="0" smtClean="0">
                <a:latin typeface="Arial" panose="020B0604020202020204" pitchFamily="34" charset="0"/>
                <a:cs typeface="Arial" panose="020B0604020202020204" pitchFamily="34" charset="0"/>
              </a:rPr>
              <a:t>Недоліки:</a:t>
            </a:r>
            <a:endParaRPr lang="ru-RU" sz="3600" b="1" i="1" dirty="0">
              <a:latin typeface="Arial" panose="020B0604020202020204" pitchFamily="34" charset="0"/>
              <a:cs typeface="Arial" panose="020B0604020202020204" pitchFamily="34" charset="0"/>
            </a:endParaRPr>
          </a:p>
          <a:p>
            <a:pPr indent="360000" algn="just"/>
            <a:r>
              <a:rPr lang="uk-UA" u="sng" dirty="0">
                <a:latin typeface="Arial" panose="020B0604020202020204" pitchFamily="34" charset="0"/>
                <a:cs typeface="Arial" panose="020B0604020202020204" pitchFamily="34" charset="0"/>
              </a:rPr>
              <a:t>1. Часткова втрата свободи. </a:t>
            </a:r>
            <a:r>
              <a:rPr lang="uk-UA" dirty="0">
                <a:latin typeface="Arial" panose="020B0604020202020204" pitchFamily="34" charset="0"/>
                <a:cs typeface="Arial" panose="020B0604020202020204" pitchFamily="34" charset="0"/>
              </a:rPr>
              <a:t>Потенційний </a:t>
            </a:r>
            <a:r>
              <a:rPr lang="uk-UA" dirty="0" err="1">
                <a:latin typeface="Arial" panose="020B0604020202020204" pitchFamily="34" charset="0"/>
                <a:cs typeface="Arial" panose="020B0604020202020204" pitchFamily="34" charset="0"/>
              </a:rPr>
              <a:t>франчайзі</a:t>
            </a:r>
            <a:r>
              <a:rPr lang="uk-UA" dirty="0">
                <a:latin typeface="Arial" panose="020B0604020202020204" pitchFamily="34" charset="0"/>
                <a:cs typeface="Arial" panose="020B0604020202020204" pitchFamily="34" charset="0"/>
              </a:rPr>
              <a:t> повинен ретельно дотримуватися правил та інструкції, встановлені ліцензіаром. </a:t>
            </a:r>
          </a:p>
          <a:p>
            <a:pPr indent="360000" algn="just"/>
            <a:r>
              <a:rPr lang="uk-UA" u="sng" dirty="0">
                <a:latin typeface="Arial" panose="020B0604020202020204" pitchFamily="34" charset="0"/>
                <a:cs typeface="Arial" panose="020B0604020202020204" pitchFamily="34" charset="0"/>
              </a:rPr>
              <a:t>2. Франчайзингові платежі</a:t>
            </a:r>
            <a:r>
              <a:rPr lang="uk-UA" dirty="0">
                <a:latin typeface="Arial" panose="020B0604020202020204" pitchFamily="34" charset="0"/>
                <a:cs typeface="Arial" panose="020B0604020202020204" pitchFamily="34" charset="0"/>
              </a:rPr>
              <a:t>. За зменшення ризику діяльності необхідно платити. Усі переваги, які мають ліцензіати, повинні бути оплачені. Кількість і розміри таких платежів істотно впливають на рентабельність бізнесу ліцензіата. </a:t>
            </a:r>
          </a:p>
          <a:p>
            <a:pPr indent="360000" algn="just"/>
            <a:r>
              <a:rPr lang="uk-UA" u="sng" dirty="0">
                <a:latin typeface="Arial" panose="020B0604020202020204" pitchFamily="34" charset="0"/>
                <a:cs typeface="Arial" panose="020B0604020202020204" pitchFamily="34" charset="0"/>
              </a:rPr>
              <a:t>3. Стандартизація діяльності. </a:t>
            </a:r>
            <a:r>
              <a:rPr lang="uk-UA" dirty="0">
                <a:latin typeface="Arial" panose="020B0604020202020204" pitchFamily="34" charset="0"/>
                <a:cs typeface="Arial" panose="020B0604020202020204" pitchFamily="34" charset="0"/>
              </a:rPr>
              <a:t>Ліцензіар потребує обов'язкового дотримання операційних стандартів діяльності на фірмі ліцензіата. Відповідність стандартам, зазвичай, забезпечується періодичними інспекціями ліцензіара. </a:t>
            </a:r>
          </a:p>
          <a:p>
            <a:pPr indent="360000" algn="just"/>
            <a:r>
              <a:rPr lang="uk-UA" u="sng" dirty="0">
                <a:latin typeface="Arial" panose="020B0604020202020204" pitchFamily="34" charset="0"/>
                <a:cs typeface="Arial" panose="020B0604020202020204" pitchFamily="34" charset="0"/>
              </a:rPr>
              <a:t>4. Обмежені продуктові лінії. </a:t>
            </a:r>
            <a:r>
              <a:rPr lang="uk-UA" dirty="0">
                <a:latin typeface="Arial" panose="020B0604020202020204" pitchFamily="34" charset="0"/>
                <a:cs typeface="Arial" panose="020B0604020202020204" pitchFamily="34" charset="0"/>
              </a:rPr>
              <a:t>У більшості випадків договір франчайзингу передбачає, що ліцензіат повинен продавати (виробляти) тільки такі товари (послуги), які схвалені ліцензіаром. </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849024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3400" y="137769"/>
            <a:ext cx="17602200" cy="615553"/>
          </a:xfrm>
        </p:spPr>
        <p:txBody>
          <a:bodyPr/>
          <a:lstStyle/>
          <a:p>
            <a:pPr algn="ctr"/>
            <a:r>
              <a:rPr lang="uk-UA"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ДЖЕРЕЛА </a:t>
            </a:r>
            <a:r>
              <a:rPr lang="uk-UA" b="1" dirty="0" smtClean="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ФІНАНСУВАННЯ ПІДПРИЄМНИЦЬКОЇ ДІЛЬНОСТІ</a:t>
            </a:r>
            <a:endParaRPr lang="ru-RU" dirty="0"/>
          </a:p>
        </p:txBody>
      </p:sp>
      <p:sp>
        <p:nvSpPr>
          <p:cNvPr id="3" name="Текст 2"/>
          <p:cNvSpPr>
            <a:spLocks noGrp="1"/>
          </p:cNvSpPr>
          <p:nvPr>
            <p:ph type="body" idx="1"/>
          </p:nvPr>
        </p:nvSpPr>
        <p:spPr>
          <a:xfrm>
            <a:off x="152400" y="923550"/>
            <a:ext cx="17778550" cy="9414885"/>
          </a:xfrm>
        </p:spPr>
        <p:txBody>
          <a:bodyPr/>
          <a:lstStyle/>
          <a:p>
            <a:pPr marL="342900" lvl="0" indent="-342900" algn="just">
              <a:lnSpc>
                <a:spcPct val="115000"/>
              </a:lnSpc>
              <a:spcAft>
                <a:spcPts val="0"/>
              </a:spcAft>
              <a:buFont typeface="Wingdings" panose="05000000000000000000" pitchFamily="2" charset="2"/>
              <a:buChar char=""/>
              <a:tabLst>
                <a:tab pos="540385" algn="l"/>
              </a:tabLst>
            </a:pPr>
            <a:r>
              <a:rPr lang="uk-UA" b="1" dirty="0">
                <a:latin typeface="Arial" panose="020B0604020202020204" pitchFamily="34" charset="0"/>
                <a:ea typeface="Times New Roman" panose="02020603050405020304" pitchFamily="18" charset="0"/>
                <a:cs typeface="Arial" panose="020B0604020202020204" pitchFamily="34" charset="0"/>
              </a:rPr>
              <a:t>Отримання кредиту.</a:t>
            </a:r>
            <a:r>
              <a:rPr lang="uk-UA" dirty="0">
                <a:latin typeface="Arial" panose="020B0604020202020204" pitchFamily="34" charset="0"/>
                <a:ea typeface="Times New Roman" panose="02020603050405020304" pitchFamily="18" charset="0"/>
                <a:cs typeface="Arial" panose="020B0604020202020204" pitchFamily="34" charset="0"/>
              </a:rPr>
              <a:t> Для малих підприємств є можливість взяти участь в Державній програмі </a:t>
            </a:r>
            <a:r>
              <a:rPr lang="uk-UA" b="1" dirty="0">
                <a:latin typeface="Arial" panose="020B0604020202020204" pitchFamily="34" charset="0"/>
                <a:ea typeface="Times New Roman" panose="02020603050405020304" pitchFamily="18" charset="0"/>
                <a:cs typeface="Arial" panose="020B0604020202020204" pitchFamily="34" charset="0"/>
              </a:rPr>
              <a:t>«Доступні кредити 5-7-9%»</a:t>
            </a:r>
            <a:r>
              <a:rPr lang="uk-UA" dirty="0">
                <a:latin typeface="Arial" panose="020B0604020202020204" pitchFamily="34" charset="0"/>
                <a:ea typeface="Times New Roman" panose="02020603050405020304" pitchFamily="18" charset="0"/>
                <a:cs typeface="Arial" panose="020B0604020202020204" pitchFamily="34" charset="0"/>
              </a:rPr>
              <a:t>, яка розпочалась у 2019 року та спрямована на розвиток малого підприємництва в Україні (більше інформації за посиланням: https://5-7-9.gov.ua.). Взагалі, ця Державна програма та запроваджені заходи спрямовані на створення та збереження вже існуючих робочих місць, що вирішує нагальну соціально-економічну проблему в суспільстві й є важливим в умовах зниження виробництва.</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indent="396240" algn="just">
              <a:lnSpc>
                <a:spcPct val="115000"/>
              </a:lnSpc>
              <a:spcAft>
                <a:spcPts val="0"/>
              </a:spcAft>
              <a:tabLst>
                <a:tab pos="540385" algn="l"/>
              </a:tabLst>
            </a:pPr>
            <a:r>
              <a:rPr lang="uk-UA" i="1" dirty="0">
                <a:latin typeface="Arial" panose="020B0604020202020204" pitchFamily="34" charset="0"/>
                <a:ea typeface="Times New Roman" panose="02020603050405020304" pitchFamily="18" charset="0"/>
                <a:cs typeface="Arial" panose="020B0604020202020204" pitchFamily="34" charset="0"/>
              </a:rPr>
              <a:t>Основними критеріями участі у Державній програмі «Доступні кредити 5-7-9%» є:</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заявник має бути зареєстрований як юридична особа приватного права або фізична особа-підприємець;</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середня кількість працівників на момент подачі заявки не може перевищувати 50 осіб;</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розмір державної підтримки за Програмою не дубе вище еквіваленту 200000 євро;</a:t>
            </a:r>
            <a:endParaRPr lang="ru-RU"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Font typeface="Times New Roman" panose="02020603050405020304" pitchFamily="18" charset="0"/>
              <a:buChar char="-"/>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кредит може бути спрямований на інвестиційні цілі та інші </a:t>
            </a:r>
            <a:r>
              <a:rPr lang="uk-UA" dirty="0" smtClean="0">
                <a:latin typeface="Arial" panose="020B0604020202020204" pitchFamily="34" charset="0"/>
                <a:ea typeface="Times New Roman" panose="02020603050405020304" pitchFamily="18" charset="0"/>
                <a:cs typeface="Arial" panose="020B0604020202020204" pitchFamily="34" charset="0"/>
              </a:rPr>
              <a:t>критерії.</a:t>
            </a:r>
          </a:p>
          <a:p>
            <a:pPr marL="342900" lvl="0" indent="-342900" algn="just">
              <a:lnSpc>
                <a:spcPct val="115000"/>
              </a:lnSpc>
              <a:spcAft>
                <a:spcPts val="0"/>
              </a:spcAft>
              <a:buFont typeface="Wingdings" panose="05000000000000000000" pitchFamily="2" charset="2"/>
              <a:buChar char=""/>
              <a:tabLst>
                <a:tab pos="540385" algn="l"/>
              </a:tabLst>
            </a:pPr>
            <a:r>
              <a:rPr lang="uk-UA" sz="2800" b="1" dirty="0">
                <a:latin typeface="Arial" panose="020B0604020202020204" pitchFamily="34" charset="0"/>
                <a:ea typeface="Times New Roman" panose="02020603050405020304" pitchFamily="18" charset="0"/>
                <a:cs typeface="Arial" panose="020B0604020202020204" pitchFamily="34" charset="0"/>
              </a:rPr>
              <a:t>Грантове фінансування. </a:t>
            </a:r>
            <a:r>
              <a:rPr lang="uk-UA" dirty="0">
                <a:latin typeface="Arial" panose="020B0604020202020204" pitchFamily="34" charset="0"/>
                <a:ea typeface="Times New Roman" panose="02020603050405020304" pitchFamily="18" charset="0"/>
                <a:cs typeface="Arial" panose="020B0604020202020204" pitchFamily="34" charset="0"/>
              </a:rPr>
              <a:t>Зазначене джерело передбачає залучення коштів на безповоротній основі за цільовими програмами розвитку. Особливості грантового фінансування полягають у наступному:</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наявність «вікон» ‒ зазвичай, конкурси на надання фінансування мають чітку часову визначеність (дата початку конкурсу, дата закінчення прийому заявок, дата видачі фінансування);</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наявність конкурсу – фінансування, зазвичай, є обмеженим, у той час як кількість претендентів на нього може бути великою;</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необхідність відповідати визначеним вимогам – кожен конкурс має свої вимоги до потенційних реципієнтів фінансування;</a:t>
            </a:r>
            <a:endParaRPr lang="ru-RU" dirty="0">
              <a:latin typeface="Arial" panose="020B0604020202020204" pitchFamily="34" charset="0"/>
              <a:ea typeface="Times New Roman" panose="02020603050405020304" pitchFamily="18" charset="0"/>
              <a:cs typeface="Arial" panose="020B0604020202020204" pitchFamily="34" charset="0"/>
            </a:endParaRPr>
          </a:p>
          <a:p>
            <a:pPr indent="396240"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наявність чіткої системи звітування – кошти надаються на безповоротній основі, проте найчастіше донор вимагає звіту про цільове їх використання.</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Участь у будь-якому конкурсі, навіть за наявності тільки бізнес-ідеї, є певним тестуванням на її життєздатність та можливістю одержання консультативної допомоги від бізнес-експертів і гіпотетичних інвесторів</a:t>
            </a:r>
            <a:r>
              <a:rPr lang="uk-UA" dirty="0" smtClean="0">
                <a:latin typeface="Arial" panose="020B0604020202020204" pitchFamily="34" charset="0"/>
                <a:ea typeface="Times New Roman" panose="02020603050405020304" pitchFamily="18" charset="0"/>
                <a:cs typeface="Arial" panose="020B0604020202020204" pitchFamily="34" charset="0"/>
              </a:rPr>
              <a:t>.</a:t>
            </a:r>
            <a:endParaRPr lang="ru-RU" dirty="0">
              <a:latin typeface="Arial" panose="020B0604020202020204" pitchFamily="34" charset="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6153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838200" y="190500"/>
            <a:ext cx="16687800" cy="9839617"/>
          </a:xfrm>
        </p:spPr>
        <p:txBody>
          <a:bodyPr/>
          <a:lstStyle/>
          <a:p>
            <a:pPr algn="just">
              <a:lnSpc>
                <a:spcPct val="115000"/>
              </a:lnSpc>
              <a:spcAft>
                <a:spcPts val="0"/>
              </a:spcAft>
            </a:pPr>
            <a:r>
              <a:rPr lang="uk-UA" b="1" dirty="0">
                <a:latin typeface="Arial" panose="020B0604020202020204" pitchFamily="34" charset="0"/>
                <a:ea typeface="Times New Roman" panose="02020603050405020304" pitchFamily="18" charset="0"/>
                <a:cs typeface="Arial" panose="020B0604020202020204" pitchFamily="34" charset="0"/>
              </a:rPr>
              <a:t>Грантова програма «Власна справа» (частина </a:t>
            </a:r>
            <a:r>
              <a:rPr lang="uk-UA" b="1" dirty="0" err="1">
                <a:latin typeface="Arial" panose="020B0604020202020204" pitchFamily="34" charset="0"/>
                <a:ea typeface="Times New Roman" panose="02020603050405020304" pitchFamily="18" charset="0"/>
                <a:cs typeface="Arial" panose="020B0604020202020204" pitchFamily="34" charset="0"/>
              </a:rPr>
              <a:t>проєкту</a:t>
            </a:r>
            <a:r>
              <a:rPr lang="uk-UA" b="1" dirty="0">
                <a:latin typeface="Arial" panose="020B0604020202020204" pitchFamily="34" charset="0"/>
                <a:ea typeface="Times New Roman" panose="02020603050405020304" pitchFamily="18" charset="0"/>
                <a:cs typeface="Arial" panose="020B0604020202020204" pitchFamily="34" charset="0"/>
              </a:rPr>
              <a:t> «</a:t>
            </a:r>
            <a:r>
              <a:rPr lang="uk-UA" b="1" dirty="0" err="1">
                <a:latin typeface="Arial" panose="020B0604020202020204" pitchFamily="34" charset="0"/>
                <a:ea typeface="Times New Roman" panose="02020603050405020304" pitchFamily="18" charset="0"/>
                <a:cs typeface="Arial" panose="020B0604020202020204" pitchFamily="34" charset="0"/>
              </a:rPr>
              <a:t>єРобота</a:t>
            </a:r>
            <a:r>
              <a:rPr lang="uk-UA" b="1" dirty="0">
                <a:latin typeface="Arial" panose="020B0604020202020204" pitchFamily="34" charset="0"/>
                <a:ea typeface="Times New Roman" panose="02020603050405020304" pitchFamily="18" charset="0"/>
                <a:cs typeface="Arial" panose="020B0604020202020204" pitchFamily="34" charset="0"/>
              </a:rPr>
              <a:t>») </a:t>
            </a:r>
            <a:r>
              <a:rPr lang="uk-UA" dirty="0">
                <a:latin typeface="Arial" panose="020B0604020202020204" pitchFamily="34" charset="0"/>
                <a:ea typeface="Times New Roman" panose="02020603050405020304" pitchFamily="18" charset="0"/>
                <a:cs typeface="Arial" panose="020B0604020202020204" pitchFamily="34" charset="0"/>
              </a:rPr>
              <a:t>надає українцям </a:t>
            </a:r>
            <a:r>
              <a:rPr lang="uk-UA" dirty="0" err="1">
                <a:latin typeface="Arial" panose="020B0604020202020204" pitchFamily="34" charset="0"/>
                <a:ea typeface="Times New Roman" panose="02020603050405020304" pitchFamily="18" charset="0"/>
                <a:cs typeface="Arial" panose="020B0604020202020204" pitchFamily="34" charset="0"/>
              </a:rPr>
              <a:t>мікрогранти</a:t>
            </a:r>
            <a:r>
              <a:rPr lang="uk-UA" dirty="0">
                <a:latin typeface="Arial" panose="020B0604020202020204" pitchFamily="34" charset="0"/>
                <a:ea typeface="Times New Roman" panose="02020603050405020304" pitchFamily="18" charset="0"/>
                <a:cs typeface="Arial" panose="020B0604020202020204" pitchFamily="34" charset="0"/>
              </a:rPr>
              <a:t> від 50 до </a:t>
            </a:r>
            <a:r>
              <a:rPr lang="uk-UA" dirty="0" smtClean="0">
                <a:latin typeface="Arial" panose="020B0604020202020204" pitchFamily="34" charset="0"/>
                <a:ea typeface="Times New Roman" panose="02020603050405020304" pitchFamily="18" charset="0"/>
                <a:cs typeface="Arial" panose="020B0604020202020204" pitchFamily="34" charset="0"/>
              </a:rPr>
              <a:t>250тис</a:t>
            </a:r>
            <a:r>
              <a:rPr lang="uk-UA" dirty="0">
                <a:latin typeface="Arial" panose="020B0604020202020204" pitchFamily="34" charset="0"/>
                <a:ea typeface="Times New Roman" panose="02020603050405020304" pitchFamily="18" charset="0"/>
                <a:cs typeface="Arial" panose="020B0604020202020204" pitchFamily="34" charset="0"/>
              </a:rPr>
              <a:t>. грн (у 2026 році суми оновлюються, наприклад, до 100-200-350 тис. грн залежно від умов) на старт або розвиток бізнесу. Основна вимога — створення 1-2 робочих місць. Заявки подаються через портал «Дія» разом із бізнес-планом, а фінансування адмініструє Державна служба зайнятості. </a:t>
            </a:r>
          </a:p>
          <a:p>
            <a:pPr algn="just">
              <a:lnSpc>
                <a:spcPct val="115000"/>
              </a:lnSpc>
              <a:spcAft>
                <a:spcPts val="0"/>
              </a:spcAft>
            </a:pPr>
            <a:r>
              <a:rPr lang="uk-UA" b="1" dirty="0">
                <a:latin typeface="Arial" panose="020B0604020202020204" pitchFamily="34" charset="0"/>
                <a:ea typeface="Times New Roman" panose="02020603050405020304" pitchFamily="18" charset="0"/>
                <a:cs typeface="Arial" panose="020B0604020202020204" pitchFamily="34" charset="0"/>
              </a:rPr>
              <a:t>Основні умови програми «Власна справа»:</a:t>
            </a:r>
            <a:endParaRPr lang="uk-UA" dirty="0">
              <a:latin typeface="Arial" panose="020B0604020202020204" pitchFamily="34" charset="0"/>
              <a:ea typeface="Times New Roman" panose="02020603050405020304" pitchFamily="18" charset="0"/>
              <a:cs typeface="Arial" panose="020B0604020202020204" pitchFamily="34" charset="0"/>
            </a:endParaRP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Хто може отримати:</a:t>
            </a:r>
            <a:r>
              <a:rPr lang="uk-UA" dirty="0">
                <a:latin typeface="Arial" panose="020B0604020202020204" pitchFamily="34" charset="0"/>
                <a:ea typeface="Times New Roman" panose="02020603050405020304" pitchFamily="18" charset="0"/>
                <a:cs typeface="Arial" panose="020B0604020202020204" pitchFamily="34" charset="0"/>
              </a:rPr>
              <a:t> Діючі ФОП, юридичні особи або фізичні особи, які планують розпочати бізнес.</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Розмір гранту:</a:t>
            </a:r>
            <a:r>
              <a:rPr lang="uk-UA" dirty="0">
                <a:latin typeface="Arial" panose="020B0604020202020204" pitchFamily="34" charset="0"/>
                <a:ea typeface="Times New Roman" panose="02020603050405020304" pitchFamily="18" charset="0"/>
                <a:cs typeface="Arial" panose="020B0604020202020204" pitchFamily="34" charset="0"/>
              </a:rPr>
              <a:t> Зазвичай від 50 до 250 тис. грн. Для молоді (до 25 років) — до 150 тис. грн без обов'язкового створення робочих місць</a:t>
            </a:r>
          </a:p>
          <a:p>
            <a:pPr algn="just">
              <a:lnSpc>
                <a:spcPct val="115000"/>
              </a:lnSpc>
              <a:spcAft>
                <a:spcPts val="0"/>
              </a:spcAft>
            </a:pPr>
            <a:r>
              <a:rPr lang="uk-UA" dirty="0">
                <a:latin typeface="Arial" panose="020B0604020202020204" pitchFamily="34" charset="0"/>
                <a:ea typeface="Times New Roman" panose="02020603050405020304" pitchFamily="18" charset="0"/>
                <a:cs typeface="Arial" panose="020B0604020202020204" pitchFamily="34" charset="0"/>
              </a:rPr>
              <a:t>. З 2026 року суми збільшуються: до 100 тис. грн (без місць), до 200 тис. грн (1 місце), до 350 тис. грн (2 місця).</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Зобов'язання:</a:t>
            </a:r>
            <a:r>
              <a:rPr lang="uk-UA" dirty="0">
                <a:latin typeface="Arial" panose="020B0604020202020204" pitchFamily="34" charset="0"/>
                <a:ea typeface="Times New Roman" panose="02020603050405020304" pitchFamily="18" charset="0"/>
                <a:cs typeface="Arial" panose="020B0604020202020204" pitchFamily="34" charset="0"/>
              </a:rPr>
              <a:t> Створення 1-2 робочих місць.</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Використання коштів:</a:t>
            </a:r>
            <a:r>
              <a:rPr lang="uk-UA" dirty="0">
                <a:latin typeface="Arial" panose="020B0604020202020204" pitchFamily="34" charset="0"/>
                <a:ea typeface="Times New Roman" panose="02020603050405020304" pitchFamily="18" charset="0"/>
                <a:cs typeface="Arial" panose="020B0604020202020204" pitchFamily="34" charset="0"/>
              </a:rPr>
              <a:t> Придбання обладнання, закупівля сировини, оренда приміщення (до 25%), лізинг.</a:t>
            </a:r>
          </a:p>
          <a:p>
            <a:pPr marL="342900" lvl="0" indent="-342900" algn="just">
              <a:lnSpc>
                <a:spcPct val="115000"/>
              </a:lnSpc>
              <a:spcAft>
                <a:spcPts val="0"/>
              </a:spcAft>
              <a:buSzPts val="1000"/>
              <a:buFont typeface="Symbol" panose="05050102010706020507" pitchFamily="18" charset="2"/>
              <a:buChar char=""/>
              <a:tabLst>
                <a:tab pos="457200" algn="l"/>
              </a:tabLst>
            </a:pPr>
            <a:r>
              <a:rPr lang="uk-UA" b="1" dirty="0">
                <a:latin typeface="Arial" panose="020B0604020202020204" pitchFamily="34" charset="0"/>
                <a:ea typeface="Times New Roman" panose="02020603050405020304" pitchFamily="18" charset="0"/>
                <a:cs typeface="Arial" panose="020B0604020202020204" pitchFamily="34" charset="0"/>
              </a:rPr>
              <a:t>Повернення коштів:</a:t>
            </a:r>
            <a:r>
              <a:rPr lang="uk-UA" dirty="0">
                <a:latin typeface="Arial" panose="020B0604020202020204" pitchFamily="34" charset="0"/>
                <a:ea typeface="Times New Roman" panose="02020603050405020304" pitchFamily="18" charset="0"/>
                <a:cs typeface="Arial" panose="020B0604020202020204" pitchFamily="34" charset="0"/>
              </a:rPr>
              <a:t> Грант не повертається, якщо підприємець пропрацює щонайменше 3 роки та сплатить податки. </a:t>
            </a:r>
          </a:p>
          <a:p>
            <a:pPr marL="342900" lvl="0" indent="-342900" algn="just">
              <a:lnSpc>
                <a:spcPct val="115000"/>
              </a:lnSpc>
              <a:spcAft>
                <a:spcPts val="0"/>
              </a:spcAft>
              <a:buFont typeface="Wingdings" panose="05000000000000000000" pitchFamily="2" charset="2"/>
              <a:buChar char=""/>
              <a:tabLst>
                <a:tab pos="540385" algn="l"/>
              </a:tabLst>
            </a:pPr>
            <a:r>
              <a:rPr lang="uk-UA" sz="2800" b="1" dirty="0" err="1">
                <a:latin typeface="Arial" panose="020B0604020202020204" pitchFamily="34" charset="0"/>
                <a:ea typeface="Times New Roman" panose="02020603050405020304" pitchFamily="18" charset="0"/>
                <a:cs typeface="Arial" panose="020B0604020202020204" pitchFamily="34" charset="0"/>
              </a:rPr>
              <a:t>Краудфандинг</a:t>
            </a:r>
            <a:r>
              <a:rPr lang="uk-UA" sz="2800" b="1" dirty="0">
                <a:latin typeface="Arial" panose="020B0604020202020204" pitchFamily="34" charset="0"/>
                <a:ea typeface="Times New Roman" panose="02020603050405020304" pitchFamily="18" charset="0"/>
                <a:cs typeface="Arial" panose="020B0604020202020204" pitchFamily="34" charset="0"/>
              </a:rPr>
              <a:t> </a:t>
            </a:r>
            <a:r>
              <a:rPr lang="uk-UA" b="1" dirty="0">
                <a:latin typeface="Arial" panose="020B0604020202020204" pitchFamily="34" charset="0"/>
                <a:ea typeface="Times New Roman" panose="02020603050405020304" pitchFamily="18" charset="0"/>
                <a:cs typeface="Arial" panose="020B0604020202020204" pitchFamily="34" charset="0"/>
              </a:rPr>
              <a:t>– </a:t>
            </a:r>
            <a:r>
              <a:rPr lang="uk-UA" dirty="0">
                <a:latin typeface="Arial" panose="020B0604020202020204" pitchFamily="34" charset="0"/>
                <a:ea typeface="Times New Roman" panose="02020603050405020304" pitchFamily="18" charset="0"/>
                <a:cs typeface="Arial" panose="020B0604020202020204" pitchFamily="34" charset="0"/>
              </a:rPr>
              <a:t>це спосіб залучити кошти для росту і розвитку проекту, ініціативи, підприємства або програми за рахунок внесків від великої кількості сторонніх осіб, які можуть бути не пов’язані ані з самим </a:t>
            </a:r>
            <a:r>
              <a:rPr lang="uk-UA" dirty="0" err="1">
                <a:latin typeface="Arial" panose="020B0604020202020204" pitchFamily="34" charset="0"/>
                <a:ea typeface="Times New Roman" panose="02020603050405020304" pitchFamily="18" charset="0"/>
                <a:cs typeface="Arial" panose="020B0604020202020204" pitchFamily="34" charset="0"/>
              </a:rPr>
              <a:t>проєктом</a:t>
            </a:r>
            <a:r>
              <a:rPr lang="uk-UA" dirty="0">
                <a:latin typeface="Arial" panose="020B0604020202020204" pitchFamily="34" charset="0"/>
                <a:ea typeface="Times New Roman" panose="02020603050405020304" pitchFamily="18" charset="0"/>
                <a:cs typeface="Arial" panose="020B0604020202020204" pitchFamily="34" charset="0"/>
              </a:rPr>
              <a:t>, ані з професійним бізнес-інвестуванням. Для засновника це </a:t>
            </a:r>
            <a:r>
              <a:rPr lang="uk-UA" dirty="0" err="1">
                <a:latin typeface="Arial" panose="020B0604020202020204" pitchFamily="34" charset="0"/>
                <a:ea typeface="Times New Roman" panose="02020603050405020304" pitchFamily="18" charset="0"/>
                <a:cs typeface="Arial" panose="020B0604020202020204" pitchFamily="34" charset="0"/>
              </a:rPr>
              <a:t>безризикові</a:t>
            </a:r>
            <a:r>
              <a:rPr lang="uk-UA" dirty="0">
                <a:latin typeface="Arial" panose="020B0604020202020204" pitchFamily="34" charset="0"/>
                <a:ea typeface="Times New Roman" panose="02020603050405020304" pitchFamily="18" charset="0"/>
                <a:cs typeface="Arial" panose="020B0604020202020204" pitchFamily="34" charset="0"/>
              </a:rPr>
              <a:t> кошти, оскільки залучаються вони на доброчинній основі від небайдужих до можливого </a:t>
            </a:r>
            <a:r>
              <a:rPr lang="uk-UA" dirty="0" err="1">
                <a:latin typeface="Arial" panose="020B0604020202020204" pitchFamily="34" charset="0"/>
                <a:ea typeface="Times New Roman" panose="02020603050405020304" pitchFamily="18" charset="0"/>
                <a:cs typeface="Arial" panose="020B0604020202020204" pitchFamily="34" charset="0"/>
              </a:rPr>
              <a:t>проєкту</a:t>
            </a:r>
            <a:r>
              <a:rPr lang="uk-UA" dirty="0">
                <a:latin typeface="Arial" panose="020B0604020202020204" pitchFamily="34" charset="0"/>
                <a:ea typeface="Times New Roman" panose="02020603050405020304" pitchFamily="18" charset="0"/>
                <a:cs typeface="Arial" panose="020B0604020202020204" pitchFamily="34" charset="0"/>
              </a:rPr>
              <a:t> людей. </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У сучасному світі кошти збираються переважно на онлайн-платформах, а за внесок доброчинці отримують винагороду – якісь пам’ятні речі, або сертифікат на майбутній продукт, якщо його вдасться виготовити.</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err="1">
                <a:latin typeface="Arial" panose="020B0604020202020204" pitchFamily="34" charset="0"/>
                <a:ea typeface="Times New Roman" panose="02020603050405020304" pitchFamily="18" charset="0"/>
                <a:cs typeface="Arial" panose="020B0604020202020204" pitchFamily="34" charset="0"/>
              </a:rPr>
              <a:t>Краудфандингові</a:t>
            </a:r>
            <a:r>
              <a:rPr lang="uk-UA" dirty="0">
                <a:latin typeface="Arial" panose="020B0604020202020204" pitchFamily="34" charset="0"/>
                <a:ea typeface="Times New Roman" panose="02020603050405020304" pitchFamily="18" charset="0"/>
                <a:cs typeface="Arial" panose="020B0604020202020204" pitchFamily="34" charset="0"/>
              </a:rPr>
              <a:t> кошти крім фінансової допомоги означають моральну підтримку для підприємця. Гроші не потрібно повертати. Але необхідно ефективно використати, щоб не змарнувати довіру людей.</a:t>
            </a:r>
            <a:endParaRPr lang="ru-RU" dirty="0">
              <a:latin typeface="Arial" panose="020B0604020202020204" pitchFamily="34" charset="0"/>
              <a:ea typeface="Times New Roman" panose="02020603050405020304" pitchFamily="18" charset="0"/>
              <a:cs typeface="Arial" panose="020B0604020202020204" pitchFamily="34" charset="0"/>
            </a:endParaRPr>
          </a:p>
          <a:p>
            <a:pPr marL="457200" algn="just">
              <a:lnSpc>
                <a:spcPct val="115000"/>
              </a:lnSpc>
              <a:spcAft>
                <a:spcPts val="0"/>
              </a:spcAft>
              <a:tabLst>
                <a:tab pos="540385" algn="l"/>
              </a:tabLst>
            </a:pPr>
            <a:r>
              <a:rPr lang="uk-UA" dirty="0">
                <a:latin typeface="Arial" panose="020B0604020202020204" pitchFamily="34" charset="0"/>
                <a:ea typeface="Times New Roman" panose="02020603050405020304" pitchFamily="18" charset="0"/>
                <a:cs typeface="Arial" panose="020B0604020202020204" pitchFamily="34" charset="0"/>
              </a:rPr>
              <a:t>Більш детальна інформація про </a:t>
            </a:r>
            <a:r>
              <a:rPr lang="uk-UA" dirty="0" err="1">
                <a:latin typeface="Arial" panose="020B0604020202020204" pitchFamily="34" charset="0"/>
                <a:ea typeface="Times New Roman" panose="02020603050405020304" pitchFamily="18" charset="0"/>
                <a:cs typeface="Arial" panose="020B0604020202020204" pitchFamily="34" charset="0"/>
              </a:rPr>
              <a:t>краудфандинг</a:t>
            </a:r>
            <a:r>
              <a:rPr lang="uk-UA" dirty="0">
                <a:latin typeface="Arial" panose="020B0604020202020204" pitchFamily="34" charset="0"/>
                <a:ea typeface="Times New Roman" panose="02020603050405020304" pitchFamily="18" charset="0"/>
                <a:cs typeface="Arial" panose="020B0604020202020204" pitchFamily="34" charset="0"/>
              </a:rPr>
              <a:t>: </a:t>
            </a:r>
            <a:r>
              <a:rPr lang="en-US" dirty="0">
                <a:latin typeface="Arial" panose="020B0604020202020204" pitchFamily="34" charset="0"/>
                <a:ea typeface="Times New Roman" panose="02020603050405020304" pitchFamily="18" charset="0"/>
                <a:cs typeface="Arial" panose="020B0604020202020204" pitchFamily="34" charset="0"/>
              </a:rPr>
              <a:t>https://welfare.green/kraudfanding-strategii-zaluchennya-koshtiv-ta-perspektivi-kraudfandingu</a:t>
            </a:r>
            <a:endParaRPr lang="ru-RU"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81827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8288000" cy="10178415"/>
            <a:chOff x="0" y="0"/>
            <a:chExt cx="18288000" cy="10178415"/>
          </a:xfrm>
        </p:grpSpPr>
        <p:sp>
          <p:nvSpPr>
            <p:cNvPr id="3" name="object 3"/>
            <p:cNvSpPr/>
            <p:nvPr/>
          </p:nvSpPr>
          <p:spPr>
            <a:xfrm>
              <a:off x="0" y="0"/>
              <a:ext cx="10297795" cy="10178415"/>
            </a:xfrm>
            <a:custGeom>
              <a:avLst/>
              <a:gdLst/>
              <a:ahLst/>
              <a:cxnLst/>
              <a:rect l="l" t="t" r="r" b="b"/>
              <a:pathLst>
                <a:path w="10297795" h="10178415">
                  <a:moveTo>
                    <a:pt x="10297429" y="10178154"/>
                  </a:moveTo>
                  <a:lnTo>
                    <a:pt x="0" y="10178154"/>
                  </a:lnTo>
                  <a:lnTo>
                    <a:pt x="0" y="0"/>
                  </a:lnTo>
                  <a:lnTo>
                    <a:pt x="10297429" y="0"/>
                  </a:lnTo>
                  <a:lnTo>
                    <a:pt x="10297429" y="10178154"/>
                  </a:lnTo>
                  <a:close/>
                </a:path>
              </a:pathLst>
            </a:custGeom>
            <a:solidFill>
              <a:srgbClr val="252421"/>
            </a:solidFill>
          </p:spPr>
          <p:txBody>
            <a:bodyPr wrap="square" lIns="0" tIns="0" rIns="0" bIns="0" rtlCol="0"/>
            <a:lstStyle/>
            <a:p>
              <a:endParaRPr/>
            </a:p>
          </p:txBody>
        </p:sp>
        <p:pic>
          <p:nvPicPr>
            <p:cNvPr id="4" name="object 4"/>
            <p:cNvPicPr/>
            <p:nvPr/>
          </p:nvPicPr>
          <p:blipFill>
            <a:blip r:embed="rId2" cstate="print"/>
            <a:stretch>
              <a:fillRect/>
            </a:stretch>
          </p:blipFill>
          <p:spPr>
            <a:xfrm>
              <a:off x="9674931" y="3284069"/>
              <a:ext cx="4337029" cy="5974229"/>
            </a:xfrm>
            <a:prstGeom prst="rect">
              <a:avLst/>
            </a:prstGeom>
          </p:spPr>
        </p:pic>
        <p:pic>
          <p:nvPicPr>
            <p:cNvPr id="5" name="object 5"/>
            <p:cNvPicPr/>
            <p:nvPr/>
          </p:nvPicPr>
          <p:blipFill>
            <a:blip r:embed="rId3" cstate="print"/>
            <a:stretch>
              <a:fillRect/>
            </a:stretch>
          </p:blipFill>
          <p:spPr>
            <a:xfrm>
              <a:off x="13542537" y="0"/>
              <a:ext cx="4745461" cy="7367442"/>
            </a:xfrm>
            <a:prstGeom prst="rect">
              <a:avLst/>
            </a:prstGeom>
          </p:spPr>
        </p:pic>
        <p:sp>
          <p:nvSpPr>
            <p:cNvPr id="6" name="object 6"/>
            <p:cNvSpPr/>
            <p:nvPr/>
          </p:nvSpPr>
          <p:spPr>
            <a:xfrm>
              <a:off x="15993684" y="8534000"/>
              <a:ext cx="1539240" cy="1449070"/>
            </a:xfrm>
            <a:custGeom>
              <a:avLst/>
              <a:gdLst/>
              <a:ahLst/>
              <a:cxnLst/>
              <a:rect l="l" t="t" r="r" b="b"/>
              <a:pathLst>
                <a:path w="1539240" h="1449070">
                  <a:moveTo>
                    <a:pt x="1539134" y="1448596"/>
                  </a:moveTo>
                  <a:lnTo>
                    <a:pt x="0" y="1448596"/>
                  </a:lnTo>
                  <a:lnTo>
                    <a:pt x="0" y="0"/>
                  </a:lnTo>
                  <a:lnTo>
                    <a:pt x="1539134" y="0"/>
                  </a:lnTo>
                  <a:lnTo>
                    <a:pt x="1539134" y="1448596"/>
                  </a:lnTo>
                  <a:close/>
                </a:path>
              </a:pathLst>
            </a:custGeom>
            <a:solidFill>
              <a:srgbClr val="EB5D28"/>
            </a:solidFill>
          </p:spPr>
          <p:txBody>
            <a:bodyPr wrap="square" lIns="0" tIns="0" rIns="0" bIns="0" rtlCol="0"/>
            <a:lstStyle/>
            <a:p>
              <a:endParaRPr/>
            </a:p>
          </p:txBody>
        </p:sp>
      </p:grpSp>
      <p:sp>
        <p:nvSpPr>
          <p:cNvPr id="7" name="object 7" descr="$PPTXTitle"/>
          <p:cNvSpPr txBox="1">
            <a:spLocks noGrp="1"/>
          </p:cNvSpPr>
          <p:nvPr>
            <p:ph type="title"/>
          </p:nvPr>
        </p:nvSpPr>
        <p:spPr>
          <a:xfrm>
            <a:off x="825606" y="406432"/>
            <a:ext cx="6555105" cy="635000"/>
          </a:xfrm>
          <a:prstGeom prst="rect">
            <a:avLst/>
          </a:prstGeom>
        </p:spPr>
        <p:txBody>
          <a:bodyPr vert="horz" wrap="square" lIns="0" tIns="12700" rIns="0" bIns="0" rtlCol="0">
            <a:spAutoFit/>
          </a:bodyPr>
          <a:lstStyle/>
          <a:p>
            <a:pPr marL="12700">
              <a:lnSpc>
                <a:spcPct val="100000"/>
              </a:lnSpc>
              <a:spcBef>
                <a:spcPts val="100"/>
              </a:spcBef>
            </a:pPr>
            <a:r>
              <a:rPr spc="155" dirty="0"/>
              <a:t>Питання</a:t>
            </a:r>
            <a:r>
              <a:rPr spc="-185" dirty="0"/>
              <a:t> </a:t>
            </a:r>
            <a:r>
              <a:rPr dirty="0"/>
              <a:t>для</a:t>
            </a:r>
            <a:r>
              <a:rPr spc="-180" dirty="0"/>
              <a:t> </a:t>
            </a:r>
            <a:r>
              <a:rPr spc="165" dirty="0"/>
              <a:t>обговорення</a:t>
            </a:r>
          </a:p>
        </p:txBody>
      </p:sp>
      <p:sp>
        <p:nvSpPr>
          <p:cNvPr id="8" name="object 8"/>
          <p:cNvSpPr txBox="1"/>
          <p:nvPr/>
        </p:nvSpPr>
        <p:spPr>
          <a:xfrm>
            <a:off x="502896" y="1359454"/>
            <a:ext cx="8862060" cy="7988300"/>
          </a:xfrm>
          <a:prstGeom prst="rect">
            <a:avLst/>
          </a:prstGeom>
        </p:spPr>
        <p:txBody>
          <a:bodyPr vert="horz" wrap="square" lIns="0" tIns="12700" rIns="0" bIns="0" rtlCol="0">
            <a:spAutoFit/>
          </a:bodyPr>
          <a:lstStyle/>
          <a:p>
            <a:pPr marL="499109" marR="5080" indent="-317500">
              <a:lnSpc>
                <a:spcPct val="114599"/>
              </a:lnSpc>
              <a:spcBef>
                <a:spcPts val="100"/>
              </a:spcBef>
              <a:buSzPct val="95833"/>
              <a:buFont typeface="Verdana"/>
              <a:buAutoNum type="arabicPeriod"/>
              <a:tabLst>
                <a:tab pos="499109" algn="l"/>
              </a:tabLst>
            </a:pPr>
            <a:r>
              <a:rPr sz="2400" dirty="0">
                <a:solidFill>
                  <a:srgbClr val="F0F1F1"/>
                </a:solidFill>
                <a:latin typeface="Arial"/>
                <a:cs typeface="Arial"/>
              </a:rPr>
              <a:t>Які</a:t>
            </a:r>
            <a:r>
              <a:rPr sz="2400" spc="30" dirty="0">
                <a:solidFill>
                  <a:srgbClr val="F0F1F1"/>
                </a:solidFill>
                <a:latin typeface="Arial"/>
                <a:cs typeface="Arial"/>
              </a:rPr>
              <a:t>  </a:t>
            </a:r>
            <a:r>
              <a:rPr sz="2400" spc="105" dirty="0">
                <a:solidFill>
                  <a:srgbClr val="F0F1F1"/>
                </a:solidFill>
                <a:latin typeface="Arial"/>
                <a:cs typeface="Arial"/>
              </a:rPr>
              <a:t>основні</a:t>
            </a:r>
            <a:r>
              <a:rPr sz="2400" spc="35" dirty="0">
                <a:solidFill>
                  <a:srgbClr val="F0F1F1"/>
                </a:solidFill>
                <a:latin typeface="Arial"/>
                <a:cs typeface="Arial"/>
              </a:rPr>
              <a:t>  </a:t>
            </a:r>
            <a:r>
              <a:rPr sz="2400" spc="85" dirty="0">
                <a:solidFill>
                  <a:srgbClr val="F0F1F1"/>
                </a:solidFill>
                <a:latin typeface="Arial"/>
                <a:cs typeface="Arial"/>
              </a:rPr>
              <a:t>відмінності</a:t>
            </a:r>
            <a:r>
              <a:rPr sz="2400" spc="35" dirty="0">
                <a:solidFill>
                  <a:srgbClr val="F0F1F1"/>
                </a:solidFill>
                <a:latin typeface="Arial"/>
                <a:cs typeface="Arial"/>
              </a:rPr>
              <a:t>  </a:t>
            </a:r>
            <a:r>
              <a:rPr sz="2400" spc="130" dirty="0">
                <a:solidFill>
                  <a:srgbClr val="F0F1F1"/>
                </a:solidFill>
                <a:latin typeface="Arial"/>
                <a:cs typeface="Arial"/>
              </a:rPr>
              <a:t>між</a:t>
            </a:r>
            <a:r>
              <a:rPr sz="2400" spc="40" dirty="0">
                <a:solidFill>
                  <a:srgbClr val="F0F1F1"/>
                </a:solidFill>
                <a:latin typeface="Arial"/>
                <a:cs typeface="Arial"/>
              </a:rPr>
              <a:t>  </a:t>
            </a:r>
            <a:r>
              <a:rPr sz="2400" spc="100" dirty="0">
                <a:solidFill>
                  <a:srgbClr val="F0F1F1"/>
                </a:solidFill>
                <a:latin typeface="Arial"/>
                <a:cs typeface="Arial"/>
              </a:rPr>
              <a:t>державним</a:t>
            </a:r>
            <a:r>
              <a:rPr sz="2400" spc="35" dirty="0">
                <a:solidFill>
                  <a:srgbClr val="F0F1F1"/>
                </a:solidFill>
                <a:latin typeface="Arial"/>
                <a:cs typeface="Arial"/>
              </a:rPr>
              <a:t>  </a:t>
            </a:r>
            <a:r>
              <a:rPr sz="2400" spc="80" dirty="0">
                <a:solidFill>
                  <a:srgbClr val="F0F1F1"/>
                </a:solidFill>
                <a:latin typeface="Arial"/>
                <a:cs typeface="Arial"/>
              </a:rPr>
              <a:t>і</a:t>
            </a:r>
            <a:r>
              <a:rPr sz="2400" spc="35" dirty="0">
                <a:solidFill>
                  <a:srgbClr val="F0F1F1"/>
                </a:solidFill>
                <a:latin typeface="Arial"/>
                <a:cs typeface="Arial"/>
              </a:rPr>
              <a:t>  </a:t>
            </a:r>
            <a:r>
              <a:rPr sz="2400" spc="120" dirty="0">
                <a:solidFill>
                  <a:srgbClr val="F0F1F1"/>
                </a:solidFill>
                <a:latin typeface="Arial"/>
                <a:cs typeface="Arial"/>
              </a:rPr>
              <a:t>приватним </a:t>
            </a:r>
            <a:r>
              <a:rPr sz="2400" spc="95" dirty="0">
                <a:solidFill>
                  <a:srgbClr val="F0F1F1"/>
                </a:solidFill>
                <a:latin typeface="Arial"/>
                <a:cs typeface="Arial"/>
              </a:rPr>
              <a:t>підприємництвом</a:t>
            </a:r>
            <a:r>
              <a:rPr sz="2400" spc="95"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Lst>
            </a:pPr>
            <a:r>
              <a:rPr sz="2400" dirty="0">
                <a:solidFill>
                  <a:srgbClr val="F0F1F1"/>
                </a:solidFill>
                <a:latin typeface="Arial"/>
                <a:cs typeface="Arial"/>
              </a:rPr>
              <a:t>У</a:t>
            </a:r>
            <a:r>
              <a:rPr sz="2400" spc="-25" dirty="0">
                <a:solidFill>
                  <a:srgbClr val="F0F1F1"/>
                </a:solidFill>
                <a:latin typeface="Arial"/>
                <a:cs typeface="Arial"/>
              </a:rPr>
              <a:t> </a:t>
            </a:r>
            <a:r>
              <a:rPr sz="2400" spc="114" dirty="0">
                <a:solidFill>
                  <a:srgbClr val="F0F1F1"/>
                </a:solidFill>
                <a:latin typeface="Arial"/>
                <a:cs typeface="Arial"/>
              </a:rPr>
              <a:t>чому</a:t>
            </a:r>
            <a:r>
              <a:rPr sz="2400" spc="-25" dirty="0">
                <a:solidFill>
                  <a:srgbClr val="F0F1F1"/>
                </a:solidFill>
                <a:latin typeface="Arial"/>
                <a:cs typeface="Arial"/>
              </a:rPr>
              <a:t> </a:t>
            </a:r>
            <a:r>
              <a:rPr sz="2400" spc="60" dirty="0">
                <a:solidFill>
                  <a:srgbClr val="F0F1F1"/>
                </a:solidFill>
                <a:latin typeface="Arial"/>
                <a:cs typeface="Arial"/>
              </a:rPr>
              <a:t>полягає</a:t>
            </a:r>
            <a:r>
              <a:rPr sz="2400" spc="-25" dirty="0">
                <a:solidFill>
                  <a:srgbClr val="F0F1F1"/>
                </a:solidFill>
                <a:latin typeface="Arial"/>
                <a:cs typeface="Arial"/>
              </a:rPr>
              <a:t> </a:t>
            </a:r>
            <a:r>
              <a:rPr sz="2400" spc="55" dirty="0">
                <a:solidFill>
                  <a:srgbClr val="F0F1F1"/>
                </a:solidFill>
                <a:latin typeface="Arial"/>
                <a:cs typeface="Arial"/>
              </a:rPr>
              <a:t>сутність</a:t>
            </a:r>
            <a:r>
              <a:rPr sz="2400" spc="-25" dirty="0">
                <a:solidFill>
                  <a:srgbClr val="F0F1F1"/>
                </a:solidFill>
                <a:latin typeface="Arial"/>
                <a:cs typeface="Arial"/>
              </a:rPr>
              <a:t> </a:t>
            </a:r>
            <a:r>
              <a:rPr sz="2400" spc="140" dirty="0">
                <a:solidFill>
                  <a:srgbClr val="F0F1F1"/>
                </a:solidFill>
                <a:latin typeface="Arial"/>
                <a:cs typeface="Arial"/>
              </a:rPr>
              <a:t>виробничого</a:t>
            </a:r>
            <a:r>
              <a:rPr sz="2400" spc="-25" dirty="0">
                <a:solidFill>
                  <a:srgbClr val="F0F1F1"/>
                </a:solidFill>
                <a:latin typeface="Arial"/>
                <a:cs typeface="Arial"/>
              </a:rPr>
              <a:t> </a:t>
            </a:r>
            <a:r>
              <a:rPr sz="2400" spc="110" dirty="0">
                <a:solidFill>
                  <a:srgbClr val="F0F1F1"/>
                </a:solidFill>
                <a:latin typeface="Arial"/>
                <a:cs typeface="Arial"/>
              </a:rPr>
              <a:t>підприємництва</a:t>
            </a:r>
            <a:r>
              <a:rPr sz="2400" spc="-25" dirty="0">
                <a:solidFill>
                  <a:srgbClr val="F0F1F1"/>
                </a:solidFill>
                <a:latin typeface="Arial"/>
                <a:cs typeface="Arial"/>
              </a:rPr>
              <a:t> </a:t>
            </a:r>
            <a:r>
              <a:rPr sz="2400" spc="30" dirty="0">
                <a:solidFill>
                  <a:srgbClr val="F0F1F1"/>
                </a:solidFill>
                <a:latin typeface="Arial"/>
                <a:cs typeface="Arial"/>
              </a:rPr>
              <a:t>і </a:t>
            </a:r>
            <a:r>
              <a:rPr sz="2400" spc="114" dirty="0">
                <a:solidFill>
                  <a:srgbClr val="F0F1F1"/>
                </a:solidFill>
                <a:latin typeface="Arial"/>
                <a:cs typeface="Arial"/>
              </a:rPr>
              <a:t>чому</a:t>
            </a:r>
            <a:r>
              <a:rPr sz="2400" spc="-55" dirty="0">
                <a:solidFill>
                  <a:srgbClr val="F0F1F1"/>
                </a:solidFill>
                <a:latin typeface="Arial"/>
                <a:cs typeface="Arial"/>
              </a:rPr>
              <a:t> </a:t>
            </a:r>
            <a:r>
              <a:rPr sz="2400" spc="125" dirty="0">
                <a:solidFill>
                  <a:srgbClr val="F0F1F1"/>
                </a:solidFill>
                <a:latin typeface="Arial"/>
                <a:cs typeface="Arial"/>
              </a:rPr>
              <a:t>воно</a:t>
            </a:r>
            <a:r>
              <a:rPr sz="2400" spc="-55" dirty="0">
                <a:solidFill>
                  <a:srgbClr val="F0F1F1"/>
                </a:solidFill>
                <a:latin typeface="Arial"/>
                <a:cs typeface="Arial"/>
              </a:rPr>
              <a:t> </a:t>
            </a:r>
            <a:r>
              <a:rPr sz="2400" spc="50" dirty="0">
                <a:solidFill>
                  <a:srgbClr val="F0F1F1"/>
                </a:solidFill>
                <a:latin typeface="Arial"/>
                <a:cs typeface="Arial"/>
              </a:rPr>
              <a:t>вважається</a:t>
            </a:r>
            <a:r>
              <a:rPr sz="2400" spc="-50" dirty="0">
                <a:solidFill>
                  <a:srgbClr val="F0F1F1"/>
                </a:solidFill>
                <a:latin typeface="Arial"/>
                <a:cs typeface="Arial"/>
              </a:rPr>
              <a:t> </a:t>
            </a:r>
            <a:r>
              <a:rPr sz="2400" spc="90" dirty="0">
                <a:solidFill>
                  <a:srgbClr val="F0F1F1"/>
                </a:solidFill>
                <a:latin typeface="Arial"/>
                <a:cs typeface="Arial"/>
              </a:rPr>
              <a:t>базовим</a:t>
            </a:r>
            <a:r>
              <a:rPr sz="2400" spc="-55" dirty="0">
                <a:solidFill>
                  <a:srgbClr val="F0F1F1"/>
                </a:solidFill>
                <a:latin typeface="Arial"/>
                <a:cs typeface="Arial"/>
              </a:rPr>
              <a:t> </a:t>
            </a:r>
            <a:r>
              <a:rPr sz="2400" spc="60" dirty="0">
                <a:solidFill>
                  <a:srgbClr val="F0F1F1"/>
                </a:solidFill>
                <a:latin typeface="Arial"/>
                <a:cs typeface="Arial"/>
              </a:rPr>
              <a:t>видом</a:t>
            </a:r>
            <a:r>
              <a:rPr sz="2400" spc="6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303020" algn="l"/>
                <a:tab pos="3094990" algn="l"/>
                <a:tab pos="5578475" algn="l"/>
                <a:tab pos="7494270" algn="l"/>
              </a:tabLst>
            </a:pPr>
            <a:r>
              <a:rPr sz="2400" spc="-25" dirty="0">
                <a:solidFill>
                  <a:srgbClr val="F0F1F1"/>
                </a:solidFill>
                <a:latin typeface="Arial"/>
                <a:cs typeface="Arial"/>
              </a:rPr>
              <a:t>Як</a:t>
            </a:r>
            <a:r>
              <a:rPr sz="2400" dirty="0">
                <a:solidFill>
                  <a:srgbClr val="F0F1F1"/>
                </a:solidFill>
                <a:latin typeface="Arial"/>
                <a:cs typeface="Arial"/>
              </a:rPr>
              <a:t>	</a:t>
            </a:r>
            <a:r>
              <a:rPr sz="2400" spc="110" dirty="0">
                <a:solidFill>
                  <a:srgbClr val="F0F1F1"/>
                </a:solidFill>
                <a:latin typeface="Arial"/>
                <a:cs typeface="Arial"/>
              </a:rPr>
              <a:t>венчурні</a:t>
            </a:r>
            <a:r>
              <a:rPr sz="2400" dirty="0">
                <a:solidFill>
                  <a:srgbClr val="F0F1F1"/>
                </a:solidFill>
                <a:latin typeface="Arial"/>
                <a:cs typeface="Arial"/>
              </a:rPr>
              <a:t>	</a:t>
            </a:r>
            <a:r>
              <a:rPr sz="2400" spc="70" dirty="0">
                <a:solidFill>
                  <a:srgbClr val="F0F1F1"/>
                </a:solidFill>
                <a:latin typeface="Arial"/>
                <a:cs typeface="Arial"/>
              </a:rPr>
              <a:t>підприємства</a:t>
            </a:r>
            <a:r>
              <a:rPr sz="2400" dirty="0">
                <a:solidFill>
                  <a:srgbClr val="F0F1F1"/>
                </a:solidFill>
                <a:latin typeface="Arial"/>
                <a:cs typeface="Arial"/>
              </a:rPr>
              <a:t>	</a:t>
            </a:r>
            <a:r>
              <a:rPr sz="2400" spc="100" dirty="0">
                <a:solidFill>
                  <a:srgbClr val="F0F1F1"/>
                </a:solidFill>
                <a:latin typeface="Arial"/>
                <a:cs typeface="Arial"/>
              </a:rPr>
              <a:t>сприяють</a:t>
            </a:r>
            <a:r>
              <a:rPr sz="2400" dirty="0">
                <a:solidFill>
                  <a:srgbClr val="F0F1F1"/>
                </a:solidFill>
                <a:latin typeface="Arial"/>
                <a:cs typeface="Arial"/>
              </a:rPr>
              <a:t>	</a:t>
            </a:r>
            <a:r>
              <a:rPr sz="2400" spc="95" dirty="0">
                <a:solidFill>
                  <a:srgbClr val="F0F1F1"/>
                </a:solidFill>
                <a:latin typeface="Arial"/>
                <a:cs typeface="Arial"/>
              </a:rPr>
              <a:t>розвитку </a:t>
            </a:r>
            <a:r>
              <a:rPr sz="2400" spc="90" dirty="0">
                <a:solidFill>
                  <a:srgbClr val="F0F1F1"/>
                </a:solidFill>
                <a:latin typeface="Arial"/>
                <a:cs typeface="Arial"/>
              </a:rPr>
              <a:t>інновацій</a:t>
            </a:r>
            <a:r>
              <a:rPr sz="2400" spc="9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503045" algn="l"/>
                <a:tab pos="3486150" algn="l"/>
                <a:tab pos="6195060" algn="l"/>
                <a:tab pos="7570470" algn="l"/>
              </a:tabLst>
            </a:pPr>
            <a:r>
              <a:rPr sz="2400" spc="60" dirty="0">
                <a:solidFill>
                  <a:srgbClr val="F0F1F1"/>
                </a:solidFill>
                <a:latin typeface="Arial"/>
                <a:cs typeface="Arial"/>
              </a:rPr>
              <a:t>Чому</a:t>
            </a:r>
            <a:r>
              <a:rPr sz="2400" dirty="0">
                <a:solidFill>
                  <a:srgbClr val="F0F1F1"/>
                </a:solidFill>
                <a:latin typeface="Arial"/>
                <a:cs typeface="Arial"/>
              </a:rPr>
              <a:t>	</a:t>
            </a:r>
            <a:r>
              <a:rPr sz="2400" spc="105" dirty="0">
                <a:solidFill>
                  <a:srgbClr val="F0F1F1"/>
                </a:solidFill>
                <a:latin typeface="Arial"/>
                <a:cs typeface="Arial"/>
              </a:rPr>
              <a:t>комерційне</a:t>
            </a:r>
            <a:r>
              <a:rPr sz="2400" dirty="0">
                <a:solidFill>
                  <a:srgbClr val="F0F1F1"/>
                </a:solidFill>
                <a:latin typeface="Arial"/>
                <a:cs typeface="Arial"/>
              </a:rPr>
              <a:t>	</a:t>
            </a:r>
            <a:r>
              <a:rPr sz="2400" spc="105" dirty="0">
                <a:solidFill>
                  <a:srgbClr val="F0F1F1"/>
                </a:solidFill>
                <a:latin typeface="Arial"/>
                <a:cs typeface="Arial"/>
              </a:rPr>
              <a:t>підприємництво</a:t>
            </a:r>
            <a:r>
              <a:rPr sz="2400" dirty="0">
                <a:solidFill>
                  <a:srgbClr val="F0F1F1"/>
                </a:solidFill>
                <a:latin typeface="Arial"/>
                <a:cs typeface="Arial"/>
              </a:rPr>
              <a:t>	</a:t>
            </a:r>
            <a:r>
              <a:rPr sz="2400" spc="50" dirty="0">
                <a:solidFill>
                  <a:srgbClr val="F0F1F1"/>
                </a:solidFill>
                <a:latin typeface="Arial"/>
                <a:cs typeface="Arial"/>
              </a:rPr>
              <a:t>відіграє</a:t>
            </a:r>
            <a:r>
              <a:rPr sz="2400" dirty="0">
                <a:solidFill>
                  <a:srgbClr val="F0F1F1"/>
                </a:solidFill>
                <a:latin typeface="Arial"/>
                <a:cs typeface="Arial"/>
              </a:rPr>
              <a:t>	</a:t>
            </a:r>
            <a:r>
              <a:rPr sz="2400" spc="75" dirty="0">
                <a:solidFill>
                  <a:srgbClr val="F0F1F1"/>
                </a:solidFill>
                <a:latin typeface="Arial"/>
                <a:cs typeface="Arial"/>
              </a:rPr>
              <a:t>важливу </a:t>
            </a:r>
            <a:r>
              <a:rPr sz="2400" spc="100" dirty="0">
                <a:solidFill>
                  <a:srgbClr val="F0F1F1"/>
                </a:solidFill>
                <a:latin typeface="Arial"/>
                <a:cs typeface="Arial"/>
              </a:rPr>
              <a:t>роль</a:t>
            </a:r>
            <a:r>
              <a:rPr sz="2400" spc="-65" dirty="0">
                <a:solidFill>
                  <a:srgbClr val="F0F1F1"/>
                </a:solidFill>
                <a:latin typeface="Arial"/>
                <a:cs typeface="Arial"/>
              </a:rPr>
              <a:t> </a:t>
            </a:r>
            <a:r>
              <a:rPr sz="2400" dirty="0">
                <a:solidFill>
                  <a:srgbClr val="F0F1F1"/>
                </a:solidFill>
                <a:latin typeface="Arial"/>
                <a:cs typeface="Arial"/>
              </a:rPr>
              <a:t>у</a:t>
            </a:r>
            <a:r>
              <a:rPr sz="2400" spc="-65" dirty="0">
                <a:solidFill>
                  <a:srgbClr val="F0F1F1"/>
                </a:solidFill>
                <a:latin typeface="Arial"/>
                <a:cs typeface="Arial"/>
              </a:rPr>
              <a:t> </a:t>
            </a:r>
            <a:r>
              <a:rPr sz="2400" spc="145" dirty="0">
                <a:solidFill>
                  <a:srgbClr val="F0F1F1"/>
                </a:solidFill>
                <a:latin typeface="Arial"/>
                <a:cs typeface="Arial"/>
              </a:rPr>
              <a:t>ринковій</a:t>
            </a:r>
            <a:r>
              <a:rPr sz="2400" spc="-65" dirty="0">
                <a:solidFill>
                  <a:srgbClr val="F0F1F1"/>
                </a:solidFill>
                <a:latin typeface="Arial"/>
                <a:cs typeface="Arial"/>
              </a:rPr>
              <a:t> </a:t>
            </a:r>
            <a:r>
              <a:rPr sz="2400" spc="80" dirty="0">
                <a:solidFill>
                  <a:srgbClr val="F0F1F1"/>
                </a:solidFill>
                <a:latin typeface="Arial"/>
                <a:cs typeface="Arial"/>
              </a:rPr>
              <a:t>економіці</a:t>
            </a:r>
            <a:r>
              <a:rPr sz="2400" spc="8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Lst>
            </a:pPr>
            <a:r>
              <a:rPr sz="2400" dirty="0">
                <a:solidFill>
                  <a:srgbClr val="F0F1F1"/>
                </a:solidFill>
                <a:latin typeface="Arial"/>
                <a:cs typeface="Arial"/>
              </a:rPr>
              <a:t>Яке</a:t>
            </a:r>
            <a:r>
              <a:rPr sz="2400" spc="-30" dirty="0">
                <a:solidFill>
                  <a:srgbClr val="F0F1F1"/>
                </a:solidFill>
                <a:latin typeface="Arial"/>
                <a:cs typeface="Arial"/>
              </a:rPr>
              <a:t>  </a:t>
            </a:r>
            <a:r>
              <a:rPr sz="2400" spc="114" dirty="0">
                <a:solidFill>
                  <a:srgbClr val="F0F1F1"/>
                </a:solidFill>
                <a:latin typeface="Arial"/>
                <a:cs typeface="Arial"/>
              </a:rPr>
              <a:t>значення</a:t>
            </a:r>
            <a:r>
              <a:rPr sz="2400" spc="-30" dirty="0">
                <a:solidFill>
                  <a:srgbClr val="F0F1F1"/>
                </a:solidFill>
                <a:latin typeface="Arial"/>
                <a:cs typeface="Arial"/>
              </a:rPr>
              <a:t>  </a:t>
            </a:r>
            <a:r>
              <a:rPr sz="2400" dirty="0">
                <a:solidFill>
                  <a:srgbClr val="F0F1F1"/>
                </a:solidFill>
                <a:latin typeface="Arial"/>
                <a:cs typeface="Arial"/>
              </a:rPr>
              <a:t>має</a:t>
            </a:r>
            <a:r>
              <a:rPr sz="2400" spc="-30" dirty="0">
                <a:solidFill>
                  <a:srgbClr val="F0F1F1"/>
                </a:solidFill>
                <a:latin typeface="Arial"/>
                <a:cs typeface="Arial"/>
              </a:rPr>
              <a:t>  </a:t>
            </a:r>
            <a:r>
              <a:rPr sz="2400" dirty="0">
                <a:solidFill>
                  <a:srgbClr val="F0F1F1"/>
                </a:solidFill>
                <a:latin typeface="Arial"/>
                <a:cs typeface="Arial"/>
              </a:rPr>
              <a:t>мале</a:t>
            </a:r>
            <a:r>
              <a:rPr sz="2400" spc="-30" dirty="0">
                <a:solidFill>
                  <a:srgbClr val="F0F1F1"/>
                </a:solidFill>
                <a:latin typeface="Arial"/>
                <a:cs typeface="Arial"/>
              </a:rPr>
              <a:t>  </a:t>
            </a:r>
            <a:r>
              <a:rPr sz="2400" spc="114" dirty="0">
                <a:solidFill>
                  <a:srgbClr val="F0F1F1"/>
                </a:solidFill>
                <a:latin typeface="Arial"/>
                <a:cs typeface="Arial"/>
              </a:rPr>
              <a:t>інноваційне</a:t>
            </a:r>
            <a:r>
              <a:rPr sz="2400" spc="-30" dirty="0">
                <a:solidFill>
                  <a:srgbClr val="F0F1F1"/>
                </a:solidFill>
                <a:latin typeface="Arial"/>
                <a:cs typeface="Arial"/>
              </a:rPr>
              <a:t>  </a:t>
            </a:r>
            <a:r>
              <a:rPr sz="2400" spc="105" dirty="0">
                <a:solidFill>
                  <a:srgbClr val="F0F1F1"/>
                </a:solidFill>
                <a:latin typeface="Arial"/>
                <a:cs typeface="Arial"/>
              </a:rPr>
              <a:t>підприємництво </a:t>
            </a:r>
            <a:r>
              <a:rPr sz="2400" dirty="0">
                <a:solidFill>
                  <a:srgbClr val="F0F1F1"/>
                </a:solidFill>
                <a:latin typeface="Arial"/>
                <a:cs typeface="Arial"/>
              </a:rPr>
              <a:t>для</a:t>
            </a:r>
            <a:r>
              <a:rPr sz="2400" spc="-50" dirty="0">
                <a:solidFill>
                  <a:srgbClr val="F0F1F1"/>
                </a:solidFill>
                <a:latin typeface="Arial"/>
                <a:cs typeface="Arial"/>
              </a:rPr>
              <a:t> </a:t>
            </a:r>
            <a:r>
              <a:rPr sz="2400" spc="125" dirty="0">
                <a:solidFill>
                  <a:srgbClr val="F0F1F1"/>
                </a:solidFill>
                <a:latin typeface="Arial"/>
                <a:cs typeface="Arial"/>
              </a:rPr>
              <a:t>економічного</a:t>
            </a:r>
            <a:r>
              <a:rPr sz="2400" spc="-45" dirty="0">
                <a:solidFill>
                  <a:srgbClr val="F0F1F1"/>
                </a:solidFill>
                <a:latin typeface="Arial"/>
                <a:cs typeface="Arial"/>
              </a:rPr>
              <a:t> </a:t>
            </a:r>
            <a:r>
              <a:rPr sz="2400" spc="105" dirty="0">
                <a:solidFill>
                  <a:srgbClr val="F0F1F1"/>
                </a:solidFill>
                <a:latin typeface="Arial"/>
                <a:cs typeface="Arial"/>
              </a:rPr>
              <a:t>розвитку</a:t>
            </a:r>
            <a:r>
              <a:rPr sz="2400" spc="-45" dirty="0">
                <a:solidFill>
                  <a:srgbClr val="F0F1F1"/>
                </a:solidFill>
                <a:latin typeface="Arial"/>
                <a:cs typeface="Arial"/>
              </a:rPr>
              <a:t> </a:t>
            </a:r>
            <a:r>
              <a:rPr sz="2400" spc="75" dirty="0">
                <a:solidFill>
                  <a:srgbClr val="F0F1F1"/>
                </a:solidFill>
                <a:latin typeface="Arial"/>
                <a:cs typeface="Arial"/>
              </a:rPr>
              <a:t>країни</a:t>
            </a:r>
            <a:r>
              <a:rPr sz="2400" spc="75" dirty="0">
                <a:solidFill>
                  <a:srgbClr val="F0F1F1"/>
                </a:solidFill>
                <a:latin typeface="Verdana"/>
                <a:cs typeface="Verdana"/>
              </a:rPr>
              <a:t>?</a:t>
            </a:r>
            <a:endParaRPr sz="2400" dirty="0">
              <a:latin typeface="Verdana"/>
              <a:cs typeface="Verdana"/>
            </a:endParaRPr>
          </a:p>
          <a:p>
            <a:pPr marL="499745" indent="-317500">
              <a:lnSpc>
                <a:spcPct val="100000"/>
              </a:lnSpc>
              <a:spcBef>
                <a:spcPts val="415"/>
              </a:spcBef>
              <a:buSzPct val="95833"/>
              <a:buFont typeface="Verdana"/>
              <a:buAutoNum type="arabicPeriod"/>
              <a:tabLst>
                <a:tab pos="499745" algn="l"/>
              </a:tabLst>
            </a:pPr>
            <a:r>
              <a:rPr sz="2400" dirty="0">
                <a:solidFill>
                  <a:srgbClr val="F0F1F1"/>
                </a:solidFill>
                <a:latin typeface="Arial"/>
                <a:cs typeface="Arial"/>
              </a:rPr>
              <a:t>Які</a:t>
            </a:r>
            <a:r>
              <a:rPr sz="2400" spc="40" dirty="0">
                <a:solidFill>
                  <a:srgbClr val="F0F1F1"/>
                </a:solidFill>
                <a:latin typeface="Arial"/>
                <a:cs typeface="Arial"/>
              </a:rPr>
              <a:t> </a:t>
            </a:r>
            <a:r>
              <a:rPr sz="2400" spc="165" dirty="0">
                <a:solidFill>
                  <a:srgbClr val="F0F1F1"/>
                </a:solidFill>
                <a:latin typeface="Arial"/>
                <a:cs typeface="Arial"/>
              </a:rPr>
              <a:t>ризики</a:t>
            </a:r>
            <a:r>
              <a:rPr sz="2400" spc="40" dirty="0">
                <a:solidFill>
                  <a:srgbClr val="F0F1F1"/>
                </a:solidFill>
                <a:latin typeface="Arial"/>
                <a:cs typeface="Arial"/>
              </a:rPr>
              <a:t> </a:t>
            </a:r>
            <a:r>
              <a:rPr sz="2400" spc="90" dirty="0">
                <a:solidFill>
                  <a:srgbClr val="F0F1F1"/>
                </a:solidFill>
                <a:latin typeface="Arial"/>
                <a:cs typeface="Arial"/>
              </a:rPr>
              <a:t>супроводжують</a:t>
            </a:r>
            <a:r>
              <a:rPr sz="2400" spc="45" dirty="0">
                <a:solidFill>
                  <a:srgbClr val="F0F1F1"/>
                </a:solidFill>
                <a:latin typeface="Arial"/>
                <a:cs typeface="Arial"/>
              </a:rPr>
              <a:t> </a:t>
            </a:r>
            <a:r>
              <a:rPr sz="2400" dirty="0">
                <a:solidFill>
                  <a:srgbClr val="F0F1F1"/>
                </a:solidFill>
                <a:latin typeface="Arial"/>
                <a:cs typeface="Arial"/>
              </a:rPr>
              <a:t>страхове</a:t>
            </a:r>
            <a:r>
              <a:rPr sz="2400" spc="40" dirty="0">
                <a:solidFill>
                  <a:srgbClr val="F0F1F1"/>
                </a:solidFill>
                <a:latin typeface="Arial"/>
                <a:cs typeface="Arial"/>
              </a:rPr>
              <a:t> </a:t>
            </a:r>
            <a:r>
              <a:rPr sz="2400" spc="90" dirty="0">
                <a:solidFill>
                  <a:srgbClr val="F0F1F1"/>
                </a:solidFill>
                <a:latin typeface="Arial"/>
                <a:cs typeface="Arial"/>
              </a:rPr>
              <a:t>підприємництво</a:t>
            </a:r>
            <a:r>
              <a:rPr sz="2400" spc="90" dirty="0">
                <a:solidFill>
                  <a:srgbClr val="F0F1F1"/>
                </a:solidFill>
                <a:latin typeface="Verdana"/>
                <a:cs typeface="Verdana"/>
              </a:rPr>
              <a:t>?</a:t>
            </a:r>
            <a:endParaRPr sz="2400" dirty="0">
              <a:latin typeface="Verdana"/>
              <a:cs typeface="Verdana"/>
            </a:endParaRPr>
          </a:p>
          <a:p>
            <a:pPr marL="499109" marR="5080" indent="-316865">
              <a:lnSpc>
                <a:spcPct val="114599"/>
              </a:lnSpc>
              <a:buSzPct val="95833"/>
              <a:buFont typeface="Verdana"/>
              <a:buAutoNum type="arabicPeriod"/>
              <a:tabLst>
                <a:tab pos="499109" algn="l"/>
              </a:tabLst>
            </a:pPr>
            <a:r>
              <a:rPr sz="2400" spc="130" dirty="0">
                <a:solidFill>
                  <a:srgbClr val="F0F1F1"/>
                </a:solidFill>
                <a:latin typeface="Arial"/>
                <a:cs typeface="Arial"/>
              </a:rPr>
              <a:t>Чим</a:t>
            </a:r>
            <a:r>
              <a:rPr sz="2400" spc="575" dirty="0">
                <a:solidFill>
                  <a:srgbClr val="F0F1F1"/>
                </a:solidFill>
                <a:latin typeface="Arial"/>
                <a:cs typeface="Arial"/>
              </a:rPr>
              <a:t> </a:t>
            </a:r>
            <a:r>
              <a:rPr sz="2400" spc="80" dirty="0">
                <a:solidFill>
                  <a:srgbClr val="F0F1F1"/>
                </a:solidFill>
                <a:latin typeface="Arial"/>
                <a:cs typeface="Arial"/>
              </a:rPr>
              <a:t>відрізняються</a:t>
            </a:r>
            <a:r>
              <a:rPr sz="2400" spc="575" dirty="0">
                <a:solidFill>
                  <a:srgbClr val="F0F1F1"/>
                </a:solidFill>
                <a:latin typeface="Arial"/>
                <a:cs typeface="Arial"/>
              </a:rPr>
              <a:t> </a:t>
            </a:r>
            <a:r>
              <a:rPr sz="2400" spc="50" dirty="0">
                <a:solidFill>
                  <a:srgbClr val="F0F1F1"/>
                </a:solidFill>
                <a:latin typeface="Arial"/>
                <a:cs typeface="Arial"/>
              </a:rPr>
              <a:t>незалежні</a:t>
            </a:r>
            <a:r>
              <a:rPr sz="2400" spc="50" dirty="0">
                <a:solidFill>
                  <a:srgbClr val="F0F1F1"/>
                </a:solidFill>
                <a:latin typeface="Verdana"/>
                <a:cs typeface="Verdana"/>
              </a:rPr>
              <a:t>,</a:t>
            </a:r>
            <a:r>
              <a:rPr sz="2400" spc="409" dirty="0">
                <a:solidFill>
                  <a:srgbClr val="F0F1F1"/>
                </a:solidFill>
                <a:latin typeface="Verdana"/>
                <a:cs typeface="Verdana"/>
              </a:rPr>
              <a:t> </a:t>
            </a:r>
            <a:r>
              <a:rPr sz="2400" spc="95" dirty="0">
                <a:solidFill>
                  <a:srgbClr val="F0F1F1"/>
                </a:solidFill>
                <a:latin typeface="Arial"/>
                <a:cs typeface="Arial"/>
              </a:rPr>
              <a:t>замовні</a:t>
            </a:r>
            <a:r>
              <a:rPr sz="2400" spc="575" dirty="0">
                <a:solidFill>
                  <a:srgbClr val="F0F1F1"/>
                </a:solidFill>
                <a:latin typeface="Arial"/>
                <a:cs typeface="Arial"/>
              </a:rPr>
              <a:t> </a:t>
            </a:r>
            <a:r>
              <a:rPr sz="2400" dirty="0">
                <a:solidFill>
                  <a:srgbClr val="F0F1F1"/>
                </a:solidFill>
                <a:latin typeface="Arial"/>
                <a:cs typeface="Arial"/>
              </a:rPr>
              <a:t>та</a:t>
            </a:r>
            <a:r>
              <a:rPr sz="2400" spc="575" dirty="0">
                <a:solidFill>
                  <a:srgbClr val="F0F1F1"/>
                </a:solidFill>
                <a:latin typeface="Arial"/>
                <a:cs typeface="Arial"/>
              </a:rPr>
              <a:t> </a:t>
            </a:r>
            <a:r>
              <a:rPr sz="2400" spc="85" dirty="0">
                <a:solidFill>
                  <a:srgbClr val="F0F1F1"/>
                </a:solidFill>
                <a:latin typeface="Arial"/>
                <a:cs typeface="Arial"/>
              </a:rPr>
              <a:t>інтегровані </a:t>
            </a:r>
            <a:r>
              <a:rPr sz="2400" dirty="0">
                <a:solidFill>
                  <a:srgbClr val="F0F1F1"/>
                </a:solidFill>
                <a:latin typeface="Arial"/>
                <a:cs typeface="Arial"/>
              </a:rPr>
              <a:t>малі</a:t>
            </a:r>
            <a:r>
              <a:rPr sz="2400" spc="20" dirty="0">
                <a:solidFill>
                  <a:srgbClr val="F0F1F1"/>
                </a:solidFill>
                <a:latin typeface="Arial"/>
                <a:cs typeface="Arial"/>
              </a:rPr>
              <a:t> </a:t>
            </a:r>
            <a:r>
              <a:rPr sz="2400" spc="125" dirty="0">
                <a:solidFill>
                  <a:srgbClr val="F0F1F1"/>
                </a:solidFill>
                <a:latin typeface="Arial"/>
                <a:cs typeface="Arial"/>
              </a:rPr>
              <a:t>інноваційні</a:t>
            </a:r>
            <a:r>
              <a:rPr sz="2400" spc="25" dirty="0">
                <a:solidFill>
                  <a:srgbClr val="F0F1F1"/>
                </a:solidFill>
                <a:latin typeface="Arial"/>
                <a:cs typeface="Arial"/>
              </a:rPr>
              <a:t> </a:t>
            </a:r>
            <a:r>
              <a:rPr sz="2400" spc="55" dirty="0">
                <a:solidFill>
                  <a:srgbClr val="F0F1F1"/>
                </a:solidFill>
                <a:latin typeface="Arial"/>
                <a:cs typeface="Arial"/>
              </a:rPr>
              <a:t>підприємства</a:t>
            </a:r>
            <a:r>
              <a:rPr sz="2400" spc="55"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178560" algn="l"/>
                <a:tab pos="2501900" algn="l"/>
                <a:tab pos="3958590" algn="l"/>
                <a:tab pos="5962650" algn="l"/>
                <a:tab pos="8693150" algn="l"/>
              </a:tabLst>
            </a:pPr>
            <a:r>
              <a:rPr sz="2400" spc="-25" dirty="0">
                <a:solidFill>
                  <a:srgbClr val="F0F1F1"/>
                </a:solidFill>
                <a:latin typeface="Arial"/>
                <a:cs typeface="Arial"/>
              </a:rPr>
              <a:t>Які</a:t>
            </a:r>
            <a:r>
              <a:rPr sz="2400" dirty="0">
                <a:solidFill>
                  <a:srgbClr val="F0F1F1"/>
                </a:solidFill>
                <a:latin typeface="Arial"/>
                <a:cs typeface="Arial"/>
              </a:rPr>
              <a:t>	</a:t>
            </a:r>
            <a:r>
              <a:rPr sz="2400" spc="35" dirty="0">
                <a:solidFill>
                  <a:srgbClr val="F0F1F1"/>
                </a:solidFill>
                <a:latin typeface="Arial"/>
                <a:cs typeface="Arial"/>
              </a:rPr>
              <a:t>функції</a:t>
            </a:r>
            <a:r>
              <a:rPr sz="2400" dirty="0">
                <a:solidFill>
                  <a:srgbClr val="F0F1F1"/>
                </a:solidFill>
                <a:latin typeface="Arial"/>
                <a:cs typeface="Arial"/>
              </a:rPr>
              <a:t>	</a:t>
            </a:r>
            <a:r>
              <a:rPr sz="2400" spc="95" dirty="0">
                <a:solidFill>
                  <a:srgbClr val="F0F1F1"/>
                </a:solidFill>
                <a:latin typeface="Arial"/>
                <a:cs typeface="Arial"/>
              </a:rPr>
              <a:t>виконує</a:t>
            </a:r>
            <a:r>
              <a:rPr sz="2400" dirty="0">
                <a:solidFill>
                  <a:srgbClr val="F0F1F1"/>
                </a:solidFill>
                <a:latin typeface="Arial"/>
                <a:cs typeface="Arial"/>
              </a:rPr>
              <a:t>	</a:t>
            </a:r>
            <a:r>
              <a:rPr sz="2400" spc="105" dirty="0">
                <a:solidFill>
                  <a:srgbClr val="F0F1F1"/>
                </a:solidFill>
                <a:latin typeface="Arial"/>
                <a:cs typeface="Arial"/>
              </a:rPr>
              <a:t>комерційне</a:t>
            </a:r>
            <a:r>
              <a:rPr sz="2400" dirty="0">
                <a:solidFill>
                  <a:srgbClr val="F0F1F1"/>
                </a:solidFill>
                <a:latin typeface="Arial"/>
                <a:cs typeface="Arial"/>
              </a:rPr>
              <a:t>	</a:t>
            </a:r>
            <a:r>
              <a:rPr sz="2400" spc="105" dirty="0">
                <a:solidFill>
                  <a:srgbClr val="F0F1F1"/>
                </a:solidFill>
                <a:latin typeface="Arial"/>
                <a:cs typeface="Arial"/>
              </a:rPr>
              <a:t>підприємництво</a:t>
            </a:r>
            <a:r>
              <a:rPr sz="2400" dirty="0">
                <a:solidFill>
                  <a:srgbClr val="F0F1F1"/>
                </a:solidFill>
                <a:latin typeface="Arial"/>
                <a:cs typeface="Arial"/>
              </a:rPr>
              <a:t>	</a:t>
            </a:r>
            <a:r>
              <a:rPr sz="2400" spc="-50" dirty="0">
                <a:solidFill>
                  <a:srgbClr val="F0F1F1"/>
                </a:solidFill>
                <a:latin typeface="Arial"/>
                <a:cs typeface="Arial"/>
              </a:rPr>
              <a:t>у </a:t>
            </a:r>
            <a:r>
              <a:rPr sz="2400" dirty="0">
                <a:solidFill>
                  <a:srgbClr val="F0F1F1"/>
                </a:solidFill>
                <a:latin typeface="Arial"/>
                <a:cs typeface="Arial"/>
              </a:rPr>
              <a:t>сфері</a:t>
            </a:r>
            <a:r>
              <a:rPr sz="2400" spc="-140" dirty="0">
                <a:solidFill>
                  <a:srgbClr val="F0F1F1"/>
                </a:solidFill>
                <a:latin typeface="Arial"/>
                <a:cs typeface="Arial"/>
              </a:rPr>
              <a:t> </a:t>
            </a:r>
            <a:r>
              <a:rPr sz="2400" spc="50" dirty="0">
                <a:solidFill>
                  <a:srgbClr val="F0F1F1"/>
                </a:solidFill>
                <a:latin typeface="Arial"/>
                <a:cs typeface="Arial"/>
              </a:rPr>
              <a:t>торгівлі</a:t>
            </a:r>
            <a:r>
              <a:rPr sz="2400" spc="50" dirty="0">
                <a:solidFill>
                  <a:srgbClr val="F0F1F1"/>
                </a:solidFill>
                <a:latin typeface="Verdana"/>
                <a:cs typeface="Verdana"/>
              </a:rPr>
              <a:t>?</a:t>
            </a:r>
            <a:endParaRPr sz="2400" dirty="0">
              <a:latin typeface="Verdana"/>
              <a:cs typeface="Verdana"/>
            </a:endParaRPr>
          </a:p>
          <a:p>
            <a:pPr marL="499109" marR="5080" indent="-317500">
              <a:lnSpc>
                <a:spcPct val="114599"/>
              </a:lnSpc>
              <a:buSzPct val="95833"/>
              <a:buFont typeface="Verdana"/>
              <a:buAutoNum type="arabicPeriod"/>
              <a:tabLst>
                <a:tab pos="499109" algn="l"/>
                <a:tab pos="1076960" algn="l"/>
                <a:tab pos="2679065" algn="l"/>
                <a:tab pos="5183505" algn="l"/>
                <a:tab pos="7026275" algn="l"/>
                <a:tab pos="8483600" algn="l"/>
              </a:tabLst>
            </a:pPr>
            <a:r>
              <a:rPr sz="2400" spc="-25" dirty="0">
                <a:solidFill>
                  <a:srgbClr val="F0F1F1"/>
                </a:solidFill>
                <a:latin typeface="Arial"/>
                <a:cs typeface="Arial"/>
              </a:rPr>
              <a:t>Як</a:t>
            </a:r>
            <a:r>
              <a:rPr sz="2400" dirty="0">
                <a:solidFill>
                  <a:srgbClr val="F0F1F1"/>
                </a:solidFill>
                <a:latin typeface="Arial"/>
                <a:cs typeface="Arial"/>
              </a:rPr>
              <a:t>	</a:t>
            </a:r>
            <a:r>
              <a:rPr sz="2400" spc="105" dirty="0">
                <a:solidFill>
                  <a:srgbClr val="F0F1F1"/>
                </a:solidFill>
                <a:latin typeface="Arial"/>
                <a:cs typeface="Arial"/>
              </a:rPr>
              <a:t>розвиток</a:t>
            </a:r>
            <a:r>
              <a:rPr sz="2400" dirty="0">
                <a:solidFill>
                  <a:srgbClr val="F0F1F1"/>
                </a:solidFill>
                <a:latin typeface="Arial"/>
                <a:cs typeface="Arial"/>
              </a:rPr>
              <a:t>	</a:t>
            </a:r>
            <a:r>
              <a:rPr sz="2400" spc="85" dirty="0">
                <a:solidFill>
                  <a:srgbClr val="F0F1F1"/>
                </a:solidFill>
                <a:latin typeface="Arial"/>
                <a:cs typeface="Arial"/>
              </a:rPr>
              <a:t>інформаційних</a:t>
            </a:r>
            <a:r>
              <a:rPr sz="2400" dirty="0">
                <a:solidFill>
                  <a:srgbClr val="F0F1F1"/>
                </a:solidFill>
                <a:latin typeface="Arial"/>
                <a:cs typeface="Arial"/>
              </a:rPr>
              <a:t>	</a:t>
            </a:r>
            <a:r>
              <a:rPr sz="2400" spc="80" dirty="0">
                <a:solidFill>
                  <a:srgbClr val="F0F1F1"/>
                </a:solidFill>
                <a:latin typeface="Arial"/>
                <a:cs typeface="Arial"/>
              </a:rPr>
              <a:t>технологій</a:t>
            </a:r>
            <a:r>
              <a:rPr sz="2400" dirty="0">
                <a:solidFill>
                  <a:srgbClr val="F0F1F1"/>
                </a:solidFill>
                <a:latin typeface="Arial"/>
                <a:cs typeface="Arial"/>
              </a:rPr>
              <a:t>	</a:t>
            </a:r>
            <a:r>
              <a:rPr sz="2400" spc="65" dirty="0">
                <a:solidFill>
                  <a:srgbClr val="F0F1F1"/>
                </a:solidFill>
                <a:latin typeface="Arial"/>
                <a:cs typeface="Arial"/>
              </a:rPr>
              <a:t>впливає</a:t>
            </a:r>
            <a:r>
              <a:rPr sz="2400" dirty="0">
                <a:solidFill>
                  <a:srgbClr val="F0F1F1"/>
                </a:solidFill>
                <a:latin typeface="Arial"/>
                <a:cs typeface="Arial"/>
              </a:rPr>
              <a:t>	</a:t>
            </a:r>
            <a:r>
              <a:rPr sz="2400" spc="70" dirty="0">
                <a:solidFill>
                  <a:srgbClr val="F0F1F1"/>
                </a:solidFill>
                <a:latin typeface="Arial"/>
                <a:cs typeface="Arial"/>
              </a:rPr>
              <a:t>на </a:t>
            </a:r>
            <a:r>
              <a:rPr sz="2400" spc="60" dirty="0">
                <a:solidFill>
                  <a:srgbClr val="F0F1F1"/>
                </a:solidFill>
                <a:latin typeface="Arial"/>
                <a:cs typeface="Arial"/>
              </a:rPr>
              <a:t>ефективність</a:t>
            </a:r>
            <a:r>
              <a:rPr sz="2400" spc="-50" dirty="0">
                <a:solidFill>
                  <a:srgbClr val="F0F1F1"/>
                </a:solidFill>
                <a:latin typeface="Arial"/>
                <a:cs typeface="Arial"/>
              </a:rPr>
              <a:t> </a:t>
            </a:r>
            <a:r>
              <a:rPr sz="2400" spc="75" dirty="0">
                <a:solidFill>
                  <a:srgbClr val="F0F1F1"/>
                </a:solidFill>
                <a:latin typeface="Arial"/>
                <a:cs typeface="Arial"/>
              </a:rPr>
              <a:t>малого</a:t>
            </a:r>
            <a:r>
              <a:rPr sz="2400" spc="-45" dirty="0">
                <a:solidFill>
                  <a:srgbClr val="F0F1F1"/>
                </a:solidFill>
                <a:latin typeface="Arial"/>
                <a:cs typeface="Arial"/>
              </a:rPr>
              <a:t> </a:t>
            </a:r>
            <a:r>
              <a:rPr sz="2400" spc="-10" dirty="0">
                <a:solidFill>
                  <a:srgbClr val="F0F1F1"/>
                </a:solidFill>
                <a:latin typeface="Arial"/>
                <a:cs typeface="Arial"/>
              </a:rPr>
              <a:t>бізнесу</a:t>
            </a:r>
            <a:r>
              <a:rPr sz="2400" spc="-10" dirty="0">
                <a:solidFill>
                  <a:srgbClr val="F0F1F1"/>
                </a:solidFill>
                <a:latin typeface="Verdana"/>
                <a:cs typeface="Verdana"/>
              </a:rPr>
              <a:t>?</a:t>
            </a:r>
            <a:endParaRPr sz="2400" dirty="0">
              <a:latin typeface="Verdana"/>
              <a:cs typeface="Verdana"/>
            </a:endParaRPr>
          </a:p>
          <a:p>
            <a:pPr marL="499109" marR="5080" indent="-490220">
              <a:lnSpc>
                <a:spcPct val="114599"/>
              </a:lnSpc>
              <a:buSzPct val="95833"/>
              <a:buFont typeface="Verdana"/>
              <a:buAutoNum type="arabicPeriod"/>
              <a:tabLst>
                <a:tab pos="499109" algn="l"/>
                <a:tab pos="1234440" algn="l"/>
                <a:tab pos="2797810" algn="l"/>
                <a:tab pos="5205095" algn="l"/>
                <a:tab pos="6237605" algn="l"/>
                <a:tab pos="6693534" algn="l"/>
              </a:tabLst>
            </a:pPr>
            <a:r>
              <a:rPr sz="2400" spc="-25" dirty="0">
                <a:solidFill>
                  <a:srgbClr val="F0F1F1"/>
                </a:solidFill>
                <a:latin typeface="Arial"/>
                <a:cs typeface="Arial"/>
              </a:rPr>
              <a:t>Які</a:t>
            </a:r>
            <a:r>
              <a:rPr sz="2400" dirty="0">
                <a:solidFill>
                  <a:srgbClr val="F0F1F1"/>
                </a:solidFill>
                <a:latin typeface="Arial"/>
                <a:cs typeface="Arial"/>
              </a:rPr>
              <a:t>	</a:t>
            </a:r>
            <a:r>
              <a:rPr sz="2400" spc="50" dirty="0">
                <a:solidFill>
                  <a:srgbClr val="F0F1F1"/>
                </a:solidFill>
                <a:latin typeface="Arial"/>
                <a:cs typeface="Arial"/>
              </a:rPr>
              <a:t>фактори</a:t>
            </a:r>
            <a:r>
              <a:rPr sz="2400" dirty="0">
                <a:solidFill>
                  <a:srgbClr val="F0F1F1"/>
                </a:solidFill>
                <a:latin typeface="Arial"/>
                <a:cs typeface="Arial"/>
              </a:rPr>
              <a:t>	</a:t>
            </a:r>
            <a:r>
              <a:rPr sz="2400" spc="75" dirty="0">
                <a:solidFill>
                  <a:srgbClr val="F0F1F1"/>
                </a:solidFill>
                <a:latin typeface="Arial"/>
                <a:cs typeface="Arial"/>
              </a:rPr>
              <a:t>забезпечують</a:t>
            </a:r>
            <a:r>
              <a:rPr sz="2400" dirty="0">
                <a:solidFill>
                  <a:srgbClr val="F0F1F1"/>
                </a:solidFill>
                <a:latin typeface="Arial"/>
                <a:cs typeface="Arial"/>
              </a:rPr>
              <a:t>	</a:t>
            </a:r>
            <a:r>
              <a:rPr sz="2400" spc="50" dirty="0">
                <a:solidFill>
                  <a:srgbClr val="F0F1F1"/>
                </a:solidFill>
                <a:latin typeface="Arial"/>
                <a:cs typeface="Arial"/>
              </a:rPr>
              <a:t>успіх</a:t>
            </a:r>
            <a:r>
              <a:rPr sz="2400" dirty="0">
                <a:solidFill>
                  <a:srgbClr val="F0F1F1"/>
                </a:solidFill>
                <a:latin typeface="Arial"/>
                <a:cs typeface="Arial"/>
              </a:rPr>
              <a:t>	</a:t>
            </a:r>
            <a:r>
              <a:rPr sz="2400" spc="-50" dirty="0">
                <a:solidFill>
                  <a:srgbClr val="F0F1F1"/>
                </a:solidFill>
                <a:latin typeface="Arial"/>
                <a:cs typeface="Arial"/>
              </a:rPr>
              <a:t>у</a:t>
            </a:r>
            <a:r>
              <a:rPr sz="2400" dirty="0">
                <a:solidFill>
                  <a:srgbClr val="F0F1F1"/>
                </a:solidFill>
                <a:latin typeface="Arial"/>
                <a:cs typeface="Arial"/>
              </a:rPr>
              <a:t>	</a:t>
            </a:r>
            <a:r>
              <a:rPr sz="2400" spc="105" dirty="0">
                <a:solidFill>
                  <a:srgbClr val="F0F1F1"/>
                </a:solidFill>
                <a:latin typeface="Arial"/>
                <a:cs typeface="Arial"/>
              </a:rPr>
              <a:t>комерційному </a:t>
            </a:r>
            <a:r>
              <a:rPr sz="2400" spc="90" dirty="0">
                <a:solidFill>
                  <a:srgbClr val="F0F1F1"/>
                </a:solidFill>
                <a:latin typeface="Arial"/>
                <a:cs typeface="Arial"/>
              </a:rPr>
              <a:t>підприємництві</a:t>
            </a:r>
            <a:r>
              <a:rPr sz="2400" spc="90" dirty="0">
                <a:solidFill>
                  <a:srgbClr val="F0F1F1"/>
                </a:solidFill>
                <a:latin typeface="Verdana"/>
                <a:cs typeface="Verdana"/>
              </a:rPr>
              <a:t>?</a:t>
            </a:r>
            <a:endParaRPr sz="2400" dirty="0">
              <a:latin typeface="Verdana"/>
              <a:cs typeface="Verdana"/>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52421"/>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1772</TotalTime>
  <Words>3308</Words>
  <Application>Microsoft Office PowerPoint</Application>
  <PresentationFormat>Произвольный</PresentationFormat>
  <Paragraphs>326</Paragraphs>
  <Slides>40</Slides>
  <Notes>1</Notes>
  <HiddenSlides>0</HiddenSlides>
  <MMClips>0</MMClips>
  <ScaleCrop>false</ScaleCrop>
  <HeadingPairs>
    <vt:vector size="6" baseType="variant">
      <vt:variant>
        <vt:lpstr>Использованные шрифты</vt:lpstr>
      </vt:variant>
      <vt:variant>
        <vt:i4>8</vt:i4>
      </vt:variant>
      <vt:variant>
        <vt:lpstr>Тема</vt:lpstr>
      </vt:variant>
      <vt:variant>
        <vt:i4>1</vt:i4>
      </vt:variant>
      <vt:variant>
        <vt:lpstr>Заголовки слайдов</vt:lpstr>
      </vt:variant>
      <vt:variant>
        <vt:i4>40</vt:i4>
      </vt:variant>
    </vt:vector>
  </HeadingPairs>
  <TitlesOfParts>
    <vt:vector size="49" baseType="lpstr">
      <vt:lpstr>Arial</vt:lpstr>
      <vt:lpstr>Arial Black</vt:lpstr>
      <vt:lpstr>Arial Narrow</vt:lpstr>
      <vt:lpstr>Calibri</vt:lpstr>
      <vt:lpstr>Symbol</vt:lpstr>
      <vt:lpstr>Times New Roman</vt:lpstr>
      <vt:lpstr>Verdana</vt:lpstr>
      <vt:lpstr>Wingdings</vt:lpstr>
      <vt:lpstr>Office Theme</vt:lpstr>
      <vt:lpstr>Презентация PowerPoint</vt:lpstr>
      <vt:lpstr>ПЛАН</vt:lpstr>
      <vt:lpstr>1. Види підприємницької діяльності</vt:lpstr>
      <vt:lpstr> </vt:lpstr>
      <vt:lpstr>Презентация PowerPoint</vt:lpstr>
      <vt:lpstr>Презентация PowerPoint</vt:lpstr>
      <vt:lpstr>Презентация PowerPoint</vt:lpstr>
      <vt:lpstr>Презентация PowerPoint</vt:lpstr>
      <vt:lpstr>Презентация PowerPoint</vt:lpstr>
      <vt:lpstr>Виходячи з цього, можна виділити такі види підприємницької діяльності: виробнича, наукова, фінансова, страхова та комерційна.</vt:lpstr>
      <vt:lpstr>Презентация PowerPoint</vt:lpstr>
      <vt:lpstr>Презентация PowerPoint</vt:lpstr>
      <vt:lpstr>Презентация PowerPoint</vt:lpstr>
      <vt:lpstr>Презентация PowerPoint</vt:lpstr>
      <vt:lpstr>2. МАЛЕ ІННОВАЦІЙНЕ ПІДПРИЄМНИЦТВО</vt:lpstr>
      <vt:lpstr>Презентация PowerPoint</vt:lpstr>
      <vt:lpstr>Презентация PowerPoint</vt:lpstr>
      <vt:lpstr>Презентация PowerPoint</vt:lpstr>
      <vt:lpstr>Функції «класичного» та інноваційного малого підприємства</vt:lpstr>
      <vt:lpstr>Презентация PowerPoint</vt:lpstr>
      <vt:lpstr>Презентация PowerPoint</vt:lpstr>
      <vt:lpstr>МІП можна умовно розділити на такі групи:</vt:lpstr>
      <vt:lpstr>МІП можна умовно розділити на такі групи:</vt:lpstr>
      <vt:lpstr>МІП можна умовно розділити на такі групи:</vt:lpstr>
      <vt:lpstr>Переваги МІП</vt:lpstr>
      <vt:lpstr>3. Функції торгового підприємництва</vt:lpstr>
      <vt:lpstr>Презентация PowerPoint</vt:lpstr>
      <vt:lpstr>Презентация PowerPoint</vt:lpstr>
      <vt:lpstr>Презентация PowerPoint</vt:lpstr>
      <vt:lpstr>Презентация PowerPoint</vt:lpstr>
      <vt:lpstr>Комерційні процеси – це процеси, пов’язані із зміною форм вартості, тобто з купівлею та продажем товарів. До комерційних також відносять торговельні процеси, які забезпечують нормальне функціонування торгового механізму, зокрема: організацію ринкових досліджень, оцінку інфраструктури основних конкурентів, установлення партнерських зв'язків тощо.</vt:lpstr>
      <vt:lpstr>Презентация PowerPoint</vt:lpstr>
      <vt:lpstr>Складовими діяльності комерційних служб в оптовій ланці є:</vt:lpstr>
      <vt:lpstr> 4. Франчайзинг</vt:lpstr>
      <vt:lpstr> Найперспективнішими напрямами розвитку франчайзингу є підприємства сфери: харчування, автотранспорту, побутового обслуговування, обслуговування бізнесу, розваг, мандрівок, спорту, охорони здоров’я, будівельних послуг; освіти, роздрібної торгівлі. Залежно від форми, в якій франчайзер надає франчайзі товар (роботу, послугу) для реалізації, існують кілька видів франчайзингу: товарний, виробничий, діловий.</vt:lpstr>
      <vt:lpstr> Аналізуючи ситуацію в Україні, можна передбачити, що у найближчій перспективі, незважаючи на необхідність і можливість створення українських підприємств-франчайзерів, домінуватиме франчайзинг, який здійснюватиметься іноземними підприємцями. Зацікавленість в іноземних франчайзерах полягає у такому. Відкриваючи свої підприємства, вони підвищують зайнятість, постачають на ринок нові товари та послуги, які вітчизняні підприємства не можуть надати нашим споживачам у повному обсязі. Місцеві підприємці, що бажають реалізувати свій потенціал, зможуть з успіхом зайнятись новим бізнесом як франчайзі, значно зменшуючи ступінь ризику. Крім того, функціонування франчайзерів дозволяє з часом накопичити досвід ведення франчайзингових операцій, достатній для більш широкого розвитку договірної системи внутрішнього франчайзингу в Україні. </vt:lpstr>
      <vt:lpstr>Переваги  та недоліки франчайзингу для франчайзі (ліцензіатів):</vt:lpstr>
      <vt:lpstr>ДЖЕРЕЛА ФІНАНСУВАННЯ ПІДПРИЄМНИЦЬКОЇ ДІЛЬНОСТІ</vt:lpstr>
      <vt:lpstr>Презентация PowerPoint</vt:lpstr>
      <vt:lpstr>Питання для обговорення</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Лекція ОДПТБС3</dc:title>
  <dc:creator>Катерина Бужимська</dc:creator>
  <cp:keywords>DAG1MdNdQqE,BAFfBgB4H9I,0</cp:keywords>
  <cp:lastModifiedBy>Asus</cp:lastModifiedBy>
  <cp:revision>73</cp:revision>
  <dcterms:created xsi:type="dcterms:W3CDTF">2026-08-23T11:39:14Z</dcterms:created>
  <dcterms:modified xsi:type="dcterms:W3CDTF">2026-09-28T22:57:52Z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v10.0.20070.1</vt:lpwstr>
  </property>
  <property fmtid="{D5CDD505-2E9C-101B-9397-08002B2CF9AE}" pid="3" name="Created">
    <vt:filetime>2025-10-09T00:00:00Z</vt:filetime>
  </property>
  <property fmtid="{D5CDD505-2E9C-101B-9397-08002B2CF9AE}" pid="4" name="Creator">
    <vt:lpwstr>Canva</vt:lpwstr>
  </property>
  <property fmtid="{D5CDD505-2E9C-101B-9397-08002B2CF9AE}" pid="5" name="LastSaved">
    <vt:filetime>2026-08-23T00:00:00Z</vt:filetime>
  </property>
  <property fmtid="{D5CDD505-2E9C-101B-9397-08002B2CF9AE}" pid="6" name="Producer">
    <vt:lpwstr>3-Heights(TM) PDF Security Shell 4.8.25.2 (http://www.pdf-tools.com)</vt:lpwstr>
  </property>
</Properties>
</file>