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451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738029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rPr dirty="0" err="1"/>
              <a:t>Особистість</a:t>
            </a:r>
            <a:r>
              <a:rPr dirty="0"/>
              <a:t> </a:t>
            </a:r>
            <a:r>
              <a:rPr dirty="0" err="1"/>
              <a:t>спортсмена</a:t>
            </a:r>
            <a:r>
              <a:rPr dirty="0"/>
              <a:t> в </a:t>
            </a:r>
            <a:r>
              <a:rPr dirty="0" err="1"/>
              <a:t>адаптивному</a:t>
            </a:r>
            <a:r>
              <a:rPr dirty="0"/>
              <a:t> </a:t>
            </a:r>
            <a:r>
              <a:rPr dirty="0" err="1"/>
              <a:t>спорті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13232" y="1170432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FFFFFF"/>
                </a:solidFill>
                <a:latin typeface="Aptos"/>
              </a:defRPr>
            </a:pPr>
            <a:r>
              <a:t>Суб’єктність, автономія та спортивна ідентичність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148840"/>
            <a:ext cx="10332720" cy="2011680"/>
          </a:xfrm>
          <a:prstGeom prst="roundRect">
            <a:avLst/>
          </a:prstGeom>
          <a:solidFill>
            <a:srgbClr val="1B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325880" y="2560320"/>
            <a:ext cx="950976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Спортсмен — активний учасник власного розвитку,</a:t>
            </a:r>
            <a:br/>
            <a:r>
              <a:t>прийняття рішень і формування спортивного шляху.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760720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EFE9DC"/>
                </a:solidFill>
              </a:defRPr>
            </a:pPr>
            <a:r>
              <a:t>Психологія спортивно-педагогічної діяльності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Логіка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70432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69747C"/>
                </a:solidFill>
                <a:latin typeface="Aptos"/>
              </a:defRPr>
            </a:pPr>
            <a:r>
              <a:t>Від розуміння спортсмена як особистості — до практики взаємодії тренера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1. Спортсмен як особистість і суб’єкт спортивної діяльності.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2. Суб’єктність, автономія та спортивна ідентичність: поняття та взаємозв’язок.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3. Формування спортивної ідентичності в умовах адаптивного спорту.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4. Роль тренера у підтримці автономії та суб’єктності.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Спортсмен: більше, ніж спортивна функція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Традиційна оптика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результат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норматив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фізична функція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виконання інструкцій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922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Сучасна психологічна оптика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особистість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цінності та потреби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власні цілі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вибір і взаємодія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розвиток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Особистість спортсмена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Особистість спортсмена — цілісна система психологічних характеристик, через яку людина сприймає себе, інших і власну спортивну діяльність.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Спортсмен одночасно є людиною, спортсменом, членом команди, партнером у взаємодії та суб’єктом власного розвитку.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У адаптивному спорті важливо не зводити особистість до функціональних можливостей або спортивного результату.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Об’єкт чи суб’єкт?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Об’єктний підхід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«Тренер знає, що спортсмену потрібно».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Спортсмен переважно виконує рішення.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Контроль є головним інструментом.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922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Суб’єктний підхід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«Тренер допомагає спортсмену визначити, що йому потрібно».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Спортсмен бере участь у рішеннях.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Партнерство поєднується зі структурою.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Що таке суб’єктність?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Суб’єктність — здатність людини бути активним автором власної діяльності.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Психологічний цикл: сприймати → осмислювати → обирати → діяти → оцінювати → коригувати.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У спорті суб’єктність проявляється через участь у визначенні цілей, рішеннях, оцінці прогресу та корекції стратегії.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Суб’єктність ≠ повна самостійність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828800"/>
            <a:ext cx="10332720" cy="2468880"/>
          </a:xfrm>
          <a:prstGeom prst="roundRect">
            <a:avLst/>
          </a:prstGeom>
          <a:solidFill>
            <a:srgbClr val="EF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25880" y="2240280"/>
            <a:ext cx="9509760" cy="1737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B2B3A"/>
                </a:solidFill>
                <a:latin typeface="Aptos Display"/>
              </a:defRPr>
            </a:pPr>
            <a:r>
              <a:t>Автономний спортсмен не обов’язково робить усе сам.</a:t>
            </a:r>
            <a:br/>
            <a:br/>
            <a:r>
              <a:t>Автономія — це участь у виборі, а не відсутність допомоги.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Що таке автономія?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У Self-Determination Theory автономія — переживання волевиявлення, авторства та узгодженості дій із власними цінностями.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Автономія ≠ незалежність.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Автономія ≠ «робити все самому».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Автономія = «я беру участь у визначенні того, що і навіщо я роблю».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Три базові психологічні потреби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АВТОНОМІЯ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«Я маю право вибору».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«Я впливаю на власну діяльність».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922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КОМПЕТЕНТНІСТЬ + НАЛЕЖНІСТЬ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«Я можу впоратися і розвиватися».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«Я є частиною значущої спільноти».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Три потреби взаємопов’язані.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Автономія в адаптивному спорті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t>брати участь у визначенні спортивних цілей;</a:t>
            </a:r>
          </a:p>
          <a:p>
            <a:pPr>
              <a:spcAft>
                <a:spcPts val="14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t>повідомляти про біль, втому або дискомфорт;</a:t>
            </a:r>
          </a:p>
          <a:p>
            <a:pPr>
              <a:spcAft>
                <a:spcPts val="14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t>обговорювати адаптації тренувань;</a:t>
            </a:r>
          </a:p>
          <a:p>
            <a:pPr>
              <a:spcAft>
                <a:spcPts val="14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t>обирати між доступними способами виконання завдання;</a:t>
            </a:r>
          </a:p>
          <a:p>
            <a:pPr>
              <a:spcAft>
                <a:spcPts val="14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t>впливати на темп навчання;</a:t>
            </a:r>
          </a:p>
          <a:p>
            <a:pPr>
              <a:spcAft>
                <a:spcPts val="14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t>ставити запитання та висловлювати незгоду без страху покарання.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Що НЕ є підтримкою автономії?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A3137"/>
                </a:solidFill>
                <a:latin typeface="Aptos"/>
              </a:defRPr>
            </a:pPr>
            <a:r>
              <a:t>«Я краще знаю, що тобі потрібно».</a:t>
            </a:r>
          </a:p>
          <a:p>
            <a:pPr>
              <a:spcAft>
                <a:spcPts val="1400"/>
              </a:spcAft>
              <a:defRPr sz="2200">
                <a:solidFill>
                  <a:srgbClr val="2A3137"/>
                </a:solidFill>
                <a:latin typeface="Aptos"/>
              </a:defRPr>
            </a:pPr>
            <a:r>
              <a:t>«Не думай — просто роби».</a:t>
            </a:r>
          </a:p>
          <a:p>
            <a:pPr>
              <a:spcAft>
                <a:spcPts val="1400"/>
              </a:spcAft>
              <a:defRPr sz="2200">
                <a:solidFill>
                  <a:srgbClr val="2A3137"/>
                </a:solidFill>
                <a:latin typeface="Aptos"/>
              </a:defRPr>
            </a:pPr>
            <a:r>
              <a:t>«Якщо хочеш результат, мусиш терпіти».</a:t>
            </a:r>
          </a:p>
          <a:p>
            <a:pPr>
              <a:spcAft>
                <a:spcPts val="1400"/>
              </a:spcAft>
              <a:defRPr sz="2200">
                <a:solidFill>
                  <a:srgbClr val="2A3137"/>
                </a:solidFill>
                <a:latin typeface="Aptos"/>
              </a:defRPr>
            </a:pPr>
            <a:r>
              <a:t>«Усі виконують — і ти виконуй».</a:t>
            </a:r>
          </a:p>
          <a:p>
            <a:pPr>
              <a:spcAft>
                <a:spcPts val="1400"/>
              </a:spcAft>
              <a:defRPr sz="2200">
                <a:solidFill>
                  <a:srgbClr val="2A3137"/>
                </a:solidFill>
                <a:latin typeface="Aptos"/>
              </a:defRPr>
            </a:pPr>
            <a:r>
              <a:t>«Тобі не потрібно вирішувати, я вирішу».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Що робить тренер, який підтримує автономію?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дати вибір;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пояснити сенс завдання;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вислухати перспективу спортсмена;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врахувати його досвід і стан;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підтримати ініціативу;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надати конструктивний зворотний зв’язок.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Що таке спортивна ідентичність?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Спортивна ідентичність — ступінь, до якого людина визначає себе через роль спортсмена.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Ключове питання: «Наскільки важливою частиною мого уявлення про себе є те, що я спортсмен?»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Ідентичність не є статичною: вона формується, підтримується та може змінюватися.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Спортсмен має не одну ідентичність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Спортивна ідентичність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спортсмен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член команди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учасник спортивної спільноти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922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Інші виміри «Я»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партнер / батько / мати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професіонал / студент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друг / член спільноти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ветеран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Сильна спортивна ідентичність: ресурс і ризик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Ресурс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залученість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прихильність до спорту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цілі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компетентність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належність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922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Потенційний ризик виключності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«Якщо я не виступаю — хто я?»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втрата самоцінності після травми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труднощі переходу до іншої ролі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Адаптивний спорт і трансформація ідентичності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Адаптивний спорт може бути простором відновлення, компетентності, соціальних зв’язків і нових цілей.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Не варто ставити за мету лише «повернення до колишнього життя».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Психологічно продуктивніше підтримувати формування нового, інтегрованого способу бачення себе.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Спорт — один із ресурсів переосмислення, а не єдина відповідь.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«Я спортсмен» — але хто ще?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Хто я у спорті?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Хто я поза спортом?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Що в мені залишається незмінним незалежно від результату?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Що я ціную в собі, крім спортивних досягнень?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Які ролі є важливими для мене?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Якою людиною я хочу бути завдяки спорту?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Ідентичність як процес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A3137"/>
                </a:solidFill>
                <a:latin typeface="Aptos"/>
              </a:defRPr>
            </a:pPr>
            <a:r>
              <a:t>Критична подія: травма / зміна функціональних можливостей.</a:t>
            </a:r>
          </a:p>
          <a:p>
            <a:pPr>
              <a:spcAft>
                <a:spcPts val="1400"/>
              </a:spcAft>
              <a:defRPr sz="2100">
                <a:solidFill>
                  <a:srgbClr val="2A3137"/>
                </a:solidFill>
                <a:latin typeface="Aptos"/>
              </a:defRPr>
            </a:pPr>
            <a:r>
              <a:t>Перебудова спортивної ролі.</a:t>
            </a:r>
          </a:p>
          <a:p>
            <a:pPr>
              <a:spcAft>
                <a:spcPts val="1400"/>
              </a:spcAft>
              <a:defRPr sz="2100">
                <a:solidFill>
                  <a:srgbClr val="2A3137"/>
                </a:solidFill>
                <a:latin typeface="Aptos"/>
              </a:defRPr>
            </a:pPr>
            <a:r>
              <a:t>Пошук нового способу участі.</a:t>
            </a:r>
          </a:p>
          <a:p>
            <a:pPr>
              <a:spcAft>
                <a:spcPts val="1400"/>
              </a:spcAft>
              <a:defRPr sz="2100">
                <a:solidFill>
                  <a:srgbClr val="2A3137"/>
                </a:solidFill>
                <a:latin typeface="Aptos"/>
              </a:defRPr>
            </a:pPr>
            <a:r>
              <a:t>Переосмислення власних можливостей.</a:t>
            </a:r>
          </a:p>
          <a:p>
            <a:pPr>
              <a:spcAft>
                <a:spcPts val="1400"/>
              </a:spcAft>
              <a:defRPr sz="2100">
                <a:solidFill>
                  <a:srgbClr val="2A3137"/>
                </a:solidFill>
                <a:latin typeface="Aptos"/>
              </a:defRPr>
            </a:pPr>
            <a:r>
              <a:t>Інтеграція нового досвіду в ідентичність.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Як пов’язані суб’єктність, автономія та ідентичність?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828800"/>
            <a:ext cx="10332720" cy="2468880"/>
          </a:xfrm>
          <a:prstGeom prst="roundRect">
            <a:avLst/>
          </a:prstGeom>
          <a:solidFill>
            <a:srgbClr val="EF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25880" y="2240280"/>
            <a:ext cx="9509760" cy="1737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B2B3A"/>
                </a:solidFill>
                <a:latin typeface="Aptos Display"/>
              </a:defRPr>
            </a:pPr>
            <a:r>
              <a:t>СУБ’ЄКТНІСТЬ  →  АВТОНОМІЯ  →  КОМПЕТЕНТНІСТЬ</a:t>
            </a:r>
            <a:br/>
            <a:br/>
            <a:r>
              <a:t>НАЛЕЖНІСТЬ  →  СПОРТИВНА ІДЕНТИЧНІСТЬ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Головна психологічна модель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68680" y="1417320"/>
            <a:ext cx="10424160" cy="4114800"/>
          </a:xfrm>
          <a:prstGeom prst="roundRect">
            <a:avLst/>
          </a:prstGeom>
          <a:solidFill>
            <a:srgbClr val="EF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280160" y="1828800"/>
            <a:ext cx="9601200" cy="3383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B2B3A"/>
                </a:solidFill>
                <a:latin typeface="Aptos Display"/>
              </a:defRPr>
            </a:pPr>
            <a:r>
              <a:t>Я Є — ідентичність</a:t>
            </a:r>
            <a:br/>
            <a:r>
              <a:t>↓</a:t>
            </a:r>
            <a:br/>
            <a:r>
              <a:t>Я МОЖУ — компетентність</a:t>
            </a:r>
            <a:br/>
            <a:r>
              <a:t>↓</a:t>
            </a:r>
            <a:br/>
            <a:r>
              <a:t>Я ОБИРАЮ — автономія</a:t>
            </a:r>
            <a:br/>
            <a:r>
              <a:t>↓</a:t>
            </a:r>
            <a:br/>
            <a:r>
              <a:t>Я ДІЮ — суб’єктність</a:t>
            </a:r>
            <a:br/>
            <a:r>
              <a:t>↓</a:t>
            </a:r>
            <a:br/>
            <a:r>
              <a:t>Я НАЛЕЖУ — команда / спільнота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Тренер як психологічне середовище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Тренер впливає не лише на техніку та результат.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Стиль взаємодії формує психологічне середовище.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Через взаємодію спортсмен може відчувати компетентність, автономію та належність.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Завдання тренера — створювати умови для розвитку, а не замінювати суб’єктність спортсмена власним контролем.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Тренерська взаємодія: контроль vs підтримка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Контроль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«Роби, бо я сказав».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«Не скаржся».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«Ти повинен».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«Я знаю краще».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«Результат — головне».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922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Підтримка автономії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«Поясню, навіщо це потрібно».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«Розкажи, що ти відчуваєш».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«Обговорімо варіанти».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«Як ти бачиш ситуацію?»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«Важливий і твій процес».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Формула автономно-підтримувальної комунікації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t>1. Вислухати — «Як ти зараз це сприймаєш?»</a:t>
            </a:r>
          </a:p>
          <a:p>
            <a:pPr>
              <a:spcAft>
                <a:spcPts val="14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t>2. Визнати — «Я розумію, що для тебе це складно».</a:t>
            </a:r>
          </a:p>
          <a:p>
            <a:pPr>
              <a:spcAft>
                <a:spcPts val="14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t>3. Пояснити — «Ця вправа потрібна для…»</a:t>
            </a:r>
          </a:p>
          <a:p>
            <a:pPr>
              <a:spcAft>
                <a:spcPts val="14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t>4. Запропонувати вибір — «Можемо зробити А або Б».</a:t>
            </a:r>
          </a:p>
          <a:p>
            <a:pPr>
              <a:spcAft>
                <a:spcPts val="14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t>5. Узгодити — «Який варіант зараз для тебе реалістичніший?»</a:t>
            </a:r>
          </a:p>
          <a:p>
            <a:pPr>
              <a:spcAft>
                <a:spcPts val="14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t>6. Перевірити — «Як ти почуваєшся після виконання?»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Кейс для обговорення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645920"/>
            <a:ext cx="10332720" cy="2286000"/>
          </a:xfrm>
          <a:prstGeom prst="roundRect">
            <a:avLst/>
          </a:prstGeom>
          <a:solidFill>
            <a:srgbClr val="EF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25880" y="2057400"/>
            <a:ext cx="950976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B2B3A"/>
                </a:solidFill>
                <a:latin typeface="Aptos Display"/>
              </a:defRPr>
            </a:pPr>
            <a:r>
              <a:t>Після травми спортсмен повертається до тренувань.</a:t>
            </a:r>
            <a:br/>
            <a:br/>
            <a:r>
              <a:t>Тренер: «Ти вже можеш це виконувати. Не бійся. Просто роби, як усі».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4251960"/>
            <a:ext cx="103327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Що відбувається з автономією?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Чи підтримується суб’єктність?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Яка психологічна потреба може бути фрустрована?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Як змінити комунікацію?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Переформулюйте репліку тренера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Контрольна репліка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«Ти повинен це зробити.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Якщо хочеш повернутися у спорт — треба перестати боятися».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554480"/>
            <a:ext cx="5303520" cy="4389120"/>
          </a:xfrm>
          <a:prstGeom prst="roundRect">
            <a:avLst/>
          </a:prstGeom>
          <a:solidFill>
            <a:srgbClr val="F6F8F8"/>
          </a:solidFill>
          <a:ln>
            <a:solidFill>
              <a:srgbClr val="E1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92240" y="182880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07470"/>
                </a:solidFill>
              </a:defRPr>
            </a:pPr>
            <a:r>
              <a:t>Завдання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2423160"/>
            <a:ext cx="46177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Створити репліку, яка зберігає структуру.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Визнає переживання.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Підтримує автономію.</a:t>
            </a:r>
          </a:p>
          <a:p>
            <a:pPr>
              <a:spcAft>
                <a:spcPts val="1400"/>
              </a:spcAft>
              <a:defRPr sz="1600">
                <a:solidFill>
                  <a:srgbClr val="2A3137"/>
                </a:solidFill>
                <a:latin typeface="Aptos"/>
              </a:defRPr>
            </a:pPr>
            <a:r>
              <a:t>Не знижує вимоги до безпеки.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5 принципів психологічно грамотної взаємодії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A3137"/>
                </a:solidFill>
                <a:latin typeface="Aptos"/>
              </a:defRPr>
            </a:pPr>
            <a:r>
              <a:t>1. Спортсмен — не об’єкт корекції.</a:t>
            </a:r>
          </a:p>
          <a:p>
            <a:pPr>
              <a:spcAft>
                <a:spcPts val="1400"/>
              </a:spcAft>
              <a:defRPr sz="2100">
                <a:solidFill>
                  <a:srgbClr val="2A3137"/>
                </a:solidFill>
                <a:latin typeface="Aptos"/>
              </a:defRPr>
            </a:pPr>
            <a:r>
              <a:t>2. Автономія ≠ відсутність правил.</a:t>
            </a:r>
          </a:p>
          <a:p>
            <a:pPr>
              <a:spcAft>
                <a:spcPts val="1400"/>
              </a:spcAft>
              <a:defRPr sz="2100">
                <a:solidFill>
                  <a:srgbClr val="2A3137"/>
                </a:solidFill>
                <a:latin typeface="Aptos"/>
              </a:defRPr>
            </a:pPr>
            <a:r>
              <a:t>3. Спортивна ідентичність ≠ вся особистість.</a:t>
            </a:r>
          </a:p>
          <a:p>
            <a:pPr>
              <a:spcAft>
                <a:spcPts val="1400"/>
              </a:spcAft>
              <a:defRPr sz="2100">
                <a:solidFill>
                  <a:srgbClr val="2A3137"/>
                </a:solidFill>
                <a:latin typeface="Aptos"/>
              </a:defRPr>
            </a:pPr>
            <a:r>
              <a:t>4. Функціональні можливості не визначають цінність людини.</a:t>
            </a:r>
          </a:p>
          <a:p>
            <a:pPr>
              <a:spcAft>
                <a:spcPts val="1400"/>
              </a:spcAft>
              <a:defRPr sz="2100">
                <a:solidFill>
                  <a:srgbClr val="2A3137"/>
                </a:solidFill>
                <a:latin typeface="Aptos"/>
              </a:defRPr>
            </a:pPr>
            <a:r>
              <a:t>5. Тренер формує психологічний контекст, а не лише спортивний результат.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Мінірефлексія тренера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Чи даю я спортсмену можливість говорити?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Чи пояснюю сенс своїх вимог?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Чи враховую його перспективу?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Чи залишаю простір для вибору?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Чи можу прийняти незгоду спортсмена?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Чи бачу я в ньому спортсмена, а не лише його функціональні можливості?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B3A"/>
                </a:solidFill>
                <a:latin typeface="Aptos Display"/>
              </a:defRPr>
            </a:pPr>
            <a:r>
              <a:t>Ключові висновки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1554480"/>
            <a:ext cx="10515600" cy="3383280"/>
          </a:xfrm>
          <a:prstGeom prst="roundRect">
            <a:avLst/>
          </a:prstGeom>
          <a:solidFill>
            <a:srgbClr val="EF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234440" y="1965960"/>
            <a:ext cx="969264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B2B3A"/>
                </a:solidFill>
                <a:latin typeface="Aptos Display"/>
              </a:defRPr>
            </a:pPr>
            <a:r>
              <a:t>Особистість → суб’єктність → автономія → ідентичність</a:t>
            </a:r>
            <a:br/>
            <a:br/>
            <a:r>
              <a:t>Адаптивний спорт може бути простором не лише фізичної активності,</a:t>
            </a:r>
            <a:br/>
            <a:r>
              <a:t>а й розвитку компетентності, належності та переосмислення себе.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6446520"/>
            <a:ext cx="10789920" cy="22860"/>
          </a:xfrm>
          <a:prstGeom prst="rect">
            <a:avLst/>
          </a:prstGeom>
          <a:solidFill>
            <a:srgbClr val="3074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73952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47C"/>
                </a:solidFill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1237</Words>
  <Application>Microsoft Office PowerPoint</Application>
  <PresentationFormat>Широкий екран</PresentationFormat>
  <Paragraphs>203</Paragraphs>
  <Slides>28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28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subject/>
  <dc:creator>User</dc:creator>
  <cp:keywords/>
  <dc:description>generated using python-pptx</dc:description>
  <cp:lastModifiedBy>Elena Gant</cp:lastModifiedBy>
  <cp:revision>3</cp:revision>
  <dcterms:created xsi:type="dcterms:W3CDTF">2013-01-27T09:14:16Z</dcterms:created>
  <dcterms:modified xsi:type="dcterms:W3CDTF">2026-10-02T21:17:14Z</dcterms:modified>
  <cp:category/>
</cp:coreProperties>
</file>