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68" r:id="rId1"/>
  </p:sldMasterIdLst>
  <p:notesMasterIdLst>
    <p:notesMasterId r:id="rId29"/>
  </p:notesMasterIdLst>
  <p:sldIdLst>
    <p:sldId id="256" r:id="rId2"/>
    <p:sldId id="373" r:id="rId3"/>
    <p:sldId id="392" r:id="rId4"/>
    <p:sldId id="393" r:id="rId5"/>
    <p:sldId id="394" r:id="rId6"/>
    <p:sldId id="395" r:id="rId7"/>
    <p:sldId id="396" r:id="rId8"/>
    <p:sldId id="398" r:id="rId9"/>
    <p:sldId id="399" r:id="rId10"/>
    <p:sldId id="397" r:id="rId11"/>
    <p:sldId id="400" r:id="rId12"/>
    <p:sldId id="401" r:id="rId13"/>
    <p:sldId id="403" r:id="rId14"/>
    <p:sldId id="404" r:id="rId15"/>
    <p:sldId id="405" r:id="rId16"/>
    <p:sldId id="407" r:id="rId17"/>
    <p:sldId id="402" r:id="rId18"/>
    <p:sldId id="406" r:id="rId19"/>
    <p:sldId id="408" r:id="rId20"/>
    <p:sldId id="409" r:id="rId21"/>
    <p:sldId id="410" r:id="rId22"/>
    <p:sldId id="411" r:id="rId23"/>
    <p:sldId id="412" r:id="rId24"/>
    <p:sldId id="415" r:id="rId25"/>
    <p:sldId id="413" r:id="rId26"/>
    <p:sldId id="414" r:id="rId27"/>
    <p:sldId id="26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26EE"/>
    <a:srgbClr val="8787FF"/>
    <a:srgbClr val="FF9966"/>
    <a:srgbClr val="FFD347"/>
    <a:srgbClr val="EBC1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30" autoAdjust="0"/>
    <p:restoredTop sz="94660"/>
  </p:normalViewPr>
  <p:slideViewPr>
    <p:cSldViewPr snapToGrid="0">
      <p:cViewPr varScale="1">
        <p:scale>
          <a:sx n="85" d="100"/>
          <a:sy n="85" d="100"/>
        </p:scale>
        <p:origin x="874"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6856D-DDD3-4545-9DC2-D12DFA553DF1}" type="datetimeFigureOut">
              <a:rPr lang="x-none" smtClean="0"/>
              <a:pPr/>
              <a:t>01.10.2026</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58D90-75EB-4358-AF9C-184D6CFD78D5}" type="slidenum">
              <a:rPr lang="x-none" smtClean="0"/>
              <a:pPr/>
              <a:t>‹#›</a:t>
            </a:fld>
            <a:endParaRPr lang="x-none"/>
          </a:p>
        </p:txBody>
      </p:sp>
    </p:spTree>
    <p:extLst>
      <p:ext uri="{BB962C8B-B14F-4D97-AF65-F5344CB8AC3E}">
        <p14:creationId xmlns:p14="http://schemas.microsoft.com/office/powerpoint/2010/main" val="315005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FE5B2F3-962C-43B8-8FD1-FE83FAA6A984}"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97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0934B61-AB56-4355-B7A0-93A4F046C496}"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8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5372DEE9-B0AE-4928-85CD-9AFD723D6BAA}"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266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8AE3A97-FA76-4CB7-ACBD-BE358D7C4E63}" type="datetime1">
              <a:rPr lang="en-US" smtClean="0"/>
              <a:pPr/>
              <a:t>10/1/2026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4807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553CED-2C7C-4337-9576-2FCDB56BBA07}" type="datetime1">
              <a:rPr lang="en-US" smtClean="0"/>
              <a:pPr/>
              <a:t>10/1/2026</a:t>
            </a:fld>
            <a:endParaRPr lang="en-US" dirty="0"/>
          </a:p>
        </p:txBody>
      </p:sp>
      <p:sp>
        <p:nvSpPr>
          <p:cNvPr id="8" name="Footer Placeholder 7"/>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689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47249D0-D768-4864-8DAE-D39799DD7A44}" type="datetime1">
              <a:rPr lang="en-US" smtClean="0"/>
              <a:pPr/>
              <a:t>10/1/2026</a:t>
            </a:fld>
            <a:endParaRPr lang="en-US" dirty="0"/>
          </a:p>
        </p:txBody>
      </p:sp>
      <p:sp>
        <p:nvSpPr>
          <p:cNvPr id="4" name="Footer Placeholder 3"/>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42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0B7C3-8A76-48B2-ACBB-E73C78280263}" type="datetime1">
              <a:rPr lang="en-US" smtClean="0"/>
              <a:pPr/>
              <a:t>10/1/2026</a:t>
            </a:fld>
            <a:endParaRPr lang="en-US" dirty="0"/>
          </a:p>
        </p:txBody>
      </p:sp>
      <p:sp>
        <p:nvSpPr>
          <p:cNvPr id="3" name="Footer Placeholder 2"/>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603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27FF2A59-F3A7-4C73-9B7A-F33A03A07F2C}" type="datetime1">
              <a:rPr lang="en-US" smtClean="0"/>
              <a:pPr/>
              <a:t>10/1/2026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417367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69235640-2F62-412E-8B6A-69DFAE038F90}" type="datetime1">
              <a:rPr lang="en-US" smtClean="0"/>
              <a:pPr/>
              <a:t>10/1/2026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397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D25C6427-DE76-49C0-877F-B351FF15AFB5}"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774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1353EE7-1CAD-4667-A349-6789356DC218}"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5524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E2F2E392-702E-42A2-A3FD-8C1677FEF812}"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717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560A20A-D6C3-493C-A25F-ECF19F072113}"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80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1EC40C45-48CC-4A4E-AAC3-4C74D6A1D354}"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539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F7E550F-ABB9-4645-9B3D-CE2D2C23369D}"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22822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069FEF7-74C4-46A0-9CE3-6C396B6509B9}" type="datetime1">
              <a:rPr lang="en-US" smtClean="0"/>
              <a:pPr/>
              <a:t>10/1/2026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73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CDBBC8-E744-43F0-8DE2-022E60DB8DC7}" type="datetime1">
              <a:rPr lang="en-US" smtClean="0"/>
              <a:pPr/>
              <a:t>10/1/2026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4284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ctrTitle"/>
          </p:nvPr>
        </p:nvSpPr>
        <p:spPr bwMode="auto">
          <a:xfrm>
            <a:off x="1076325" y="115888"/>
            <a:ext cx="7959725" cy="719137"/>
          </a:xfrm>
        </p:spPr>
        <p:txBody>
          <a:bodyPr wrap="square" lIns="91440" tIns="45720" rIns="91440" bIns="45720" numCol="1" anchorCtr="0" compatLnSpc="1">
            <a:prstTxWarp prst="textNoShape">
              <a:avLst/>
            </a:prstTxWarp>
          </a:bodyPr>
          <a:lstStyle/>
          <a:p>
            <a:pPr algn="ctr" eaLnBrk="1" fontAlgn="auto" hangingPunct="1">
              <a:spcAft>
                <a:spcPts val="0"/>
              </a:spcAft>
              <a:defRPr/>
            </a:pPr>
            <a:r>
              <a:rPr lang="ru-RU" altLang="uk-UA" sz="1800" dirty="0" smtClean="0">
                <a:solidFill>
                  <a:schemeClr val="tx1"/>
                </a:solidFill>
                <a:effectLst/>
                <a:latin typeface="Times New Roman" pitchFamily="18" charset="0"/>
                <a:cs typeface="Times New Roman" pitchFamily="18" charset="0"/>
              </a:rPr>
              <a:t>МІНІСТЕРСТВО </a:t>
            </a:r>
            <a:r>
              <a:rPr lang="uk-UA" altLang="uk-UA" sz="1800" dirty="0" smtClean="0">
                <a:solidFill>
                  <a:schemeClr val="tx1"/>
                </a:solidFill>
                <a:effectLst/>
                <a:latin typeface="Times New Roman" pitchFamily="18" charset="0"/>
                <a:cs typeface="Times New Roman" pitchFamily="18" charset="0"/>
              </a:rPr>
              <a:t>ОСВІТИ І НАУКИ</a:t>
            </a:r>
            <a:r>
              <a:rPr lang="en-US" altLang="uk-UA" sz="1800" dirty="0" smtClean="0">
                <a:solidFill>
                  <a:schemeClr val="tx1"/>
                </a:solidFill>
                <a:effectLst/>
                <a:latin typeface="Times New Roman" pitchFamily="18" charset="0"/>
                <a:cs typeface="Times New Roman" pitchFamily="18" charset="0"/>
              </a:rPr>
              <a:t> </a:t>
            </a:r>
            <a:r>
              <a:rPr lang="ru-RU" altLang="uk-UA" sz="1800" dirty="0" smtClean="0">
                <a:solidFill>
                  <a:schemeClr val="tx1"/>
                </a:solidFill>
                <a:effectLst/>
                <a:latin typeface="Times New Roman" pitchFamily="18" charset="0"/>
                <a:cs typeface="Times New Roman" pitchFamily="18" charset="0"/>
              </a:rPr>
              <a:t>УКРАЇНИ</a:t>
            </a:r>
            <a:br>
              <a:rPr lang="ru-RU" altLang="uk-UA" sz="1800" dirty="0" smtClean="0">
                <a:solidFill>
                  <a:schemeClr val="tx1"/>
                </a:solidFill>
                <a:effectLst/>
                <a:latin typeface="Times New Roman" pitchFamily="18" charset="0"/>
                <a:cs typeface="Times New Roman" pitchFamily="18" charset="0"/>
              </a:rPr>
            </a:br>
            <a:r>
              <a:rPr lang="ru-RU" altLang="uk-UA" sz="1800" dirty="0" smtClean="0">
                <a:solidFill>
                  <a:schemeClr val="tx1"/>
                </a:solidFill>
                <a:effectLst/>
                <a:latin typeface="Times New Roman" pitchFamily="18" charset="0"/>
                <a:cs typeface="Times New Roman" pitchFamily="18" charset="0"/>
              </a:rPr>
              <a:t> ДЕРЖАВНИЙ УНІВЕРСИТЕТ «ЖИТОМИРСЬКА ПОЛІТЕХНІКА»</a:t>
            </a:r>
          </a:p>
        </p:txBody>
      </p:sp>
      <p:sp>
        <p:nvSpPr>
          <p:cNvPr id="3" name="Підзаголовок 2">
            <a:extLst>
              <a:ext uri="{FF2B5EF4-FFF2-40B4-BE49-F238E27FC236}">
                <a16:creationId xmlns="" xmlns:a16="http://schemas.microsoft.com/office/drawing/2014/main" id="{462FFA08-9BC7-4E8F-9749-E1B5BD4C4B5A}"/>
              </a:ext>
            </a:extLst>
          </p:cNvPr>
          <p:cNvSpPr>
            <a:spLocks noGrp="1"/>
          </p:cNvSpPr>
          <p:nvPr>
            <p:ph type="subTitle" idx="1"/>
          </p:nvPr>
        </p:nvSpPr>
        <p:spPr>
          <a:xfrm>
            <a:off x="1690005" y="1038970"/>
            <a:ext cx="7766936" cy="719644"/>
          </a:xfrm>
        </p:spPr>
        <p:txBody>
          <a:bodyPr>
            <a:normAutofit fontScale="77500" lnSpcReduction="20000"/>
          </a:bodyPr>
          <a:lstStyle/>
          <a:p>
            <a:pPr algn="ctr">
              <a:spcBef>
                <a:spcPts val="0"/>
              </a:spcBef>
            </a:pPr>
            <a:r>
              <a:rPr lang="ru-RU" sz="3200" b="1" dirty="0">
                <a:solidFill>
                  <a:schemeClr val="tx1"/>
                </a:solidFill>
                <a:latin typeface="Times New Roman" panose="02020603050405020304" pitchFamily="18" charset="0"/>
                <a:cs typeface="Times New Roman" panose="02020603050405020304" pitchFamily="18" charset="0"/>
              </a:rPr>
              <a:t>ТЕМА 3. ІНФОРМАЦІЙНІ РЕСУРСИ ДЛЯ ПОБУДОВИ ПОКАЗНИКІВ</a:t>
            </a:r>
            <a:endParaRPr lang="uk-UA" sz="3200" dirty="0">
              <a:solidFill>
                <a:schemeClr val="tx1"/>
              </a:solidFill>
              <a:latin typeface="Times New Roman" panose="02020603050405020304" pitchFamily="18" charset="0"/>
              <a:cs typeface="Times New Roman" panose="02020603050405020304" pitchFamily="18" charset="0"/>
            </a:endParaRPr>
          </a:p>
        </p:txBody>
      </p:sp>
      <p:sp>
        <p:nvSpPr>
          <p:cNvPr id="4" name="Підзаголовок 2">
            <a:extLst>
              <a:ext uri="{FF2B5EF4-FFF2-40B4-BE49-F238E27FC236}">
                <a16:creationId xmlns="" xmlns:a16="http://schemas.microsoft.com/office/drawing/2014/main" id="{3E271608-9726-4B03-8461-E5827A8C9861}"/>
              </a:ext>
            </a:extLst>
          </p:cNvPr>
          <p:cNvSpPr txBox="1">
            <a:spLocks/>
          </p:cNvSpPr>
          <p:nvPr/>
        </p:nvSpPr>
        <p:spPr>
          <a:xfrm>
            <a:off x="716561" y="1758614"/>
            <a:ext cx="9324474" cy="3422986"/>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uk-UA" b="1" dirty="0">
                <a:solidFill>
                  <a:schemeClr val="tx1"/>
                </a:solidFill>
                <a:latin typeface="Times New Roman" panose="02020603050405020304" pitchFamily="18" charset="0"/>
                <a:ea typeface="Times New Roman" panose="02020603050405020304" pitchFamily="18" charset="0"/>
              </a:rPr>
              <a:t>Частина 1</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just"/>
            <a:r>
              <a:rPr lang="uk-UA" dirty="0">
                <a:solidFill>
                  <a:schemeClr val="tx1"/>
                </a:solidFill>
                <a:latin typeface="Times New Roman" panose="02020603050405020304" pitchFamily="18" charset="0"/>
                <a:ea typeface="Times New Roman" panose="02020603050405020304" pitchFamily="18" charset="0"/>
              </a:rPr>
              <a:t>1. Поняття інформації та інформаційного забезпечення, вимоги до інформаційної бази.</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just"/>
            <a:r>
              <a:rPr lang="uk-UA" dirty="0">
                <a:solidFill>
                  <a:schemeClr val="tx1"/>
                </a:solidFill>
                <a:latin typeface="Times New Roman" panose="02020603050405020304" pitchFamily="18" charset="0"/>
                <a:ea typeface="Times New Roman" panose="02020603050405020304" pitchFamily="18" charset="0"/>
              </a:rPr>
              <a:t>2. Система інформації планування діяльності підприємства.</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just"/>
            <a:r>
              <a:rPr lang="uk-UA" dirty="0">
                <a:solidFill>
                  <a:schemeClr val="tx1"/>
                </a:solidFill>
                <a:latin typeface="Times New Roman" panose="02020603050405020304" pitchFamily="18" charset="0"/>
                <a:ea typeface="Times New Roman" panose="02020603050405020304" pitchFamily="18" charset="0"/>
              </a:rPr>
              <a:t>3. Система інформації рахунків бухгалтерського обліку.</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ctr"/>
            <a:r>
              <a:rPr lang="uk-UA" b="1" dirty="0">
                <a:solidFill>
                  <a:schemeClr val="tx1"/>
                </a:solidFill>
                <a:latin typeface="Times New Roman" panose="02020603050405020304" pitchFamily="18" charset="0"/>
                <a:ea typeface="Times New Roman" panose="02020603050405020304" pitchFamily="18" charset="0"/>
              </a:rPr>
              <a:t>Частина 2</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just"/>
            <a:r>
              <a:rPr lang="uk-UA" dirty="0">
                <a:solidFill>
                  <a:schemeClr val="tx1"/>
                </a:solidFill>
                <a:latin typeface="Times New Roman" panose="02020603050405020304" pitchFamily="18" charset="0"/>
                <a:ea typeface="Times New Roman" panose="02020603050405020304" pitchFamily="18" charset="0"/>
              </a:rPr>
              <a:t>4. Інформаційні ресурси фінансової звітності.</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just"/>
            <a:r>
              <a:rPr lang="uk-UA" dirty="0">
                <a:solidFill>
                  <a:schemeClr val="tx1"/>
                </a:solidFill>
                <a:latin typeface="Times New Roman" panose="02020603050405020304" pitchFamily="18" charset="0"/>
                <a:ea typeface="Times New Roman" panose="02020603050405020304" pitchFamily="18" charset="0"/>
              </a:rPr>
              <a:t>5. Інформаційні ресурси статистичної звітності.</a:t>
            </a:r>
            <a:endParaRPr lang="ru-RU" sz="1600" dirty="0">
              <a:solidFill>
                <a:schemeClr val="tx1"/>
              </a:solidFill>
              <a:latin typeface="Times New Roman" panose="02020603050405020304" pitchFamily="18" charset="0"/>
              <a:ea typeface="Times New Roman" panose="02020603050405020304" pitchFamily="18" charset="0"/>
            </a:endParaRPr>
          </a:p>
          <a:p>
            <a:pPr indent="450215" algn="just"/>
            <a:r>
              <a:rPr lang="uk-UA" dirty="0">
                <a:solidFill>
                  <a:schemeClr val="tx1"/>
                </a:solidFill>
                <a:latin typeface="Times New Roman" panose="02020603050405020304" pitchFamily="18" charset="0"/>
                <a:ea typeface="Times New Roman" panose="02020603050405020304" pitchFamily="18" charset="0"/>
              </a:rPr>
              <a:t>6. Інформаційні ресурси податкової звітності.</a:t>
            </a:r>
            <a:endParaRPr lang="ru-RU" sz="1600" dirty="0">
              <a:solidFill>
                <a:schemeClr val="tx1"/>
              </a:solidFill>
              <a:effectLst/>
              <a:latin typeface="Times New Roman" panose="02020603050405020304" pitchFamily="18" charset="0"/>
              <a:ea typeface="Times New Roman" panose="02020603050405020304" pitchFamily="18" charset="0"/>
            </a:endParaRPr>
          </a:p>
        </p:txBody>
      </p:sp>
      <p:sp>
        <p:nvSpPr>
          <p:cNvPr id="7" name="Прямоугольник 6"/>
          <p:cNvSpPr>
            <a:spLocks noChangeArrowheads="1"/>
          </p:cNvSpPr>
          <p:nvPr/>
        </p:nvSpPr>
        <p:spPr bwMode="auto">
          <a:xfrm>
            <a:off x="7196772" y="6193668"/>
            <a:ext cx="4055919" cy="369332"/>
          </a:xfrm>
          <a:prstGeom prst="rect">
            <a:avLst/>
          </a:prstGeom>
          <a:noFill/>
          <a:ln w="9525">
            <a:noFill/>
            <a:miter lim="800000"/>
            <a:headEnd/>
            <a:tailEnd/>
          </a:ln>
        </p:spPr>
        <p:txBody>
          <a:bodyPr wrap="none">
            <a:spAutoFit/>
          </a:bodyPr>
          <a:lstStyle/>
          <a:p>
            <a:pPr fontAlgn="auto">
              <a:spcBef>
                <a:spcPts val="0"/>
              </a:spcBef>
              <a:spcAft>
                <a:spcPts val="0"/>
              </a:spcAft>
              <a:defRPr/>
            </a:pPr>
            <a:r>
              <a:rPr lang="uk-UA" b="1" i="1" dirty="0">
                <a:latin typeface="Palatino Linotype" pitchFamily="18" charset="0"/>
                <a:cs typeface="Times New Roman" pitchFamily="18" charset="0"/>
              </a:rPr>
              <a:t>ЛЕКТОР:  </a:t>
            </a:r>
            <a:r>
              <a:rPr lang="uk-UA" b="1" i="1" dirty="0" err="1" smtClean="0">
                <a:latin typeface="Palatino Linotype" pitchFamily="18" charset="0"/>
                <a:cs typeface="Times New Roman" pitchFamily="18" charset="0"/>
              </a:rPr>
              <a:t>к.е.н</a:t>
            </a:r>
            <a:r>
              <a:rPr lang="uk-UA" b="1" i="1" dirty="0" smtClean="0">
                <a:latin typeface="Palatino Linotype" pitchFamily="18" charset="0"/>
                <a:cs typeface="Times New Roman" pitchFamily="18" charset="0"/>
              </a:rPr>
              <a:t>., доц. Мельник </a:t>
            </a:r>
            <a:r>
              <a:rPr lang="uk-UA" b="1" i="1" dirty="0">
                <a:latin typeface="Palatino Linotype" pitchFamily="18" charset="0"/>
                <a:cs typeface="Times New Roman" pitchFamily="18" charset="0"/>
              </a:rPr>
              <a:t>Т.</a:t>
            </a:r>
            <a:r>
              <a:rPr lang="en-US" b="1" i="1" dirty="0">
                <a:latin typeface="Palatino Linotype" pitchFamily="18" charset="0"/>
                <a:cs typeface="Times New Roman" pitchFamily="18" charset="0"/>
              </a:rPr>
              <a:t> </a:t>
            </a:r>
            <a:r>
              <a:rPr lang="uk-UA" b="1" i="1" dirty="0">
                <a:latin typeface="Palatino Linotype" pitchFamily="18" charset="0"/>
                <a:cs typeface="Times New Roman" pitchFamily="18" charset="0"/>
              </a:rPr>
              <a:t>Ю.</a:t>
            </a:r>
            <a:endParaRPr lang="ru-RU" b="1" i="1" dirty="0">
              <a:latin typeface="Palatino Linotype" pitchFamily="18" charset="0"/>
              <a:cs typeface="Times New Roman" pitchFamily="18" charset="0"/>
            </a:endParaRPr>
          </a:p>
        </p:txBody>
      </p:sp>
    </p:spTree>
    <p:extLst>
      <p:ext uri="{BB962C8B-B14F-4D97-AF65-F5344CB8AC3E}">
        <p14:creationId xmlns:p14="http://schemas.microsoft.com/office/powerpoint/2010/main" val="2156842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192033" y="90557"/>
            <a:ext cx="10163617" cy="943764"/>
          </a:xfrm>
        </p:spPr>
        <p:txBody>
          <a:bodyPr>
            <a:normAutofit fontScale="90000"/>
          </a:bodyPr>
          <a:lstStyle/>
          <a:p>
            <a:r>
              <a:rPr lang="uk-UA" sz="2800" b="1" dirty="0" smtClean="0">
                <a:solidFill>
                  <a:schemeClr val="tx1"/>
                </a:solidFill>
                <a:latin typeface="Times New Roman" panose="02020603050405020304" pitchFamily="18" charset="0"/>
                <a:ea typeface="Times New Roman" panose="02020603050405020304" pitchFamily="18" charset="0"/>
              </a:rPr>
              <a:t>1. Поняття інформації та інформаційного забезпечення, вимоги до інформаційної бази.</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430305" y="1141787"/>
            <a:ext cx="9718035" cy="7294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indent="198120" algn="just">
              <a:lnSpc>
                <a:spcPct val="115000"/>
              </a:lnSpc>
              <a:spcAft>
                <a:spcPts val="0"/>
              </a:spcAft>
            </a:pPr>
            <a:r>
              <a:rPr lang="uk-UA" b="1" i="1" dirty="0"/>
              <a:t>Під інформацією</a:t>
            </a:r>
            <a:r>
              <a:rPr lang="uk-UA" dirty="0"/>
              <a:t> (від латинського </a:t>
            </a:r>
            <a:r>
              <a:rPr lang="uk-UA" dirty="0" err="1"/>
              <a:t>informatio</a:t>
            </a:r>
            <a:r>
              <a:rPr lang="uk-UA" dirty="0"/>
              <a:t> – пояснення, повідомлення, викладення), зазвичай, розуміють впорядковані відомості про процеси і явища.</a:t>
            </a:r>
            <a:endParaRPr lang="ru-RU" sz="11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430304" y="2168599"/>
            <a:ext cx="9718035" cy="1685077"/>
          </a:xfrm>
          <a:prstGeom prst="rect">
            <a:avLst/>
          </a:prstGeom>
        </p:spPr>
        <p:txBody>
          <a:bodyPr wrap="square">
            <a:spAutoFit/>
          </a:bodyPr>
          <a:lstStyle/>
          <a:p>
            <a:pPr indent="215900" algn="just">
              <a:lnSpc>
                <a:spcPct val="115000"/>
              </a:lnSpc>
              <a:spcAft>
                <a:spcPts val="0"/>
              </a:spcAft>
            </a:pPr>
            <a:r>
              <a:rPr lang="uk-UA" b="1" i="1" smtClean="0">
                <a:latin typeface="Times New Roman" panose="02020603050405020304" pitchFamily="18" charset="0"/>
                <a:ea typeface="Times New Roman" panose="02020603050405020304" pitchFamily="18" charset="0"/>
              </a:rPr>
              <a:t>Інформаційне забезпечення</a:t>
            </a:r>
            <a:r>
              <a:rPr lang="uk-UA" smtClean="0">
                <a:latin typeface="Times New Roman" panose="02020603050405020304" pitchFamily="18" charset="0"/>
                <a:ea typeface="Times New Roman" panose="02020603050405020304" pitchFamily="18" charset="0"/>
              </a:rPr>
              <a:t> є першочерговим завданням у будь-якому аналітичномудослідженні і важливим інструментом для підготовки та прийняття ефективних управлінських рішень. Оцінка ефективності діяльності суб’єктів господарювання (бізнесу) проводиться з використанням системи економічних даних, дослідження яких породжує економічну інформацію, що використовується в управлінні.</a:t>
            </a:r>
            <a:endParaRPr lang="ru-RU" sz="1600" dirty="0">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1301447" y="4151058"/>
            <a:ext cx="8846892" cy="2322174"/>
          </a:xfrm>
          <a:prstGeom prst="rect">
            <a:avLst/>
          </a:prstGeom>
        </p:spPr>
        <p:txBody>
          <a:bodyPr wrap="square">
            <a:spAutoFit/>
          </a:bodyPr>
          <a:lstStyle/>
          <a:p>
            <a:pPr indent="215900" algn="just">
              <a:lnSpc>
                <a:spcPct val="115000"/>
              </a:lnSpc>
              <a:spcAft>
                <a:spcPts val="0"/>
              </a:spcAft>
            </a:pPr>
            <a:r>
              <a:rPr lang="uk-UA" b="1" i="1" dirty="0">
                <a:latin typeface="Times New Roman" panose="02020603050405020304" pitchFamily="18" charset="0"/>
                <a:ea typeface="Times New Roman" panose="02020603050405020304" pitchFamily="18" charset="0"/>
              </a:rPr>
              <a:t>Нормативно-довідкова інформація</a:t>
            </a:r>
            <a:r>
              <a:rPr lang="uk-UA" dirty="0">
                <a:latin typeface="Times New Roman" panose="02020603050405020304" pitchFamily="18" charset="0"/>
                <a:ea typeface="Times New Roman" panose="02020603050405020304" pitchFamily="18" charset="0"/>
              </a:rPr>
              <a:t> об’єднує положення зовнішніх і внутрішніх нормативних актів, які регламентують господарську діяльність підприємства. Вона формує межі величин показників, що повинні забезпечити ефективний і оптимальний механізм господарювання.</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Важливе місце в </a:t>
            </a:r>
            <a:r>
              <a:rPr lang="uk-UA" b="1" i="1" dirty="0">
                <a:latin typeface="Times New Roman" panose="02020603050405020304" pitchFamily="18" charset="0"/>
                <a:ea typeface="Times New Roman" panose="02020603050405020304" pitchFamily="18" charset="0"/>
              </a:rPr>
              <a:t>довідковій інформації</a:t>
            </a:r>
            <a:r>
              <a:rPr lang="uk-UA" dirty="0">
                <a:latin typeface="Times New Roman" panose="02020603050405020304" pitchFamily="18" charset="0"/>
                <a:ea typeface="Times New Roman" panose="02020603050405020304" pitchFamily="18" charset="0"/>
              </a:rPr>
              <a:t> для потреб управління суб’єктами господарювання займають відомості щодо діяльності інших суб’єктів господарювання, особливо конкурентів.</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0329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192033" y="90557"/>
            <a:ext cx="10163617" cy="943764"/>
          </a:xfrm>
        </p:spPr>
        <p:txBody>
          <a:bodyPr>
            <a:normAutofit fontScale="90000"/>
          </a:bodyPr>
          <a:lstStyle/>
          <a:p>
            <a:r>
              <a:rPr lang="uk-UA" sz="2800" b="1" dirty="0" smtClean="0">
                <a:solidFill>
                  <a:schemeClr val="tx1"/>
                </a:solidFill>
                <a:latin typeface="Times New Roman" panose="02020603050405020304" pitchFamily="18" charset="0"/>
                <a:ea typeface="Times New Roman" panose="02020603050405020304" pitchFamily="18" charset="0"/>
              </a:rPr>
              <a:t>1. Поняття інформації та інформаційного забезпечення, вимоги до інформаційної бази.</a:t>
            </a:r>
            <a:endParaRPr lang="uk-UA" sz="2800" dirty="0">
              <a:solidFill>
                <a:schemeClr val="tx1"/>
              </a:solidFill>
              <a:latin typeface="Arial Black" panose="020B0A04020102020204" pitchFamily="34" charset="0"/>
            </a:endParaRPr>
          </a:p>
        </p:txBody>
      </p:sp>
      <p:sp>
        <p:nvSpPr>
          <p:cNvPr id="2" name="Прямоугольник 1"/>
          <p:cNvSpPr/>
          <p:nvPr/>
        </p:nvSpPr>
        <p:spPr>
          <a:xfrm>
            <a:off x="419723" y="1098359"/>
            <a:ext cx="8214610" cy="1366528"/>
          </a:xfrm>
          <a:prstGeom prst="rect">
            <a:avLst/>
          </a:prstGeom>
        </p:spPr>
        <p:txBody>
          <a:bodyPr wrap="square">
            <a:spAutoFit/>
          </a:bodyPr>
          <a:lstStyle/>
          <a:p>
            <a:pPr indent="215900" algn="just">
              <a:lnSpc>
                <a:spcPct val="115000"/>
              </a:lnSpc>
              <a:spcAft>
                <a:spcPts val="0"/>
              </a:spcAft>
            </a:pPr>
            <a:r>
              <a:rPr lang="uk-UA" b="1" i="1" dirty="0">
                <a:latin typeface="Times New Roman" panose="02020603050405020304" pitchFamily="18" charset="0"/>
                <a:ea typeface="Times New Roman" panose="02020603050405020304" pitchFamily="18" charset="0"/>
              </a:rPr>
              <a:t>Планова інформація</a:t>
            </a:r>
            <a:r>
              <a:rPr lang="uk-UA" dirty="0">
                <a:latin typeface="Times New Roman" panose="02020603050405020304" pitchFamily="18" charset="0"/>
                <a:ea typeface="Times New Roman" panose="02020603050405020304" pitchFamily="18" charset="0"/>
              </a:rPr>
              <a:t> пов’язана з функцією планування через систему планових завдань, показників та інших даних, які описують господарські процеси, що мають відбутись в заданому часовому періоді і забезпечують ефективну діяльність підприємства.</a:t>
            </a:r>
            <a:endParaRPr lang="ru-RU" sz="1600" dirty="0">
              <a:effectLst/>
              <a:latin typeface="Times New Roman" panose="02020603050405020304" pitchFamily="18" charset="0"/>
              <a:ea typeface="Times New Roman" panose="02020603050405020304" pitchFamily="18" charset="0"/>
            </a:endParaRPr>
          </a:p>
        </p:txBody>
      </p:sp>
      <p:pic>
        <p:nvPicPr>
          <p:cNvPr id="9" name="Рисунок 8"/>
          <p:cNvPicPr/>
          <p:nvPr/>
        </p:nvPicPr>
        <p:blipFill>
          <a:blip r:embed="rId2">
            <a:extLst>
              <a:ext uri="{28A0092B-C50C-407E-A947-70E740481C1C}">
                <a14:useLocalDpi xmlns:a14="http://schemas.microsoft.com/office/drawing/2010/main" val="0"/>
              </a:ext>
            </a:extLst>
          </a:blip>
          <a:stretch>
            <a:fillRect/>
          </a:stretch>
        </p:blipFill>
        <p:spPr>
          <a:xfrm>
            <a:off x="5516380" y="2430494"/>
            <a:ext cx="5771213" cy="3799479"/>
          </a:xfrm>
          <a:prstGeom prst="rect">
            <a:avLst/>
          </a:prstGeom>
        </p:spPr>
      </p:pic>
      <p:sp>
        <p:nvSpPr>
          <p:cNvPr id="4" name="Прямоугольник 3"/>
          <p:cNvSpPr/>
          <p:nvPr/>
        </p:nvSpPr>
        <p:spPr>
          <a:xfrm>
            <a:off x="419723" y="3383714"/>
            <a:ext cx="4452079" cy="1477328"/>
          </a:xfrm>
          <a:prstGeom prst="rect">
            <a:avLst/>
          </a:prstGeom>
        </p:spPr>
        <p:txBody>
          <a:bodyPr wrap="square">
            <a:spAutoFit/>
          </a:bodyPr>
          <a:lstStyle/>
          <a:p>
            <a:pPr algn="just"/>
            <a:r>
              <a:rPr lang="uk-UA" b="1" i="1" dirty="0">
                <a:latin typeface="Times New Roman" panose="02020603050405020304" pitchFamily="18" charset="0"/>
                <a:ea typeface="Times New Roman" panose="02020603050405020304" pitchFamily="18" charset="0"/>
              </a:rPr>
              <a:t>Облікова (фактична) інформація</a:t>
            </a:r>
            <a:r>
              <a:rPr lang="uk-UA" dirty="0">
                <a:latin typeface="Times New Roman" panose="02020603050405020304" pitchFamily="18" charset="0"/>
                <a:ea typeface="Times New Roman" panose="02020603050405020304" pitchFamily="18" charset="0"/>
              </a:rPr>
              <a:t> утворюється в системі бухгалтерського, статистичного і податкового обліку і відбиває господарські процеси, що вже здійснилися, а також їх фактичний стан </a:t>
            </a:r>
            <a:endParaRPr lang="ru-RU" dirty="0"/>
          </a:p>
        </p:txBody>
      </p:sp>
      <p:sp>
        <p:nvSpPr>
          <p:cNvPr id="5" name="Прямоугольник 4"/>
          <p:cNvSpPr/>
          <p:nvPr/>
        </p:nvSpPr>
        <p:spPr>
          <a:xfrm>
            <a:off x="5189094" y="6211669"/>
            <a:ext cx="6425784" cy="646331"/>
          </a:xfrm>
          <a:prstGeom prst="rect">
            <a:avLst/>
          </a:prstGeom>
        </p:spPr>
        <p:txBody>
          <a:bodyPr wrap="square">
            <a:spAutoFit/>
          </a:bodyPr>
          <a:lstStyle/>
          <a:p>
            <a:pPr algn="ctr"/>
            <a:r>
              <a:rPr lang="uk-UA" i="1" dirty="0" smtClean="0">
                <a:latin typeface="Times New Roman" panose="02020603050405020304" pitchFamily="18" charset="0"/>
                <a:ea typeface="Times New Roman" panose="02020603050405020304" pitchFamily="18" charset="0"/>
              </a:rPr>
              <a:t>Інформаційні ресурси для управління ефективністю бізнесу в системі обліку підприємств</a:t>
            </a:r>
            <a:endParaRPr lang="uk-UA" dirty="0"/>
          </a:p>
        </p:txBody>
      </p:sp>
      <p:sp>
        <p:nvSpPr>
          <p:cNvPr id="10" name="Стрелка вправо 9"/>
          <p:cNvSpPr/>
          <p:nvPr/>
        </p:nvSpPr>
        <p:spPr>
          <a:xfrm>
            <a:off x="4999703" y="3893574"/>
            <a:ext cx="516677" cy="5456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06063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192033" y="90557"/>
            <a:ext cx="10163617" cy="943764"/>
          </a:xfrm>
        </p:spPr>
        <p:txBody>
          <a:bodyPr>
            <a:normAutofit fontScale="90000"/>
          </a:bodyPr>
          <a:lstStyle/>
          <a:p>
            <a:r>
              <a:rPr lang="uk-UA" sz="2800" b="1" dirty="0" smtClean="0">
                <a:solidFill>
                  <a:schemeClr val="tx1"/>
                </a:solidFill>
                <a:latin typeface="Times New Roman" panose="02020603050405020304" pitchFamily="18" charset="0"/>
                <a:ea typeface="Times New Roman" panose="02020603050405020304" pitchFamily="18" charset="0"/>
              </a:rPr>
              <a:t>1. Поняття інформації та інформаційного забезпечення, вимоги до інформаційної бази.</a:t>
            </a:r>
            <a:endParaRPr lang="uk-UA" sz="2800" dirty="0">
              <a:solidFill>
                <a:schemeClr val="tx1"/>
              </a:solidFill>
              <a:latin typeface="Arial Black" panose="020B0A04020102020204" pitchFamily="34" charset="0"/>
            </a:endParaRPr>
          </a:p>
        </p:txBody>
      </p:sp>
      <p:sp>
        <p:nvSpPr>
          <p:cNvPr id="3" name="Прямоугольник 2"/>
          <p:cNvSpPr/>
          <p:nvPr/>
        </p:nvSpPr>
        <p:spPr>
          <a:xfrm>
            <a:off x="648929" y="1150076"/>
            <a:ext cx="8834284" cy="4870564"/>
          </a:xfrm>
          <a:prstGeom prst="rect">
            <a:avLst/>
          </a:prstGeom>
        </p:spPr>
        <p:txBody>
          <a:bodyPr wrap="square">
            <a:spAutoFit/>
          </a:bodyPr>
          <a:lstStyle/>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Формування інформаційної бази для управління ефективністю підприємств повинно відповідати ознакам корисності даних.</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Своєчасність (</a:t>
            </a:r>
            <a:r>
              <a:rPr lang="uk-UA" dirty="0" err="1">
                <a:latin typeface="Times New Roman" panose="02020603050405020304" pitchFamily="18" charset="0"/>
                <a:ea typeface="Times New Roman" panose="02020603050405020304" pitchFamily="18" charset="0"/>
              </a:rPr>
              <a:t>Timeliness</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Достатність (</a:t>
            </a:r>
            <a:r>
              <a:rPr lang="uk-UA" dirty="0" err="1">
                <a:latin typeface="Times New Roman" panose="02020603050405020304" pitchFamily="18" charset="0"/>
                <a:ea typeface="Times New Roman" panose="02020603050405020304" pitchFamily="18" charset="0"/>
              </a:rPr>
              <a:t>Sufficiency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Рівні деталізації та агрегації (</a:t>
            </a:r>
            <a:r>
              <a:rPr lang="uk-UA" dirty="0" err="1">
                <a:latin typeface="Times New Roman" panose="02020603050405020304" pitchFamily="18" charset="0"/>
                <a:ea typeface="Times New Roman" panose="02020603050405020304" pitchFamily="18" charset="0"/>
              </a:rPr>
              <a:t>Level</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of</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detail</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and</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aggregation</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Зрозумілість (</a:t>
            </a:r>
            <a:r>
              <a:rPr lang="uk-UA" dirty="0" err="1">
                <a:latin typeface="Times New Roman" panose="02020603050405020304" pitchFamily="18" charset="0"/>
                <a:ea typeface="Times New Roman" panose="02020603050405020304" pitchFamily="18" charset="0"/>
              </a:rPr>
              <a:t>Understandability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Недопущення зміщення (</a:t>
            </a:r>
            <a:r>
              <a:rPr lang="uk-UA" dirty="0" err="1">
                <a:latin typeface="Times New Roman" panose="02020603050405020304" pitchFamily="18" charset="0"/>
                <a:ea typeface="Times New Roman" panose="02020603050405020304" pitchFamily="18" charset="0"/>
              </a:rPr>
              <a:t>Freedom</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from</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bias</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Релевантність</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Decision</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relevance</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Зіставлюваність</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Comparability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Надійність (</a:t>
            </a:r>
            <a:r>
              <a:rPr lang="uk-UA" dirty="0" err="1">
                <a:latin typeface="Times New Roman" panose="02020603050405020304" pitchFamily="18" charset="0"/>
                <a:ea typeface="Times New Roman" panose="02020603050405020304" pitchFamily="18" charset="0"/>
              </a:rPr>
              <a:t>Reliability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Надмірність (</a:t>
            </a:r>
            <a:r>
              <a:rPr lang="uk-UA" dirty="0" err="1">
                <a:latin typeface="Times New Roman" panose="02020603050405020304" pitchFamily="18" charset="0"/>
                <a:ea typeface="Times New Roman" panose="02020603050405020304" pitchFamily="18" charset="0"/>
              </a:rPr>
              <a:t>Redundancy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Економічна ефективність (рентабельність) (</a:t>
            </a:r>
            <a:r>
              <a:rPr lang="uk-UA" dirty="0" err="1">
                <a:latin typeface="Times New Roman" panose="02020603050405020304" pitchFamily="18" charset="0"/>
                <a:ea typeface="Times New Roman" panose="02020603050405020304" pitchFamily="18" charset="0"/>
              </a:rPr>
              <a:t>Cost</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Efficiency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Квантифікація (можливість кількісного вираження якісної інформації) (</a:t>
            </a:r>
            <a:r>
              <a:rPr lang="uk-UA" dirty="0" err="1">
                <a:latin typeface="Times New Roman" panose="02020603050405020304" pitchFamily="18" charset="0"/>
                <a:ea typeface="Times New Roman" panose="02020603050405020304" pitchFamily="18" charset="0"/>
              </a:rPr>
              <a:t>Quantifiability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 Прийнятність формату (</a:t>
            </a:r>
            <a:r>
              <a:rPr lang="uk-UA" dirty="0" err="1">
                <a:latin typeface="Times New Roman" panose="02020603050405020304" pitchFamily="18" charset="0"/>
                <a:ea typeface="Times New Roman" panose="02020603050405020304" pitchFamily="18" charset="0"/>
              </a:rPr>
              <a:t>Appropriateness</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of</a:t>
            </a:r>
            <a:r>
              <a:rPr lang="uk-UA" dirty="0">
                <a:latin typeface="Times New Roman" panose="02020603050405020304" pitchFamily="18" charset="0"/>
                <a:ea typeface="Times New Roman" panose="02020603050405020304" pitchFamily="18" charset="0"/>
              </a:rPr>
              <a:t> </a:t>
            </a:r>
            <a:r>
              <a:rPr lang="uk-UA" dirty="0" err="1">
                <a:latin typeface="Times New Roman" panose="02020603050405020304" pitchFamily="18" charset="0"/>
                <a:ea typeface="Times New Roman" panose="02020603050405020304" pitchFamily="18" charset="0"/>
              </a:rPr>
              <a:t>format</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683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9160" y="0"/>
            <a:ext cx="8455742" cy="369332"/>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2. Система інформації фінансового плану та бюджетів підприємства</a:t>
            </a:r>
            <a:endParaRPr lang="ru-RU" dirty="0"/>
          </a:p>
        </p:txBody>
      </p:sp>
      <p:sp>
        <p:nvSpPr>
          <p:cNvPr id="6" name="Прямоугольник 5"/>
          <p:cNvSpPr/>
          <p:nvPr/>
        </p:nvSpPr>
        <p:spPr>
          <a:xfrm>
            <a:off x="49160" y="369332"/>
            <a:ext cx="8332838" cy="1978106"/>
          </a:xfrm>
          <a:prstGeom prst="rect">
            <a:avLst/>
          </a:prstGeom>
        </p:spPr>
        <p:txBody>
          <a:bodyPr wrap="square">
            <a:spAutoFit/>
          </a:bodyPr>
          <a:lstStyle/>
          <a:p>
            <a:pPr indent="215900" algn="just">
              <a:lnSpc>
                <a:spcPct val="115000"/>
              </a:lnSpc>
              <a:spcAft>
                <a:spcPts val="0"/>
              </a:spcAft>
            </a:pPr>
            <a:r>
              <a:rPr lang="uk-UA" i="1" u="sng" dirty="0">
                <a:latin typeface="Times New Roman" panose="02020603050405020304" pitchFamily="18" charset="0"/>
                <a:ea typeface="Times New Roman" panose="02020603050405020304" pitchFamily="18" charset="0"/>
              </a:rPr>
              <a:t>Фінансовий план має дві специфічні мети</a:t>
            </a:r>
            <a:r>
              <a:rPr lang="uk-UA" dirty="0">
                <a:latin typeface="Times New Roman" panose="02020603050405020304" pitchFamily="18" charset="0"/>
                <a:ea typeface="Times New Roman" panose="02020603050405020304" pitchFamily="18" charset="0"/>
              </a:rPr>
              <a:t>: максимізація прибутку і стале зростання вартості підприємства. Перша мета обумовлюється тим, що прибуток є основним джерелом поліпшення фінансового стану, а досягнення другої мети – забезпечує фінансову стійкість підприємства в майбутньому. Рівень вартості підприємства є також основним параметром, за яким власник оцінює ефективність управлінських рішень.</a:t>
            </a:r>
            <a:endParaRPr lang="ru-RU" sz="16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722671" y="2347438"/>
            <a:ext cx="11297265" cy="4552015"/>
          </a:xfrm>
          <a:prstGeom prst="rect">
            <a:avLst/>
          </a:prstGeom>
        </p:spPr>
        <p:txBody>
          <a:bodyPr wrap="square">
            <a:spAutoFit/>
          </a:bodyPr>
          <a:lstStyle/>
          <a:p>
            <a:pPr indent="215900" algn="just">
              <a:lnSpc>
                <a:spcPct val="115000"/>
              </a:lnSpc>
              <a:spcAft>
                <a:spcPts val="0"/>
              </a:spcAft>
            </a:pPr>
            <a:r>
              <a:rPr lang="uk-UA" i="1" u="sng" dirty="0">
                <a:latin typeface="Times New Roman" panose="02020603050405020304" pitchFamily="18" charset="0"/>
                <a:ea typeface="Times New Roman" panose="02020603050405020304" pitchFamily="18" charset="0"/>
              </a:rPr>
              <a:t>Показники фінансового плану дають можливість:</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забезпечить орієнтири, у відповідності з якими підприємство буде здійснювати свою діяльність;</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зробити вибір найбільш ефективних шляхів розвитку підприємства з можливих альтернативних варіантів;</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визначити в майбутньому економічну ефективність діяльності підприємства;</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визначити мету діяльності, що дозволяє встановлювати критерії оцінки результатів роботи персоналу підприємства.</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tabLst>
                <a:tab pos="342900" algn="l"/>
              </a:tabLst>
            </a:pPr>
            <a:r>
              <a:rPr lang="uk-UA" dirty="0">
                <a:latin typeface="Times New Roman" panose="02020603050405020304" pitchFamily="18" charset="0"/>
                <a:ea typeface="Times New Roman" panose="02020603050405020304" pitchFamily="18" charset="0"/>
              </a:rPr>
              <a:t>Фінансовий план підприємства охоплює показники господарської діяльності, які характеризують:</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доходи за видами діяльності і елементами;</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pc="-20" dirty="0">
                <a:latin typeface="Times New Roman" panose="02020603050405020304" pitchFamily="18" charset="0"/>
                <a:ea typeface="Times New Roman" panose="02020603050405020304" pitchFamily="18" charset="0"/>
              </a:rPr>
              <a:t> витрати за видами діяльності і елементами;</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pc="-30" dirty="0">
                <a:latin typeface="Times New Roman" panose="02020603050405020304" pitchFamily="18" charset="0"/>
                <a:ea typeface="Times New Roman" panose="02020603050405020304" pitchFamily="18" charset="0"/>
              </a:rPr>
              <a:t>фінансові результати від господарської діяльності;</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 джерела формування і надходження коштів;</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dirty="0">
                <a:latin typeface="Times New Roman" panose="02020603050405020304" pitchFamily="18" charset="0"/>
                <a:ea typeface="Times New Roman" panose="02020603050405020304" pitchFamily="18" charset="0"/>
              </a:rPr>
              <a:t>приріст активів;</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342900" algn="l"/>
              </a:tabLst>
            </a:pPr>
            <a:r>
              <a:rPr lang="uk-UA" spc="-30" dirty="0">
                <a:latin typeface="Times New Roman" panose="02020603050405020304" pitchFamily="18" charset="0"/>
                <a:ea typeface="Times New Roman" panose="02020603050405020304" pitchFamily="18" charset="0"/>
              </a:rPr>
              <a:t>обов’язкові платежі, пов’язані з системою оподаткування, соціальними витратами і формуванням цільових фондів.</a:t>
            </a:r>
            <a:r>
              <a:rPr lang="uk-UA" dirty="0">
                <a:latin typeface="Times New Roman" panose="02020603050405020304" pitchFamily="18" charset="0"/>
                <a:ea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0415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9160" y="0"/>
            <a:ext cx="8455742" cy="369332"/>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2. Система інформації фінансового плану та бюджетів підприємства</a:t>
            </a:r>
            <a:endParaRPr lang="ru-RU" dirty="0"/>
          </a:p>
        </p:txBody>
      </p:sp>
      <p:sp>
        <p:nvSpPr>
          <p:cNvPr id="2" name="Прямоугольник 1"/>
          <p:cNvSpPr/>
          <p:nvPr/>
        </p:nvSpPr>
        <p:spPr>
          <a:xfrm>
            <a:off x="432618" y="698791"/>
            <a:ext cx="9242324" cy="5153719"/>
          </a:xfrm>
          <a:prstGeom prst="rect">
            <a:avLst/>
          </a:prstGeom>
        </p:spPr>
        <p:txBody>
          <a:bodyPr wrap="square">
            <a:spAutoFit/>
          </a:bodyPr>
          <a:lstStyle/>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Процес планування майбутніх господарських операцій на підприємстві оформляється у вигляді системи бюджетів. </a:t>
            </a:r>
            <a:endParaRPr lang="uk-UA"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b="1" i="1" dirty="0">
                <a:latin typeface="Times New Roman" panose="02020603050405020304" pitchFamily="18" charset="0"/>
                <a:ea typeface="Times New Roman" panose="02020603050405020304" pitchFamily="18" charset="0"/>
              </a:rPr>
              <a:t>Бюджетування</a:t>
            </a:r>
            <a:r>
              <a:rPr lang="uk-UA" dirty="0">
                <a:latin typeface="Times New Roman" panose="02020603050405020304" pitchFamily="18" charset="0"/>
                <a:ea typeface="Times New Roman" panose="02020603050405020304" pitchFamily="18" charset="0"/>
              </a:rPr>
              <a:t> – процес планування майбутніх господарських операцій підприємства та оформлення його результатів у вигляді системи бюджетів.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endParaRPr lang="uk-UA" b="1" i="1"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b="1" i="1" dirty="0" smtClean="0">
                <a:latin typeface="Times New Roman" panose="02020603050405020304" pitchFamily="18" charset="0"/>
                <a:ea typeface="Times New Roman" panose="02020603050405020304" pitchFamily="18" charset="0"/>
              </a:rPr>
              <a:t>Складання </a:t>
            </a:r>
            <a:r>
              <a:rPr lang="uk-UA" b="1" i="1" dirty="0">
                <a:latin typeface="Times New Roman" panose="02020603050405020304" pitchFamily="18" charset="0"/>
                <a:ea typeface="Times New Roman" panose="02020603050405020304" pitchFamily="18" charset="0"/>
              </a:rPr>
              <a:t>бюджетів має такі цілі: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розроблення концепції ведення господарської діяльності підприємства через планування на певний період;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оптимізацію витрат і доходів підприємства;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координацію – узгодження діяльності різних підрозділів підприємства;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комунікацію – доведення планів до центрів відповідальності різних рівнів;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мотивацію персоналу на місцях на досягнення цілей підприємства;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контроль й оцінку ефективності роботи центрів відповідальності на місцях порівнянням фактичних і бюджетних показників;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ru-RU" dirty="0">
                <a:latin typeface="Times New Roman" panose="02020603050405020304" pitchFamily="18" charset="0"/>
                <a:ea typeface="Times New Roman" panose="02020603050405020304" pitchFamily="18" charset="0"/>
                <a:sym typeface="Symbol" panose="05050102010706020507" pitchFamily="18" charset="2"/>
              </a:rPr>
              <a:t></a:t>
            </a:r>
            <a:r>
              <a:rPr lang="uk-UA" dirty="0">
                <a:latin typeface="Times New Roman" panose="02020603050405020304" pitchFamily="18" charset="0"/>
                <a:ea typeface="Times New Roman" panose="02020603050405020304" pitchFamily="18" charset="0"/>
              </a:rPr>
              <a:t> виявлення потреб у ресурсах й оптимізацію грошових потоків.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3278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9160" y="0"/>
            <a:ext cx="8455742" cy="369332"/>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2. Система інформації фінансового плану та бюджетів підприємства</a:t>
            </a:r>
            <a:endParaRPr lang="ru-RU" dirty="0"/>
          </a:p>
        </p:txBody>
      </p:sp>
      <p:sp>
        <p:nvSpPr>
          <p:cNvPr id="3" name="Прямоугольник 2"/>
          <p:cNvSpPr/>
          <p:nvPr/>
        </p:nvSpPr>
        <p:spPr>
          <a:xfrm>
            <a:off x="265471" y="619011"/>
            <a:ext cx="7787148" cy="1366528"/>
          </a:xfrm>
          <a:prstGeom prst="rect">
            <a:avLst/>
          </a:prstGeom>
        </p:spPr>
        <p:txBody>
          <a:bodyPr wrap="square">
            <a:spAutoFit/>
          </a:bodyPr>
          <a:lstStyle/>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Бюджети центрів відповідальності виконують такі важливі </a:t>
            </a:r>
            <a:r>
              <a:rPr lang="uk-UA" b="1" u="sng" dirty="0">
                <a:latin typeface="Times New Roman" panose="02020603050405020304" pitchFamily="18" charset="0"/>
                <a:ea typeface="Times New Roman" panose="02020603050405020304" pitchFamily="18" charset="0"/>
              </a:rPr>
              <a:t>функції</a:t>
            </a:r>
            <a:r>
              <a:rPr lang="uk-UA" dirty="0">
                <a:latin typeface="Times New Roman" panose="02020603050405020304" pitchFamily="18" charset="0"/>
                <a:ea typeface="Times New Roman" panose="02020603050405020304" pitchFamily="18" charset="0"/>
              </a:rPr>
              <a:t>, як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організуюча</a:t>
            </a:r>
            <a:r>
              <a:rPr lang="uk-UA" dirty="0">
                <a:latin typeface="Times New Roman" panose="02020603050405020304" pitchFamily="18" charset="0"/>
                <a:ea typeface="Times New Roman" panose="02020603050405020304" pitchFamily="18" charset="0"/>
              </a:rPr>
              <a:t>,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контролююча</a:t>
            </a: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стимулююча</a:t>
            </a:r>
            <a:r>
              <a:rPr lang="uk-UA" dirty="0">
                <a:latin typeface="Times New Roman" panose="02020603050405020304" pitchFamily="18" charset="0"/>
                <a:ea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471948" y="2426947"/>
            <a:ext cx="8554065" cy="3596369"/>
          </a:xfrm>
          <a:prstGeom prst="rect">
            <a:avLst/>
          </a:prstGeom>
        </p:spPr>
        <p:txBody>
          <a:bodyPr wrap="square">
            <a:spAutoFit/>
          </a:bodyPr>
          <a:lstStyle/>
          <a:p>
            <a:pPr indent="215900" algn="just">
              <a:lnSpc>
                <a:spcPct val="115000"/>
              </a:lnSpc>
              <a:spcAft>
                <a:spcPts val="0"/>
              </a:spcAft>
            </a:pPr>
            <a:r>
              <a:rPr lang="uk-UA" i="1" u="sng" dirty="0">
                <a:latin typeface="Times New Roman" panose="02020603050405020304" pitchFamily="18" charset="0"/>
                <a:ea typeface="Times New Roman" panose="02020603050405020304" pitchFamily="18" charset="0"/>
              </a:rPr>
              <a:t>Організуюча функція бюджету</a:t>
            </a:r>
            <a:r>
              <a:rPr lang="uk-UA" dirty="0">
                <a:latin typeface="Times New Roman" panose="02020603050405020304" pitchFamily="18" charset="0"/>
                <a:ea typeface="Times New Roman" panose="02020603050405020304" pitchFamily="18" charset="0"/>
              </a:rPr>
              <a:t> полягає в тому, що структурний підрозділ, маючи встановлений сценарій розвитку і розмір показників його діяльності, персонал відповідальний за їх досягнення, намагається дотримуватися визначеного результату (витрат, доходів, прибутку, ефекту від інвестицій).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Бюджети підприємства і підрозділів дають змогу </a:t>
            </a:r>
            <a:r>
              <a:rPr lang="uk-UA" i="1" u="sng" dirty="0" smtClean="0">
                <a:latin typeface="Times New Roman" panose="02020603050405020304" pitchFamily="18" charset="0"/>
                <a:ea typeface="Times New Roman" panose="02020603050405020304" pitchFamily="18" charset="0"/>
              </a:rPr>
              <a:t>контролювати</a:t>
            </a:r>
            <a:r>
              <a:rPr lang="uk-UA" dirty="0" smtClean="0">
                <a:latin typeface="Times New Roman" panose="02020603050405020304" pitchFamily="18" charset="0"/>
                <a:ea typeface="Times New Roman" panose="02020603050405020304" pitchFamily="18" charset="0"/>
              </a:rPr>
              <a:t> роботу персоналу, відповідального за рівень визначених показників. Це здійснюється порівнянням фактичних даних з плановими, передбаченими в бюджетах.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Відхилення аналізуються, що є основою для реалізації </a:t>
            </a:r>
            <a:r>
              <a:rPr lang="uk-UA" i="1" u="sng" dirty="0" smtClean="0">
                <a:latin typeface="Times New Roman" panose="02020603050405020304" pitchFamily="18" charset="0"/>
                <a:ea typeface="Times New Roman" panose="02020603050405020304" pitchFamily="18" charset="0"/>
              </a:rPr>
              <a:t>стимулюючої функції</a:t>
            </a:r>
            <a:r>
              <a:rPr lang="uk-UA" dirty="0" smtClean="0">
                <a:latin typeface="Times New Roman" panose="02020603050405020304" pitchFamily="18" charset="0"/>
                <a:ea typeface="Times New Roman" panose="02020603050405020304" pitchFamily="18" charset="0"/>
              </a:rPr>
              <a:t> щодо персоналу, який впливає на величину визначених показників і відповідає за них. Стимулювання здійснюється через відповідальність за необґрунтовані господарські операції і заохочення за поліпшення їх ефективності.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89250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9160" y="0"/>
            <a:ext cx="8455742" cy="369332"/>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2. Система інформації фінансового плану та бюджетів підприємства</a:t>
            </a:r>
            <a:endParaRPr lang="ru-RU" dirty="0"/>
          </a:p>
        </p:txBody>
      </p:sp>
      <p:pic>
        <p:nvPicPr>
          <p:cNvPr id="3" name="Рисунок 2" descr="Знімок екрана 2026-09-22 172948"/>
          <p:cNvPicPr/>
          <p:nvPr/>
        </p:nvPicPr>
        <p:blipFill>
          <a:blip r:embed="rId2">
            <a:extLst>
              <a:ext uri="{28A0092B-C50C-407E-A947-70E740481C1C}">
                <a14:useLocalDpi xmlns:a14="http://schemas.microsoft.com/office/drawing/2010/main" val="0"/>
              </a:ext>
            </a:extLst>
          </a:blip>
          <a:srcRect/>
          <a:stretch>
            <a:fillRect/>
          </a:stretch>
        </p:blipFill>
        <p:spPr bwMode="auto">
          <a:xfrm>
            <a:off x="5117692" y="369332"/>
            <a:ext cx="6518786" cy="6105832"/>
          </a:xfrm>
          <a:prstGeom prst="rect">
            <a:avLst/>
          </a:prstGeom>
          <a:noFill/>
          <a:ln>
            <a:noFill/>
          </a:ln>
        </p:spPr>
      </p:pic>
      <p:sp>
        <p:nvSpPr>
          <p:cNvPr id="2" name="Прямоугольник 1"/>
          <p:cNvSpPr/>
          <p:nvPr/>
        </p:nvSpPr>
        <p:spPr>
          <a:xfrm>
            <a:off x="5847411" y="6488668"/>
            <a:ext cx="5314981" cy="369332"/>
          </a:xfrm>
          <a:prstGeom prst="rect">
            <a:avLst/>
          </a:prstGeom>
        </p:spPr>
        <p:txBody>
          <a:bodyPr wrap="none">
            <a:spAutoFit/>
          </a:bodyPr>
          <a:lstStyle/>
          <a:p>
            <a:r>
              <a:rPr lang="uk-UA" i="1" smtClean="0">
                <a:latin typeface="Times New Roman" panose="02020603050405020304" pitchFamily="18" charset="0"/>
                <a:ea typeface="Times New Roman" panose="02020603050405020304" pitchFamily="18" charset="0"/>
              </a:rPr>
              <a:t>Основні складові зведеного бюджету підприємства</a:t>
            </a:r>
            <a:endParaRPr lang="ru-RU" dirty="0"/>
          </a:p>
        </p:txBody>
      </p:sp>
      <p:sp>
        <p:nvSpPr>
          <p:cNvPr id="4" name="Прямоугольник 3"/>
          <p:cNvSpPr/>
          <p:nvPr/>
        </p:nvSpPr>
        <p:spPr>
          <a:xfrm>
            <a:off x="319549" y="562040"/>
            <a:ext cx="4798143" cy="3596369"/>
          </a:xfrm>
          <a:prstGeom prst="rect">
            <a:avLst/>
          </a:prstGeom>
        </p:spPr>
        <p:txBody>
          <a:bodyPr wrap="square">
            <a:spAutoFit/>
          </a:bodyPr>
          <a:lstStyle/>
          <a:p>
            <a:pPr indent="215900" algn="just">
              <a:lnSpc>
                <a:spcPct val="115000"/>
              </a:lnSpc>
              <a:spcAft>
                <a:spcPts val="0"/>
              </a:spcAft>
            </a:pPr>
            <a:r>
              <a:rPr lang="uk-UA" i="1" u="sng" dirty="0" smtClean="0">
                <a:latin typeface="Times New Roman" panose="02020603050405020304" pitchFamily="18" charset="0"/>
                <a:ea typeface="Times New Roman" panose="02020603050405020304" pitchFamily="18" charset="0"/>
              </a:rPr>
              <a:t>Об'єктами бюджетування є: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 бізнес-напрямок господарської діяльності підприємства;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 структурні підрозділи і центри відповідальності підприємства;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 центри управлінського обліку;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 основні бізнес-процеси підприємства;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 проекти підприємства;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 стандарти і норми, необхідні для забезпечення господарської діяльності підприємства. </a:t>
            </a:r>
            <a:endParaRPr lang="uk-UA"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511278" y="4527741"/>
            <a:ext cx="4798143" cy="1200329"/>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Бюджети в широкому розумінні поділяють на два основних види: зведений (узагальнений, основний, консолідований, головний, генеральний) і частковий. </a:t>
            </a:r>
            <a:endParaRPr lang="uk-UA" dirty="0"/>
          </a:p>
        </p:txBody>
      </p:sp>
    </p:spTree>
    <p:extLst>
      <p:ext uri="{BB962C8B-B14F-4D97-AF65-F5344CB8AC3E}">
        <p14:creationId xmlns:p14="http://schemas.microsoft.com/office/powerpoint/2010/main" val="27173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9160" y="0"/>
            <a:ext cx="8455742" cy="369332"/>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2. Система інформації фінансового плану та бюджетів підприємства</a:t>
            </a:r>
            <a:endParaRPr lang="ru-RU" dirty="0"/>
          </a:p>
        </p:txBody>
      </p:sp>
      <p:sp>
        <p:nvSpPr>
          <p:cNvPr id="2" name="Прямоугольник 1"/>
          <p:cNvSpPr/>
          <p:nvPr/>
        </p:nvSpPr>
        <p:spPr>
          <a:xfrm>
            <a:off x="368709" y="495149"/>
            <a:ext cx="7565923" cy="1685077"/>
          </a:xfrm>
          <a:prstGeom prst="rect">
            <a:avLst/>
          </a:prstGeom>
        </p:spPr>
        <p:txBody>
          <a:bodyPr wrap="square">
            <a:spAutoFit/>
          </a:bodyPr>
          <a:lstStyle/>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Кількість, види та форму бюджетів кожне підприємство обирає для себе самостійно, залежно від типу внутрішньої організації, профілю та видів діяльності, форми власності, спеціалізації, розміру, етапу життєвого циклу, особливостей середовища функціонування, стадії впровадження та застосування бюджетної системи та інших чинників. </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248696" y="2180226"/>
            <a:ext cx="8750710" cy="1685077"/>
          </a:xfrm>
          <a:prstGeom prst="rect">
            <a:avLst/>
          </a:prstGeom>
        </p:spPr>
        <p:txBody>
          <a:bodyPr wrap="square">
            <a:spAutoFit/>
          </a:bodyPr>
          <a:lstStyle/>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На відміну від фінансового обліку, форма, види бюджетів та терміни їх формування і звітування не регламентуються законодавчо, а обираються підприємством залежно від наявних потреб та умов діяльності. При цьому основними користувачами бюджетної інформації підприємства є органи управління, керівники усіх рівнів, спеціалісти, фінансово-кредитні установи і організації та і</a:t>
            </a:r>
            <a:r>
              <a:rPr lang="ru-RU" dirty="0" err="1" smtClean="0">
                <a:latin typeface="Times New Roman" panose="02020603050405020304" pitchFamily="18" charset="0"/>
                <a:ea typeface="Times New Roman" panose="02020603050405020304" pitchFamily="18" charset="0"/>
              </a:rPr>
              <a:t>нвестори</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353960" y="4006254"/>
            <a:ext cx="7565923" cy="923330"/>
          </a:xfrm>
          <a:prstGeom prst="rect">
            <a:avLst/>
          </a:prstGeom>
        </p:spPr>
        <p:txBody>
          <a:bodyPr wrap="square">
            <a:spAutoFit/>
          </a:bodyPr>
          <a:lstStyle/>
          <a:p>
            <a:r>
              <a:rPr lang="uk-UA" i="1" u="sng" dirty="0">
                <a:latin typeface="Times New Roman" panose="02020603050405020304" pitchFamily="18" charset="0"/>
                <a:ea typeface="Times New Roman" panose="02020603050405020304" pitchFamily="18" charset="0"/>
              </a:rPr>
              <a:t>Бюджетна інформація</a:t>
            </a:r>
            <a:r>
              <a:rPr lang="uk-UA" dirty="0">
                <a:latin typeface="Times New Roman" panose="02020603050405020304" pitchFamily="18" charset="0"/>
                <a:ea typeface="Times New Roman" panose="02020603050405020304" pitchFamily="18" charset="0"/>
              </a:rPr>
              <a:t> використовується не лише для цілей внутрішнього управління, вона є досить цінною і для багатьох зовнішніх користувачів (партнерів та інвесторів).</a:t>
            </a:r>
            <a:endParaRPr lang="ru-RU" dirty="0"/>
          </a:p>
        </p:txBody>
      </p:sp>
      <p:sp>
        <p:nvSpPr>
          <p:cNvPr id="6" name="Прямоугольник 5"/>
          <p:cNvSpPr/>
          <p:nvPr/>
        </p:nvSpPr>
        <p:spPr>
          <a:xfrm>
            <a:off x="1248697" y="5070536"/>
            <a:ext cx="8912942" cy="1366528"/>
          </a:xfrm>
          <a:prstGeom prst="rect">
            <a:avLst/>
          </a:prstGeom>
        </p:spPr>
        <p:txBody>
          <a:bodyPr wrap="square">
            <a:spAutoFit/>
          </a:bodyPr>
          <a:lstStyle/>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Формати бюджетів доцільно щоб збігалися з форматами звітів у фінансовому, управлінському, статистичному обліку та з податковими розрахунками з метою сприяння проведення порівняльного аналізу фактичних і запланованих даних, а також виявленню відхилень і привернення до них уваги всіх працівників яких вони стосуються.</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557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378" y="132425"/>
            <a:ext cx="5968365"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3. Система інформації рахунків бухгалтерського обліку</a:t>
            </a:r>
            <a:endParaRPr lang="ru-RU" dirty="0"/>
          </a:p>
        </p:txBody>
      </p:sp>
      <p:sp>
        <p:nvSpPr>
          <p:cNvPr id="3" name="Rectangle 2"/>
          <p:cNvSpPr>
            <a:spLocks noChangeArrowheads="1"/>
          </p:cNvSpPr>
          <p:nvPr/>
        </p:nvSpPr>
        <p:spPr bwMode="auto">
          <a:xfrm>
            <a:off x="427703" y="973393"/>
            <a:ext cx="2003722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2342746957"/>
              </p:ext>
            </p:extLst>
          </p:nvPr>
        </p:nvGraphicFramePr>
        <p:xfrm>
          <a:off x="427703" y="973394"/>
          <a:ext cx="9092224" cy="4704735"/>
        </p:xfrm>
        <a:graphic>
          <a:graphicData uri="http://schemas.openxmlformats.org/presentationml/2006/ole">
            <mc:AlternateContent xmlns:mc="http://schemas.openxmlformats.org/markup-compatibility/2006">
              <mc:Choice xmlns:v="urn:schemas-microsoft-com:vml" Requires="v">
                <p:oleObj spid="_x0000_s1030" name="Picture" r:id="rId3" imgW="4425939" imgH="2457165" progId="Word.Picture.8">
                  <p:embed/>
                </p:oleObj>
              </mc:Choice>
              <mc:Fallback>
                <p:oleObj name="Picture" r:id="rId3" imgW="4425939" imgH="2457165"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703" y="973394"/>
                        <a:ext cx="9092224" cy="4704735"/>
                      </a:xfrm>
                      <a:prstGeom prst="rect">
                        <a:avLst/>
                      </a:prstGeom>
                      <a:noFill/>
                    </p:spPr>
                  </p:pic>
                </p:oleObj>
              </mc:Fallback>
            </mc:AlternateContent>
          </a:graphicData>
        </a:graphic>
      </p:graphicFrame>
      <p:sp>
        <p:nvSpPr>
          <p:cNvPr id="6" name="Прямоугольник 5"/>
          <p:cNvSpPr/>
          <p:nvPr/>
        </p:nvSpPr>
        <p:spPr>
          <a:xfrm>
            <a:off x="1985733" y="5810553"/>
            <a:ext cx="5477333" cy="369332"/>
          </a:xfrm>
          <a:prstGeom prst="rect">
            <a:avLst/>
          </a:prstGeom>
        </p:spPr>
        <p:txBody>
          <a:bodyPr wrap="none">
            <a:spAutoFit/>
          </a:bodyPr>
          <a:lstStyle/>
          <a:p>
            <a:r>
              <a:rPr lang="ru-RU" i="1" dirty="0">
                <a:latin typeface="Times New Roman" panose="02020603050405020304" pitchFamily="18" charset="0"/>
                <a:ea typeface="Times New Roman" panose="02020603050405020304" pitchFamily="18" charset="0"/>
              </a:rPr>
              <a:t>Характеристика </a:t>
            </a:r>
            <a:r>
              <a:rPr lang="ru-RU" i="1" dirty="0" err="1">
                <a:latin typeface="Times New Roman" panose="02020603050405020304" pitchFamily="18" charset="0"/>
                <a:ea typeface="Times New Roman" panose="02020603050405020304" pitchFamily="18" charset="0"/>
              </a:rPr>
              <a:t>інформації</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бухгалтерських</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рахунків</a:t>
            </a:r>
            <a:endParaRPr lang="ru-RU" dirty="0"/>
          </a:p>
        </p:txBody>
      </p:sp>
    </p:spTree>
    <p:extLst>
      <p:ext uri="{BB962C8B-B14F-4D97-AF65-F5344CB8AC3E}">
        <p14:creationId xmlns:p14="http://schemas.microsoft.com/office/powerpoint/2010/main" val="265533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378" y="132425"/>
            <a:ext cx="5968365"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3. Система інформації рахунків бухгалтерського обліку</a:t>
            </a:r>
            <a:endParaRPr lang="ru-RU" dirty="0"/>
          </a:p>
        </p:txBody>
      </p:sp>
      <p:sp>
        <p:nvSpPr>
          <p:cNvPr id="3" name="Rectangle 2"/>
          <p:cNvSpPr>
            <a:spLocks noChangeArrowheads="1"/>
          </p:cNvSpPr>
          <p:nvPr/>
        </p:nvSpPr>
        <p:spPr bwMode="auto">
          <a:xfrm>
            <a:off x="427703" y="973393"/>
            <a:ext cx="2003722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sp>
        <p:nvSpPr>
          <p:cNvPr id="5" name="Прямоугольник 4"/>
          <p:cNvSpPr/>
          <p:nvPr/>
        </p:nvSpPr>
        <p:spPr>
          <a:xfrm>
            <a:off x="688257" y="1019112"/>
            <a:ext cx="7718323" cy="4481227"/>
          </a:xfrm>
          <a:prstGeom prst="rect">
            <a:avLst/>
          </a:prstGeom>
        </p:spPr>
        <p:txBody>
          <a:bodyPr wrap="square">
            <a:spAutoFit/>
          </a:bodyPr>
          <a:lstStyle/>
          <a:p>
            <a:pPr indent="215900" algn="just">
              <a:lnSpc>
                <a:spcPct val="115000"/>
              </a:lnSpc>
              <a:spcAft>
                <a:spcPts val="0"/>
              </a:spcAft>
            </a:pPr>
            <a:r>
              <a:rPr lang="uk-UA" b="1" i="1" dirty="0" err="1">
                <a:latin typeface="Times New Roman" panose="02020603050405020304" pitchFamily="18" charset="0"/>
                <a:ea typeface="Times New Roman" panose="02020603050405020304" pitchFamily="18" charset="0"/>
              </a:rPr>
              <a:t>Моментна</a:t>
            </a:r>
            <a:r>
              <a:rPr lang="uk-UA" b="1" i="1" dirty="0">
                <a:latin typeface="Times New Roman" panose="02020603050405020304" pitchFamily="18" charset="0"/>
                <a:ea typeface="Times New Roman" panose="02020603050405020304" pitchFamily="18" charset="0"/>
              </a:rPr>
              <a:t> інформація</a:t>
            </a:r>
            <a:r>
              <a:rPr lang="uk-UA" dirty="0">
                <a:latin typeface="Times New Roman" panose="02020603050405020304" pitchFamily="18" charset="0"/>
                <a:ea typeface="Times New Roman" panose="02020603050405020304" pitchFamily="18" charset="0"/>
              </a:rPr>
              <a:t> визначається залишками активів, власного капіталу і зобов’язань підприємства та характеризує їх розмір на певні моменти часу, як правило на кінець останнього дня кожного місяця. На рахунках, де записуються активи, їх залишки (сальдо) відображають у лівій (дебетовій) частині, а власний капітал і зобов’язання – у правій (кредитовій</a:t>
            </a:r>
            <a:r>
              <a:rPr lang="uk-UA" dirty="0" smtClean="0">
                <a:latin typeface="Times New Roman" panose="02020603050405020304" pitchFamily="18" charset="0"/>
                <a:ea typeface="Times New Roman" panose="02020603050405020304" pitchFamily="18" charset="0"/>
              </a:rPr>
              <a:t>).</a:t>
            </a:r>
          </a:p>
          <a:p>
            <a:pPr indent="215900" algn="just">
              <a:lnSpc>
                <a:spcPct val="115000"/>
              </a:lnSpc>
              <a:spcAft>
                <a:spcPts val="0"/>
              </a:spcAft>
            </a:pPr>
            <a:endParaRPr lang="uk-UA"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endParaRPr lang="ru-RU" sz="1600" dirty="0">
              <a:latin typeface="Times New Roman" panose="02020603050405020304" pitchFamily="18" charset="0"/>
              <a:ea typeface="Times New Roman" panose="02020603050405020304" pitchFamily="18" charset="0"/>
            </a:endParaRPr>
          </a:p>
          <a:p>
            <a:pPr marL="76200" indent="215900" algn="just">
              <a:lnSpc>
                <a:spcPct val="115000"/>
              </a:lnSpc>
              <a:spcAft>
                <a:spcPts val="0"/>
              </a:spcAft>
            </a:pPr>
            <a:r>
              <a:rPr lang="uk-UA" b="1" i="1" dirty="0">
                <a:latin typeface="Times New Roman" panose="02020603050405020304" pitchFamily="18" charset="0"/>
                <a:ea typeface="Times New Roman" panose="02020603050405020304" pitchFamily="18" charset="0"/>
              </a:rPr>
              <a:t>Інтервальна інформація</a:t>
            </a:r>
            <a:r>
              <a:rPr lang="uk-UA" dirty="0">
                <a:latin typeface="Times New Roman" panose="02020603050405020304" pitchFamily="18" charset="0"/>
                <a:ea typeface="Times New Roman" panose="02020603050405020304" pitchFamily="18" charset="0"/>
              </a:rPr>
              <a:t> визначається оборотами за рахунками, величина яких характеризує розміри господарських операцій відповідних класифікаційних ознак за певні періоди часу (місяць, квартал, рік). Важливе економічне значення має підсумування даних інтервальних показників. Сума даних інтервальної інформації оборотів за бухгалтерськими рахунками характеризує рівень показників за більш тривалий проміжок часу наростаючим підсумком.</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9059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6" name="Прямоугольник 5"/>
          <p:cNvSpPr/>
          <p:nvPr/>
        </p:nvSpPr>
        <p:spPr>
          <a:xfrm>
            <a:off x="304799" y="725580"/>
            <a:ext cx="9193162" cy="646331"/>
          </a:xfrm>
          <a:prstGeom prst="rect">
            <a:avLst/>
          </a:prstGeom>
        </p:spPr>
        <p:txBody>
          <a:bodyPr wrap="square">
            <a:spAutoFit/>
          </a:bodyPr>
          <a:lstStyle/>
          <a:p>
            <a:r>
              <a:rPr lang="uk-UA" b="1" i="1" dirty="0">
                <a:latin typeface="Times New Roman" panose="02020603050405020304" pitchFamily="18" charset="0"/>
                <a:ea typeface="Times New Roman" panose="02020603050405020304" pitchFamily="18" charset="0"/>
              </a:rPr>
              <a:t>Фінансова звітність</a:t>
            </a:r>
            <a:r>
              <a:rPr lang="uk-UA" b="1" dirty="0">
                <a:latin typeface="Times New Roman" panose="02020603050405020304" pitchFamily="18" charset="0"/>
                <a:ea typeface="Times New Roman" panose="02020603050405020304" pitchFamily="18" charset="0"/>
              </a:rPr>
              <a:t> – </a:t>
            </a:r>
            <a:r>
              <a:rPr lang="uk-UA" dirty="0">
                <a:latin typeface="Times New Roman" panose="02020603050405020304" pitchFamily="18" charset="0"/>
                <a:ea typeface="Times New Roman" panose="02020603050405020304" pitchFamily="18" charset="0"/>
              </a:rPr>
              <a:t>бухгалтерська звітність, що містить інформацію про фінансовий стан, результати діяльності та рух грошових коштів підприємства за звітний період.</a:t>
            </a:r>
            <a:endParaRPr lang="ru-RU" dirty="0"/>
          </a:p>
        </p:txBody>
      </p:sp>
      <p:sp>
        <p:nvSpPr>
          <p:cNvPr id="7" name="Прямоугольник 6"/>
          <p:cNvSpPr/>
          <p:nvPr/>
        </p:nvSpPr>
        <p:spPr>
          <a:xfrm>
            <a:off x="1076632" y="1707515"/>
            <a:ext cx="7270955" cy="3596369"/>
          </a:xfrm>
          <a:prstGeom prst="rect">
            <a:avLst/>
          </a:prstGeom>
        </p:spPr>
        <p:txBody>
          <a:bodyPr wrap="square">
            <a:spAutoFit/>
          </a:bodyPr>
          <a:lstStyle/>
          <a:p>
            <a:pPr indent="215900" algn="just">
              <a:lnSpc>
                <a:spcPct val="115000"/>
              </a:lnSpc>
              <a:spcAft>
                <a:spcPts val="0"/>
              </a:spcAft>
            </a:pPr>
            <a:r>
              <a:rPr lang="uk-UA" b="1" u="sng" dirty="0">
                <a:latin typeface="Times New Roman" panose="02020603050405020304" pitchFamily="18" charset="0"/>
                <a:ea typeface="Times New Roman" panose="02020603050405020304" pitchFamily="18" charset="0"/>
              </a:rPr>
              <a:t>Метою складання фінансової звітності </a:t>
            </a:r>
            <a:r>
              <a:rPr lang="uk-UA" dirty="0">
                <a:latin typeface="Times New Roman" panose="02020603050405020304" pitchFamily="18" charset="0"/>
                <a:ea typeface="Times New Roman" panose="02020603050405020304" pitchFamily="18" charset="0"/>
              </a:rPr>
              <a:t>є забезпечення інформаційних потреб щодо:</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обґрунтування рішень з придбання, продажу та володіння майном підприємства;</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прийняття участі у інвестуванні підприємства;</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оцінки якості управління;</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оцінки здатності підприємства своєчасно виконувати свої зобов’язання;</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визначення ризику забезпеченості зобов’язань підприємства;</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розрахунку суми дивідендів та їх розподілу;</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регулювання діяльності підприємства.</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56585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2" name="Прямоугольник 1"/>
          <p:cNvSpPr/>
          <p:nvPr/>
        </p:nvSpPr>
        <p:spPr>
          <a:xfrm>
            <a:off x="401595" y="742955"/>
            <a:ext cx="9996017" cy="3490186"/>
          </a:xfrm>
          <a:prstGeom prst="rect">
            <a:avLst/>
          </a:prstGeom>
        </p:spPr>
        <p:txBody>
          <a:bodyPr wrap="square">
            <a:spAutoFit/>
          </a:bodyPr>
          <a:lstStyle/>
          <a:p>
            <a:pPr indent="215900" algn="just">
              <a:lnSpc>
                <a:spcPct val="115000"/>
              </a:lnSpc>
              <a:spcAft>
                <a:spcPts val="0"/>
              </a:spcAft>
            </a:pPr>
            <a:r>
              <a:rPr lang="uk-UA" sz="2400" dirty="0" smtClean="0">
                <a:latin typeface="Times New Roman" panose="02020603050405020304" pitchFamily="18" charset="0"/>
                <a:ea typeface="Times New Roman" panose="02020603050405020304" pitchFamily="18" charset="0"/>
              </a:rPr>
              <a:t>Інформація фінансової звітності подається у </a:t>
            </a:r>
            <a:r>
              <a:rPr lang="uk-UA" sz="2400" b="1" i="1" dirty="0" smtClean="0">
                <a:latin typeface="Times New Roman" panose="02020603050405020304" pitchFamily="18" charset="0"/>
                <a:ea typeface="Times New Roman" panose="02020603050405020304" pitchFamily="18" charset="0"/>
              </a:rPr>
              <a:t>обов’язкових формах:</a:t>
            </a:r>
            <a:r>
              <a:rPr lang="uk-UA" sz="2400" dirty="0" smtClean="0">
                <a:latin typeface="Times New Roman" panose="02020603050405020304" pitchFamily="18" charset="0"/>
                <a:ea typeface="Times New Roman" panose="02020603050405020304" pitchFamily="18" charset="0"/>
              </a:rPr>
              <a:t> </a:t>
            </a:r>
            <a:endParaRPr lang="uk-UA" sz="2000" dirty="0" smtClean="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889000" algn="l"/>
              </a:tabLst>
            </a:pPr>
            <a:r>
              <a:rPr lang="uk-UA" sz="2400" dirty="0" smtClean="0">
                <a:latin typeface="Times New Roman" panose="02020603050405020304" pitchFamily="18" charset="0"/>
                <a:ea typeface="Times New Roman" panose="02020603050405020304" pitchFamily="18" charset="0"/>
              </a:rPr>
              <a:t>Баланс (Звіт про фінансовий стан) (ф. № 1). </a:t>
            </a:r>
            <a:endParaRPr lang="uk-UA" sz="2000" dirty="0" smtClean="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889000" algn="l"/>
              </a:tabLst>
            </a:pPr>
            <a:r>
              <a:rPr lang="uk-UA" sz="2400" dirty="0" smtClean="0">
                <a:latin typeface="Times New Roman" panose="02020603050405020304" pitchFamily="18" charset="0"/>
                <a:ea typeface="Times New Roman" panose="02020603050405020304" pitchFamily="18" charset="0"/>
              </a:rPr>
              <a:t>Звіт про фінансові результати (Звіт про сукупний дохід) (ф. № 2). </a:t>
            </a:r>
            <a:endParaRPr lang="uk-UA" sz="2000" dirty="0" smtClean="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889000" algn="l"/>
              </a:tabLst>
            </a:pPr>
            <a:r>
              <a:rPr lang="uk-UA" sz="2400" dirty="0" smtClean="0">
                <a:latin typeface="Times New Roman" panose="02020603050405020304" pitchFamily="18" charset="0"/>
                <a:ea typeface="Times New Roman" panose="02020603050405020304" pitchFamily="18" charset="0"/>
              </a:rPr>
              <a:t>Звіт про рух грошових коштів (ф. № 3). </a:t>
            </a:r>
            <a:endParaRPr lang="uk-UA" sz="2000" dirty="0" smtClean="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889000" algn="l"/>
              </a:tabLst>
            </a:pPr>
            <a:r>
              <a:rPr lang="uk-UA" sz="2400" dirty="0" smtClean="0">
                <a:latin typeface="Times New Roman" panose="02020603050405020304" pitchFamily="18" charset="0"/>
                <a:ea typeface="Times New Roman" panose="02020603050405020304" pitchFamily="18" charset="0"/>
              </a:rPr>
              <a:t>Звіт про власний капітал (ф. № 4). </a:t>
            </a:r>
            <a:endParaRPr lang="uk-UA" sz="2000" dirty="0" smtClean="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889000" algn="l"/>
              </a:tabLst>
            </a:pPr>
            <a:r>
              <a:rPr lang="uk-UA" sz="2400" dirty="0" smtClean="0">
                <a:latin typeface="Times New Roman" panose="02020603050405020304" pitchFamily="18" charset="0"/>
                <a:ea typeface="Times New Roman" panose="02020603050405020304" pitchFamily="18" charset="0"/>
              </a:rPr>
              <a:t>Примітки до річної фінансової звітності (ф. № 5). </a:t>
            </a:r>
            <a:endParaRPr lang="uk-UA" sz="2000" dirty="0" smtClean="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889000" algn="l"/>
              </a:tabLst>
            </a:pPr>
            <a:r>
              <a:rPr lang="uk-UA" sz="2400" dirty="0" smtClean="0">
                <a:latin typeface="Times New Roman" panose="02020603050405020304" pitchFamily="18" charset="0"/>
                <a:ea typeface="Times New Roman" panose="02020603050405020304" pitchFamily="18" charset="0"/>
              </a:rPr>
              <a:t>Додаток до річної фінансової звітності «Фінансова звітність за сегментами» (ф. № 6). </a:t>
            </a:r>
            <a:endParaRPr lang="uk-UA" sz="20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711312" y="4233141"/>
            <a:ext cx="8588477" cy="2187587"/>
          </a:xfrm>
          <a:prstGeom prst="rect">
            <a:avLst/>
          </a:prstGeom>
        </p:spPr>
        <p:txBody>
          <a:bodyPr wrap="square">
            <a:spAutoFit/>
          </a:bodyPr>
          <a:lstStyle/>
          <a:p>
            <a:pPr indent="21590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Для суб’єктів малого підприємництва встановлена скорочена за показниками фінансова звітність у складі </a:t>
            </a:r>
          </a:p>
          <a:p>
            <a:pPr indent="21590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Балансу (ф. № 1-м) і </a:t>
            </a:r>
          </a:p>
          <a:p>
            <a:pPr indent="21590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Звіту про фінансові результати (ф. № 2-м) </a:t>
            </a:r>
          </a:p>
          <a:p>
            <a:pPr indent="21590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та спрощена фінансова звітність в складі Балансу (ф. 1-мс) і Звіту про фінансові результати (ф. № 2-мс) . </a:t>
            </a:r>
            <a:endParaRPr lang="uk-UA"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26201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2" name="Прямоугольник 1"/>
          <p:cNvSpPr/>
          <p:nvPr/>
        </p:nvSpPr>
        <p:spPr>
          <a:xfrm>
            <a:off x="471949" y="1033430"/>
            <a:ext cx="8082116" cy="2003625"/>
          </a:xfrm>
          <a:prstGeom prst="rect">
            <a:avLst/>
          </a:prstGeom>
        </p:spPr>
        <p:txBody>
          <a:bodyPr wrap="square">
            <a:spAutoFit/>
          </a:bodyPr>
          <a:lstStyle/>
          <a:p>
            <a:pPr indent="215900" algn="just">
              <a:lnSpc>
                <a:spcPct val="115000"/>
              </a:lnSpc>
              <a:spcAft>
                <a:spcPts val="0"/>
              </a:spcAft>
            </a:pPr>
            <a:r>
              <a:rPr lang="uk-UA" b="1" i="1" u="sng" dirty="0" smtClean="0">
                <a:latin typeface="Times New Roman" panose="02020603050405020304" pitchFamily="18" charset="0"/>
                <a:ea typeface="Times New Roman" panose="02020603050405020304" pitchFamily="18" charset="0"/>
              </a:rPr>
              <a:t>Баланс</a:t>
            </a:r>
            <a:r>
              <a:rPr lang="uk-UA" dirty="0" smtClean="0">
                <a:latin typeface="Times New Roman" panose="02020603050405020304" pitchFamily="18" charset="0"/>
                <a:ea typeface="Times New Roman" panose="02020603050405020304" pitchFamily="18" charset="0"/>
              </a:rPr>
              <a:t> – звіт про фінансовий стан підприємства, який відображає на певну дату його активи, зобов'язання і власний капітал. </a:t>
            </a:r>
            <a:endParaRPr lang="uk-UA" sz="1600" dirty="0" smtClean="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Показники балансу є </a:t>
            </a:r>
            <a:r>
              <a:rPr lang="uk-UA" dirty="0" err="1" smtClean="0">
                <a:latin typeface="Times New Roman" panose="02020603050405020304" pitchFamily="18" charset="0"/>
                <a:ea typeface="Times New Roman" panose="02020603050405020304" pitchFamily="18" charset="0"/>
              </a:rPr>
              <a:t>моментними</a:t>
            </a:r>
            <a:r>
              <a:rPr lang="uk-UA" dirty="0" smtClean="0">
                <a:latin typeface="Times New Roman" panose="02020603050405020304" pitchFamily="18" charset="0"/>
                <a:ea typeface="Times New Roman" panose="02020603050405020304" pitchFamily="18" charset="0"/>
              </a:rPr>
              <a:t> і характеризують підприємство за підсумковою оцінкою на початок року, останній день місяця, кварталу, звітного року. Інформація, подана в балансі, дуже важлива для того, щоб прийняти правильні та ефективні управлінські або інвестиційні рішення. </a:t>
            </a:r>
            <a:endParaRPr lang="uk-UA"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909484" y="3568729"/>
            <a:ext cx="8603226" cy="2003625"/>
          </a:xfrm>
          <a:prstGeom prst="rect">
            <a:avLst/>
          </a:prstGeom>
        </p:spPr>
        <p:txBody>
          <a:bodyPr wrap="square">
            <a:spAutoFit/>
          </a:bodyPr>
          <a:lstStyle/>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Важливою формою звітності є «</a:t>
            </a:r>
            <a:r>
              <a:rPr lang="uk-UA" b="1" i="1" u="sng" dirty="0" smtClean="0">
                <a:latin typeface="Times New Roman" panose="02020603050405020304" pitchFamily="18" charset="0"/>
                <a:ea typeface="Times New Roman" panose="02020603050405020304" pitchFamily="18" charset="0"/>
              </a:rPr>
              <a:t>Звіт про фінансові результати» (звіт про сукупний дохід)</a:t>
            </a:r>
            <a:r>
              <a:rPr lang="uk-UA" dirty="0" smtClean="0">
                <a:latin typeface="Times New Roman" panose="02020603050405020304" pitchFamily="18" charset="0"/>
                <a:ea typeface="Times New Roman" panose="02020603050405020304" pitchFamily="18" charset="0"/>
              </a:rPr>
              <a:t> (форма № 2), яка характеризує кінцевий результат господарської діяльності підприємства. Метою складання звіту про фінансові результати є надання користувачам повної, правдивої та неупередженої інформації про доходи, витрати, прибутки і збитки, інший сукупний дохід та сукупний дохід підприємства за звітний період.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01229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2" name="Прямоугольник 1"/>
          <p:cNvSpPr/>
          <p:nvPr/>
        </p:nvSpPr>
        <p:spPr>
          <a:xfrm>
            <a:off x="511277" y="772410"/>
            <a:ext cx="7939548" cy="1366528"/>
          </a:xfrm>
          <a:prstGeom prst="rect">
            <a:avLst/>
          </a:prstGeom>
        </p:spPr>
        <p:txBody>
          <a:bodyPr wrap="square">
            <a:spAutoFit/>
          </a:bodyPr>
          <a:lstStyle/>
          <a:p>
            <a:pPr indent="215900" algn="just">
              <a:lnSpc>
                <a:spcPct val="115000"/>
              </a:lnSpc>
              <a:spcAft>
                <a:spcPts val="0"/>
              </a:spcAft>
            </a:pPr>
            <a:r>
              <a:rPr lang="uk-UA" b="1" i="1" u="sng" dirty="0" smtClean="0">
                <a:latin typeface="Times New Roman" panose="02020603050405020304" pitchFamily="18" charset="0"/>
                <a:ea typeface="Times New Roman" panose="02020603050405020304" pitchFamily="18" charset="0"/>
              </a:rPr>
              <a:t>«Звіт про рух грошових коштів» (форма № 3)</a:t>
            </a:r>
            <a:r>
              <a:rPr lang="uk-UA" dirty="0" smtClean="0">
                <a:latin typeface="Times New Roman" panose="02020603050405020304" pitchFamily="18" charset="0"/>
                <a:ea typeface="Times New Roman" panose="02020603050405020304" pitchFamily="18" charset="0"/>
              </a:rPr>
              <a:t> являє собою </a:t>
            </a:r>
            <a:r>
              <a:rPr lang="uk-UA" dirty="0" err="1" smtClean="0">
                <a:latin typeface="Times New Roman" panose="02020603050405020304" pitchFamily="18" charset="0"/>
                <a:ea typeface="Times New Roman" panose="02020603050405020304" pitchFamily="18" charset="0"/>
              </a:rPr>
              <a:t>розшифровку</a:t>
            </a:r>
            <a:r>
              <a:rPr lang="uk-UA" dirty="0" smtClean="0">
                <a:latin typeface="Times New Roman" panose="02020603050405020304" pitchFamily="18" charset="0"/>
                <a:ea typeface="Times New Roman" panose="02020603050405020304" pitchFamily="18" charset="0"/>
              </a:rPr>
              <a:t> руху грошових коштів у результаті операційної, інвестиційної та фінансової діяльності. Підприємство розгорнуто наводить суми надходжень та видатків, що виникають в результаті відповідної діяльності. </a:t>
            </a:r>
            <a:endParaRPr lang="uk-UA"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484671" y="2409592"/>
            <a:ext cx="7703574" cy="4207947"/>
          </a:xfrm>
          <a:prstGeom prst="rect">
            <a:avLst/>
          </a:prstGeom>
        </p:spPr>
        <p:txBody>
          <a:bodyPr wrap="square">
            <a:spAutoFit/>
          </a:bodyPr>
          <a:lstStyle/>
          <a:p>
            <a:pPr indent="215900" algn="just">
              <a:lnSpc>
                <a:spcPct val="115000"/>
              </a:lnSpc>
              <a:spcAft>
                <a:spcPts val="0"/>
              </a:spcAft>
            </a:pPr>
            <a:r>
              <a:rPr lang="uk-UA" b="1" i="1" u="sng" dirty="0" smtClean="0">
                <a:latin typeface="Times New Roman" panose="02020603050405020304" pitchFamily="18" charset="0"/>
                <a:ea typeface="Times New Roman" panose="02020603050405020304" pitchFamily="18" charset="0"/>
              </a:rPr>
              <a:t>«Звіт про власний капітал» (форма № 4).</a:t>
            </a:r>
            <a:r>
              <a:rPr lang="uk-UA" dirty="0" smtClean="0">
                <a:latin typeface="Times New Roman" panose="02020603050405020304" pitchFamily="18" charset="0"/>
                <a:ea typeface="Times New Roman" panose="02020603050405020304" pitchFamily="18" charset="0"/>
              </a:rPr>
              <a:t> Метою складання звіту про власний капітал є розкриття інформації про зміни у складі власного капіталу підприємства протягом звітного періоду. </a:t>
            </a:r>
          </a:p>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Якщо у першому розділі пасиву балансу «Власний капітал» наводяться дані про залишки на початок і кінець звітного періоду всіх видів власного капіталу, то у формі № 4 «Звіт про власний капітал», поряд із залишками на початок і кінець року, дається </a:t>
            </a:r>
            <a:r>
              <a:rPr lang="uk-UA" dirty="0" err="1" smtClean="0">
                <a:latin typeface="Times New Roman" panose="02020603050405020304" pitchFamily="18" charset="0"/>
                <a:ea typeface="Times New Roman" panose="02020603050405020304" pitchFamily="18" charset="0"/>
              </a:rPr>
              <a:t>розшифровка</a:t>
            </a:r>
            <a:r>
              <a:rPr lang="uk-UA" dirty="0" smtClean="0">
                <a:latin typeface="Times New Roman" panose="02020603050405020304" pitchFamily="18" charset="0"/>
                <a:ea typeface="Times New Roman" panose="02020603050405020304" pitchFamily="18" charset="0"/>
              </a:rPr>
              <a:t> змін у власному капіталі (коригування внаслідок зміни облікової політики, виправлення помилок, розподіл прибутку, внески учасників, вилучення капіталу, інші зміни в капіталі). Ці зміни наводяться за видами власного капіталу: зареєстрований (пайовий) капітал; капітал у дооцінках; додатковий капітал; резервний капітал; нерозподілений прибуток (непокритий збиток); неоплачений капітал; вилучений капітал. </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1539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2" name="Прямоугольник 1"/>
          <p:cNvSpPr/>
          <p:nvPr/>
        </p:nvSpPr>
        <p:spPr>
          <a:xfrm>
            <a:off x="408038" y="856428"/>
            <a:ext cx="8485239" cy="1685077"/>
          </a:xfrm>
          <a:prstGeom prst="rect">
            <a:avLst/>
          </a:prstGeom>
        </p:spPr>
        <p:txBody>
          <a:bodyPr wrap="square">
            <a:spAutoFit/>
          </a:bodyPr>
          <a:lstStyle/>
          <a:p>
            <a:pPr indent="215900" algn="just">
              <a:lnSpc>
                <a:spcPct val="115000"/>
              </a:lnSpc>
              <a:spcAft>
                <a:spcPts val="0"/>
              </a:spcAft>
            </a:pPr>
            <a:r>
              <a:rPr lang="uk-UA" dirty="0" smtClean="0">
                <a:latin typeface="Times New Roman" panose="02020603050405020304" pitchFamily="18" charset="0"/>
                <a:ea typeface="Times New Roman" panose="02020603050405020304" pitchFamily="18" charset="0"/>
              </a:rPr>
              <a:t>До річної фінансової звітності додаються </a:t>
            </a:r>
            <a:r>
              <a:rPr lang="uk-UA" b="1" i="1" u="sng" dirty="0" smtClean="0">
                <a:latin typeface="Times New Roman" panose="02020603050405020304" pitchFamily="18" charset="0"/>
                <a:ea typeface="Times New Roman" panose="02020603050405020304" pitchFamily="18" charset="0"/>
              </a:rPr>
              <a:t>Примітки (форма № 5)</a:t>
            </a:r>
            <a:r>
              <a:rPr lang="uk-UA" dirty="0" smtClean="0">
                <a:latin typeface="Times New Roman" panose="02020603050405020304" pitchFamily="18" charset="0"/>
                <a:ea typeface="Times New Roman" panose="02020603050405020304" pitchFamily="18" charset="0"/>
              </a:rPr>
              <a:t>, що розкривають: облікову політику підприємства; інформацію, яка не наведена безпосередньо у фінансових звітах, але є обов’язковою за відповідними положеннями (стандартами); інформацію, що містить додатковий аналіз статей звітності, потрібний для забезпечення її зрозумілості та доречності. </a:t>
            </a:r>
            <a:endParaRPr lang="uk-UA"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042220" y="2896177"/>
            <a:ext cx="8352502" cy="1047979"/>
          </a:xfrm>
          <a:prstGeom prst="rect">
            <a:avLst/>
          </a:prstGeom>
        </p:spPr>
        <p:txBody>
          <a:bodyPr wrap="square">
            <a:spAutoFit/>
          </a:bodyPr>
          <a:lstStyle/>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Система показників фінансової звітності складається з окремих підсистем, блоків, груп і підгруп, які безпосередньо розгалужені в аналітичні показники статистичного спостереження. Наочний приклад такої системи відображено на рис. </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1455174" y="4298828"/>
            <a:ext cx="8323006" cy="1754326"/>
          </a:xfrm>
          <a:prstGeom prst="rect">
            <a:avLst/>
          </a:prstGeom>
        </p:spPr>
        <p:txBody>
          <a:bodyPr wrap="square">
            <a:spAutoFit/>
          </a:bodyPr>
          <a:lstStyle/>
          <a:p>
            <a:pPr algn="just"/>
            <a:r>
              <a:rPr lang="uk-UA" dirty="0">
                <a:latin typeface="Times New Roman" panose="02020603050405020304" pitchFamily="18" charset="0"/>
                <a:ea typeface="Times New Roman" panose="02020603050405020304" pitchFamily="18" charset="0"/>
              </a:rPr>
              <a:t>Система показників фінансової звітності має беззаперечні переваги перед окремими сукупностями показників інших статистичних спостережень, оскільки надає інформацію більш високого рівня з використанням балансового методу побудови </a:t>
            </a:r>
            <a:r>
              <a:rPr lang="uk-UA" dirty="0" err="1">
                <a:latin typeface="Times New Roman" panose="02020603050405020304" pitchFamily="18" charset="0"/>
                <a:ea typeface="Times New Roman" panose="02020603050405020304" pitchFamily="18" charset="0"/>
              </a:rPr>
              <a:t>зв’язків</a:t>
            </a:r>
            <a:r>
              <a:rPr lang="uk-UA" dirty="0">
                <a:latin typeface="Times New Roman" panose="02020603050405020304" pitchFamily="18" charset="0"/>
                <a:ea typeface="Times New Roman" panose="02020603050405020304" pitchFamily="18" charset="0"/>
              </a:rPr>
              <a:t> і </a:t>
            </a:r>
            <a:r>
              <a:rPr lang="uk-UA" dirty="0" err="1">
                <a:latin typeface="Times New Roman" panose="02020603050405020304" pitchFamily="18" charset="0"/>
                <a:ea typeface="Times New Roman" panose="02020603050405020304" pitchFamily="18" charset="0"/>
              </a:rPr>
              <a:t>залежностей</a:t>
            </a:r>
            <a:r>
              <a:rPr lang="uk-UA" dirty="0">
                <a:latin typeface="Times New Roman" panose="02020603050405020304" pitchFamily="18" charset="0"/>
                <a:ea typeface="Times New Roman" panose="02020603050405020304" pitchFamily="18" charset="0"/>
              </a:rPr>
              <a:t>. Показники фінансової звітності дають можливість характеризувати і досліджувати процеси всебічно та комплексно, встановлювати в них причинно-наслідкові зв’язки відносин і закономірностей.</a:t>
            </a:r>
            <a:endParaRPr lang="ru-RU" dirty="0"/>
          </a:p>
        </p:txBody>
      </p:sp>
    </p:spTree>
    <p:extLst>
      <p:ext uri="{BB962C8B-B14F-4D97-AF65-F5344CB8AC3E}">
        <p14:creationId xmlns:p14="http://schemas.microsoft.com/office/powerpoint/2010/main" val="3542012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2" name="Rectangle 2"/>
          <p:cNvSpPr>
            <a:spLocks noChangeArrowheads="1"/>
          </p:cNvSpPr>
          <p:nvPr/>
        </p:nvSpPr>
        <p:spPr bwMode="auto">
          <a:xfrm>
            <a:off x="870155" y="752167"/>
            <a:ext cx="164008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3" name="Объект 2"/>
          <p:cNvGraphicFramePr>
            <a:graphicFrameLocks noChangeAspect="1"/>
          </p:cNvGraphicFramePr>
          <p:nvPr>
            <p:extLst>
              <p:ext uri="{D42A27DB-BD31-4B8C-83A1-F6EECF244321}">
                <p14:modId xmlns:p14="http://schemas.microsoft.com/office/powerpoint/2010/main" val="2117390761"/>
              </p:ext>
            </p:extLst>
          </p:nvPr>
        </p:nvGraphicFramePr>
        <p:xfrm>
          <a:off x="870154" y="752167"/>
          <a:ext cx="9937723" cy="5501149"/>
        </p:xfrm>
        <a:graphic>
          <a:graphicData uri="http://schemas.openxmlformats.org/presentationml/2006/ole">
            <mc:AlternateContent xmlns:mc="http://schemas.openxmlformats.org/markup-compatibility/2006">
              <mc:Choice xmlns:v="urn:schemas-microsoft-com:vml" Requires="v">
                <p:oleObj spid="_x0000_s2053" name="Picture" r:id="rId3" imgW="6559032" imgH="3627171" progId="Word.Picture.8">
                  <p:embed/>
                </p:oleObj>
              </mc:Choice>
              <mc:Fallback>
                <p:oleObj name="Picture" r:id="rId3" imgW="6559032" imgH="3627171"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154" y="752167"/>
                        <a:ext cx="9937723" cy="5501149"/>
                      </a:xfrm>
                      <a:prstGeom prst="rect">
                        <a:avLst/>
                      </a:prstGeom>
                      <a:noFill/>
                    </p:spPr>
                  </p:pic>
                </p:oleObj>
              </mc:Fallback>
            </mc:AlternateContent>
          </a:graphicData>
        </a:graphic>
      </p:graphicFrame>
      <p:sp>
        <p:nvSpPr>
          <p:cNvPr id="4" name="Прямоугольник 3"/>
          <p:cNvSpPr/>
          <p:nvPr/>
        </p:nvSpPr>
        <p:spPr>
          <a:xfrm>
            <a:off x="1322773" y="6253316"/>
            <a:ext cx="8815705" cy="369332"/>
          </a:xfrm>
          <a:prstGeom prst="rect">
            <a:avLst/>
          </a:prstGeom>
        </p:spPr>
        <p:txBody>
          <a:bodyPr wrap="square">
            <a:spAutoFit/>
          </a:bodyPr>
          <a:lstStyle/>
          <a:p>
            <a:r>
              <a:rPr lang="uk-UA" i="1" dirty="0" smtClean="0">
                <a:latin typeface="Times New Roman" panose="02020603050405020304" pitchFamily="18" charset="0"/>
                <a:ea typeface="Times New Roman" panose="02020603050405020304" pitchFamily="18" charset="0"/>
              </a:rPr>
              <a:t>Фрагмент системи показників фінансової звітності на прикладі балансу підприємства</a:t>
            </a:r>
            <a:endParaRPr lang="uk-UA" dirty="0"/>
          </a:p>
        </p:txBody>
      </p:sp>
    </p:spTree>
    <p:extLst>
      <p:ext uri="{BB962C8B-B14F-4D97-AF65-F5344CB8AC3E}">
        <p14:creationId xmlns:p14="http://schemas.microsoft.com/office/powerpoint/2010/main" val="3953944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6718" y="132424"/>
            <a:ext cx="4868833"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4. Інформаційні ресурси фінансової звітності</a:t>
            </a:r>
            <a:endParaRPr lang="ru-RU" dirty="0"/>
          </a:p>
        </p:txBody>
      </p:sp>
      <p:sp>
        <p:nvSpPr>
          <p:cNvPr id="2" name="Rectangle 2"/>
          <p:cNvSpPr>
            <a:spLocks noChangeArrowheads="1"/>
          </p:cNvSpPr>
          <p:nvPr/>
        </p:nvSpPr>
        <p:spPr bwMode="auto">
          <a:xfrm>
            <a:off x="1725560" y="634180"/>
            <a:ext cx="17582781" cy="4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graphicFrame>
        <p:nvGraphicFramePr>
          <p:cNvPr id="3" name="Объект 2"/>
          <p:cNvGraphicFramePr>
            <a:graphicFrameLocks noChangeAspect="1"/>
          </p:cNvGraphicFramePr>
          <p:nvPr>
            <p:extLst>
              <p:ext uri="{D42A27DB-BD31-4B8C-83A1-F6EECF244321}">
                <p14:modId xmlns:p14="http://schemas.microsoft.com/office/powerpoint/2010/main" val="561391455"/>
              </p:ext>
            </p:extLst>
          </p:nvPr>
        </p:nvGraphicFramePr>
        <p:xfrm>
          <a:off x="1725561" y="634181"/>
          <a:ext cx="8947630" cy="5692877"/>
        </p:xfrm>
        <a:graphic>
          <a:graphicData uri="http://schemas.openxmlformats.org/presentationml/2006/ole">
            <mc:AlternateContent xmlns:mc="http://schemas.openxmlformats.org/markup-compatibility/2006">
              <mc:Choice xmlns:v="urn:schemas-microsoft-com:vml" Requires="v">
                <p:oleObj spid="_x0000_s4101" name="Picture" r:id="rId3" imgW="6183231" imgH="4152076" progId="Word.Picture.8">
                  <p:embed/>
                </p:oleObj>
              </mc:Choice>
              <mc:Fallback>
                <p:oleObj name="Picture" r:id="rId3" imgW="6183231" imgH="4152076"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5561" y="634181"/>
                        <a:ext cx="8947630" cy="5692877"/>
                      </a:xfrm>
                      <a:prstGeom prst="rect">
                        <a:avLst/>
                      </a:prstGeom>
                      <a:noFill/>
                    </p:spPr>
                  </p:pic>
                </p:oleObj>
              </mc:Fallback>
            </mc:AlternateContent>
          </a:graphicData>
        </a:graphic>
      </p:graphicFrame>
      <p:sp>
        <p:nvSpPr>
          <p:cNvPr id="4" name="Прямоугольник 3"/>
          <p:cNvSpPr/>
          <p:nvPr/>
        </p:nvSpPr>
        <p:spPr>
          <a:xfrm>
            <a:off x="3192541" y="6327058"/>
            <a:ext cx="5659434" cy="369332"/>
          </a:xfrm>
          <a:prstGeom prst="rect">
            <a:avLst/>
          </a:prstGeom>
        </p:spPr>
        <p:txBody>
          <a:bodyPr wrap="none">
            <a:spAutoFit/>
          </a:bodyPr>
          <a:lstStyle/>
          <a:p>
            <a:r>
              <a:rPr lang="uk-UA" i="1" dirty="0" smtClean="0">
                <a:latin typeface="Times New Roman" panose="02020603050405020304" pitchFamily="18" charset="0"/>
                <a:ea typeface="Times New Roman" panose="02020603050405020304" pitchFamily="18" charset="0"/>
              </a:rPr>
              <a:t>Система показників фінансової звітності підприємств</a:t>
            </a:r>
            <a:endParaRPr lang="uk-UA" dirty="0"/>
          </a:p>
        </p:txBody>
      </p:sp>
    </p:spTree>
    <p:extLst>
      <p:ext uri="{BB962C8B-B14F-4D97-AF65-F5344CB8AC3E}">
        <p14:creationId xmlns:p14="http://schemas.microsoft.com/office/powerpoint/2010/main" val="3987004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68709" y="1256522"/>
            <a:ext cx="3775588" cy="1200329"/>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Статистична інформація про діяльність суб’єктів господарювання формується за окремими формами звітності:</a:t>
            </a:r>
            <a:endParaRPr lang="uk-UA" dirty="0"/>
          </a:p>
        </p:txBody>
      </p:sp>
      <p:sp>
        <p:nvSpPr>
          <p:cNvPr id="6" name="Прямоугольник 5"/>
          <p:cNvSpPr/>
          <p:nvPr/>
        </p:nvSpPr>
        <p:spPr>
          <a:xfrm>
            <a:off x="0" y="147484"/>
            <a:ext cx="4144297" cy="646331"/>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5. Інформаційні ресурси статистичної звітності</a:t>
            </a:r>
            <a:endParaRPr lang="ru-RU" dirty="0"/>
          </a:p>
        </p:txBody>
      </p:sp>
      <p:pic>
        <p:nvPicPr>
          <p:cNvPr id="7" name="Рисунок 6" descr="Знімок екрана 2026-09-22 175230"/>
          <p:cNvPicPr/>
          <p:nvPr/>
        </p:nvPicPr>
        <p:blipFill>
          <a:blip r:embed="rId2">
            <a:extLst>
              <a:ext uri="{28A0092B-C50C-407E-A947-70E740481C1C}">
                <a14:useLocalDpi xmlns:a14="http://schemas.microsoft.com/office/drawing/2010/main" val="0"/>
              </a:ext>
            </a:extLst>
          </a:blip>
          <a:srcRect/>
          <a:stretch>
            <a:fillRect/>
          </a:stretch>
        </p:blipFill>
        <p:spPr bwMode="auto">
          <a:xfrm>
            <a:off x="4380271" y="147484"/>
            <a:ext cx="7733561" cy="6598183"/>
          </a:xfrm>
          <a:prstGeom prst="rect">
            <a:avLst/>
          </a:prstGeom>
          <a:noFill/>
          <a:ln>
            <a:noFill/>
          </a:ln>
        </p:spPr>
      </p:pic>
    </p:spTree>
    <p:extLst>
      <p:ext uri="{BB962C8B-B14F-4D97-AF65-F5344CB8AC3E}">
        <p14:creationId xmlns:p14="http://schemas.microsoft.com/office/powerpoint/2010/main" val="647281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68709" y="1256522"/>
            <a:ext cx="3775588" cy="1200329"/>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Статистична інформація про діяльність суб’єктів господарювання формується за окремими формами звітності:</a:t>
            </a:r>
            <a:endParaRPr lang="uk-UA" dirty="0"/>
          </a:p>
        </p:txBody>
      </p:sp>
      <p:sp>
        <p:nvSpPr>
          <p:cNvPr id="6" name="Прямоугольник 5"/>
          <p:cNvSpPr/>
          <p:nvPr/>
        </p:nvSpPr>
        <p:spPr>
          <a:xfrm>
            <a:off x="0" y="147484"/>
            <a:ext cx="4144297" cy="646331"/>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5. Інформаційні ресурси статистичної звітності</a:t>
            </a:r>
            <a:endParaRPr lang="ru-RU" dirty="0"/>
          </a:p>
        </p:txBody>
      </p:sp>
      <p:pic>
        <p:nvPicPr>
          <p:cNvPr id="8" name="Рисунок 7" descr="Знімок екрана 2026-09-22 175316"/>
          <p:cNvPicPr/>
          <p:nvPr/>
        </p:nvPicPr>
        <p:blipFill>
          <a:blip r:embed="rId2">
            <a:extLst>
              <a:ext uri="{28A0092B-C50C-407E-A947-70E740481C1C}">
                <a14:useLocalDpi xmlns:a14="http://schemas.microsoft.com/office/drawing/2010/main" val="0"/>
              </a:ext>
            </a:extLst>
          </a:blip>
          <a:srcRect/>
          <a:stretch>
            <a:fillRect/>
          </a:stretch>
        </p:blipFill>
        <p:spPr bwMode="auto">
          <a:xfrm>
            <a:off x="4277032" y="0"/>
            <a:ext cx="7761462" cy="6858000"/>
          </a:xfrm>
          <a:prstGeom prst="rect">
            <a:avLst/>
          </a:prstGeom>
          <a:noFill/>
          <a:ln>
            <a:noFill/>
          </a:ln>
        </p:spPr>
      </p:pic>
    </p:spTree>
    <p:extLst>
      <p:ext uri="{BB962C8B-B14F-4D97-AF65-F5344CB8AC3E}">
        <p14:creationId xmlns:p14="http://schemas.microsoft.com/office/powerpoint/2010/main" val="1646132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68709" y="1256522"/>
            <a:ext cx="3775588" cy="1200329"/>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Статистична інформація про діяльність суб’єктів господарювання формується за окремими формами звітності:</a:t>
            </a:r>
            <a:endParaRPr lang="uk-UA" dirty="0"/>
          </a:p>
        </p:txBody>
      </p:sp>
      <p:sp>
        <p:nvSpPr>
          <p:cNvPr id="6" name="Прямоугольник 5"/>
          <p:cNvSpPr/>
          <p:nvPr/>
        </p:nvSpPr>
        <p:spPr>
          <a:xfrm>
            <a:off x="0" y="147484"/>
            <a:ext cx="4144297" cy="646331"/>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5. Інформаційні ресурси статистичної звітності</a:t>
            </a:r>
            <a:endParaRPr lang="ru-RU" dirty="0"/>
          </a:p>
        </p:txBody>
      </p:sp>
      <p:pic>
        <p:nvPicPr>
          <p:cNvPr id="7" name="Рисунок 6" descr="Знімок екрана 2026-09-22 175327"/>
          <p:cNvPicPr/>
          <p:nvPr/>
        </p:nvPicPr>
        <p:blipFill>
          <a:blip r:embed="rId2">
            <a:extLst>
              <a:ext uri="{28A0092B-C50C-407E-A947-70E740481C1C}">
                <a14:useLocalDpi xmlns:a14="http://schemas.microsoft.com/office/drawing/2010/main" val="0"/>
              </a:ext>
            </a:extLst>
          </a:blip>
          <a:srcRect/>
          <a:stretch>
            <a:fillRect/>
          </a:stretch>
        </p:blipFill>
        <p:spPr bwMode="auto">
          <a:xfrm>
            <a:off x="5208494" y="0"/>
            <a:ext cx="6353736" cy="6774180"/>
          </a:xfrm>
          <a:prstGeom prst="rect">
            <a:avLst/>
          </a:prstGeom>
          <a:noFill/>
          <a:ln>
            <a:noFill/>
          </a:ln>
        </p:spPr>
      </p:pic>
    </p:spTree>
    <p:extLst>
      <p:ext uri="{BB962C8B-B14F-4D97-AF65-F5344CB8AC3E}">
        <p14:creationId xmlns:p14="http://schemas.microsoft.com/office/powerpoint/2010/main" val="1794661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8377" y="196334"/>
            <a:ext cx="4872424"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6. Інформаційні ресурси податкової звітності</a:t>
            </a:r>
            <a:endParaRPr lang="ru-RU" dirty="0"/>
          </a:p>
        </p:txBody>
      </p:sp>
      <p:sp>
        <p:nvSpPr>
          <p:cNvPr id="6" name="Прямоугольник 5"/>
          <p:cNvSpPr/>
          <p:nvPr/>
        </p:nvSpPr>
        <p:spPr>
          <a:xfrm>
            <a:off x="524656" y="1074287"/>
            <a:ext cx="7974767" cy="4233467"/>
          </a:xfrm>
          <a:prstGeom prst="rect">
            <a:avLst/>
          </a:prstGeom>
        </p:spPr>
        <p:txBody>
          <a:bodyPr wrap="square">
            <a:spAutoFit/>
          </a:bodyPr>
          <a:lstStyle/>
          <a:p>
            <a:pPr indent="215900" algn="just">
              <a:lnSpc>
                <a:spcPct val="115000"/>
              </a:lnSpc>
              <a:spcAft>
                <a:spcPts val="0"/>
              </a:spcAft>
            </a:pPr>
            <a:r>
              <a:rPr lang="uk-UA" b="1" i="1" dirty="0">
                <a:latin typeface="Times New Roman" panose="02020603050405020304" pitchFamily="18" charset="0"/>
                <a:ea typeface="Times New Roman" panose="02020603050405020304" pitchFamily="18" charset="0"/>
              </a:rPr>
              <a:t>Податкова звітність</a:t>
            </a:r>
            <a:r>
              <a:rPr lang="uk-UA" dirty="0">
                <a:latin typeface="Times New Roman" panose="02020603050405020304" pitchFamily="18" charset="0"/>
                <a:ea typeface="Times New Roman" panose="02020603050405020304" pitchFamily="18" charset="0"/>
              </a:rPr>
              <a:t> – обов’язкові офіційні документи, в яких формуються дані про господарську діяльність у вигляді заповнених декларацій, що подаються у податкові органи для підтвердження об’єктів оподаткування та податкових платежів. </a:t>
            </a:r>
            <a:endParaRPr lang="ru-RU" sz="1600" dirty="0">
              <a:latin typeface="Times New Roman" panose="02020603050405020304" pitchFamily="18" charset="0"/>
              <a:ea typeface="Times New Roman" panose="02020603050405020304" pitchFamily="18" charset="0"/>
            </a:endParaRPr>
          </a:p>
          <a:p>
            <a:pPr indent="215900" algn="just">
              <a:lnSpc>
                <a:spcPct val="115000"/>
              </a:lnSpc>
              <a:spcAft>
                <a:spcPts val="0"/>
              </a:spcAft>
            </a:pPr>
            <a:r>
              <a:rPr lang="uk-UA" dirty="0">
                <a:latin typeface="Times New Roman" panose="02020603050405020304" pitchFamily="18" charset="0"/>
                <a:ea typeface="Times New Roman" panose="02020603050405020304" pitchFamily="18" charset="0"/>
              </a:rPr>
              <a:t>У складі податкової звітності подаються дані щодо: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фактів господарської діяльності для розрахунку об’єктів оподаткування;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показників, які характеризують наявні, пільгові і розрахункові величини для визначення об’єктів оподаткування;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нарахування податкових платежів;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сум фактично сплачених або зарахованих у зменшення до сплати податкових платежів; </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rPr>
              <a:t>суми податкових платежів, які підлягають сплаті або поверненню підприємству. </a:t>
            </a:r>
            <a:endParaRPr lang="ru-RU" sz="16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524656" y="5354710"/>
            <a:ext cx="8029731" cy="923330"/>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Інформаційні ресурси податкової звітності характеризуються системою видів податків та зборів. В Україні встановлюються загальнодержавні та місцеві податки і збори. </a:t>
            </a:r>
            <a:endParaRPr lang="uk-UA" dirty="0"/>
          </a:p>
        </p:txBody>
      </p:sp>
    </p:spTree>
    <p:extLst>
      <p:ext uri="{BB962C8B-B14F-4D97-AF65-F5344CB8AC3E}">
        <p14:creationId xmlns:p14="http://schemas.microsoft.com/office/powerpoint/2010/main" val="1423681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8377" y="196334"/>
            <a:ext cx="4872424"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6. Інформаційні ресурси податкової звітності</a:t>
            </a:r>
            <a:endParaRPr lang="ru-RU" dirty="0"/>
          </a:p>
        </p:txBody>
      </p:sp>
      <p:sp>
        <p:nvSpPr>
          <p:cNvPr id="2" name="Прямоугольник 1"/>
          <p:cNvSpPr/>
          <p:nvPr/>
        </p:nvSpPr>
        <p:spPr>
          <a:xfrm>
            <a:off x="409731" y="714553"/>
            <a:ext cx="7899816" cy="2003625"/>
          </a:xfrm>
          <a:prstGeom prst="rect">
            <a:avLst/>
          </a:prstGeom>
        </p:spPr>
        <p:txBody>
          <a:bodyPr wrap="square">
            <a:spAutoFit/>
          </a:bodyPr>
          <a:lstStyle/>
          <a:p>
            <a:pPr indent="215900" algn="just">
              <a:lnSpc>
                <a:spcPct val="115000"/>
              </a:lnSpc>
              <a:spcAft>
                <a:spcPts val="0"/>
              </a:spcAft>
            </a:pPr>
            <a:r>
              <a:rPr lang="uk-UA" b="1" i="1" dirty="0" smtClean="0">
                <a:latin typeface="Times New Roman" panose="02020603050405020304" pitchFamily="18" charset="0"/>
                <a:ea typeface="Times New Roman" panose="02020603050405020304" pitchFamily="18" charset="0"/>
              </a:rPr>
              <a:t>Податки </a:t>
            </a:r>
            <a:r>
              <a:rPr lang="uk-UA" dirty="0" smtClean="0">
                <a:latin typeface="Times New Roman" panose="02020603050405020304" pitchFamily="18" charset="0"/>
                <a:ea typeface="Times New Roman" panose="02020603050405020304" pitchFamily="18" charset="0"/>
              </a:rPr>
              <a:t>– це обов’язкові, безумовні платежі на формування бюджетів, що справляються з платників податків за наявні в них об’єкти оподаткування. Регулювання відносин підприємств в сфері оподаткування здійснюється на основі Податкового кодексу України та низки інших законодавчих і нормативних актів, які регулюють діяльність державних і комунальних підприємств. </a:t>
            </a:r>
            <a:endParaRPr lang="uk-UA" sz="1600" dirty="0">
              <a:effectLst/>
              <a:latin typeface="Times New Roman" panose="02020603050405020304" pitchFamily="18" charset="0"/>
              <a:ea typeface="Times New Roman" panose="02020603050405020304" pitchFamily="18" charset="0"/>
            </a:endParaRPr>
          </a:p>
        </p:txBody>
      </p:sp>
      <p:pic>
        <p:nvPicPr>
          <p:cNvPr id="8" name="Рисунок 7" descr="Знімок екрана 2026-09-22 183714"/>
          <p:cNvPicPr/>
          <p:nvPr/>
        </p:nvPicPr>
        <p:blipFill>
          <a:blip r:embed="rId2">
            <a:extLst>
              <a:ext uri="{28A0092B-C50C-407E-A947-70E740481C1C}">
                <a14:useLocalDpi xmlns:a14="http://schemas.microsoft.com/office/drawing/2010/main" val="0"/>
              </a:ext>
            </a:extLst>
          </a:blip>
          <a:srcRect/>
          <a:stretch>
            <a:fillRect/>
          </a:stretch>
        </p:blipFill>
        <p:spPr bwMode="auto">
          <a:xfrm>
            <a:off x="4807908" y="2516412"/>
            <a:ext cx="6479686" cy="3779458"/>
          </a:xfrm>
          <a:prstGeom prst="rect">
            <a:avLst/>
          </a:prstGeom>
          <a:noFill/>
          <a:ln>
            <a:noFill/>
          </a:ln>
        </p:spPr>
      </p:pic>
      <p:sp>
        <p:nvSpPr>
          <p:cNvPr id="3" name="Прямоугольник 2"/>
          <p:cNvSpPr/>
          <p:nvPr/>
        </p:nvSpPr>
        <p:spPr>
          <a:xfrm>
            <a:off x="5762059" y="6295870"/>
            <a:ext cx="5015027" cy="369332"/>
          </a:xfrm>
          <a:prstGeom prst="rect">
            <a:avLst/>
          </a:prstGeom>
        </p:spPr>
        <p:txBody>
          <a:bodyPr wrap="none">
            <a:spAutoFit/>
          </a:bodyPr>
          <a:lstStyle/>
          <a:p>
            <a:r>
              <a:rPr lang="uk-UA" i="1" dirty="0" smtClean="0">
                <a:latin typeface="Times New Roman" panose="02020603050405020304" pitchFamily="18" charset="0"/>
                <a:ea typeface="Times New Roman" panose="02020603050405020304" pitchFamily="18" charset="0"/>
              </a:rPr>
              <a:t>Місце податків у формуванні бюджетів України</a:t>
            </a:r>
            <a:endParaRPr lang="uk-UA" dirty="0"/>
          </a:p>
        </p:txBody>
      </p:sp>
      <p:sp>
        <p:nvSpPr>
          <p:cNvPr id="4" name="Прямоугольник 3"/>
          <p:cNvSpPr/>
          <p:nvPr/>
        </p:nvSpPr>
        <p:spPr>
          <a:xfrm>
            <a:off x="409731" y="4002873"/>
            <a:ext cx="4671070" cy="1477328"/>
          </a:xfrm>
          <a:prstGeom prst="rect">
            <a:avLst/>
          </a:prstGeom>
        </p:spPr>
        <p:txBody>
          <a:bodyPr wrap="square">
            <a:spAutoFit/>
          </a:bodyPr>
          <a:lstStyle/>
          <a:p>
            <a:pPr algn="just"/>
            <a:r>
              <a:rPr lang="uk-UA" dirty="0">
                <a:latin typeface="Times New Roman" panose="02020603050405020304" pitchFamily="18" charset="0"/>
                <a:ea typeface="Times New Roman" panose="02020603050405020304" pitchFamily="18" charset="0"/>
              </a:rPr>
              <a:t>Мобілізація і використання податків зачіпає інтереси кожного учасника господарської діяльності (власників, найманих працівників, постачальників, покупців) і громадянина держави.</a:t>
            </a:r>
            <a:endParaRPr lang="ru-RU" dirty="0"/>
          </a:p>
        </p:txBody>
      </p:sp>
    </p:spTree>
    <p:extLst>
      <p:ext uri="{BB962C8B-B14F-4D97-AF65-F5344CB8AC3E}">
        <p14:creationId xmlns:p14="http://schemas.microsoft.com/office/powerpoint/2010/main" val="2148208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8377" y="329783"/>
            <a:ext cx="3719046" cy="646331"/>
          </a:xfrm>
          <a:prstGeom prst="rect">
            <a:avLst/>
          </a:prstGeom>
        </p:spPr>
        <p:txBody>
          <a:bodyPr wrap="square">
            <a:spAutoFit/>
          </a:bodyPr>
          <a:lstStyle/>
          <a:p>
            <a:r>
              <a:rPr lang="uk-UA" b="1" dirty="0">
                <a:latin typeface="Times New Roman" panose="02020603050405020304" pitchFamily="18" charset="0"/>
                <a:ea typeface="Times New Roman" panose="02020603050405020304" pitchFamily="18" charset="0"/>
              </a:rPr>
              <a:t>6. Інформаційні ресурси податкової звітності</a:t>
            </a:r>
            <a:endParaRPr lang="ru-RU" dirty="0"/>
          </a:p>
        </p:txBody>
      </p:sp>
      <p:pic>
        <p:nvPicPr>
          <p:cNvPr id="3" name="Рисунок 2" descr="Знімок екрана 2026-09-22 181351"/>
          <p:cNvPicPr/>
          <p:nvPr/>
        </p:nvPicPr>
        <p:blipFill>
          <a:blip r:embed="rId2">
            <a:extLst>
              <a:ext uri="{28A0092B-C50C-407E-A947-70E740481C1C}">
                <a14:useLocalDpi xmlns:a14="http://schemas.microsoft.com/office/drawing/2010/main" val="0"/>
              </a:ext>
            </a:extLst>
          </a:blip>
          <a:srcRect/>
          <a:stretch>
            <a:fillRect/>
          </a:stretch>
        </p:blipFill>
        <p:spPr bwMode="auto">
          <a:xfrm>
            <a:off x="4101808" y="78698"/>
            <a:ext cx="7635491" cy="6858000"/>
          </a:xfrm>
          <a:prstGeom prst="rect">
            <a:avLst/>
          </a:prstGeom>
          <a:noFill/>
          <a:ln>
            <a:noFill/>
          </a:ln>
        </p:spPr>
      </p:pic>
      <p:sp>
        <p:nvSpPr>
          <p:cNvPr id="2" name="Прямоугольник 1"/>
          <p:cNvSpPr/>
          <p:nvPr/>
        </p:nvSpPr>
        <p:spPr>
          <a:xfrm>
            <a:off x="208377" y="2641140"/>
            <a:ext cx="3359282" cy="1200329"/>
          </a:xfrm>
          <a:prstGeom prst="rect">
            <a:avLst/>
          </a:prstGeom>
        </p:spPr>
        <p:txBody>
          <a:bodyPr wrap="square">
            <a:spAutoFit/>
          </a:bodyPr>
          <a:lstStyle/>
          <a:p>
            <a:pPr algn="just"/>
            <a:r>
              <a:rPr lang="uk-UA" dirty="0" smtClean="0">
                <a:latin typeface="Times New Roman" panose="02020603050405020304" pitchFamily="18" charset="0"/>
                <a:ea typeface="Times New Roman" panose="02020603050405020304" pitchFamily="18" charset="0"/>
              </a:rPr>
              <a:t>Суб’єкти господарювання можуть бути платниками загальнодержавних і місцевих податків та зборів </a:t>
            </a:r>
            <a:endParaRPr lang="uk-UA" dirty="0"/>
          </a:p>
        </p:txBody>
      </p:sp>
      <p:sp>
        <p:nvSpPr>
          <p:cNvPr id="4" name="Стрелка вправо 3"/>
          <p:cNvSpPr/>
          <p:nvPr/>
        </p:nvSpPr>
        <p:spPr>
          <a:xfrm>
            <a:off x="3567659" y="2803161"/>
            <a:ext cx="534149" cy="7045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44206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8377" y="196334"/>
            <a:ext cx="4872424"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6. Інформаційні ресурси податкової звітності</a:t>
            </a:r>
            <a:endParaRPr lang="ru-RU" dirty="0"/>
          </a:p>
        </p:txBody>
      </p:sp>
      <p:pic>
        <p:nvPicPr>
          <p:cNvPr id="7" name="Рисунок 6" descr="Знімок екрана 2026-09-22 183245"/>
          <p:cNvPicPr/>
          <p:nvPr/>
        </p:nvPicPr>
        <p:blipFill>
          <a:blip r:embed="rId2">
            <a:extLst>
              <a:ext uri="{28A0092B-C50C-407E-A947-70E740481C1C}">
                <a14:useLocalDpi xmlns:a14="http://schemas.microsoft.com/office/drawing/2010/main" val="0"/>
              </a:ext>
            </a:extLst>
          </a:blip>
          <a:srcRect/>
          <a:stretch>
            <a:fillRect/>
          </a:stretch>
        </p:blipFill>
        <p:spPr bwMode="auto">
          <a:xfrm>
            <a:off x="473689" y="1180262"/>
            <a:ext cx="6133299" cy="3579997"/>
          </a:xfrm>
          <a:prstGeom prst="rect">
            <a:avLst/>
          </a:prstGeom>
          <a:noFill/>
          <a:ln>
            <a:noFill/>
          </a:ln>
        </p:spPr>
      </p:pic>
      <p:sp>
        <p:nvSpPr>
          <p:cNvPr id="6" name="Прямоугольник 5"/>
          <p:cNvSpPr/>
          <p:nvPr/>
        </p:nvSpPr>
        <p:spPr>
          <a:xfrm>
            <a:off x="616095" y="5076106"/>
            <a:ext cx="6661629" cy="369332"/>
          </a:xfrm>
          <a:prstGeom prst="rect">
            <a:avLst/>
          </a:prstGeom>
        </p:spPr>
        <p:txBody>
          <a:bodyPr wrap="square">
            <a:spAutoFit/>
          </a:bodyPr>
          <a:lstStyle/>
          <a:p>
            <a:r>
              <a:rPr lang="ru-RU" i="1" dirty="0">
                <a:latin typeface="Times New Roman" panose="02020603050405020304" pitchFamily="18" charset="0"/>
                <a:ea typeface="Times New Roman" panose="02020603050405020304" pitchFamily="18" charset="0"/>
              </a:rPr>
              <a:t>Система </a:t>
            </a:r>
            <a:r>
              <a:rPr lang="ru-RU" i="1" dirty="0" err="1">
                <a:latin typeface="Times New Roman" panose="02020603050405020304" pitchFamily="18" charset="0"/>
                <a:ea typeface="Times New Roman" panose="02020603050405020304" pitchFamily="18" charset="0"/>
              </a:rPr>
              <a:t>елементів</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податків</a:t>
            </a:r>
            <a:r>
              <a:rPr lang="ru-RU" i="1" dirty="0">
                <a:latin typeface="Times New Roman" panose="02020603050405020304" pitchFamily="18" charset="0"/>
                <a:ea typeface="Times New Roman" panose="02020603050405020304" pitchFamily="18" charset="0"/>
              </a:rPr>
              <a:t> за </a:t>
            </a:r>
            <a:r>
              <a:rPr lang="ru-RU" i="1" dirty="0" err="1">
                <a:latin typeface="Times New Roman" panose="02020603050405020304" pitchFamily="18" charset="0"/>
                <a:ea typeface="Times New Roman" panose="02020603050405020304" pitchFamily="18" charset="0"/>
              </a:rPr>
              <a:t>Податковим</a:t>
            </a:r>
            <a:r>
              <a:rPr lang="ru-RU" i="1" dirty="0">
                <a:latin typeface="Times New Roman" panose="02020603050405020304" pitchFamily="18" charset="0"/>
                <a:ea typeface="Times New Roman" panose="02020603050405020304" pitchFamily="18" charset="0"/>
              </a:rPr>
              <a:t> кодексом </a:t>
            </a:r>
            <a:r>
              <a:rPr lang="ru-RU" i="1" dirty="0" err="1">
                <a:latin typeface="Times New Roman" panose="02020603050405020304" pitchFamily="18" charset="0"/>
                <a:ea typeface="Times New Roman" panose="02020603050405020304" pitchFamily="18" charset="0"/>
              </a:rPr>
              <a:t>України</a:t>
            </a:r>
            <a:endParaRPr lang="ru-RU" dirty="0"/>
          </a:p>
        </p:txBody>
      </p:sp>
    </p:spTree>
    <p:extLst>
      <p:ext uri="{BB962C8B-B14F-4D97-AF65-F5344CB8AC3E}">
        <p14:creationId xmlns:p14="http://schemas.microsoft.com/office/powerpoint/2010/main" val="1736870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8377" y="196334"/>
            <a:ext cx="4872424" cy="369332"/>
          </a:xfrm>
          <a:prstGeom prst="rect">
            <a:avLst/>
          </a:prstGeom>
        </p:spPr>
        <p:txBody>
          <a:bodyPr wrap="none">
            <a:spAutoFit/>
          </a:bodyPr>
          <a:lstStyle/>
          <a:p>
            <a:r>
              <a:rPr lang="uk-UA" b="1" dirty="0">
                <a:latin typeface="Times New Roman" panose="02020603050405020304" pitchFamily="18" charset="0"/>
                <a:ea typeface="Times New Roman" panose="02020603050405020304" pitchFamily="18" charset="0"/>
              </a:rPr>
              <a:t>6. Інформаційні ресурси податкової звітності</a:t>
            </a:r>
            <a:endParaRPr lang="ru-RU" dirty="0"/>
          </a:p>
        </p:txBody>
      </p:sp>
    </p:spTree>
    <p:extLst>
      <p:ext uri="{BB962C8B-B14F-4D97-AF65-F5344CB8AC3E}">
        <p14:creationId xmlns:p14="http://schemas.microsoft.com/office/powerpoint/2010/main" val="4279653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1961147" y="974558"/>
            <a:ext cx="4813265" cy="1335681"/>
          </a:xfrm>
        </p:spPr>
        <p:txBody>
          <a:bodyPr>
            <a:noAutofit/>
          </a:bodyPr>
          <a:lstStyle/>
          <a:p>
            <a:pPr algn="ctr"/>
            <a:r>
              <a:rPr lang="uk-U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Дякую за увагу</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a:t>
            </a:r>
            <a:endParaRPr lang="uk-U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endParaRPr>
          </a:p>
        </p:txBody>
      </p:sp>
      <p:sp>
        <p:nvSpPr>
          <p:cNvPr id="3" name="Заголовок 1">
            <a:extLst>
              <a:ext uri="{FF2B5EF4-FFF2-40B4-BE49-F238E27FC236}">
                <a16:creationId xmlns="" xmlns:a16="http://schemas.microsoft.com/office/drawing/2014/main" id="{7B7DB14C-6D1E-46FF-B761-8983A822EB55}"/>
              </a:ext>
            </a:extLst>
          </p:cNvPr>
          <p:cNvSpPr txBox="1">
            <a:spLocks/>
          </p:cNvSpPr>
          <p:nvPr/>
        </p:nvSpPr>
        <p:spPr>
          <a:xfrm>
            <a:off x="4506956" y="4998965"/>
            <a:ext cx="4596002" cy="109491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Гарного Вам дня</a:t>
            </a: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a:t>
            </a:r>
            <a:endParaRPr lang="uk-UA"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endParaRPr>
          </a:p>
        </p:txBody>
      </p:sp>
      <p:sp>
        <p:nvSpPr>
          <p:cNvPr id="6" name="Улыбающееся лицо 5"/>
          <p:cNvSpPr/>
          <p:nvPr/>
        </p:nvSpPr>
        <p:spPr>
          <a:xfrm>
            <a:off x="2983831" y="2442411"/>
            <a:ext cx="2731169" cy="2490536"/>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30854538"/>
      </p:ext>
    </p:extLst>
  </p:cSld>
  <p:clrMapOvr>
    <a:masterClrMapping/>
  </p:clrMapOvr>
</p:sld>
</file>

<file path=ppt/theme/theme1.xml><?xml version="1.0" encoding="utf-8"?>
<a:theme xmlns:a="http://schemas.openxmlformats.org/drawingml/2006/main" name="Грань">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3115</TotalTime>
  <Words>2265</Words>
  <Application>Microsoft Office PowerPoint</Application>
  <PresentationFormat>Широкоэкранный</PresentationFormat>
  <Paragraphs>155</Paragraphs>
  <Slides>27</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37" baseType="lpstr">
      <vt:lpstr>Arial</vt:lpstr>
      <vt:lpstr>Arial Black</vt:lpstr>
      <vt:lpstr>Calibri</vt:lpstr>
      <vt:lpstr>Palatino Linotype</vt:lpstr>
      <vt:lpstr>Symbol</vt:lpstr>
      <vt:lpstr>Times New Roman</vt:lpstr>
      <vt:lpstr>Trebuchet MS</vt:lpstr>
      <vt:lpstr>Wingdings 3</vt:lpstr>
      <vt:lpstr>Грань</vt:lpstr>
      <vt:lpstr>Picture</vt:lpstr>
      <vt:lpstr>МІНІСТЕРСТВО ОСВІТИ І НАУКИ УКРАЇНИ  ДЕРЖАВНИЙ УНІВЕРСИТЕТ «ЖИТОМИРСЬКА ПОЛІТЕХНІКА»</vt:lpstr>
      <vt:lpstr>1. Поняття інформації та інформаційного забезпечення, вимоги до інформаційної бази.</vt:lpstr>
      <vt:lpstr>1. Поняття інформації та інформаційного забезпечення, вимоги до інформаційної бази.</vt:lpstr>
      <vt:lpstr>1. Поняття інформації та інформаційного забезпечення, вимоги до інформаційної бази.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Адміністратор</dc:creator>
  <cp:lastModifiedBy>ХХХ</cp:lastModifiedBy>
  <cp:revision>302</cp:revision>
  <dcterms:created xsi:type="dcterms:W3CDTF">2017-12-12T13:35:46Z</dcterms:created>
  <dcterms:modified xsi:type="dcterms:W3CDTF">2026-10-01T12:39:38Z</dcterms:modified>
</cp:coreProperties>
</file>