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9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35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1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1259" y="2514336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2"/>
            <a:ext cx="24384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1200" y="62087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5999" y="6208777"/>
            <a:ext cx="649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5687569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36320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0"/>
            <a:ext cx="107899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/>
            </a:pPr>
            <a:r>
              <a:t>Steps to Better Reading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4612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/>
            </a:pPr>
            <a:r>
              <a:t>Strategies for academic and scientific 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989320"/>
            <a:ext cx="10332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Based on “English for Master's Students” — L. F. Mohelnytska,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Step 1 — Preview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Look over the whole passage before reading it in detail.</a:t>
            </a:r>
          </a:p>
          <a:p>
            <a:pPr>
              <a:spcAft>
                <a:spcPts val="1200"/>
              </a:spcAft>
              <a:defRPr sz="2100"/>
            </a:pPr>
            <a:r>
              <a:t>Read the title to identify the subject.</a:t>
            </a:r>
          </a:p>
          <a:p>
            <a:pPr>
              <a:spcAft>
                <a:spcPts val="1200"/>
              </a:spcAft>
              <a:defRPr sz="2100"/>
            </a:pPr>
            <a:r>
              <a:t>Anticipate and predict how the passage may develop.</a:t>
            </a:r>
          </a:p>
          <a:p>
            <a:pPr>
              <a:spcAft>
                <a:spcPts val="1200"/>
              </a:spcAft>
              <a:defRPr sz="2100"/>
            </a:pPr>
            <a:r>
              <a:t>Read the opening and closing paragraphs.</a:t>
            </a:r>
          </a:p>
          <a:p>
            <a:pPr>
              <a:spcAft>
                <a:spcPts val="1200"/>
              </a:spcAft>
              <a:defRPr sz="2100"/>
            </a:pPr>
            <a:r>
              <a:t>Skim for a general idea and scan for specific information.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Step 2 — Read for meaning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Individual words do not tell us much by themselves.</a:t>
            </a:r>
          </a:p>
          <a:p>
            <a:pPr>
              <a:spcAft>
                <a:spcPts val="1200"/>
              </a:spcAft>
              <a:defRPr sz="2100"/>
            </a:pPr>
            <a:r>
              <a:t>Combine words into meaningful phrases or “thought groups”.</a:t>
            </a:r>
          </a:p>
          <a:p>
            <a:pPr>
              <a:spcAft>
                <a:spcPts val="1200"/>
              </a:spcAft>
              <a:defRPr sz="2100"/>
            </a:pPr>
            <a:r>
              <a:t>Focus on natural relationships between words.</a:t>
            </a:r>
          </a:p>
          <a:p>
            <a:pPr>
              <a:spcAft>
                <a:spcPts val="1200"/>
              </a:spcAft>
              <a:defRPr sz="2100"/>
            </a:pPr>
            <a:r>
              <a:t>Read for the message rather than translating every word separately.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Step 3 — Grasp paragraph sense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The paragraph is the basic unit of meaning.</a:t>
            </a:r>
          </a:p>
          <a:p>
            <a:pPr>
              <a:spcAft>
                <a:spcPts val="1200"/>
              </a:spcAft>
              <a:defRPr sz="2100"/>
            </a:pPr>
            <a:r>
              <a:t>Find the topic sentence and identify the main idea.</a:t>
            </a:r>
          </a:p>
          <a:p>
            <a:pPr>
              <a:spcAft>
                <a:spcPts val="1200"/>
              </a:spcAft>
              <a:defRPr sz="2100"/>
            </a:pPr>
            <a:r>
              <a:t>Supporting sentences develop or explain the main idea.</a:t>
            </a:r>
          </a:p>
          <a:p>
            <a:pPr>
              <a:spcAft>
                <a:spcPts val="1200"/>
              </a:spcAft>
              <a:defRPr sz="2100"/>
            </a:pPr>
            <a:r>
              <a:t>If the main idea is not stated directly, infer it from important details.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Authors' purposes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Inform — give facts or information.</a:t>
            </a:r>
          </a:p>
          <a:p>
            <a:pPr>
              <a:spcAft>
                <a:spcPts val="1200"/>
              </a:spcAft>
              <a:defRPr sz="2100"/>
            </a:pPr>
            <a:r>
              <a:t>Define — provide definitions.</a:t>
            </a:r>
          </a:p>
          <a:p>
            <a:pPr>
              <a:spcAft>
                <a:spcPts val="1200"/>
              </a:spcAft>
              <a:defRPr sz="2100"/>
            </a:pPr>
            <a:r>
              <a:t>Describe — give an account of a subject.</a:t>
            </a:r>
          </a:p>
          <a:p>
            <a:pPr>
              <a:spcAft>
                <a:spcPts val="1200"/>
              </a:spcAft>
              <a:defRPr sz="2100"/>
            </a:pPr>
            <a:r>
              <a:t>Persuade — influence opinion or behaviour.</a:t>
            </a:r>
          </a:p>
          <a:p>
            <a:pPr>
              <a:spcAft>
                <a:spcPts val="1200"/>
              </a:spcAft>
              <a:defRPr sz="2100"/>
            </a:pPr>
            <a:r>
              <a:t>Explain, entertain, illustrate, compare or contrast.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Step 4 — Organize facts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Good readers see how facts fit together.</a:t>
            </a:r>
          </a:p>
          <a:p>
            <a:pPr>
              <a:spcAft>
                <a:spcPts val="1200"/>
              </a:spcAft>
              <a:defRPr sz="2100"/>
            </a:pPr>
            <a:r>
              <a:t>Look for signal words that reveal the author's structure.</a:t>
            </a:r>
          </a:p>
          <a:p>
            <a:pPr>
              <a:spcAft>
                <a:spcPts val="1200"/>
              </a:spcAft>
              <a:defRPr sz="2100"/>
            </a:pPr>
            <a:r>
              <a:t>Keep information in mind while reading.</a:t>
            </a:r>
          </a:p>
          <a:p>
            <a:pPr>
              <a:spcAft>
                <a:spcPts val="1200"/>
              </a:spcAft>
              <a:defRPr sz="2100"/>
            </a:pPr>
            <a:r>
              <a:t>Relate the information to the title and the author's overall plan.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</TotalTime>
  <Words>287</Words>
  <Application>Microsoft Office PowerPoint</Application>
  <PresentationFormat>Произвольный</PresentationFormat>
  <Paragraphs>35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2026-09-25T13:15:46Z</dcterms:modified>
  <cp:category/>
</cp:coreProperties>
</file>