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48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5664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09792" y="1447800"/>
            <a:ext cx="4559808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828800"/>
            <a:ext cx="1078992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/>
            </a:pPr>
            <a:r>
              <a:t>What Is a Research Paper?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246120"/>
            <a:ext cx="10332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/>
            </a:pPr>
            <a:r>
              <a:t>Structure, interpretation and presentation of research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989320"/>
            <a:ext cx="10332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Based on “English for Master's Students” — L. F. Mohelnytska,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Definition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A research paper presents views and research findings on a chosen topic.</a:t>
            </a:r>
          </a:p>
          <a:p>
            <a:pPr>
              <a:spcAft>
                <a:spcPts val="1200"/>
              </a:spcAft>
              <a:defRPr sz="2100"/>
            </a:pPr>
            <a:r>
              <a:t>Students may work on term, library or diploma papers; postgraduates work on dissertations.</a:t>
            </a:r>
          </a:p>
          <a:p>
            <a:pPr>
              <a:spcAft>
                <a:spcPts val="1200"/>
              </a:spcAft>
              <a:defRPr sz="2100"/>
            </a:pPr>
            <a:r>
              <a:t>The basic task is to read, evaluate information and report findings.</a:t>
            </a:r>
          </a:p>
          <a:p>
            <a:pPr>
              <a:spcAft>
                <a:spcPts val="1200"/>
              </a:spcAft>
              <a:defRPr sz="2100"/>
            </a:pPr>
            <a:r>
              <a:t>A research paper must follow a specific scholarly format.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Interpreting the facts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Information should be organized in a logical way.</a:t>
            </a:r>
          </a:p>
          <a:p>
            <a:pPr>
              <a:spcAft>
                <a:spcPts val="1200"/>
              </a:spcAft>
              <a:defRPr sz="2100"/>
            </a:pPr>
            <a:r>
              <a:t>Logic helps turn disparate facts into a meaningful pattern.</a:t>
            </a:r>
          </a:p>
          <a:p>
            <a:pPr>
              <a:spcAft>
                <a:spcPts val="1200"/>
              </a:spcAft>
              <a:defRPr sz="2100"/>
            </a:pPr>
            <a:r>
              <a:t>Discovering patterns and developing a viewpoint are key issues.</a:t>
            </a:r>
          </a:p>
          <a:p>
            <a:pPr>
              <a:spcAft>
                <a:spcPts val="1200"/>
              </a:spcAft>
              <a:defRPr sz="2100"/>
            </a:pPr>
            <a:r>
              <a:t>Clear presentation requires thinking about the task before writing.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The problem — introduction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Introduction to the problem.</a:t>
            </a:r>
          </a:p>
          <a:p>
            <a:pPr>
              <a:spcAft>
                <a:spcPts val="1200"/>
              </a:spcAft>
              <a:defRPr sz="2100"/>
            </a:pPr>
            <a:r>
              <a:t>Statement of the problem.</a:t>
            </a:r>
          </a:p>
          <a:p>
            <a:pPr>
              <a:spcAft>
                <a:spcPts val="1200"/>
              </a:spcAft>
              <a:defRPr sz="2100"/>
            </a:pPr>
            <a:r>
              <a:t>Background: what is known and unknown.</a:t>
            </a:r>
          </a:p>
          <a:p>
            <a:pPr>
              <a:spcAft>
                <a:spcPts val="1200"/>
              </a:spcAft>
              <a:defRPr sz="2100"/>
            </a:pPr>
            <a:r>
              <a:t>Definitions of unfamiliar or operational terms.</a:t>
            </a:r>
          </a:p>
          <a:p>
            <a:pPr>
              <a:spcAft>
                <a:spcPts val="1200"/>
              </a:spcAft>
              <a:defRPr sz="2100"/>
            </a:pPr>
            <a:r>
              <a:t>Value and limitations of the study or experiment.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The body of the report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Background information demonstrates knowledge of the subject.</a:t>
            </a:r>
          </a:p>
          <a:p>
            <a:pPr>
              <a:spcAft>
                <a:spcPts val="1200"/>
              </a:spcAft>
              <a:defRPr sz="2100"/>
            </a:pPr>
            <a:r>
              <a:t>Design and procedures of important experiments are described.</a:t>
            </a:r>
          </a:p>
          <a:p>
            <a:pPr>
              <a:spcAft>
                <a:spcPts val="1200"/>
              </a:spcAft>
              <a:defRPr sz="2100"/>
            </a:pPr>
            <a:r>
              <a:t>Results are listed and, where possible, presented with graphs and tables.</a:t>
            </a:r>
          </a:p>
          <a:p>
            <a:pPr>
              <a:spcAft>
                <a:spcPts val="1200"/>
              </a:spcAft>
              <a:defRPr sz="2100"/>
            </a:pPr>
            <a:r>
              <a:t>The discussion focuses on the facts presented in the body and should not introduce new ideas.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Conclusion and abstract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The conclusion summarizes information and interprets patterns.</a:t>
            </a:r>
          </a:p>
          <a:p>
            <a:pPr>
              <a:spcAft>
                <a:spcPts val="1200"/>
              </a:spcAft>
              <a:defRPr sz="2100"/>
            </a:pPr>
            <a:r>
              <a:t>Recommendations and implications may be included.</a:t>
            </a:r>
          </a:p>
          <a:p>
            <a:pPr>
              <a:spcAft>
                <a:spcPts val="1200"/>
              </a:spcAft>
              <a:defRPr sz="2100"/>
            </a:pPr>
            <a:r>
              <a:t>An abstract or summary highlights the most important ideas.</a:t>
            </a:r>
          </a:p>
          <a:p>
            <a:pPr>
              <a:spcAft>
                <a:spcPts val="1200"/>
              </a:spcAft>
              <a:defRPr sz="2100"/>
            </a:pPr>
            <a:r>
              <a:t>Abstracts should be understandable to readers outside the scientific field.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</TotalTime>
  <Words>289</Words>
  <Application>Microsoft Office PowerPoint</Application>
  <PresentationFormat>Произвольный</PresentationFormat>
  <Paragraphs>34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Горизонт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Пользователь</cp:lastModifiedBy>
  <cp:revision>2</cp:revision>
  <dcterms:created xsi:type="dcterms:W3CDTF">2013-01-27T09:14:16Z</dcterms:created>
  <dcterms:modified xsi:type="dcterms:W3CDTF">2026-09-25T13:16:05Z</dcterms:modified>
  <cp:category/>
</cp:coreProperties>
</file>