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12192000"/>
  <p:embeddedFontLst>
    <p:embeddedFont>
      <p:font typeface="Carlito Bold" panose="020B0604020202020204" charset="0"/>
      <p:regular r:id="rId38"/>
    </p:embeddedFont>
    <p:embeddedFont>
      <p:font typeface="Carlito" panose="020B0604020202020204" charset="0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3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0000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730408"/>
            <a:ext cx="6421078" cy="1206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Тема 5. Психологічні аспекти брендингу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929557" y="1881941"/>
            <a:ext cx="6423559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1. Основні закони створення бренду компанії</a:t>
            </a:r>
            <a:endParaRPr lang="en-US" sz="28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1857375"/>
            <a:ext cx="6435663" cy="35728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5072" indent="-195072" algn="l">
              <a:lnSpc>
                <a:spcPct val="90000"/>
              </a:lnSpc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Для успішного вирішення завдань маркетингової комунікації потрібно відповісти на два питання щодо вербальних елементів комунікації: </a:t>
            </a:r>
            <a:endParaRPr lang="en-US" sz="2400" dirty="0"/>
          </a:p>
          <a:p>
            <a:pPr marL="195072" indent="-195072" algn="l">
              <a:lnSpc>
                <a:spcPct val="90000"/>
              </a:lnSpc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«Як сприймають назву бренду на звуковому рівні, які асоціації воно викликає у людей, які не знають значення цього слова?» </a:t>
            </a:r>
            <a:endParaRPr lang="en-US" sz="2400" dirty="0"/>
          </a:p>
          <a:p>
            <a:pPr marL="195072" indent="-195072" algn="l">
              <a:lnSpc>
                <a:spcPct val="90000"/>
              </a:lnSpc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«Наскільки звукові асоціації відповідають бажаним споживачами характеристикам товару?».</a:t>
            </a:r>
            <a:endParaRPr lang="en-US" sz="2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6" name="Text 2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Google: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Назва Google стала загальним дієсловом «to google»: коротка, звучна назва легко запам’ятовується.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1140023"/>
            <a:ext cx="6450248" cy="3479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8496" indent="-158496" algn="l">
              <a:lnSpc>
                <a:spcPct val="90000"/>
              </a:lnSpc>
              <a:buSzPct val="100000"/>
              <a:buChar char="•"/>
            </a:pPr>
            <a:r>
              <a:rPr lang="en-US" sz="19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Сприйняття вербальних елементів комунікації завжди відбувається «на слух» і сприйняття на цьому рівні практично людиною не усвідомлюється. При цьому сприйманні слово та текст неусвідомлено характеризує людина з цілого ряду змістовних ознак і викликає цілком певні колірні асоціації.</a:t>
            </a:r>
            <a:endParaRPr lang="en-US" sz="1950" dirty="0"/>
          </a:p>
          <a:p>
            <a:pPr marL="158496" indent="-158496" algn="l">
              <a:lnSpc>
                <a:spcPct val="90000"/>
              </a:lnSpc>
              <a:buSzPct val="100000"/>
              <a:buChar char="•"/>
            </a:pPr>
            <a:r>
              <a:rPr lang="en-US" sz="19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Успішне поєднання візуальних (пакування, візуальна частина рекламних матеріалів) і вербальних частин (назви бренду, слогану, тексту рекламних матеріалів) маркетингової комунікації є необхідною умовою розуміння повідомлення споживачем. </a:t>
            </a:r>
            <a:endParaRPr lang="en-US" sz="1950" dirty="0"/>
          </a:p>
          <a:p>
            <a:pPr marL="396240" indent="-396240" algn="l">
              <a:lnSpc>
                <a:spcPct val="90000"/>
              </a:lnSpc>
              <a:buSzPct val="100000"/>
              <a:buChar char=" "/>
            </a:pPr>
            <a:r>
              <a:rPr lang="en-US" sz="1950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 </a:t>
            </a:r>
            <a:endParaRPr lang="en-US" sz="19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6" name="Text 2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Apple: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Коротка назва та простий силует яблука легко сприймаються на слух і зором, асоціюючись із простотою.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1857375"/>
            <a:ext cx="6452133" cy="3120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4432" indent="-154432" algn="l">
              <a:lnSpc>
                <a:spcPct val="900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Споживачі сприймають бренди у вигляді набору сигналів (наприклад, кольору, ціни, смаку, відчуття і т.ін.). При цьому вони привласнюють інформативні вагові характеристики доступних для них сигналів, обираючи з них відносно небагато, у яких висока інформативна цінність. </a:t>
            </a:r>
            <a:endParaRPr lang="en-US" sz="1900" dirty="0"/>
          </a:p>
          <a:p>
            <a:pPr marL="154432" indent="-154432" algn="l">
              <a:lnSpc>
                <a:spcPct val="900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Інформативна цінність сигналу - це функція його прогнозованої цінності (наскільки точно він пророкує оцінювані атрибути) і достовірність цінності (наскільки впевнений споживач щодо прогнозованої цінності, що привласнюється сигналу. </a:t>
            </a:r>
            <a:endParaRPr lang="en-US" sz="1900" dirty="0"/>
          </a:p>
          <a:p>
            <a:pPr marL="154432" indent="-154432" algn="l">
              <a:lnSpc>
                <a:spcPct val="900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Сигнал,що найбільше цікавить людину - це назва бренду.</a:t>
            </a:r>
            <a:endParaRPr lang="en-US" sz="19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6" name="Text 2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Coca-Cola: червона пляшка й характерний шрифт створюють впізнаваний образ, який споживач розпізнає без назви бренду.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761305"/>
            <a:ext cx="6456003" cy="3055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46304" indent="-146304" algn="l">
              <a:lnSpc>
                <a:spcPct val="90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Для генерування назв можуть застосовувати такі методи, як мозковий штурм, групове обговорення, заохочення менеджерів, словесні асоціації, конкурси працівників компанії на кращу назву, комп’ютерне добирання.</a:t>
            </a:r>
            <a:endParaRPr lang="en-US" sz="1800" dirty="0"/>
          </a:p>
          <a:p>
            <a:pPr marL="146304" indent="-146304" algn="l">
              <a:lnSpc>
                <a:spcPct val="90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Назва - важлива складова частина бренду, яка може як сприяти його просуванню, так і навпаки, створити невигідну репутацію у споживача. Асоціативні образи, викликані фонемою і підтримувані слоганом, дизайном і рекламою, безпосередньо впливають на бажання споживача придбати певний товар, скористатися послугою або відмовитися від таких. Назви повинні бути точними і ємними, короткими, експресивними, милозвучними та душевними.</a:t>
            </a:r>
            <a:endParaRPr lang="en-US" sz="18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6" name="Text 2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Nike: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Назва Nike походить від імені грецької богині перемоги Ніке, тож асоціація з перемогою закладена в самій назві.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746212"/>
            <a:ext cx="6426734" cy="2962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19456" indent="-219456" algn="l">
              <a:lnSpc>
                <a:spcPct val="90000"/>
              </a:lnSpc>
              <a:buSzPct val="100000"/>
              <a:buChar char="•"/>
            </a:pPr>
            <a:r>
              <a:rPr lang="en-US" sz="27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Інструментами емоційно-психологічного впливу на споживача є всі ті відмінні якості, які можна додати бренду, а саме: наявність прихованого послання, асоціативність, виразність, доречність, оригінальність і т. ін. Під час створення фонеми маніпулюють усіма цими властивостями.</a:t>
            </a:r>
            <a:endParaRPr lang="en-US" sz="27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6" name="Text 2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Coca-Cola: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Кампанія «Share a Coke» із людськими іменами на пляшках створила емоційний зв’язок зі споживачем.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377369"/>
            <a:ext cx="10423959" cy="543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9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Основні закони створення бренду компанії: </a:t>
            </a:r>
            <a:endParaRPr lang="en-US" sz="3950" dirty="0"/>
          </a:p>
        </p:txBody>
      </p:sp>
      <p:sp>
        <p:nvSpPr>
          <p:cNvPr id="4" name="Text 1"/>
          <p:cNvSpPr/>
          <p:nvPr/>
        </p:nvSpPr>
        <p:spPr>
          <a:xfrm>
            <a:off x="929557" y="1010741"/>
            <a:ext cx="10332581" cy="43487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1. Закон громадської думки: не реклама, а саме бренд створює громадську думку. </a:t>
            </a:r>
            <a:endParaRPr lang="en-US" sz="2800" dirty="0"/>
          </a:p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2. Закон реклами: з’явившись на світ, бренд, щоб вижити, потребує реклами.</a:t>
            </a:r>
            <a:endParaRPr lang="en-US" sz="2800" dirty="0"/>
          </a:p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3. Закон слова: бренд повинен закарбуватися у пам’яті споживача.</a:t>
            </a:r>
            <a:endParaRPr lang="en-US" sz="2800" dirty="0"/>
          </a:p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4. Закон вірчої грамотності: найважливішою запорукою успіху будь-якого бренду є його автентичність. Вірча грамота бренду - це додаткова гарантія реальної якості. </a:t>
            </a:r>
            <a:endParaRPr lang="en-US" sz="2800" dirty="0"/>
          </a:p>
          <a:p>
            <a:pPr marL="568960" indent="-568960" algn="l">
              <a:lnSpc>
                <a:spcPct val="90000"/>
              </a:lnSpc>
              <a:buSzPct val="100000"/>
              <a:buChar char=" "/>
            </a:pPr>
            <a:r>
              <a:rPr lang="en-US" sz="2800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 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669032"/>
            <a:ext cx="6459773" cy="3829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34112" indent="-134112" algn="l">
              <a:lnSpc>
                <a:spcPct val="8100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5. Закон якості: якість - це дуже важливо, але не тільки якість створює справжній бренд. </a:t>
            </a:r>
            <a:endParaRPr lang="en-US" sz="1650" dirty="0"/>
          </a:p>
          <a:p>
            <a:pPr marL="134112" indent="-134112" algn="l">
              <a:lnSpc>
                <a:spcPct val="8100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6. Закон категорії: бренд, який лідирує, повинен рухати вперед категорію, а не самий себе.</a:t>
            </a:r>
            <a:endParaRPr lang="en-US" sz="1650" dirty="0"/>
          </a:p>
          <a:p>
            <a:pPr marL="134112" indent="-134112" algn="l">
              <a:lnSpc>
                <a:spcPct val="8100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7. Закон назви: у підсумку бренд - це лише назва, щоб привернути увагу споживача, бренду потрібна оригінальність, він повинен бути першим у новій категорії.</a:t>
            </a:r>
            <a:endParaRPr lang="en-US" sz="1650" dirty="0"/>
          </a:p>
          <a:p>
            <a:pPr marL="134112" indent="-134112" algn="l">
              <a:lnSpc>
                <a:spcPct val="8100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8. Закон співдружності: щоб створити категорію, бренд повинен співпрацювати з подібним до себе. </a:t>
            </a:r>
            <a:endParaRPr lang="en-US" sz="1650" dirty="0"/>
          </a:p>
          <a:p>
            <a:pPr marL="134112" indent="-134112" algn="l">
              <a:lnSpc>
                <a:spcPct val="8100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9. Закон компанії: бренд - це бренд, компанія - це компанія. Між ними існують чіткі відмінності. Бренд - це продукт. Компанія - це організація, яка виробляє даний бренд. Вона може бути уособленням даного бренду, але не ним самим.</a:t>
            </a:r>
            <a:endParaRPr lang="en-US" sz="1650" dirty="0"/>
          </a:p>
          <a:p>
            <a:pPr marL="134112" indent="-134112" algn="l">
              <a:lnSpc>
                <a:spcPct val="8100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10. Закон форми: логотип бренду повинне легко сприймати око.</a:t>
            </a:r>
            <a:endParaRPr lang="en-US" sz="1650" dirty="0"/>
          </a:p>
          <a:p>
            <a:pPr marL="335280" indent="-335280" algn="l">
              <a:lnSpc>
                <a:spcPct val="81000"/>
              </a:lnSpc>
              <a:buSzPct val="100000"/>
              <a:buChar char=" "/>
            </a:pPr>
            <a:r>
              <a:rPr lang="en-US" sz="1650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 </a:t>
            </a:r>
            <a:endParaRPr lang="en-US" sz="1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7873803" y="4051300"/>
            <a:ext cx="3809905" cy="257175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/>
        </p:spPr>
      </p:sp>
      <p:sp>
        <p:nvSpPr>
          <p:cNvPr id="6" name="Text 2"/>
          <p:cNvSpPr/>
          <p:nvPr/>
        </p:nvSpPr>
        <p:spPr>
          <a:xfrm>
            <a:off x="7930952" y="40513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7930952" y="4908550"/>
            <a:ext cx="3695608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Apple: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Сила бренду Apple підкріплена не лише характеристиками продукту, а й дизайном, сервісом і досвідом користувача.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761305"/>
            <a:ext cx="10341808" cy="52928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7838" indent="-227838" algn="l">
              <a:lnSpc>
                <a:spcPct val="81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11. Закон кольору: бренду необхідний колір, протилежний до кольору основного конкурента. </a:t>
            </a:r>
            <a:endParaRPr lang="en-US" sz="2600" dirty="0"/>
          </a:p>
          <a:p>
            <a:pPr marL="227838" indent="-227838" algn="l">
              <a:lnSpc>
                <a:spcPct val="81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12. Закон кордонів: у глобальному сенсі, для брендингу не існує меж. Найкращим способом досягти мети можна, створивши глобальний бренд. Це означає: - максимально звузити поширеність бренду в рідній країні і вийти на світовий ринок.</a:t>
            </a:r>
            <a:endParaRPr lang="en-US" sz="2600" dirty="0"/>
          </a:p>
          <a:p>
            <a:pPr marL="227838" indent="-227838" algn="l">
              <a:lnSpc>
                <a:spcPct val="81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13. Закон сталості: створити бренд за одну ніч неможливо.</a:t>
            </a:r>
            <a:endParaRPr lang="en-US" sz="2600" dirty="0"/>
          </a:p>
          <a:p>
            <a:pPr marL="227838" indent="-227838" algn="l">
              <a:lnSpc>
                <a:spcPct val="81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14. Закон змін: бренди можна змінювати, але у виняткових випадках і дуже обережно. Зміна бренду може бути розумною у трьох ситуаціях: — ваш бренд слабкий або не справляє належного враження на споживача; — ви хочете перевести свій бренд у нижчий ранг; — ваш бренд знаходиться у сегменті ринку, що розвивається повільно, і процес змін розтягується на тривалий термін.</a:t>
            </a:r>
            <a:endParaRPr lang="en-US" sz="2600" dirty="0"/>
          </a:p>
          <a:p>
            <a:pPr marL="227838" indent="-227838" algn="l">
              <a:lnSpc>
                <a:spcPct val="81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15. Закон неповторності: найважливіша якість бренду - його одиничність. 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730408"/>
            <a:ext cx="6455308" cy="1206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2. Неймінг (розроблення назви бренду) 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929557" y="1857871"/>
            <a:ext cx="6452530" cy="4492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5105" indent="-205105" algn="l">
              <a:lnSpc>
                <a:spcPct val="720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Етапи розроблення назви бренду:</a:t>
            </a:r>
            <a:endParaRPr lang="en-US" sz="1900" dirty="0"/>
          </a:p>
          <a:p>
            <a:pPr marL="205105" indent="-205105" algn="l">
              <a:lnSpc>
                <a:spcPct val="720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1. Аналіз ринку, конкурентів і споживачів. </a:t>
            </a:r>
            <a:endParaRPr lang="en-US" sz="1900" dirty="0"/>
          </a:p>
          <a:p>
            <a:pPr marL="205105" indent="-205105" algn="l">
              <a:lnSpc>
                <a:spcPct val="720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2. Внутрішній аудит компанії. </a:t>
            </a:r>
            <a:endParaRPr lang="en-US" sz="1900" dirty="0"/>
          </a:p>
          <a:p>
            <a:pPr marL="205105" indent="-205105" algn="l">
              <a:lnSpc>
                <a:spcPct val="720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3. Розроблення технічного завдання.</a:t>
            </a:r>
            <a:endParaRPr lang="en-US" sz="1900" dirty="0"/>
          </a:p>
          <a:p>
            <a:pPr marL="205105" indent="-205105" algn="l">
              <a:lnSpc>
                <a:spcPct val="720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4. Визначення головної ідеї неймінгу, тобто, який саме посил назва бренду має доносити до споживачів.</a:t>
            </a:r>
            <a:endParaRPr lang="en-US" sz="1900" dirty="0"/>
          </a:p>
          <a:p>
            <a:pPr marL="205105" indent="-205105" algn="l">
              <a:lnSpc>
                <a:spcPct val="720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5. Генерування варіантів назви (більше як 1000 назв). </a:t>
            </a:r>
            <a:endParaRPr lang="en-US" sz="1900" dirty="0"/>
          </a:p>
          <a:p>
            <a:pPr marL="205105" indent="-205105" algn="l">
              <a:lnSpc>
                <a:spcPct val="720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6. Відбирання варіантів назви. Відбувається процес відсіювання зайвих варіантів. </a:t>
            </a:r>
            <a:endParaRPr lang="en-US" sz="1900" dirty="0"/>
          </a:p>
          <a:p>
            <a:pPr marL="205105" indent="-205105" algn="l">
              <a:lnSpc>
                <a:spcPct val="720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7. Розроблення візуальної складової. </a:t>
            </a:r>
            <a:endParaRPr lang="en-US" sz="1900" dirty="0"/>
          </a:p>
          <a:p>
            <a:pPr marL="205105" indent="-205105" algn="l">
              <a:lnSpc>
                <a:spcPct val="720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8. Вибір фінального варіанта.</a:t>
            </a:r>
            <a:endParaRPr lang="en-US" sz="1900" dirty="0"/>
          </a:p>
          <a:p>
            <a:pPr marL="205105" indent="-205105" algn="l">
              <a:lnSpc>
                <a:spcPct val="720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9. Консалтинг з реєстрації торгової марки. Заключний етап - консультація про реєстрацію торгової марки.</a:t>
            </a:r>
            <a:endParaRPr lang="en-US" sz="1900" dirty="0"/>
          </a:p>
          <a:p>
            <a:pPr marL="386080" indent="-386080" algn="l">
              <a:lnSpc>
                <a:spcPct val="72000"/>
              </a:lnSpc>
              <a:buSzPct val="100000"/>
              <a:buChar char=" "/>
            </a:pPr>
            <a:r>
              <a:rPr lang="en-US" sz="1900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 </a:t>
            </a:r>
            <a:endParaRPr lang="en-US" sz="1900" dirty="0"/>
          </a:p>
          <a:p>
            <a:pPr marL="386080" indent="-386080" algn="l">
              <a:lnSpc>
                <a:spcPct val="72000"/>
              </a:lnSpc>
              <a:buSzPct val="100000"/>
              <a:buChar char=" "/>
            </a:pPr>
            <a:r>
              <a:rPr lang="en-US" sz="1900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 </a:t>
            </a:r>
            <a:endParaRPr lang="en-US" sz="19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7" name="Text 3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Toblerone: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Назва поєднує італійське слово torta («торт») та прізвище засновника кондитера Теодора Тоблера.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1857375"/>
            <a:ext cx="6423559" cy="2811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Розроблення назви (неймінгу) потребує: </a:t>
            </a:r>
            <a:endParaRPr lang="en-US" sz="2800" dirty="0"/>
          </a:p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ретельного аналізу ринку; </a:t>
            </a:r>
            <a:endParaRPr lang="en-US" sz="2800" dirty="0"/>
          </a:p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тестування на фокус-групах; </a:t>
            </a:r>
            <a:endParaRPr lang="en-US" sz="2800" dirty="0"/>
          </a:p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лінгвістичного аналізу; </a:t>
            </a:r>
            <a:endParaRPr lang="en-US" sz="2800" dirty="0"/>
          </a:p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творчого підходу та колективної роботи</a:t>
            </a:r>
            <a:endParaRPr lang="en-US" sz="28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6" name="Text 2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Lacoste: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Назва асоціюється з тенісним поло та логотипом крокодила, що сформувало спортивний образ бренду.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1857375"/>
            <a:ext cx="6423559" cy="2811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Створення неймінгу: </a:t>
            </a:r>
            <a:endParaRPr lang="en-US" sz="2800" dirty="0"/>
          </a:p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фактори, які впливають на успіх — легкість вимовляння назви ; </a:t>
            </a:r>
            <a:endParaRPr lang="en-US" sz="2800" dirty="0"/>
          </a:p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запам’ятовуваність; </a:t>
            </a:r>
            <a:endParaRPr lang="en-US" sz="2800" dirty="0"/>
          </a:p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асоціативність; </a:t>
            </a:r>
            <a:endParaRPr lang="en-US" sz="2800" dirty="0"/>
          </a:p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милозвучність назви.</a:t>
            </a:r>
            <a:endParaRPr lang="en-US" sz="28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6" name="Text 2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7930952" y="4895850"/>
            <a:ext cx="369560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Adidas: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Назва походить від імені засновника Адольфа (Аді) Дасслера, що додає бренду особистої історії.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730408"/>
            <a:ext cx="10366810" cy="603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Типологія та способи неймінга. 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929557" y="1857375"/>
            <a:ext cx="10349348" cy="3847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9807" indent="-229807" algn="l">
              <a:lnSpc>
                <a:spcPct val="72000"/>
              </a:lnSpc>
              <a:buSzPct val="100000"/>
              <a:buChar char="•"/>
            </a:pPr>
            <a:r>
              <a:rPr lang="en-US" sz="23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1. Традиційний нейминг - вибір назви відбувається за аналогією з уже існуючими на ринку. Це, найперше, асоціативний неймінг. Назва, побудована на асоціаціях, буде доступною і зрозумілою широкій аудиторії.</a:t>
            </a:r>
            <a:endParaRPr lang="en-US" sz="2350" dirty="0"/>
          </a:p>
          <a:p>
            <a:pPr marL="229807" indent="-229807" algn="l">
              <a:lnSpc>
                <a:spcPct val="72000"/>
              </a:lnSpc>
              <a:buSzPct val="100000"/>
              <a:buChar char="•"/>
            </a:pPr>
            <a:r>
              <a:rPr lang="en-US" sz="23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2. Описовий неймінг. Описові назви чітко передають сутність продукту.</a:t>
            </a:r>
            <a:endParaRPr lang="en-US" sz="2350" dirty="0"/>
          </a:p>
          <a:p>
            <a:pPr marL="229807" indent="-229807" algn="l">
              <a:lnSpc>
                <a:spcPct val="72000"/>
              </a:lnSpc>
              <a:buSzPct val="100000"/>
              <a:buChar char="•"/>
            </a:pPr>
            <a:r>
              <a:rPr lang="en-US" sz="23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3. Географічний неймінг користується високою популярністю. Назва, пов’язана з містом або територією, додає бренду ваги. З такою назвою легко пов’язати і легенду бренду.</a:t>
            </a:r>
            <a:endParaRPr lang="en-US" sz="2350" dirty="0"/>
          </a:p>
          <a:p>
            <a:pPr marL="229807" indent="-229807" algn="l">
              <a:lnSpc>
                <a:spcPct val="72000"/>
              </a:lnSpc>
              <a:buSzPct val="100000"/>
              <a:buChar char="•"/>
            </a:pPr>
            <a:r>
              <a:rPr lang="en-US" sz="23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4. Асоціативний неймінг. Завдання назв-асоціацій - викликати у споживача позитивні емоції, створювати яскраві враження, продемонструвати певний стиль і спосіб життя. </a:t>
            </a:r>
            <a:endParaRPr lang="en-US" sz="2350" dirty="0"/>
          </a:p>
          <a:p>
            <a:pPr marL="229807" indent="-229807" algn="l">
              <a:lnSpc>
                <a:spcPct val="72000"/>
              </a:lnSpc>
              <a:buSzPct val="100000"/>
              <a:buChar char="•"/>
            </a:pPr>
            <a:r>
              <a:rPr lang="en-US" sz="23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5. Складний неймінг - спосіб генерації назви з допомогою комбінування 2-3 слів або перекладу іноземних слів. Такі назви привертають споживача своєю незвичністю та оригінальністю. </a:t>
            </a:r>
            <a:endParaRPr lang="en-US" sz="2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613569"/>
            <a:ext cx="10341808" cy="5413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7838" indent="-227838" algn="l">
              <a:lnSpc>
                <a:spcPct val="72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Неймінг - досить складний процес, який відбувається у такі етапи: Етап 1. Аналіз ринку Здійснення маркетингових досліджень дуже важливий і необхідний попередній етап процесу розроблення назви бренду. </a:t>
            </a:r>
            <a:endParaRPr lang="en-US" sz="2600" dirty="0"/>
          </a:p>
          <a:p>
            <a:pPr marL="227838" indent="-227838" algn="l">
              <a:lnSpc>
                <a:spcPct val="72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На даному етапі необхідно: </a:t>
            </a:r>
            <a:endParaRPr lang="en-US" sz="2600" dirty="0"/>
          </a:p>
          <a:p>
            <a:pPr marL="227838" indent="-227838" algn="l">
              <a:lnSpc>
                <a:spcPct val="72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вивчити ринок і його особливості, актуальні тенденції; </a:t>
            </a:r>
            <a:endParaRPr lang="en-US" sz="2600" dirty="0"/>
          </a:p>
          <a:p>
            <a:pPr marL="227838" indent="-227838" algn="l">
              <a:lnSpc>
                <a:spcPct val="72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проаналізувати діяльність конкурентних компаній; </a:t>
            </a:r>
            <a:endParaRPr lang="en-US" sz="2600" dirty="0"/>
          </a:p>
          <a:p>
            <a:pPr marL="227838" indent="-227838" algn="l">
              <a:lnSpc>
                <a:spcPct val="72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виявити лідера на ринку та прямих конкурентів, вивчити їх стратегії ведення бізнесу; </a:t>
            </a:r>
            <a:endParaRPr lang="en-US" sz="2600" dirty="0"/>
          </a:p>
          <a:p>
            <a:pPr marL="227838" indent="-227838" algn="l">
              <a:lnSpc>
                <a:spcPct val="72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провести оцінювання назв конкурентних компаній, якими методами та технологіями неймінгу вони керувалися у виборі назви; </a:t>
            </a:r>
            <a:endParaRPr lang="en-US" sz="2600" dirty="0"/>
          </a:p>
          <a:p>
            <a:pPr marL="227838" indent="-227838" algn="l">
              <a:lnSpc>
                <a:spcPct val="72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обрати цільовий сегмент покупців - визначити, на кого буде орієнтований ваш продукт і скласти портрет споживача; </a:t>
            </a:r>
            <a:endParaRPr lang="en-US" sz="2600" dirty="0"/>
          </a:p>
          <a:p>
            <a:pPr marL="227838" indent="-227838" algn="l">
              <a:lnSpc>
                <a:spcPct val="72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вивчити бажання, смаки, уподобання та очікування цільової аудиторії, а також проаналізувати поведінку та мову, якою розмовляє цільової покупець - які слова найчастіше вживає, чи використовує він жаргон і специфічний сленг.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502741"/>
            <a:ext cx="10341808" cy="55468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7838" indent="-227838" algn="l">
              <a:lnSpc>
                <a:spcPct val="81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Етап 2. Складання характеристики бренду Спираючись на результати здійснених маркетингових досліджень і знаючи потреби свого споживача, необхідно скласти повну описову характеристику вашого бренду або компанії, з погляду їх користі для покупця. </a:t>
            </a:r>
            <a:endParaRPr lang="en-US" sz="2600" dirty="0"/>
          </a:p>
          <a:p>
            <a:pPr marL="227838" indent="-227838" algn="l">
              <a:lnSpc>
                <a:spcPct val="81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Характеристика бренду повинна надавати розгорнуту інформацію: </a:t>
            </a:r>
            <a:endParaRPr lang="en-US" sz="2600" dirty="0"/>
          </a:p>
          <a:p>
            <a:pPr marL="227838" indent="-227838" algn="l">
              <a:lnSpc>
                <a:spcPct val="81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1. Про смакові властивості бренду, його аромати, розмір, кольорову гаму та ін.; </a:t>
            </a:r>
            <a:endParaRPr lang="en-US" sz="2600" dirty="0"/>
          </a:p>
          <a:p>
            <a:pPr marL="227838" indent="-227838" algn="l">
              <a:lnSpc>
                <a:spcPct val="81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2. Про цінності бренду та його місію; </a:t>
            </a:r>
            <a:endParaRPr lang="en-US" sz="2600" dirty="0"/>
          </a:p>
          <a:p>
            <a:pPr marL="227838" indent="-227838" algn="l">
              <a:lnSpc>
                <a:spcPct val="81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3. Описувати головні конкурентні переваги вашого продукту перед усіма аналоговими продуктами; </a:t>
            </a:r>
            <a:endParaRPr lang="en-US" sz="2600" dirty="0"/>
          </a:p>
          <a:p>
            <a:pPr marL="227838" indent="-227838" algn="l">
              <a:lnSpc>
                <a:spcPct val="81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4. Характеристика повинна містити докладний опис унікальної торговельної пропозиції (УТП) вашого продукту і начерки з позиціонування бренду на ринку; </a:t>
            </a:r>
            <a:endParaRPr lang="en-US" sz="2600" dirty="0"/>
          </a:p>
          <a:p>
            <a:pPr marL="227838" indent="-227838" algn="l">
              <a:lnSpc>
                <a:spcPct val="81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5. Якщо вже готова легенда бренду - цікава історія про ваш продукт або компанію, то її також слід включити в характеристику.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807541"/>
            <a:ext cx="10341808" cy="50036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7838" indent="-227838" algn="l">
              <a:lnSpc>
                <a:spcPct val="72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Етап 3. Генерація ідеї </a:t>
            </a:r>
            <a:endParaRPr lang="en-US" sz="2600" dirty="0"/>
          </a:p>
          <a:p>
            <a:pPr marL="227838" indent="-227838" algn="l">
              <a:lnSpc>
                <a:spcPct val="72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Наступний етап неймінгу- це формулювання головної ідеї вашого бренду, яку слід донести до цільової аудиторії у назві продукту. Ідея визначає, які емоції, думки та обіцянки буде повідомляти ваша назва споживачеві. Генерація ідеї - це завжди творчий процес. Щоб полегшити собі завдання використовуйте відомі методики генерації ідей такі як: </a:t>
            </a:r>
            <a:endParaRPr lang="en-US" sz="2600" dirty="0"/>
          </a:p>
          <a:p>
            <a:pPr marL="227838" indent="-227838" algn="l">
              <a:lnSpc>
                <a:spcPct val="72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1. Мозковий штурм. </a:t>
            </a:r>
            <a:endParaRPr lang="en-US" sz="2600" dirty="0"/>
          </a:p>
          <a:p>
            <a:pPr marL="227838" indent="-227838" algn="l">
              <a:lnSpc>
                <a:spcPct val="72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2. Ментальні карти. </a:t>
            </a:r>
            <a:endParaRPr lang="en-US" sz="2600" dirty="0"/>
          </a:p>
          <a:p>
            <a:pPr marL="227838" indent="-227838" algn="l">
              <a:lnSpc>
                <a:spcPct val="72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3. Синектика.</a:t>
            </a:r>
            <a:endParaRPr lang="en-US" sz="2600" dirty="0"/>
          </a:p>
          <a:p>
            <a:pPr marL="227838" indent="-227838" algn="l">
              <a:lnSpc>
                <a:spcPct val="72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4. Морфологічний аналіз полягає у розкладанні головного об’єкта на окремі компоненти, потім вибір із них найбільш важливих і суттєвих, і нове їх для поєднання для отримання цілком нового об’єкта.</a:t>
            </a:r>
            <a:endParaRPr lang="en-US" sz="2600" dirty="0"/>
          </a:p>
          <a:p>
            <a:pPr marL="227838" indent="-227838" algn="l">
              <a:lnSpc>
                <a:spcPct val="72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5. Метод фокальних об’єктів. Дана методика генерації ідей полягає у об’єднанні ознак цілком різних об’єктів в єдиному.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1857375"/>
            <a:ext cx="6430603" cy="3311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11328" indent="-211328" algn="l">
              <a:lnSpc>
                <a:spcPct val="90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Етап 4. Розроблення назви </a:t>
            </a:r>
            <a:endParaRPr lang="en-US" sz="2600" dirty="0"/>
          </a:p>
          <a:p>
            <a:pPr marL="211328" indent="-211328" algn="l">
              <a:lnSpc>
                <a:spcPct val="90000"/>
              </a:lnSpc>
              <a:buSzPct val="100000"/>
              <a:buChar char="•"/>
            </a:pPr>
            <a:r>
              <a:rPr lang="en-US" sz="26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Етап розроблення назви є головним у процесі неймінгу, саме на цьому етапі формується перелік можливих варіантів назви бренду або компанії. Для того щоб полегшити собі виконання такого відповідального завдання скористайтесь популярними методиками та способами створення назви.</a:t>
            </a:r>
            <a:endParaRPr lang="en-US" sz="26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6" name="Text 2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Google: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Назва походить від математичного терміна googol, але записана так, щоб її було легко запам’ятати й вимовити.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1857375"/>
            <a:ext cx="6423559" cy="2430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Етап 5. Відбирання варіантів </a:t>
            </a:r>
            <a:endParaRPr lang="en-US" sz="2800" dirty="0"/>
          </a:p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На даному етапі вам належить вибрати кращі з кращих вигаданих вами назв. Найчастіше, таке відбирання відбувається методом тестування на фокус-групах.</a:t>
            </a:r>
            <a:endParaRPr lang="en-US" sz="28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6" name="Text 2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Samsung: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Назва походить від корейських слів sam («три») і sung («зорі»), і бренд обрав її з кількох варіантів.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1122164"/>
            <a:ext cx="10332581" cy="4479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32092" indent="-232092" algn="l">
              <a:lnSpc>
                <a:spcPct val="72000"/>
              </a:lnSpc>
              <a:buSzPct val="100000"/>
              <a:buChar char="•"/>
            </a:pPr>
            <a:r>
              <a:rPr lang="en-US" sz="21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Етап 6. Аналітичний аналіз варіантів Аналітичний аналіз назв передбачає проведення цілої низки експертиз та перевірок для вибору найперспективнішого варіанта: </a:t>
            </a:r>
            <a:endParaRPr lang="en-US" sz="2150" dirty="0"/>
          </a:p>
          <a:p>
            <a:pPr marL="232092" indent="-232092" algn="l">
              <a:lnSpc>
                <a:spcPct val="72000"/>
              </a:lnSpc>
              <a:buSzPct val="100000"/>
              <a:buChar char="•"/>
            </a:pPr>
            <a:r>
              <a:rPr lang="en-US" sz="21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1. Фонетичний аналіз назви - перевірка потенційного імені на легкість вимовлення, звучання, на наявність рухомого наголосу. </a:t>
            </a:r>
            <a:endParaRPr lang="en-US" sz="2150" dirty="0"/>
          </a:p>
          <a:p>
            <a:pPr marL="232092" indent="-232092" algn="l">
              <a:lnSpc>
                <a:spcPct val="72000"/>
              </a:lnSpc>
              <a:buSzPct val="100000"/>
              <a:buChar char="•"/>
            </a:pPr>
            <a:r>
              <a:rPr lang="en-US" sz="21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2. Письмова експертиза - перевірка естетичності написання та привабливості зовнішнього вигляду назви, а також оцінка його читальносі і зручності розміщення на фірмовій документації, рекламної продукції, РО^-матеріалах. </a:t>
            </a:r>
            <a:endParaRPr lang="en-US" sz="2150" dirty="0"/>
          </a:p>
          <a:p>
            <a:pPr marL="232092" indent="-232092" algn="l">
              <a:lnSpc>
                <a:spcPct val="72000"/>
              </a:lnSpc>
              <a:buSzPct val="100000"/>
              <a:buChar char="•"/>
            </a:pPr>
            <a:r>
              <a:rPr lang="en-US" sz="21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3. Перевірка імені на відповідність продукту. Грамотна назва не повинна точно іменувати пропонований об’єкт, але має містити чіткі асоціації, безпосередньо пов’язані з товаром. </a:t>
            </a:r>
            <a:endParaRPr lang="en-US" sz="2150" dirty="0"/>
          </a:p>
          <a:p>
            <a:pPr marL="232092" indent="-232092" algn="l">
              <a:lnSpc>
                <a:spcPct val="72000"/>
              </a:lnSpc>
              <a:buSzPct val="100000"/>
              <a:buChar char="•"/>
            </a:pPr>
            <a:r>
              <a:rPr lang="en-US" sz="21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4. Семантичний аналіз - розгляд можливих смислових полів, пов’язаний із назвою і виключення з них тих, які викликають у споживача негативні емоції. </a:t>
            </a:r>
            <a:endParaRPr lang="en-US" sz="2150" dirty="0"/>
          </a:p>
          <a:p>
            <a:pPr marL="232092" indent="-232092" algn="l">
              <a:lnSpc>
                <a:spcPct val="72000"/>
              </a:lnSpc>
              <a:buSzPct val="100000"/>
              <a:buChar char="•"/>
            </a:pPr>
            <a:r>
              <a:rPr lang="en-US" sz="21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5. Перевірка на запам’ятовуваність - тестування назви на рівень її запам’ятованості цільовою аудиторією. </a:t>
            </a:r>
            <a:endParaRPr lang="en-US" sz="2150" dirty="0"/>
          </a:p>
          <a:p>
            <a:pPr marL="232092" indent="-232092" algn="l">
              <a:lnSpc>
                <a:spcPct val="72000"/>
              </a:lnSpc>
              <a:buSzPct val="100000"/>
              <a:buChar char="•"/>
            </a:pPr>
            <a:r>
              <a:rPr lang="en-US" sz="21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6. Юридична експертиза - перевірка назви на можливість її застосування, відповідно до чинних законодавчих обмежень</a:t>
            </a:r>
            <a:endParaRPr lang="en-US" sz="2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1857375"/>
            <a:ext cx="6440128" cy="29407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6944" indent="-186944" algn="l">
              <a:lnSpc>
                <a:spcPct val="90000"/>
              </a:lnSpc>
              <a:buSzPct val="100000"/>
              <a:buChar char="•"/>
            </a:pPr>
            <a:r>
              <a:rPr lang="en-US" sz="23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Етап 7. Перевірка унікальності назви та реєстрація назви </a:t>
            </a:r>
            <a:endParaRPr lang="en-US" sz="2300" dirty="0"/>
          </a:p>
          <a:p>
            <a:pPr marL="186944" indent="-186944" algn="l">
              <a:lnSpc>
                <a:spcPct val="90000"/>
              </a:lnSpc>
              <a:buSzPct val="100000"/>
              <a:buChar char="•"/>
            </a:pPr>
            <a:r>
              <a:rPr lang="en-US" sz="23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Для того щоб бути цілком упевненим у можливості використання обраного вами варіанту назви необхідно перевірити його на унікальність - тобто на міру її подібності до вже існуючих назв торгових марок. Від того, чи правильно і грамотно ви оберете назву вашої компанії чи бренду, буде залежати їх подальша доля, успіх і запитаність.</a:t>
            </a:r>
            <a:endParaRPr lang="en-US" sz="2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6" name="Text 2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Apple: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Компанія Apple Inc. понад десять років сперечалася з Apple Corps за право на назву, доки в 2007 році сторони не домовилися.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461822"/>
            <a:ext cx="10332581" cy="1206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Технологія неймінгу для європейського ринку 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929557" y="1882437"/>
            <a:ext cx="10332581" cy="19203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Для виходу на європейський ринок, українським компаніям потрібно враховувати західні стандарти. Обираючи назву нового бренду, використовують такі основні принципи: — легкість вимови; — простота написання; — швидкість запам’ятовування; — свобода прочитання .</a:t>
            </a: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428584"/>
            <a:ext cx="6455308" cy="1810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Психолінгвістичний аспект неймінгу для європейського бренду 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929557" y="2235200"/>
            <a:ext cx="646007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61354" indent="-161354" algn="l">
              <a:lnSpc>
                <a:spcPct val="8100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Назва бренду створює у свідомості споживача певний ментальний образ. Обираючи назву, рекомендують ураховувати асоціації, які вона викликає.</a:t>
            </a:r>
            <a:endParaRPr lang="en-US" sz="1650" dirty="0"/>
          </a:p>
          <a:p>
            <a:pPr marL="161354" indent="-161354" algn="l">
              <a:lnSpc>
                <a:spcPct val="81000"/>
              </a:lnSpc>
              <a:buSzPct val="100000"/>
              <a:buChar char="•"/>
            </a:pPr>
            <a:r>
              <a:rPr lang="en-US" sz="1650" b="1" u="sng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Головні тренди неймінгу на європейському ринку</a:t>
            </a: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: </a:t>
            </a:r>
            <a:endParaRPr lang="en-US" sz="1650" dirty="0"/>
          </a:p>
          <a:p>
            <a:pPr marL="161354" indent="-161354" algn="l">
              <a:lnSpc>
                <a:spcPct val="8100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1. Акцент на еко-мотивах у назві. Традиція виникла зі зростанням популярності органіки на західному ринку. Такі назви акцентують увагу на екологічності та корисності продукту. </a:t>
            </a:r>
            <a:endParaRPr lang="en-US" sz="1650" dirty="0"/>
          </a:p>
          <a:p>
            <a:pPr marL="161354" indent="-161354" algn="l">
              <a:lnSpc>
                <a:spcPct val="8100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2. Англомовні назви. Такий підхід допомагає створити зв’язок між брендом і європейськими споживачами. </a:t>
            </a:r>
            <a:endParaRPr lang="en-US" sz="1650" dirty="0"/>
          </a:p>
          <a:p>
            <a:pPr marL="161354" indent="-161354" algn="l">
              <a:lnSpc>
                <a:spcPct val="8100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3. Кириличні назви брендів. Так виробники намагаються підкреслити походження продукції. У ситуації зростання конкуренції на ринку, розширення вибору і зниження функціональних відмінностей між товарами, неймінг торгової марки стає визначальним критерієм вибору продукту. </a:t>
            </a:r>
            <a:endParaRPr lang="en-US" sz="16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7" name="Text 3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Coca-Cola: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Коротке слово з м’яким звучанням легко вимовляється в різних мовах, що допомогло бренду стати глобальним.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1881941"/>
            <a:ext cx="6423559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7584" indent="-227584" algn="l">
              <a:lnSpc>
                <a:spcPct val="90000"/>
              </a:lnSpc>
              <a:buSzPct val="100000"/>
              <a:buChar char="•"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3. Дизайн бренду та критерії вибору його елементів</a:t>
            </a:r>
            <a:endParaRPr lang="en-US" sz="28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665447"/>
            <a:ext cx="6455308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2000"/>
              </a:lnSpc>
              <a:buNone/>
            </a:pPr>
            <a:r>
              <a:rPr lang="en-US" sz="1900" b="1" i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Атрибути бренду </a:t>
            </a: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- це об’єкти, що входять в інформаційне поле</a:t>
            </a:r>
            <a:endParaRPr lang="en-US" sz="1900" dirty="0"/>
          </a:p>
        </p:txBody>
      </p:sp>
      <p:sp>
        <p:nvSpPr>
          <p:cNvPr id="4" name="Text 1"/>
          <p:cNvSpPr/>
          <p:nvPr/>
        </p:nvSpPr>
        <p:spPr>
          <a:xfrm>
            <a:off x="929557" y="1048841"/>
            <a:ext cx="6455308" cy="844748"/>
          </a:xfrm>
          <a:prstGeom prst="rect">
            <a:avLst/>
          </a:prstGeom>
          <a:noFill/>
          <a:ln/>
        </p:spPr>
        <p:txBody>
          <a:bodyPr wrap="square" lIns="0" tIns="112811" rIns="0" bIns="0" rtlCol="0" anchor="t">
            <a:normAutofit/>
          </a:bodyPr>
          <a:lstStyle/>
          <a:p>
            <a:pPr marL="0" indent="0" algn="l">
              <a:lnSpc>
                <a:spcPct val="72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бренду, завдяки яким споживач сприймає, звертає пильну увагу,</a:t>
            </a:r>
            <a:endParaRPr lang="en-US" sz="1900" dirty="0"/>
          </a:p>
          <a:p>
            <a:pPr marL="0" indent="0" algn="l">
              <a:lnSpc>
                <a:spcPct val="72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класифікує і впізнає торгову марку.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929557" y="1922946"/>
            <a:ext cx="6455308" cy="638373"/>
          </a:xfrm>
          <a:prstGeom prst="rect">
            <a:avLst/>
          </a:prstGeom>
          <a:noFill/>
          <a:ln/>
        </p:spPr>
        <p:txBody>
          <a:bodyPr wrap="square" lIns="0" tIns="432043" rIns="0" bIns="0" rtlCol="0" anchor="t">
            <a:normAutofit/>
          </a:bodyPr>
          <a:lstStyle/>
          <a:p>
            <a:pPr marL="0" indent="0" algn="l">
              <a:lnSpc>
                <a:spcPct val="72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У поняття бренд-дизайну входить розроблення візуальної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929557" y="2531963"/>
            <a:ext cx="6455308" cy="1576685"/>
          </a:xfrm>
          <a:prstGeom prst="rect">
            <a:avLst/>
          </a:prstGeom>
          <a:noFill/>
          <a:ln/>
        </p:spPr>
        <p:txBody>
          <a:bodyPr wrap="square" lIns="0" tIns="112811" rIns="0" bIns="0" rtlCol="0" anchor="t">
            <a:normAutofit/>
          </a:bodyPr>
          <a:lstStyle/>
          <a:p>
            <a:pPr marL="0" indent="0" algn="l">
              <a:lnSpc>
                <a:spcPct val="72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складової бренду. Якщо візуальний образ компанії або продукту</a:t>
            </a:r>
            <a:endParaRPr lang="en-US" sz="1900" dirty="0"/>
          </a:p>
          <a:p>
            <a:pPr marL="0" indent="0" algn="l">
              <a:lnSpc>
                <a:spcPct val="72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буде створений грамотно, її торгова марка або бренд обов’язково</a:t>
            </a:r>
            <a:endParaRPr lang="en-US" sz="1900" dirty="0"/>
          </a:p>
          <a:p>
            <a:pPr marL="0" indent="0" algn="l">
              <a:lnSpc>
                <a:spcPct val="72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дадуть виробникові приголомшливий успіх і значний прибуток.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929557" y="4138004"/>
            <a:ext cx="6455308" cy="638373"/>
          </a:xfrm>
          <a:prstGeom prst="rect">
            <a:avLst/>
          </a:prstGeom>
          <a:noFill/>
          <a:ln/>
        </p:spPr>
        <p:txBody>
          <a:bodyPr wrap="square" lIns="0" tIns="432043" rIns="0" bIns="0" rtlCol="0" anchor="t">
            <a:normAutofit/>
          </a:bodyPr>
          <a:lstStyle/>
          <a:p>
            <a:pPr marL="0" indent="0" algn="l">
              <a:lnSpc>
                <a:spcPct val="72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Основні складові процесу бренд-дизайну: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929557" y="4747022"/>
            <a:ext cx="6455308" cy="1595934"/>
          </a:xfrm>
          <a:prstGeom prst="rect">
            <a:avLst/>
          </a:prstGeom>
          <a:noFill/>
          <a:ln/>
        </p:spPr>
        <p:txBody>
          <a:bodyPr wrap="square" lIns="0" tIns="112811" rIns="0" bIns="0" rtlCol="0" anchor="t">
            <a:normAutofit/>
          </a:bodyPr>
          <a:lstStyle/>
          <a:p>
            <a:pPr marL="0" indent="0" algn="l">
              <a:lnSpc>
                <a:spcPct val="72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1. Дизайн пакування та етикетки;</a:t>
            </a:r>
            <a:endParaRPr lang="en-US" sz="1900" dirty="0"/>
          </a:p>
          <a:p>
            <a:pPr marL="0" indent="0" algn="l">
              <a:lnSpc>
                <a:spcPct val="72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2. Розробклення фірмового стилю;</a:t>
            </a:r>
            <a:endParaRPr lang="en-US" sz="1900" dirty="0"/>
          </a:p>
          <a:p>
            <a:pPr marL="0" indent="0" algn="l">
              <a:lnSpc>
                <a:spcPct val="72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3. Створення логотипу;</a:t>
            </a:r>
            <a:endParaRPr lang="en-US" sz="1900" dirty="0"/>
          </a:p>
          <a:p>
            <a:pPr marL="0" indent="0" algn="l">
              <a:lnSpc>
                <a:spcPct val="72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4. Дизайн брендбуку;</a:t>
            </a:r>
            <a:endParaRPr lang="en-US" sz="1900" dirty="0"/>
          </a:p>
          <a:p>
            <a:pPr marL="0" indent="0" algn="l">
              <a:lnSpc>
                <a:spcPct val="72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5. Рекламна кампанія .</a:t>
            </a:r>
            <a:endParaRPr lang="en-US" sz="19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11" name="Text 7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Tiffany &amp; Co.: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Фірмовий блакитний колір і коробка стали атрибутами бренду, які впізнають навіть без логотипа.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825302"/>
            <a:ext cx="6455308" cy="814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85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Дизайн пакування та етикетки. </a:t>
            </a:r>
            <a:r>
              <a:rPr lang="en-US" sz="18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Пакування та етикетка є</a:t>
            </a:r>
            <a:endParaRPr lang="en-US" sz="1850" dirty="0"/>
          </a:p>
          <a:p>
            <a:pPr marL="0" indent="0" algn="l">
              <a:lnSpc>
                <a:spcPct val="81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найсильнішими за впливом на споживача каналами комунікації зі</a:t>
            </a:r>
            <a:endParaRPr lang="en-US" sz="1850" dirty="0"/>
          </a:p>
        </p:txBody>
      </p:sp>
      <p:sp>
        <p:nvSpPr>
          <p:cNvPr id="4" name="Text 1"/>
          <p:cNvSpPr/>
          <p:nvPr/>
        </p:nvSpPr>
        <p:spPr>
          <a:xfrm>
            <a:off x="929557" y="1766590"/>
            <a:ext cx="6455308" cy="3765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8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споживачем.</a:t>
            </a:r>
            <a:endParaRPr lang="en-US" sz="18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85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Дизайн брендбука </a:t>
            </a:r>
            <a:r>
              <a:rPr lang="en-US" sz="18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- перелік основних прийомів, які</a:t>
            </a:r>
            <a:endParaRPr lang="en-US" sz="18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8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забезпечують єдиний графічний корпоративний стиль продуктів</a:t>
            </a:r>
            <a:endParaRPr lang="en-US" sz="18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8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або послуг компанії. З допомогою ефективного образу бренду ви</a:t>
            </a:r>
            <a:endParaRPr lang="en-US" sz="18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8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зможете завоювати повагу та довіру клієнтів і партнерів.</a:t>
            </a:r>
            <a:endParaRPr lang="en-US" sz="18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85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Рекламна кампанія </a:t>
            </a:r>
            <a:r>
              <a:rPr lang="en-US" sz="18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грунтується на позиціонуванні, яке, своєю</a:t>
            </a:r>
            <a:endParaRPr lang="en-US" sz="18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8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чергою, будують на маркетингових дослідженнях і ситуаційному</a:t>
            </a:r>
            <a:endParaRPr lang="en-US" sz="18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8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аналізі. Реклама бренду повинна бути вивіреною до дрібниць, і</a:t>
            </a:r>
            <a:endParaRPr lang="en-US" sz="1850" dirty="0"/>
          </a:p>
          <a:p>
            <a:pPr marL="0" indent="0" algn="l">
              <a:lnSpc>
                <a:spcPct val="81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оформленою відповідно до загальної концепції бренду</a:t>
            </a:r>
            <a:endParaRPr lang="en-US" sz="18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7" name="Text 3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Coca-Cola: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Контурна пляшка, створена у 1915 році, стала впізнаваною навіть у темряві за формою, а не за написом.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-73481"/>
            <a:ext cx="10423959" cy="1629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95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Головні вимоги до бренд-дизайну</a:t>
            </a:r>
            <a:r>
              <a:rPr lang="en-US" sz="39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:</a:t>
            </a:r>
            <a:endParaRPr lang="en-US" sz="3950" dirty="0"/>
          </a:p>
        </p:txBody>
      </p:sp>
      <p:sp>
        <p:nvSpPr>
          <p:cNvPr id="4" name="Text 1"/>
          <p:cNvSpPr/>
          <p:nvPr/>
        </p:nvSpPr>
        <p:spPr>
          <a:xfrm>
            <a:off x="929557" y="1882437"/>
            <a:ext cx="10423959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i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1. Запам’ятовуваність. 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929557" y="2134155"/>
            <a:ext cx="10423959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2. </a:t>
            </a:r>
            <a:r>
              <a:rPr lang="en-US" sz="2800" b="1" i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Адекватність. 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929557" y="2385675"/>
            <a:ext cx="10423959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3. </a:t>
            </a:r>
            <a:r>
              <a:rPr lang="en-US" sz="2800" b="1" i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Привабливість. 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929557" y="2637393"/>
            <a:ext cx="10423959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4. </a:t>
            </a:r>
            <a:r>
              <a:rPr lang="en-US" sz="2800" b="1" i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Універсальність.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929557" y="2888912"/>
            <a:ext cx="10423959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i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5. Адаптивність.</a:t>
            </a:r>
            <a:endParaRPr lang="en-US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08" y="476607"/>
            <a:ext cx="10332581" cy="767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Розробляючи дизайн пакування необхідно враховувати такі</a:t>
            </a:r>
            <a:endParaRPr lang="en-US" sz="28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фактори: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929557" y="1857970"/>
            <a:ext cx="10423959" cy="98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spcAft>
                <a:spcPts val="170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1.Візуальна естетика та привабливість. </a:t>
            </a:r>
            <a:endParaRPr lang="en-US" sz="28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2.Тактильний відгук. 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929557" y="2738001"/>
            <a:ext cx="10423959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3. Емоційний відгук.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929557" y="2988627"/>
            <a:ext cx="10423959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4. Функціональність. 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929557" y="3241238"/>
            <a:ext cx="10423959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5. Фірмовий стиль.</a:t>
            </a:r>
            <a:endParaRPr lang="en-US" sz="2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695920"/>
            <a:ext cx="6426436" cy="47234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19456" indent="-219456" algn="l">
              <a:lnSpc>
                <a:spcPct val="90000"/>
              </a:lnSpc>
              <a:buSzPct val="100000"/>
              <a:buChar char="•"/>
            </a:pPr>
            <a:r>
              <a:rPr lang="en-US" sz="27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Переваги ексклюзивного дизайну пакування</a:t>
            </a:r>
            <a:r>
              <a:rPr lang="en-US" sz="27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:</a:t>
            </a:r>
            <a:endParaRPr lang="en-US" sz="2700" dirty="0"/>
          </a:p>
          <a:p>
            <a:pPr marL="219456" indent="-219456" algn="l">
              <a:lnSpc>
                <a:spcPct val="90000"/>
              </a:lnSpc>
              <a:buSzPct val="100000"/>
              <a:buChar char="•"/>
            </a:pPr>
            <a:r>
              <a:rPr lang="en-US" sz="27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продукт вигідно відрізняється від конкурентних товарів;</a:t>
            </a:r>
            <a:endParaRPr lang="en-US" sz="2700" dirty="0"/>
          </a:p>
          <a:p>
            <a:pPr marL="219456" indent="-219456" algn="l">
              <a:lnSpc>
                <a:spcPct val="90000"/>
              </a:lnSpc>
              <a:buSzPct val="100000"/>
              <a:buChar char="•"/>
            </a:pPr>
            <a:r>
              <a:rPr lang="en-US" sz="27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новий дизайн розкриває і демонструє цінності бренду;</a:t>
            </a:r>
            <a:endParaRPr lang="en-US" sz="2700" dirty="0"/>
          </a:p>
          <a:p>
            <a:pPr marL="219456" indent="-219456" algn="l">
              <a:lnSpc>
                <a:spcPct val="90000"/>
              </a:lnSpc>
              <a:buSzPct val="100000"/>
              <a:buChar char="•"/>
            </a:pPr>
            <a:r>
              <a:rPr lang="en-US" sz="27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інформує про унікальні якості й особливості функціональності</a:t>
            </a:r>
            <a:endParaRPr lang="en-US" sz="2700" dirty="0"/>
          </a:p>
          <a:p>
            <a:pPr marL="219456" indent="-219456" algn="l">
              <a:lnSpc>
                <a:spcPct val="90000"/>
              </a:lnSpc>
              <a:buSzPct val="100000"/>
              <a:buChar char="•"/>
            </a:pPr>
            <a:r>
              <a:rPr lang="en-US" sz="27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товару;</a:t>
            </a:r>
            <a:endParaRPr lang="en-US" sz="2700" dirty="0"/>
          </a:p>
          <a:p>
            <a:pPr marL="219456" indent="-219456" algn="l">
              <a:lnSpc>
                <a:spcPct val="90000"/>
              </a:lnSpc>
              <a:buSzPct val="100000"/>
              <a:buChar char="•"/>
            </a:pPr>
            <a:r>
              <a:rPr lang="en-US" sz="27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надає додаткового емоційного забарвлення продукту.</a:t>
            </a:r>
            <a:endParaRPr lang="en-US" sz="27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6" name="Text 2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Apple: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Біла картонна упаковка з простим відкриттям стала частиною враження від бренду ще до користування продуктом.</a:t>
            </a:r>
            <a:endParaRPr 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245111"/>
            <a:ext cx="6421078" cy="21724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395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Дизайн етикетки включає в себе розроблення оформлення:</a:t>
            </a:r>
            <a:endParaRPr lang="en-US" sz="3950" dirty="0"/>
          </a:p>
        </p:txBody>
      </p:sp>
      <p:sp>
        <p:nvSpPr>
          <p:cNvPr id="4" name="Text 1"/>
          <p:cNvSpPr/>
          <p:nvPr/>
        </p:nvSpPr>
        <p:spPr>
          <a:xfrm>
            <a:off x="929557" y="1861542"/>
            <a:ext cx="6455308" cy="791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65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— основної етикетки (корпусної). </a:t>
            </a: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На основній етикетці,</a:t>
            </a:r>
            <a:endParaRPr lang="en-US" sz="165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зазвичай, розміщують логотип, символіку і найменування товару, а</a:t>
            </a:r>
            <a:endParaRPr lang="en-US" sz="1650" dirty="0"/>
          </a:p>
          <a:p>
            <a:pPr marL="0" indent="0" algn="l">
              <a:lnSpc>
                <a:spcPct val="72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також додаткові параметри залежно від виду продукції - сорту,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929557" y="2806469"/>
            <a:ext cx="7064893" cy="17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72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фортеці і ін.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929557" y="3085902"/>
            <a:ext cx="6455308" cy="1097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</a:t>
            </a:r>
            <a:r>
              <a:rPr lang="en-US" sz="165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кольєретки (етикетка у верхній частині пляшки)</a:t>
            </a: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. Найменша</a:t>
            </a:r>
            <a:endParaRPr lang="en-US" sz="165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за розмірами етикетка у верхній частині пляшки, на ній зазначені</a:t>
            </a:r>
            <a:endParaRPr lang="en-US" sz="165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тільки логотип, символіка компанії, найменування товару і рік</a:t>
            </a:r>
            <a:endParaRPr lang="en-US" sz="1650" dirty="0"/>
          </a:p>
          <a:p>
            <a:pPr marL="0" indent="0" algn="l">
              <a:lnSpc>
                <a:spcPct val="72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випуску. Така етикетка зазвичай є на тарі алкогольних і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929557" y="4336918"/>
            <a:ext cx="7064893" cy="17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72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безалкогольних напоїв.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929557" y="4616351"/>
            <a:ext cx="6455308" cy="1403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</a:t>
            </a:r>
            <a:r>
              <a:rPr lang="en-US" sz="165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контретикетки (етикетка на зворотному боці пакування).</a:t>
            </a:r>
            <a:endParaRPr lang="en-US" sz="165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Контретикетка містить корисну для споживача інформацію - склад</a:t>
            </a:r>
            <a:endParaRPr lang="en-US" sz="165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товару, харчову цінність, обсяг, виробника та місце виготовлення,</a:t>
            </a:r>
            <a:endParaRPr lang="en-US" sz="165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дату виготовлення, символіку компанії, знаки якості і штрих-код.</a:t>
            </a:r>
            <a:endParaRPr lang="en-US" sz="1650" dirty="0"/>
          </a:p>
          <a:p>
            <a:pPr marL="0" indent="0" algn="l">
              <a:lnSpc>
                <a:spcPct val="72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Вдало розроблене пакування з урахуванням побажань</a:t>
            </a:r>
            <a:endParaRPr lang="en-US" sz="16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11" name="Text 7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Nutella: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Стабільні колір і шрифт етикетки роблять продукт впізнаваним на полиці серед конкурентів.</a:t>
            </a:r>
            <a:endParaRPr lang="en-US" sz="1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428584"/>
            <a:ext cx="6455308" cy="1810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Критерії вибору елементів бренду: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929557" y="2222500"/>
            <a:ext cx="6455308" cy="4259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1. Запам’ятовуваність. Дизайн бренду завжди легше запам’ятовують,</a:t>
            </a:r>
            <a:endParaRPr lang="en-US" sz="16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коли споживач дізнається про бренд або згадує його в певній ситуації. І це</a:t>
            </a:r>
            <a:endParaRPr lang="en-US" sz="16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стосується не тільки дизайну, але й назв і слоганів. </a:t>
            </a:r>
            <a:endParaRPr lang="en-US" sz="16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2. Адекватність. Важко пригадати бренд, якщо не знати, із чим він</a:t>
            </a:r>
            <a:endParaRPr lang="en-US" sz="16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пов’язаний. Можна посилити асоціації, за рахунок вибору елементів з</a:t>
            </a:r>
            <a:endParaRPr lang="en-US" sz="16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відповідним значенням. У цьому разі дизайн бренду повинен включати</a:t>
            </a:r>
            <a:endParaRPr lang="en-US" sz="16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елементи або образи, що підкреслюють загальні ознаки, з метою</a:t>
            </a:r>
            <a:endParaRPr lang="en-US" sz="16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довести належність товару до певної категорії.</a:t>
            </a:r>
            <a:endParaRPr lang="en-US" sz="16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3. Привабливість. Іноді споживачі люблять бренди зовсім не за</a:t>
            </a:r>
            <a:endParaRPr lang="en-US" sz="16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їх функціональні характеристики, а за те, що вони цікаві та</a:t>
            </a:r>
            <a:endParaRPr lang="en-US" sz="1650" dirty="0"/>
          </a:p>
          <a:p>
            <a:pPr marL="0" indent="0" algn="l">
              <a:lnSpc>
                <a:spcPct val="81000"/>
              </a:lnSpc>
              <a:spcAft>
                <a:spcPts val="950"/>
              </a:spcAft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креативні. Естетичне виконання дизайну бренду теж важливе:</a:t>
            </a:r>
            <a:endParaRPr lang="en-US" sz="1650" dirty="0"/>
          </a:p>
          <a:p>
            <a:pPr marL="0" indent="0" algn="l">
              <a:lnSpc>
                <a:spcPct val="81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дизайн логотипу, шрифтові рішення, зображення та ін.</a:t>
            </a:r>
            <a:endParaRPr lang="en-US" sz="16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873803" y="40513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7" name="Text 3"/>
          <p:cNvSpPr/>
          <p:nvPr/>
        </p:nvSpPr>
        <p:spPr>
          <a:xfrm>
            <a:off x="7930952" y="40513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7930952" y="4908550"/>
            <a:ext cx="369560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Apple: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Логотип з яблуком однаково читається в різних розмірах, кольорах і на будь-якій поверхні.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1857375"/>
            <a:ext cx="6455308" cy="4842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spcAft>
                <a:spcPts val="950"/>
              </a:spcAft>
              <a:buNone/>
            </a:pPr>
            <a:r>
              <a:rPr lang="en-US" sz="25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4. Універсальність. Ідеться про можливість використання</a:t>
            </a:r>
            <a:endParaRPr lang="en-US" sz="2500" dirty="0"/>
          </a:p>
          <a:p>
            <a:pPr marL="0" indent="0" algn="l">
              <a:lnSpc>
                <a:spcPct val="90000"/>
              </a:lnSpc>
              <a:spcAft>
                <a:spcPts val="950"/>
              </a:spcAft>
              <a:buNone/>
            </a:pPr>
            <a:r>
              <a:rPr lang="en-US" sz="25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елементів дизайну бренду в межах однієї або декількох категорій</a:t>
            </a:r>
            <a:endParaRPr lang="en-US" sz="2500" dirty="0"/>
          </a:p>
          <a:p>
            <a:pPr marL="0" indent="0" algn="l">
              <a:lnSpc>
                <a:spcPct val="90000"/>
              </a:lnSpc>
              <a:spcAft>
                <a:spcPts val="950"/>
              </a:spcAft>
              <a:buNone/>
            </a:pPr>
            <a:r>
              <a:rPr lang="en-US" sz="25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продуктів.</a:t>
            </a:r>
            <a:endParaRPr lang="en-US" sz="2500" dirty="0"/>
          </a:p>
          <a:p>
            <a:pPr marL="0" indent="0" algn="l">
              <a:lnSpc>
                <a:spcPct val="90000"/>
              </a:lnSpc>
              <a:spcAft>
                <a:spcPts val="950"/>
              </a:spcAft>
              <a:buNone/>
            </a:pPr>
            <a:r>
              <a:rPr lang="en-US" sz="25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5. Адаптивність. Усі ми чудово розуміємо, що із часом в дизайні</a:t>
            </a:r>
            <a:endParaRPr lang="en-US" sz="2500" dirty="0"/>
          </a:p>
          <a:p>
            <a:pPr marL="0" indent="0" algn="l">
              <a:lnSpc>
                <a:spcPct val="90000"/>
              </a:lnSpc>
              <a:spcAft>
                <a:spcPts val="950"/>
              </a:spcAft>
              <a:buNone/>
            </a:pPr>
            <a:r>
              <a:rPr lang="en-US" sz="25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з’являються нові тенденції і щоб дизайн бренду був актуальним</a:t>
            </a:r>
            <a:endParaRPr lang="en-US" sz="2500" dirty="0"/>
          </a:p>
          <a:p>
            <a:pPr marL="0" indent="0" algn="l">
              <a:lnSpc>
                <a:spcPct val="90000"/>
              </a:lnSpc>
              <a:spcAft>
                <a:spcPts val="950"/>
              </a:spcAft>
              <a:buNone/>
            </a:pPr>
            <a:r>
              <a:rPr lang="en-US" sz="25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необхідно бути на хвилі. Це, звісно, стосується брендів не всіх</a:t>
            </a:r>
            <a:endParaRPr lang="en-US" sz="25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категорій. </a:t>
            </a:r>
            <a:endParaRPr lang="en-US" sz="25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6" name="Text 2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Nike: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Знак-«галочка» використовується на взутті, одязі та в рекламі, тобто працює в різних категоріях продуктів.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428584"/>
            <a:ext cx="6455308" cy="1206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4. Легенда бренду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929557" y="1861542"/>
            <a:ext cx="6455308" cy="114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7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Легенда бренду - це захоплива історія про продукт</a:t>
            </a:r>
            <a:endParaRPr lang="en-US" sz="175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7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або компанію.</a:t>
            </a:r>
            <a:endParaRPr lang="en-US" sz="175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7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Легенда бренду може мати вигляд як вербальних, так і</a:t>
            </a:r>
            <a:endParaRPr lang="en-US" sz="1750" dirty="0"/>
          </a:p>
          <a:p>
            <a:pPr marL="0" indent="0" algn="l">
              <a:lnSpc>
                <a:spcPct val="72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графічних елементів.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929557" y="3158247"/>
            <a:ext cx="7064893" cy="1900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720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Розроблення легенди бренду відбувається у кілька етапів: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929557" y="3446562"/>
            <a:ext cx="6455308" cy="3043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7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1. Вивчення цільової аудиторії. Перш за все, аналітики складуть</a:t>
            </a:r>
            <a:endParaRPr lang="en-US" sz="175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7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портрет споживача, щоб вивчити спосіб мислення, цінності,</a:t>
            </a:r>
            <a:endParaRPr lang="en-US" sz="175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7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звички, стереотипи аудиторії.</a:t>
            </a:r>
            <a:endParaRPr lang="en-US" sz="175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7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2. Вивчення конкурентів. Аналізують бренд-легенди</a:t>
            </a:r>
            <a:endParaRPr lang="en-US" sz="175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7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конкурентів, щоб визначити вільні ніші.</a:t>
            </a:r>
            <a:endParaRPr lang="en-US" sz="175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7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3. Аналіз бренду-платформи.</a:t>
            </a:r>
            <a:endParaRPr lang="en-US" sz="175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7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4. Створення легенди бренду. На цьому етапі безпосередньо</a:t>
            </a:r>
            <a:endParaRPr lang="en-US" sz="175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7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розробляють ту унікальну та захопливу історію, яка і стане</a:t>
            </a:r>
            <a:endParaRPr lang="en-US" sz="175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7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легендою бренду. У ній будуть закладені цінності та ідеї, значущі</a:t>
            </a:r>
            <a:endParaRPr lang="en-US" sz="1750" dirty="0"/>
          </a:p>
          <a:p>
            <a:pPr marL="0" indent="0" algn="l">
              <a:lnSpc>
                <a:spcPct val="72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для потенційного споживача.</a:t>
            </a: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9" name="Text 5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10" name="Text 6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Lacoste: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Прізвисько «Крокодил», дане тенісисту Рене Лакосту, стало частиною історії бренду і його логотипа.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428584"/>
            <a:ext cx="6455308" cy="1810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Легенда бренду допоможе компанії: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929557" y="1857375"/>
            <a:ext cx="6445486" cy="47257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5359" indent="-205359" algn="l">
              <a:lnSpc>
                <a:spcPct val="720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1. Покращити імідж і популяризувати бренд;</a:t>
            </a:r>
            <a:endParaRPr lang="en-US" sz="2100" dirty="0"/>
          </a:p>
          <a:p>
            <a:pPr marL="205359" indent="-205359" algn="l">
              <a:lnSpc>
                <a:spcPct val="720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2. Підвищити рівень впізнаваності бренду;</a:t>
            </a:r>
            <a:endParaRPr lang="en-US" sz="2100" dirty="0"/>
          </a:p>
          <a:p>
            <a:pPr marL="205359" indent="-205359" algn="l">
              <a:lnSpc>
                <a:spcPct val="720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3. Продемонструвати відмінні риси бренду - унікальна торгова</a:t>
            </a:r>
            <a:endParaRPr lang="en-US" sz="2100" dirty="0"/>
          </a:p>
          <a:p>
            <a:pPr marL="205359" indent="-205359" algn="l">
              <a:lnSpc>
                <a:spcPct val="720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пропозиція;</a:t>
            </a:r>
            <a:endParaRPr lang="en-US" sz="2100" dirty="0"/>
          </a:p>
          <a:p>
            <a:pPr marL="205359" indent="-205359" algn="l">
              <a:lnSpc>
                <a:spcPct val="720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4. Підвищити лояльність покупців;</a:t>
            </a:r>
            <a:endParaRPr lang="en-US" sz="2100" dirty="0"/>
          </a:p>
          <a:p>
            <a:pPr marL="205359" indent="-205359" algn="l">
              <a:lnSpc>
                <a:spcPct val="720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5. Отримати лояльних працівників і зміцнити командний дух</a:t>
            </a:r>
            <a:endParaRPr lang="en-US" sz="2100" dirty="0"/>
          </a:p>
          <a:p>
            <a:pPr marL="205359" indent="-205359" algn="l">
              <a:lnSpc>
                <a:spcPct val="720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компанії (корпоративна легенда бренду);</a:t>
            </a:r>
            <a:endParaRPr lang="en-US" sz="2100" dirty="0"/>
          </a:p>
          <a:p>
            <a:pPr marL="205359" indent="-205359" algn="l">
              <a:lnSpc>
                <a:spcPct val="720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6. Завоювати довіру майбутніх партнерів і контрагентів;</a:t>
            </a:r>
            <a:endParaRPr lang="en-US" sz="2100" dirty="0"/>
          </a:p>
          <a:p>
            <a:pPr marL="205359" indent="-205359" algn="l">
              <a:lnSpc>
                <a:spcPct val="720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7.Розширити кордони бренду, збільшити обсяги продажів і</a:t>
            </a:r>
            <a:endParaRPr lang="en-US" sz="2100" dirty="0"/>
          </a:p>
          <a:p>
            <a:pPr marL="205359" indent="-205359" algn="l">
              <a:lnSpc>
                <a:spcPct val="720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частку на ринку;</a:t>
            </a:r>
            <a:endParaRPr lang="en-US" sz="2100" dirty="0"/>
          </a:p>
          <a:p>
            <a:pPr marL="205359" indent="-205359" algn="l">
              <a:lnSpc>
                <a:spcPct val="720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8. Сприяти успішному просуванню бренду.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7" name="Text 3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7930952" y="4895850"/>
            <a:ext cx="369560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Nike: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Історії спортсменів і гасло «Just Do It» формують легенду бренду, яка зміцнює його імідж.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730408"/>
            <a:ext cx="6455308" cy="1206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В основі історії бренду можуть лежати: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929557" y="1857375"/>
            <a:ext cx="6433778" cy="45022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 algn="l">
              <a:lnSpc>
                <a:spcPct val="90000"/>
              </a:lnSpc>
              <a:buSzPct val="100000"/>
              <a:buChar char="•"/>
            </a:pPr>
            <a:r>
              <a:rPr lang="en-US" sz="25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історичні факти - вікові традиції, історичні події, легендарні</a:t>
            </a:r>
            <a:endParaRPr lang="en-US" sz="2500" dirty="0"/>
          </a:p>
          <a:p>
            <a:pPr marL="203200" indent="-203200" algn="l">
              <a:lnSpc>
                <a:spcPct val="90000"/>
              </a:lnSpc>
              <a:buSzPct val="100000"/>
              <a:buChar char="•"/>
            </a:pPr>
            <a:r>
              <a:rPr lang="en-US" sz="25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місця, історія заснування компанії, суспільно значущі події,</a:t>
            </a:r>
            <a:endParaRPr lang="en-US" sz="2500" dirty="0"/>
          </a:p>
          <a:p>
            <a:pPr marL="203200" indent="-203200" algn="l">
              <a:lnSpc>
                <a:spcPct val="90000"/>
              </a:lnSpc>
              <a:buSzPct val="100000"/>
              <a:buChar char="•"/>
            </a:pPr>
            <a:r>
              <a:rPr lang="en-US" sz="25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пов’язані з брендом;</a:t>
            </a:r>
            <a:endParaRPr lang="en-US" sz="2500" dirty="0"/>
          </a:p>
          <a:p>
            <a:pPr marL="203200" indent="-203200" algn="l">
              <a:lnSpc>
                <a:spcPct val="90000"/>
              </a:lnSpc>
              <a:buSzPct val="100000"/>
              <a:buChar char="•"/>
            </a:pPr>
            <a:r>
              <a:rPr lang="en-US" sz="25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реальні факти - достовірні події, що вплинули на</a:t>
            </a:r>
            <a:endParaRPr lang="en-US" sz="2500" dirty="0"/>
          </a:p>
          <a:p>
            <a:pPr marL="203200" indent="-203200" algn="l">
              <a:lnSpc>
                <a:spcPct val="90000"/>
              </a:lnSpc>
              <a:buSzPct val="100000"/>
              <a:buChar char="•"/>
            </a:pPr>
            <a:r>
              <a:rPr lang="en-US" sz="25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становлення і розвиток компанії;</a:t>
            </a:r>
            <a:endParaRPr lang="en-US" sz="2500" dirty="0"/>
          </a:p>
          <a:p>
            <a:pPr marL="203200" indent="-203200" algn="l">
              <a:lnSpc>
                <a:spcPct val="90000"/>
              </a:lnSpc>
              <a:buSzPct val="100000"/>
              <a:buChar char="•"/>
            </a:pPr>
            <a:r>
              <a:rPr lang="en-US" sz="25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фантазійні факти - вигадані цікаві історії, зазвичай пов’язані</a:t>
            </a:r>
            <a:endParaRPr lang="en-US" sz="2500" dirty="0"/>
          </a:p>
          <a:p>
            <a:pPr marL="203200" indent="-203200" algn="l">
              <a:lnSpc>
                <a:spcPct val="90000"/>
              </a:lnSpc>
              <a:buSzPct val="100000"/>
              <a:buChar char="•"/>
            </a:pPr>
            <a:r>
              <a:rPr lang="en-US" sz="25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з походженням продукту або компанії.</a:t>
            </a:r>
            <a:endParaRPr lang="en-US" sz="25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9845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873803" y="4038600"/>
            <a:ext cx="3809905" cy="2184400"/>
          </a:xfrm>
          <a:prstGeom prst="roundRect">
            <a:avLst>
              <a:gd name="adj" fmla="val 1570"/>
            </a:avLst>
          </a:prstGeom>
          <a:solidFill>
            <a:srgbClr val="FFFFFF"/>
          </a:solidFill>
          <a:ln/>
        </p:spPr>
      </p:sp>
      <p:sp>
        <p:nvSpPr>
          <p:cNvPr id="7" name="Text 3"/>
          <p:cNvSpPr/>
          <p:nvPr/>
        </p:nvSpPr>
        <p:spPr>
          <a:xfrm>
            <a:off x="7930952" y="40386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7930952" y="48958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Coca-Cola: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Легенда про рецепт, створений фармацевтом Джоном Пембертоном у 1886 році, стала основою історії бренду.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29557" y="428584"/>
            <a:ext cx="6455308" cy="1810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Переваги використання легенди бренду: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1244569" y="1857375"/>
            <a:ext cx="6114897" cy="26005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розширить межі бренду, збільшить частку на ринку та обсяги продажів;</a:t>
            </a:r>
            <a:endParaRPr lang="en-US" sz="180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популяризує бренд і поліпшить імідж компанії;</a:t>
            </a:r>
            <a:endParaRPr lang="en-US" sz="180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значно підвищить рівень впізнаваності бренду, вирізнити його відмінні риси;</a:t>
            </a:r>
            <a:endParaRPr lang="en-US" sz="180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підвищить рівень довіри та прихильності до бренду;</a:t>
            </a:r>
            <a:endParaRPr lang="en-US" sz="1800" dirty="0"/>
          </a:p>
          <a:p>
            <a:pPr marL="0" indent="0" algn="l">
              <a:lnSpc>
                <a:spcPct val="72000"/>
              </a:lnSpc>
              <a:spcAft>
                <a:spcPts val="950"/>
              </a:spcAft>
              <a:buNone/>
            </a:pP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підвищить лояльність працівників і зміцнить командний дух компанії;</a:t>
            </a:r>
            <a:endParaRPr lang="en-US" sz="1800" dirty="0"/>
          </a:p>
          <a:p>
            <a:pPr marL="0" indent="0" algn="l">
              <a:lnSpc>
                <a:spcPct val="72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— сприятиме розкручуванню бренда і його просуванню на ринку.</a:t>
            </a:r>
            <a:endParaRPr lang="en-US" sz="18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889000"/>
            <a:ext cx="3809905" cy="21590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873803" y="3251200"/>
            <a:ext cx="3809905" cy="2971800"/>
          </a:xfrm>
          <a:prstGeom prst="roundRect">
            <a:avLst>
              <a:gd name="adj" fmla="val 1154"/>
            </a:avLst>
          </a:prstGeom>
          <a:solidFill>
            <a:srgbClr val="FFFFFF"/>
          </a:solidFill>
          <a:ln/>
        </p:spPr>
      </p:sp>
      <p:sp>
        <p:nvSpPr>
          <p:cNvPr id="7" name="Text 3"/>
          <p:cNvSpPr/>
          <p:nvPr/>
        </p:nvSpPr>
        <p:spPr>
          <a:xfrm>
            <a:off x="7930952" y="3251200"/>
            <a:ext cx="4260743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kern="100" spc="144" dirty="0">
                <a:solidFill>
                  <a:srgbClr val="2B0A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ПРИКЛАД З ПРАКТИКИ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7930952" y="4108450"/>
            <a:ext cx="36956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Harley-Davidson:</a:t>
            </a:r>
            <a:r>
              <a:rPr lang="en-US" sz="1800" dirty="0">
                <a:solidFill>
                  <a:srgbClr val="00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Бренд продає не лише мотоцикли, а й історію свободи та американського духу, що підтримує лояльність.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895328" y="4978400"/>
            <a:ext cx="7099122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Приклади легенд брендів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895328" y="5645150"/>
            <a:ext cx="6489538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3100"/>
              </a:spcAft>
              <a:buNone/>
            </a:pPr>
            <a:r>
              <a:rPr lang="en-US" sz="1300" b="1" dirty="0">
                <a:solidFill>
                  <a:srgbClr val="272525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Вітчизняні:</a:t>
            </a:r>
            <a:r>
              <a:rPr lang="en-US" sz="1300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Roshen, Львівська копальня кави, Корона, Оболонь, Хортиця, Галка.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Carlito Bold" pitchFamily="34" charset="0"/>
                <a:ea typeface="Carlito Bold" pitchFamily="34" charset="-122"/>
                <a:cs typeface="Carlito Bold" pitchFamily="34" charset="-120"/>
              </a:rPr>
              <a:t>Закордонні:</a:t>
            </a:r>
            <a:r>
              <a:rPr lang="en-US" sz="1300" dirty="0">
                <a:solidFill>
                  <a:srgbClr val="27252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Jack Daniel's, Guinness, Chanel, Ferrari, Red Bull.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3404</Words>
  <Application>Microsoft Office PowerPoint</Application>
  <PresentationFormat>Широкоэкранный</PresentationFormat>
  <Paragraphs>310</Paragraphs>
  <Slides>35</Slides>
  <Notes>35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Arial</vt:lpstr>
      <vt:lpstr>Carlito Bold</vt:lpstr>
      <vt:lpstr>Carlito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Пащенко Ольга Петрівна</dc:creator>
  <cp:lastModifiedBy>Пащенко Ольга Петрівна</cp:lastModifiedBy>
  <cp:revision>2</cp:revision>
  <dcterms:created xsi:type="dcterms:W3CDTF">2026-10-19T08:16:54Z</dcterms:created>
  <dcterms:modified xsi:type="dcterms:W3CDTF">2026-10-19T08:18:13Z</dcterms:modified>
</cp:coreProperties>
</file>