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4">
  <p:sldMasterIdLst>
    <p:sldMasterId id="2147483668" r:id="rId1"/>
  </p:sldMasterIdLst>
  <p:notesMasterIdLst>
    <p:notesMasterId r:id="rId57"/>
  </p:notesMasterIdLst>
  <p:sldIdLst>
    <p:sldId id="256" r:id="rId2"/>
    <p:sldId id="257" r:id="rId3"/>
    <p:sldId id="336" r:id="rId4"/>
    <p:sldId id="363" r:id="rId5"/>
    <p:sldId id="362" r:id="rId6"/>
    <p:sldId id="361" r:id="rId7"/>
    <p:sldId id="366" r:id="rId8"/>
    <p:sldId id="367" r:id="rId9"/>
    <p:sldId id="365" r:id="rId10"/>
    <p:sldId id="368" r:id="rId11"/>
    <p:sldId id="371" r:id="rId12"/>
    <p:sldId id="369" r:id="rId13"/>
    <p:sldId id="373" r:id="rId14"/>
    <p:sldId id="370" r:id="rId15"/>
    <p:sldId id="379" r:id="rId16"/>
    <p:sldId id="374" r:id="rId17"/>
    <p:sldId id="376" r:id="rId18"/>
    <p:sldId id="381" r:id="rId19"/>
    <p:sldId id="382" r:id="rId20"/>
    <p:sldId id="380" r:id="rId21"/>
    <p:sldId id="385" r:id="rId22"/>
    <p:sldId id="384" r:id="rId23"/>
    <p:sldId id="383" r:id="rId24"/>
    <p:sldId id="389" r:id="rId25"/>
    <p:sldId id="386" r:id="rId26"/>
    <p:sldId id="387" r:id="rId27"/>
    <p:sldId id="388" r:id="rId28"/>
    <p:sldId id="390" r:id="rId29"/>
    <p:sldId id="391" r:id="rId30"/>
    <p:sldId id="394" r:id="rId31"/>
    <p:sldId id="399" r:id="rId32"/>
    <p:sldId id="398" r:id="rId33"/>
    <p:sldId id="397" r:id="rId34"/>
    <p:sldId id="402" r:id="rId35"/>
    <p:sldId id="403" r:id="rId36"/>
    <p:sldId id="401" r:id="rId37"/>
    <p:sldId id="400" r:id="rId38"/>
    <p:sldId id="393" r:id="rId39"/>
    <p:sldId id="392" r:id="rId40"/>
    <p:sldId id="395" r:id="rId41"/>
    <p:sldId id="396" r:id="rId42"/>
    <p:sldId id="408" r:id="rId43"/>
    <p:sldId id="404" r:id="rId44"/>
    <p:sldId id="407" r:id="rId45"/>
    <p:sldId id="406" r:id="rId46"/>
    <p:sldId id="410" r:id="rId47"/>
    <p:sldId id="405" r:id="rId48"/>
    <p:sldId id="409" r:id="rId49"/>
    <p:sldId id="413" r:id="rId50"/>
    <p:sldId id="412" r:id="rId51"/>
    <p:sldId id="411" r:id="rId52"/>
    <p:sldId id="415" r:id="rId53"/>
    <p:sldId id="414" r:id="rId54"/>
    <p:sldId id="416" r:id="rId55"/>
    <p:sldId id="265"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26EE"/>
    <a:srgbClr val="8787FF"/>
    <a:srgbClr val="FF9966"/>
    <a:srgbClr val="FFD347"/>
    <a:srgbClr val="EBC1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A6856D-DDD3-4545-9DC2-D12DFA553DF1}" type="datetimeFigureOut">
              <a:rPr lang="x-none" smtClean="0"/>
              <a:pPr/>
              <a:t>18.09.2026</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558D90-75EB-4358-AF9C-184D6CFD78D5}" type="slidenum">
              <a:rPr lang="x-none" smtClean="0"/>
              <a:pPr/>
              <a:t>‹#›</a:t>
            </a:fld>
            <a:endParaRPr lang="x-none"/>
          </a:p>
        </p:txBody>
      </p:sp>
    </p:spTree>
    <p:extLst>
      <p:ext uri="{BB962C8B-B14F-4D97-AF65-F5344CB8AC3E}">
        <p14:creationId xmlns:p14="http://schemas.microsoft.com/office/powerpoint/2010/main" val="315005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uk-UA"/>
              <a:t>Клацніть, щоб редагувати стиль зразка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9FE5B2F3-962C-43B8-8FD1-FE83FAA6A984}"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09973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30934B61-AB56-4355-B7A0-93A4F046C496}"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9485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5372DEE9-B0AE-4928-85CD-9AFD723D6BAA}"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2668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Date Placeholder 4"/>
          <p:cNvSpPr>
            <a:spLocks noGrp="1"/>
          </p:cNvSpPr>
          <p:nvPr>
            <p:ph type="dt" sz="half" idx="10"/>
          </p:nvPr>
        </p:nvSpPr>
        <p:spPr/>
        <p:txBody>
          <a:bodyPr/>
          <a:lstStyle/>
          <a:p>
            <a:fld id="{B8AE3A97-FA76-4CB7-ACBD-BE358D7C4E63}" type="datetime1">
              <a:rPr lang="en-US" smtClean="0"/>
              <a:pPr/>
              <a:t>9/18/2026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val="348076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Відредагуйте стиль зразка тексту</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7" name="Date Placeholder 6"/>
          <p:cNvSpPr>
            <a:spLocks noGrp="1"/>
          </p:cNvSpPr>
          <p:nvPr>
            <p:ph type="dt" sz="half" idx="10"/>
          </p:nvPr>
        </p:nvSpPr>
        <p:spPr/>
        <p:txBody>
          <a:bodyPr/>
          <a:lstStyle/>
          <a:p>
            <a:fld id="{AE553CED-2C7C-4337-9576-2FCDB56BBA07}" type="datetime1">
              <a:rPr lang="en-US" smtClean="0"/>
              <a:pPr/>
              <a:t>9/18/2026</a:t>
            </a:fld>
            <a:endParaRPr lang="en-US" dirty="0"/>
          </a:p>
        </p:txBody>
      </p:sp>
      <p:sp>
        <p:nvSpPr>
          <p:cNvPr id="8" name="Footer Placeholder 7"/>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6899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uk-UA"/>
              <a:t>Клацніть, щоб редагувати стиль зразка заголовка</a:t>
            </a:r>
            <a:endParaRPr lang="en-US" dirty="0"/>
          </a:p>
        </p:txBody>
      </p:sp>
      <p:sp>
        <p:nvSpPr>
          <p:cNvPr id="3" name="Date Placeholder 2"/>
          <p:cNvSpPr>
            <a:spLocks noGrp="1"/>
          </p:cNvSpPr>
          <p:nvPr>
            <p:ph type="dt" sz="half" idx="10"/>
          </p:nvPr>
        </p:nvSpPr>
        <p:spPr/>
        <p:txBody>
          <a:bodyPr/>
          <a:lstStyle/>
          <a:p>
            <a:fld id="{C47249D0-D768-4864-8DAE-D39799DD7A44}" type="datetime1">
              <a:rPr lang="en-US" smtClean="0"/>
              <a:pPr/>
              <a:t>9/18/2026</a:t>
            </a:fld>
            <a:endParaRPr lang="en-US" dirty="0"/>
          </a:p>
        </p:txBody>
      </p:sp>
      <p:sp>
        <p:nvSpPr>
          <p:cNvPr id="4" name="Footer Placeholder 3"/>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0420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0B7C3-8A76-48B2-ACBB-E73C78280263}" type="datetime1">
              <a:rPr lang="en-US" smtClean="0"/>
              <a:pPr/>
              <a:t>9/18/2026</a:t>
            </a:fld>
            <a:endParaRPr lang="en-US" dirty="0"/>
          </a:p>
        </p:txBody>
      </p:sp>
      <p:sp>
        <p:nvSpPr>
          <p:cNvPr id="3" name="Footer Placeholder 2"/>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603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uk-UA"/>
              <a:t>Клацніть, щоб редагувати стиль зразка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27FF2A59-F3A7-4C73-9B7A-F33A03A07F2C}" type="datetime1">
              <a:rPr lang="en-US" smtClean="0"/>
              <a:pPr/>
              <a:t>9/18/2026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val="417367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uk-UA"/>
              <a:t>Клацніть, щоб редагувати стиль зразка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a:t>Клацніть піктограму, щоб додати зображення</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a:t>Відредагуйте стиль зразка тексту</a:t>
            </a:r>
          </a:p>
        </p:txBody>
      </p:sp>
      <p:sp>
        <p:nvSpPr>
          <p:cNvPr id="5" name="Date Placeholder 4"/>
          <p:cNvSpPr>
            <a:spLocks noGrp="1"/>
          </p:cNvSpPr>
          <p:nvPr>
            <p:ph type="dt" sz="half" idx="10"/>
          </p:nvPr>
        </p:nvSpPr>
        <p:spPr/>
        <p:txBody>
          <a:bodyPr/>
          <a:lstStyle/>
          <a:p>
            <a:fld id="{69235640-2F62-412E-8B6A-69DFAE038F90}" type="datetime1">
              <a:rPr lang="en-US" smtClean="0"/>
              <a:pPr/>
              <a:t>9/18/2026</a:t>
            </a:fld>
            <a:endParaRPr lang="en-US" dirty="0"/>
          </a:p>
        </p:txBody>
      </p:sp>
      <p:sp>
        <p:nvSpPr>
          <p:cNvPr id="6" name="Footer Placeholder 5"/>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3976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D25C6427-DE76-49C0-877F-B351FF15AFB5}"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7740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1353EE7-1CAD-4667-A349-6789356DC218}"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555243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E2F2E392-702E-42A2-A3FD-8C1677FEF812}"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717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B560A20A-D6C3-493C-A25F-ECF19F072113}"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7807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uk-UA"/>
              <a:t>Клацніть, щоб редагувати стиль зразка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a:t>Відредагуйте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a:t>Відредагуйте стиль зразка тексту</a:t>
            </a:r>
          </a:p>
        </p:txBody>
      </p:sp>
      <p:sp>
        <p:nvSpPr>
          <p:cNvPr id="4" name="Date Placeholder 3"/>
          <p:cNvSpPr>
            <a:spLocks noGrp="1"/>
          </p:cNvSpPr>
          <p:nvPr>
            <p:ph type="dt" sz="half" idx="10"/>
          </p:nvPr>
        </p:nvSpPr>
        <p:spPr/>
        <p:txBody>
          <a:bodyPr/>
          <a:lstStyle/>
          <a:p>
            <a:fld id="{1EC40C45-48CC-4A4E-AAC3-4C74D6A1D354}"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539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EF7E550F-ABB9-4645-9B3D-CE2D2C23369D}"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val="22282292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uk-UA"/>
              <a:t>Клацніть, щоб редагувати стиль зразка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10"/>
          </p:nvPr>
        </p:nvSpPr>
        <p:spPr/>
        <p:txBody>
          <a:bodyPr/>
          <a:lstStyle/>
          <a:p>
            <a:fld id="{9069FEF7-74C4-46A0-9CE3-6C396B6509B9}" type="datetime1">
              <a:rPr lang="en-US" smtClean="0"/>
              <a:pPr/>
              <a:t>9/18/2026</a:t>
            </a:fld>
            <a:endParaRPr lang="en-US" dirty="0"/>
          </a:p>
        </p:txBody>
      </p:sp>
      <p:sp>
        <p:nvSpPr>
          <p:cNvPr id="5" name="Footer Placeholder 4"/>
          <p:cNvSpPr>
            <a:spLocks noGrp="1"/>
          </p:cNvSpPr>
          <p:nvPr>
            <p:ph type="ftr" sz="quarter" idx="11"/>
          </p:nvPr>
        </p:nvSpPr>
        <p:spPr/>
        <p:txBody>
          <a:body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47327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uk-UA"/>
              <a:t>Клацніть, щоб редагувати стиль зразка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uk-UA"/>
              <a:t>Відредагуйте стиль зразка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CDBBC8-E744-43F0-8DE2-022E60DB8DC7}" type="datetime1">
              <a:rPr lang="en-US" smtClean="0"/>
              <a:pPr/>
              <a:t>9/18/2026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Entrepreneurship and Business Basics / K. Orlova (Zhytomyr Polytechnic State University)</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8442845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type="ctrTitle"/>
          </p:nvPr>
        </p:nvSpPr>
        <p:spPr bwMode="auto">
          <a:xfrm>
            <a:off x="1076325" y="115888"/>
            <a:ext cx="7959725" cy="719137"/>
          </a:xfrm>
        </p:spPr>
        <p:txBody>
          <a:bodyPr wrap="square" lIns="91440" tIns="45720" rIns="91440" bIns="45720" numCol="1" anchorCtr="0" compatLnSpc="1">
            <a:prstTxWarp prst="textNoShape">
              <a:avLst/>
            </a:prstTxWarp>
          </a:bodyPr>
          <a:lstStyle/>
          <a:p>
            <a:pPr algn="ctr" eaLnBrk="1" fontAlgn="auto" hangingPunct="1">
              <a:spcAft>
                <a:spcPts val="0"/>
              </a:spcAft>
              <a:defRPr/>
            </a:pPr>
            <a:r>
              <a:rPr lang="ru-RU" altLang="uk-UA" sz="1800" dirty="0" smtClean="0">
                <a:solidFill>
                  <a:schemeClr val="tx1"/>
                </a:solidFill>
                <a:effectLst/>
                <a:latin typeface="Times New Roman" pitchFamily="18" charset="0"/>
                <a:cs typeface="Times New Roman" pitchFamily="18" charset="0"/>
              </a:rPr>
              <a:t>МІНІСТЕРСТВО </a:t>
            </a:r>
            <a:r>
              <a:rPr lang="uk-UA" altLang="uk-UA" sz="1800" dirty="0" smtClean="0">
                <a:solidFill>
                  <a:schemeClr val="tx1"/>
                </a:solidFill>
                <a:effectLst/>
                <a:latin typeface="Times New Roman" pitchFamily="18" charset="0"/>
                <a:cs typeface="Times New Roman" pitchFamily="18" charset="0"/>
              </a:rPr>
              <a:t>ОСВІТИ І НАУКИ</a:t>
            </a:r>
            <a:r>
              <a:rPr lang="en-US" altLang="uk-UA" sz="1800" dirty="0" smtClean="0">
                <a:solidFill>
                  <a:schemeClr val="tx1"/>
                </a:solidFill>
                <a:effectLst/>
                <a:latin typeface="Times New Roman" pitchFamily="18" charset="0"/>
                <a:cs typeface="Times New Roman" pitchFamily="18" charset="0"/>
              </a:rPr>
              <a:t> </a:t>
            </a:r>
            <a:r>
              <a:rPr lang="ru-RU" altLang="uk-UA" sz="1800" dirty="0" smtClean="0">
                <a:solidFill>
                  <a:schemeClr val="tx1"/>
                </a:solidFill>
                <a:effectLst/>
                <a:latin typeface="Times New Roman" pitchFamily="18" charset="0"/>
                <a:cs typeface="Times New Roman" pitchFamily="18" charset="0"/>
              </a:rPr>
              <a:t>УКРАЇНИ</a:t>
            </a:r>
            <a:br>
              <a:rPr lang="ru-RU" altLang="uk-UA" sz="1800" dirty="0" smtClean="0">
                <a:solidFill>
                  <a:schemeClr val="tx1"/>
                </a:solidFill>
                <a:effectLst/>
                <a:latin typeface="Times New Roman" pitchFamily="18" charset="0"/>
                <a:cs typeface="Times New Roman" pitchFamily="18" charset="0"/>
              </a:rPr>
            </a:br>
            <a:r>
              <a:rPr lang="ru-RU" altLang="uk-UA" sz="1800" dirty="0" smtClean="0">
                <a:solidFill>
                  <a:schemeClr val="tx1"/>
                </a:solidFill>
                <a:effectLst/>
                <a:latin typeface="Times New Roman" pitchFamily="18" charset="0"/>
                <a:cs typeface="Times New Roman" pitchFamily="18" charset="0"/>
              </a:rPr>
              <a:t> ДЕРЖАВНИЙ УНІВЕРСИТЕТ «ЖИТОМИРСЬКА ПОЛІТЕХНІКА»</a:t>
            </a:r>
          </a:p>
        </p:txBody>
      </p:sp>
      <p:sp>
        <p:nvSpPr>
          <p:cNvPr id="3" name="Підзаголовок 2">
            <a:extLst>
              <a:ext uri="{FF2B5EF4-FFF2-40B4-BE49-F238E27FC236}">
                <a16:creationId xmlns="" xmlns:a16="http://schemas.microsoft.com/office/drawing/2014/main" id="{462FFA08-9BC7-4E8F-9749-E1B5BD4C4B5A}"/>
              </a:ext>
            </a:extLst>
          </p:cNvPr>
          <p:cNvSpPr>
            <a:spLocks noGrp="1"/>
          </p:cNvSpPr>
          <p:nvPr>
            <p:ph type="subTitle" idx="1"/>
          </p:nvPr>
        </p:nvSpPr>
        <p:spPr>
          <a:xfrm>
            <a:off x="1696178" y="1580040"/>
            <a:ext cx="7766936" cy="719644"/>
          </a:xfrm>
        </p:spPr>
        <p:txBody>
          <a:bodyPr>
            <a:normAutofit fontScale="70000" lnSpcReduction="20000"/>
          </a:bodyPr>
          <a:lstStyle/>
          <a:p>
            <a:pPr algn="ctr">
              <a:spcBef>
                <a:spcPts val="0"/>
              </a:spcBef>
            </a:pPr>
            <a:r>
              <a:rPr lang="ru-RU" sz="3200" b="1" dirty="0">
                <a:solidFill>
                  <a:schemeClr val="tx1"/>
                </a:solidFill>
                <a:latin typeface="Times New Roman" panose="02020603050405020304" pitchFamily="18" charset="0"/>
                <a:cs typeface="Times New Roman" panose="02020603050405020304" pitchFamily="18" charset="0"/>
              </a:rPr>
              <a:t>ТЕМА 3. СУЧАСНІ МОДЕЛІ ЗМІШАНОЇ ЕКОНОМІКИ: ПОРІВНЯЛЬНА ХАРАКТЕРИСТИКА</a:t>
            </a:r>
            <a:endParaRPr lang="x-none" sz="3200" dirty="0">
              <a:solidFill>
                <a:schemeClr val="tx1"/>
              </a:solidFill>
              <a:latin typeface="Times New Roman" panose="02020603050405020304" pitchFamily="18" charset="0"/>
              <a:cs typeface="Times New Roman" panose="02020603050405020304" pitchFamily="18" charset="0"/>
            </a:endParaRPr>
          </a:p>
        </p:txBody>
      </p:sp>
      <p:sp>
        <p:nvSpPr>
          <p:cNvPr id="4" name="Підзаголовок 2">
            <a:extLst>
              <a:ext uri="{FF2B5EF4-FFF2-40B4-BE49-F238E27FC236}">
                <a16:creationId xmlns="" xmlns:a16="http://schemas.microsoft.com/office/drawing/2014/main" id="{3E271608-9726-4B03-8461-E5827A8C9861}"/>
              </a:ext>
            </a:extLst>
          </p:cNvPr>
          <p:cNvSpPr txBox="1">
            <a:spLocks/>
          </p:cNvSpPr>
          <p:nvPr/>
        </p:nvSpPr>
        <p:spPr>
          <a:xfrm>
            <a:off x="917409" y="2299684"/>
            <a:ext cx="9324474" cy="3893984"/>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ctr"/>
            <a:r>
              <a:rPr lang="uk-UA" sz="2400" b="1" i="1" dirty="0" smtClean="0">
                <a:solidFill>
                  <a:schemeClr val="tx1"/>
                </a:solidFill>
                <a:latin typeface="Times New Roman" panose="02020603050405020304" pitchFamily="18" charset="0"/>
                <a:cs typeface="Times New Roman" panose="02020603050405020304" pitchFamily="18" charset="0"/>
              </a:rPr>
              <a:t>Зміст</a:t>
            </a:r>
            <a:r>
              <a:rPr lang="ru-RU" sz="2400" b="1" i="1" dirty="0" smtClean="0">
                <a:solidFill>
                  <a:schemeClr val="tx1"/>
                </a:solidFill>
                <a:latin typeface="Times New Roman" panose="02020603050405020304" pitchFamily="18" charset="0"/>
                <a:cs typeface="Times New Roman" panose="02020603050405020304" pitchFamily="18" charset="0"/>
              </a:rPr>
              <a:t> теми</a:t>
            </a:r>
          </a:p>
          <a:p>
            <a:pPr algn="just">
              <a:spcBef>
                <a:spcPts val="0"/>
              </a:spcBef>
            </a:pPr>
            <a:r>
              <a:rPr lang="ru-RU" sz="2400" dirty="0">
                <a:solidFill>
                  <a:schemeClr val="tx1"/>
                </a:solidFill>
                <a:latin typeface="Times New Roman" panose="02020603050405020304" pitchFamily="18" charset="0"/>
                <a:cs typeface="Times New Roman" panose="02020603050405020304" pitchFamily="18" charset="0"/>
              </a:rPr>
              <a:t>1.	</a:t>
            </a:r>
            <a:r>
              <a:rPr lang="uk-UA" sz="2400"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p>
          <a:p>
            <a:pPr algn="just">
              <a:spcBef>
                <a:spcPts val="0"/>
              </a:spcBef>
            </a:pPr>
            <a:r>
              <a:rPr lang="uk-UA" sz="2400" i="1" dirty="0" smtClean="0">
                <a:solidFill>
                  <a:schemeClr val="tx1"/>
                </a:solidFill>
                <a:latin typeface="Times New Roman" panose="02020603050405020304" pitchFamily="18" charset="0"/>
                <a:cs typeface="Times New Roman" panose="02020603050405020304" pitchFamily="18" charset="0"/>
              </a:rPr>
              <a:t>1.1. Ліберальна  модель  соціальної  держави: Велика Британія.</a:t>
            </a:r>
          </a:p>
          <a:p>
            <a:pPr algn="just">
              <a:spcBef>
                <a:spcPts val="0"/>
              </a:spcBef>
            </a:pPr>
            <a:r>
              <a:rPr lang="uk-UA" sz="2400" i="1" dirty="0" smtClean="0">
                <a:solidFill>
                  <a:schemeClr val="tx1"/>
                </a:solidFill>
                <a:latin typeface="Times New Roman" panose="02020603050405020304" pitchFamily="18" charset="0"/>
                <a:cs typeface="Times New Roman" panose="02020603050405020304" pitchFamily="18" charset="0"/>
              </a:rPr>
              <a:t>1.2. Ліберальна модель соціальної держави США.</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p>
          <a:p>
            <a:pPr algn="just">
              <a:spcBef>
                <a:spcPts val="0"/>
              </a:spcBef>
            </a:pPr>
            <a:r>
              <a:rPr lang="uk-UA" sz="2400" i="1" dirty="0" smtClean="0">
                <a:solidFill>
                  <a:schemeClr val="tx1"/>
                </a:solidFill>
                <a:latin typeface="Times New Roman" panose="02020603050405020304" pitchFamily="18" charset="0"/>
                <a:cs typeface="Times New Roman" panose="02020603050405020304" pitchFamily="18" charset="0"/>
              </a:rPr>
              <a:t>2.1. Німецька модель соціально орієнтованої ринкової економіки.</a:t>
            </a:r>
          </a:p>
          <a:p>
            <a:pPr algn="just">
              <a:spcBef>
                <a:spcPts val="0"/>
              </a:spcBef>
            </a:pPr>
            <a:r>
              <a:rPr lang="uk-UA" sz="2400" i="1" dirty="0" smtClean="0">
                <a:solidFill>
                  <a:schemeClr val="tx1"/>
                </a:solidFill>
                <a:latin typeface="Times New Roman" panose="02020603050405020304" pitchFamily="18" charset="0"/>
                <a:cs typeface="Times New Roman" panose="02020603050405020304" pitchFamily="18" charset="0"/>
              </a:rPr>
              <a:t>2.2. Французька модель соціально орієнтованої ринкової економіки</a:t>
            </a:r>
          </a:p>
          <a:p>
            <a:pPr algn="just">
              <a:spcBef>
                <a:spcPts val="0"/>
              </a:spcBef>
            </a:pPr>
            <a:r>
              <a:rPr lang="uk-UA" sz="2400" dirty="0" smtClean="0">
                <a:solidFill>
                  <a:schemeClr val="tx1"/>
                </a:solidFill>
                <a:latin typeface="Times New Roman" panose="02020603050405020304" pitchFamily="18" charset="0"/>
                <a:cs typeface="Times New Roman" panose="02020603050405020304" pitchFamily="18" charset="0"/>
              </a:rPr>
              <a:t>3.	Скандинавська модель: економічна ефективність і соціальна орієнтація.</a:t>
            </a:r>
            <a:endParaRPr lang="uk-UA" sz="2400" dirty="0">
              <a:solidFill>
                <a:schemeClr val="tx1"/>
              </a:solidFill>
              <a:latin typeface="Times New Roman" panose="02020603050405020304" pitchFamily="18" charset="0"/>
              <a:cs typeface="Times New Roman" panose="02020603050405020304" pitchFamily="18" charset="0"/>
            </a:endParaRPr>
          </a:p>
        </p:txBody>
      </p:sp>
      <p:sp>
        <p:nvSpPr>
          <p:cNvPr id="7" name="Прямоугольник 6"/>
          <p:cNvSpPr>
            <a:spLocks noChangeArrowheads="1"/>
          </p:cNvSpPr>
          <p:nvPr/>
        </p:nvSpPr>
        <p:spPr bwMode="auto">
          <a:xfrm>
            <a:off x="7196772" y="6193668"/>
            <a:ext cx="4055919" cy="369332"/>
          </a:xfrm>
          <a:prstGeom prst="rect">
            <a:avLst/>
          </a:prstGeom>
          <a:noFill/>
          <a:ln w="9525">
            <a:noFill/>
            <a:miter lim="800000"/>
            <a:headEnd/>
            <a:tailEnd/>
          </a:ln>
        </p:spPr>
        <p:txBody>
          <a:bodyPr wrap="none">
            <a:spAutoFit/>
          </a:bodyPr>
          <a:lstStyle/>
          <a:p>
            <a:pPr fontAlgn="auto">
              <a:spcBef>
                <a:spcPts val="0"/>
              </a:spcBef>
              <a:spcAft>
                <a:spcPts val="0"/>
              </a:spcAft>
              <a:defRPr/>
            </a:pPr>
            <a:r>
              <a:rPr lang="uk-UA" b="1" i="1" dirty="0">
                <a:latin typeface="Palatino Linotype" pitchFamily="18" charset="0"/>
                <a:cs typeface="Times New Roman" pitchFamily="18" charset="0"/>
              </a:rPr>
              <a:t>ЛЕКТОР:  </a:t>
            </a:r>
            <a:r>
              <a:rPr lang="uk-UA" b="1" i="1" dirty="0" err="1" smtClean="0">
                <a:latin typeface="Palatino Linotype" pitchFamily="18" charset="0"/>
                <a:cs typeface="Times New Roman" pitchFamily="18" charset="0"/>
              </a:rPr>
              <a:t>к.е.н</a:t>
            </a:r>
            <a:r>
              <a:rPr lang="uk-UA" b="1" i="1" dirty="0" smtClean="0">
                <a:latin typeface="Palatino Linotype" pitchFamily="18" charset="0"/>
                <a:cs typeface="Times New Roman" pitchFamily="18" charset="0"/>
              </a:rPr>
              <a:t>., доц. Мельник </a:t>
            </a:r>
            <a:r>
              <a:rPr lang="uk-UA" b="1" i="1" dirty="0">
                <a:latin typeface="Palatino Linotype" pitchFamily="18" charset="0"/>
                <a:cs typeface="Times New Roman" pitchFamily="18" charset="0"/>
              </a:rPr>
              <a:t>Т.</a:t>
            </a:r>
            <a:r>
              <a:rPr lang="en-US" b="1" i="1" dirty="0">
                <a:latin typeface="Palatino Linotype" pitchFamily="18" charset="0"/>
                <a:cs typeface="Times New Roman" pitchFamily="18" charset="0"/>
              </a:rPr>
              <a:t> </a:t>
            </a:r>
            <a:r>
              <a:rPr lang="uk-UA" b="1" i="1" dirty="0">
                <a:latin typeface="Palatino Linotype" pitchFamily="18" charset="0"/>
                <a:cs typeface="Times New Roman" pitchFamily="18" charset="0"/>
              </a:rPr>
              <a:t>Ю.</a:t>
            </a:r>
            <a:endParaRPr lang="ru-RU" b="1" i="1" dirty="0">
              <a:latin typeface="Palatino Linotype" pitchFamily="18" charset="0"/>
              <a:cs typeface="Times New Roman" pitchFamily="18" charset="0"/>
            </a:endParaRPr>
          </a:p>
        </p:txBody>
      </p:sp>
    </p:spTree>
    <p:extLst>
      <p:ext uri="{BB962C8B-B14F-4D97-AF65-F5344CB8AC3E}">
        <p14:creationId xmlns:p14="http://schemas.microsoft.com/office/powerpoint/2010/main" val="2156842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12117452" cy="519043"/>
          </a:xfrm>
        </p:spPr>
        <p:txBody>
          <a:bodyPr>
            <a:normAutofit/>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13347" y="634606"/>
            <a:ext cx="8839200" cy="57554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sz="2000" b="1" dirty="0">
                <a:latin typeface="Times New Roman" panose="02020603050405020304" pitchFamily="18" charset="0"/>
                <a:ea typeface="Calibri" panose="020F0502020204030204" pitchFamily="34" charset="0"/>
                <a:cs typeface="Times New Roman" panose="02020603050405020304" pitchFamily="18" charset="0"/>
              </a:rPr>
              <a:t>Передумовами формування соціальних функцій держави </a:t>
            </a:r>
            <a:r>
              <a:rPr lang="uk-UA" sz="2000" dirty="0">
                <a:latin typeface="Times New Roman" panose="02020603050405020304" pitchFamily="18" charset="0"/>
                <a:ea typeface="Calibri" panose="020F0502020204030204" pitchFamily="34" charset="0"/>
                <a:cs typeface="Times New Roman" panose="02020603050405020304" pitchFamily="18" charset="0"/>
              </a:rPr>
              <a:t>у другій половині ХІХ ст. в умовах становлення англосаксонської моделі ринкової економіки були: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Calibri" panose="020F0502020204030204" pitchFamily="34" charset="0"/>
                <a:cs typeface="Times New Roman" panose="02020603050405020304" pitchFamily="18" charset="0"/>
              </a:rPr>
              <a:t>- аграрна  революція,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Calibri" panose="020F0502020204030204" pitchFamily="34" charset="0"/>
                <a:cs typeface="Times New Roman" panose="02020603050405020304" pitchFamily="18" charset="0"/>
              </a:rPr>
              <a:t>- промисловий  переворот,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Calibri" panose="020F0502020204030204" pitchFamily="34" charset="0"/>
                <a:cs typeface="Times New Roman" panose="02020603050405020304" pitchFamily="18" charset="0"/>
              </a:rPr>
              <a:t>- розвиток індустріалізації та поглиблення у зв’язку з цим проблем бідності та соціальної нерівності селян та робітників.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Calibri" panose="020F0502020204030204" pitchFamily="34" charset="0"/>
                <a:cs typeface="Times New Roman" panose="02020603050405020304" pitchFamily="18" charset="0"/>
              </a:rPr>
              <a:t>Теоретичним підґрунтям слугувало базове положення соціального лібералізму про те, що </a:t>
            </a:r>
            <a:r>
              <a:rPr lang="uk-UA" sz="2000" b="1" dirty="0">
                <a:latin typeface="Times New Roman" panose="02020603050405020304" pitchFamily="18" charset="0"/>
                <a:ea typeface="Calibri" panose="020F0502020204030204" pitchFamily="34" charset="0"/>
                <a:cs typeface="Times New Roman" panose="02020603050405020304" pitchFamily="18" charset="0"/>
              </a:rPr>
              <a:t>суспільство / держава повинні забезпечити </a:t>
            </a:r>
            <a:r>
              <a:rPr lang="uk-UA" sz="2000" b="1" dirty="0" smtClean="0">
                <a:latin typeface="Times New Roman" panose="02020603050405020304" pitchFamily="18" charset="0"/>
                <a:ea typeface="Calibri" panose="020F0502020204030204" pitchFamily="34" charset="0"/>
                <a:cs typeface="Times New Roman" panose="02020603050405020304" pitchFamily="18" charset="0"/>
              </a:rPr>
              <a:t>певні соціальні </a:t>
            </a:r>
            <a:r>
              <a:rPr lang="uk-UA" sz="2000" b="1" dirty="0">
                <a:latin typeface="Times New Roman" panose="02020603050405020304" pitchFamily="18" charset="0"/>
                <a:ea typeface="Calibri" panose="020F0502020204030204" pitchFamily="34" charset="0"/>
                <a:cs typeface="Times New Roman" panose="02020603050405020304" pitchFamily="18" charset="0"/>
              </a:rPr>
              <a:t>права особистості. </a:t>
            </a:r>
            <a:endParaRPr lang="ru-RU" sz="1600" b="1"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err="1">
                <a:latin typeface="Times New Roman" panose="02020603050405020304" pitchFamily="18" charset="0"/>
                <a:ea typeface="Calibri" panose="020F0502020204030204" pitchFamily="34" charset="0"/>
                <a:cs typeface="Times New Roman" panose="02020603050405020304" pitchFamily="18" charset="0"/>
              </a:rPr>
              <a:t>Інституціоналізація</a:t>
            </a:r>
            <a:r>
              <a:rPr lang="uk-UA" sz="2000" dirty="0">
                <a:latin typeface="Times New Roman" panose="02020603050405020304" pitchFamily="18" charset="0"/>
                <a:ea typeface="Calibri" panose="020F0502020204030204" pitchFamily="34" charset="0"/>
                <a:cs typeface="Times New Roman" panose="02020603050405020304" pitchFamily="18" charset="0"/>
              </a:rPr>
              <a:t> соціальних функцій держави відбувалася передусім  шляхом  упровадження механізмів соціального страхування (від організації добровільних спілок взаємодопомоги, робітничих союзів до системи державного обов’язкового соціального страхування) та соціальної допомоги.</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Calibri" panose="020F0502020204030204" pitchFamily="34" charset="0"/>
                <a:cs typeface="Times New Roman" panose="02020603050405020304" pitchFamily="18" charset="0"/>
              </a:rPr>
              <a:t>Фінансування переважної більшості соціальних  програм  здійснювалося переважно за рахунок недержавних заощаджень і страхування.</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82018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b="1" kern="0"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Велика Британія</a:t>
            </a:r>
            <a:endParaRPr lang="ru-RU" sz="28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2483694" y="1124635"/>
            <a:ext cx="7299159"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uk-UA" dirty="0">
                <a:latin typeface="Times New Roman" panose="02020603050405020304" pitchFamily="18" charset="0"/>
                <a:ea typeface="Calibri" panose="020F0502020204030204" pitchFamily="34" charset="0"/>
              </a:rPr>
              <a:t>Класичним  представником  </a:t>
            </a:r>
            <a:r>
              <a:rPr lang="uk-UA" b="1" i="1" u="sng" dirty="0">
                <a:latin typeface="Times New Roman" panose="02020603050405020304" pitchFamily="18" charset="0"/>
                <a:ea typeface="Calibri" panose="020F0502020204030204" pitchFamily="34" charset="0"/>
              </a:rPr>
              <a:t>ліберальної  моделі  соціальної  держави</a:t>
            </a:r>
            <a:r>
              <a:rPr lang="uk-UA" dirty="0">
                <a:latin typeface="Times New Roman" panose="02020603050405020304" pitchFamily="18" charset="0"/>
                <a:ea typeface="Calibri" panose="020F0502020204030204" pitchFamily="34" charset="0"/>
              </a:rPr>
              <a:t>  є </a:t>
            </a:r>
            <a:r>
              <a:rPr lang="uk-UA" b="1" dirty="0">
                <a:latin typeface="Times New Roman" panose="02020603050405020304" pitchFamily="18" charset="0"/>
                <a:ea typeface="Calibri" panose="020F0502020204030204" pitchFamily="34" charset="0"/>
              </a:rPr>
              <a:t>Велика Британія</a:t>
            </a:r>
            <a:r>
              <a:rPr lang="uk-UA" dirty="0">
                <a:latin typeface="Times New Roman" panose="02020603050405020304" pitchFamily="18" charset="0"/>
                <a:ea typeface="Calibri" panose="020F0502020204030204" pitchFamily="34" charset="0"/>
              </a:rPr>
              <a:t>.</a:t>
            </a:r>
            <a:endParaRPr lang="ru-RU" dirty="0"/>
          </a:p>
        </p:txBody>
      </p:sp>
      <p:sp>
        <p:nvSpPr>
          <p:cNvPr id="6" name="Прямоугольник 5"/>
          <p:cNvSpPr/>
          <p:nvPr/>
        </p:nvSpPr>
        <p:spPr>
          <a:xfrm>
            <a:off x="1658942" y="2056679"/>
            <a:ext cx="8948664" cy="423346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На початку ХХ ст. практика соціального захисту її громадян не мала  системний чи всеохоплюючий характер, нагадувала швидше набір спонтанних реформ, покликаних розв’язати нагальні суспільні проблеми. Так, завдяки поширенню робітничих </a:t>
            </a:r>
            <a:r>
              <a:rPr lang="uk-UA" dirty="0" smtClean="0">
                <a:latin typeface="Times New Roman" panose="02020603050405020304" pitchFamily="18" charset="0"/>
                <a:ea typeface="Calibri" panose="020F0502020204030204" pitchFamily="34" charset="0"/>
                <a:cs typeface="Times New Roman" panose="02020603050405020304" pitchFamily="18" charset="0"/>
              </a:rPr>
              <a:t>страйків: </a:t>
            </a:r>
            <a:endParaRPr lang="uk-UA"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15000"/>
              </a:lnSpc>
              <a:spcAft>
                <a:spcPts val="0"/>
              </a:spcAft>
              <a:buFontTx/>
              <a:buChar char="-"/>
            </a:pPr>
            <a:r>
              <a:rPr lang="uk-UA" dirty="0" smtClean="0">
                <a:latin typeface="Times New Roman" panose="02020603050405020304" pitchFamily="18" charset="0"/>
                <a:ea typeface="Calibri" panose="020F0502020204030204" pitchFamily="34" charset="0"/>
                <a:cs typeface="Times New Roman" panose="02020603050405020304" pitchFamily="18" charset="0"/>
              </a:rPr>
              <a:t>парламент </a:t>
            </a:r>
            <a:r>
              <a:rPr lang="uk-UA" dirty="0">
                <a:latin typeface="Times New Roman" panose="02020603050405020304" pitchFamily="18" charset="0"/>
                <a:ea typeface="Calibri" panose="020F0502020204030204" pitchFamily="34" charset="0"/>
                <a:cs typeface="Times New Roman" panose="02020603050405020304" pitchFamily="18" charset="0"/>
              </a:rPr>
              <a:t>заборонив промисловцям висувати </a:t>
            </a:r>
            <a:r>
              <a:rPr lang="uk-UA" dirty="0" err="1">
                <a:latin typeface="Times New Roman" panose="02020603050405020304" pitchFamily="18" charset="0"/>
                <a:ea typeface="Calibri" panose="020F0502020204030204" pitchFamily="34" charset="0"/>
                <a:cs typeface="Times New Roman" panose="02020603050405020304" pitchFamily="18" charset="0"/>
              </a:rPr>
              <a:t>трейд</a:t>
            </a:r>
            <a:r>
              <a:rPr lang="uk-UA" dirty="0">
                <a:latin typeface="Times New Roman" panose="02020603050405020304" pitchFamily="18" charset="0"/>
                <a:ea typeface="Calibri" panose="020F0502020204030204" pitchFamily="34" charset="0"/>
                <a:cs typeface="Times New Roman" panose="02020603050405020304" pitchFamily="18" charset="0"/>
              </a:rPr>
              <a:t>-юніонам позови щодо збитків від страйків (1906), </a:t>
            </a:r>
            <a:endParaRPr lang="uk-UA"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15000"/>
              </a:lnSpc>
              <a:spcAft>
                <a:spcPts val="0"/>
              </a:spcAft>
              <a:buFontTx/>
              <a:buChar char="-"/>
            </a:pPr>
            <a:r>
              <a:rPr lang="uk-UA" dirty="0" smtClean="0">
                <a:latin typeface="Times New Roman" panose="02020603050405020304" pitchFamily="18" charset="0"/>
                <a:ea typeface="Calibri" panose="020F0502020204030204" pitchFamily="34" charset="0"/>
                <a:cs typeface="Times New Roman" panose="02020603050405020304" pitchFamily="18" charset="0"/>
              </a:rPr>
              <a:t>було </a:t>
            </a:r>
            <a:r>
              <a:rPr lang="uk-UA" dirty="0">
                <a:latin typeface="Times New Roman" panose="02020603050405020304" pitchFamily="18" charset="0"/>
                <a:ea typeface="Calibri" panose="020F0502020204030204" pitchFamily="34" charset="0"/>
                <a:cs typeface="Times New Roman" panose="02020603050405020304" pitchFamily="18" charset="0"/>
              </a:rPr>
              <a:t>створено державну комісію для посередництва у трудових конфліктах, ухвалено закон про компенсацію  за  нещасні  випадки  на  виробництві  (1907),  </a:t>
            </a:r>
            <a:endParaRPr lang="uk-UA"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15000"/>
              </a:lnSpc>
              <a:spcAft>
                <a:spcPts val="0"/>
              </a:spcAft>
              <a:buFontTx/>
              <a:buChar char="-"/>
            </a:pPr>
            <a:r>
              <a:rPr lang="uk-UA" dirty="0" smtClean="0">
                <a:latin typeface="Times New Roman" panose="02020603050405020304" pitchFamily="18" charset="0"/>
                <a:ea typeface="Calibri" panose="020F0502020204030204" pitchFamily="34" charset="0"/>
                <a:cs typeface="Times New Roman" panose="02020603050405020304" pitchFamily="18" charset="0"/>
              </a:rPr>
              <a:t>встановлено  </a:t>
            </a:r>
            <a:r>
              <a:rPr lang="uk-UA" dirty="0">
                <a:latin typeface="Times New Roman" panose="02020603050405020304" pitchFamily="18" charset="0"/>
                <a:ea typeface="Calibri" panose="020F0502020204030204" pitchFamily="34" charset="0"/>
                <a:cs typeface="Times New Roman" panose="02020603050405020304" pitchFamily="18" charset="0"/>
              </a:rPr>
              <a:t>пенсії робітникам  віком  від  70-ти  років  (1908), </a:t>
            </a:r>
            <a:endParaRPr lang="uk-UA"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15000"/>
              </a:lnSpc>
              <a:spcAft>
                <a:spcPts val="0"/>
              </a:spcAft>
              <a:buFontTx/>
              <a:buChar char="-"/>
            </a:pPr>
            <a:r>
              <a:rPr lang="uk-UA" dirty="0" smtClean="0">
                <a:latin typeface="Times New Roman" panose="02020603050405020304" pitchFamily="18" charset="0"/>
                <a:ea typeface="Calibri" panose="020F0502020204030204" pitchFamily="34" charset="0"/>
                <a:cs typeface="Times New Roman" panose="02020603050405020304" pitchFamily="18" charset="0"/>
              </a:rPr>
              <a:t> </a:t>
            </a:r>
            <a:r>
              <a:rPr lang="uk-UA" dirty="0">
                <a:latin typeface="Times New Roman" panose="02020603050405020304" pitchFamily="18" charset="0"/>
                <a:ea typeface="Calibri" panose="020F0502020204030204" pitchFamily="34" charset="0"/>
                <a:cs typeface="Times New Roman" panose="02020603050405020304" pitchFamily="18" charset="0"/>
              </a:rPr>
              <a:t>законодавчо  закріплено  рівень мінімальної заробітної плати (1909) тощо.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Вагома роль у становленні соціальної держави належала прем’єр-міністру Великої Британії </a:t>
            </a:r>
            <a:r>
              <a:rPr lang="uk-UA" dirty="0" err="1" smtClean="0">
                <a:latin typeface="Times New Roman" panose="02020603050405020304" pitchFamily="18" charset="0"/>
                <a:ea typeface="Calibri" panose="020F0502020204030204" pitchFamily="34" charset="0"/>
                <a:cs typeface="Times New Roman" panose="02020603050405020304" pitchFamily="18" charset="0"/>
              </a:rPr>
              <a:t>Герберту</a:t>
            </a:r>
            <a:r>
              <a:rPr lang="uk-UA" dirty="0" smtClean="0">
                <a:latin typeface="Times New Roman" panose="02020603050405020304" pitchFamily="18" charset="0"/>
                <a:ea typeface="Calibri" panose="020F0502020204030204" pitchFamily="34" charset="0"/>
                <a:cs typeface="Times New Roman" panose="02020603050405020304" pitchFamily="18" charset="0"/>
              </a:rPr>
              <a:t> </a:t>
            </a:r>
            <a:r>
              <a:rPr lang="uk-UA" dirty="0">
                <a:latin typeface="Times New Roman" panose="02020603050405020304" pitchFamily="18" charset="0"/>
                <a:ea typeface="Calibri" panose="020F0502020204030204" pitchFamily="34" charset="0"/>
                <a:cs typeface="Times New Roman" panose="02020603050405020304" pitchFamily="18" charset="0"/>
              </a:rPr>
              <a:t>Генрі </a:t>
            </a:r>
            <a:r>
              <a:rPr lang="uk-UA" dirty="0" err="1" smtClean="0">
                <a:latin typeface="Times New Roman" panose="02020603050405020304" pitchFamily="18" charset="0"/>
                <a:ea typeface="Calibri" panose="020F0502020204030204" pitchFamily="34" charset="0"/>
                <a:cs typeface="Times New Roman" panose="02020603050405020304" pitchFamily="18" charset="0"/>
              </a:rPr>
              <a:t>Асквіту</a:t>
            </a:r>
            <a:r>
              <a:rPr lang="uk-UA" dirty="0">
                <a:latin typeface="Times New Roman" panose="02020603050405020304" pitchFamily="18" charset="0"/>
                <a:ea typeface="Calibri" panose="020F0502020204030204" pitchFamily="34" charset="0"/>
                <a:cs typeface="Times New Roman" panose="02020603050405020304" pitchFamily="18" charset="0"/>
              </a:rPr>
              <a:t>, що </a:t>
            </a:r>
            <a:r>
              <a:rPr lang="uk-UA" b="1" i="1" u="sng" dirty="0">
                <a:latin typeface="Times New Roman" panose="02020603050405020304" pitchFamily="18" charset="0"/>
                <a:ea typeface="Calibri" panose="020F0502020204030204" pitchFamily="34" charset="0"/>
                <a:cs typeface="Times New Roman" panose="02020603050405020304" pitchFamily="18" charset="0"/>
              </a:rPr>
              <a:t>запровадив державне соціальне страхування ризиків, пов’язаних із хворобою, інвалідністю та  безробіттям,  а  також  державне  пенсійне  забезпечення </a:t>
            </a: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uk-UA" dirty="0" smtClean="0">
                <a:latin typeface="Times New Roman" panose="02020603050405020304" pitchFamily="18" charset="0"/>
                <a:ea typeface="Calibri" panose="020F0502020204030204" pitchFamily="34" charset="0"/>
                <a:cs typeface="Times New Roman" panose="02020603050405020304" pitchFamily="18" charset="0"/>
              </a:rPr>
              <a:t>1911 р.).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397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b="1" kern="0"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Велика Британія</a:t>
            </a:r>
            <a:endParaRPr lang="ru-RU" sz="28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272789" y="690571"/>
            <a:ext cx="7315200" cy="16850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Водночас у суспільстві набула популярності полеміка щодо демографічної ситуації в країні, охорони здоров’я громадян та навколишнього середовища. Ці проблеми поглибилися у зв’язку з Першою світовою війною, тому у 1919 р. було </a:t>
            </a:r>
            <a:r>
              <a:rPr lang="uk-UA" i="1" u="sng" dirty="0">
                <a:latin typeface="Times New Roman" panose="02020603050405020304" pitchFamily="18" charset="0"/>
                <a:ea typeface="Calibri" panose="020F0502020204030204" pitchFamily="34" charset="0"/>
                <a:cs typeface="Times New Roman" panose="02020603050405020304" pitchFamily="18" charset="0"/>
              </a:rPr>
              <a:t>створено Міністерство охорони здоров’я Великої Британії.</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545431" y="2780039"/>
            <a:ext cx="9368589" cy="359636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Після  Другої  світової  війни </a:t>
            </a:r>
            <a:r>
              <a:rPr lang="uk-UA" b="1" dirty="0">
                <a:latin typeface="Times New Roman" panose="02020603050405020304" pitchFamily="18" charset="0"/>
                <a:ea typeface="Calibri" panose="020F0502020204030204" pitchFamily="34" charset="0"/>
                <a:cs typeface="Times New Roman" panose="02020603050405020304" pitchFamily="18" charset="0"/>
              </a:rPr>
              <a:t>посилилася  роль  держави  в  економічній  та соціальній  політиці</a:t>
            </a:r>
            <a:r>
              <a:rPr lang="uk-UA" dirty="0">
                <a:latin typeface="Times New Roman" panose="02020603050405020304" pitchFamily="18" charset="0"/>
                <a:ea typeface="Calibri" panose="020F0502020204030204" pitchFamily="34" charset="0"/>
                <a:cs typeface="Times New Roman" panose="02020603050405020304" pitchFamily="18" charset="0"/>
              </a:rPr>
              <a:t>  завдяки  зростанню  довіри  суспільства  до  державних інституцій  в  умовах  пошуку  суспільної  та  особистої  безпеки.  Домінування концепції державного регулювання економіки, масштабної реалізації економічних функцій держави, тривало до початку 1970-х років.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smtClean="0">
                <a:latin typeface="Times New Roman" panose="02020603050405020304" pitchFamily="18" charset="0"/>
                <a:ea typeface="Calibri" panose="020F0502020204030204" pitchFamily="34" charset="0"/>
                <a:cs typeface="Times New Roman" panose="02020603050405020304" pitchFamily="18" charset="0"/>
              </a:rPr>
              <a:t>Значний вплив на формування повоєнної соціальної політики мав вчений-економіст, голова  Комітету соціального  страхування  та  споріднених  послуг Великої Британії  Вільям Генрі </a:t>
            </a:r>
            <a:r>
              <a:rPr lang="uk-UA" dirty="0" err="1" smtClean="0">
                <a:latin typeface="Times New Roman" panose="02020603050405020304" pitchFamily="18" charset="0"/>
                <a:ea typeface="Calibri" panose="020F0502020204030204" pitchFamily="34" charset="0"/>
                <a:cs typeface="Times New Roman" panose="02020603050405020304" pitchFamily="18" charset="0"/>
              </a:rPr>
              <a:t>Беверідж</a:t>
            </a:r>
            <a:r>
              <a:rPr lang="uk-UA" dirty="0" smtClean="0">
                <a:latin typeface="Times New Roman" panose="02020603050405020304" pitchFamily="18" charset="0"/>
                <a:ea typeface="Calibri" panose="020F0502020204030204" pitchFamily="34" charset="0"/>
                <a:cs typeface="Times New Roman" panose="02020603050405020304" pitchFamily="18" charset="0"/>
              </a:rPr>
              <a:t>, </a:t>
            </a:r>
            <a:r>
              <a:rPr lang="uk-UA" dirty="0">
                <a:latin typeface="Times New Roman" panose="02020603050405020304" pitchFamily="18" charset="0"/>
                <a:ea typeface="Calibri" panose="020F0502020204030204" pitchFamily="34" charset="0"/>
                <a:cs typeface="Times New Roman" panose="02020603050405020304" pitchFamily="18" charset="0"/>
              </a:rPr>
              <a:t>який оприлюднив </a:t>
            </a:r>
            <a:r>
              <a:rPr lang="uk-UA" i="1" u="sng" dirty="0">
                <a:latin typeface="Times New Roman" panose="02020603050405020304" pitchFamily="18" charset="0"/>
                <a:ea typeface="Calibri" panose="020F0502020204030204" pitchFamily="34" charset="0"/>
                <a:cs typeface="Times New Roman" panose="02020603050405020304" pitchFamily="18" charset="0"/>
              </a:rPr>
              <a:t>звіт </a:t>
            </a:r>
            <a:r>
              <a:rPr lang="uk-UA" i="1" u="sng" dirty="0" smtClean="0">
                <a:latin typeface="Times New Roman" panose="02020603050405020304" pitchFamily="18" charset="0"/>
                <a:ea typeface="Calibri" panose="020F0502020204030204" pitchFamily="34" charset="0"/>
                <a:cs typeface="Times New Roman" panose="02020603050405020304" pitchFamily="18" charset="0"/>
              </a:rPr>
              <a:t>«</a:t>
            </a:r>
            <a:r>
              <a:rPr lang="uk-UA" i="1" u="sng" dirty="0">
                <a:latin typeface="Times New Roman" panose="02020603050405020304" pitchFamily="18" charset="0"/>
                <a:ea typeface="Calibri" panose="020F0502020204030204" pitchFamily="34" charset="0"/>
                <a:cs typeface="Times New Roman" panose="02020603050405020304" pitchFamily="18" charset="0"/>
              </a:rPr>
              <a:t>Соціальне  страхування  та  інші види  соціального  забезпечення»  (</a:t>
            </a:r>
            <a:r>
              <a:rPr lang="uk-UA" i="1" u="sng" dirty="0" smtClean="0">
                <a:latin typeface="Times New Roman" panose="02020603050405020304" pitchFamily="18" charset="0"/>
                <a:ea typeface="Calibri" panose="020F0502020204030204" pitchFamily="34" charset="0"/>
                <a:cs typeface="Times New Roman" panose="02020603050405020304" pitchFamily="18" charset="0"/>
              </a:rPr>
              <a:t>1942 р.)</a:t>
            </a:r>
            <a:r>
              <a:rPr lang="uk-UA" dirty="0" smtClean="0">
                <a:latin typeface="Times New Roman" panose="02020603050405020304" pitchFamily="18" charset="0"/>
                <a:ea typeface="Calibri" panose="020F0502020204030204" pitchFamily="34" charset="0"/>
                <a:cs typeface="Times New Roman" panose="02020603050405020304" pitchFamily="18" charset="0"/>
              </a:rPr>
              <a:t>. </a:t>
            </a:r>
          </a:p>
          <a:p>
            <a:pPr indent="450215" algn="just">
              <a:lnSpc>
                <a:spcPct val="115000"/>
              </a:lnSpc>
              <a:spcAft>
                <a:spcPts val="0"/>
              </a:spcAft>
            </a:pPr>
            <a:r>
              <a:rPr lang="uk-UA" dirty="0">
                <a:latin typeface="Times New Roman" panose="02020603050405020304" pitchFamily="18" charset="0"/>
                <a:ea typeface="Calibri" panose="020F0502020204030204" pitchFamily="34" charset="0"/>
              </a:rPr>
              <a:t>Передусім він ініціював розбудову </a:t>
            </a:r>
            <a:r>
              <a:rPr lang="uk-UA" u="sng" dirty="0">
                <a:latin typeface="Times New Roman" panose="02020603050405020304" pitchFamily="18" charset="0"/>
                <a:ea typeface="Calibri" panose="020F0502020204030204" pitchFamily="34" charset="0"/>
              </a:rPr>
              <a:t>державної системи охорони здоров’я, забезпечення повної зайнятості, надання державних пенсій та соціальної допомоги сім’ям. </a:t>
            </a:r>
            <a:endParaRPr lang="ru-RU" u="sng"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8894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83068" y="932330"/>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b="1" kern="0" dirty="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Велика Британія</a:t>
            </a:r>
            <a:endParaRPr lang="ru-RU" sz="28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272789" y="742183"/>
            <a:ext cx="8229600" cy="295927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Оскільки питання безробіття у міжвоєнний період було особливо гострим, з 1945 р. були запроваджені </a:t>
            </a:r>
            <a:r>
              <a:rPr lang="uk-UA" u="sng" dirty="0">
                <a:latin typeface="Times New Roman" panose="02020603050405020304" pitchFamily="18" charset="0"/>
                <a:ea typeface="Calibri" panose="020F0502020204030204" pitchFamily="34" charset="0"/>
                <a:cs typeface="Times New Roman" panose="02020603050405020304" pitchFamily="18" charset="0"/>
              </a:rPr>
              <a:t>обов’язкові виплати для всіх  безробітних у Великій Британії. </a:t>
            </a:r>
            <a:r>
              <a:rPr lang="uk-UA" dirty="0">
                <a:latin typeface="Times New Roman" panose="02020603050405020304" pitchFamily="18" charset="0"/>
                <a:ea typeface="Calibri" panose="020F0502020204030204" pitchFamily="34" charset="0"/>
                <a:cs typeface="Times New Roman" panose="02020603050405020304" pitchFamily="18" charset="0"/>
              </a:rPr>
              <a:t>Страхові  фонди поповнювалися завдяки </a:t>
            </a:r>
            <a:r>
              <a:rPr lang="uk-UA" dirty="0" smtClean="0">
                <a:latin typeface="Times New Roman" panose="02020603050405020304" pitchFamily="18" charset="0"/>
                <a:ea typeface="Calibri" panose="020F0502020204030204" pitchFamily="34" charset="0"/>
                <a:cs typeface="Times New Roman" panose="02020603050405020304" pitchFamily="18" charset="0"/>
              </a:rPr>
              <a:t>оподаткуванню</a:t>
            </a:r>
            <a:r>
              <a:rPr lang="uk-UA" dirty="0">
                <a:latin typeface="Times New Roman" panose="02020603050405020304" pitchFamily="18" charset="0"/>
                <a:ea typeface="Calibri" panose="020F0502020204030204" pitchFamily="34" charset="0"/>
                <a:cs typeface="Times New Roman" panose="02020603050405020304" pitchFamily="18" charset="0"/>
              </a:rPr>
              <a:t>, нужденним надавали догляд і послуги безкоштовно або зі  значними  пільгами.  </a:t>
            </a:r>
            <a:endParaRPr lang="uk-UA" dirty="0" smtClean="0">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b="1" i="1" u="sng" dirty="0" smtClean="0">
                <a:latin typeface="Times New Roman" panose="02020603050405020304" pitchFamily="18" charset="0"/>
                <a:ea typeface="Calibri" panose="020F0502020204030204" pitchFamily="34" charset="0"/>
                <a:cs typeface="Times New Roman" panose="02020603050405020304" pitchFamily="18" charset="0"/>
              </a:rPr>
              <a:t>Система  </a:t>
            </a:r>
            <a:r>
              <a:rPr lang="uk-UA" b="1" i="1" u="sng" dirty="0">
                <a:latin typeface="Times New Roman" panose="02020603050405020304" pitchFamily="18" charset="0"/>
                <a:ea typeface="Calibri" panose="020F0502020204030204" pitchFamily="34" charset="0"/>
                <a:cs typeface="Times New Roman" panose="02020603050405020304" pitchFamily="18" charset="0"/>
              </a:rPr>
              <a:t>соціального  забезпечення  набула всезагального  характеру  </a:t>
            </a:r>
            <a:r>
              <a:rPr lang="uk-UA" dirty="0">
                <a:latin typeface="Times New Roman" panose="02020603050405020304" pitchFamily="18" charset="0"/>
                <a:ea typeface="Calibri" panose="020F0502020204030204" pitchFamily="34" charset="0"/>
                <a:cs typeface="Times New Roman" panose="02020603050405020304" pitchFamily="18" charset="0"/>
              </a:rPr>
              <a:t>та  ознак  перерозподілу ресурсів між заможними групами населення та менш  забезпеченими. Британська держава добробуту замкнула цикл реформ, розпочатих  у  ХІХ  ст.,  та  стала  одним  із  взірців кардинальних нововведень щодо соціального захисту громадян.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568552" y="4163915"/>
            <a:ext cx="8486272" cy="1685077"/>
          </a:xfrm>
          <a:prstGeom prst="rect">
            <a:avLst/>
          </a:prstGeom>
        </p:spPr>
        <p:txBody>
          <a:bodyPr wrap="square">
            <a:spAutoFit/>
          </a:bodyPr>
          <a:lstStyle/>
          <a:p>
            <a:pPr indent="450215" algn="just">
              <a:lnSpc>
                <a:spcPct val="115000"/>
              </a:lnSpc>
              <a:spcAft>
                <a:spcPts val="0"/>
              </a:spcAft>
            </a:pPr>
            <a:r>
              <a:rPr lang="uk-UA" b="1" i="1" dirty="0">
                <a:latin typeface="Times New Roman" panose="02020603050405020304" pitchFamily="18" charset="0"/>
                <a:ea typeface="Calibri" panose="020F0502020204030204" pitchFamily="34" charset="0"/>
                <a:cs typeface="Times New Roman" panose="02020603050405020304" pitchFamily="18" charset="0"/>
              </a:rPr>
              <a:t>Ліберальна модель  сучасної  соціальної політики  Великої  Британії</a:t>
            </a: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uk-UA" u="sng" dirty="0">
                <a:latin typeface="Times New Roman" panose="02020603050405020304" pitchFamily="18" charset="0"/>
                <a:ea typeface="Calibri" panose="020F0502020204030204" pitchFamily="34" charset="0"/>
                <a:cs typeface="Times New Roman" panose="02020603050405020304" pitchFamily="18" charset="0"/>
              </a:rPr>
              <a:t>передбачає цільове забезпечення державою лише найбільш вразливих верств населення на основі залишкового принципу методом прямого перерозподілу доходів  через  бюджетну  систему. </a:t>
            </a:r>
            <a:r>
              <a:rPr lang="uk-UA" dirty="0">
                <a:latin typeface="Times New Roman" panose="02020603050405020304" pitchFamily="18" charset="0"/>
                <a:ea typeface="Calibri" panose="020F0502020204030204" pitchFamily="34" charset="0"/>
                <a:cs typeface="Times New Roman" panose="02020603050405020304" pitchFamily="18" charset="0"/>
              </a:rPr>
              <a:t> Система  соціальних  трансфертів  включає пенсії, пільги, виплати через хворобу, безробітним, допомога багатосімейним тощо.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6142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США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272788" y="634606"/>
            <a:ext cx="8106453" cy="20036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США є найбільшою економікою світу та історично асоціюються з широкими економічними можливостями, що приваблювали іммігрантів з усього світу. Основоположні принципи держави, сформовані у XVIII столітті, наголошували на індивідуальній свободі та обмеженій ролі держави, хоча юридичні права на той час явно не поширювалися на всіх членів суспільства (наприклад, на рабів і жінок).</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513347" y="2802713"/>
            <a:ext cx="8165432" cy="16850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i="1" dirty="0">
                <a:latin typeface="Times New Roman" panose="02020603050405020304" pitchFamily="18" charset="0"/>
                <a:ea typeface="Calibri" panose="020F0502020204030204" pitchFamily="34" charset="0"/>
                <a:cs typeface="Times New Roman" panose="02020603050405020304" pitchFamily="18" charset="0"/>
              </a:rPr>
              <a:t>Ліберальна модель соціальної держави США</a:t>
            </a:r>
            <a:r>
              <a:rPr lang="uk-UA" dirty="0">
                <a:latin typeface="Times New Roman" panose="02020603050405020304" pitchFamily="18" charset="0"/>
                <a:ea typeface="Calibri" panose="020F0502020204030204" pitchFamily="34" charset="0"/>
                <a:cs typeface="Times New Roman" panose="02020603050405020304" pitchFamily="18" charset="0"/>
              </a:rPr>
              <a:t> також є умовно-залишковою, за  якої  </a:t>
            </a:r>
            <a:r>
              <a:rPr lang="uk-UA" u="sng" dirty="0">
                <a:latin typeface="Times New Roman" panose="02020603050405020304" pitchFamily="18" charset="0"/>
                <a:ea typeface="Calibri" panose="020F0502020204030204" pitchFamily="34" charset="0"/>
                <a:cs typeface="Times New Roman" panose="02020603050405020304" pitchFamily="18" charset="0"/>
              </a:rPr>
              <a:t>держава  обмежує  свою  роль  матеріальною  підтримкою  найбільш малозабезпечених громадян за рахунок обов’язкового солідарного соціального страхування</a:t>
            </a:r>
            <a:r>
              <a:rPr lang="uk-UA" dirty="0">
                <a:latin typeface="Times New Roman" panose="02020603050405020304" pitchFamily="18" charset="0"/>
                <a:ea typeface="Calibri" panose="020F0502020204030204" pitchFamily="34" charset="0"/>
                <a:cs typeface="Times New Roman" panose="02020603050405020304" pitchFamily="18" charset="0"/>
              </a:rPr>
              <a:t> (на початку та всередині 1960-х років майже половина всіх витрат державного бюджету спрямовувалася на соціальний захист нужденних).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2272788" y="4806338"/>
            <a:ext cx="8106453" cy="16850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Повноцінними </a:t>
            </a:r>
            <a:r>
              <a:rPr lang="uk-UA" b="1" dirty="0">
                <a:latin typeface="Times New Roman" panose="02020603050405020304" pitchFamily="18" charset="0"/>
                <a:ea typeface="Calibri" panose="020F0502020204030204" pitchFamily="34" charset="0"/>
                <a:cs typeface="Times New Roman" panose="02020603050405020304" pitchFamily="18" charset="0"/>
              </a:rPr>
              <a:t>суб’єктами соціальної політики в державі є</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 соціально відповідальний бізнес,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 громадяни,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 недержавні організації (соціально-страхові фонди та асоціації, благодійні  та  волонтерські  організації  тощо).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0448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США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275147" y="658572"/>
            <a:ext cx="7716253" cy="20036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i="1" u="sng" dirty="0">
                <a:latin typeface="Times New Roman" panose="02020603050405020304" pitchFamily="18" charset="0"/>
                <a:ea typeface="Calibri" panose="020F0502020204030204" pitchFamily="34" charset="0"/>
                <a:cs typeface="Times New Roman" panose="02020603050405020304" pitchFamily="18" charset="0"/>
              </a:rPr>
              <a:t>Фінансову основу соціальних програм складають</a:t>
            </a:r>
            <a:r>
              <a:rPr lang="uk-UA" dirty="0">
                <a:latin typeface="Times New Roman" panose="02020603050405020304" pitchFamily="18" charset="0"/>
                <a:ea typeface="Calibri" panose="020F0502020204030204" pitchFamily="34" charset="0"/>
                <a:cs typeface="Times New Roman" panose="02020603050405020304" pitchFamily="18" charset="0"/>
              </a:rPr>
              <a:t> передусім корпоративні фонди, приватні заощадження і приватне страхування, добровільна та неформальна допомога. Таким чином, ліберальна модель соціальної держави США є стимулом для свобод та  відповідальності підприємницької діяльності, високої продуктивності праці, масової  орієнтації  на  досягнення  особистого  успіху  та консолідації суспільства.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74548" y="2903924"/>
            <a:ext cx="8566484" cy="2322174"/>
          </a:xfrm>
          <a:prstGeom prst="rect">
            <a:avLst/>
          </a:prstGeom>
        </p:spPr>
        <p:txBody>
          <a:bodyPr wrap="square">
            <a:spAutoFit/>
          </a:bodyPr>
          <a:lstStyle/>
          <a:p>
            <a:pPr indent="450215" algn="just">
              <a:lnSpc>
                <a:spcPct val="115000"/>
              </a:lnSpc>
              <a:spcAft>
                <a:spcPts val="0"/>
              </a:spcAft>
            </a:pPr>
            <a:r>
              <a:rPr lang="uk-UA" i="1" u="sng" dirty="0">
                <a:latin typeface="Times New Roman" panose="02020603050405020304" pitchFamily="18" charset="0"/>
                <a:ea typeface="Calibri" panose="020F0502020204030204" pitchFamily="34" charset="0"/>
                <a:cs typeface="Times New Roman" panose="02020603050405020304" pitchFamily="18" charset="0"/>
              </a:rPr>
              <a:t>Провідною метою соціальної політики США</a:t>
            </a:r>
            <a:r>
              <a:rPr lang="uk-UA" dirty="0">
                <a:latin typeface="Times New Roman" panose="02020603050405020304" pitchFamily="18" charset="0"/>
                <a:ea typeface="Calibri" panose="020F0502020204030204" pitchFamily="34" charset="0"/>
                <a:cs typeface="Times New Roman" panose="02020603050405020304" pitchFamily="18" charset="0"/>
              </a:rPr>
              <a:t> є вирівнювання можливостей для всіх громадян на основі врахування механізму економічного зростання і дотримання балансу між принципами економічної ефективності та розподілу. Однак  передусім  </a:t>
            </a:r>
            <a:r>
              <a:rPr lang="uk-UA" b="1" i="1" dirty="0">
                <a:latin typeface="Times New Roman" panose="02020603050405020304" pitchFamily="18" charset="0"/>
                <a:ea typeface="Calibri" panose="020F0502020204030204" pitchFamily="34" charset="0"/>
                <a:cs typeface="Times New Roman" panose="02020603050405020304" pitchFamily="18" charset="0"/>
              </a:rPr>
              <a:t>ця політика базується  на  таких  постулатах,  як </a:t>
            </a:r>
            <a:endParaRPr lang="uk-UA" b="1" i="1"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15000"/>
              </a:lnSpc>
              <a:buFontTx/>
              <a:buChar char="-"/>
            </a:pPr>
            <a:r>
              <a:rPr lang="uk-UA" b="1" i="1" u="sng" dirty="0" smtClean="0">
                <a:latin typeface="Times New Roman" panose="02020603050405020304" pitchFamily="18" charset="0"/>
                <a:ea typeface="Calibri" panose="020F0502020204030204" pitchFamily="34" charset="0"/>
                <a:cs typeface="Times New Roman" panose="02020603050405020304" pitchFamily="18" charset="0"/>
              </a:rPr>
              <a:t> </a:t>
            </a:r>
            <a:r>
              <a:rPr lang="uk-UA" b="1" i="1" u="sng" dirty="0">
                <a:latin typeface="Times New Roman" panose="02020603050405020304" pitchFamily="18" charset="0"/>
                <a:ea typeface="Calibri" panose="020F0502020204030204" pitchFamily="34" charset="0"/>
                <a:cs typeface="Times New Roman" panose="02020603050405020304" pitchFamily="18" charset="0"/>
              </a:rPr>
              <a:t>приватна власність, </a:t>
            </a:r>
          </a:p>
          <a:p>
            <a:pPr marL="285750" indent="-285750" algn="just">
              <a:lnSpc>
                <a:spcPct val="115000"/>
              </a:lnSpc>
              <a:spcAft>
                <a:spcPts val="0"/>
              </a:spcAft>
              <a:buFontTx/>
              <a:buChar char="-"/>
            </a:pPr>
            <a:r>
              <a:rPr lang="uk-UA" b="1" i="1" u="sng" dirty="0" smtClean="0">
                <a:latin typeface="Times New Roman" panose="02020603050405020304" pitchFamily="18" charset="0"/>
                <a:ea typeface="Calibri" panose="020F0502020204030204" pitchFamily="34" charset="0"/>
                <a:cs typeface="Times New Roman" panose="02020603050405020304" pitchFamily="18" charset="0"/>
              </a:rPr>
              <a:t>ринкова </a:t>
            </a:r>
            <a:r>
              <a:rPr lang="uk-UA" b="1" i="1" u="sng" dirty="0">
                <a:latin typeface="Times New Roman" panose="02020603050405020304" pitchFamily="18" charset="0"/>
                <a:ea typeface="Calibri" panose="020F0502020204030204" pitchFamily="34" charset="0"/>
                <a:cs typeface="Times New Roman" panose="02020603050405020304" pitchFamily="18" charset="0"/>
              </a:rPr>
              <a:t>економіка, </a:t>
            </a:r>
            <a:endParaRPr lang="uk-UA" b="1" i="1" u="sng"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15000"/>
              </a:lnSpc>
              <a:spcAft>
                <a:spcPts val="0"/>
              </a:spcAft>
              <a:buFontTx/>
              <a:buChar char="-"/>
            </a:pPr>
            <a:r>
              <a:rPr lang="uk-UA" b="1" i="1" u="sng" dirty="0" smtClean="0">
                <a:latin typeface="Times New Roman" panose="02020603050405020304" pitchFamily="18" charset="0"/>
                <a:ea typeface="Calibri" panose="020F0502020204030204" pitchFamily="34" charset="0"/>
                <a:cs typeface="Times New Roman" panose="02020603050405020304" pitchFamily="18" charset="0"/>
              </a:rPr>
              <a:t>конкуренція</a:t>
            </a:r>
            <a:r>
              <a:rPr lang="uk-UA" b="1" i="1" dirty="0">
                <a:latin typeface="Times New Roman" panose="02020603050405020304" pitchFamily="18" charset="0"/>
                <a:ea typeface="Calibri" panose="020F0502020204030204" pitchFamily="34" charset="0"/>
                <a:cs typeface="Times New Roman" panose="02020603050405020304" pitchFamily="18" charset="0"/>
              </a:rPr>
              <a:t>.</a:t>
            </a:r>
            <a:r>
              <a:rPr lang="uk-UA" i="1" u="sng"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3787353" y="4555658"/>
            <a:ext cx="7436460" cy="200362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0215" algn="just">
              <a:lnSpc>
                <a:spcPct val="115000"/>
              </a:lnSpc>
              <a:spcAft>
                <a:spcPts val="0"/>
              </a:spcAft>
            </a:pPr>
            <a:r>
              <a:rPr lang="uk-UA" i="1" u="sng" dirty="0">
                <a:latin typeface="Times New Roman" panose="02020603050405020304" pitchFamily="18" charset="0"/>
                <a:ea typeface="Calibri" panose="020F0502020204030204" pitchFamily="34" charset="0"/>
                <a:cs typeface="Times New Roman" panose="02020603050405020304" pitchFamily="18" charset="0"/>
              </a:rPr>
              <a:t>Особливістю  американської ментальності  є</a:t>
            </a:r>
            <a:r>
              <a:rPr lang="uk-UA" dirty="0">
                <a:latin typeface="Times New Roman" panose="02020603050405020304" pitchFamily="18" charset="0"/>
                <a:ea typeface="Calibri" panose="020F0502020204030204" pitchFamily="34" charset="0"/>
                <a:cs typeface="Times New Roman" panose="02020603050405020304" pitchFamily="18" charset="0"/>
              </a:rPr>
              <a:t> </a:t>
            </a:r>
            <a:r>
              <a:rPr lang="uk-UA" u="sng" dirty="0">
                <a:latin typeface="Times New Roman" panose="02020603050405020304" pitchFamily="18" charset="0"/>
                <a:ea typeface="Calibri" panose="020F0502020204030204" pitchFamily="34" charset="0"/>
                <a:cs typeface="Times New Roman" panose="02020603050405020304" pitchFamily="18" charset="0"/>
              </a:rPr>
              <a:t>індивідуалізм та  визнання неминучості  соціальної  нерівності</a:t>
            </a:r>
            <a:r>
              <a:rPr lang="uk-UA" dirty="0">
                <a:latin typeface="Times New Roman" panose="02020603050405020304" pitchFamily="18" charset="0"/>
                <a:ea typeface="Calibri" panose="020F0502020204030204" pitchFamily="34" charset="0"/>
                <a:cs typeface="Times New Roman" panose="02020603050405020304" pitchFamily="18" charset="0"/>
              </a:rPr>
              <a:t>, тому американська концепція соціальної справедливості виходить з принципів, що головною умовою реалізації  соціальної  справедливості  є надання  всім громадянам фундаментальних  прав (свободи  слова,  совісті,  асоціацій),  а  із сфери суспільних відносин виключається дискримінація особи.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5790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США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466709" y="634606"/>
            <a:ext cx="7333129" cy="264072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i="1" u="sng" dirty="0">
                <a:latin typeface="Times New Roman" panose="02020603050405020304" pitchFamily="18" charset="0"/>
                <a:ea typeface="Calibri" panose="020F0502020204030204" pitchFamily="34" charset="0"/>
                <a:cs typeface="Times New Roman" panose="02020603050405020304" pitchFamily="18" charset="0"/>
              </a:rPr>
              <a:t>Держава  надає  допомогу лише  найуразливішим групам  населення, щоб забезпечити  базовий  рівень цивілізованого існування для них</a:t>
            </a:r>
            <a:r>
              <a:rPr lang="uk-UA" dirty="0">
                <a:latin typeface="Times New Roman" panose="02020603050405020304" pitchFamily="18" charset="0"/>
                <a:ea typeface="Calibri" panose="020F0502020204030204" pitchFamily="34" charset="0"/>
                <a:cs typeface="Times New Roman" panose="02020603050405020304" pitchFamily="18" charset="0"/>
              </a:rPr>
              <a:t>. Водночас максимально стимулюється розвиток конкуренції та вільного підприємництва, забезпечуються рівні можливості для всіх громадян та всебічно підтримуються їхні прагнення у підвищенні рівня доходів. Однак вибір щодо рівня власного добробуту  лишається  за  громадянином,  хоча  й  передбачає особисту відповідальність за  його соціальну  перспективу.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481263" y="3435731"/>
            <a:ext cx="7924800" cy="295927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Отже, </a:t>
            </a:r>
            <a:r>
              <a:rPr lang="uk-UA" b="1" u="sng" dirty="0">
                <a:latin typeface="Times New Roman" panose="02020603050405020304" pitchFamily="18" charset="0"/>
                <a:ea typeface="Calibri" panose="020F0502020204030204" pitchFamily="34" charset="0"/>
                <a:cs typeface="Times New Roman" panose="02020603050405020304" pitchFamily="18" charset="0"/>
              </a:rPr>
              <a:t>особливості ліберальної моделі соціальної держави США:</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Calibri" panose="020F0502020204030204" pitchFamily="34" charset="0"/>
                <a:cs typeface="Times New Roman" panose="02020603050405020304" pitchFamily="18" charset="0"/>
              </a:rPr>
              <a:t>відсутність уніфікованої системи соціального захисту,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Calibri" panose="020F0502020204030204" pitchFamily="34" charset="0"/>
                <a:cs typeface="Times New Roman" panose="02020603050405020304" pitchFamily="18" charset="0"/>
              </a:rPr>
              <a:t>державний мінімалізм у розв’язанні соціальних проблем,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Calibri" panose="020F0502020204030204" pitchFamily="34" charset="0"/>
                <a:cs typeface="Times New Roman" panose="02020603050405020304" pitchFamily="18" charset="0"/>
              </a:rPr>
              <a:t>реалізація федеральних соціальних програм на рівні штатів,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Calibri" panose="020F0502020204030204" pitchFamily="34" charset="0"/>
                <a:cs typeface="Times New Roman" panose="02020603050405020304" pitchFamily="18" charset="0"/>
              </a:rPr>
              <a:t>жорстка перевірка нужденності громадян для  включення їх  до  програм  соціальної допомоги,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Symbol" panose="05050102010706020507" pitchFamily="18" charset="2"/>
              <a:buChar char=""/>
            </a:pPr>
            <a:r>
              <a:rPr lang="uk-UA" dirty="0">
                <a:latin typeface="Times New Roman" panose="02020603050405020304" pitchFamily="18" charset="0"/>
                <a:ea typeface="Calibri" panose="020F0502020204030204" pitchFamily="34" charset="0"/>
                <a:cs typeface="Times New Roman" panose="02020603050405020304" pitchFamily="18" charset="0"/>
              </a:rPr>
              <a:t>солідарний розподіл фінансового забезпечення соціальних  зобов’язань  між державою,  підприємствами, страховими  і  благодійними  організаціями  та громадянами.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05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209963" y="868380"/>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США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272789" y="634606"/>
            <a:ext cx="7593106" cy="41088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indent="450215" algn="just">
              <a:lnSpc>
                <a:spcPct val="115000"/>
              </a:lnSpc>
              <a:spcAft>
                <a:spcPts val="0"/>
              </a:spcAft>
            </a:pP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Місце США у рейтингу за </a:t>
            </a:r>
            <a:r>
              <a:rPr lang="uk-UA" b="1" dirty="0" smtClean="0">
                <a:latin typeface="Times New Roman" panose="02020603050405020304" pitchFamily="18" charset="0"/>
                <a:ea typeface="Times New Roman" panose="02020603050405020304" pitchFamily="18" charset="0"/>
                <a:cs typeface="Times New Roman" panose="02020603050405020304" pitchFamily="18" charset="0"/>
              </a:rPr>
              <a:t>Індексом економічної свободи 2026 року</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2272789" y="1307191"/>
            <a:ext cx="8775032" cy="2959272"/>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Індекс </a:t>
            </a:r>
            <a:r>
              <a:rPr lang="uk-UA" i="1" dirty="0">
                <a:latin typeface="Times New Roman" panose="02020603050405020304" pitchFamily="18" charset="0"/>
                <a:ea typeface="Times New Roman" panose="02020603050405020304" pitchFamily="18" charset="0"/>
                <a:cs typeface="Times New Roman" panose="02020603050405020304" pitchFamily="18" charset="0"/>
              </a:rPr>
              <a:t>економічної свободи</a:t>
            </a:r>
            <a:r>
              <a:rPr lang="uk-UA" dirty="0">
                <a:latin typeface="Times New Roman" panose="02020603050405020304" pitchFamily="18" charset="0"/>
                <a:ea typeface="Times New Roman" panose="02020603050405020304" pitchFamily="18" charset="0"/>
                <a:cs typeface="Times New Roman" panose="02020603050405020304" pitchFamily="18" charset="0"/>
              </a:rPr>
              <a:t> охоплює всебічне бачення економічної свободи.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12 аспектів економічної свободи, що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вимірюваються</a:t>
            </a:r>
            <a:r>
              <a:rPr lang="uk-UA" dirty="0">
                <a:latin typeface="Times New Roman" panose="02020603050405020304" pitchFamily="18" charset="0"/>
                <a:ea typeface="Times New Roman" panose="02020603050405020304" pitchFamily="18" charset="0"/>
                <a:cs typeface="Times New Roman" panose="02020603050405020304" pitchFamily="18" charset="0"/>
              </a:rPr>
              <a:t> в </a:t>
            </a:r>
            <a:r>
              <a:rPr lang="uk-UA" i="1" dirty="0" smtClean="0">
                <a:latin typeface="Times New Roman" panose="02020603050405020304" pitchFamily="18" charset="0"/>
                <a:ea typeface="Times New Roman" panose="02020603050405020304" pitchFamily="18" charset="0"/>
                <a:cs typeface="Times New Roman" panose="02020603050405020304" pitchFamily="18" charset="0"/>
              </a:rPr>
              <a:t>Індексі</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uk-UA" dirty="0">
                <a:latin typeface="Times New Roman" panose="02020603050405020304" pitchFamily="18" charset="0"/>
                <a:ea typeface="Times New Roman" panose="02020603050405020304" pitchFamily="18" charset="0"/>
                <a:cs typeface="Times New Roman" panose="02020603050405020304" pitchFamily="18" charset="0"/>
              </a:rPr>
              <a:t>згруповані в чотири широкі напрямки: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Times New Roman" panose="02020603050405020304" pitchFamily="18" charset="0"/>
                <a:ea typeface="Times New Roman" panose="02020603050405020304" pitchFamily="18" charset="0"/>
                <a:cs typeface="Times New Roman" panose="02020603050405020304" pitchFamily="18" charset="0"/>
              </a:rPr>
              <a:t>Верховенство права</a:t>
            </a:r>
            <a:r>
              <a:rPr lang="uk-UA" dirty="0">
                <a:latin typeface="Times New Roman" panose="02020603050405020304" pitchFamily="18" charset="0"/>
                <a:ea typeface="Times New Roman" panose="02020603050405020304" pitchFamily="18" charset="0"/>
                <a:cs typeface="Times New Roman" panose="02020603050405020304" pitchFamily="18" charset="0"/>
              </a:rPr>
              <a:t> (права власності, ефективність судової влади та доброчесність уряду);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Times New Roman" panose="02020603050405020304" pitchFamily="18" charset="0"/>
                <a:ea typeface="Times New Roman" panose="02020603050405020304" pitchFamily="18" charset="0"/>
                <a:cs typeface="Times New Roman" panose="02020603050405020304" pitchFamily="18" charset="0"/>
              </a:rPr>
              <a:t>Розмір уряду</a:t>
            </a:r>
            <a:r>
              <a:rPr lang="uk-UA" dirty="0">
                <a:latin typeface="Times New Roman" panose="02020603050405020304" pitchFamily="18" charset="0"/>
                <a:ea typeface="Times New Roman" panose="02020603050405020304" pitchFamily="18" charset="0"/>
                <a:cs typeface="Times New Roman" panose="02020603050405020304" pitchFamily="18" charset="0"/>
              </a:rPr>
              <a:t> (податкове навантаження, державні витрати та фінансове здоров'я);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Times New Roman" panose="02020603050405020304" pitchFamily="18" charset="0"/>
                <a:ea typeface="Times New Roman" panose="02020603050405020304" pitchFamily="18" charset="0"/>
                <a:cs typeface="Times New Roman" panose="02020603050405020304" pitchFamily="18" charset="0"/>
              </a:rPr>
              <a:t>Ефективність регулювання</a:t>
            </a:r>
            <a:r>
              <a:rPr lang="uk-UA" dirty="0">
                <a:latin typeface="Times New Roman" panose="02020603050405020304" pitchFamily="18" charset="0"/>
                <a:ea typeface="Times New Roman" panose="02020603050405020304" pitchFamily="18" charset="0"/>
                <a:cs typeface="Times New Roman" panose="02020603050405020304" pitchFamily="18" charset="0"/>
              </a:rPr>
              <a:t> (свобода бізнесу, свобода праці та монетарна свобода); та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Times New Roman" panose="02020603050405020304" pitchFamily="18" charset="0"/>
                <a:ea typeface="Times New Roman" panose="02020603050405020304" pitchFamily="18" charset="0"/>
                <a:cs typeface="Times New Roman" panose="02020603050405020304" pitchFamily="18" charset="0"/>
              </a:rPr>
              <a:t>Відкритість ринку</a:t>
            </a:r>
            <a:r>
              <a:rPr lang="uk-UA" dirty="0">
                <a:latin typeface="Times New Roman" panose="02020603050405020304" pitchFamily="18" charset="0"/>
                <a:ea typeface="Times New Roman" panose="02020603050405020304" pitchFamily="18" charset="0"/>
                <a:cs typeface="Times New Roman" panose="02020603050405020304" pitchFamily="18" charset="0"/>
              </a:rPr>
              <a:t> (свобода торгівлі, свобода інвестицій та фінансова свобода).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681789" y="4402660"/>
            <a:ext cx="8975557" cy="230832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uk-UA" b="1" dirty="0">
                <a:latin typeface="Times New Roman" panose="02020603050405020304" pitchFamily="18" charset="0"/>
                <a:ea typeface="Times New Roman" panose="02020603050405020304" pitchFamily="18" charset="0"/>
              </a:rPr>
              <a:t>Рейтинг економічної свободи Сполучених Штатів становить 72,8</a:t>
            </a:r>
            <a:r>
              <a:rPr lang="uk-UA" dirty="0">
                <a:latin typeface="Times New Roman" panose="02020603050405020304" pitchFamily="18" charset="0"/>
                <a:ea typeface="Times New Roman" panose="02020603050405020304" pitchFamily="18" charset="0"/>
              </a:rPr>
              <a:t>, що ставить їхню економіку </a:t>
            </a:r>
            <a:r>
              <a:rPr lang="uk-UA" b="1" dirty="0">
                <a:latin typeface="Times New Roman" panose="02020603050405020304" pitchFamily="18" charset="0"/>
                <a:ea typeface="Times New Roman" panose="02020603050405020304" pitchFamily="18" charset="0"/>
              </a:rPr>
              <a:t>на 22-е місце за рівнем свободи в Індексі економічної свободи 2026 </a:t>
            </a:r>
            <a:r>
              <a:rPr lang="uk-UA" b="1" dirty="0" smtClean="0">
                <a:latin typeface="Times New Roman" panose="02020603050405020304" pitchFamily="18" charset="0"/>
                <a:ea typeface="Times New Roman" panose="02020603050405020304" pitchFamily="18" charset="0"/>
              </a:rPr>
              <a:t>року. </a:t>
            </a:r>
          </a:p>
          <a:p>
            <a:pPr algn="just"/>
            <a:endParaRPr lang="uk-UA" dirty="0" smtClean="0">
              <a:latin typeface="Times New Roman" panose="02020603050405020304" pitchFamily="18" charset="0"/>
              <a:ea typeface="Times New Roman" panose="02020603050405020304" pitchFamily="18" charset="0"/>
            </a:endParaRPr>
          </a:p>
          <a:p>
            <a:pPr algn="just"/>
            <a:r>
              <a:rPr lang="uk-UA" dirty="0" smtClean="0">
                <a:latin typeface="Times New Roman" panose="02020603050405020304" pitchFamily="18" charset="0"/>
                <a:ea typeface="Times New Roman" panose="02020603050405020304" pitchFamily="18" charset="0"/>
              </a:rPr>
              <a:t>Його </a:t>
            </a:r>
            <a:r>
              <a:rPr lang="uk-UA" dirty="0">
                <a:latin typeface="Times New Roman" panose="02020603050405020304" pitchFamily="18" charset="0"/>
                <a:ea typeface="Times New Roman" panose="02020603050405020304" pitchFamily="18" charset="0"/>
              </a:rPr>
              <a:t>рейтинг зріс на 2,6 пункту порівняно з минулим роком, що поклало край різкому п'ятирічному спаду економічної свободи Америки. Зростання грошової свободи, державних витрат, фінансового стану та інвестиційної свободи перевищило нижчий бал у сфері торговельної свободи, що відображає позитивний вплив масштабних регуляторних та податкових реформ на економічне зростання, інвестиції та ділову довіру. </a:t>
            </a:r>
            <a:endParaRPr lang="ru-RU" dirty="0"/>
          </a:p>
        </p:txBody>
      </p:sp>
      <p:sp>
        <p:nvSpPr>
          <p:cNvPr id="7"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2670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99508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США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4704801" y="733098"/>
            <a:ext cx="3604320"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uk-UA" b="1" dirty="0">
                <a:latin typeface="Times New Roman" panose="02020603050405020304" pitchFamily="18" charset="0"/>
                <a:ea typeface="Times New Roman" panose="02020603050405020304" pitchFamily="18" charset="0"/>
              </a:rPr>
              <a:t>Коротка історія економіки США</a:t>
            </a:r>
            <a:endParaRPr lang="ru-RU" dirty="0"/>
          </a:p>
        </p:txBody>
      </p:sp>
      <p:sp>
        <p:nvSpPr>
          <p:cNvPr id="3" name="Прямоугольник 2"/>
          <p:cNvSpPr/>
          <p:nvPr/>
        </p:nvSpPr>
        <p:spPr>
          <a:xfrm>
            <a:off x="2272789" y="1315575"/>
            <a:ext cx="8986882" cy="540147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Історія економіки США свідчить про те, що підтримка ринкових механізмів і державного регулювання змінювалася з часом.</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Наприкінці XIX століття нерегульовані прояви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надмірностей</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«позолоченої доби» (</a:t>
            </a:r>
            <a:r>
              <a:rPr lang="uk-UA" sz="2000" b="1" dirty="0" err="1">
                <a:latin typeface="Times New Roman" panose="02020603050405020304" pitchFamily="18" charset="0"/>
                <a:ea typeface="Times New Roman" panose="02020603050405020304" pitchFamily="18" charset="0"/>
                <a:cs typeface="Times New Roman" panose="02020603050405020304" pitchFamily="18" charset="0"/>
              </a:rPr>
              <a:t>Gilded</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uk-UA" sz="2000" b="1" dirty="0" err="1">
                <a:latin typeface="Times New Roman" panose="02020603050405020304" pitchFamily="18" charset="0"/>
                <a:ea typeface="Times New Roman" panose="02020603050405020304" pitchFamily="18" charset="0"/>
                <a:cs typeface="Times New Roman" panose="02020603050405020304" pitchFamily="18" charset="0"/>
              </a:rPr>
              <a:t>Age</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що призвели до концентрації економічної влади та частих економічних спадів, сприяли виникненню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прогресивного руху</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Прихильники </a:t>
            </a:r>
            <a:r>
              <a:rPr lang="uk-UA" sz="2000" dirty="0" err="1">
                <a:latin typeface="Times New Roman" panose="02020603050405020304" pitchFamily="18" charset="0"/>
                <a:ea typeface="Times New Roman" panose="02020603050405020304" pitchFamily="18" charset="0"/>
                <a:cs typeface="Times New Roman" panose="02020603050405020304" pitchFamily="18" charset="0"/>
              </a:rPr>
              <a:t>прогресивізму</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зокрема президент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Теодор Рузвельт</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запроваджували політику, спрямовану на боротьбу з монополіями, розширення прав працівників та посилення державного нагляду за практикою ведення бізнесу.</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Однак економічна нерівність знову посилилася під час економічного підйому 1920-х років, частково внаслідок недостатнього регулювання фінансових ринків.</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Велика депресія 1930-х років</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призвела до обрання президентом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Франкліна Рузвельта</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який запропонував країні програму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«Нового курсу» (</a:t>
            </a:r>
            <a:r>
              <a:rPr lang="uk-UA" sz="2000" b="1" dirty="0" err="1">
                <a:latin typeface="Times New Roman" panose="02020603050405020304" pitchFamily="18" charset="0"/>
                <a:ea typeface="Times New Roman" panose="02020603050405020304" pitchFamily="18" charset="0"/>
                <a:cs typeface="Times New Roman" panose="02020603050405020304" pitchFamily="18" charset="0"/>
              </a:rPr>
              <a:t>New</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 </a:t>
            </a:r>
            <a:r>
              <a:rPr lang="uk-UA" sz="2000" b="1" dirty="0" err="1">
                <a:latin typeface="Times New Roman" panose="02020603050405020304" pitchFamily="18" charset="0"/>
                <a:ea typeface="Times New Roman" panose="02020603050405020304" pitchFamily="18" charset="0"/>
                <a:cs typeface="Times New Roman" panose="02020603050405020304" pitchFamily="18" charset="0"/>
              </a:rPr>
              <a:t>Deal</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що передбачала суттєве розширення ролі федерального уряду.</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9732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США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272789" y="816181"/>
            <a:ext cx="8293768" cy="540147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Політика «Нового курсу» </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включала </a:t>
            </a:r>
            <a:r>
              <a:rPr lang="uk-UA" sz="2000" u="sng" dirty="0">
                <a:latin typeface="Times New Roman" panose="02020603050405020304" pitchFamily="18" charset="0"/>
                <a:ea typeface="Times New Roman" panose="02020603050405020304" pitchFamily="18" charset="0"/>
                <a:cs typeface="Times New Roman" panose="02020603050405020304" pitchFamily="18" charset="0"/>
              </a:rPr>
              <a:t>регулювання фінансових ринків, створення системи соціального забезпечення, заходи на підтримку профспілок, а також безпосереднє працевлаштування громадян державою в межах численних </a:t>
            </a:r>
            <a:r>
              <a:rPr lang="uk-UA" sz="2000" u="sng" dirty="0" err="1">
                <a:latin typeface="Times New Roman" panose="02020603050405020304" pitchFamily="18" charset="0"/>
                <a:ea typeface="Times New Roman" panose="02020603050405020304" pitchFamily="18" charset="0"/>
                <a:cs typeface="Times New Roman" panose="02020603050405020304" pitchFamily="18" charset="0"/>
              </a:rPr>
              <a:t>проєктів</a:t>
            </a:r>
            <a:r>
              <a:rPr lang="uk-UA" sz="2000" u="sng" dirty="0">
                <a:latin typeface="Times New Roman" panose="02020603050405020304" pitchFamily="18" charset="0"/>
                <a:ea typeface="Times New Roman" panose="02020603050405020304" pitchFamily="18" charset="0"/>
                <a:cs typeface="Times New Roman" panose="02020603050405020304" pitchFamily="18" charset="0"/>
              </a:rPr>
              <a:t> громадських робіт.</a:t>
            </a:r>
            <a:endParaRPr lang="ru-RU" sz="1600" u="sng"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Починаючи з 1930-х років і протягом десятиліть після Другої світової війни економічна політика США переважно відповідала принципам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кейнсіанської економіки</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відповідно до яких державна політика може ефективно стабілізувати макроекономіку.</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У період приблизно з 1950 до 1973 року, який іноді називають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«золотою добою капіталізму»</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економічне зростання у США та інших західних країнах було стабільним і значною мірою поширювалося на широкі верстви населення.</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Водночас не всі отримали вигоди від цього економічного розширення, оскільки расова нерівність, зумовлена дискримінацією, залишалася широко поширеною.</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5121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США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155304" y="663305"/>
            <a:ext cx="7812505" cy="423346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У 1970-х роках виник новий економічний феномен — </a:t>
            </a:r>
            <a:r>
              <a:rPr lang="uk-UA" b="1" dirty="0">
                <a:latin typeface="Times New Roman" panose="02020603050405020304" pitchFamily="18" charset="0"/>
                <a:ea typeface="Times New Roman" panose="02020603050405020304" pitchFamily="18" charset="0"/>
                <a:cs typeface="Times New Roman" panose="02020603050405020304" pitchFamily="18" charset="0"/>
              </a:rPr>
              <a:t>«стагфляція»</a:t>
            </a:r>
            <a:r>
              <a:rPr lang="uk-UA" dirty="0">
                <a:latin typeface="Times New Roman" panose="02020603050405020304" pitchFamily="18" charset="0"/>
                <a:ea typeface="Times New Roman" panose="02020603050405020304" pitchFamily="18" charset="0"/>
                <a:cs typeface="Times New Roman" panose="02020603050405020304" pitchFamily="18" charset="0"/>
              </a:rPr>
              <a:t>, тобто період одночасного високого рівня інфляції та безробіття. Її причинами стали нафтові кризи та посилення конкуренції з боку іноземних виробників.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Оскільки різні кейнсіанські підходи не змогли належним чином подолати ці проблеми, наприкінці 1970-х років економічна політика США дедалі більше орієнтувалася на </a:t>
            </a:r>
            <a:r>
              <a:rPr lang="uk-UA" b="1" dirty="0">
                <a:latin typeface="Times New Roman" panose="02020603050405020304" pitchFamily="18" charset="0"/>
                <a:ea typeface="Times New Roman" panose="02020603050405020304" pitchFamily="18" charset="0"/>
                <a:cs typeface="Times New Roman" panose="02020603050405020304" pitchFamily="18" charset="0"/>
              </a:rPr>
              <a:t>дерегуляцію ринків</a:t>
            </a:r>
            <a:r>
              <a:rPr lang="uk-UA"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Економічна політика президента </a:t>
            </a:r>
            <a:r>
              <a:rPr lang="uk-UA" b="1" dirty="0">
                <a:latin typeface="Times New Roman" panose="02020603050405020304" pitchFamily="18" charset="0"/>
                <a:ea typeface="Times New Roman" panose="02020603050405020304" pitchFamily="18" charset="0"/>
                <a:cs typeface="Times New Roman" panose="02020603050405020304" pitchFamily="18" charset="0"/>
              </a:rPr>
              <a:t>Рональда Рейгана</a:t>
            </a:r>
            <a:r>
              <a:rPr lang="uk-UA" dirty="0">
                <a:latin typeface="Times New Roman" panose="02020603050405020304" pitchFamily="18" charset="0"/>
                <a:ea typeface="Times New Roman" panose="02020603050405020304" pitchFamily="18" charset="0"/>
                <a:cs typeface="Times New Roman" panose="02020603050405020304" pitchFamily="18" charset="0"/>
              </a:rPr>
              <a:t> у 1980-х роках загалом передбачала </a:t>
            </a:r>
            <a:r>
              <a:rPr lang="uk-UA" u="sng" dirty="0">
                <a:latin typeface="Times New Roman" panose="02020603050405020304" pitchFamily="18" charset="0"/>
                <a:ea typeface="Times New Roman" panose="02020603050405020304" pitchFamily="18" charset="0"/>
                <a:cs typeface="Times New Roman" panose="02020603050405020304" pitchFamily="18" charset="0"/>
              </a:rPr>
              <a:t>скорочення державного втручання в економіку шляхом зниження податків</a:t>
            </a:r>
            <a:r>
              <a:rPr lang="uk-UA" dirty="0">
                <a:latin typeface="Times New Roman" panose="02020603050405020304" pitchFamily="18" charset="0"/>
                <a:ea typeface="Times New Roman" panose="02020603050405020304" pitchFamily="18" charset="0"/>
                <a:cs typeface="Times New Roman" panose="02020603050405020304" pitchFamily="18" charset="0"/>
              </a:rPr>
              <a:t>, особливо для осіб із високими доходами, послаблення захисту працівників на ринку праці та скорочення державного нагляду за діяльністю підприємств.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У 1990-х роках президент </a:t>
            </a:r>
            <a:r>
              <a:rPr lang="uk-UA" b="1" dirty="0">
                <a:latin typeface="Times New Roman" panose="02020603050405020304" pitchFamily="18" charset="0"/>
                <a:ea typeface="Times New Roman" panose="02020603050405020304" pitchFamily="18" charset="0"/>
                <a:cs typeface="Times New Roman" panose="02020603050405020304" pitchFamily="18" charset="0"/>
              </a:rPr>
              <a:t>Білл Клінтон</a:t>
            </a:r>
            <a:r>
              <a:rPr lang="uk-UA" dirty="0">
                <a:latin typeface="Times New Roman" panose="02020603050405020304" pitchFamily="18" charset="0"/>
                <a:ea typeface="Times New Roman" panose="02020603050405020304" pitchFamily="18" charset="0"/>
                <a:cs typeface="Times New Roman" panose="02020603050405020304" pitchFamily="18" charset="0"/>
              </a:rPr>
              <a:t> відомо заявив, що «ера великого уряду завершилася».</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513347" y="5264347"/>
            <a:ext cx="9454462" cy="1047979"/>
          </a:xfrm>
          <a:prstGeom prst="rect">
            <a:avLst/>
          </a:prstGeom>
        </p:spPr>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cs typeface="Times New Roman" panose="02020603050405020304" pitchFamily="18" charset="0"/>
              </a:rPr>
              <a:t>Світова фінансова криза 2007–2008 років</a:t>
            </a:r>
            <a:r>
              <a:rPr lang="uk-UA" dirty="0">
                <a:latin typeface="Times New Roman" panose="02020603050405020304" pitchFamily="18" charset="0"/>
                <a:ea typeface="Times New Roman" panose="02020603050405020304" pitchFamily="18" charset="0"/>
                <a:cs typeface="Times New Roman" panose="02020603050405020304" pitchFamily="18" charset="0"/>
              </a:rPr>
              <a:t>, спричинена </a:t>
            </a:r>
            <a:r>
              <a:rPr lang="uk-UA" dirty="0" err="1">
                <a:latin typeface="Times New Roman" panose="02020603050405020304" pitchFamily="18" charset="0"/>
                <a:ea typeface="Times New Roman" panose="02020603050405020304" pitchFamily="18" charset="0"/>
                <a:cs typeface="Times New Roman" panose="02020603050405020304" pitchFamily="18" charset="0"/>
              </a:rPr>
              <a:t>лопанням</a:t>
            </a:r>
            <a:r>
              <a:rPr lang="uk-UA" dirty="0">
                <a:latin typeface="Times New Roman" panose="02020603050405020304" pitchFamily="18" charset="0"/>
                <a:ea typeface="Times New Roman" panose="02020603050405020304" pitchFamily="18" charset="0"/>
                <a:cs typeface="Times New Roman" panose="02020603050405020304" pitchFamily="18" charset="0"/>
              </a:rPr>
              <a:t> іпотечної бульбашки на ринку житла США, знову актуалізувала вимоги щодо посилення державного регулювання та нагляду за ринками.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1741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США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534654" y="816108"/>
            <a:ext cx="7174122" cy="469359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Заходи економічної політики президента </a:t>
            </a:r>
            <a:r>
              <a:rPr lang="uk-UA" sz="2000" b="1" dirty="0">
                <a:latin typeface="Times New Roman" panose="02020603050405020304" pitchFamily="18" charset="0"/>
                <a:ea typeface="Times New Roman" panose="02020603050405020304" pitchFamily="18" charset="0"/>
                <a:cs typeface="Times New Roman" panose="02020603050405020304" pitchFamily="18" charset="0"/>
              </a:rPr>
              <a:t>Барака Обами</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 включали </a:t>
            </a:r>
            <a:r>
              <a:rPr lang="uk-UA" sz="2000" u="sng" dirty="0">
                <a:latin typeface="Times New Roman" panose="02020603050405020304" pitchFamily="18" charset="0"/>
                <a:ea typeface="Times New Roman" panose="02020603050405020304" pitchFamily="18" charset="0"/>
                <a:cs typeface="Times New Roman" panose="02020603050405020304" pitchFamily="18" charset="0"/>
              </a:rPr>
              <a:t>фінансову підтримку за рахунок державних коштів фінансових і промислових компаній в обмін на тимчасове набуття державою частки власності в них </a:t>
            </a:r>
            <a:r>
              <a:rPr lang="uk-UA" sz="2000" dirty="0">
                <a:latin typeface="Times New Roman" panose="02020603050405020304" pitchFamily="18" charset="0"/>
                <a:ea typeface="Times New Roman" panose="02020603050405020304" pitchFamily="18" charset="0"/>
                <a:cs typeface="Times New Roman" panose="02020603050405020304" pitchFamily="18" charset="0"/>
              </a:rPr>
              <a:t>(тобто акцій компаній).</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cs typeface="Times New Roman" panose="02020603050405020304" pitchFamily="18" charset="0"/>
              </a:rPr>
              <a:t>Важливість державної координації та підтримки в періоди економічного спаду ще більше проявилася під час глобальної пандемії COVID-19, коли у США було ухвалено декілька пакетів стимулювання економіки та заходів фінансової допомоги населенню й бізнесу.</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rPr>
              <a:t>Програма адміністрації Джо </a:t>
            </a:r>
            <a:r>
              <a:rPr lang="uk-UA" sz="2000" dirty="0" err="1">
                <a:latin typeface="Times New Roman" panose="02020603050405020304" pitchFamily="18" charset="0"/>
                <a:ea typeface="Times New Roman" panose="02020603050405020304" pitchFamily="18" charset="0"/>
              </a:rPr>
              <a:t>Байдена</a:t>
            </a:r>
            <a:r>
              <a:rPr lang="uk-UA" sz="2000" dirty="0">
                <a:latin typeface="Times New Roman" panose="02020603050405020304" pitchFamily="18" charset="0"/>
                <a:ea typeface="Times New Roman" panose="02020603050405020304" pitchFamily="18" charset="0"/>
              </a:rPr>
              <a:t> передбачала розширення ролі держави у таких сферах, як </a:t>
            </a:r>
            <a:r>
              <a:rPr lang="uk-UA" sz="2000" b="1" dirty="0">
                <a:latin typeface="Times New Roman" panose="02020603050405020304" pitchFamily="18" charset="0"/>
                <a:ea typeface="Times New Roman" panose="02020603050405020304" pitchFamily="18" charset="0"/>
              </a:rPr>
              <a:t>охорона здоров’я, довкілля, житлове забезпечення та інфраструктура</a:t>
            </a:r>
            <a:r>
              <a:rPr lang="uk-UA" sz="2000" dirty="0">
                <a:latin typeface="Times New Roman" panose="02020603050405020304" pitchFamily="18" charset="0"/>
                <a:ea typeface="Times New Roman" panose="02020603050405020304" pitchFamily="18" charset="0"/>
              </a:rPr>
              <a:t>.</a:t>
            </a:r>
            <a:endParaRPr lang="ru-RU" dirty="0">
              <a:effectLst/>
              <a:latin typeface="Times New Roman" panose="02020603050405020304" pitchFamily="18" charset="0"/>
              <a:ea typeface="Times New Roman" panose="02020603050405020304" pitchFamily="18" charset="0"/>
            </a:endParaRPr>
          </a:p>
        </p:txBody>
      </p:sp>
      <p:sp>
        <p:nvSpPr>
          <p:cNvPr id="6"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0739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192033" y="519954"/>
            <a:ext cx="1963271" cy="18556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США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155304" y="923363"/>
            <a:ext cx="8074369" cy="518911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Водночас серед розвинених країн США вирізняються більшою орієнтацією на нерегульовані ринки в низці сфер, зокрема:</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Членство у профспілках.</a:t>
            </a:r>
            <a:r>
              <a:rPr lang="uk-UA" dirty="0">
                <a:latin typeface="Times New Roman" panose="02020603050405020304" pitchFamily="18" charset="0"/>
                <a:ea typeface="Calibri" panose="020F0502020204030204" pitchFamily="34" charset="0"/>
                <a:cs typeface="Times New Roman" panose="02020603050405020304" pitchFamily="18" charset="0"/>
              </a:rPr>
              <a:t> У США лише близько 10 % працівників є членами профспілок — це один із найнижчих показників серед розвинених країн. Для порівняння, у Швеції 67 % працівників є членами профспілок.</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Податкові надходження.</a:t>
            </a:r>
            <a:r>
              <a:rPr lang="uk-UA" dirty="0">
                <a:latin typeface="Times New Roman" panose="02020603050405020304" pitchFamily="18" charset="0"/>
                <a:ea typeface="Calibri" panose="020F0502020204030204" pitchFamily="34" charset="0"/>
                <a:cs typeface="Times New Roman" panose="02020603050405020304" pitchFamily="18" charset="0"/>
              </a:rPr>
              <a:t> Податкові надходження як частка ВВП у США є нижчими, ніж у будь-якій іншій розвиненій країні.</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Державні соціальні програми.</a:t>
            </a:r>
            <a:r>
              <a:rPr lang="uk-UA" dirty="0">
                <a:latin typeface="Times New Roman" panose="02020603050405020304" pitchFamily="18" charset="0"/>
                <a:ea typeface="Calibri" panose="020F0502020204030204" pitchFamily="34" charset="0"/>
                <a:cs typeface="Times New Roman" panose="02020603050405020304" pitchFamily="18" charset="0"/>
              </a:rPr>
              <a:t> Державні видатки на соціальні програми, зокрема грошові виплати та соціальні послуги в натуральній формі, у США (як частка ВВП) є нижчими, ніж у більшості розвинених країн.</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Times New Roman" panose="02020603050405020304" pitchFamily="18" charset="0"/>
                <a:ea typeface="Times New Roman" panose="02020603050405020304" pitchFamily="18" charset="0"/>
                <a:cs typeface="Times New Roman" panose="02020603050405020304" pitchFamily="18" charset="0"/>
              </a:rPr>
              <a:t>Роль приватного сектору у наданні соціальних послуг.</a:t>
            </a:r>
            <a:r>
              <a:rPr lang="uk-UA" dirty="0">
                <a:latin typeface="Times New Roman" panose="02020603050405020304" pitchFamily="18" charset="0"/>
                <a:ea typeface="Times New Roman" panose="02020603050405020304" pitchFamily="18" charset="0"/>
                <a:cs typeface="Times New Roman" panose="02020603050405020304" pitchFamily="18" charset="0"/>
              </a:rPr>
              <a:t> Такі послуги, як освіта, охорона здоров’я та догляд за дітьми, у США більшою мірою залежать від приватного сектору, ніж у більшості розвинених країн</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smtClean="0">
                <a:latin typeface="Times New Roman" panose="02020603050405020304" pitchFamily="18" charset="0"/>
                <a:ea typeface="Times New Roman" panose="02020603050405020304" pitchFamily="18" charset="0"/>
                <a:cs typeface="Times New Roman" panose="02020603050405020304" pitchFamily="18" charset="0"/>
              </a:rPr>
              <a:t>Оплачувані відпустки та батьківська відпустка.</a:t>
            </a:r>
            <a:r>
              <a:rPr lang="uk-UA" dirty="0" smtClean="0">
                <a:latin typeface="Times New Roman" panose="02020603050405020304" pitchFamily="18" charset="0"/>
                <a:ea typeface="Times New Roman" panose="02020603050405020304" pitchFamily="18" charset="0"/>
                <a:cs typeface="Times New Roman" panose="02020603050405020304" pitchFamily="18" charset="0"/>
              </a:rPr>
              <a:t> США є єдиною розвиненою країною, яка не встановлює на законодавчому рівні обов’язкових оплачуваних відпусток або оплачуваної відпустки для батьків.</a:t>
            </a:r>
            <a:endParaRPr lang="uk-UA"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74548" y="115563"/>
            <a:ext cx="8450887" cy="404391"/>
          </a:xfrm>
        </p:spPr>
        <p:txBody>
          <a:bodyPr>
            <a:normAutofit fontScale="90000"/>
          </a:bodyPr>
          <a:lstStyle/>
          <a:p>
            <a:r>
              <a:rPr lang="ru-RU" sz="2400" b="1" dirty="0">
                <a:solidFill>
                  <a:schemeClr val="tx1"/>
                </a:solidFill>
                <a:latin typeface="Times New Roman" panose="02020603050405020304" pitchFamily="18" charset="0"/>
                <a:cs typeface="Times New Roman" panose="02020603050405020304" pitchFamily="18" charset="0"/>
              </a:rPr>
              <a:t>1. </a:t>
            </a:r>
            <a:r>
              <a:rPr lang="uk-UA" sz="2400" b="1" dirty="0" smtClean="0">
                <a:solidFill>
                  <a:schemeClr val="tx1"/>
                </a:solidFill>
                <a:latin typeface="Times New Roman" panose="02020603050405020304" pitchFamily="18" charset="0"/>
                <a:cs typeface="Times New Roman" panose="02020603050405020304" pitchFamily="18" charset="0"/>
              </a:rPr>
              <a:t>Американська (англо-саксонська) модель економіки</a:t>
            </a:r>
            <a:r>
              <a:rPr lang="ru-RU" sz="2400" b="1" dirty="0" smtClean="0">
                <a:solidFill>
                  <a:schemeClr val="tx1"/>
                </a:solidFill>
                <a:latin typeface="Times New Roman" panose="02020603050405020304" pitchFamily="18" charset="0"/>
                <a:cs typeface="Times New Roman" panose="02020603050405020304" pitchFamily="18" charset="0"/>
              </a:rPr>
              <a:t>.</a:t>
            </a:r>
            <a:endParaRPr lang="uk-UA" sz="24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3660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986590" y="634606"/>
            <a:ext cx="8983578" cy="359636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Соціально орієнтована ринкова економіка є різновидом змішаної економічної системи, у межах якої </a:t>
            </a:r>
            <a:r>
              <a:rPr lang="uk-UA" b="1" dirty="0">
                <a:latin typeface="Times New Roman" panose="02020603050405020304" pitchFamily="18" charset="0"/>
                <a:ea typeface="Calibri" panose="020F0502020204030204" pitchFamily="34" charset="0"/>
                <a:cs typeface="Times New Roman" panose="02020603050405020304" pitchFamily="18" charset="0"/>
              </a:rPr>
              <a:t>ринкові механізми забезпечують ефективний розподіл ресурсів, конкуренцію та стимули до підприємницької діяльності, а держава створює умови для соціальної стабільності, захисту населення та коригування негативних соціальних наслідків функціонування ринку</a:t>
            </a:r>
            <a:r>
              <a:rPr lang="uk-UA" dirty="0">
                <a:latin typeface="Times New Roman" panose="02020603050405020304" pitchFamily="18" charset="0"/>
                <a:ea typeface="Calibri" panose="020F0502020204030204" pitchFamily="34" charset="0"/>
                <a:cs typeface="Times New Roman" panose="02020603050405020304" pitchFamily="18" charset="0"/>
              </a:rPr>
              <a:t>.</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Calibri" panose="020F0502020204030204" pitchFamily="34" charset="0"/>
                <a:cs typeface="Times New Roman" panose="02020603050405020304" pitchFamily="18" charset="0"/>
              </a:rPr>
              <a:t>Таким чином, соціальна орієнтація не означає відмову від ринкових механізмів. Навпаки, її основою є поєднання </a:t>
            </a:r>
            <a:r>
              <a:rPr lang="uk-UA" b="1" dirty="0">
                <a:latin typeface="Times New Roman" panose="02020603050405020304" pitchFamily="18" charset="0"/>
                <a:ea typeface="Calibri" panose="020F0502020204030204" pitchFamily="34" charset="0"/>
                <a:cs typeface="Times New Roman" panose="02020603050405020304" pitchFamily="18" charset="0"/>
              </a:rPr>
              <a:t>економічної свободи та соціальної відповідальності</a:t>
            </a:r>
            <a:r>
              <a:rPr lang="uk-UA" dirty="0">
                <a:latin typeface="Times New Roman" panose="02020603050405020304" pitchFamily="18" charset="0"/>
                <a:ea typeface="Calibri" panose="020F0502020204030204" pitchFamily="34" charset="0"/>
                <a:cs typeface="Times New Roman" panose="02020603050405020304" pitchFamily="18" charset="0"/>
              </a:rPr>
              <a:t>. Європейський економічний і соціальний комітет характеризує соціальну ринкову економіку через взаємодоповнюваність двох складових: забезпечення конкуренції та соціальної політики, яка має коригувати негативні результати ринкової діяльності й забезпечувати соціальний захист.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561474" y="4467466"/>
            <a:ext cx="9833811" cy="22513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Calibri" panose="020F0502020204030204" pitchFamily="34" charset="0"/>
                <a:cs typeface="Times New Roman" panose="02020603050405020304" pitchFamily="18" charset="0"/>
              </a:rPr>
              <a:t>Німецька модель</a:t>
            </a:r>
            <a:r>
              <a:rPr lang="uk-UA" dirty="0">
                <a:latin typeface="Times New Roman" panose="02020603050405020304" pitchFamily="18" charset="0"/>
                <a:ea typeface="Calibri" panose="020F0502020204030204" pitchFamily="34" charset="0"/>
                <a:cs typeface="Times New Roman" panose="02020603050405020304" pitchFamily="18" charset="0"/>
              </a:rPr>
              <a:t> історично ґрунтується на концепції </a:t>
            </a:r>
            <a:r>
              <a:rPr lang="uk-UA" b="1" dirty="0">
                <a:latin typeface="Times New Roman" panose="02020603050405020304" pitchFamily="18" charset="0"/>
                <a:ea typeface="Calibri" panose="020F0502020204030204" pitchFamily="34" charset="0"/>
                <a:cs typeface="Times New Roman" panose="02020603050405020304" pitchFamily="18" charset="0"/>
              </a:rPr>
              <a:t>соціального ринкового господарства (</a:t>
            </a:r>
            <a:r>
              <a:rPr lang="uk-UA" b="1" dirty="0" err="1">
                <a:latin typeface="Times New Roman" panose="02020603050405020304" pitchFamily="18" charset="0"/>
                <a:ea typeface="Calibri" panose="020F0502020204030204" pitchFamily="34" charset="0"/>
                <a:cs typeface="Times New Roman" panose="02020603050405020304" pitchFamily="18" charset="0"/>
              </a:rPr>
              <a:t>Soziale</a:t>
            </a:r>
            <a:r>
              <a:rPr lang="uk-UA" b="1" dirty="0">
                <a:latin typeface="Times New Roman" panose="02020603050405020304" pitchFamily="18" charset="0"/>
                <a:ea typeface="Calibri" panose="020F0502020204030204" pitchFamily="34" charset="0"/>
                <a:cs typeface="Times New Roman" panose="02020603050405020304" pitchFamily="18" charset="0"/>
              </a:rPr>
              <a:t> </a:t>
            </a:r>
            <a:r>
              <a:rPr lang="uk-UA" b="1" dirty="0" err="1">
                <a:latin typeface="Times New Roman" panose="02020603050405020304" pitchFamily="18" charset="0"/>
                <a:ea typeface="Calibri" panose="020F0502020204030204" pitchFamily="34" charset="0"/>
                <a:cs typeface="Times New Roman" panose="02020603050405020304" pitchFamily="18" charset="0"/>
              </a:rPr>
              <a:t>Marktwirtschaft</a:t>
            </a:r>
            <a:r>
              <a:rPr lang="uk-UA" b="1" dirty="0">
                <a:latin typeface="Times New Roman" panose="02020603050405020304" pitchFamily="18" charset="0"/>
                <a:ea typeface="Calibri" panose="020F0502020204030204" pitchFamily="34" charset="0"/>
                <a:cs typeface="Times New Roman" panose="02020603050405020304" pitchFamily="18" charset="0"/>
              </a:rPr>
              <a:t>)</a:t>
            </a:r>
            <a:r>
              <a:rPr lang="uk-UA" dirty="0">
                <a:latin typeface="Times New Roman" panose="02020603050405020304" pitchFamily="18" charset="0"/>
                <a:ea typeface="Calibri" panose="020F0502020204030204" pitchFamily="34" charset="0"/>
                <a:cs typeface="Times New Roman" panose="02020603050405020304" pitchFamily="18" charset="0"/>
              </a:rPr>
              <a:t>, у якій центральне місце посідають конкурентний порядок, стабільність, соціальне партнерство та відповідальність економічних суб'єктів</a:t>
            </a:r>
            <a:r>
              <a:rPr lang="uk-UA" dirty="0" smtClean="0">
                <a:latin typeface="Times New Roman" panose="02020603050405020304" pitchFamily="18" charset="0"/>
                <a:ea typeface="Calibri" panose="020F0502020204030204" pitchFamily="34" charset="0"/>
                <a:cs typeface="Times New Roman" panose="02020603050405020304" pitchFamily="18" charset="0"/>
              </a:rPr>
              <a:t>.</a:t>
            </a:r>
          </a:p>
          <a:p>
            <a:pPr indent="450215" algn="just">
              <a:lnSpc>
                <a:spcPct val="115000"/>
              </a:lnSpc>
              <a:spcAft>
                <a:spcPts val="0"/>
              </a:spcAft>
            </a:pP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Calibri" panose="020F0502020204030204" pitchFamily="34" charset="0"/>
                <a:cs typeface="Times New Roman" panose="02020603050405020304" pitchFamily="18" charset="0"/>
              </a:rPr>
              <a:t>Французька модель</a:t>
            </a:r>
            <a:r>
              <a:rPr lang="uk-UA" dirty="0">
                <a:latin typeface="Times New Roman" panose="02020603050405020304" pitchFamily="18" charset="0"/>
                <a:ea typeface="Calibri" panose="020F0502020204030204" pitchFamily="34" charset="0"/>
                <a:cs typeface="Times New Roman" panose="02020603050405020304" pitchFamily="18" charset="0"/>
              </a:rPr>
              <a:t> характеризується більш значною роллю держави в економіці, активною промисловою політикою, широкою системою соціального захисту та значним перерозподілом доходів.</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5905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трелка вправо 4"/>
          <p:cNvSpPr/>
          <p:nvPr/>
        </p:nvSpPr>
        <p:spPr>
          <a:xfrm>
            <a:off x="224117" y="634606"/>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210913" y="634606"/>
            <a:ext cx="4315605" cy="369332"/>
          </a:xfrm>
          <a:prstGeom prst="rect">
            <a:avLst/>
          </a:prstGeom>
        </p:spPr>
        <p:txBody>
          <a:bodyPr wrap="none">
            <a:spAutoFit/>
          </a:bodyPr>
          <a:lstStyle/>
          <a:p>
            <a:r>
              <a:rPr lang="uk-UA" b="1" i="1" u="sng" dirty="0">
                <a:latin typeface="Times New Roman" panose="02020603050405020304" pitchFamily="18" charset="0"/>
                <a:ea typeface="Calibri" panose="020F0502020204030204" pitchFamily="34" charset="0"/>
              </a:rPr>
              <a:t>Історичне формування німецької моделі</a:t>
            </a:r>
            <a:endParaRPr lang="ru-RU" dirty="0"/>
          </a:p>
        </p:txBody>
      </p:sp>
      <p:sp>
        <p:nvSpPr>
          <p:cNvPr id="4" name="Прямоугольник 3"/>
          <p:cNvSpPr/>
          <p:nvPr/>
        </p:nvSpPr>
        <p:spPr>
          <a:xfrm>
            <a:off x="2951747" y="1101663"/>
            <a:ext cx="8566484" cy="104797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Німецька модель соціально орієнтованої ринкової економіки сформувалася після Другої світової війни у Західній Німеччині та стала одним із найбільш відомих прикладів поєднання ринкових механізмів із соціальними гарантіями.</a:t>
            </a:r>
            <a:endParaRPr lang="ru-RU" sz="1600"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489423" y="2391897"/>
            <a:ext cx="9681272" cy="168507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Її становлення насамперед пов'язують з діяльністю </a:t>
            </a:r>
            <a:r>
              <a:rPr lang="uk-UA" b="1" dirty="0">
                <a:latin typeface="Times New Roman" panose="02020603050405020304" pitchFamily="18" charset="0"/>
                <a:ea typeface="Times New Roman" panose="02020603050405020304" pitchFamily="18" charset="0"/>
              </a:rPr>
              <a:t>Людвіга </a:t>
            </a:r>
            <a:r>
              <a:rPr lang="uk-UA" b="1" dirty="0" err="1">
                <a:latin typeface="Times New Roman" panose="02020603050405020304" pitchFamily="18" charset="0"/>
                <a:ea typeface="Times New Roman" panose="02020603050405020304" pitchFamily="18" charset="0"/>
              </a:rPr>
              <a:t>Ерхарда</a:t>
            </a:r>
            <a:r>
              <a:rPr lang="uk-UA" b="1" dirty="0">
                <a:latin typeface="Times New Roman" panose="02020603050405020304" pitchFamily="18" charset="0"/>
                <a:ea typeface="Times New Roman" panose="02020603050405020304" pitchFamily="18" charset="0"/>
              </a:rPr>
              <a:t> (</a:t>
            </a:r>
            <a:r>
              <a:rPr lang="uk-UA" b="1" dirty="0" err="1">
                <a:latin typeface="Times New Roman" panose="02020603050405020304" pitchFamily="18" charset="0"/>
                <a:ea typeface="Times New Roman" panose="02020603050405020304" pitchFamily="18" charset="0"/>
              </a:rPr>
              <a:t>Ludwig</a:t>
            </a:r>
            <a:r>
              <a:rPr lang="uk-UA" b="1" dirty="0">
                <a:latin typeface="Times New Roman" panose="02020603050405020304" pitchFamily="18" charset="0"/>
                <a:ea typeface="Times New Roman" panose="02020603050405020304" pitchFamily="18" charset="0"/>
              </a:rPr>
              <a:t> </a:t>
            </a:r>
            <a:r>
              <a:rPr lang="uk-UA" b="1" dirty="0" err="1">
                <a:latin typeface="Times New Roman" panose="02020603050405020304" pitchFamily="18" charset="0"/>
                <a:ea typeface="Times New Roman" panose="02020603050405020304" pitchFamily="18" charset="0"/>
              </a:rPr>
              <a:t>Erhard</a:t>
            </a:r>
            <a:r>
              <a:rPr lang="uk-UA" b="1" dirty="0">
                <a:latin typeface="Times New Roman" panose="02020603050405020304" pitchFamily="18" charset="0"/>
                <a:ea typeface="Times New Roman" panose="02020603050405020304" pitchFamily="18" charset="0"/>
              </a:rPr>
              <a:t>)</a:t>
            </a:r>
            <a:r>
              <a:rPr lang="uk-UA" dirty="0">
                <a:latin typeface="Times New Roman" panose="02020603050405020304" pitchFamily="18" charset="0"/>
                <a:ea typeface="Times New Roman" panose="02020603050405020304" pitchFamily="18" charset="0"/>
              </a:rPr>
              <a:t>, який у 1948 р. був призначений директором Управління господарством об'єднаних західних зон Німеччини. Саме він відіграв ключову роль у запровадженні нового економічного порядку. Важливу роль у формуванні концепції також відіграли представники </a:t>
            </a:r>
            <a:r>
              <a:rPr lang="uk-UA" b="1" dirty="0" err="1">
                <a:latin typeface="Times New Roman" panose="02020603050405020304" pitchFamily="18" charset="0"/>
                <a:ea typeface="Times New Roman" panose="02020603050405020304" pitchFamily="18" charset="0"/>
              </a:rPr>
              <a:t>фрайбурзької</a:t>
            </a:r>
            <a:r>
              <a:rPr lang="uk-UA" b="1" dirty="0">
                <a:latin typeface="Times New Roman" panose="02020603050405020304" pitchFamily="18" charset="0"/>
                <a:ea typeface="Times New Roman" panose="02020603050405020304" pitchFamily="18" charset="0"/>
              </a:rPr>
              <a:t> школи та </a:t>
            </a:r>
            <a:r>
              <a:rPr lang="uk-UA" b="1" dirty="0" err="1">
                <a:latin typeface="Times New Roman" panose="02020603050405020304" pitchFamily="18" charset="0"/>
                <a:ea typeface="Times New Roman" panose="02020603050405020304" pitchFamily="18" charset="0"/>
              </a:rPr>
              <a:t>ордолібералізму</a:t>
            </a:r>
            <a:r>
              <a:rPr lang="uk-UA" dirty="0">
                <a:latin typeface="Times New Roman" panose="02020603050405020304" pitchFamily="18" charset="0"/>
                <a:ea typeface="Times New Roman" panose="02020603050405020304" pitchFamily="18" charset="0"/>
              </a:rPr>
              <a:t>, зокрема Вальтер </a:t>
            </a:r>
            <a:r>
              <a:rPr lang="uk-UA" dirty="0" err="1">
                <a:latin typeface="Times New Roman" panose="02020603050405020304" pitchFamily="18" charset="0"/>
                <a:ea typeface="Times New Roman" panose="02020603050405020304" pitchFamily="18" charset="0"/>
              </a:rPr>
              <a:t>Ойкен</a:t>
            </a:r>
            <a:r>
              <a:rPr lang="uk-UA" dirty="0">
                <a:latin typeface="Times New Roman" panose="02020603050405020304" pitchFamily="18" charset="0"/>
                <a:ea typeface="Times New Roman" panose="02020603050405020304" pitchFamily="18" charset="0"/>
              </a:rPr>
              <a:t> та Альфред Мюллер-</a:t>
            </a:r>
            <a:r>
              <a:rPr lang="uk-UA" dirty="0" err="1">
                <a:latin typeface="Times New Roman" panose="02020603050405020304" pitchFamily="18" charset="0"/>
                <a:ea typeface="Times New Roman" panose="02020603050405020304" pitchFamily="18" charset="0"/>
              </a:rPr>
              <a:t>Армак</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
        <p:nvSpPr>
          <p:cNvPr id="7" name="Прямоугольник 6"/>
          <p:cNvSpPr/>
          <p:nvPr/>
        </p:nvSpPr>
        <p:spPr>
          <a:xfrm>
            <a:off x="489423" y="4428773"/>
            <a:ext cx="9681272" cy="197810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У 1948 р. було здійснено масштабну </a:t>
            </a:r>
            <a:r>
              <a:rPr lang="uk-UA" b="1" dirty="0">
                <a:latin typeface="Times New Roman" panose="02020603050405020304" pitchFamily="18" charset="0"/>
                <a:ea typeface="Times New Roman" panose="02020603050405020304" pitchFamily="18" charset="0"/>
              </a:rPr>
              <a:t>грошову та цінову реформу</a:t>
            </a:r>
            <a:r>
              <a:rPr lang="uk-UA" dirty="0">
                <a:latin typeface="Times New Roman" panose="02020603050405020304" pitchFamily="18" charset="0"/>
                <a:ea typeface="Times New Roman" panose="02020603050405020304" pitchFamily="18" charset="0"/>
              </a:rPr>
              <a:t>, яка стала одним із ключових етапів переходу від адміністративно-контрольованої системи воєнного часу до ринкової економіки. </a:t>
            </a:r>
            <a:endParaRPr lang="uk-UA" dirty="0" smtClean="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smtClean="0">
                <a:latin typeface="Times New Roman" panose="02020603050405020304" pitchFamily="18" charset="0"/>
                <a:ea typeface="Times New Roman" panose="02020603050405020304" pitchFamily="18" charset="0"/>
              </a:rPr>
              <a:t>Одночасно </a:t>
            </a:r>
            <a:r>
              <a:rPr lang="uk-UA" dirty="0" err="1">
                <a:latin typeface="Times New Roman" panose="02020603050405020304" pitchFamily="18" charset="0"/>
                <a:ea typeface="Times New Roman" panose="02020603050405020304" pitchFamily="18" charset="0"/>
              </a:rPr>
              <a:t>Ерхард</a:t>
            </a:r>
            <a:r>
              <a:rPr lang="uk-UA" dirty="0">
                <a:latin typeface="Times New Roman" panose="02020603050405020304" pitchFamily="18" charset="0"/>
                <a:ea typeface="Times New Roman" panose="02020603050405020304" pitchFamily="18" charset="0"/>
              </a:rPr>
              <a:t> здійснив </a:t>
            </a:r>
            <a:r>
              <a:rPr lang="uk-UA" u="sng" dirty="0">
                <a:latin typeface="Times New Roman" panose="02020603050405020304" pitchFamily="18" charset="0"/>
                <a:ea typeface="Times New Roman" panose="02020603050405020304" pitchFamily="18" charset="0"/>
              </a:rPr>
              <a:t>значну лібералізацію цін і послабив систему державного контролю за економікою</a:t>
            </a:r>
            <a:r>
              <a:rPr lang="uk-UA" dirty="0">
                <a:latin typeface="Times New Roman" panose="02020603050405020304" pitchFamily="18" charset="0"/>
                <a:ea typeface="Times New Roman" panose="02020603050405020304" pitchFamily="18" charset="0"/>
              </a:rPr>
              <a:t>. За оцінкою дослідників, масштаби цієї лібералізації були навіть більшими, ніж очікували представники американської військової адміністрації.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3198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33082" y="912689"/>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3245695" y="686094"/>
            <a:ext cx="6898105" cy="232217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Новий економічний порядок отримав назву </a:t>
            </a:r>
            <a:r>
              <a:rPr lang="uk-UA" b="1" dirty="0">
                <a:latin typeface="Times New Roman" panose="02020603050405020304" pitchFamily="18" charset="0"/>
                <a:ea typeface="Times New Roman" panose="02020603050405020304" pitchFamily="18" charset="0"/>
              </a:rPr>
              <a:t>«соціальна ринкова економіка» (</a:t>
            </a:r>
            <a:r>
              <a:rPr lang="uk-UA" b="1" dirty="0" err="1">
                <a:latin typeface="Times New Roman" panose="02020603050405020304" pitchFamily="18" charset="0"/>
                <a:ea typeface="Times New Roman" panose="02020603050405020304" pitchFamily="18" charset="0"/>
              </a:rPr>
              <a:t>Soziale</a:t>
            </a:r>
            <a:r>
              <a:rPr lang="uk-UA" b="1" dirty="0">
                <a:latin typeface="Times New Roman" panose="02020603050405020304" pitchFamily="18" charset="0"/>
                <a:ea typeface="Times New Roman" panose="02020603050405020304" pitchFamily="18" charset="0"/>
              </a:rPr>
              <a:t> </a:t>
            </a:r>
            <a:r>
              <a:rPr lang="uk-UA" b="1" dirty="0" err="1">
                <a:latin typeface="Times New Roman" panose="02020603050405020304" pitchFamily="18" charset="0"/>
                <a:ea typeface="Times New Roman" panose="02020603050405020304" pitchFamily="18" charset="0"/>
              </a:rPr>
              <a:t>Marktwirtschaft</a:t>
            </a:r>
            <a:r>
              <a:rPr lang="uk-UA" b="1" dirty="0">
                <a:latin typeface="Times New Roman" panose="02020603050405020304" pitchFamily="18" charset="0"/>
                <a:ea typeface="Times New Roman" panose="02020603050405020304" pitchFamily="18" charset="0"/>
              </a:rPr>
              <a:t>)</a:t>
            </a:r>
            <a:r>
              <a:rPr lang="uk-UA" dirty="0">
                <a:latin typeface="Times New Roman" panose="02020603050405020304" pitchFamily="18" charset="0"/>
                <a:ea typeface="Times New Roman" panose="02020603050405020304" pitchFamily="18" charset="0"/>
              </a:rPr>
              <a:t>. Термін пов'язують з Альфредом Мюллером-</a:t>
            </a:r>
            <a:r>
              <a:rPr lang="uk-UA" dirty="0" err="1">
                <a:latin typeface="Times New Roman" panose="02020603050405020304" pitchFamily="18" charset="0"/>
                <a:ea typeface="Times New Roman" panose="02020603050405020304" pitchFamily="18" charset="0"/>
              </a:rPr>
              <a:t>Армаком</a:t>
            </a:r>
            <a:r>
              <a:rPr lang="uk-UA" dirty="0">
                <a:latin typeface="Times New Roman" panose="02020603050405020304" pitchFamily="18" charset="0"/>
                <a:ea typeface="Times New Roman" panose="02020603050405020304" pitchFamily="18" charset="0"/>
              </a:rPr>
              <a:t>, а його практичне втілення — передусім із Людвігом </a:t>
            </a:r>
            <a:r>
              <a:rPr lang="uk-UA" dirty="0" err="1">
                <a:latin typeface="Times New Roman" panose="02020603050405020304" pitchFamily="18" charset="0"/>
                <a:ea typeface="Times New Roman" panose="02020603050405020304" pitchFamily="18" charset="0"/>
              </a:rPr>
              <a:t>Ерхардом</a:t>
            </a:r>
            <a:r>
              <a:rPr lang="uk-UA" dirty="0">
                <a:latin typeface="Times New Roman" panose="02020603050405020304" pitchFamily="18" charset="0"/>
                <a:ea typeface="Times New Roman" panose="02020603050405020304" pitchFamily="18" charset="0"/>
              </a:rPr>
              <a:t>. Важливо, що соціальна ринкова економіка від самого початку передбачала не просте відновлення «вільного ринку», а </a:t>
            </a:r>
            <a:r>
              <a:rPr lang="uk-UA" b="1" dirty="0">
                <a:latin typeface="Times New Roman" panose="02020603050405020304" pitchFamily="18" charset="0"/>
                <a:ea typeface="Times New Roman" panose="02020603050405020304" pitchFamily="18" charset="0"/>
              </a:rPr>
              <a:t>поєднання ринкової конкуренції із соціальною відповідальністю держави</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042737" y="3362217"/>
            <a:ext cx="7523747" cy="264072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У 1949 р. після перших виборів до Бундестагу соціальна ринкова економіка стала фактичною основою економічного порядку Західної Німеччини. При цьому її формування було результатом певного компромісу. З одного боку, нова модель спиралася на теоретичні концепції, сформовані німецькими економістами ще у 1930–1940-х роках. З іншого — у ній збереглися окремі традиційні інститути та механізми німецької економіки, що згодом сприяли розвитку системи соціального партнерства та </a:t>
            </a:r>
            <a:r>
              <a:rPr lang="uk-UA" dirty="0" err="1">
                <a:latin typeface="Times New Roman" panose="02020603050405020304" pitchFamily="18" charset="0"/>
                <a:ea typeface="Times New Roman" panose="02020603050405020304" pitchFamily="18" charset="0"/>
              </a:rPr>
              <a:t>корпоративістських</a:t>
            </a:r>
            <a:r>
              <a:rPr lang="uk-UA" dirty="0">
                <a:latin typeface="Times New Roman" panose="02020603050405020304" pitchFamily="18" charset="0"/>
                <a:ea typeface="Times New Roman" panose="02020603050405020304" pitchFamily="18" charset="0"/>
              </a:rPr>
              <a:t> відносин.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90877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24117" y="634606"/>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3101316" y="1068958"/>
            <a:ext cx="7037295" cy="64633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uk-UA" dirty="0" smtClean="0">
                <a:latin typeface="Times New Roman" panose="02020603050405020304" pitchFamily="18" charset="0"/>
                <a:cs typeface="Times New Roman" panose="02020603050405020304" pitchFamily="18" charset="0"/>
              </a:rPr>
              <a:t>Важливою проблемою для творців нової моделі була необхідність </a:t>
            </a:r>
            <a:r>
              <a:rPr lang="uk-UA" b="1" dirty="0" smtClean="0">
                <a:latin typeface="Times New Roman" panose="02020603050405020304" pitchFamily="18" charset="0"/>
                <a:cs typeface="Times New Roman" panose="02020603050405020304" pitchFamily="18" charset="0"/>
              </a:rPr>
              <a:t>відновити суспільну довіру до ринкової економіки. </a:t>
            </a:r>
            <a:endParaRPr lang="uk-UA"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483186" y="2266182"/>
            <a:ext cx="7633919" cy="363176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rPr>
              <a:t>Особливо символічним стало поєднання ідей </a:t>
            </a:r>
            <a:r>
              <a:rPr lang="uk-UA" sz="2000" b="1" dirty="0">
                <a:latin typeface="Times New Roman" panose="02020603050405020304" pitchFamily="18" charset="0"/>
                <a:ea typeface="Times New Roman" panose="02020603050405020304" pitchFamily="18" charset="0"/>
              </a:rPr>
              <a:t>«добробуту для всіх» (</a:t>
            </a:r>
            <a:r>
              <a:rPr lang="uk-UA" sz="2000" b="1" dirty="0" err="1">
                <a:latin typeface="Times New Roman" panose="02020603050405020304" pitchFamily="18" charset="0"/>
                <a:ea typeface="Times New Roman" panose="02020603050405020304" pitchFamily="18" charset="0"/>
              </a:rPr>
              <a:t>Wohlstand</a:t>
            </a:r>
            <a:r>
              <a:rPr lang="uk-UA" sz="2000" b="1" dirty="0">
                <a:latin typeface="Times New Roman" panose="02020603050405020304" pitchFamily="18" charset="0"/>
                <a:ea typeface="Times New Roman" panose="02020603050405020304" pitchFamily="18" charset="0"/>
              </a:rPr>
              <a:t> </a:t>
            </a:r>
            <a:r>
              <a:rPr lang="uk-UA" sz="2000" b="1" dirty="0" err="1">
                <a:latin typeface="Times New Roman" panose="02020603050405020304" pitchFamily="18" charset="0"/>
                <a:ea typeface="Times New Roman" panose="02020603050405020304" pitchFamily="18" charset="0"/>
              </a:rPr>
              <a:t>für</a:t>
            </a:r>
            <a:r>
              <a:rPr lang="uk-UA" sz="2000" b="1" dirty="0">
                <a:latin typeface="Times New Roman" panose="02020603050405020304" pitchFamily="18" charset="0"/>
                <a:ea typeface="Times New Roman" panose="02020603050405020304" pitchFamily="18" charset="0"/>
              </a:rPr>
              <a:t> </a:t>
            </a:r>
            <a:r>
              <a:rPr lang="uk-UA" sz="2000" b="1" dirty="0" err="1">
                <a:latin typeface="Times New Roman" panose="02020603050405020304" pitchFamily="18" charset="0"/>
                <a:ea typeface="Times New Roman" panose="02020603050405020304" pitchFamily="18" charset="0"/>
              </a:rPr>
              <a:t>alle</a:t>
            </a:r>
            <a:r>
              <a:rPr lang="uk-UA" sz="2000" b="1" dirty="0">
                <a:latin typeface="Times New Roman" panose="02020603050405020304" pitchFamily="18" charset="0"/>
                <a:ea typeface="Times New Roman" panose="02020603050405020304" pitchFamily="18" charset="0"/>
              </a:rPr>
              <a:t>)</a:t>
            </a:r>
            <a:r>
              <a:rPr lang="uk-UA" sz="2000" dirty="0">
                <a:latin typeface="Times New Roman" panose="02020603050405020304" pitchFamily="18" charset="0"/>
                <a:ea typeface="Times New Roman" panose="02020603050405020304" pitchFamily="18" charset="0"/>
              </a:rPr>
              <a:t> та конкуренції. У своїй книзі </a:t>
            </a:r>
            <a:r>
              <a:rPr lang="uk-UA" sz="2000" i="1" dirty="0">
                <a:latin typeface="Times New Roman" panose="02020603050405020304" pitchFamily="18" charset="0"/>
                <a:ea typeface="Times New Roman" panose="02020603050405020304" pitchFamily="18" charset="0"/>
              </a:rPr>
              <a:t>«Добробут для всіх»</a:t>
            </a:r>
            <a:r>
              <a:rPr lang="uk-UA" sz="2000" dirty="0">
                <a:latin typeface="Times New Roman" panose="02020603050405020304" pitchFamily="18" charset="0"/>
                <a:ea typeface="Times New Roman" panose="02020603050405020304" pitchFamily="18" charset="0"/>
              </a:rPr>
              <a:t> Людвіг </a:t>
            </a:r>
            <a:r>
              <a:rPr lang="uk-UA" sz="2000" dirty="0" err="1">
                <a:latin typeface="Times New Roman" panose="02020603050405020304" pitchFamily="18" charset="0"/>
                <a:ea typeface="Times New Roman" panose="02020603050405020304" pitchFamily="18" charset="0"/>
              </a:rPr>
              <a:t>Ерхард</a:t>
            </a:r>
            <a:r>
              <a:rPr lang="uk-UA" sz="2000" dirty="0">
                <a:latin typeface="Times New Roman" panose="02020603050405020304" pitchFamily="18" charset="0"/>
                <a:ea typeface="Times New Roman" panose="02020603050405020304" pitchFamily="18" charset="0"/>
              </a:rPr>
              <a:t> обґрунтовував необхідність створення такого економічного порядку, в якому економічне зростання та підвищення добробуту населення забезпечуються насамперед через функціонування конкурентного ринку.</a:t>
            </a:r>
            <a:endParaRPr lang="ru-RU" sz="20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sz="2000" dirty="0">
                <a:latin typeface="Times New Roman" panose="02020603050405020304" pitchFamily="18" charset="0"/>
                <a:ea typeface="Times New Roman" panose="02020603050405020304" pitchFamily="18" charset="0"/>
              </a:rPr>
              <a:t>Саме в цьому контексті сформувався один із ключових принципів німецької моделі: </a:t>
            </a:r>
            <a:r>
              <a:rPr lang="uk-UA" sz="2000" b="1" dirty="0">
                <a:latin typeface="Times New Roman" panose="02020603050405020304" pitchFamily="18" charset="0"/>
                <a:ea typeface="Times New Roman" panose="02020603050405020304" pitchFamily="18" charset="0"/>
              </a:rPr>
              <a:t>держава не повинна замінювати ринок, але вона повинна створити правила, за яких ринок може ефективно функціонувати</a:t>
            </a:r>
            <a:r>
              <a:rPr lang="uk-UA" sz="2000" dirty="0">
                <a:latin typeface="Times New Roman" panose="02020603050405020304" pitchFamily="18" charset="0"/>
                <a:ea typeface="Times New Roman" panose="02020603050405020304" pitchFamily="18" charset="0"/>
              </a:rPr>
              <a:t>.</a:t>
            </a:r>
            <a:endParaRPr lang="ru-RU"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13036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24117" y="634606"/>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481100" y="1121132"/>
            <a:ext cx="7454389" cy="410882"/>
          </a:xfrm>
          <a:prstGeom prst="rect">
            <a:avLst/>
          </a:prstGeom>
        </p:spPr>
        <p:txBody>
          <a:bodyPr wrap="square">
            <a:spAutoFit/>
          </a:bodyPr>
          <a:lstStyle/>
          <a:p>
            <a:pPr indent="450215" algn="just">
              <a:lnSpc>
                <a:spcPct val="115000"/>
              </a:lnSpc>
              <a:spcBef>
                <a:spcPts val="200"/>
              </a:spcBef>
              <a:spcAft>
                <a:spcPts val="0"/>
              </a:spcAft>
            </a:pPr>
            <a:r>
              <a:rPr lang="uk-UA" b="1"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«Економічне диво» та розвиток соціальної ринкової економіки</a:t>
            </a:r>
            <a:endParaRPr lang="ru-RU" b="1"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2282696" y="2149642"/>
            <a:ext cx="7470904" cy="423346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У 1950–1960-х роках Західна Німеччина продемонструвала надзвичайно високі темпи економічного відновлення. Цей період отримав назву </a:t>
            </a:r>
            <a:r>
              <a:rPr lang="uk-UA" b="1" dirty="0" err="1">
                <a:latin typeface="Times New Roman" panose="02020603050405020304" pitchFamily="18" charset="0"/>
                <a:ea typeface="Times New Roman" panose="02020603050405020304" pitchFamily="18" charset="0"/>
              </a:rPr>
              <a:t>Wirtschaftswunder</a:t>
            </a:r>
            <a:r>
              <a:rPr lang="uk-UA" b="1" dirty="0">
                <a:latin typeface="Times New Roman" panose="02020603050405020304" pitchFamily="18" charset="0"/>
                <a:ea typeface="Times New Roman" panose="02020603050405020304" pitchFamily="18" charset="0"/>
              </a:rPr>
              <a:t> — «економічне диво»</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Протягом приблизно 15 років країна пройшла шлях від післявоєнної розрухи до однієї з провідних економік Європи. Успішність моделі пояснювалася не одним фактором, а поєднанням економічних, інституційних і політичних умов: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проведенням </a:t>
            </a:r>
            <a:r>
              <a:rPr lang="uk-UA" dirty="0">
                <a:latin typeface="Times New Roman" panose="02020603050405020304" pitchFamily="18" charset="0"/>
                <a:ea typeface="Times New Roman" panose="02020603050405020304" pitchFamily="18" charset="0"/>
              </a:rPr>
              <a:t>послідовних реформ,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підтримкою </a:t>
            </a:r>
            <a:r>
              <a:rPr lang="uk-UA" dirty="0">
                <a:latin typeface="Times New Roman" panose="02020603050405020304" pitchFamily="18" charset="0"/>
                <a:ea typeface="Times New Roman" panose="02020603050405020304" pitchFamily="18" charset="0"/>
              </a:rPr>
              <a:t>ринкових механізмів,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розвитком </a:t>
            </a:r>
            <a:r>
              <a:rPr lang="uk-UA" dirty="0">
                <a:latin typeface="Times New Roman" panose="02020603050405020304" pitchFamily="18" charset="0"/>
                <a:ea typeface="Times New Roman" panose="02020603050405020304" pitchFamily="18" charset="0"/>
              </a:rPr>
              <a:t>промисловості,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високою </a:t>
            </a:r>
            <a:r>
              <a:rPr lang="uk-UA" dirty="0">
                <a:latin typeface="Times New Roman" panose="02020603050405020304" pitchFamily="18" charset="0"/>
                <a:ea typeface="Times New Roman" panose="02020603050405020304" pitchFamily="18" charset="0"/>
              </a:rPr>
              <a:t>трудовою дисципліною,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політичною </a:t>
            </a:r>
            <a:r>
              <a:rPr lang="uk-UA" dirty="0">
                <a:latin typeface="Times New Roman" panose="02020603050405020304" pitchFamily="18" charset="0"/>
                <a:ea typeface="Times New Roman" panose="02020603050405020304" pitchFamily="18" charset="0"/>
              </a:rPr>
              <a:t>стабільністю та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суспільною </a:t>
            </a:r>
            <a:r>
              <a:rPr lang="uk-UA" dirty="0">
                <a:latin typeface="Times New Roman" panose="02020603050405020304" pitchFamily="18" charset="0"/>
                <a:ea typeface="Times New Roman" panose="02020603050405020304" pitchFamily="18" charset="0"/>
              </a:rPr>
              <a:t>готовністю підтримувати новий економічний порядок.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37458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24117" y="634606"/>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951747" y="717596"/>
            <a:ext cx="8646695" cy="48705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Уже з кінця 1950-х років відбулося поступове зміщення від початкової </a:t>
            </a:r>
            <a:r>
              <a:rPr lang="uk-UA" dirty="0" err="1">
                <a:latin typeface="Times New Roman" panose="02020603050405020304" pitchFamily="18" charset="0"/>
                <a:ea typeface="Times New Roman" panose="02020603050405020304" pitchFamily="18" charset="0"/>
              </a:rPr>
              <a:t>ордоліберальної</a:t>
            </a:r>
            <a:r>
              <a:rPr lang="uk-UA" dirty="0">
                <a:latin typeface="Times New Roman" panose="02020603050405020304" pitchFamily="18" charset="0"/>
                <a:ea typeface="Times New Roman" panose="02020603050405020304" pitchFamily="18" charset="0"/>
              </a:rPr>
              <a:t> ідеї держави як передусім </a:t>
            </a:r>
            <a:r>
              <a:rPr lang="uk-UA" b="1" dirty="0">
                <a:latin typeface="Times New Roman" panose="02020603050405020304" pitchFamily="18" charset="0"/>
                <a:ea typeface="Times New Roman" panose="02020603050405020304" pitchFamily="18" charset="0"/>
              </a:rPr>
              <a:t>гаранта економічного порядку</a:t>
            </a:r>
            <a:r>
              <a:rPr lang="uk-UA" dirty="0">
                <a:latin typeface="Times New Roman" panose="02020603050405020304" pitchFamily="18" charset="0"/>
                <a:ea typeface="Times New Roman" panose="02020603050405020304" pitchFamily="18" charset="0"/>
              </a:rPr>
              <a:t> до більш активного державного втручання в економічні процеси. Особливо це проявилося у 1960–1970-х роках, коли посилилися кейнсіанські підходи до макроекономічного регулювання та державного управління попитом. </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На розвиток моделі суттєво вплинули економічні кризи 1970-х років, зокрема нафтові шоки, а згодом — складний процес </a:t>
            </a:r>
            <a:r>
              <a:rPr lang="uk-UA" b="1" dirty="0">
                <a:latin typeface="Times New Roman" panose="02020603050405020304" pitchFamily="18" charset="0"/>
                <a:ea typeface="Times New Roman" panose="02020603050405020304" pitchFamily="18" charset="0"/>
              </a:rPr>
              <a:t>возз'єднання Німеччини</a:t>
            </a:r>
            <a:r>
              <a:rPr lang="uk-UA" dirty="0">
                <a:latin typeface="Times New Roman" panose="02020603050405020304" pitchFamily="18" charset="0"/>
                <a:ea typeface="Times New Roman" panose="02020603050405020304" pitchFamily="18" charset="0"/>
              </a:rPr>
              <a:t>. При цьому основні принципи соціальної ринкової економіки збереглися. До них належали:</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захист приватної власності;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забезпечення конкуренції;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відкритість ринків;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соціальне забезпечення населення;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підтримання стабільності цін;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незалежність центрального банку;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відповідальність держави за формування правил економічної діяльності.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497306" y="5693552"/>
            <a:ext cx="9561094" cy="104797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Таким чином, </a:t>
            </a:r>
            <a:r>
              <a:rPr lang="uk-UA" b="1" dirty="0">
                <a:latin typeface="Times New Roman" panose="02020603050405020304" pitchFamily="18" charset="0"/>
                <a:ea typeface="Times New Roman" panose="02020603050405020304" pitchFamily="18" charset="0"/>
              </a:rPr>
              <a:t>соціальна ринкова економіка в Німеччині виявилася не фіксованою моделлю, а системою, здатною змінювати свої інструменти відповідно до економічних і соціальних умов</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46709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24117" y="634606"/>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3532722" y="838126"/>
            <a:ext cx="5201104" cy="369332"/>
          </a:xfrm>
          <a:prstGeom prst="rect">
            <a:avLst/>
          </a:prstGeom>
          <a:solidFill>
            <a:schemeClr val="accent1">
              <a:lumMod val="40000"/>
              <a:lumOff val="60000"/>
            </a:schemeClr>
          </a:solidFill>
        </p:spPr>
        <p:txBody>
          <a:bodyPr wrap="none">
            <a:spAutoFit/>
          </a:bodyPr>
          <a:lstStyle/>
          <a:p>
            <a:r>
              <a:rPr lang="uk-UA" dirty="0">
                <a:latin typeface="Times New Roman" panose="02020603050405020304" pitchFamily="18" charset="0"/>
                <a:ea typeface="Calibri" panose="020F0502020204030204" pitchFamily="34" charset="0"/>
              </a:rPr>
              <a:t>Проблеми німецької моделі та структурні реформи</a:t>
            </a:r>
            <a:endParaRPr lang="ru-RU" dirty="0"/>
          </a:p>
        </p:txBody>
      </p:sp>
      <p:sp>
        <p:nvSpPr>
          <p:cNvPr id="3" name="Прямоугольник 2"/>
          <p:cNvSpPr/>
          <p:nvPr/>
        </p:nvSpPr>
        <p:spPr>
          <a:xfrm>
            <a:off x="2770093" y="1603663"/>
            <a:ext cx="7668127" cy="48705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Починаючи з 1970-х років, німецька економіка зіткнулася з новими проблемами: уповільненням економічного зростання, безробіттям, збільшенням державних видатків та соціальних виплат, а також недостатньою гнучкістю ринку праці.</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Особливо проблемним стало співвідношення між </a:t>
            </a:r>
            <a:r>
              <a:rPr lang="uk-UA" b="1" dirty="0">
                <a:latin typeface="Times New Roman" panose="02020603050405020304" pitchFamily="18" charset="0"/>
                <a:ea typeface="Times New Roman" panose="02020603050405020304" pitchFamily="18" charset="0"/>
              </a:rPr>
              <a:t>захищеними працівниками — «інсайдерами» — та безробітними або працівниками з нестабільною зайнятістю — «аутсайдерами»</a:t>
            </a:r>
            <a:r>
              <a:rPr lang="uk-UA" dirty="0">
                <a:latin typeface="Times New Roman" panose="02020603050405020304" pitchFamily="18" charset="0"/>
                <a:ea typeface="Times New Roman" panose="02020603050405020304" pitchFamily="18" charset="0"/>
              </a:rPr>
              <a:t>. Сильний захист зайнятості, розвинена система колективних договорів та окремі механізми раннього виходу на пенсію сприяли соціальній стабільності для зайнятого населення, але водночас могли ускладнювати створення нових робочих місць. </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У 1990-х роках ці проблеми загострилися під впливом витрат і структурних труднощів, пов'язаних із возз'єднанням Німеччини. Наприкінці 1990-х — на початку 2000-х років Німеччину навіть почали називати </a:t>
            </a:r>
            <a:r>
              <a:rPr lang="uk-UA" b="1" dirty="0">
                <a:latin typeface="Times New Roman" panose="02020603050405020304" pitchFamily="18" charset="0"/>
                <a:ea typeface="Times New Roman" panose="02020603050405020304" pitchFamily="18" charset="0"/>
              </a:rPr>
              <a:t>«хворою людиною Європи»</a:t>
            </a:r>
            <a:r>
              <a:rPr lang="uk-UA" dirty="0">
                <a:latin typeface="Times New Roman" panose="02020603050405020304" pitchFamily="18" charset="0"/>
                <a:ea typeface="Times New Roman" panose="02020603050405020304" pitchFamily="18" charset="0"/>
              </a:rPr>
              <a:t> через низькі темпи економічного зростання та проблеми ринку праці.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5812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24117" y="634606"/>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951747" y="844961"/>
            <a:ext cx="7267074" cy="48705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Відповіддю на ці проблеми стала </a:t>
            </a:r>
            <a:r>
              <a:rPr lang="uk-UA" b="1" dirty="0" err="1">
                <a:latin typeface="Times New Roman" panose="02020603050405020304" pitchFamily="18" charset="0"/>
                <a:ea typeface="Times New Roman" panose="02020603050405020304" pitchFamily="18" charset="0"/>
              </a:rPr>
              <a:t>Agenda</a:t>
            </a:r>
            <a:r>
              <a:rPr lang="uk-UA" b="1" dirty="0">
                <a:latin typeface="Times New Roman" panose="02020603050405020304" pitchFamily="18" charset="0"/>
                <a:ea typeface="Times New Roman" panose="02020603050405020304" pitchFamily="18" charset="0"/>
              </a:rPr>
              <a:t> 2010</a:t>
            </a:r>
            <a:r>
              <a:rPr lang="uk-UA" dirty="0">
                <a:latin typeface="Times New Roman" panose="02020603050405020304" pitchFamily="18" charset="0"/>
                <a:ea typeface="Times New Roman" panose="02020603050405020304" pitchFamily="18" charset="0"/>
              </a:rPr>
              <a:t>, проголошена у 2003 р. та реалізована в наступні роки. Вона передбачала </a:t>
            </a:r>
            <a:r>
              <a:rPr lang="uk-UA" dirty="0" smtClean="0">
                <a:latin typeface="Times New Roman" panose="02020603050405020304" pitchFamily="18" charset="0"/>
                <a:ea typeface="Times New Roman" panose="02020603050405020304" pitchFamily="18" charset="0"/>
              </a:rPr>
              <a:t>масштабне </a:t>
            </a:r>
            <a:r>
              <a:rPr lang="uk-UA" dirty="0">
                <a:latin typeface="Times New Roman" panose="02020603050405020304" pitchFamily="18" charset="0"/>
                <a:ea typeface="Times New Roman" panose="02020603050405020304" pitchFamily="18" charset="0"/>
              </a:rPr>
              <a:t>реформування ринку праці та системи соціального забезпечення. Зокрема,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було </a:t>
            </a:r>
            <a:r>
              <a:rPr lang="uk-UA" dirty="0">
                <a:latin typeface="Times New Roman" panose="02020603050405020304" pitchFamily="18" charset="0"/>
                <a:ea typeface="Times New Roman" panose="02020603050405020304" pitchFamily="18" charset="0"/>
              </a:rPr>
              <a:t>розширено можливості неповної та тимчасової зайнятості,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змінено </a:t>
            </a:r>
            <a:r>
              <a:rPr lang="uk-UA" dirty="0">
                <a:latin typeface="Times New Roman" panose="02020603050405020304" pitchFamily="18" charset="0"/>
                <a:ea typeface="Times New Roman" panose="02020603050405020304" pitchFamily="18" charset="0"/>
              </a:rPr>
              <a:t>механізми допомоги безробітним </a:t>
            </a:r>
            <a:endParaRPr lang="uk-UA" dirty="0" smtClean="0">
              <a:latin typeface="Times New Roman" panose="02020603050405020304" pitchFamily="18" charset="0"/>
              <a:ea typeface="Times New Roman" panose="02020603050405020304" pitchFamily="18" charset="0"/>
            </a:endParaRPr>
          </a:p>
          <a:p>
            <a:pPr marL="285750" indent="-285750" algn="just">
              <a:lnSpc>
                <a:spcPct val="115000"/>
              </a:lnSpc>
              <a:spcAft>
                <a:spcPts val="0"/>
              </a:spcAft>
              <a:buFont typeface="Arial" panose="020B0604020202020204" pitchFamily="34" charset="0"/>
              <a:buChar char="•"/>
            </a:pPr>
            <a:r>
              <a:rPr lang="uk-UA" dirty="0" smtClean="0">
                <a:latin typeface="Times New Roman" panose="02020603050405020304" pitchFamily="18" charset="0"/>
                <a:ea typeface="Times New Roman" panose="02020603050405020304" pitchFamily="18" charset="0"/>
              </a:rPr>
              <a:t>посилено </a:t>
            </a:r>
            <a:r>
              <a:rPr lang="uk-UA" dirty="0">
                <a:latin typeface="Times New Roman" panose="02020603050405020304" pitchFamily="18" charset="0"/>
                <a:ea typeface="Times New Roman" panose="02020603050405020304" pitchFamily="18" charset="0"/>
              </a:rPr>
              <a:t>стимули до працевлаштування.</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Реформи стали важливим етапом адаптації німецької моделі до нових економічних умов. </a:t>
            </a:r>
            <a:r>
              <a:rPr lang="uk-UA" dirty="0" smtClean="0">
                <a:latin typeface="Times New Roman" panose="02020603050405020304" pitchFamily="18" charset="0"/>
                <a:ea typeface="Times New Roman" panose="02020603050405020304" pitchFamily="18" charset="0"/>
              </a:rPr>
              <a:t>Після </a:t>
            </a:r>
            <a:r>
              <a:rPr lang="uk-UA" dirty="0">
                <a:latin typeface="Times New Roman" panose="02020603050405020304" pitchFamily="18" charset="0"/>
                <a:ea typeface="Times New Roman" panose="02020603050405020304" pitchFamily="18" charset="0"/>
              </a:rPr>
              <a:t>2005 р. ситуація на ринку праці суттєво покращилася, а кількість безробітних під час економічного підйому 2008 р. була істотно нижчою, ніж у попередні періоди піднесення. </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Цей досвід дозволяє зробити важливий висновок: </a:t>
            </a:r>
            <a:r>
              <a:rPr lang="uk-UA" b="1" dirty="0">
                <a:latin typeface="Times New Roman" panose="02020603050405020304" pitchFamily="18" charset="0"/>
                <a:ea typeface="Times New Roman" panose="02020603050405020304" pitchFamily="18" charset="0"/>
              </a:rPr>
              <a:t>соціальна орієнтація економіки не означає незмінності соціальних гарантій та інститутів</a:t>
            </a:r>
            <a:r>
              <a:rPr lang="uk-UA" dirty="0">
                <a:latin typeface="Times New Roman" panose="02020603050405020304" pitchFamily="18" charset="0"/>
                <a:ea typeface="Times New Roman" panose="02020603050405020304" pitchFamily="18" charset="0"/>
              </a:rPr>
              <a:t>. Навпаки, для збереження соціальної стабільності вони повинні адаптуватися до змін у структурі економіки та на ринку праці.</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13773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24117" y="634606"/>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839452" y="791410"/>
            <a:ext cx="8021053" cy="410882"/>
          </a:xfrm>
          <a:prstGeom prst="rect">
            <a:avLst/>
          </a:prstGeom>
          <a:solidFill>
            <a:schemeClr val="accent1">
              <a:lumMod val="40000"/>
              <a:lumOff val="60000"/>
            </a:schemeClr>
          </a:solidFill>
        </p:spPr>
        <p:txBody>
          <a:bodyPr wrap="square">
            <a:spAutoFit/>
          </a:bodyPr>
          <a:lstStyle/>
          <a:p>
            <a:pPr indent="450215" algn="just">
              <a:lnSpc>
                <a:spcPct val="115000"/>
              </a:lnSpc>
              <a:spcBef>
                <a:spcPts val="1200"/>
              </a:spcBef>
              <a:spcAft>
                <a:spcPts val="0"/>
              </a:spcAft>
            </a:pPr>
            <a:r>
              <a:rPr lang="uk-UA" b="1" kern="0"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Сучасна німецька модель соціально орієнтованої ринкової економіки</a:t>
            </a:r>
            <a:endParaRPr lang="ru-RU" sz="2000" b="1" kern="0" dirty="0">
              <a:solidFill>
                <a:srgbClr val="2E74B5"/>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4090737" y="1401091"/>
            <a:ext cx="6096000" cy="646331"/>
          </a:xfrm>
          <a:prstGeom prst="rect">
            <a:avLst/>
          </a:prstGeom>
        </p:spPr>
        <p:style>
          <a:lnRef idx="2">
            <a:schemeClr val="accent1"/>
          </a:lnRef>
          <a:fillRef idx="1">
            <a:schemeClr val="lt1"/>
          </a:fillRef>
          <a:effectRef idx="0">
            <a:schemeClr val="accent1"/>
          </a:effectRef>
          <a:fontRef idx="minor">
            <a:schemeClr val="dk1"/>
          </a:fontRef>
        </p:style>
        <p:txBody>
          <a:bodyPr>
            <a:spAutoFit/>
          </a:bodyPr>
          <a:lstStyle/>
          <a:p>
            <a:r>
              <a:rPr lang="uk-UA" dirty="0">
                <a:latin typeface="Times New Roman" panose="02020603050405020304" pitchFamily="18" charset="0"/>
                <a:ea typeface="Calibri" panose="020F0502020204030204" pitchFamily="34" charset="0"/>
                <a:cs typeface="Times New Roman" panose="02020603050405020304" pitchFamily="18" charset="0"/>
              </a:rPr>
              <a:t>Сьогодні Німеччина офіційно продовжує визначати свій економічний порядок як </a:t>
            </a:r>
            <a:r>
              <a:rPr lang="uk-UA" b="1" dirty="0">
                <a:latin typeface="Times New Roman" panose="02020603050405020304" pitchFamily="18" charset="0"/>
                <a:ea typeface="Calibri" panose="020F0502020204030204" pitchFamily="34" charset="0"/>
                <a:cs typeface="Times New Roman" panose="02020603050405020304" pitchFamily="18" charset="0"/>
              </a:rPr>
              <a:t>соціальну ринкову економіку</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577515" y="2456978"/>
            <a:ext cx="8710863" cy="104797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Сутність сучасної моделі можна представити через </a:t>
            </a:r>
            <a:r>
              <a:rPr lang="uk-UA" b="1" dirty="0">
                <a:latin typeface="Times New Roman" panose="02020603050405020304" pitchFamily="18" charset="0"/>
                <a:ea typeface="Times New Roman" panose="02020603050405020304" pitchFamily="18" charset="0"/>
              </a:rPr>
              <a:t>поєднання трьох взаємопов'язаних елементів</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ринкова свобода → конкурентний порядок → соціальна відповідальність.</a:t>
            </a:r>
            <a:endParaRPr lang="ru-RU" sz="1600"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577515" y="3962803"/>
            <a:ext cx="8710863" cy="20036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1. Ринок і приватне підприємництво</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Основою німецької економіки є приватна власність, підприємницька діяльність та конкуренція. Ринкові механізми визначають значну частину процесів виробництва, ціноутворення, інвестицій та розподілу ресурсів.</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Держава при цьому не повинна визначати, яке підприємство має перемагати на ринку. Її завдання — </a:t>
            </a:r>
            <a:r>
              <a:rPr lang="uk-UA" b="1" dirty="0">
                <a:latin typeface="Times New Roman" panose="02020603050405020304" pitchFamily="18" charset="0"/>
                <a:ea typeface="Times New Roman" panose="02020603050405020304" pitchFamily="18" charset="0"/>
              </a:rPr>
              <a:t>створювати та підтримувати правила чесної конкуренції</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51037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24117" y="2328936"/>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3101316" y="1081931"/>
            <a:ext cx="7668126" cy="455201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2. Принцип </a:t>
            </a:r>
            <a:r>
              <a:rPr lang="uk-UA" b="1" dirty="0" err="1">
                <a:latin typeface="Times New Roman" panose="02020603050405020304" pitchFamily="18" charset="0"/>
                <a:ea typeface="Times New Roman" panose="02020603050405020304" pitchFamily="18" charset="0"/>
              </a:rPr>
              <a:t>Ordnungspolitik</a:t>
            </a:r>
            <a:r>
              <a:rPr lang="uk-UA" b="1" dirty="0">
                <a:latin typeface="Times New Roman" panose="02020603050405020304" pitchFamily="18" charset="0"/>
                <a:ea typeface="Times New Roman" panose="02020603050405020304" pitchFamily="18" charset="0"/>
              </a:rPr>
              <a:t> — «політики економічного порядку»</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Особливістю німецької моделі є поняття </a:t>
            </a:r>
            <a:r>
              <a:rPr lang="uk-UA" b="1" dirty="0" err="1">
                <a:latin typeface="Times New Roman" panose="02020603050405020304" pitchFamily="18" charset="0"/>
                <a:ea typeface="Times New Roman" panose="02020603050405020304" pitchFamily="18" charset="0"/>
              </a:rPr>
              <a:t>Ordnungspolitik</a:t>
            </a:r>
            <a:r>
              <a:rPr lang="uk-UA" dirty="0">
                <a:latin typeface="Times New Roman" panose="02020603050405020304" pitchFamily="18" charset="0"/>
                <a:ea typeface="Times New Roman" panose="02020603050405020304" pitchFamily="18" charset="0"/>
              </a:rPr>
              <a:t>, тобто політика формування економічного порядку.</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Її сутність полягає в тому, що держава насамперед повинна:</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встановлювати чіткі правила економічної діяльності;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гарантувати захист власності;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забезпечувати виконання контрактів;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підтримувати конкуренцію;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запобігати надмірній концентрації економічної влади;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забезпечувати стабільність економічного середовища.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Тобто держава повинна бути </a:t>
            </a:r>
            <a:r>
              <a:rPr lang="uk-UA" b="1" dirty="0">
                <a:latin typeface="Times New Roman" panose="02020603050405020304" pitchFamily="18" charset="0"/>
                <a:ea typeface="Times New Roman" panose="02020603050405020304" pitchFamily="18" charset="0"/>
              </a:rPr>
              <a:t>не стільки безпосереднім учасником ринкової конкуренції, скільки її арбітром і гарантом правил</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Саме цей принцип є однією з головних відмінностей німецької моделі від більш </a:t>
            </a:r>
            <a:r>
              <a:rPr lang="uk-UA" dirty="0" err="1">
                <a:latin typeface="Times New Roman" panose="02020603050405020304" pitchFamily="18" charset="0"/>
                <a:ea typeface="Times New Roman" panose="02020603050405020304" pitchFamily="18" charset="0"/>
              </a:rPr>
              <a:t>дирижистської</a:t>
            </a:r>
            <a:r>
              <a:rPr lang="uk-UA" dirty="0">
                <a:latin typeface="Times New Roman" panose="02020603050405020304" pitchFamily="18" charset="0"/>
                <a:ea typeface="Times New Roman" panose="02020603050405020304" pitchFamily="18" charset="0"/>
              </a:rPr>
              <a:t> французької моделі.</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5377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51011" y="2463406"/>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7" name="Прямоугольник 6"/>
          <p:cNvSpPr/>
          <p:nvPr/>
        </p:nvSpPr>
        <p:spPr>
          <a:xfrm>
            <a:off x="3101316" y="715681"/>
            <a:ext cx="7234989"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3. Соціальна держава</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Ринкова конкуренція доповнюється розвиненою системою соціального захисту.</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Німецька соціальна система значною мірою побудована на принципі </a:t>
            </a:r>
            <a:r>
              <a:rPr lang="uk-UA" b="1" dirty="0">
                <a:latin typeface="Times New Roman" panose="02020603050405020304" pitchFamily="18" charset="0"/>
                <a:ea typeface="Times New Roman" panose="02020603050405020304" pitchFamily="18" charset="0"/>
              </a:rPr>
              <a:t>соціального страхування</a:t>
            </a:r>
            <a:r>
              <a:rPr lang="uk-UA" dirty="0">
                <a:latin typeface="Times New Roman" panose="02020603050405020304" pitchFamily="18" charset="0"/>
                <a:ea typeface="Times New Roman" panose="02020603050405020304" pitchFamily="18" charset="0"/>
              </a:rPr>
              <a:t>. Вона охоплює, зокрема:</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пенсійне страхування;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медичне страхування;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страхування на випадок безробіття;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страхування від нещасних випадків;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страхування на випадок потреби у догляді.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Таким чином, соціальна політика не просто перерозподіляє доходи, а значною мірою забезпечує </a:t>
            </a:r>
            <a:r>
              <a:rPr lang="uk-UA" b="1" dirty="0">
                <a:latin typeface="Times New Roman" panose="02020603050405020304" pitchFamily="18" charset="0"/>
                <a:ea typeface="Times New Roman" panose="02020603050405020304" pitchFamily="18" charset="0"/>
              </a:rPr>
              <a:t>страхування громадян від основних соціальних ризиків</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Водночас сучасна система стикається з проблемою зростання витрат унаслідок старіння населення. OECD наголошує, що демографічні зміни посилюють тиск на пенсійну та медичну системи й потребують їх подальшого реформування.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83504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349623" y="2059994"/>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3180110" y="931857"/>
            <a:ext cx="6358337" cy="423346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4. Соціальне партнерство та </a:t>
            </a:r>
            <a:r>
              <a:rPr lang="uk-UA" b="1" dirty="0" err="1">
                <a:latin typeface="Times New Roman" panose="02020603050405020304" pitchFamily="18" charset="0"/>
                <a:ea typeface="Times New Roman" panose="02020603050405020304" pitchFamily="18" charset="0"/>
              </a:rPr>
              <a:t>співуправління</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Ще однією характерною рисою німецької моделі є </a:t>
            </a:r>
            <a:r>
              <a:rPr lang="uk-UA" b="1" dirty="0">
                <a:latin typeface="Times New Roman" panose="02020603050405020304" pitchFamily="18" charset="0"/>
                <a:ea typeface="Times New Roman" panose="02020603050405020304" pitchFamily="18" charset="0"/>
              </a:rPr>
              <a:t>соціальне партнерство між працівниками, роботодавцями та державою</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Особливе значення має система </a:t>
            </a:r>
            <a:r>
              <a:rPr lang="uk-UA" b="1" dirty="0" err="1">
                <a:latin typeface="Times New Roman" panose="02020603050405020304" pitchFamily="18" charset="0"/>
                <a:ea typeface="Times New Roman" panose="02020603050405020304" pitchFamily="18" charset="0"/>
              </a:rPr>
              <a:t>співуправління</a:t>
            </a:r>
            <a:r>
              <a:rPr lang="uk-UA" b="1" dirty="0">
                <a:latin typeface="Times New Roman" panose="02020603050405020304" pitchFamily="18" charset="0"/>
                <a:ea typeface="Times New Roman" panose="02020603050405020304" pitchFamily="18" charset="0"/>
              </a:rPr>
              <a:t> (</a:t>
            </a:r>
            <a:r>
              <a:rPr lang="uk-UA" b="1" dirty="0" err="1">
                <a:latin typeface="Times New Roman" panose="02020603050405020304" pitchFamily="18" charset="0"/>
                <a:ea typeface="Times New Roman" panose="02020603050405020304" pitchFamily="18" charset="0"/>
              </a:rPr>
              <a:t>Mitbestimmung</a:t>
            </a:r>
            <a:r>
              <a:rPr lang="uk-UA" b="1" dirty="0">
                <a:latin typeface="Times New Roman" panose="02020603050405020304" pitchFamily="18" charset="0"/>
                <a:ea typeface="Times New Roman" panose="02020603050405020304" pitchFamily="18" charset="0"/>
              </a:rPr>
              <a:t>)</a:t>
            </a:r>
            <a:r>
              <a:rPr lang="uk-UA" dirty="0">
                <a:latin typeface="Times New Roman" panose="02020603050405020304" pitchFamily="18" charset="0"/>
                <a:ea typeface="Times New Roman" panose="02020603050405020304" pitchFamily="18" charset="0"/>
              </a:rPr>
              <a:t>, яка передбачає участь працівників у прийнятті окремих важливих рішень на рівні підприємств.</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Тому працівник у німецькій моделі розглядається не лише як фактор виробництва, а й як учасник соціально-економічних відносин.</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Сучасна політика Німеччини продовжує наголошувати на поєднанні конкурентоспроможності, справедливої оплати праці, соціальної безпеки та сильної системи </a:t>
            </a:r>
            <a:r>
              <a:rPr lang="uk-UA" dirty="0" err="1">
                <a:latin typeface="Times New Roman" panose="02020603050405020304" pitchFamily="18" charset="0"/>
                <a:ea typeface="Times New Roman" panose="02020603050405020304" pitchFamily="18" charset="0"/>
              </a:rPr>
              <a:t>співуправління</a:t>
            </a:r>
            <a:r>
              <a:rPr lang="uk-UA" dirty="0">
                <a:latin typeface="Times New Roman" panose="02020603050405020304" pitchFamily="18" charset="0"/>
                <a:ea typeface="Times New Roman" panose="02020603050405020304" pitchFamily="18" charset="0"/>
              </a:rPr>
              <a:t>. </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97497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24117" y="2373759"/>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2" name="Прямоугольник 1"/>
          <p:cNvSpPr/>
          <p:nvPr/>
        </p:nvSpPr>
        <p:spPr>
          <a:xfrm>
            <a:off x="2951747" y="748309"/>
            <a:ext cx="8005011" cy="53414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5. Значна роль промисловості та експорту</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Важливою характеристикою німецької моделі є сильна </a:t>
            </a:r>
            <a:r>
              <a:rPr lang="uk-UA" b="1" dirty="0">
                <a:latin typeface="Times New Roman" panose="02020603050405020304" pitchFamily="18" charset="0"/>
                <a:ea typeface="Times New Roman" panose="02020603050405020304" pitchFamily="18" charset="0"/>
              </a:rPr>
              <a:t>промислова та експортна орієнтація</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Німеччина має потужний виробничий сектор, значну кількість технологічно розвинених підприємств та сильні позиції на світових ринках.</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До традиційно важливих секторів належать:</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автомобілебудування;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машинобудування;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хімічна промисловість;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електротехніка;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фармацевтика;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виробництво промислового обладнання;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високотехнологічні галузі.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r>
              <a:rPr lang="uk-UA" dirty="0">
                <a:latin typeface="Calibri" panose="020F0502020204030204" pitchFamily="34" charset="0"/>
                <a:ea typeface="Calibri" panose="020F0502020204030204" pitchFamily="34" charset="0"/>
                <a:cs typeface="Times New Roman" panose="02020603050405020304" pitchFamily="18" charset="0"/>
              </a:rPr>
              <a:t>Водночас саме ця особливість створює для сучасної Німеччини певні ризики: залежність від зовнішнього попиту робить економіку чутливою до глобальних торговельних конфліктів, енергетичних шоків та структурних змін світового виробництва.</a:t>
            </a:r>
            <a:endParaRPr lang="ru-RU" dirty="0"/>
          </a:p>
        </p:txBody>
      </p:sp>
    </p:spTree>
    <p:extLst>
      <p:ext uri="{BB962C8B-B14F-4D97-AF65-F5344CB8AC3E}">
        <p14:creationId xmlns:p14="http://schemas.microsoft.com/office/powerpoint/2010/main" val="1668920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251011" y="2319971"/>
            <a:ext cx="272763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3101316" y="1004755"/>
            <a:ext cx="7754943" cy="47874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cs typeface="Times New Roman" panose="02020603050405020304" pitchFamily="18" charset="0"/>
              </a:rPr>
              <a:t>Отже, сучасну німецьку модель соціально орієнтованої ринкової економіки можна охарактеризувати через такі взаємопов'язані риси:</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приватна власність та підприємницька свобода;</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конкуренція як основний механізм функціонування ринку;</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активна роль держави у формуванні правил економічного порядку;</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сильна система соціального страхування;</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соціальне партнерство та </a:t>
            </a:r>
            <a:r>
              <a:rPr lang="uk-UA" b="1" dirty="0" err="1">
                <a:latin typeface="Times New Roman" panose="02020603050405020304" pitchFamily="18" charset="0"/>
                <a:ea typeface="Calibri" panose="020F0502020204030204" pitchFamily="34" charset="0"/>
                <a:cs typeface="Times New Roman" panose="02020603050405020304" pitchFamily="18" charset="0"/>
              </a:rPr>
              <a:t>співуправління</a:t>
            </a:r>
            <a:r>
              <a:rPr lang="uk-UA" b="1" dirty="0">
                <a:latin typeface="Times New Roman" panose="02020603050405020304" pitchFamily="18" charset="0"/>
                <a:ea typeface="Calibri" panose="020F0502020204030204" pitchFamily="34" charset="0"/>
                <a:cs typeface="Times New Roman" panose="02020603050405020304" pitchFamily="18" charset="0"/>
              </a:rPr>
              <a:t>;</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висока роль промислового виробництва;</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значна експортна орієнтація;</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розвинена система професійної освіти та підготовки кадрів;</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поєднання економічної ефективності та соціальної відповідальності;</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b="1" dirty="0">
                <a:latin typeface="Times New Roman" panose="02020603050405020304" pitchFamily="18" charset="0"/>
                <a:ea typeface="Calibri" panose="020F0502020204030204" pitchFamily="34" charset="0"/>
                <a:cs typeface="Times New Roman" panose="02020603050405020304" pitchFamily="18" charset="0"/>
              </a:rPr>
              <a:t>постійна адаптація економічних і соціальних інститутів до нових викликів.</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a:p>
            <a:r>
              <a:rPr lang="uk-UA" dirty="0">
                <a:latin typeface="Times New Roman" panose="02020603050405020304" pitchFamily="18" charset="0"/>
                <a:ea typeface="Calibri" panose="020F0502020204030204" pitchFamily="34" charset="0"/>
                <a:cs typeface="Times New Roman" panose="02020603050405020304" pitchFamily="18" charset="0"/>
              </a:rPr>
              <a:t>Таким чином, </a:t>
            </a:r>
            <a:r>
              <a:rPr lang="uk-UA" b="1" dirty="0">
                <a:latin typeface="Times New Roman" panose="02020603050405020304" pitchFamily="18" charset="0"/>
                <a:ea typeface="Calibri" panose="020F0502020204030204" pitchFamily="34" charset="0"/>
                <a:cs typeface="Times New Roman" panose="02020603050405020304" pitchFamily="18" charset="0"/>
              </a:rPr>
              <a:t>німецька соціальна ринкова економіка — це не система, в якій держава замінює ринок, і не система повністю вільного ринку.</a:t>
            </a:r>
            <a:r>
              <a:rPr lang="uk-UA" dirty="0">
                <a:latin typeface="Times New Roman" panose="02020603050405020304" pitchFamily="18" charset="0"/>
                <a:ea typeface="Calibri" panose="020F0502020204030204" pitchFamily="34"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26254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6" name="Стрелка вправо 5"/>
          <p:cNvSpPr/>
          <p:nvPr/>
        </p:nvSpPr>
        <p:spPr>
          <a:xfrm>
            <a:off x="74548" y="1132856"/>
            <a:ext cx="2727629"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Німеччина</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7" name="Прямоугольник 6"/>
          <p:cNvSpPr/>
          <p:nvPr/>
        </p:nvSpPr>
        <p:spPr>
          <a:xfrm>
            <a:off x="2802177" y="888304"/>
            <a:ext cx="8266875" cy="423346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OECD у 2026 р. зазначає, що після тривалого періоду сильного експортно орієнтованого зростання Німеччина зіткнулася із уповільненням продуктивності, недостатніми інвестиціями, дефіцитом кваліфікованої робочої сили та наслідками геополітичних і торговельних змін. Серед пріоритетів називаються зменшення адміністративних бар'єрів, </a:t>
            </a:r>
            <a:r>
              <a:rPr lang="uk-UA" dirty="0" err="1">
                <a:latin typeface="Times New Roman" panose="02020603050405020304" pitchFamily="18" charset="0"/>
                <a:ea typeface="Times New Roman" panose="02020603050405020304" pitchFamily="18" charset="0"/>
              </a:rPr>
              <a:t>цифровізація</a:t>
            </a:r>
            <a:r>
              <a:rPr lang="uk-UA" dirty="0">
                <a:latin typeface="Times New Roman" panose="02020603050405020304" pitchFamily="18" charset="0"/>
                <a:ea typeface="Times New Roman" panose="02020603050405020304" pitchFamily="18" charset="0"/>
              </a:rPr>
              <a:t> держави, розвиток інфраструктури, стимулювання приватних інвестицій та підвищення пропозиції </a:t>
            </a:r>
            <a:r>
              <a:rPr lang="uk-UA" dirty="0" smtClean="0">
                <a:latin typeface="Times New Roman" panose="02020603050405020304" pitchFamily="18" charset="0"/>
                <a:ea typeface="Times New Roman" panose="02020603050405020304" pitchFamily="18" charset="0"/>
              </a:rPr>
              <a:t>праці.</a:t>
            </a:r>
          </a:p>
          <a:p>
            <a:pPr indent="450215" algn="just">
              <a:lnSpc>
                <a:spcPct val="115000"/>
              </a:lnSpc>
              <a:spcAft>
                <a:spcPts val="0"/>
              </a:spcAft>
            </a:pPr>
            <a:r>
              <a:rPr lang="uk-UA" dirty="0" smtClean="0">
                <a:latin typeface="Times New Roman" panose="02020603050405020304" pitchFamily="18" charset="0"/>
                <a:ea typeface="Times New Roman" panose="02020603050405020304" pitchFamily="18" charset="0"/>
              </a:rPr>
              <a:t>У </a:t>
            </a:r>
            <a:r>
              <a:rPr lang="uk-UA" dirty="0">
                <a:latin typeface="Times New Roman" panose="02020603050405020304" pitchFamily="18" charset="0"/>
                <a:ea typeface="Times New Roman" panose="02020603050405020304" pitchFamily="18" charset="0"/>
              </a:rPr>
              <a:t>2026 р. уряд Німеччини також визначає серед головних напрямів економічної політики </a:t>
            </a:r>
            <a:r>
              <a:rPr lang="uk-UA" b="1" dirty="0">
                <a:latin typeface="Times New Roman" panose="02020603050405020304" pitchFamily="18" charset="0"/>
                <a:ea typeface="Times New Roman" panose="02020603050405020304" pitchFamily="18" charset="0"/>
              </a:rPr>
              <a:t>підвищення конкурентоспроможності, стимулювання інвестицій, зниження бюрократичного навантаження, розвиток інфраструктури та одночасне збереження соціальної держави</a:t>
            </a:r>
            <a:r>
              <a:rPr lang="uk-UA"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Це дозволяє зробити важливий для розуміння моделі висновок: </a:t>
            </a:r>
            <a:r>
              <a:rPr lang="uk-UA" b="1" dirty="0">
                <a:latin typeface="Times New Roman" panose="02020603050405020304" pitchFamily="18" charset="0"/>
                <a:ea typeface="Times New Roman" panose="02020603050405020304" pitchFamily="18" charset="0"/>
              </a:rPr>
              <a:t>сучасна німецька економічна політика намагається не відмовитися від соціальної ринкової економіки, а оновити її відповідно до нових умов</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
        <p:nvSpPr>
          <p:cNvPr id="8" name="Прямоугольник 7"/>
          <p:cNvSpPr/>
          <p:nvPr/>
        </p:nvSpPr>
        <p:spPr>
          <a:xfrm>
            <a:off x="350094" y="5243850"/>
            <a:ext cx="8983579" cy="1366528"/>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Отже, німецька модель соціально орієнтованої ринкової економіки ґрунтується на поєднанні ринкової конкуренції, приватного підприємництва та економічної свободи із соціальним захистом, соціальним партнерством і відповідальністю держави за формування конкурентного економічного порядку.</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020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155231" y="2289303"/>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2806896" y="1016315"/>
            <a:ext cx="6785811" cy="483517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Французька модель економіки є одним із характерних варіантів сучасної змішаної економічної системи. Її особливість полягає у поєднанні ринкових механізмів із значною роллю держави у регулюванні економічних процесів, забезпеченні соціального захисту населення, розвитку стратегічних галузей та наданні широкого спектра суспільних послуг</a:t>
            </a:r>
            <a:r>
              <a:rPr lang="uk-UA" dirty="0" smtClean="0">
                <a:latin typeface="Times New Roman" panose="02020603050405020304" pitchFamily="18" charset="0"/>
                <a:ea typeface="Times New Roman" panose="02020603050405020304" pitchFamily="18" charset="0"/>
              </a:rPr>
              <a:t>.</a:t>
            </a:r>
          </a:p>
          <a:p>
            <a:pPr indent="450215" algn="just">
              <a:lnSpc>
                <a:spcPct val="115000"/>
              </a:lnSpc>
              <a:spcAft>
                <a:spcPts val="0"/>
              </a:spcAft>
            </a:pP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На відміну від англо-саксонської моделі, яка значною мірою орієнтується на саморегулювання ринку, та німецької соціальної ринкової моделі, де значний акцент робиться на конкуренції, стабільності правил і соціальному партнерстві, французька модель традиційно передбачає </a:t>
            </a:r>
            <a:r>
              <a:rPr lang="uk-UA" b="1" dirty="0">
                <a:latin typeface="Times New Roman" panose="02020603050405020304" pitchFamily="18" charset="0"/>
                <a:ea typeface="Times New Roman" panose="02020603050405020304" pitchFamily="18" charset="0"/>
              </a:rPr>
              <a:t>більш активну участь держави в економічному житті</a:t>
            </a:r>
            <a:r>
              <a:rPr lang="uk-UA" dirty="0">
                <a:latin typeface="Times New Roman" panose="02020603050405020304" pitchFamily="18" charset="0"/>
                <a:ea typeface="Times New Roman" panose="02020603050405020304" pitchFamily="18" charset="0"/>
              </a:rPr>
              <a:t>. У науковій літературі її часто пов'язують із поняттями </a:t>
            </a:r>
            <a:r>
              <a:rPr lang="uk-UA" i="1" dirty="0">
                <a:latin typeface="Times New Roman" panose="02020603050405020304" pitchFamily="18" charset="0"/>
                <a:ea typeface="Times New Roman" panose="02020603050405020304" pitchFamily="18" charset="0"/>
              </a:rPr>
              <a:t>державного </a:t>
            </a:r>
            <a:r>
              <a:rPr lang="uk-UA" i="1" dirty="0" err="1">
                <a:latin typeface="Times New Roman" panose="02020603050405020304" pitchFamily="18" charset="0"/>
                <a:ea typeface="Times New Roman" panose="02020603050405020304" pitchFamily="18" charset="0"/>
              </a:rPr>
              <a:t>дирижизму</a:t>
            </a:r>
            <a:r>
              <a:rPr lang="uk-UA" dirty="0">
                <a:latin typeface="Times New Roman" panose="02020603050405020304" pitchFamily="18" charset="0"/>
                <a:ea typeface="Times New Roman" panose="02020603050405020304" pitchFamily="18" charset="0"/>
              </a:rPr>
              <a:t>, </a:t>
            </a:r>
            <a:r>
              <a:rPr lang="uk-UA" i="1" dirty="0">
                <a:latin typeface="Times New Roman" panose="02020603050405020304" pitchFamily="18" charset="0"/>
                <a:ea typeface="Times New Roman" panose="02020603050405020304" pitchFamily="18" charset="0"/>
              </a:rPr>
              <a:t>економічного планування</a:t>
            </a:r>
            <a:r>
              <a:rPr lang="uk-UA" dirty="0">
                <a:latin typeface="Times New Roman" panose="02020603050405020304" pitchFamily="18" charset="0"/>
                <a:ea typeface="Times New Roman" panose="02020603050405020304" pitchFamily="18" charset="0"/>
              </a:rPr>
              <a:t> та </a:t>
            </a:r>
            <a:r>
              <a:rPr lang="uk-UA" i="1" dirty="0">
                <a:latin typeface="Times New Roman" panose="02020603050405020304" pitchFamily="18" charset="0"/>
                <a:ea typeface="Times New Roman" panose="02020603050405020304" pitchFamily="18" charset="0"/>
              </a:rPr>
              <a:t>державно-координованої економіки</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38584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217984" y="1527303"/>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7" name="Прямоугольник 6"/>
          <p:cNvSpPr/>
          <p:nvPr/>
        </p:nvSpPr>
        <p:spPr>
          <a:xfrm>
            <a:off x="3542229" y="643209"/>
            <a:ext cx="5573705"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uk-UA" dirty="0">
                <a:latin typeface="Times New Roman" panose="02020603050405020304" pitchFamily="18" charset="0"/>
                <a:ea typeface="Calibri" panose="020F0502020204030204" pitchFamily="34" charset="0"/>
              </a:rPr>
              <a:t>Історичні передумови формування французької моделі</a:t>
            </a:r>
            <a:endParaRPr lang="ru-RU" dirty="0"/>
          </a:p>
        </p:txBody>
      </p:sp>
      <p:sp>
        <p:nvSpPr>
          <p:cNvPr id="8" name="Прямоугольник 7"/>
          <p:cNvSpPr/>
          <p:nvPr/>
        </p:nvSpPr>
        <p:spPr>
          <a:xfrm>
            <a:off x="2668178" y="1132856"/>
            <a:ext cx="7662938" cy="295927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Особливості французької економічної моделі значною мірою сформувалися під впливом історичного розвитку країни. Французька держава традиційно відігравала важливу роль у створенні економічної інфраструктури, розвитку промисловості, регулюванні стратегічних секторів та забезпеченні суспільних послуг.</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Особливо помітним посилення державного впливу стало після Другої світової війни. Економіка Франції потребувала масштабної відбудови, модернізації промисловості та оновлення інфраструктури. У цих умовах держава взяла на себе значну частину функцій економічної координації.</a:t>
            </a:r>
            <a:endParaRPr lang="ru-RU" sz="1600" dirty="0">
              <a:effectLst/>
              <a:latin typeface="Times New Roman" panose="02020603050405020304" pitchFamily="18" charset="0"/>
              <a:ea typeface="Times New Roman" panose="02020603050405020304" pitchFamily="18" charset="0"/>
            </a:endParaRPr>
          </a:p>
        </p:txBody>
      </p:sp>
      <p:sp>
        <p:nvSpPr>
          <p:cNvPr id="9" name="Прямоугольник 8"/>
          <p:cNvSpPr/>
          <p:nvPr/>
        </p:nvSpPr>
        <p:spPr>
          <a:xfrm>
            <a:off x="401052" y="4332759"/>
            <a:ext cx="9930064" cy="20036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У 1946 р. було створено Генеральний комісаріат з планування, а у 1947 р. розпочалася реалізація першого плану модернізації та обладнання, відомого як </a:t>
            </a:r>
            <a:r>
              <a:rPr lang="uk-UA" b="1" dirty="0">
                <a:latin typeface="Times New Roman" panose="02020603050405020304" pitchFamily="18" charset="0"/>
                <a:ea typeface="Times New Roman" panose="02020603050405020304" pitchFamily="18" charset="0"/>
              </a:rPr>
              <a:t>план </a:t>
            </a:r>
            <a:r>
              <a:rPr lang="uk-UA" b="1" dirty="0" err="1">
                <a:latin typeface="Times New Roman" panose="02020603050405020304" pitchFamily="18" charset="0"/>
                <a:ea typeface="Times New Roman" panose="02020603050405020304" pitchFamily="18" charset="0"/>
              </a:rPr>
              <a:t>Монне</a:t>
            </a:r>
            <a:r>
              <a:rPr lang="uk-UA" dirty="0">
                <a:latin typeface="Times New Roman" panose="02020603050405020304" pitchFamily="18" charset="0"/>
                <a:ea typeface="Times New Roman" panose="02020603050405020304" pitchFamily="18" charset="0"/>
              </a:rPr>
              <a:t>. Його метою було прискорення відновлення французької економіки, підвищення продуктивності праці та модернізація ключових галузей. Планування не означало повної відмови від ринкових механізмів. Воно було спрямоване насамперед на визначення стратегічних пріоритетів розвитку та координацію діяльності держави, підприємств і фінансового сектору.</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2289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74549" y="1132856"/>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5" name="Прямоугольник 4"/>
          <p:cNvSpPr/>
          <p:nvPr/>
        </p:nvSpPr>
        <p:spPr>
          <a:xfrm>
            <a:off x="2526395" y="801232"/>
            <a:ext cx="7213758" cy="34163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7200" algn="just"/>
            <a:r>
              <a:rPr lang="uk-UA" dirty="0" smtClean="0">
                <a:latin typeface="Times New Roman" panose="02020603050405020304" pitchFamily="18" charset="0"/>
                <a:cs typeface="Times New Roman" panose="02020603050405020304" pitchFamily="18" charset="0"/>
              </a:rPr>
              <a:t>У післявоєнний період держава також здійснила масштабну націоналізацію низки підприємств і галузей. Під державний контроль перейшли, зокрема, підприємства енергетики, транспорту, фінансового сектору та окремі великі промислові компанії. Таким чином, сформувався значний державний сектор економіки.</a:t>
            </a:r>
          </a:p>
          <a:p>
            <a:pPr indent="457200" algn="just"/>
            <a:r>
              <a:rPr lang="uk-UA" dirty="0" smtClean="0">
                <a:latin typeface="Times New Roman" panose="02020603050405020304" pitchFamily="18" charset="0"/>
                <a:cs typeface="Times New Roman" panose="02020603050405020304" pitchFamily="18" charset="0"/>
              </a:rPr>
              <a:t>Важливим елементом післявоєнної моделі стало одночасне формування системи соціального захисту. У 1945 р. було створено сучасну систему соціального забезпечення, яка стала основою французької соціальної держави. Держава поступово розширювала доступ населення до пенсійного забезпечення, медичної допомоги, допомоги сім'ям, страхування від безробіття та інших соціальних гарантій.</a:t>
            </a:r>
            <a:endParaRPr lang="uk-UA"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449179" y="4388861"/>
            <a:ext cx="9290974" cy="232217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Отже, </a:t>
            </a:r>
            <a:r>
              <a:rPr lang="uk-UA" b="1" dirty="0">
                <a:latin typeface="Times New Roman" panose="02020603050405020304" pitchFamily="18" charset="0"/>
                <a:ea typeface="Times New Roman" panose="02020603050405020304" pitchFamily="18" charset="0"/>
              </a:rPr>
              <a:t>післявоєнна французька модель розвивалася на основі поєднання трьох основних напрямів:</a:t>
            </a:r>
            <a:endParaRPr lang="ru-RU" sz="1600" b="1"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ринкових механізмів та приватного підприємництва;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активного державного регулювання і стратегічного планування;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масштабної системи соціального захисту населення.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Саме таке поєднання стало характерною рисою французького варіанта змішаної економіки.</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83673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74548" y="2032675"/>
            <a:ext cx="2235515" cy="15352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2310063" y="634606"/>
            <a:ext cx="9144000" cy="58262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Перехід від державного </a:t>
            </a:r>
            <a:r>
              <a:rPr lang="uk-UA" b="1" dirty="0" err="1">
                <a:latin typeface="Times New Roman" panose="02020603050405020304" pitchFamily="18" charset="0"/>
                <a:ea typeface="Times New Roman" panose="02020603050405020304" pitchFamily="18" charset="0"/>
              </a:rPr>
              <a:t>дирижизму</a:t>
            </a:r>
            <a:r>
              <a:rPr lang="uk-UA" b="1" dirty="0">
                <a:latin typeface="Times New Roman" panose="02020603050405020304" pitchFamily="18" charset="0"/>
                <a:ea typeface="Times New Roman" panose="02020603050405020304" pitchFamily="18" charset="0"/>
              </a:rPr>
              <a:t> до сучасної змішаної економіки</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У 1950–1970-х роках французька економічна система характеризувалася досить значною участю держави в економічних процесах. Держава не лише встановлювала загальні правила функціонування ринку, а й активно впливала на структуру виробництва, інвестиції, розвиток інфраструктури та стратегічні галузі.</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Особливого значення набули державні підприємства та великі національні компанії. Держава використовувала їх як інструмент реалізації довгострокової економічної політики. Водночас система індикативного планування дозволяла узгоджувати економічні пріоритети між державними органами, підприємствами та іншими учасниками економічної діяльності.</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Однак з 1980-х років модель почала поступово трансформуватися. Поширення ліберальних економічних ідей, посилення європейської економічної інтеграції та розвиток єдиного європейського ринку сприяли лібералізації багатьох секторів французької економіки.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Почалася приватизація частини державних підприємств, дерегулювання окремих ринків та посилення конкуренції. Водночас держава не відмовилася від активної економічної та соціальної ролі. Тому трансформація французької моделі означала не перехід до повністю ліберальної економіки, а </a:t>
            </a:r>
            <a:r>
              <a:rPr lang="uk-UA" b="1" dirty="0">
                <a:latin typeface="Times New Roman" panose="02020603050405020304" pitchFamily="18" charset="0"/>
                <a:ea typeface="Times New Roman" panose="02020603050405020304" pitchFamily="18" charset="0"/>
              </a:rPr>
              <a:t>зміну способів державного впливу на економіку</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55471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74548" y="2159550"/>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2459632" y="634606"/>
            <a:ext cx="7887526" cy="455201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Сучасну французьку модель доцільно розглядати як </a:t>
            </a:r>
            <a:r>
              <a:rPr lang="uk-UA" b="1" dirty="0">
                <a:latin typeface="Times New Roman" panose="02020603050405020304" pitchFamily="18" charset="0"/>
                <a:ea typeface="Times New Roman" panose="02020603050405020304" pitchFamily="18" charset="0"/>
              </a:rPr>
              <a:t>соціально орієнтовану змішану ринкову економіку з високою роллю держави</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Її основу становлять приватна власність, підприємництво, конкуренція та ринкове ціноутворення. Водночас держава відіграє значну роль у перерозподілі доходів, фінансуванні суспільних послуг, регулюванні ринку праці, підтримці стратегічних галузей та забезпеченні соціального захисту.</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Офіційна бюджетна система Франції охоплює бюджет держави, бюджети органів місцевого самоврядування та бюджет системи соціального забезпечення. Значна частина державних ресурсів спрямовується на соціальний захист, охорону здоров'я, освіту та інші суспільні послуги. За даними французького Міністерства економіки, у 2024 р. із кожних 1000 євро податкових надходжень 561 євро спрямовувалося на соціальний захист, 88 євро — на освіту, 66 євро — на функціонування державних адміністрацій, 59 євро — на підтримку економічної діяльності.</a:t>
            </a:r>
            <a:endParaRPr lang="ru-RU" sz="16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545431" y="5705664"/>
            <a:ext cx="8715109" cy="72943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Таким чином, </a:t>
            </a:r>
            <a:r>
              <a:rPr lang="uk-UA" b="1" dirty="0" err="1">
                <a:latin typeface="Times New Roman" panose="02020603050405020304" pitchFamily="18" charset="0"/>
                <a:ea typeface="Times New Roman" panose="02020603050405020304" pitchFamily="18" charset="0"/>
              </a:rPr>
              <a:t>перерозподільча</a:t>
            </a:r>
            <a:r>
              <a:rPr lang="uk-UA" b="1" dirty="0">
                <a:latin typeface="Times New Roman" panose="02020603050405020304" pitchFamily="18" charset="0"/>
                <a:ea typeface="Times New Roman" panose="02020603050405020304" pitchFamily="18" charset="0"/>
              </a:rPr>
              <a:t> функція держави є однією з фундаментальних характеристик французької моделі</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345678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74549" y="1132856"/>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2566735" y="805800"/>
            <a:ext cx="8117305"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Bef>
                <a:spcPts val="200"/>
              </a:spcBef>
              <a:spcAft>
                <a:spcPts val="0"/>
              </a:spcAft>
            </a:pPr>
            <a:r>
              <a:rPr lang="uk-UA" b="1" i="1"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1. Значна роль держави в економіці</a:t>
            </a:r>
            <a:endParaRPr lang="ru-RU" sz="1400" b="1" i="1"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Держава у Франції виступає не лише регулятором ринку, а й важливим економічним суб'єктом.</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Її вплив реалізується через:</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податкову та бюджетну політику;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регулювання ринку праці;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соціальне страхування;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державні інвестиції;</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підтримку підприємств та стратегічних секторів;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регулювання природних монополій;</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державні закупівлі;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промислову та інноваційну політику;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екологічну та енергетичну політику.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Важливо підкреслити, що сучасний французький </a:t>
            </a:r>
            <a:r>
              <a:rPr lang="uk-UA" dirty="0" err="1">
                <a:latin typeface="Times New Roman" panose="02020603050405020304" pitchFamily="18" charset="0"/>
                <a:ea typeface="Times New Roman" panose="02020603050405020304" pitchFamily="18" charset="0"/>
              </a:rPr>
              <a:t>дирижизм</a:t>
            </a:r>
            <a:r>
              <a:rPr lang="uk-UA" dirty="0">
                <a:latin typeface="Times New Roman" panose="02020603050405020304" pitchFamily="18" charset="0"/>
                <a:ea typeface="Times New Roman" panose="02020603050405020304" pitchFamily="18" charset="0"/>
              </a:rPr>
              <a:t> уже не означає прямого командного управління більшістю підприємств. Йдеться передусім про </a:t>
            </a:r>
            <a:r>
              <a:rPr lang="uk-UA" b="1" dirty="0">
                <a:latin typeface="Times New Roman" panose="02020603050405020304" pitchFamily="18" charset="0"/>
                <a:ea typeface="Times New Roman" panose="02020603050405020304" pitchFamily="18" charset="0"/>
              </a:rPr>
              <a:t>активну економічну політику держави</a:t>
            </a:r>
            <a:r>
              <a:rPr lang="uk-UA" dirty="0">
                <a:latin typeface="Times New Roman" panose="02020603050405020304" pitchFamily="18" charset="0"/>
                <a:ea typeface="Times New Roman" panose="02020603050405020304" pitchFamily="18" charset="0"/>
              </a:rPr>
              <a:t>, яка намагається впливати на структурні зміни та довгострокову конкурентоспроможність країни.</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30842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74549" y="1132856"/>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2759242" y="769129"/>
            <a:ext cx="6978316" cy="48705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Bef>
                <a:spcPts val="200"/>
              </a:spcBef>
              <a:spcAft>
                <a:spcPts val="0"/>
              </a:spcAft>
            </a:pPr>
            <a:r>
              <a:rPr lang="uk-UA" b="1" i="1"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2. Розвинена система соціального захисту</a:t>
            </a:r>
            <a:endParaRPr lang="ru-RU" sz="1400" b="1" i="1"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Однією з найбільш характерних ознак французької моделі є масштабна система соціального забезпечення.</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Вона охоплює:</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пенсійне забезпечення;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медичне страхування;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страхування на випадок безробіття;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допомогу сім'ям;</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підтримку малозабезпечених;</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соціальне житло;</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допомогу людям з інвалідністю;</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систему довгострокового догляду.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Соціальна політика виконує не лише функцію підтримки окремих категорій населення, а й забезпечує </a:t>
            </a:r>
            <a:r>
              <a:rPr lang="uk-UA" b="1" dirty="0">
                <a:latin typeface="Times New Roman" panose="02020603050405020304" pitchFamily="18" charset="0"/>
                <a:ea typeface="Times New Roman" panose="02020603050405020304" pitchFamily="18" charset="0"/>
              </a:rPr>
              <a:t>перерозподіл доходів і зменшення соціальної нерівності</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965669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248181" y="1630162"/>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2614863" y="730455"/>
            <a:ext cx="7620000" cy="359636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Bef>
                <a:spcPts val="200"/>
              </a:spcBef>
              <a:spcAft>
                <a:spcPts val="0"/>
              </a:spcAft>
            </a:pPr>
            <a:r>
              <a:rPr lang="uk-UA" b="1" i="1"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3. Високий рівень державних видатків і перерозподілу</a:t>
            </a:r>
            <a:endParaRPr lang="ru-RU" sz="1400" b="1" i="1"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Висока роль держави проявляється у значному обсязі державних видатків та податкових надходжень.</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За офіційними даними, у 2024 р. сукупні видатки державного сектору Франції становили близько 1,78 трлн євро, а державний дефіцит — близько 168,5 млрд євро, або 5,8 % ВВП.</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Це демонструє масштаб державного сектору та одночасно пояснює одну з головних проблем сучасної французької моделі — необхідність контролю державних фінансів.</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За підсумками 2025 р. дефіцит державних фінансів Франції становив 5,1 % ВВП, що було нижче за показник 2024 р., але залишилося високим.</a:t>
            </a:r>
            <a:endParaRPr lang="ru-RU" sz="1600" dirty="0">
              <a:effectLst/>
              <a:latin typeface="Times New Roman" panose="02020603050405020304" pitchFamily="18" charset="0"/>
              <a:ea typeface="Times New Roman" panose="02020603050405020304" pitchFamily="18" charset="0"/>
            </a:endParaRPr>
          </a:p>
        </p:txBody>
      </p:sp>
      <p:sp>
        <p:nvSpPr>
          <p:cNvPr id="5" name="Прямоугольник 4"/>
          <p:cNvSpPr/>
          <p:nvPr/>
        </p:nvSpPr>
        <p:spPr>
          <a:xfrm>
            <a:off x="301968" y="4395133"/>
            <a:ext cx="8761821" cy="232217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indent="450215" algn="just">
              <a:lnSpc>
                <a:spcPct val="115000"/>
              </a:lnSpc>
              <a:spcBef>
                <a:spcPts val="200"/>
              </a:spcBef>
              <a:spcAft>
                <a:spcPts val="0"/>
              </a:spcAft>
            </a:pPr>
            <a:r>
              <a:rPr lang="uk-UA" b="1" i="1"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4. Значна роль державних і суспільних послуг</a:t>
            </a:r>
            <a:endParaRPr lang="ru-RU" sz="1400" b="1" i="1"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Французька модель передбачає широкий спектр послуг, що фінансуються або значною мірою організовуються державою.</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До них належать</a:t>
            </a:r>
            <a:r>
              <a:rPr lang="uk-UA" dirty="0" smtClean="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Calibri" panose="020F0502020204030204" pitchFamily="34" charset="0"/>
                <a:cs typeface="Times New Roman" panose="02020603050405020304" pitchFamily="18" charset="0"/>
              </a:rPr>
              <a:t>освіта; охорона </a:t>
            </a:r>
            <a:r>
              <a:rPr lang="uk-UA" dirty="0">
                <a:latin typeface="Times New Roman" panose="02020603050405020304" pitchFamily="18" charset="0"/>
                <a:ea typeface="Calibri" panose="020F0502020204030204" pitchFamily="34" charset="0"/>
                <a:cs typeface="Times New Roman" panose="02020603050405020304" pitchFamily="18" charset="0"/>
              </a:rPr>
              <a:t>здоров'я</a:t>
            </a:r>
            <a:r>
              <a:rPr lang="uk-UA" dirty="0" smtClean="0">
                <a:latin typeface="Times New Roman" panose="02020603050405020304" pitchFamily="18" charset="0"/>
                <a:ea typeface="Calibri" panose="020F0502020204030204" pitchFamily="34" charset="0"/>
                <a:cs typeface="Times New Roman" panose="02020603050405020304" pitchFamily="18" charset="0"/>
              </a:rPr>
              <a:t>; транспортна </a:t>
            </a:r>
            <a:r>
              <a:rPr lang="uk-UA" dirty="0">
                <a:latin typeface="Times New Roman" panose="02020603050405020304" pitchFamily="18" charset="0"/>
                <a:ea typeface="Calibri" panose="020F0502020204030204" pitchFamily="34" charset="0"/>
                <a:cs typeface="Times New Roman" panose="02020603050405020304" pitchFamily="18" charset="0"/>
              </a:rPr>
              <a:t>інфраструктура</a:t>
            </a:r>
            <a:r>
              <a:rPr lang="uk-UA" dirty="0" smtClean="0">
                <a:latin typeface="Times New Roman" panose="02020603050405020304" pitchFamily="18" charset="0"/>
                <a:ea typeface="Calibri" panose="020F0502020204030204" pitchFamily="34" charset="0"/>
                <a:cs typeface="Times New Roman" panose="02020603050405020304" pitchFamily="18" charset="0"/>
              </a:rPr>
              <a:t>; соціальні </a:t>
            </a:r>
            <a:r>
              <a:rPr lang="uk-UA" dirty="0">
                <a:latin typeface="Times New Roman" panose="02020603050405020304" pitchFamily="18" charset="0"/>
                <a:ea typeface="Calibri" panose="020F0502020204030204" pitchFamily="34" charset="0"/>
                <a:cs typeface="Times New Roman" panose="02020603050405020304" pitchFamily="18" charset="0"/>
              </a:rPr>
              <a:t>послуги</a:t>
            </a:r>
            <a:r>
              <a:rPr lang="uk-UA" dirty="0" smtClean="0">
                <a:latin typeface="Times New Roman" panose="02020603050405020304" pitchFamily="18" charset="0"/>
                <a:ea typeface="Calibri" panose="020F0502020204030204" pitchFamily="34" charset="0"/>
                <a:cs typeface="Times New Roman" panose="02020603050405020304" pitchFamily="18" charset="0"/>
              </a:rPr>
              <a:t>; культура; державне </a:t>
            </a:r>
            <a:r>
              <a:rPr lang="uk-UA" dirty="0">
                <a:latin typeface="Times New Roman" panose="02020603050405020304" pitchFamily="18" charset="0"/>
                <a:ea typeface="Calibri" panose="020F0502020204030204" pitchFamily="34" charset="0"/>
                <a:cs typeface="Times New Roman" panose="02020603050405020304" pitchFamily="18" charset="0"/>
              </a:rPr>
              <a:t>управління</a:t>
            </a:r>
            <a:r>
              <a:rPr lang="uk-UA" dirty="0" smtClean="0">
                <a:latin typeface="Times New Roman" panose="02020603050405020304" pitchFamily="18" charset="0"/>
                <a:ea typeface="Calibri" panose="020F0502020204030204" pitchFamily="34" charset="0"/>
                <a:cs typeface="Times New Roman" panose="02020603050405020304" pitchFamily="18" charset="0"/>
              </a:rPr>
              <a:t>; безпека; наукові </a:t>
            </a:r>
            <a:r>
              <a:rPr lang="uk-UA" dirty="0">
                <a:latin typeface="Times New Roman" panose="02020603050405020304" pitchFamily="18" charset="0"/>
                <a:ea typeface="Calibri" panose="020F0502020204030204" pitchFamily="34" charset="0"/>
                <a:cs typeface="Times New Roman" panose="02020603050405020304" pitchFamily="18" charset="0"/>
              </a:rPr>
              <a:t>дослідження.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Тому держава у французькій моделі виступає не тільки як регулятор і </a:t>
            </a:r>
            <a:r>
              <a:rPr lang="uk-UA" dirty="0" err="1">
                <a:latin typeface="Times New Roman" panose="02020603050405020304" pitchFamily="18" charset="0"/>
                <a:ea typeface="Times New Roman" panose="02020603050405020304" pitchFamily="18" charset="0"/>
              </a:rPr>
              <a:t>перерозподільник</a:t>
            </a:r>
            <a:r>
              <a:rPr lang="uk-UA" dirty="0">
                <a:latin typeface="Times New Roman" panose="02020603050405020304" pitchFamily="18" charset="0"/>
                <a:ea typeface="Times New Roman" panose="02020603050405020304" pitchFamily="18" charset="0"/>
              </a:rPr>
              <a:t> доходів, а й як </a:t>
            </a:r>
            <a:r>
              <a:rPr lang="uk-UA" b="1" dirty="0">
                <a:latin typeface="Times New Roman" panose="02020603050405020304" pitchFamily="18" charset="0"/>
                <a:ea typeface="Times New Roman" panose="02020603050405020304" pitchFamily="18" charset="0"/>
              </a:rPr>
              <a:t>постачальник значної частини суспільних благ</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554774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74548" y="2319973"/>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2422358" y="634606"/>
            <a:ext cx="7860632" cy="58262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Bef>
                <a:spcPts val="200"/>
              </a:spcBef>
              <a:spcAft>
                <a:spcPts val="0"/>
              </a:spcAft>
            </a:pPr>
            <a:r>
              <a:rPr lang="uk-UA" b="1" i="1"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5. Активна промислова політика</a:t>
            </a:r>
            <a:endParaRPr lang="ru-RU" sz="1400" b="1" i="1"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Для французької моделі характерне прагнення держави впливати на структурні зміни економіки.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Особливе значення мають:</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підтримка стратегічних підприємств;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err="1">
                <a:latin typeface="Times New Roman" panose="02020603050405020304" pitchFamily="18" charset="0"/>
                <a:ea typeface="Calibri" panose="020F0502020204030204" pitchFamily="34" charset="0"/>
                <a:cs typeface="Times New Roman" panose="02020603050405020304" pitchFamily="18" charset="0"/>
              </a:rPr>
              <a:t>реіндустріалізація</a:t>
            </a:r>
            <a:r>
              <a:rPr lang="uk-UA" dirty="0">
                <a:latin typeface="Times New Roman" panose="02020603050405020304" pitchFamily="18" charset="0"/>
                <a:ea typeface="Calibri" panose="020F0502020204030204" pitchFamily="34" charset="0"/>
                <a:cs typeface="Times New Roman" panose="02020603050405020304" pitchFamily="18" charset="0"/>
              </a:rPr>
              <a:t>;</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розвиток високотехнологічних виробництв;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енергетика;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транспорт;</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оборонно-промисловий комплекс;</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цифрові технології;</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«зелена» трансформація.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Сучасна економічна політика Франції також орієнтується на підвищення конкурентоспроможності, розвиток інновацій та виробництва всередині країни. У середньостроковій програмі реформ на 2025–2029 рр. серед пріоритетів визначено фінансову стійкість, підтримку зайнятості, спрощення регулювання, підвищення конкурентоспроможності, </a:t>
            </a:r>
            <a:r>
              <a:rPr lang="uk-UA" dirty="0" err="1">
                <a:latin typeface="Times New Roman" panose="02020603050405020304" pitchFamily="18" charset="0"/>
                <a:ea typeface="Times New Roman" panose="02020603050405020304" pitchFamily="18" charset="0"/>
              </a:rPr>
              <a:t>реіндустріалізацію</a:t>
            </a:r>
            <a:r>
              <a:rPr lang="uk-UA" dirty="0">
                <a:latin typeface="Times New Roman" panose="02020603050405020304" pitchFamily="18" charset="0"/>
                <a:ea typeface="Times New Roman" panose="02020603050405020304" pitchFamily="18" charset="0"/>
              </a:rPr>
              <a:t>, інновації та екологічно-енергетичний перехід.</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414848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3" name="Стрелка вправо 2"/>
          <p:cNvSpPr/>
          <p:nvPr/>
        </p:nvSpPr>
        <p:spPr>
          <a:xfrm>
            <a:off x="248181" y="1630162"/>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4" name="Прямоугольник 3"/>
          <p:cNvSpPr/>
          <p:nvPr/>
        </p:nvSpPr>
        <p:spPr>
          <a:xfrm>
            <a:off x="2644116" y="899759"/>
            <a:ext cx="6978316" cy="518911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Bef>
                <a:spcPts val="200"/>
              </a:spcBef>
              <a:spcAft>
                <a:spcPts val="0"/>
              </a:spcAft>
            </a:pPr>
            <a:r>
              <a:rPr lang="uk-UA" b="1" i="1" dirty="0">
                <a:solidFill>
                  <a:srgbClr val="2E74B5"/>
                </a:solidFill>
                <a:latin typeface="Times New Roman" panose="02020603050405020304" pitchFamily="18" charset="0"/>
                <a:ea typeface="Times New Roman" panose="02020603050405020304" pitchFamily="18" charset="0"/>
                <a:cs typeface="Times New Roman" panose="02020603050405020304" pitchFamily="18" charset="0"/>
              </a:rPr>
              <a:t>6. Значення трудового та соціального регулювання</a:t>
            </a:r>
            <a:endParaRPr lang="ru-RU" sz="1400" b="1" i="1" dirty="0">
              <a:solidFill>
                <a:srgbClr val="2E74B5"/>
              </a:solidFill>
              <a:latin typeface="Calibri Light" panose="020F0302020204030204" pitchFamily="34" charset="0"/>
              <a:ea typeface="Times New Roman" panose="02020603050405020304" pitchFamily="18"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Ще однією особливістю французької моделі є значна увага до регулювання трудових відносин.</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Держава встановлює законодавчі рамки щодо:</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мінімальних трудових стандартів;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оплати праці;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робочого часу;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соціального страхування;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умов звільнення;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зайнятості та безробіття;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колективних трудових відносин.</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Такий підхід забезпечує високий рівень соціальних гарантій, але водночас може збільшувати витрати роботодавців і знижувати гнучкість ринку праці. Саме тому реформи французького ринку праці протягом останніх десятиліть були спрямовані на пошук компромісу між захистом працівників і стимулюванням зайнятості.</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90243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6" name="Стрелка вправо 5"/>
          <p:cNvSpPr/>
          <p:nvPr/>
        </p:nvSpPr>
        <p:spPr>
          <a:xfrm>
            <a:off x="248181" y="1630162"/>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7" name="Прямоугольник 6"/>
          <p:cNvSpPr/>
          <p:nvPr/>
        </p:nvSpPr>
        <p:spPr>
          <a:xfrm>
            <a:off x="2595991" y="634606"/>
            <a:ext cx="9243082" cy="58262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smtClean="0">
                <a:latin typeface="Times New Roman" panose="02020603050405020304" pitchFamily="18" charset="0"/>
                <a:ea typeface="Times New Roman" panose="02020603050405020304" pitchFamily="18" charset="0"/>
              </a:rPr>
              <a:t>Перед французькою </a:t>
            </a:r>
            <a:r>
              <a:rPr lang="uk-UA" dirty="0">
                <a:latin typeface="Times New Roman" panose="02020603050405020304" pitchFamily="18" charset="0"/>
                <a:ea typeface="Times New Roman" panose="02020603050405020304" pitchFamily="18" charset="0"/>
              </a:rPr>
              <a:t>моделлю сьогодні постають такі основні проблеми: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По-перше, високе навантаження на державні фінанси. </a:t>
            </a:r>
            <a:r>
              <a:rPr lang="uk-UA" dirty="0">
                <a:latin typeface="Times New Roman" panose="02020603050405020304" pitchFamily="18" charset="0"/>
                <a:ea typeface="Times New Roman" panose="02020603050405020304" pitchFamily="18" charset="0"/>
              </a:rPr>
              <a:t>Великий масштаб соціальних програм і державних послуг потребує значних бюджетних ресурсів. Одночасно старіння населення збільшує майбутні витрати на пенсії, охорону здоров'я та довгостроковий догляд. </a:t>
            </a:r>
            <a:endParaRPr lang="uk-UA" dirty="0" smtClean="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smtClean="0">
                <a:latin typeface="Times New Roman" panose="02020603050405020304" pitchFamily="18" charset="0"/>
                <a:ea typeface="Times New Roman" panose="02020603050405020304" pitchFamily="18" charset="0"/>
              </a:rPr>
              <a:t>По-друге</a:t>
            </a:r>
            <a:r>
              <a:rPr lang="uk-UA" b="1" dirty="0">
                <a:latin typeface="Times New Roman" panose="02020603050405020304" pitchFamily="18" charset="0"/>
                <a:ea typeface="Times New Roman" panose="02020603050405020304" pitchFamily="18" charset="0"/>
              </a:rPr>
              <a:t>, необхідність підвищення конкурентоспроможності.</a:t>
            </a:r>
            <a:r>
              <a:rPr lang="uk-UA" dirty="0">
                <a:latin typeface="Times New Roman" panose="02020603050405020304" pitchFamily="18" charset="0"/>
                <a:ea typeface="Times New Roman" panose="02020603050405020304" pitchFamily="18" charset="0"/>
              </a:rPr>
              <a:t/>
            </a:r>
            <a:br>
              <a:rPr lang="uk-UA" dirty="0">
                <a:latin typeface="Times New Roman" panose="02020603050405020304" pitchFamily="18" charset="0"/>
                <a:ea typeface="Times New Roman" panose="02020603050405020304" pitchFamily="18" charset="0"/>
              </a:rPr>
            </a:br>
            <a:r>
              <a:rPr lang="uk-UA" dirty="0">
                <a:latin typeface="Times New Roman" panose="02020603050405020304" pitchFamily="18" charset="0"/>
                <a:ea typeface="Times New Roman" panose="02020603050405020304" pitchFamily="18" charset="0"/>
              </a:rPr>
              <a:t>Франція має потужну промислову та технологічну базу, однак стикається з необхідністю підвищення продуктивності, розвитку інновацій та зміцнення позицій французьких підприємств на світових ринках.</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По-третє, демографічні зміни.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Старіння населення збільшує навантаження на пенсійну систему, медицину та систему соціального догляду. </a:t>
            </a:r>
            <a:endParaRPr lang="uk-UA" dirty="0" smtClean="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smtClean="0">
                <a:latin typeface="Times New Roman" panose="02020603050405020304" pitchFamily="18" charset="0"/>
                <a:ea typeface="Times New Roman" panose="02020603050405020304" pitchFamily="18" charset="0"/>
              </a:rPr>
              <a:t>По-четверте</a:t>
            </a:r>
            <a:r>
              <a:rPr lang="uk-UA" b="1" dirty="0">
                <a:latin typeface="Times New Roman" panose="02020603050405020304" pitchFamily="18" charset="0"/>
                <a:ea typeface="Times New Roman" panose="02020603050405020304" pitchFamily="18" charset="0"/>
              </a:rPr>
              <a:t>, необхідність реформування державного регулювання.</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Значна кількість адміністративних процедур і регуляторних вимог може створювати додаткові витрати для підприємств. </a:t>
            </a:r>
            <a:endParaRPr lang="uk-UA" dirty="0" smtClean="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smtClean="0">
                <a:latin typeface="Times New Roman" panose="02020603050405020304" pitchFamily="18" charset="0"/>
                <a:ea typeface="Times New Roman" panose="02020603050405020304" pitchFamily="18" charset="0"/>
              </a:rPr>
              <a:t>По-п'яте</a:t>
            </a:r>
            <a:r>
              <a:rPr lang="uk-UA" b="1" dirty="0">
                <a:latin typeface="Times New Roman" panose="02020603050405020304" pitchFamily="18" charset="0"/>
                <a:ea typeface="Times New Roman" panose="02020603050405020304" pitchFamily="18" charset="0"/>
              </a:rPr>
              <a:t>, зелена та цифрова трансформація.</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Франція має одночасно забезпечити декарбонізацію економіки, розвиток цифрових технологій та збереження конкурентоспроможності промисловості. Це потребує значних інвестицій і координації між державою та приватним сектором.</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40456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 xmlns:a16="http://schemas.microsoft.com/office/drawing/2014/main" id="{C227144E-1103-4DC3-89B8-B71EDED2D586}"/>
              </a:ext>
            </a:extLst>
          </p:cNvPr>
          <p:cNvSpPr txBox="1">
            <a:spLocks/>
          </p:cNvSpPr>
          <p:nvPr/>
        </p:nvSpPr>
        <p:spPr>
          <a:xfrm>
            <a:off x="74548" y="115563"/>
            <a:ext cx="12117452" cy="51904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uk-UA" sz="2400" b="1" dirty="0" smtClean="0">
                <a:solidFill>
                  <a:schemeClr val="tx1"/>
                </a:solidFill>
                <a:latin typeface="Times New Roman" panose="02020603050405020304" pitchFamily="18" charset="0"/>
                <a:cs typeface="Times New Roman" panose="02020603050405020304" pitchFamily="18" charset="0"/>
              </a:rPr>
              <a:t>2. Німецька та французька моделі соціально орієнтованої ринкової економіки</a:t>
            </a:r>
            <a:endParaRPr lang="uk-UA" sz="2400" b="1" dirty="0">
              <a:solidFill>
                <a:schemeClr val="tx1"/>
              </a:solidFill>
              <a:latin typeface="Times New Roman" panose="02020603050405020304" pitchFamily="18" charset="0"/>
              <a:cs typeface="Times New Roman" panose="02020603050405020304" pitchFamily="18" charset="0"/>
            </a:endParaRPr>
          </a:p>
        </p:txBody>
      </p:sp>
      <p:sp>
        <p:nvSpPr>
          <p:cNvPr id="6" name="Стрелка вправо 5"/>
          <p:cNvSpPr/>
          <p:nvPr/>
        </p:nvSpPr>
        <p:spPr>
          <a:xfrm>
            <a:off x="176463" y="2374233"/>
            <a:ext cx="2347810" cy="15150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1800"/>
              </a:spcBef>
              <a:spcAft>
                <a:spcPts val="0"/>
              </a:spcAft>
            </a:pPr>
            <a:r>
              <a:rPr lang="uk-UA" sz="3200" b="1" kern="0" dirty="0" smtClean="0">
                <a:solidFill>
                  <a:srgbClr val="0F4761"/>
                </a:solidFill>
                <a:latin typeface="Times New Roman" panose="02020603050405020304" pitchFamily="18" charset="0"/>
                <a:ea typeface="Times New Roman" panose="02020603050405020304" pitchFamily="18" charset="0"/>
                <a:cs typeface="Times New Roman" panose="02020603050405020304" pitchFamily="18" charset="0"/>
              </a:rPr>
              <a:t>Франція</a:t>
            </a:r>
            <a:endParaRPr lang="ru-RU" sz="3200" b="1" kern="0" dirty="0">
              <a:solidFill>
                <a:srgbClr val="0F4761"/>
              </a:solidFill>
              <a:latin typeface="Aptos Display"/>
              <a:ea typeface="Times New Roman" panose="02020603050405020304" pitchFamily="18" charset="0"/>
              <a:cs typeface="Times New Roman" panose="02020603050405020304" pitchFamily="18" charset="0"/>
            </a:endParaRPr>
          </a:p>
        </p:txBody>
      </p:sp>
      <p:sp>
        <p:nvSpPr>
          <p:cNvPr id="7" name="Прямоугольник 6"/>
          <p:cNvSpPr/>
          <p:nvPr/>
        </p:nvSpPr>
        <p:spPr>
          <a:xfrm>
            <a:off x="2595991" y="1097998"/>
            <a:ext cx="7860632" cy="518911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Сучасна трансформація ролі держави</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Важливо розуміти, що сучасна французька модель не є незмінною. Її розвиток можна представити як поступову трансформацію:</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державний </a:t>
            </a:r>
            <a:r>
              <a:rPr lang="uk-UA" b="1" dirty="0" err="1">
                <a:latin typeface="Times New Roman" panose="02020603050405020304" pitchFamily="18" charset="0"/>
                <a:ea typeface="Times New Roman" panose="02020603050405020304" pitchFamily="18" charset="0"/>
              </a:rPr>
              <a:t>дирижизм</a:t>
            </a:r>
            <a:r>
              <a:rPr lang="uk-UA" b="1" dirty="0">
                <a:latin typeface="Times New Roman" panose="02020603050405020304" pitchFamily="18" charset="0"/>
                <a:ea typeface="Times New Roman" panose="02020603050405020304" pitchFamily="18" charset="0"/>
              </a:rPr>
              <a:t> → індикативне планування → лібералізація частини ринків → сучасна активна економічна політика.</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Держава поступово відходить від прямого управління значною частиною економіки, але зберігає сильні позиції у стратегічних сферах.</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Тому сучасна французька модель може бути охарактеризована не як «державна економіка» у класичному розумінні, а як </a:t>
            </a:r>
            <a:r>
              <a:rPr lang="uk-UA" b="1" dirty="0">
                <a:latin typeface="Times New Roman" panose="02020603050405020304" pitchFamily="18" charset="0"/>
                <a:ea typeface="Times New Roman" panose="02020603050405020304" pitchFamily="18" charset="0"/>
              </a:rPr>
              <a:t>ринкова економіка з високою інтенсивністю державного регулювання та значним соціальним компонентом</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Показовим є бюджетний курс останніх років. Французька влада одночасно ставить завдання скорочення дефіциту та збереження ключових соціальних функцій держави. Наприклад, бюджетна політика на 2026 р. прямо поєднує три цілі: фінансування стратегічних пріоритетів, збереження соціальної моделі та відновлення бюджетного простору.</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85054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97305" y="1004600"/>
            <a:ext cx="8165432" cy="200362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Скандинавська модель є одним із найбільш відомих варіантів соціально орієнтованої змішаної економіки. </a:t>
            </a:r>
            <a:r>
              <a:rPr lang="uk-UA" b="1" i="1" dirty="0">
                <a:latin typeface="Times New Roman" panose="02020603050405020304" pitchFamily="18" charset="0"/>
                <a:ea typeface="Times New Roman" panose="02020603050405020304" pitchFamily="18" charset="0"/>
              </a:rPr>
              <a:t>Вона сформувалася насамперед у Данії, Швеції та Норвегії</a:t>
            </a:r>
            <a:r>
              <a:rPr lang="uk-UA" dirty="0">
                <a:latin typeface="Times New Roman" panose="02020603050405020304" pitchFamily="18" charset="0"/>
                <a:ea typeface="Times New Roman" panose="02020603050405020304" pitchFamily="18" charset="0"/>
              </a:rPr>
              <a:t>, а близькі за своїми принципами економічні та соціальні інститути характерні також для </a:t>
            </a:r>
            <a:r>
              <a:rPr lang="uk-UA" b="1" i="1" dirty="0">
                <a:latin typeface="Times New Roman" panose="02020603050405020304" pitchFamily="18" charset="0"/>
                <a:ea typeface="Times New Roman" panose="02020603050405020304" pitchFamily="18" charset="0"/>
              </a:rPr>
              <a:t>Фінляндії та Ісландії</a:t>
            </a:r>
            <a:r>
              <a:rPr lang="uk-UA" dirty="0">
                <a:latin typeface="Times New Roman" panose="02020603050405020304" pitchFamily="18" charset="0"/>
                <a:ea typeface="Times New Roman" panose="02020603050405020304" pitchFamily="18" charset="0"/>
              </a:rPr>
              <a:t>. Тому в сучасній економічній літературі поряд із поняттям </a:t>
            </a:r>
            <a:r>
              <a:rPr lang="uk-UA" b="1" dirty="0">
                <a:latin typeface="Times New Roman" panose="02020603050405020304" pitchFamily="18" charset="0"/>
                <a:ea typeface="Times New Roman" panose="02020603050405020304" pitchFamily="18" charset="0"/>
              </a:rPr>
              <a:t>«скандинавська модель»</a:t>
            </a:r>
            <a:r>
              <a:rPr lang="uk-UA" dirty="0">
                <a:latin typeface="Times New Roman" panose="02020603050405020304" pitchFamily="18" charset="0"/>
                <a:ea typeface="Times New Roman" panose="02020603050405020304" pitchFamily="18" charset="0"/>
              </a:rPr>
              <a:t> широко використовується поняття </a:t>
            </a:r>
            <a:r>
              <a:rPr lang="uk-UA" b="1" dirty="0">
                <a:latin typeface="Times New Roman" panose="02020603050405020304" pitchFamily="18" charset="0"/>
                <a:ea typeface="Times New Roman" panose="02020603050405020304" pitchFamily="18" charset="0"/>
              </a:rPr>
              <a:t>«північна модель» (</a:t>
            </a:r>
            <a:r>
              <a:rPr lang="uk-UA" b="1" dirty="0" err="1">
                <a:latin typeface="Times New Roman" panose="02020603050405020304" pitchFamily="18" charset="0"/>
                <a:ea typeface="Times New Roman" panose="02020603050405020304" pitchFamily="18" charset="0"/>
              </a:rPr>
              <a:t>Nordic</a:t>
            </a:r>
            <a:r>
              <a:rPr lang="uk-UA" b="1" dirty="0">
                <a:latin typeface="Times New Roman" panose="02020603050405020304" pitchFamily="18" charset="0"/>
                <a:ea typeface="Times New Roman" panose="02020603050405020304" pitchFamily="18" charset="0"/>
              </a:rPr>
              <a:t> </a:t>
            </a:r>
            <a:r>
              <a:rPr lang="uk-UA" b="1" dirty="0" err="1">
                <a:latin typeface="Times New Roman" panose="02020603050405020304" pitchFamily="18" charset="0"/>
                <a:ea typeface="Times New Roman" panose="02020603050405020304" pitchFamily="18" charset="0"/>
              </a:rPr>
              <a:t>model</a:t>
            </a:r>
            <a:r>
              <a:rPr lang="uk-UA" b="1" dirty="0">
                <a:latin typeface="Times New Roman" panose="02020603050405020304" pitchFamily="18" charset="0"/>
                <a:ea typeface="Times New Roman" panose="02020603050405020304" pitchFamily="18" charset="0"/>
              </a:rPr>
              <a:t>)</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1628272" y="3521491"/>
            <a:ext cx="8189495" cy="232217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На відміну від спрощеного уявлення, відповідно до якого скандинавська модель ґрунтується переважно на високих податках і значних соціальних виплатах, її сутність полягає у специфічному поєднанні </a:t>
            </a:r>
            <a:r>
              <a:rPr lang="uk-UA" b="1" dirty="0">
                <a:latin typeface="Times New Roman" panose="02020603050405020304" pitchFamily="18" charset="0"/>
                <a:ea typeface="Times New Roman" panose="02020603050405020304" pitchFamily="18" charset="0"/>
              </a:rPr>
              <a:t>ринкової економіки та масштабної соціальної держави</a:t>
            </a:r>
            <a:r>
              <a:rPr lang="uk-UA" dirty="0">
                <a:latin typeface="Times New Roman" panose="02020603050405020304" pitchFamily="18" charset="0"/>
                <a:ea typeface="Times New Roman" panose="02020603050405020304" pitchFamily="18" charset="0"/>
              </a:rPr>
              <a:t>. </a:t>
            </a:r>
            <a:endParaRPr lang="uk-UA" dirty="0" smtClean="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smtClean="0">
                <a:latin typeface="Times New Roman" panose="02020603050405020304" pitchFamily="18" charset="0"/>
                <a:ea typeface="Times New Roman" panose="02020603050405020304" pitchFamily="18" charset="0"/>
              </a:rPr>
              <a:t>Розвинена </a:t>
            </a:r>
            <a:r>
              <a:rPr lang="uk-UA" dirty="0">
                <a:latin typeface="Times New Roman" panose="02020603050405020304" pitchFamily="18" charset="0"/>
                <a:ea typeface="Times New Roman" panose="02020603050405020304" pitchFamily="18" charset="0"/>
              </a:rPr>
              <a:t>система соціального захисту функціонує одночасно з високою економічною активністю населення, конкурентним приватним сектором, відкритістю економіки та значною роллю соціального партнерства.</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538351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318283" y="634849"/>
            <a:ext cx="7251032" cy="41088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Історичні передумови формування скандинавської моделі</a:t>
            </a:r>
            <a:endParaRPr lang="ru-RU" b="1" dirty="0">
              <a:effectLst/>
              <a:latin typeface="Times New Roman" panose="02020603050405020304" pitchFamily="18" charset="0"/>
              <a:ea typeface="Times New Roman" panose="02020603050405020304" pitchFamily="18" charset="0"/>
            </a:endParaRPr>
          </a:p>
        </p:txBody>
      </p:sp>
      <p:sp>
        <p:nvSpPr>
          <p:cNvPr id="8" name="Прямоугольник 7"/>
          <p:cNvSpPr/>
          <p:nvPr/>
        </p:nvSpPr>
        <p:spPr>
          <a:xfrm>
            <a:off x="561473" y="1355817"/>
            <a:ext cx="8959045" cy="4870564"/>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Формування скандинавської моделі відбувалося поступово протягом ХХ ст. і було пов'язане з розвитком демократичних інститутів, індустріалізацією, становленням організованого робітничого руху та поширенням ідей соціальної держави.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Особливо важливим був період після Великої депресії та Другої світової війни. Саме тоді в країнах Північної Європи почала формуватися система інститутів, яка передбачала активну участь держави у забезпеченні соціального захисту, але не передбачала відмови від приватної власності та ринкової конкуренції.</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Однією з важливих особливостей стало поступове формування </a:t>
            </a:r>
            <a:r>
              <a:rPr lang="uk-UA" b="1" dirty="0">
                <a:latin typeface="Times New Roman" panose="02020603050405020304" pitchFamily="18" charset="0"/>
                <a:ea typeface="Times New Roman" panose="02020603050405020304" pitchFamily="18" charset="0"/>
              </a:rPr>
              <a:t>соціального компромісу між працею та капіталом</a:t>
            </a:r>
            <a:r>
              <a:rPr lang="uk-UA" dirty="0">
                <a:latin typeface="Times New Roman" panose="02020603050405020304" pitchFamily="18" charset="0"/>
                <a:ea typeface="Times New Roman" panose="02020603050405020304" pitchFamily="18" charset="0"/>
              </a:rPr>
              <a:t>. Профспілки, організації роботодавців і держава виробили механізми узгодження економічних і соціальних інтересів. У результаті трудові конфлікти дедалі більше вирішувалися через переговори та колективні договори, а не через пряме державне втручання.</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Таким чином, </a:t>
            </a:r>
            <a:r>
              <a:rPr lang="uk-UA" b="1" i="1" dirty="0">
                <a:latin typeface="Times New Roman" panose="02020603050405020304" pitchFamily="18" charset="0"/>
                <a:ea typeface="Times New Roman" panose="02020603050405020304" pitchFamily="18" charset="0"/>
              </a:rPr>
              <a:t>держава у скандинавській моделі не замінює соціальних партнерів. Навпаки, вона створює інституційні умови, за яких працівники та роботодавці можуть самостійно узгоджувати значну частину умов зайнятості.</a:t>
            </a:r>
            <a:endParaRPr lang="ru-RU" sz="1600" dirty="0">
              <a:effectLst/>
              <a:latin typeface="Times New Roman" panose="02020603050405020304" pitchFamily="18" charset="0"/>
              <a:ea typeface="Times New Roman" panose="02020603050405020304" pitchFamily="18" charset="0"/>
            </a:endParaRPr>
          </a:p>
        </p:txBody>
      </p:sp>
      <p:sp>
        <p:nvSpPr>
          <p:cNvPr id="9" name="Стрелка вниз 8"/>
          <p:cNvSpPr/>
          <p:nvPr/>
        </p:nvSpPr>
        <p:spPr>
          <a:xfrm>
            <a:off x="4625788" y="1045731"/>
            <a:ext cx="415207" cy="3100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59568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09519" y="770479"/>
            <a:ext cx="8261684" cy="48705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Основна логіка скандинавської моделі</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Основу скандинавської моделі можна представити як взаємодію </a:t>
            </a:r>
            <a:r>
              <a:rPr lang="uk-UA" b="1" dirty="0">
                <a:latin typeface="Times New Roman" panose="02020603050405020304" pitchFamily="18" charset="0"/>
                <a:ea typeface="Times New Roman" panose="02020603050405020304" pitchFamily="18" charset="0"/>
              </a:rPr>
              <a:t>чотирьох взаємопов'язаних компонентів</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конкурентна ринкова економіка;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універсальна соціальна держава;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висока зайнятість та активна політика на ринку праці;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Arial" panose="020B0604020202020204" pitchFamily="34" charset="0"/>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соціальне партнерство і координація між державою, роботодавцями та працівниками.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Саме поєднання цих елементів відрізняє скандинавську модель від систем, у яких соціальна політика переважно спрямована на компенсацію низьких доходів, а також від моделей із мінімальним державним втручанням.</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Північна модель соціального забезпечення базується на принципах універсальності, рівних можливостей, високої участі населення у ринку праці, перерозподілу доходів через податкову систему та значної відповідальності держави за базові соціальні послуги.</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636813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01052" y="927268"/>
            <a:ext cx="8339536" cy="515371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1. Ринкова економіка та висока конкурентоспроможність</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Першою фундаментальною характеристикою скандинавської моделі є те, що </a:t>
            </a:r>
            <a:r>
              <a:rPr lang="uk-UA" b="1" dirty="0">
                <a:latin typeface="Times New Roman" panose="02020603050405020304" pitchFamily="18" charset="0"/>
                <a:ea typeface="Times New Roman" panose="02020603050405020304" pitchFamily="18" charset="0"/>
              </a:rPr>
              <a:t>розвинена соціальна держава не означає відмови від ринкової економіки</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У скандинавських країнах переважає приватна власність, підприємства працюють у конкурентному середовищі, ціни переважно формуються ринком, а підприємницька діяльність має важливе значення для економічного розвитку</a:t>
            </a:r>
            <a:r>
              <a:rPr lang="uk-UA" dirty="0" smtClean="0">
                <a:latin typeface="Times New Roman" panose="02020603050405020304" pitchFamily="18" charset="0"/>
                <a:ea typeface="Times New Roman" panose="02020603050405020304" pitchFamily="18" charset="0"/>
              </a:rPr>
              <a:t>.</a:t>
            </a:r>
          </a:p>
          <a:p>
            <a:pPr indent="450215" algn="just">
              <a:lnSpc>
                <a:spcPct val="115000"/>
              </a:lnSpc>
              <a:spcAft>
                <a:spcPts val="0"/>
              </a:spcAft>
            </a:pP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Економіки країн Північної Європи є відносно невеликими та відкритими, тому значну роль відіграє зовнішня торгівля. Це формує необхідність підтримувати високу продуктивність праці, </a:t>
            </a:r>
            <a:r>
              <a:rPr lang="uk-UA" dirty="0" err="1">
                <a:latin typeface="Times New Roman" panose="02020603050405020304" pitchFamily="18" charset="0"/>
                <a:ea typeface="Times New Roman" panose="02020603050405020304" pitchFamily="18" charset="0"/>
              </a:rPr>
              <a:t>інноваційність</a:t>
            </a:r>
            <a:r>
              <a:rPr lang="uk-UA" dirty="0">
                <a:latin typeface="Times New Roman" panose="02020603050405020304" pitchFamily="18" charset="0"/>
                <a:ea typeface="Times New Roman" panose="02020603050405020304" pitchFamily="18" charset="0"/>
              </a:rPr>
              <a:t> та міжнародну конкурентоспроможність.</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endParaRPr lang="uk-UA" dirty="0" smtClean="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smtClean="0">
                <a:latin typeface="Times New Roman" panose="02020603050405020304" pitchFamily="18" charset="0"/>
                <a:ea typeface="Times New Roman" panose="02020603050405020304" pitchFamily="18" charset="0"/>
              </a:rPr>
              <a:t>Отже</a:t>
            </a:r>
            <a:r>
              <a:rPr lang="uk-UA" dirty="0">
                <a:latin typeface="Times New Roman" panose="02020603050405020304" pitchFamily="18" charset="0"/>
                <a:ea typeface="Times New Roman" panose="02020603050405020304" pitchFamily="18" charset="0"/>
              </a:rPr>
              <a:t>, соціальна політика в цій моделі не повинна розглядатися як альтернатива економічній ефективності. Навпаки, її завданням є створення умов, за яких економічно активне населення може пристосовуватися до структурних змін без надмірних соціальних втрат.</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49256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0"/>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22702" y="369332"/>
            <a:ext cx="9208169"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2. Універсальна соціальна держава</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Другою ключовою характеристикою є </a:t>
            </a:r>
            <a:r>
              <a:rPr lang="uk-UA" b="1" dirty="0">
                <a:latin typeface="Times New Roman" panose="02020603050405020304" pitchFamily="18" charset="0"/>
                <a:ea typeface="Times New Roman" panose="02020603050405020304" pitchFamily="18" charset="0"/>
              </a:rPr>
              <a:t>універсальність соціальної політики</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На відміну від систем, у яких державна допомога переважно адресована малозабезпеченим групам, у скандинавській моделі значна частина соціальних послуг і гарантій доступна широким верствам населення.</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До таких послуг належать:</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освіта;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охорона здоров'я;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пенсійне забезпечення;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допомога сім'ям із дітьми;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оплачувані відпустки для батьків;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догляд за дітьми;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підтримка безробітних;</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соціальні послуги для людей похилого віку;</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підтримка людей з інвалідністю.</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Таким чином, соціальна політика має не лише компенсаторний, а й </a:t>
            </a:r>
            <a:r>
              <a:rPr lang="uk-UA" b="1" dirty="0">
                <a:latin typeface="Times New Roman" panose="02020603050405020304" pitchFamily="18" charset="0"/>
                <a:ea typeface="Times New Roman" panose="02020603050405020304" pitchFamily="18" charset="0"/>
              </a:rPr>
              <a:t>превентивний та інвестиційний характер</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3057437" y="5646055"/>
            <a:ext cx="8518358" cy="104797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Тому соціальні видатки у скандинавській моделі значною мірою розглядаються не просто як споживання ресурсів, а як </a:t>
            </a:r>
            <a:r>
              <a:rPr lang="uk-UA" b="1" dirty="0">
                <a:latin typeface="Times New Roman" panose="02020603050405020304" pitchFamily="18" charset="0"/>
                <a:ea typeface="Times New Roman" panose="02020603050405020304" pitchFamily="18" charset="0"/>
              </a:rPr>
              <a:t>інвестиції в людський капітал та економічну активність населення</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857383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20842" y="491335"/>
            <a:ext cx="8983579"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3. Високий рівень оподаткування</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Функціонування масштабної системи соціальних послуг потребує відповідного фінансового забезпечення. Тому для скандинавських країн традиційно характерний високий рівень податкового навантаження.</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Податки забезпечують фінансування:</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освіти;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медицини;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соціального страхування;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підтримки сімей;</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інфраструктури;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активної політики зайнятості;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інших суспільних послуг.</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За оцінкою OECD, у 2016 р. загальні податкові надходження становили близько 45 % ВВП у Данії, Фінляндії та Швеції — приблизно на 10 процентних пунктів вище середнього рівня OECD. Водночас високий рівень оподаткування в цих країнах значною мірою компенсується широким доступом населення до якісних державних послуг.</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Отже, важливо розглядати податки та соціальні послуги як </a:t>
            </a:r>
            <a:r>
              <a:rPr lang="uk-UA" b="1" dirty="0">
                <a:latin typeface="Times New Roman" panose="02020603050405020304" pitchFamily="18" charset="0"/>
                <a:ea typeface="Times New Roman" panose="02020603050405020304" pitchFamily="18" charset="0"/>
              </a:rPr>
              <a:t>єдину систему</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
        <p:nvSpPr>
          <p:cNvPr id="4" name="Прямоугольник 3"/>
          <p:cNvSpPr/>
          <p:nvPr/>
        </p:nvSpPr>
        <p:spPr>
          <a:xfrm>
            <a:off x="320842" y="6183663"/>
            <a:ext cx="8983579"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uk-UA" dirty="0" smtClean="0">
                <a:latin typeface="Times New Roman" panose="02020603050405020304" pitchFamily="18" charset="0"/>
                <a:cs typeface="Times New Roman" panose="02020603050405020304" pitchFamily="18" charset="0"/>
              </a:rPr>
              <a:t>Саме ця взаємозалежність є важливою для розуміння стійкості скандинавської моделі.</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92985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38746" y="764816"/>
            <a:ext cx="8026714" cy="423346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4. Висока зайнятість як основа соціальної держави</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Однією з принципових особливостей скандинавської моделі є орієнтація не на пасивне утримання населення за рахунок соціальних виплат, а на </a:t>
            </a:r>
            <a:r>
              <a:rPr lang="uk-UA" b="1" dirty="0">
                <a:latin typeface="Times New Roman" panose="02020603050405020304" pitchFamily="18" charset="0"/>
                <a:ea typeface="Times New Roman" panose="02020603050405020304" pitchFamily="18" charset="0"/>
              </a:rPr>
              <a:t>максимально широку участь громадян у трудовій діяльності</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Висока зайнятість має подвійне значення.</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З одного боку, вона забезпечує доходи домогосподарств і знижує потребу в соціальних трансфертах.</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З іншого боку, велика кількість зайнятих формує широку податкову базу, за рахунок якої фінансується соціальна система.</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Тому для скандинавської моделі характерним є принцип:</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«робота є основою соціальної безпеки»</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Держава при цьому не просто виплачує допомогу безробітним, а намагається сприяти їх поверненню до зайнятості.</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623286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95390" y="868324"/>
            <a:ext cx="8117306" cy="48705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5. Активна політика на ринку праці</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Важливим елементом скандинавської моделі є </a:t>
            </a:r>
            <a:r>
              <a:rPr lang="uk-UA" b="1" dirty="0">
                <a:latin typeface="Times New Roman" panose="02020603050405020304" pitchFamily="18" charset="0"/>
                <a:ea typeface="Times New Roman" panose="02020603050405020304" pitchFamily="18" charset="0"/>
              </a:rPr>
              <a:t>активна політика зайнятості</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Її основними інструментами є:</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професійна перепідготовка;</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підвищення кваліфікації;</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допомога у пошуку роботи;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підтримка мобільності працівників;</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програми працевлаштування;</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стимулювання роботодавців до створення робочих місць;</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підтримка молоді на ринку праці.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Це означає, що соціальна система повинна не лише компенсувати втрату доходу, а й допомагати людині адаптуватися до структурних змін економіки.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Саме тому скандинавська модель часто розглядається як система, здатна поєднати </a:t>
            </a:r>
            <a:r>
              <a:rPr lang="uk-UA" b="1" dirty="0">
                <a:latin typeface="Times New Roman" panose="02020603050405020304" pitchFamily="18" charset="0"/>
                <a:ea typeface="Times New Roman" panose="02020603050405020304" pitchFamily="18" charset="0"/>
              </a:rPr>
              <a:t>економічну гнучкість та соціальну безпеку</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148790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43100"/>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27419" y="598911"/>
            <a:ext cx="9512969" cy="582621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6. «</a:t>
            </a:r>
            <a:r>
              <a:rPr lang="uk-UA" b="1" dirty="0" err="1">
                <a:latin typeface="Times New Roman" panose="02020603050405020304" pitchFamily="18" charset="0"/>
                <a:ea typeface="Times New Roman" panose="02020603050405020304" pitchFamily="18" charset="0"/>
              </a:rPr>
              <a:t>Флексик'юріті</a:t>
            </a:r>
            <a:r>
              <a:rPr lang="uk-UA" b="1" dirty="0">
                <a:latin typeface="Times New Roman" panose="02020603050405020304" pitchFamily="18" charset="0"/>
                <a:ea typeface="Times New Roman" panose="02020603050405020304" pitchFamily="18" charset="0"/>
              </a:rPr>
              <a:t>» як поєднання гнучкості та безпеки</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Особливо яскраво ця особливість проявляється у Данії, де сформувалася модель, яку називають </a:t>
            </a:r>
            <a:r>
              <a:rPr lang="uk-UA" b="1" dirty="0" err="1">
                <a:latin typeface="Times New Roman" panose="02020603050405020304" pitchFamily="18" charset="0"/>
                <a:ea typeface="Times New Roman" panose="02020603050405020304" pitchFamily="18" charset="0"/>
              </a:rPr>
              <a:t>flexicurity</a:t>
            </a:r>
            <a:r>
              <a:rPr lang="uk-UA" dirty="0">
                <a:latin typeface="Times New Roman" panose="02020603050405020304" pitchFamily="18" charset="0"/>
                <a:ea typeface="Times New Roman" panose="02020603050405020304" pitchFamily="18" charset="0"/>
              </a:rPr>
              <a:t> — від поєднання англійських слів </a:t>
            </a:r>
            <a:r>
              <a:rPr lang="uk-UA" i="1" dirty="0" err="1">
                <a:latin typeface="Times New Roman" panose="02020603050405020304" pitchFamily="18" charset="0"/>
                <a:ea typeface="Times New Roman" panose="02020603050405020304" pitchFamily="18" charset="0"/>
              </a:rPr>
              <a:t>flexibility</a:t>
            </a:r>
            <a:r>
              <a:rPr lang="uk-UA" dirty="0">
                <a:latin typeface="Times New Roman" panose="02020603050405020304" pitchFamily="18" charset="0"/>
                <a:ea typeface="Times New Roman" panose="02020603050405020304" pitchFamily="18" charset="0"/>
              </a:rPr>
              <a:t> та </a:t>
            </a:r>
            <a:r>
              <a:rPr lang="uk-UA" i="1" dirty="0" err="1">
                <a:latin typeface="Times New Roman" panose="02020603050405020304" pitchFamily="18" charset="0"/>
                <a:ea typeface="Times New Roman" panose="02020603050405020304" pitchFamily="18" charset="0"/>
              </a:rPr>
              <a:t>security</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Її сутність полягає у тому, що роботодавці отримують значну свободу пристосовувати чисельність працівників до економічної ситуації, тоді як працівники отримують соціальний захист та підтримку у випадку втрати роботи.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Тобто</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гнучкість для підприємства + соціальна безпека працівника + активна політика зайнятості.</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Саме датський досвід значною мірою вплинув на формування європейської концепції </a:t>
            </a:r>
            <a:r>
              <a:rPr lang="uk-UA" dirty="0" err="1">
                <a:latin typeface="Times New Roman" panose="02020603050405020304" pitchFamily="18" charset="0"/>
                <a:ea typeface="Times New Roman" panose="02020603050405020304" pitchFamily="18" charset="0"/>
              </a:rPr>
              <a:t>flexicurity</a:t>
            </a:r>
            <a:r>
              <a:rPr lang="uk-UA" dirty="0">
                <a:latin typeface="Times New Roman" panose="02020603050405020304" pitchFamily="18" charset="0"/>
                <a:ea typeface="Times New Roman" panose="02020603050405020304" pitchFamily="18" charset="0"/>
              </a:rPr>
              <a:t>. Дослідження M. </a:t>
            </a:r>
            <a:r>
              <a:rPr lang="uk-UA" dirty="0" err="1">
                <a:latin typeface="Times New Roman" panose="02020603050405020304" pitchFamily="18" charset="0"/>
                <a:ea typeface="Times New Roman" panose="02020603050405020304" pitchFamily="18" charset="0"/>
              </a:rPr>
              <a:t>Bekker</a:t>
            </a:r>
            <a:r>
              <a:rPr lang="uk-UA" dirty="0">
                <a:latin typeface="Times New Roman" panose="02020603050405020304" pitchFamily="18" charset="0"/>
                <a:ea typeface="Times New Roman" panose="02020603050405020304" pitchFamily="18" charset="0"/>
              </a:rPr>
              <a:t> показує, що концепція європейської </a:t>
            </a:r>
            <a:r>
              <a:rPr lang="uk-UA" dirty="0" err="1">
                <a:latin typeface="Times New Roman" panose="02020603050405020304" pitchFamily="18" charset="0"/>
                <a:ea typeface="Times New Roman" panose="02020603050405020304" pitchFamily="18" charset="0"/>
              </a:rPr>
              <a:t>flexicurity</a:t>
            </a:r>
            <a:r>
              <a:rPr lang="uk-UA" dirty="0">
                <a:latin typeface="Times New Roman" panose="02020603050405020304" pitchFamily="18" charset="0"/>
                <a:ea typeface="Times New Roman" panose="02020603050405020304" pitchFamily="18" charset="0"/>
              </a:rPr>
              <a:t> значною мірою була натхненна практиками Данії та Нідерландів, де намагалися поєднати гнучкість ринку праці із соціальною безпекою.</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Таким чином, у скандинавській моделі </a:t>
            </a:r>
            <a:r>
              <a:rPr lang="uk-UA" b="1" dirty="0">
                <a:latin typeface="Times New Roman" panose="02020603050405020304" pitchFamily="18" charset="0"/>
                <a:ea typeface="Times New Roman" panose="02020603050405020304" pitchFamily="18" charset="0"/>
              </a:rPr>
              <a:t>соціальний захист не обов'язково означає максимальний захист конкретного робочого місця</a:t>
            </a:r>
            <a:r>
              <a:rPr lang="uk-UA" dirty="0">
                <a:latin typeface="Times New Roman" panose="02020603050405020304" pitchFamily="18" charset="0"/>
                <a:ea typeface="Times New Roman" panose="02020603050405020304" pitchFamily="18" charset="0"/>
              </a:rPr>
              <a:t>. Натомість держава значною мірою захищає людину під час переходу від одного робочого місця до іншого.</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Це принципова відмінність від моделі, у якій головним завданням трудового законодавства є максимально тривале збереження конкретного робочого місця.</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53377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25642" y="809240"/>
            <a:ext cx="8373979" cy="4870564"/>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7. Соціальне партнерство та колективне регулювання заробітної плати</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Ще однією фундаментальною рисою скандинавської моделі є </a:t>
            </a:r>
            <a:r>
              <a:rPr lang="uk-UA" b="1" dirty="0">
                <a:latin typeface="Times New Roman" panose="02020603050405020304" pitchFamily="18" charset="0"/>
                <a:ea typeface="Times New Roman" panose="02020603050405020304" pitchFamily="18" charset="0"/>
              </a:rPr>
              <a:t>сильні організації роботодавців і профспілки</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У багатьох випадках умови праці та рівень заробітної плати визначаються не безпосередньо державою, а через колективні переговори.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Важливу роль відіграє </a:t>
            </a:r>
            <a:r>
              <a:rPr lang="uk-UA" b="1" dirty="0" err="1">
                <a:latin typeface="Times New Roman" panose="02020603050405020304" pitchFamily="18" charset="0"/>
                <a:ea typeface="Times New Roman" panose="02020603050405020304" pitchFamily="18" charset="0"/>
              </a:rPr>
              <a:t>трипартизм</a:t>
            </a:r>
            <a:r>
              <a:rPr lang="uk-UA" dirty="0">
                <a:latin typeface="Times New Roman" panose="02020603050405020304" pitchFamily="18" charset="0"/>
                <a:ea typeface="Times New Roman" panose="02020603050405020304" pitchFamily="18" charset="0"/>
              </a:rPr>
              <a:t>, тобто взаємодія:</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держава — роботодавці — працівники.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Північна модель соціального партнерства характеризується високою організованістю профспілок і роботодавців, широким охопленням колективними договорами, високим рівнем довіри та координацією переговорів.</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OECD також зазначає, що всі північні країни, за винятком Ісландії, мають організовані та координовані системи колективних переговорів; для них характерна значна роль галузевих угод та координація між різними рівнями переговорів.</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Це дозволяє узгоджувати інтереси працівників і підприємств та знижує ймовірність масштабних трудових конфліктів.</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327795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61474" y="629336"/>
            <a:ext cx="7828547"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8. Гендерна рівність та використання людського потенціалу</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Ще однією характерною рисою скандинавської моделі є значна увага до </a:t>
            </a:r>
            <a:r>
              <a:rPr lang="uk-UA" b="1" dirty="0">
                <a:latin typeface="Times New Roman" panose="02020603050405020304" pitchFamily="18" charset="0"/>
                <a:ea typeface="Times New Roman" panose="02020603050405020304" pitchFamily="18" charset="0"/>
              </a:rPr>
              <a:t>гендерної рівності</a:t>
            </a:r>
            <a:r>
              <a:rPr lang="uk-UA" dirty="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Політика держави спрямована на те, щоб і чоловіки, і жінки мали можливість брати участь у трудовій діяльності.</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Для цього використовуються:</a:t>
            </a:r>
            <a:endParaRPr lang="ru-RU" sz="1600" dirty="0">
              <a:latin typeface="Times New Roman" panose="02020603050405020304" pitchFamily="18" charset="0"/>
              <a:ea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оплачувані батьківські відпустки;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доступні послуги з догляду за дітьми;</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гнучкі форми зайнятості;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підтримка повернення батьків на ринок праці;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dirty="0">
                <a:latin typeface="Times New Roman" panose="02020603050405020304" pitchFamily="18" charset="0"/>
                <a:ea typeface="Calibri" panose="020F0502020204030204" pitchFamily="34" charset="0"/>
                <a:cs typeface="Times New Roman" panose="02020603050405020304" pitchFamily="18" charset="0"/>
              </a:rPr>
              <a:t>рівні можливості в освіті та зайнятості.</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За оцінкою OECD, гендерна рівність є інтегрованою частиною північної соціальної моделі, а політика щодо сімей із дітьми покликана одночасно підтримувати добробут сім'ї та участь обох батьків у ринку праці.</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Отже, соціальна політика в цьому випадку одночасно виконує функцію </a:t>
            </a:r>
            <a:r>
              <a:rPr lang="uk-UA" b="1" dirty="0">
                <a:latin typeface="Times New Roman" panose="02020603050405020304" pitchFamily="18" charset="0"/>
                <a:ea typeface="Times New Roman" panose="02020603050405020304" pitchFamily="18" charset="0"/>
              </a:rPr>
              <a:t>розвитку людського капіталу та розширення трудового потенціалу економіки</a:t>
            </a:r>
            <a:r>
              <a:rPr lang="uk-UA" dirty="0">
                <a:latin typeface="Times New Roman" panose="02020603050405020304" pitchFamily="18"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115472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33636" y="1111787"/>
            <a:ext cx="7839399" cy="391491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9. Високий рівень суспільної довіри</a:t>
            </a:r>
            <a:endParaRPr lang="ru-RU" b="1"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Функціонування скандинавської моделі значною мірою залежить від високого рівня довіри між громадянами, бізнесом, профспілками та державними інститутами.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Висока довіра знижує трансакційні витрати, полегшує укладання колективних угод, сприяє дотриманню податкових правил і робить можливим функціонування масштабної системи соціального перерозподілу.</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Саме тому неможливо просто механічно перенести скандинавську модель в іншу країну шляхом збільшення податків і державних видатків. Вона спирається на цілу систему інститутів — довіру, соціальний діалог, відповідальність, ефективне державне управління та високу економічну активність.</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08440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45432" y="683450"/>
            <a:ext cx="9270921" cy="550766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Попри значні успіхи, скандинавська модель не є незмінною та не позбавлена проблем.</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dirty="0">
                <a:latin typeface="Times New Roman" panose="02020603050405020304" pitchFamily="18" charset="0"/>
                <a:ea typeface="Times New Roman" panose="02020603050405020304" pitchFamily="18" charset="0"/>
              </a:rPr>
              <a:t>Серед основних сучасних викликів можна виділити:</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1. Старіння населення. </a:t>
            </a:r>
            <a:r>
              <a:rPr lang="uk-UA" dirty="0">
                <a:latin typeface="Times New Roman" panose="02020603050405020304" pitchFamily="18" charset="0"/>
                <a:ea typeface="Times New Roman" panose="02020603050405020304" pitchFamily="18" charset="0"/>
              </a:rPr>
              <a:t>Зростання частки людей похилого віку збільшує потребу в пенсійному забезпеченні, медичних та соціальних послугах.</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2. Зростання вартості соціальних послуг. </a:t>
            </a:r>
            <a:r>
              <a:rPr lang="uk-UA" dirty="0">
                <a:latin typeface="Times New Roman" panose="02020603050405020304" pitchFamily="18" charset="0"/>
                <a:ea typeface="Times New Roman" panose="02020603050405020304" pitchFamily="18" charset="0"/>
              </a:rPr>
              <a:t>Універсальна система соціального забезпечення потребує значних бюджетних ресурсів. </a:t>
            </a:r>
            <a:r>
              <a:rPr lang="uk-UA" dirty="0" smtClean="0">
                <a:latin typeface="Times New Roman" panose="02020603050405020304" pitchFamily="18" charset="0"/>
                <a:ea typeface="Times New Roman" panose="02020603050405020304" pitchFamily="18" charset="0"/>
              </a:rPr>
              <a:t>Наприклад, Данія </a:t>
            </a:r>
            <a:r>
              <a:rPr lang="uk-UA" dirty="0">
                <a:latin typeface="Times New Roman" panose="02020603050405020304" pitchFamily="18" charset="0"/>
                <a:ea typeface="Times New Roman" panose="02020603050405020304" pitchFamily="18" charset="0"/>
              </a:rPr>
              <a:t>стикається зі зростанням витрат на державні послуги та необхідністю підвищення їх ефективності.</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3. Високе податкове навантаження. </a:t>
            </a:r>
            <a:r>
              <a:rPr lang="uk-UA" dirty="0">
                <a:latin typeface="Times New Roman" panose="02020603050405020304" pitchFamily="18" charset="0"/>
                <a:ea typeface="Times New Roman" panose="02020603050405020304" pitchFamily="18" charset="0"/>
              </a:rPr>
              <a:t>Високі податки є необхідною умовою фінансування соціальної моделі, але водночас можуть впливати на стимули до праці, підприємництва та інвестування. </a:t>
            </a:r>
            <a:endParaRPr lang="uk-UA" dirty="0" smtClean="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smtClean="0">
                <a:latin typeface="Times New Roman" panose="02020603050405020304" pitchFamily="18" charset="0"/>
                <a:ea typeface="Times New Roman" panose="02020603050405020304" pitchFamily="18" charset="0"/>
              </a:rPr>
              <a:t>4</a:t>
            </a:r>
            <a:r>
              <a:rPr lang="uk-UA" b="1" dirty="0">
                <a:latin typeface="Times New Roman" panose="02020603050405020304" pitchFamily="18" charset="0"/>
                <a:ea typeface="Times New Roman" panose="02020603050405020304" pitchFamily="18" charset="0"/>
              </a:rPr>
              <a:t>. Цифрова та технологічна трансформація.</a:t>
            </a:r>
            <a:r>
              <a:rPr lang="uk-UA" dirty="0">
                <a:latin typeface="Times New Roman" panose="02020603050405020304" pitchFamily="18" charset="0"/>
                <a:ea typeface="Times New Roman" panose="02020603050405020304" pitchFamily="18" charset="0"/>
              </a:rPr>
              <a:t> Автоматизація, штучний інтелект та </a:t>
            </a:r>
            <a:r>
              <a:rPr lang="uk-UA" dirty="0" err="1">
                <a:latin typeface="Times New Roman" panose="02020603050405020304" pitchFamily="18" charset="0"/>
                <a:ea typeface="Times New Roman" panose="02020603050405020304" pitchFamily="18" charset="0"/>
              </a:rPr>
              <a:t>цифровізація</a:t>
            </a:r>
            <a:r>
              <a:rPr lang="uk-UA" dirty="0">
                <a:latin typeface="Times New Roman" panose="02020603050405020304" pitchFamily="18" charset="0"/>
                <a:ea typeface="Times New Roman" panose="02020603050405020304" pitchFamily="18" charset="0"/>
              </a:rPr>
              <a:t> змінюють структуру зайнятості й потребують постійного оновлення навичок працівників.</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5. Міжнародна конкуренція.</a:t>
            </a:r>
            <a:r>
              <a:rPr lang="uk-UA" dirty="0">
                <a:latin typeface="Times New Roman" panose="02020603050405020304" pitchFamily="18" charset="0"/>
                <a:ea typeface="Times New Roman" panose="02020603050405020304" pitchFamily="18" charset="0"/>
              </a:rPr>
              <a:t> Невеликі відкриті економіки значною мірою залежать від зовнішньої торгівлі та глобальних ланцюгів створення вартості.</a:t>
            </a:r>
            <a:endParaRPr lang="ru-RU" sz="1600" dirty="0">
              <a:latin typeface="Times New Roman" panose="02020603050405020304" pitchFamily="18" charset="0"/>
              <a:ea typeface="Times New Roman" panose="02020603050405020304" pitchFamily="18" charset="0"/>
            </a:endParaRPr>
          </a:p>
          <a:p>
            <a:pPr indent="450215" algn="just">
              <a:lnSpc>
                <a:spcPct val="115000"/>
              </a:lnSpc>
              <a:spcAft>
                <a:spcPts val="0"/>
              </a:spcAft>
            </a:pPr>
            <a:r>
              <a:rPr lang="uk-UA" b="1" dirty="0">
                <a:latin typeface="Times New Roman" panose="02020603050405020304" pitchFamily="18" charset="0"/>
                <a:ea typeface="Times New Roman" panose="02020603050405020304" pitchFamily="18" charset="0"/>
              </a:rPr>
              <a:t>6. Екологічна трансформація.</a:t>
            </a:r>
            <a:r>
              <a:rPr lang="uk-UA" dirty="0">
                <a:latin typeface="Times New Roman" panose="02020603050405020304" pitchFamily="18" charset="0"/>
                <a:ea typeface="Times New Roman" panose="02020603050405020304" pitchFamily="18" charset="0"/>
              </a:rPr>
              <a:t> Північні країни активно реалізують політику декарбонізації, але перехід до низьковуглецевої економіки потребує значних інвестицій.</a:t>
            </a:r>
            <a:endParaRPr lang="ru-RU" sz="1600" dirty="0">
              <a:effectLst/>
              <a:latin typeface="Times New Roman" panose="02020603050405020304" pitchFamily="18" charset="0"/>
              <a:ea typeface="Times New Roman" panose="02020603050405020304" pitchFamily="18" charset="0"/>
            </a:endParaRPr>
          </a:p>
        </p:txBody>
      </p:sp>
      <p:sp>
        <p:nvSpPr>
          <p:cNvPr id="6" name="Прямоугольник 5"/>
          <p:cNvSpPr/>
          <p:nvPr/>
        </p:nvSpPr>
        <p:spPr>
          <a:xfrm>
            <a:off x="0" y="122003"/>
            <a:ext cx="7764379" cy="369332"/>
          </a:xfrm>
          <a:prstGeom prst="rect">
            <a:avLst/>
          </a:prstGeom>
        </p:spPr>
        <p:txBody>
          <a:bodyPr wrap="square">
            <a:spAutoFit/>
          </a:bodyPr>
          <a:lstStyle/>
          <a:p>
            <a:r>
              <a:rPr lang="uk-UA" b="1" dirty="0" smtClean="0">
                <a:latin typeface="Times New Roman" panose="02020603050405020304" pitchFamily="18" charset="0"/>
                <a:cs typeface="Times New Roman" panose="02020603050405020304" pitchFamily="18" charset="0"/>
              </a:rPr>
              <a:t>4. Скандинавська модель соціально орієнтованої ринкової економіки</a:t>
            </a:r>
            <a:endParaRPr lang="uk-UA"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93490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C227144E-1103-4DC3-89B8-B71EDED2D586}"/>
              </a:ext>
            </a:extLst>
          </p:cNvPr>
          <p:cNvSpPr>
            <a:spLocks noGrp="1"/>
          </p:cNvSpPr>
          <p:nvPr>
            <p:ph type="title"/>
          </p:nvPr>
        </p:nvSpPr>
        <p:spPr>
          <a:xfrm>
            <a:off x="1961147" y="974558"/>
            <a:ext cx="4813265" cy="1335681"/>
          </a:xfrm>
        </p:spPr>
        <p:txBody>
          <a:bodyPr>
            <a:noAutofit/>
          </a:bodyPr>
          <a:lstStyle/>
          <a:p>
            <a:pPr algn="ctr"/>
            <a:r>
              <a:rPr lang="uk-UA"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Дякую за увагу</a:t>
            </a:r>
            <a:r>
              <a:rPr lang="en-US" sz="40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rPr>
              <a:t>!</a:t>
            </a:r>
            <a:endParaRPr lang="uk-UA"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Black" panose="020B0A04020102020204" pitchFamily="34" charset="0"/>
            </a:endParaRPr>
          </a:p>
        </p:txBody>
      </p:sp>
      <p:sp>
        <p:nvSpPr>
          <p:cNvPr id="3" name="Заголовок 1">
            <a:extLst>
              <a:ext uri="{FF2B5EF4-FFF2-40B4-BE49-F238E27FC236}">
                <a16:creationId xmlns="" xmlns:a16="http://schemas.microsoft.com/office/drawing/2014/main" id="{7B7DB14C-6D1E-46FF-B761-8983A822EB55}"/>
              </a:ext>
            </a:extLst>
          </p:cNvPr>
          <p:cNvSpPr txBox="1">
            <a:spLocks/>
          </p:cNvSpPr>
          <p:nvPr/>
        </p:nvSpPr>
        <p:spPr>
          <a:xfrm>
            <a:off x="4506956" y="4998965"/>
            <a:ext cx="4596002" cy="109491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uk-UA"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Гарного Вам дня</a:t>
            </a:r>
            <a:r>
              <a:rPr lang="en-US"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rPr>
              <a:t>!</a:t>
            </a:r>
            <a:endParaRPr lang="uk-UA"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Black" panose="020B0A04020102020204" pitchFamily="34" charset="0"/>
            </a:endParaRPr>
          </a:p>
        </p:txBody>
      </p:sp>
      <p:sp>
        <p:nvSpPr>
          <p:cNvPr id="6" name="Улыбающееся лицо 5"/>
          <p:cNvSpPr/>
          <p:nvPr/>
        </p:nvSpPr>
        <p:spPr>
          <a:xfrm>
            <a:off x="2983831" y="2442411"/>
            <a:ext cx="2731169" cy="2490536"/>
          </a:xfrm>
          <a:prstGeom prst="smileyFac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30854538"/>
      </p:ext>
    </p:extLst>
  </p:cSld>
  <p:clrMapOvr>
    <a:masterClrMapping/>
  </p:clrMapOvr>
</p:sld>
</file>

<file path=ppt/theme/theme1.xml><?xml version="1.0" encoding="utf-8"?>
<a:theme xmlns:a="http://schemas.openxmlformats.org/drawingml/2006/main" name="Грань">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2637</TotalTime>
  <Words>6956</Words>
  <Application>Microsoft Office PowerPoint</Application>
  <PresentationFormat>Широкоэкранный</PresentationFormat>
  <Paragraphs>488</Paragraphs>
  <Slides>55</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55</vt:i4>
      </vt:variant>
    </vt:vector>
  </HeadingPairs>
  <TitlesOfParts>
    <vt:vector size="66" baseType="lpstr">
      <vt:lpstr>Aptos Display</vt:lpstr>
      <vt:lpstr>Arial</vt:lpstr>
      <vt:lpstr>Arial Black</vt:lpstr>
      <vt:lpstr>Calibri</vt:lpstr>
      <vt:lpstr>Calibri Light</vt:lpstr>
      <vt:lpstr>Palatino Linotype</vt:lpstr>
      <vt:lpstr>Symbol</vt:lpstr>
      <vt:lpstr>Times New Roman</vt:lpstr>
      <vt:lpstr>Trebuchet MS</vt:lpstr>
      <vt:lpstr>Wingdings 3</vt:lpstr>
      <vt:lpstr>Грань</vt:lpstr>
      <vt:lpstr>МІНІСТЕРСТВО ОСВІТИ І НАУКИ УКРАЇНИ  ДЕРЖАВНИЙ УНІВЕРСИТЕТ «ЖИТОМИРСЬКА ПОЛІТЕХНІКА»</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1. Американська (англо-саксонська) модель економіки.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Дякую за увагу!</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Адміністратор</dc:creator>
  <cp:lastModifiedBy>ХХХ</cp:lastModifiedBy>
  <cp:revision>300</cp:revision>
  <dcterms:created xsi:type="dcterms:W3CDTF">2017-12-12T13:35:46Z</dcterms:created>
  <dcterms:modified xsi:type="dcterms:W3CDTF">2026-09-18T16:52:20Z</dcterms:modified>
</cp:coreProperties>
</file>