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4">
  <p:sldMasterIdLst>
    <p:sldMasterId id="2147483668" r:id="rId1"/>
  </p:sldMasterIdLst>
  <p:notesMasterIdLst>
    <p:notesMasterId r:id="rId28"/>
  </p:notesMasterIdLst>
  <p:sldIdLst>
    <p:sldId id="256" r:id="rId2"/>
    <p:sldId id="373" r:id="rId3"/>
    <p:sldId id="370" r:id="rId4"/>
    <p:sldId id="371" r:id="rId5"/>
    <p:sldId id="369" r:id="rId6"/>
    <p:sldId id="293" r:id="rId7"/>
    <p:sldId id="372" r:id="rId8"/>
    <p:sldId id="374" r:id="rId9"/>
    <p:sldId id="375" r:id="rId10"/>
    <p:sldId id="378" r:id="rId11"/>
    <p:sldId id="376" r:id="rId12"/>
    <p:sldId id="377" r:id="rId13"/>
    <p:sldId id="380" r:id="rId14"/>
    <p:sldId id="379" r:id="rId15"/>
    <p:sldId id="384" r:id="rId16"/>
    <p:sldId id="383" r:id="rId17"/>
    <p:sldId id="382" r:id="rId18"/>
    <p:sldId id="381" r:id="rId19"/>
    <p:sldId id="385" r:id="rId20"/>
    <p:sldId id="386" r:id="rId21"/>
    <p:sldId id="387" r:id="rId22"/>
    <p:sldId id="388" r:id="rId23"/>
    <p:sldId id="389" r:id="rId24"/>
    <p:sldId id="390" r:id="rId25"/>
    <p:sldId id="391" r:id="rId26"/>
    <p:sldId id="265"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26EE"/>
    <a:srgbClr val="8787FF"/>
    <a:srgbClr val="FF9966"/>
    <a:srgbClr val="FFD347"/>
    <a:srgbClr val="EBC1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30" autoAdjust="0"/>
    <p:restoredTop sz="94660"/>
  </p:normalViewPr>
  <p:slideViewPr>
    <p:cSldViewPr snapToGrid="0">
      <p:cViewPr varScale="1">
        <p:scale>
          <a:sx n="85" d="100"/>
          <a:sy n="85" d="100"/>
        </p:scale>
        <p:origin x="874"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A6856D-DDD3-4545-9DC2-D12DFA553DF1}" type="datetimeFigureOut">
              <a:rPr lang="x-none" smtClean="0"/>
              <a:pPr/>
              <a:t>17.09.2026</a:t>
            </a:fld>
            <a:endParaRPr lang="x-none"/>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558D90-75EB-4358-AF9C-184D6CFD78D5}" type="slidenum">
              <a:rPr lang="x-none" smtClean="0"/>
              <a:pPr/>
              <a:t>‹#›</a:t>
            </a:fld>
            <a:endParaRPr lang="x-none"/>
          </a:p>
        </p:txBody>
      </p:sp>
    </p:spTree>
    <p:extLst>
      <p:ext uri="{BB962C8B-B14F-4D97-AF65-F5344CB8AC3E}">
        <p14:creationId xmlns:p14="http://schemas.microsoft.com/office/powerpoint/2010/main" val="3150051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9FE5B2F3-962C-43B8-8FD1-FE83FAA6A984}" type="datetime1">
              <a:rPr lang="en-US" smtClean="0"/>
              <a:pPr/>
              <a:t>9/17/2026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09973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30934B61-AB56-4355-B7A0-93A4F046C496}" type="datetime1">
              <a:rPr lang="en-US" smtClean="0"/>
              <a:pPr/>
              <a:t>9/17/2026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49485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5372DEE9-B0AE-4928-85CD-9AFD723D6BAA}" type="datetime1">
              <a:rPr lang="en-US" smtClean="0"/>
              <a:pPr/>
              <a:t>9/17/2026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82668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B8AE3A97-FA76-4CB7-ACBD-BE358D7C4E63}" type="datetime1">
              <a:rPr lang="en-US" smtClean="0"/>
              <a:pPr/>
              <a:t>9/17/2026</a:t>
            </a:fld>
            <a:endParaRPr lang="en-US" dirty="0"/>
          </a:p>
        </p:txBody>
      </p:sp>
      <p:sp>
        <p:nvSpPr>
          <p:cNvPr id="6" name="Footer Placeholder 5"/>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pPr/>
              <a:t>‹#›</a:t>
            </a:fld>
            <a:endParaRPr lang="en-US" dirty="0"/>
          </a:p>
        </p:txBody>
      </p:sp>
    </p:spTree>
    <p:extLst>
      <p:ext uri="{BB962C8B-B14F-4D97-AF65-F5344CB8AC3E}">
        <p14:creationId xmlns:p14="http://schemas.microsoft.com/office/powerpoint/2010/main" val="3480760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AE553CED-2C7C-4337-9576-2FCDB56BBA07}" type="datetime1">
              <a:rPr lang="en-US" smtClean="0"/>
              <a:pPr/>
              <a:t>9/17/2026</a:t>
            </a:fld>
            <a:endParaRPr lang="en-US" dirty="0"/>
          </a:p>
        </p:txBody>
      </p:sp>
      <p:sp>
        <p:nvSpPr>
          <p:cNvPr id="8" name="Footer Placeholder 7"/>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6899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C47249D0-D768-4864-8DAE-D39799DD7A44}" type="datetime1">
              <a:rPr lang="en-US" smtClean="0"/>
              <a:pPr/>
              <a:t>9/17/2026</a:t>
            </a:fld>
            <a:endParaRPr lang="en-US" dirty="0"/>
          </a:p>
        </p:txBody>
      </p:sp>
      <p:sp>
        <p:nvSpPr>
          <p:cNvPr id="4" name="Footer Placeholder 3"/>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0420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10B7C3-8A76-48B2-ACBB-E73C78280263}" type="datetime1">
              <a:rPr lang="en-US" smtClean="0"/>
              <a:pPr/>
              <a:t>9/17/2026</a:t>
            </a:fld>
            <a:endParaRPr lang="en-US" dirty="0"/>
          </a:p>
        </p:txBody>
      </p:sp>
      <p:sp>
        <p:nvSpPr>
          <p:cNvPr id="3" name="Footer Placeholder 2"/>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76039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uk-UA"/>
              <a:t>Відредагуйте стиль зразка тексту</a:t>
            </a:r>
          </a:p>
        </p:txBody>
      </p:sp>
      <p:sp>
        <p:nvSpPr>
          <p:cNvPr id="5" name="Date Placeholder 4"/>
          <p:cNvSpPr>
            <a:spLocks noGrp="1"/>
          </p:cNvSpPr>
          <p:nvPr>
            <p:ph type="dt" sz="half" idx="10"/>
          </p:nvPr>
        </p:nvSpPr>
        <p:spPr/>
        <p:txBody>
          <a:bodyPr/>
          <a:lstStyle/>
          <a:p>
            <a:fld id="{27FF2A59-F3A7-4C73-9B7A-F33A03A07F2C}" type="datetime1">
              <a:rPr lang="en-US" smtClean="0"/>
              <a:pPr/>
              <a:t>9/17/2026</a:t>
            </a:fld>
            <a:endParaRPr lang="en-US" dirty="0"/>
          </a:p>
        </p:txBody>
      </p:sp>
      <p:sp>
        <p:nvSpPr>
          <p:cNvPr id="6" name="Footer Placeholder 5"/>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p14="http://schemas.microsoft.com/office/powerpoint/2010/main" val="417367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Відредагуйте стиль зразка тексту</a:t>
            </a:r>
          </a:p>
        </p:txBody>
      </p:sp>
      <p:sp>
        <p:nvSpPr>
          <p:cNvPr id="5" name="Date Placeholder 4"/>
          <p:cNvSpPr>
            <a:spLocks noGrp="1"/>
          </p:cNvSpPr>
          <p:nvPr>
            <p:ph type="dt" sz="half" idx="10"/>
          </p:nvPr>
        </p:nvSpPr>
        <p:spPr/>
        <p:txBody>
          <a:bodyPr/>
          <a:lstStyle/>
          <a:p>
            <a:fld id="{69235640-2F62-412E-8B6A-69DFAE038F90}" type="datetime1">
              <a:rPr lang="en-US" smtClean="0"/>
              <a:pPr/>
              <a:t>9/17/2026</a:t>
            </a:fld>
            <a:endParaRPr lang="en-US" dirty="0"/>
          </a:p>
        </p:txBody>
      </p:sp>
      <p:sp>
        <p:nvSpPr>
          <p:cNvPr id="6" name="Footer Placeholder 5"/>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33976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D25C6427-DE76-49C0-877F-B351FF15AFB5}" type="datetime1">
              <a:rPr lang="en-US" smtClean="0"/>
              <a:pPr/>
              <a:t>9/17/2026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77740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B1353EE7-1CAD-4667-A349-6789356DC218}" type="datetime1">
              <a:rPr lang="en-US" smtClean="0"/>
              <a:pPr/>
              <a:t>9/17/2026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555243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E2F2E392-702E-42A2-A3FD-8C1677FEF812}" type="datetime1">
              <a:rPr lang="en-US" smtClean="0"/>
              <a:pPr/>
              <a:t>9/17/2026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27179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B560A20A-D6C3-493C-A25F-ECF19F072113}" type="datetime1">
              <a:rPr lang="en-US" smtClean="0"/>
              <a:pPr/>
              <a:t>9/17/2026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7807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1EC40C45-48CC-4A4E-AAC3-4C74D6A1D354}" type="datetime1">
              <a:rPr lang="en-US" smtClean="0"/>
              <a:pPr/>
              <a:t>9/17/2026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3539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EF7E550F-ABB9-4645-9B3D-CE2D2C23369D}" type="datetime1">
              <a:rPr lang="en-US" smtClean="0"/>
              <a:pPr/>
              <a:t>9/17/2026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pPr/>
              <a:t>‹#›</a:t>
            </a:fld>
            <a:endParaRPr lang="en-US" dirty="0"/>
          </a:p>
        </p:txBody>
      </p:sp>
    </p:spTree>
    <p:extLst>
      <p:ext uri="{BB962C8B-B14F-4D97-AF65-F5344CB8AC3E}">
        <p14:creationId xmlns:p14="http://schemas.microsoft.com/office/powerpoint/2010/main" val="2228229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9069FEF7-74C4-46A0-9CE3-6C396B6509B9}" type="datetime1">
              <a:rPr lang="en-US" smtClean="0"/>
              <a:pPr/>
              <a:t>9/17/2026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47327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DCDBBC8-E744-43F0-8DE2-022E60DB8DC7}" type="datetime1">
              <a:rPr lang="en-US" smtClean="0"/>
              <a:pPr/>
              <a:t>9/17/2026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8442845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ctrTitle"/>
          </p:nvPr>
        </p:nvSpPr>
        <p:spPr bwMode="auto">
          <a:xfrm>
            <a:off x="1076325" y="115888"/>
            <a:ext cx="7959725" cy="719137"/>
          </a:xfrm>
        </p:spPr>
        <p:txBody>
          <a:bodyPr wrap="square" lIns="91440" tIns="45720" rIns="91440" bIns="45720" numCol="1" anchorCtr="0" compatLnSpc="1">
            <a:prstTxWarp prst="textNoShape">
              <a:avLst/>
            </a:prstTxWarp>
          </a:bodyPr>
          <a:lstStyle/>
          <a:p>
            <a:pPr algn="ctr" eaLnBrk="1" fontAlgn="auto" hangingPunct="1">
              <a:spcAft>
                <a:spcPts val="0"/>
              </a:spcAft>
              <a:defRPr/>
            </a:pPr>
            <a:r>
              <a:rPr lang="ru-RU" altLang="uk-UA" sz="1800" dirty="0" smtClean="0">
                <a:solidFill>
                  <a:schemeClr val="tx1"/>
                </a:solidFill>
                <a:effectLst/>
                <a:latin typeface="Times New Roman" pitchFamily="18" charset="0"/>
                <a:cs typeface="Times New Roman" pitchFamily="18" charset="0"/>
              </a:rPr>
              <a:t>МІНІСТЕРСТВО </a:t>
            </a:r>
            <a:r>
              <a:rPr lang="uk-UA" altLang="uk-UA" sz="1800" dirty="0" smtClean="0">
                <a:solidFill>
                  <a:schemeClr val="tx1"/>
                </a:solidFill>
                <a:effectLst/>
                <a:latin typeface="Times New Roman" pitchFamily="18" charset="0"/>
                <a:cs typeface="Times New Roman" pitchFamily="18" charset="0"/>
              </a:rPr>
              <a:t>ОСВІТИ І НАУКИ</a:t>
            </a:r>
            <a:r>
              <a:rPr lang="en-US" altLang="uk-UA" sz="1800" dirty="0" smtClean="0">
                <a:solidFill>
                  <a:schemeClr val="tx1"/>
                </a:solidFill>
                <a:effectLst/>
                <a:latin typeface="Times New Roman" pitchFamily="18" charset="0"/>
                <a:cs typeface="Times New Roman" pitchFamily="18" charset="0"/>
              </a:rPr>
              <a:t> </a:t>
            </a:r>
            <a:r>
              <a:rPr lang="ru-RU" altLang="uk-UA" sz="1800" dirty="0" smtClean="0">
                <a:solidFill>
                  <a:schemeClr val="tx1"/>
                </a:solidFill>
                <a:effectLst/>
                <a:latin typeface="Times New Roman" pitchFamily="18" charset="0"/>
                <a:cs typeface="Times New Roman" pitchFamily="18" charset="0"/>
              </a:rPr>
              <a:t>УКРАЇНИ</a:t>
            </a:r>
            <a:br>
              <a:rPr lang="ru-RU" altLang="uk-UA" sz="1800" dirty="0" smtClean="0">
                <a:solidFill>
                  <a:schemeClr val="tx1"/>
                </a:solidFill>
                <a:effectLst/>
                <a:latin typeface="Times New Roman" pitchFamily="18" charset="0"/>
                <a:cs typeface="Times New Roman" pitchFamily="18" charset="0"/>
              </a:rPr>
            </a:br>
            <a:r>
              <a:rPr lang="ru-RU" altLang="uk-UA" sz="1800" dirty="0" smtClean="0">
                <a:solidFill>
                  <a:schemeClr val="tx1"/>
                </a:solidFill>
                <a:effectLst/>
                <a:latin typeface="Times New Roman" pitchFamily="18" charset="0"/>
                <a:cs typeface="Times New Roman" pitchFamily="18" charset="0"/>
              </a:rPr>
              <a:t> ДЕРЖАВНИЙ УНІВЕРСИТЕТ «ЖИТОМИРСЬКА ПОЛІТЕХНІКА»</a:t>
            </a:r>
          </a:p>
        </p:txBody>
      </p:sp>
      <p:sp>
        <p:nvSpPr>
          <p:cNvPr id="3" name="Підзаголовок 2">
            <a:extLst>
              <a:ext uri="{FF2B5EF4-FFF2-40B4-BE49-F238E27FC236}">
                <a16:creationId xmlns:a16="http://schemas.microsoft.com/office/drawing/2014/main" xmlns="" id="{462FFA08-9BC7-4E8F-9749-E1B5BD4C4B5A}"/>
              </a:ext>
            </a:extLst>
          </p:cNvPr>
          <p:cNvSpPr>
            <a:spLocks noGrp="1"/>
          </p:cNvSpPr>
          <p:nvPr>
            <p:ph type="subTitle" idx="1"/>
          </p:nvPr>
        </p:nvSpPr>
        <p:spPr>
          <a:xfrm>
            <a:off x="1749966" y="1831051"/>
            <a:ext cx="7766936" cy="719644"/>
          </a:xfrm>
        </p:spPr>
        <p:txBody>
          <a:bodyPr>
            <a:normAutofit fontScale="77500" lnSpcReduction="20000"/>
          </a:bodyPr>
          <a:lstStyle/>
          <a:p>
            <a:pPr algn="ctr">
              <a:spcBef>
                <a:spcPts val="0"/>
              </a:spcBef>
            </a:pPr>
            <a:r>
              <a:rPr lang="ru-RU" sz="3200" b="1" dirty="0">
                <a:solidFill>
                  <a:schemeClr val="tx1"/>
                </a:solidFill>
                <a:latin typeface="Times New Roman" panose="02020603050405020304" pitchFamily="18" charset="0"/>
                <a:cs typeface="Times New Roman" panose="02020603050405020304" pitchFamily="18" charset="0"/>
              </a:rPr>
              <a:t>Тема 2. </a:t>
            </a:r>
            <a:r>
              <a:rPr lang="uk-UA" sz="3200" b="1" dirty="0" smtClean="0">
                <a:solidFill>
                  <a:schemeClr val="tx1"/>
                </a:solidFill>
                <a:latin typeface="Times New Roman" panose="02020603050405020304" pitchFamily="18" charset="0"/>
                <a:cs typeface="Times New Roman" panose="02020603050405020304" pitchFamily="18" charset="0"/>
              </a:rPr>
              <a:t>Економічний механізм використання показників в господарській діяльності</a:t>
            </a:r>
            <a:endParaRPr lang="uk-UA" sz="3200" dirty="0">
              <a:solidFill>
                <a:schemeClr val="tx1"/>
              </a:solidFill>
              <a:latin typeface="Times New Roman" panose="02020603050405020304" pitchFamily="18" charset="0"/>
              <a:cs typeface="Times New Roman" panose="02020603050405020304" pitchFamily="18" charset="0"/>
            </a:endParaRPr>
          </a:p>
        </p:txBody>
      </p:sp>
      <p:sp>
        <p:nvSpPr>
          <p:cNvPr id="4" name="Підзаголовок 2">
            <a:extLst>
              <a:ext uri="{FF2B5EF4-FFF2-40B4-BE49-F238E27FC236}">
                <a16:creationId xmlns:a16="http://schemas.microsoft.com/office/drawing/2014/main" xmlns="" id="{3E271608-9726-4B03-8461-E5827A8C9861}"/>
              </a:ext>
            </a:extLst>
          </p:cNvPr>
          <p:cNvSpPr txBox="1">
            <a:spLocks/>
          </p:cNvSpPr>
          <p:nvPr/>
        </p:nvSpPr>
        <p:spPr>
          <a:xfrm>
            <a:off x="1076325" y="2664699"/>
            <a:ext cx="9324474" cy="2622884"/>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ctr"/>
            <a:r>
              <a:rPr lang="uk-UA" sz="2400" b="1" i="1" dirty="0" smtClean="0">
                <a:solidFill>
                  <a:schemeClr val="tx1"/>
                </a:solidFill>
                <a:latin typeface="Times New Roman" panose="02020603050405020304" pitchFamily="18" charset="0"/>
                <a:cs typeface="Times New Roman" panose="02020603050405020304" pitchFamily="18" charset="0"/>
              </a:rPr>
              <a:t>Зміст</a:t>
            </a:r>
            <a:r>
              <a:rPr lang="ru-RU" sz="2400" b="1" i="1" dirty="0" smtClean="0">
                <a:solidFill>
                  <a:schemeClr val="tx1"/>
                </a:solidFill>
                <a:latin typeface="Times New Roman" panose="02020603050405020304" pitchFamily="18" charset="0"/>
                <a:cs typeface="Times New Roman" panose="02020603050405020304" pitchFamily="18" charset="0"/>
              </a:rPr>
              <a:t> теми</a:t>
            </a:r>
          </a:p>
          <a:p>
            <a:pPr algn="just">
              <a:spcBef>
                <a:spcPts val="0"/>
              </a:spcBef>
            </a:pPr>
            <a:r>
              <a:rPr lang="ru-RU" sz="2400" dirty="0">
                <a:solidFill>
                  <a:schemeClr val="tx1"/>
                </a:solidFill>
                <a:latin typeface="Times New Roman" panose="02020603050405020304" pitchFamily="18" charset="0"/>
                <a:cs typeface="Times New Roman" panose="02020603050405020304" pitchFamily="18" charset="0"/>
              </a:rPr>
              <a:t>2.1. </a:t>
            </a:r>
            <a:r>
              <a:rPr lang="uk-UA" sz="2400" dirty="0" smtClean="0">
                <a:solidFill>
                  <a:schemeClr val="tx1"/>
                </a:solidFill>
                <a:latin typeface="Times New Roman" panose="02020603050405020304" pitchFamily="18" charset="0"/>
                <a:cs typeface="Times New Roman" panose="02020603050405020304" pitchFamily="18" charset="0"/>
              </a:rPr>
              <a:t>Класифікаційні ознаки показників.</a:t>
            </a:r>
          </a:p>
          <a:p>
            <a:pPr algn="just">
              <a:spcBef>
                <a:spcPts val="0"/>
              </a:spcBef>
            </a:pPr>
            <a:r>
              <a:rPr lang="uk-UA" sz="2400" dirty="0" smtClean="0">
                <a:solidFill>
                  <a:schemeClr val="tx1"/>
                </a:solidFill>
                <a:latin typeface="Times New Roman" panose="02020603050405020304" pitchFamily="18" charset="0"/>
                <a:cs typeface="Times New Roman" panose="02020603050405020304" pitchFamily="18" charset="0"/>
              </a:rPr>
              <a:t>2.2. Функції показників.</a:t>
            </a:r>
          </a:p>
          <a:p>
            <a:pPr algn="just">
              <a:spcBef>
                <a:spcPts val="0"/>
              </a:spcBef>
            </a:pPr>
            <a:r>
              <a:rPr lang="uk-UA" sz="2400" dirty="0" smtClean="0">
                <a:solidFill>
                  <a:schemeClr val="tx1"/>
                </a:solidFill>
                <a:latin typeface="Times New Roman" panose="02020603050405020304" pitchFamily="18" charset="0"/>
                <a:cs typeface="Times New Roman" panose="02020603050405020304" pitchFamily="18" charset="0"/>
              </a:rPr>
              <a:t>2.3. Характеристика видів взаємозв’язків між показниками.</a:t>
            </a:r>
          </a:p>
          <a:p>
            <a:pPr algn="just">
              <a:spcBef>
                <a:spcPts val="0"/>
              </a:spcBef>
            </a:pPr>
            <a:r>
              <a:rPr lang="uk-UA" sz="2400" dirty="0" smtClean="0">
                <a:solidFill>
                  <a:schemeClr val="tx1"/>
                </a:solidFill>
                <a:latin typeface="Times New Roman" panose="02020603050405020304" pitchFamily="18" charset="0"/>
                <a:cs typeface="Times New Roman" panose="02020603050405020304" pitchFamily="18" charset="0"/>
              </a:rPr>
              <a:t>2.4. Моделі розрахунку показників.</a:t>
            </a:r>
            <a:endParaRPr lang="uk-UA" sz="2400" dirty="0">
              <a:solidFill>
                <a:schemeClr val="tx1"/>
              </a:solidFill>
              <a:latin typeface="Times New Roman" panose="02020603050405020304" pitchFamily="18" charset="0"/>
              <a:cs typeface="Times New Roman" panose="02020603050405020304" pitchFamily="18" charset="0"/>
            </a:endParaRPr>
          </a:p>
        </p:txBody>
      </p:sp>
      <p:sp>
        <p:nvSpPr>
          <p:cNvPr id="7" name="Прямоугольник 6"/>
          <p:cNvSpPr>
            <a:spLocks noChangeArrowheads="1"/>
          </p:cNvSpPr>
          <p:nvPr/>
        </p:nvSpPr>
        <p:spPr bwMode="auto">
          <a:xfrm>
            <a:off x="7196772" y="6193668"/>
            <a:ext cx="4055919" cy="369332"/>
          </a:xfrm>
          <a:prstGeom prst="rect">
            <a:avLst/>
          </a:prstGeom>
          <a:noFill/>
          <a:ln w="9525">
            <a:noFill/>
            <a:miter lim="800000"/>
            <a:headEnd/>
            <a:tailEnd/>
          </a:ln>
        </p:spPr>
        <p:txBody>
          <a:bodyPr wrap="none">
            <a:spAutoFit/>
          </a:bodyPr>
          <a:lstStyle/>
          <a:p>
            <a:pPr fontAlgn="auto">
              <a:spcBef>
                <a:spcPts val="0"/>
              </a:spcBef>
              <a:spcAft>
                <a:spcPts val="0"/>
              </a:spcAft>
              <a:defRPr/>
            </a:pPr>
            <a:r>
              <a:rPr lang="uk-UA" b="1" i="1" dirty="0">
                <a:latin typeface="Palatino Linotype" pitchFamily="18" charset="0"/>
                <a:cs typeface="Times New Roman" pitchFamily="18" charset="0"/>
              </a:rPr>
              <a:t>ЛЕКТОР:  </a:t>
            </a:r>
            <a:r>
              <a:rPr lang="uk-UA" b="1" i="1" dirty="0" err="1" smtClean="0">
                <a:latin typeface="Palatino Linotype" pitchFamily="18" charset="0"/>
                <a:cs typeface="Times New Roman" pitchFamily="18" charset="0"/>
              </a:rPr>
              <a:t>к.е.н</a:t>
            </a:r>
            <a:r>
              <a:rPr lang="uk-UA" b="1" i="1" dirty="0" smtClean="0">
                <a:latin typeface="Palatino Linotype" pitchFamily="18" charset="0"/>
                <a:cs typeface="Times New Roman" pitchFamily="18" charset="0"/>
              </a:rPr>
              <a:t>., доц. Мельник </a:t>
            </a:r>
            <a:r>
              <a:rPr lang="uk-UA" b="1" i="1" dirty="0">
                <a:latin typeface="Palatino Linotype" pitchFamily="18" charset="0"/>
                <a:cs typeface="Times New Roman" pitchFamily="18" charset="0"/>
              </a:rPr>
              <a:t>Т.</a:t>
            </a:r>
            <a:r>
              <a:rPr lang="en-US" b="1" i="1" dirty="0">
                <a:latin typeface="Palatino Linotype" pitchFamily="18" charset="0"/>
                <a:cs typeface="Times New Roman" pitchFamily="18" charset="0"/>
              </a:rPr>
              <a:t> </a:t>
            </a:r>
            <a:r>
              <a:rPr lang="uk-UA" b="1" i="1" dirty="0">
                <a:latin typeface="Palatino Linotype" pitchFamily="18" charset="0"/>
                <a:cs typeface="Times New Roman" pitchFamily="18" charset="0"/>
              </a:rPr>
              <a:t>Ю.</a:t>
            </a:r>
            <a:endParaRPr lang="ru-RU" b="1" i="1" dirty="0">
              <a:latin typeface="Palatino Linotype" pitchFamily="18" charset="0"/>
              <a:cs typeface="Times New Roman" pitchFamily="18" charset="0"/>
            </a:endParaRPr>
          </a:p>
        </p:txBody>
      </p:sp>
    </p:spTree>
    <p:extLst>
      <p:ext uri="{BB962C8B-B14F-4D97-AF65-F5344CB8AC3E}">
        <p14:creationId xmlns:p14="http://schemas.microsoft.com/office/powerpoint/2010/main" val="21568422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a:bodyPr>
          <a:lstStyle/>
          <a:p>
            <a:r>
              <a:rPr lang="uk-UA" sz="2800" b="1" dirty="0">
                <a:solidFill>
                  <a:schemeClr val="tx1"/>
                </a:solidFill>
                <a:latin typeface="Times New Roman" panose="02020603050405020304" pitchFamily="18" charset="0"/>
                <a:ea typeface="Times New Roman" panose="02020603050405020304" pitchFamily="18" charset="0"/>
              </a:rPr>
              <a:t>2.1. Класифікаційні ознаки показників</a:t>
            </a:r>
            <a:endParaRPr lang="uk-UA" sz="2800" dirty="0">
              <a:solidFill>
                <a:schemeClr val="tx1"/>
              </a:solidFill>
              <a:latin typeface="Arial Black" panose="020B0A04020102020204" pitchFamily="34" charset="0"/>
            </a:endParaRPr>
          </a:p>
        </p:txBody>
      </p:sp>
      <p:sp>
        <p:nvSpPr>
          <p:cNvPr id="2" name="Прямоугольник 1"/>
          <p:cNvSpPr/>
          <p:nvPr/>
        </p:nvSpPr>
        <p:spPr>
          <a:xfrm>
            <a:off x="643549" y="805483"/>
            <a:ext cx="7699948" cy="96488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198120" algn="just">
              <a:lnSpc>
                <a:spcPct val="115000"/>
              </a:lnSpc>
              <a:spcAft>
                <a:spcPts val="0"/>
              </a:spcAft>
            </a:pPr>
            <a:r>
              <a:rPr lang="uk-UA" b="1" u="sng" dirty="0">
                <a:latin typeface="Times New Roman" panose="02020603050405020304" pitchFamily="18" charset="0"/>
                <a:ea typeface="Times New Roman" panose="02020603050405020304" pitchFamily="18" charset="0"/>
              </a:rPr>
              <a:t>1. За економічним змістом досліджуваних явищ і процесів:</a:t>
            </a:r>
            <a:r>
              <a:rPr lang="uk-UA" u="sng" dirty="0">
                <a:latin typeface="Times New Roman" panose="02020603050405020304" pitchFamily="18" charset="0"/>
                <a:ea typeface="Times New Roman" panose="02020603050405020304" pitchFamily="18" charset="0"/>
              </a:rPr>
              <a:t> </a:t>
            </a:r>
            <a:endParaRPr lang="ru-RU" sz="1100" dirty="0">
              <a:latin typeface="Times New Roman" panose="02020603050405020304" pitchFamily="18" charset="0"/>
              <a:ea typeface="Times New Roman" panose="02020603050405020304" pitchFamily="18" charset="0"/>
            </a:endParaRPr>
          </a:p>
          <a:p>
            <a:pPr marL="285750" indent="-285750">
              <a:buFont typeface="Symbol" panose="05050102010706020507" pitchFamily="18" charset="2"/>
              <a:buChar char="·"/>
            </a:pPr>
            <a:r>
              <a:rPr lang="uk-UA" b="1" i="1" dirty="0" smtClean="0">
                <a:latin typeface="Times New Roman" panose="02020603050405020304" pitchFamily="18" charset="0"/>
                <a:ea typeface="Times New Roman" panose="02020603050405020304" pitchFamily="18" charset="0"/>
              </a:rPr>
              <a:t>кількісні</a:t>
            </a:r>
            <a:r>
              <a:rPr lang="uk-UA" dirty="0" smtClean="0">
                <a:latin typeface="Times New Roman" panose="02020603050405020304" pitchFamily="18" charset="0"/>
                <a:ea typeface="Times New Roman" panose="02020603050405020304" pitchFamily="18" charset="0"/>
              </a:rPr>
              <a:t> </a:t>
            </a:r>
          </a:p>
          <a:p>
            <a:pPr marL="285750" indent="-285750">
              <a:buFont typeface="Symbol" panose="05050102010706020507" pitchFamily="18" charset="2"/>
              <a:buChar char="·"/>
            </a:pPr>
            <a:r>
              <a:rPr lang="uk-UA" b="1" i="1" dirty="0" smtClean="0">
                <a:latin typeface="Times New Roman" panose="02020603050405020304" pitchFamily="18" charset="0"/>
                <a:ea typeface="Times New Roman" panose="02020603050405020304" pitchFamily="18" charset="0"/>
              </a:rPr>
              <a:t>якісні </a:t>
            </a:r>
            <a:endParaRPr lang="ru-RU" b="1" i="1" dirty="0">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430306" y="1966246"/>
            <a:ext cx="8578782" cy="104797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indent="198120" algn="just">
              <a:lnSpc>
                <a:spcPct val="115000"/>
              </a:lnSpc>
              <a:spcAft>
                <a:spcPts val="0"/>
              </a:spcAft>
            </a:pPr>
            <a:r>
              <a:rPr lang="uk-UA" b="1" i="1" dirty="0" smtClean="0">
                <a:latin typeface="Times New Roman" panose="02020603050405020304" pitchFamily="18" charset="0"/>
                <a:ea typeface="Times New Roman" panose="02020603050405020304" pitchFamily="18" charset="0"/>
              </a:rPr>
              <a:t>Кількісні</a:t>
            </a:r>
            <a:r>
              <a:rPr lang="uk-UA" dirty="0" smtClean="0">
                <a:latin typeface="Times New Roman" panose="02020603050405020304" pitchFamily="18" charset="0"/>
                <a:ea typeface="Times New Roman" panose="02020603050405020304" pitchFamily="18" charset="0"/>
              </a:rPr>
              <a:t> – </a:t>
            </a:r>
            <a:r>
              <a:rPr lang="uk-UA" dirty="0">
                <a:latin typeface="Times New Roman" panose="02020603050405020304" pitchFamily="18" charset="0"/>
                <a:ea typeface="Times New Roman" panose="02020603050405020304" pitchFamily="18" charset="0"/>
              </a:rPr>
              <a:t>визначають діяльність бізнесу за абсолютними величинами фактів господарювання як іменовані числа, що свої одиниці виміру; серед них виділяють натуральні, трудові, грошові. </a:t>
            </a:r>
            <a:endParaRPr lang="ru-RU" sz="1100" dirty="0">
              <a:effectLst/>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989350" y="3128469"/>
            <a:ext cx="7854846" cy="2959272"/>
          </a:xfrm>
          <a:prstGeom prst="rect">
            <a:avLst/>
          </a:prstGeom>
        </p:spPr>
        <p:txBody>
          <a:bodyPr wrap="square">
            <a:spAutoFit/>
          </a:bodyPr>
          <a:lstStyle/>
          <a:p>
            <a:pPr indent="198120" algn="just">
              <a:lnSpc>
                <a:spcPct val="115000"/>
              </a:lnSpc>
              <a:spcAft>
                <a:spcPts val="0"/>
              </a:spcAft>
            </a:pPr>
            <a:r>
              <a:rPr lang="uk-UA" u="sng" dirty="0">
                <a:latin typeface="Times New Roman" panose="02020603050405020304" pitchFamily="18" charset="0"/>
                <a:ea typeface="Times New Roman" panose="02020603050405020304" pitchFamily="18" charset="0"/>
              </a:rPr>
              <a:t>Натуральні </a:t>
            </a:r>
            <a:r>
              <a:rPr lang="uk-UA" dirty="0">
                <a:latin typeface="Times New Roman" panose="02020603050405020304" pitchFamily="18" charset="0"/>
                <a:ea typeface="Times New Roman" panose="02020603050405020304" pitchFamily="18" charset="0"/>
              </a:rPr>
              <a:t>відбивають притаманні явищам фізичні властивості обсягів господарювання за простими, комбінованими і умовними вимірниками. </a:t>
            </a:r>
            <a:endParaRPr lang="ru-RU" sz="11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b="1" dirty="0">
                <a:latin typeface="Times New Roman" panose="02020603050405020304" pitchFamily="18" charset="0"/>
                <a:ea typeface="Times New Roman" panose="02020603050405020304" pitchFamily="18" charset="0"/>
              </a:rPr>
              <a:t>Приклади:</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підприємство виробило </a:t>
            </a:r>
            <a:r>
              <a:rPr lang="uk-UA" b="1" dirty="0">
                <a:latin typeface="Times New Roman" panose="02020603050405020304" pitchFamily="18" charset="0"/>
                <a:ea typeface="Times New Roman" panose="02020603050405020304" pitchFamily="18" charset="0"/>
              </a:rPr>
              <a:t>500 </a:t>
            </a:r>
            <a:r>
              <a:rPr lang="uk-UA" b="1" dirty="0" err="1">
                <a:latin typeface="Times New Roman" panose="02020603050405020304" pitchFamily="18" charset="0"/>
                <a:ea typeface="Times New Roman" panose="02020603050405020304" pitchFamily="18" charset="0"/>
              </a:rPr>
              <a:t>тонн</a:t>
            </a:r>
            <a:r>
              <a:rPr lang="uk-UA" b="1" dirty="0">
                <a:latin typeface="Times New Roman" panose="02020603050405020304" pitchFamily="18" charset="0"/>
                <a:ea typeface="Times New Roman" panose="02020603050405020304" pitchFamily="18" charset="0"/>
              </a:rPr>
              <a:t> цементу</a:t>
            </a:r>
            <a:r>
              <a:rPr lang="uk-UA" dirty="0">
                <a:latin typeface="Times New Roman" panose="02020603050405020304" pitchFamily="18" charset="0"/>
                <a:ea typeface="Times New Roman" panose="02020603050405020304" pitchFamily="18" charset="0"/>
              </a:rPr>
              <a:t>; </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молочне підприємство виробило </a:t>
            </a:r>
            <a:r>
              <a:rPr lang="uk-UA" b="1" dirty="0">
                <a:latin typeface="Times New Roman" panose="02020603050405020304" pitchFamily="18" charset="0"/>
                <a:ea typeface="Times New Roman" panose="02020603050405020304" pitchFamily="18" charset="0"/>
              </a:rPr>
              <a:t>20 000 літрів молока</a:t>
            </a:r>
            <a:r>
              <a:rPr lang="uk-UA" dirty="0">
                <a:latin typeface="Times New Roman" panose="02020603050405020304" pitchFamily="18" charset="0"/>
                <a:ea typeface="Times New Roman" panose="02020603050405020304" pitchFamily="18" charset="0"/>
              </a:rPr>
              <a:t>; </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магазин реалізував </a:t>
            </a:r>
            <a:r>
              <a:rPr lang="uk-UA" b="1" dirty="0">
                <a:latin typeface="Times New Roman" panose="02020603050405020304" pitchFamily="18" charset="0"/>
                <a:ea typeface="Times New Roman" panose="02020603050405020304" pitchFamily="18" charset="0"/>
              </a:rPr>
              <a:t>15 000 штук товарів</a:t>
            </a:r>
            <a:r>
              <a:rPr lang="uk-UA" dirty="0">
                <a:latin typeface="Times New Roman" panose="02020603050405020304" pitchFamily="18" charset="0"/>
                <a:ea typeface="Times New Roman" panose="02020603050405020304" pitchFamily="18" charset="0"/>
              </a:rPr>
              <a:t>.</a:t>
            </a:r>
            <a:endParaRPr lang="ru-RU" sz="11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b="1" dirty="0">
                <a:latin typeface="Times New Roman" panose="02020603050405020304" pitchFamily="18" charset="0"/>
                <a:ea typeface="Times New Roman" panose="02020603050405020304" pitchFamily="18" charset="0"/>
              </a:rPr>
              <a:t>Для чого використовують:</a:t>
            </a:r>
            <a:r>
              <a:rPr lang="uk-UA" dirty="0">
                <a:latin typeface="Times New Roman" panose="02020603050405020304" pitchFamily="18" charset="0"/>
                <a:ea typeface="Times New Roman" panose="02020603050405020304" pitchFamily="18" charset="0"/>
              </a:rPr>
              <a:t> прості натуральні показники дають змогу безпосередньо виміряти фізичний обсяг виробництва, реалізації, запасів або ресурсів.</a:t>
            </a:r>
            <a:endParaRPr lang="ru-RU" sz="1100" dirty="0">
              <a:effectLst/>
              <a:latin typeface="Times New Roman" panose="02020603050405020304" pitchFamily="18" charset="0"/>
              <a:ea typeface="Times New Roman" panose="02020603050405020304" pitchFamily="18" charset="0"/>
            </a:endParaRPr>
          </a:p>
        </p:txBody>
      </p:sp>
      <p:sp>
        <p:nvSpPr>
          <p:cNvPr id="5" name="Стрелка вниз 4"/>
          <p:cNvSpPr/>
          <p:nvPr/>
        </p:nvSpPr>
        <p:spPr>
          <a:xfrm>
            <a:off x="430306" y="3012141"/>
            <a:ext cx="367553" cy="15959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350329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a:bodyPr>
          <a:lstStyle/>
          <a:p>
            <a:r>
              <a:rPr lang="uk-UA" sz="2800" b="1" dirty="0">
                <a:solidFill>
                  <a:schemeClr val="tx1"/>
                </a:solidFill>
                <a:latin typeface="Times New Roman" panose="02020603050405020304" pitchFamily="18" charset="0"/>
                <a:ea typeface="Times New Roman" panose="02020603050405020304" pitchFamily="18" charset="0"/>
              </a:rPr>
              <a:t>2.1. Класифікаційні ознаки показників</a:t>
            </a:r>
            <a:endParaRPr lang="uk-UA" sz="2800" dirty="0">
              <a:solidFill>
                <a:schemeClr val="tx1"/>
              </a:solidFill>
              <a:latin typeface="Arial Black" panose="020B0A04020102020204" pitchFamily="34" charset="0"/>
            </a:endParaRPr>
          </a:p>
        </p:txBody>
      </p:sp>
      <p:sp>
        <p:nvSpPr>
          <p:cNvPr id="3" name="Прямоугольник 2"/>
          <p:cNvSpPr/>
          <p:nvPr/>
        </p:nvSpPr>
        <p:spPr>
          <a:xfrm>
            <a:off x="329784" y="752045"/>
            <a:ext cx="8739265" cy="104797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198120" algn="just">
              <a:lnSpc>
                <a:spcPct val="115000"/>
              </a:lnSpc>
              <a:spcAft>
                <a:spcPts val="0"/>
              </a:spcAft>
            </a:pPr>
            <a:r>
              <a:rPr lang="uk-UA" b="1" i="1" dirty="0" smtClean="0">
                <a:latin typeface="Times New Roman" panose="02020603050405020304" pitchFamily="18" charset="0"/>
                <a:ea typeface="Times New Roman" panose="02020603050405020304" pitchFamily="18" charset="0"/>
              </a:rPr>
              <a:t>Кількісні</a:t>
            </a:r>
            <a:r>
              <a:rPr lang="uk-UA" dirty="0" smtClean="0">
                <a:latin typeface="Times New Roman" panose="02020603050405020304" pitchFamily="18" charset="0"/>
                <a:ea typeface="Times New Roman" panose="02020603050405020304" pitchFamily="18" charset="0"/>
              </a:rPr>
              <a:t> – </a:t>
            </a:r>
            <a:r>
              <a:rPr lang="uk-UA" dirty="0">
                <a:latin typeface="Times New Roman" panose="02020603050405020304" pitchFamily="18" charset="0"/>
                <a:ea typeface="Times New Roman" panose="02020603050405020304" pitchFamily="18" charset="0"/>
              </a:rPr>
              <a:t>визначають діяльність бізнесу за абсолютними величинами фактів господарювання як іменовані числа, що свої одиниці виміру; серед них виділяють натуральні, трудові, грошові. </a:t>
            </a:r>
            <a:endParaRPr lang="ru-RU" sz="1100" dirty="0">
              <a:effectLst/>
              <a:latin typeface="Times New Roman" panose="02020603050405020304" pitchFamily="18" charset="0"/>
              <a:ea typeface="Times New Roman" panose="02020603050405020304" pitchFamily="18" charset="0"/>
            </a:endParaRPr>
          </a:p>
        </p:txBody>
      </p:sp>
      <p:sp>
        <p:nvSpPr>
          <p:cNvPr id="2" name="Прямоугольник 1"/>
          <p:cNvSpPr/>
          <p:nvPr/>
        </p:nvSpPr>
        <p:spPr>
          <a:xfrm>
            <a:off x="524657" y="2149854"/>
            <a:ext cx="9158990" cy="2322174"/>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indent="198120" algn="just">
              <a:lnSpc>
                <a:spcPct val="115000"/>
              </a:lnSpc>
              <a:spcAft>
                <a:spcPts val="0"/>
              </a:spcAft>
            </a:pPr>
            <a:r>
              <a:rPr lang="uk-UA" u="sng" dirty="0">
                <a:latin typeface="Times New Roman" panose="02020603050405020304" pitchFamily="18" charset="0"/>
                <a:ea typeface="Times New Roman" panose="02020603050405020304" pitchFamily="18" charset="0"/>
              </a:rPr>
              <a:t>Прості вимірники </a:t>
            </a:r>
            <a:r>
              <a:rPr lang="uk-UA" dirty="0">
                <a:latin typeface="Times New Roman" panose="02020603050405020304" pitchFamily="18" charset="0"/>
                <a:ea typeface="Times New Roman" panose="02020603050405020304" pitchFamily="18" charset="0"/>
              </a:rPr>
              <a:t>– тони, кілограми, літри, кубічні метри, квадратні метри, штуки тощо. </a:t>
            </a:r>
            <a:endParaRPr lang="ru-RU" sz="11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u="sng" dirty="0">
                <a:latin typeface="Times New Roman" panose="02020603050405020304" pitchFamily="18" charset="0"/>
                <a:ea typeface="Times New Roman" panose="02020603050405020304" pitchFamily="18" charset="0"/>
              </a:rPr>
              <a:t>Комбіновані</a:t>
            </a:r>
            <a:r>
              <a:rPr lang="uk-UA" dirty="0">
                <a:latin typeface="Times New Roman" panose="02020603050405020304" pitchFamily="18" charset="0"/>
                <a:ea typeface="Times New Roman" panose="02020603050405020304" pitchFamily="18" charset="0"/>
              </a:rPr>
              <a:t> – як поєднання декількох простих вимірників, як приклад, </a:t>
            </a:r>
            <a:r>
              <a:rPr lang="uk-UA" dirty="0" err="1">
                <a:latin typeface="Times New Roman" panose="02020603050405020304" pitchFamily="18" charset="0"/>
                <a:ea typeface="Times New Roman" panose="02020603050405020304" pitchFamily="18" charset="0"/>
              </a:rPr>
              <a:t>вантажооборот</a:t>
            </a:r>
            <a:r>
              <a:rPr lang="uk-UA" dirty="0">
                <a:latin typeface="Times New Roman" panose="02020603050405020304" pitchFamily="18" charset="0"/>
                <a:ea typeface="Times New Roman" panose="02020603050405020304" pitchFamily="18" charset="0"/>
              </a:rPr>
              <a:t> транспорту в </a:t>
            </a:r>
            <a:r>
              <a:rPr lang="uk-UA" dirty="0" err="1">
                <a:latin typeface="Times New Roman" panose="02020603050405020304" pitchFamily="18" charset="0"/>
                <a:ea typeface="Times New Roman" panose="02020603050405020304" pitchFamily="18" charset="0"/>
              </a:rPr>
              <a:t>тоно</a:t>
            </a:r>
            <a:r>
              <a:rPr lang="uk-UA" dirty="0">
                <a:latin typeface="Times New Roman" panose="02020603050405020304" pitchFamily="18" charset="0"/>
                <a:ea typeface="Times New Roman" panose="02020603050405020304" pitchFamily="18" charset="0"/>
              </a:rPr>
              <a:t>-кілометрах, споживання електроенергії – кіловат-години. </a:t>
            </a:r>
            <a:endParaRPr lang="ru-RU" sz="11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b="1" dirty="0">
                <a:latin typeface="Times New Roman" panose="02020603050405020304" pitchFamily="18" charset="0"/>
                <a:ea typeface="Times New Roman" panose="02020603050405020304" pitchFamily="18" charset="0"/>
              </a:rPr>
              <a:t>Приклади:</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err="1">
                <a:latin typeface="Times New Roman" panose="02020603050405020304" pitchFamily="18" charset="0"/>
                <a:ea typeface="Times New Roman" panose="02020603050405020304" pitchFamily="18" charset="0"/>
              </a:rPr>
              <a:t>вантажооборот</a:t>
            </a:r>
            <a:r>
              <a:rPr lang="uk-UA" dirty="0">
                <a:latin typeface="Times New Roman" panose="02020603050405020304" pitchFamily="18" charset="0"/>
                <a:ea typeface="Times New Roman" panose="02020603050405020304" pitchFamily="18" charset="0"/>
              </a:rPr>
              <a:t> автомобільного транспорту — </a:t>
            </a:r>
            <a:r>
              <a:rPr lang="uk-UA" b="1" dirty="0">
                <a:latin typeface="Times New Roman" panose="02020603050405020304" pitchFamily="18" charset="0"/>
                <a:ea typeface="Times New Roman" panose="02020603050405020304" pitchFamily="18" charset="0"/>
              </a:rPr>
              <a:t>120 000 тонно-кілометрів</a:t>
            </a:r>
            <a:r>
              <a:rPr lang="uk-UA" dirty="0">
                <a:latin typeface="Times New Roman" panose="02020603050405020304" pitchFamily="18" charset="0"/>
                <a:ea typeface="Times New Roman" panose="02020603050405020304" pitchFamily="18" charset="0"/>
              </a:rPr>
              <a:t>; </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споживання електроенергії — </a:t>
            </a:r>
            <a:r>
              <a:rPr lang="uk-UA" b="1" dirty="0">
                <a:latin typeface="Times New Roman" panose="02020603050405020304" pitchFamily="18" charset="0"/>
                <a:ea typeface="Times New Roman" panose="02020603050405020304" pitchFamily="18" charset="0"/>
              </a:rPr>
              <a:t>50 000 кіловат-годин</a:t>
            </a:r>
            <a:r>
              <a:rPr lang="uk-UA" dirty="0">
                <a:latin typeface="Times New Roman" panose="02020603050405020304" pitchFamily="18" charset="0"/>
                <a:ea typeface="Times New Roman" panose="02020603050405020304" pitchFamily="18" charset="0"/>
              </a:rPr>
              <a:t>; </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пасажирооборот — </a:t>
            </a:r>
            <a:r>
              <a:rPr lang="uk-UA" b="1" dirty="0">
                <a:latin typeface="Times New Roman" panose="02020603050405020304" pitchFamily="18" charset="0"/>
                <a:ea typeface="Times New Roman" panose="02020603050405020304" pitchFamily="18" charset="0"/>
              </a:rPr>
              <a:t>300 000 пасажиро-кілометрів</a:t>
            </a:r>
            <a:r>
              <a:rPr lang="uk-UA" dirty="0">
                <a:latin typeface="Times New Roman" panose="02020603050405020304" pitchFamily="18" charset="0"/>
                <a:ea typeface="Times New Roman" panose="02020603050405020304" pitchFamily="18" charset="0"/>
              </a:rPr>
              <a:t>;</a:t>
            </a:r>
            <a:endParaRPr lang="ru-RU" sz="1100" dirty="0">
              <a:effectLst/>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524657" y="4821858"/>
            <a:ext cx="9353863" cy="1685077"/>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indent="198120" algn="just">
              <a:lnSpc>
                <a:spcPct val="115000"/>
              </a:lnSpc>
              <a:spcAft>
                <a:spcPts val="0"/>
              </a:spcAft>
            </a:pPr>
            <a:r>
              <a:rPr lang="uk-UA" u="sng" dirty="0">
                <a:latin typeface="Times New Roman" panose="02020603050405020304" pitchFamily="18" charset="0"/>
                <a:ea typeface="Times New Roman" panose="02020603050405020304" pitchFamily="18" charset="0"/>
              </a:rPr>
              <a:t>Умовні</a:t>
            </a:r>
            <a:r>
              <a:rPr lang="uk-UA" dirty="0">
                <a:latin typeface="Times New Roman" panose="02020603050405020304" pitchFamily="18" charset="0"/>
                <a:ea typeface="Times New Roman" panose="02020603050405020304" pitchFamily="18" charset="0"/>
              </a:rPr>
              <a:t> – для зведення кількох різновидів одного явища до спільного вимірника. При цьому роль спільної міри, еталону для розрахунків і порівнянь відіграє один різновид. Перерахунок в умовні одиниці виконується за допомогою спеціальних коефіцієнтів – </a:t>
            </a:r>
            <a:r>
              <a:rPr lang="uk-UA" dirty="0" err="1">
                <a:latin typeface="Times New Roman" panose="02020603050405020304" pitchFamily="18" charset="0"/>
                <a:ea typeface="Times New Roman" panose="02020603050405020304" pitchFamily="18" charset="0"/>
              </a:rPr>
              <a:t>сумірників</a:t>
            </a:r>
            <a:r>
              <a:rPr lang="uk-UA" dirty="0">
                <a:latin typeface="Times New Roman" panose="02020603050405020304" pitchFamily="18" charset="0"/>
                <a:ea typeface="Times New Roman" panose="02020603050405020304" pitchFamily="18" charset="0"/>
              </a:rPr>
              <a:t> (умовне паливо, умовна консервована продукція як умовна банка місткістю 353,4 мл, масою – 400 грам продукту, кормова одиниця, умовне поголів’я тварини). </a:t>
            </a:r>
            <a:endParaRPr lang="ru-RU" sz="1100" dirty="0">
              <a:effectLst/>
              <a:latin typeface="Times New Roman" panose="02020603050405020304" pitchFamily="18" charset="0"/>
              <a:ea typeface="Times New Roman" panose="02020603050405020304" pitchFamily="18" charset="0"/>
            </a:endParaRPr>
          </a:p>
        </p:txBody>
      </p:sp>
      <p:sp>
        <p:nvSpPr>
          <p:cNvPr id="5" name="Стрелка вниз 4"/>
          <p:cNvSpPr/>
          <p:nvPr/>
        </p:nvSpPr>
        <p:spPr>
          <a:xfrm>
            <a:off x="192033" y="1803249"/>
            <a:ext cx="249102" cy="28436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385108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a:bodyPr>
          <a:lstStyle/>
          <a:p>
            <a:r>
              <a:rPr lang="uk-UA" sz="2800" b="1" dirty="0">
                <a:solidFill>
                  <a:schemeClr val="tx1"/>
                </a:solidFill>
                <a:latin typeface="Times New Roman" panose="02020603050405020304" pitchFamily="18" charset="0"/>
                <a:ea typeface="Times New Roman" panose="02020603050405020304" pitchFamily="18" charset="0"/>
              </a:rPr>
              <a:t>2.1. Класифікаційні ознаки показників</a:t>
            </a:r>
            <a:endParaRPr lang="uk-UA" sz="2800" dirty="0">
              <a:solidFill>
                <a:schemeClr val="tx1"/>
              </a:solidFill>
              <a:latin typeface="Arial Black" panose="020B0A04020102020204" pitchFamily="34" charset="0"/>
            </a:endParaRPr>
          </a:p>
        </p:txBody>
      </p:sp>
      <p:sp>
        <p:nvSpPr>
          <p:cNvPr id="2" name="Прямоугольник 1"/>
          <p:cNvSpPr/>
          <p:nvPr/>
        </p:nvSpPr>
        <p:spPr>
          <a:xfrm>
            <a:off x="586968" y="609600"/>
            <a:ext cx="8049718" cy="259917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indent="198120" algn="just">
              <a:lnSpc>
                <a:spcPct val="115000"/>
              </a:lnSpc>
              <a:spcAft>
                <a:spcPts val="0"/>
              </a:spcAft>
            </a:pPr>
            <a:r>
              <a:rPr lang="uk-UA" u="sng" dirty="0">
                <a:latin typeface="Times New Roman" panose="02020603050405020304" pitchFamily="18" charset="0"/>
                <a:ea typeface="Times New Roman" panose="02020603050405020304" pitchFamily="18" charset="0"/>
              </a:rPr>
              <a:t>Трудові вимірники</a:t>
            </a:r>
            <a:r>
              <a:rPr lang="uk-UA" dirty="0">
                <a:latin typeface="Times New Roman" panose="02020603050405020304" pitchFamily="18" charset="0"/>
                <a:ea typeface="Times New Roman" panose="02020603050405020304" pitchFamily="18" charset="0"/>
              </a:rPr>
              <a:t> використовуються для визначення трудових ресурсів, затрати праці, трудомісткість продукції за одиницю виміру людино-година, людино-день. </a:t>
            </a:r>
            <a:endParaRPr lang="ru-RU" sz="11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b="1" dirty="0">
                <a:latin typeface="Times New Roman" panose="02020603050405020304" pitchFamily="18" charset="0"/>
                <a:ea typeface="Times New Roman" panose="02020603050405020304" pitchFamily="18" charset="0"/>
              </a:rPr>
              <a:t>Приклади:</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на виробництво партії продукції витрачено </a:t>
            </a:r>
            <a:r>
              <a:rPr lang="uk-UA" b="1" dirty="0">
                <a:latin typeface="Times New Roman" panose="02020603050405020304" pitchFamily="18" charset="0"/>
                <a:ea typeface="Times New Roman" panose="02020603050405020304" pitchFamily="18" charset="0"/>
              </a:rPr>
              <a:t>500 людино-годин</a:t>
            </a:r>
            <a:r>
              <a:rPr lang="uk-UA" dirty="0">
                <a:latin typeface="Times New Roman" panose="02020603050405020304" pitchFamily="18" charset="0"/>
                <a:ea typeface="Times New Roman" panose="02020603050405020304" pitchFamily="18" charset="0"/>
              </a:rPr>
              <a:t>; </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на підприємстві протягом місяця відпрацьовано </a:t>
            </a:r>
            <a:r>
              <a:rPr lang="uk-UA" b="1" dirty="0">
                <a:latin typeface="Times New Roman" panose="02020603050405020304" pitchFamily="18" charset="0"/>
                <a:ea typeface="Times New Roman" panose="02020603050405020304" pitchFamily="18" charset="0"/>
              </a:rPr>
              <a:t>2 400 людино-днів</a:t>
            </a:r>
            <a:r>
              <a:rPr lang="uk-UA" dirty="0">
                <a:latin typeface="Times New Roman" panose="02020603050405020304" pitchFamily="18" charset="0"/>
                <a:ea typeface="Times New Roman" panose="02020603050405020304" pitchFamily="18" charset="0"/>
              </a:rPr>
              <a:t>; </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трудомісткість виготовлення одного виробу становить </a:t>
            </a:r>
            <a:r>
              <a:rPr lang="uk-UA" b="1" dirty="0">
                <a:latin typeface="Times New Roman" panose="02020603050405020304" pitchFamily="18" charset="0"/>
                <a:ea typeface="Times New Roman" panose="02020603050405020304" pitchFamily="18" charset="0"/>
              </a:rPr>
              <a:t>2 людино-години</a:t>
            </a:r>
            <a:r>
              <a:rPr lang="uk-UA" dirty="0">
                <a:latin typeface="Times New Roman" panose="02020603050405020304" pitchFamily="18" charset="0"/>
                <a:ea typeface="Times New Roman" panose="02020603050405020304" pitchFamily="18" charset="0"/>
              </a:rPr>
              <a:t>; </a:t>
            </a:r>
            <a:endParaRPr lang="ru-RU" sz="1100" dirty="0">
              <a:latin typeface="Times New Roman" panose="02020603050405020304" pitchFamily="18" charset="0"/>
              <a:ea typeface="Times New Roman" panose="02020603050405020304" pitchFamily="18" charset="0"/>
            </a:endParaRPr>
          </a:p>
          <a:p>
            <a:r>
              <a:rPr lang="uk-UA" dirty="0">
                <a:latin typeface="Times New Roman" panose="02020603050405020304" pitchFamily="18" charset="0"/>
                <a:ea typeface="Times New Roman" panose="02020603050405020304" pitchFamily="18" charset="0"/>
              </a:rPr>
              <a:t>для виконання будівельних робіт необхідно </a:t>
            </a:r>
            <a:r>
              <a:rPr lang="uk-UA" b="1" dirty="0">
                <a:latin typeface="Times New Roman" panose="02020603050405020304" pitchFamily="18" charset="0"/>
                <a:ea typeface="Times New Roman" panose="02020603050405020304" pitchFamily="18" charset="0"/>
              </a:rPr>
              <a:t>1 200 людино-годин</a:t>
            </a:r>
            <a:r>
              <a:rPr lang="uk-UA" dirty="0">
                <a:latin typeface="Times New Roman" panose="02020603050405020304" pitchFamily="18" charset="0"/>
                <a:ea typeface="Times New Roman" panose="02020603050405020304" pitchFamily="18" charset="0"/>
              </a:rPr>
              <a:t>.</a:t>
            </a:r>
            <a:endParaRPr lang="ru-RU" dirty="0"/>
          </a:p>
        </p:txBody>
      </p:sp>
      <p:sp>
        <p:nvSpPr>
          <p:cNvPr id="3" name="Прямоугольник 2"/>
          <p:cNvSpPr/>
          <p:nvPr/>
        </p:nvSpPr>
        <p:spPr>
          <a:xfrm>
            <a:off x="1379095" y="3598282"/>
            <a:ext cx="8154649" cy="264072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198120" algn="just">
              <a:lnSpc>
                <a:spcPct val="115000"/>
              </a:lnSpc>
              <a:spcAft>
                <a:spcPts val="0"/>
              </a:spcAft>
            </a:pPr>
            <a:r>
              <a:rPr lang="uk-UA" u="sng" dirty="0">
                <a:latin typeface="Times New Roman" panose="02020603050405020304" pitchFamily="18" charset="0"/>
                <a:ea typeface="Times New Roman" panose="02020603050405020304" pitchFamily="18" charset="0"/>
              </a:rPr>
              <a:t>Грошові вимірники</a:t>
            </a:r>
            <a:r>
              <a:rPr lang="uk-UA" dirty="0">
                <a:latin typeface="Times New Roman" panose="02020603050405020304" pitchFamily="18" charset="0"/>
                <a:ea typeface="Times New Roman" panose="02020603050405020304" pitchFamily="18" charset="0"/>
              </a:rPr>
              <a:t> використовуються для узагальнення фактів господарської діяльності шляхом їх оцінювання за відповідними цінами в національній валюті або валюті інших держав. </a:t>
            </a:r>
            <a:endParaRPr lang="ru-RU" sz="11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b="1" dirty="0">
                <a:latin typeface="Times New Roman" panose="02020603050405020304" pitchFamily="18" charset="0"/>
                <a:ea typeface="Times New Roman" panose="02020603050405020304" pitchFamily="18" charset="0"/>
              </a:rPr>
              <a:t>Приклади:</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дохід підприємства — </a:t>
            </a:r>
            <a:r>
              <a:rPr lang="uk-UA" b="1" dirty="0">
                <a:latin typeface="Times New Roman" panose="02020603050405020304" pitchFamily="18" charset="0"/>
                <a:ea typeface="Times New Roman" panose="02020603050405020304" pitchFamily="18" charset="0"/>
              </a:rPr>
              <a:t>25 млн грн</a:t>
            </a:r>
            <a:r>
              <a:rPr lang="uk-UA" dirty="0">
                <a:latin typeface="Times New Roman" panose="02020603050405020304" pitchFamily="18" charset="0"/>
                <a:ea typeface="Times New Roman" panose="02020603050405020304" pitchFamily="18" charset="0"/>
              </a:rPr>
              <a:t>; </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собівартість реалізованої продукції — </a:t>
            </a:r>
            <a:r>
              <a:rPr lang="uk-UA" b="1" dirty="0">
                <a:latin typeface="Times New Roman" panose="02020603050405020304" pitchFamily="18" charset="0"/>
                <a:ea typeface="Times New Roman" panose="02020603050405020304" pitchFamily="18" charset="0"/>
              </a:rPr>
              <a:t>18 млн грн</a:t>
            </a:r>
            <a:r>
              <a:rPr lang="uk-UA" dirty="0">
                <a:latin typeface="Times New Roman" panose="02020603050405020304" pitchFamily="18" charset="0"/>
                <a:ea typeface="Times New Roman" panose="02020603050405020304" pitchFamily="18" charset="0"/>
              </a:rPr>
              <a:t>; </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прибуток підприємства — </a:t>
            </a:r>
            <a:r>
              <a:rPr lang="uk-UA" b="1" dirty="0">
                <a:latin typeface="Times New Roman" panose="02020603050405020304" pitchFamily="18" charset="0"/>
                <a:ea typeface="Times New Roman" panose="02020603050405020304" pitchFamily="18" charset="0"/>
              </a:rPr>
              <a:t>7 млн грн</a:t>
            </a:r>
            <a:r>
              <a:rPr lang="uk-UA" dirty="0">
                <a:latin typeface="Times New Roman" panose="02020603050405020304" pitchFamily="18" charset="0"/>
                <a:ea typeface="Times New Roman" panose="02020603050405020304" pitchFamily="18" charset="0"/>
              </a:rPr>
              <a:t>; </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обсяг інвестицій — </a:t>
            </a:r>
            <a:r>
              <a:rPr lang="uk-UA" b="1" dirty="0">
                <a:latin typeface="Times New Roman" panose="02020603050405020304" pitchFamily="18" charset="0"/>
                <a:ea typeface="Times New Roman" panose="02020603050405020304" pitchFamily="18" charset="0"/>
              </a:rPr>
              <a:t>5 млн грн</a:t>
            </a:r>
            <a:r>
              <a:rPr lang="uk-UA" dirty="0">
                <a:latin typeface="Times New Roman" panose="02020603050405020304" pitchFamily="18" charset="0"/>
                <a:ea typeface="Times New Roman" panose="02020603050405020304" pitchFamily="18" charset="0"/>
              </a:rPr>
              <a:t>.</a:t>
            </a:r>
            <a:endParaRPr lang="ru-RU" sz="1100" dirty="0">
              <a:effectLst/>
              <a:latin typeface="Times New Roman" panose="02020603050405020304" pitchFamily="18" charset="0"/>
              <a:ea typeface="Times New Roman" panose="02020603050405020304" pitchFamily="18" charset="0"/>
            </a:endParaRPr>
          </a:p>
        </p:txBody>
      </p:sp>
      <p:sp>
        <p:nvSpPr>
          <p:cNvPr id="4" name="TextBox 3"/>
          <p:cNvSpPr txBox="1"/>
          <p:nvPr/>
        </p:nvSpPr>
        <p:spPr>
          <a:xfrm>
            <a:off x="192033" y="4096871"/>
            <a:ext cx="1110154" cy="369332"/>
          </a:xfrm>
          <a:prstGeom prst="rect">
            <a:avLst/>
          </a:prstGeom>
          <a:noFill/>
        </p:spPr>
        <p:txBody>
          <a:bodyPr wrap="square" rtlCol="0">
            <a:spAutoFit/>
          </a:bodyPr>
          <a:lstStyle/>
          <a:p>
            <a:r>
              <a:rPr lang="uk-UA" dirty="0" smtClean="0"/>
              <a:t>кількісні</a:t>
            </a:r>
            <a:endParaRPr lang="ru-RU" dirty="0"/>
          </a:p>
        </p:txBody>
      </p:sp>
      <p:sp>
        <p:nvSpPr>
          <p:cNvPr id="5" name="Стрелка вниз 4"/>
          <p:cNvSpPr/>
          <p:nvPr/>
        </p:nvSpPr>
        <p:spPr>
          <a:xfrm rot="20128531">
            <a:off x="785225" y="4534013"/>
            <a:ext cx="322729" cy="7888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rot="12103870">
            <a:off x="721545" y="3258375"/>
            <a:ext cx="322729" cy="7888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203074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a:bodyPr>
          <a:lstStyle/>
          <a:p>
            <a:r>
              <a:rPr lang="uk-UA" sz="2800" b="1" dirty="0">
                <a:solidFill>
                  <a:schemeClr val="tx1"/>
                </a:solidFill>
                <a:latin typeface="Times New Roman" panose="02020603050405020304" pitchFamily="18" charset="0"/>
                <a:ea typeface="Times New Roman" panose="02020603050405020304" pitchFamily="18" charset="0"/>
              </a:rPr>
              <a:t>2.1. Класифікаційні ознаки показників</a:t>
            </a:r>
            <a:endParaRPr lang="uk-UA" sz="2800" dirty="0">
              <a:solidFill>
                <a:schemeClr val="tx1"/>
              </a:solidFill>
              <a:latin typeface="Arial Black" panose="020B0A04020102020204" pitchFamily="34" charset="0"/>
            </a:endParaRPr>
          </a:p>
        </p:txBody>
      </p:sp>
      <p:sp>
        <p:nvSpPr>
          <p:cNvPr id="2" name="Прямоугольник 1"/>
          <p:cNvSpPr/>
          <p:nvPr/>
        </p:nvSpPr>
        <p:spPr>
          <a:xfrm>
            <a:off x="389744" y="823209"/>
            <a:ext cx="7992256" cy="501214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198120" algn="just">
              <a:lnSpc>
                <a:spcPct val="115000"/>
              </a:lnSpc>
              <a:spcAft>
                <a:spcPts val="0"/>
              </a:spcAft>
            </a:pPr>
            <a:r>
              <a:rPr lang="uk-UA" sz="2000" dirty="0" smtClean="0">
                <a:latin typeface="Times New Roman" panose="02020603050405020304" pitchFamily="18" charset="0"/>
                <a:ea typeface="Times New Roman" panose="02020603050405020304" pitchFamily="18" charset="0"/>
              </a:rPr>
              <a:t>Якісні – </a:t>
            </a:r>
            <a:r>
              <a:rPr lang="uk-UA" sz="2000" dirty="0">
                <a:latin typeface="Times New Roman" panose="02020603050405020304" pitchFamily="18" charset="0"/>
                <a:ea typeface="Times New Roman" panose="02020603050405020304" pitchFamily="18" charset="0"/>
              </a:rPr>
              <a:t>характеризують властивості явищ і процесів господарської діяльності. </a:t>
            </a:r>
            <a:endParaRPr lang="ru-RU" sz="12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sz="2000" dirty="0">
                <a:latin typeface="Times New Roman" panose="02020603050405020304" pitchFamily="18" charset="0"/>
                <a:ea typeface="Times New Roman" panose="02020603050405020304" pitchFamily="18" charset="0"/>
              </a:rPr>
              <a:t>Вони відображають не стільки фізичний обсяг явища, скільки його </a:t>
            </a:r>
            <a:r>
              <a:rPr lang="uk-UA" sz="2000" b="1" dirty="0">
                <a:latin typeface="Times New Roman" panose="02020603050405020304" pitchFamily="18" charset="0"/>
                <a:ea typeface="Times New Roman" panose="02020603050405020304" pitchFamily="18" charset="0"/>
              </a:rPr>
              <a:t>якість, ефективність, інтенсивність, продуктивність або економічну результативність</a:t>
            </a:r>
            <a:r>
              <a:rPr lang="uk-UA" sz="2000" dirty="0">
                <a:latin typeface="Times New Roman" panose="02020603050405020304" pitchFamily="18" charset="0"/>
                <a:ea typeface="Times New Roman" panose="02020603050405020304" pitchFamily="18" charset="0"/>
              </a:rPr>
              <a:t>.</a:t>
            </a:r>
            <a:endParaRPr lang="ru-RU" sz="12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sz="2000" dirty="0">
                <a:latin typeface="Times New Roman" panose="02020603050405020304" pitchFamily="18" charset="0"/>
                <a:ea typeface="Times New Roman" panose="02020603050405020304" pitchFamily="18" charset="0"/>
              </a:rPr>
              <a:t>Наприклад:</a:t>
            </a:r>
            <a:endParaRPr lang="ru-RU" sz="12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продуктивність праці; </a:t>
            </a:r>
            <a:endParaRPr lang="ru-RU" sz="12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рентабельність; </a:t>
            </a:r>
            <a:endParaRPr lang="ru-RU" sz="12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собівартість одиниці продукції; </a:t>
            </a:r>
            <a:endParaRPr lang="ru-RU" sz="12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матеріаломісткість; </a:t>
            </a:r>
            <a:endParaRPr lang="ru-RU" sz="12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фондовіддача; </a:t>
            </a:r>
            <a:endParaRPr lang="ru-RU" sz="12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енергоємність; </a:t>
            </a:r>
            <a:endParaRPr lang="ru-RU" sz="12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рівень браку; </a:t>
            </a:r>
            <a:endParaRPr lang="ru-RU" sz="12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якість продукції. </a:t>
            </a:r>
            <a:endParaRPr lang="ru-RU"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2750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a:bodyPr>
          <a:lstStyle/>
          <a:p>
            <a:r>
              <a:rPr lang="uk-UA" sz="2800" b="1" dirty="0">
                <a:solidFill>
                  <a:schemeClr val="tx1"/>
                </a:solidFill>
                <a:latin typeface="Times New Roman" panose="02020603050405020304" pitchFamily="18" charset="0"/>
                <a:ea typeface="Times New Roman" panose="02020603050405020304" pitchFamily="18" charset="0"/>
              </a:rPr>
              <a:t>2.1. Класифікаційні ознаки показників</a:t>
            </a:r>
            <a:endParaRPr lang="uk-UA" sz="2800" dirty="0">
              <a:solidFill>
                <a:schemeClr val="tx1"/>
              </a:solidFill>
              <a:latin typeface="Arial Black" panose="020B0A04020102020204" pitchFamily="34" charset="0"/>
            </a:endParaRPr>
          </a:p>
        </p:txBody>
      </p:sp>
      <p:sp>
        <p:nvSpPr>
          <p:cNvPr id="4" name="Прямоугольник 3"/>
          <p:cNvSpPr/>
          <p:nvPr/>
        </p:nvSpPr>
        <p:spPr>
          <a:xfrm>
            <a:off x="470791" y="1311129"/>
            <a:ext cx="8642555" cy="398570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198120" algn="just">
              <a:lnSpc>
                <a:spcPct val="115000"/>
              </a:lnSpc>
              <a:spcAft>
                <a:spcPts val="0"/>
              </a:spcAft>
            </a:pPr>
            <a:r>
              <a:rPr lang="uk-UA" sz="2000" b="1" u="sng" dirty="0">
                <a:latin typeface="Times New Roman" panose="02020603050405020304" pitchFamily="18" charset="0"/>
                <a:ea typeface="Times New Roman" panose="02020603050405020304" pitchFamily="18" charset="0"/>
              </a:rPr>
              <a:t>2. За розвитком явищ і процесів в часі:</a:t>
            </a:r>
            <a:endParaRPr lang="ru-RU" sz="12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342900" algn="l"/>
              </a:tabLst>
            </a:pPr>
            <a:r>
              <a:rPr lang="uk-UA" sz="2000" u="sng" dirty="0">
                <a:solidFill>
                  <a:srgbClr val="FF0000"/>
                </a:solidFill>
                <a:latin typeface="Times New Roman" panose="02020603050405020304" pitchFamily="18" charset="0"/>
                <a:ea typeface="Times New Roman" panose="02020603050405020304" pitchFamily="18" charset="0"/>
              </a:rPr>
              <a:t>інтервальні</a:t>
            </a:r>
            <a:r>
              <a:rPr lang="uk-UA" sz="2000" dirty="0">
                <a:latin typeface="Times New Roman" panose="02020603050405020304" pitchFamily="18" charset="0"/>
                <a:ea typeface="Times New Roman" panose="02020603050405020304" pitchFamily="18" charset="0"/>
              </a:rPr>
              <a:t> – виражають розмір явищ і процесів за певні періоди часу;</a:t>
            </a:r>
            <a:endParaRPr lang="ru-RU" sz="1200" dirty="0">
              <a:latin typeface="Times New Roman" panose="02020603050405020304" pitchFamily="18" charset="0"/>
              <a:ea typeface="Times New Roman" panose="02020603050405020304" pitchFamily="18" charset="0"/>
            </a:endParaRPr>
          </a:p>
          <a:p>
            <a:pPr marL="228600" algn="just">
              <a:lnSpc>
                <a:spcPct val="115000"/>
              </a:lnSpc>
              <a:spcAft>
                <a:spcPts val="0"/>
              </a:spcAft>
            </a:pPr>
            <a:r>
              <a:rPr lang="uk-UA" sz="2000" dirty="0">
                <a:latin typeface="Times New Roman" panose="02020603050405020304" pitchFamily="18" charset="0"/>
                <a:ea typeface="Times New Roman" panose="02020603050405020304" pitchFamily="18" charset="0"/>
              </a:rPr>
              <a:t>Приклади:</a:t>
            </a:r>
            <a:endParaRPr lang="ru-RU" sz="12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обсяг виробництва за місяць — 10 000 одиниць;</a:t>
            </a:r>
            <a:endParaRPr lang="ru-RU" sz="12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дохід підприємства за квартал — 8 млн грн;</a:t>
            </a:r>
            <a:endParaRPr lang="ru-RU" sz="12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прибуток за рік — 3 млн грн;</a:t>
            </a:r>
            <a:endParaRPr lang="ru-RU" sz="12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342900" algn="l"/>
              </a:tabLst>
            </a:pPr>
            <a:r>
              <a:rPr lang="uk-UA" sz="2000" dirty="0" err="1">
                <a:solidFill>
                  <a:srgbClr val="FF0000"/>
                </a:solidFill>
                <a:latin typeface="Times New Roman" panose="02020603050405020304" pitchFamily="18" charset="0"/>
                <a:ea typeface="Times New Roman" panose="02020603050405020304" pitchFamily="18" charset="0"/>
              </a:rPr>
              <a:t>мом</a:t>
            </a:r>
            <a:r>
              <a:rPr lang="uk-UA" sz="2000" dirty="0" err="1">
                <a:solidFill>
                  <a:srgbClr val="FF0000"/>
                </a:solidFill>
                <a:latin typeface="Times New Roman" panose="02020603050405020304" pitchFamily="18" charset="0"/>
                <a:ea typeface="Times New Roman" panose="02020603050405020304" pitchFamily="18" charset="0"/>
              </a:rPr>
              <a:t>ентні</a:t>
            </a:r>
            <a:r>
              <a:rPr lang="uk-UA" sz="2000" dirty="0">
                <a:latin typeface="Times New Roman" panose="02020603050405020304" pitchFamily="18" charset="0"/>
                <a:ea typeface="Times New Roman" panose="02020603050405020304" pitchFamily="18" charset="0"/>
              </a:rPr>
              <a:t> – характеризують розмір явищ і процесів на певні моменти часу.</a:t>
            </a:r>
            <a:endParaRPr lang="ru-RU" sz="1200" dirty="0">
              <a:latin typeface="Times New Roman" panose="02020603050405020304" pitchFamily="18" charset="0"/>
              <a:ea typeface="Times New Roman" panose="02020603050405020304" pitchFamily="18" charset="0"/>
            </a:endParaRPr>
          </a:p>
          <a:p>
            <a:pPr marL="228600" algn="just">
              <a:lnSpc>
                <a:spcPct val="115000"/>
              </a:lnSpc>
              <a:spcAft>
                <a:spcPts val="0"/>
              </a:spcAft>
            </a:pPr>
            <a:r>
              <a:rPr lang="uk-UA" sz="2000" dirty="0">
                <a:latin typeface="Times New Roman" panose="02020603050405020304" pitchFamily="18" charset="0"/>
                <a:ea typeface="Times New Roman" panose="02020603050405020304" pitchFamily="18" charset="0"/>
              </a:rPr>
              <a:t>Приклади:</a:t>
            </a:r>
            <a:endParaRPr lang="ru-RU" sz="12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чисельність працівників підприємства станом на 1 січня — 150 осіб;</a:t>
            </a:r>
            <a:endParaRPr lang="ru-RU" sz="12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залишок грошових коштів на 31 грудня — 1,2 млн </a:t>
            </a:r>
            <a:r>
              <a:rPr lang="uk-UA" sz="2000" dirty="0" smtClean="0">
                <a:latin typeface="Times New Roman" panose="02020603050405020304" pitchFamily="18" charset="0"/>
                <a:ea typeface="Times New Roman" panose="02020603050405020304" pitchFamily="18" charset="0"/>
              </a:rPr>
              <a:t>грн;</a:t>
            </a:r>
          </a:p>
          <a:p>
            <a:pPr marL="342900" lvl="0" indent="-342900" algn="just">
              <a:lnSpc>
                <a:spcPct val="115000"/>
              </a:lnSpc>
              <a:spcAft>
                <a:spcPts val="0"/>
              </a:spcAft>
              <a:buSzPts val="1000"/>
              <a:buFont typeface="Symbol" panose="05050102010706020507" pitchFamily="18" charset="2"/>
              <a:buChar char=""/>
              <a:tabLst>
                <a:tab pos="457200" algn="l"/>
              </a:tabLst>
            </a:pPr>
            <a:r>
              <a:rPr lang="uk-UA" sz="2000" dirty="0" smtClean="0">
                <a:latin typeface="Times New Roman" panose="02020603050405020304" pitchFamily="18" charset="0"/>
                <a:ea typeface="Times New Roman" panose="02020603050405020304" pitchFamily="18" charset="0"/>
              </a:rPr>
              <a:t>залишок </a:t>
            </a:r>
            <a:r>
              <a:rPr lang="uk-UA" sz="2000" dirty="0">
                <a:latin typeface="Times New Roman" panose="02020603050405020304" pitchFamily="18" charset="0"/>
                <a:ea typeface="Times New Roman" panose="02020603050405020304" pitchFamily="18" charset="0"/>
              </a:rPr>
              <a:t>товарних запасів на кінець місяця — 500 тис. грн;</a:t>
            </a:r>
            <a:endParaRPr lang="ru-RU" sz="2000" dirty="0"/>
          </a:p>
        </p:txBody>
      </p:sp>
    </p:spTree>
    <p:extLst>
      <p:ext uri="{BB962C8B-B14F-4D97-AF65-F5344CB8AC3E}">
        <p14:creationId xmlns:p14="http://schemas.microsoft.com/office/powerpoint/2010/main" val="965739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a:bodyPr>
          <a:lstStyle/>
          <a:p>
            <a:r>
              <a:rPr lang="uk-UA" sz="2800" b="1" dirty="0">
                <a:solidFill>
                  <a:schemeClr val="tx1"/>
                </a:solidFill>
                <a:latin typeface="Times New Roman" panose="02020603050405020304" pitchFamily="18" charset="0"/>
                <a:ea typeface="Times New Roman" panose="02020603050405020304" pitchFamily="18" charset="0"/>
              </a:rPr>
              <a:t>2.1. Класифікаційні ознаки показників</a:t>
            </a:r>
            <a:endParaRPr lang="uk-UA" sz="2800" dirty="0">
              <a:solidFill>
                <a:schemeClr val="tx1"/>
              </a:solidFill>
              <a:latin typeface="Arial Black" panose="020B0A04020102020204" pitchFamily="34" charset="0"/>
            </a:endParaRPr>
          </a:p>
        </p:txBody>
      </p:sp>
      <p:sp>
        <p:nvSpPr>
          <p:cNvPr id="2" name="Прямоугольник 1"/>
          <p:cNvSpPr/>
          <p:nvPr/>
        </p:nvSpPr>
        <p:spPr>
          <a:xfrm>
            <a:off x="516194" y="716871"/>
            <a:ext cx="8259097" cy="510601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198120" algn="just">
              <a:lnSpc>
                <a:spcPct val="115000"/>
              </a:lnSpc>
              <a:spcAft>
                <a:spcPts val="0"/>
              </a:spcAft>
            </a:pPr>
            <a:r>
              <a:rPr lang="uk-UA" b="1" u="sng" dirty="0" smtClean="0">
                <a:latin typeface="Times New Roman" panose="02020603050405020304" pitchFamily="18" charset="0"/>
                <a:ea typeface="Times New Roman" panose="02020603050405020304" pitchFamily="18" charset="0"/>
              </a:rPr>
              <a:t>3. За </a:t>
            </a:r>
            <a:r>
              <a:rPr lang="uk-UA" b="1" u="sng" dirty="0">
                <a:latin typeface="Times New Roman" panose="02020603050405020304" pitchFamily="18" charset="0"/>
                <a:ea typeface="Times New Roman" panose="02020603050405020304" pitchFamily="18" charset="0"/>
              </a:rPr>
              <a:t>ступенем агрегування:</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342900" algn="l"/>
              </a:tabLst>
            </a:pPr>
            <a:r>
              <a:rPr lang="uk-UA" u="sng" dirty="0">
                <a:solidFill>
                  <a:srgbClr val="FF0000"/>
                </a:solidFill>
                <a:latin typeface="Times New Roman" panose="02020603050405020304" pitchFamily="18" charset="0"/>
                <a:ea typeface="Times New Roman" panose="02020603050405020304" pitchFamily="18" charset="0"/>
              </a:rPr>
              <a:t>первинні</a:t>
            </a:r>
            <a:r>
              <a:rPr lang="uk-UA" dirty="0">
                <a:latin typeface="Times New Roman" panose="02020603050405020304" pitchFamily="18" charset="0"/>
                <a:ea typeface="Times New Roman" panose="02020603050405020304" pitchFamily="18" charset="0"/>
              </a:rPr>
              <a:t> – характеризують інформацію щодо явищ і процесів надану окремими респондентами;</a:t>
            </a:r>
            <a:endParaRPr lang="ru-RU" sz="1100" dirty="0">
              <a:latin typeface="Times New Roman" panose="02020603050405020304" pitchFamily="18" charset="0"/>
              <a:ea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У господарській діяльності це можуть бути дані конкретного підприємства.</a:t>
            </a:r>
            <a:endParaRPr lang="ru-RU" sz="1100" dirty="0">
              <a:latin typeface="Times New Roman" panose="02020603050405020304" pitchFamily="18" charset="0"/>
              <a:ea typeface="Times New Roman" panose="02020603050405020304" pitchFamily="18" charset="0"/>
            </a:endParaRPr>
          </a:p>
          <a:p>
            <a:pPr>
              <a:spcAft>
                <a:spcPts val="0"/>
              </a:spcAft>
            </a:pPr>
            <a:r>
              <a:rPr lang="uk-UA" b="1" dirty="0">
                <a:latin typeface="Times New Roman" panose="02020603050405020304" pitchFamily="18" charset="0"/>
                <a:ea typeface="Times New Roman" panose="02020603050405020304" pitchFamily="18" charset="0"/>
              </a:rPr>
              <a:t>Приклади:</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підприємство А виробило 20 000 одиниць продукції; </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підприємство Б має 120 працівників; </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дохід підприємства становить 10 млн грн; </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підприємство експортувало продукції на 2 млн </a:t>
            </a:r>
            <a:r>
              <a:rPr lang="uk-UA" dirty="0" err="1">
                <a:latin typeface="Times New Roman" panose="02020603050405020304" pitchFamily="18" charset="0"/>
                <a:ea typeface="Times New Roman" panose="02020603050405020304" pitchFamily="18" charset="0"/>
              </a:rPr>
              <a:t>дол</a:t>
            </a:r>
            <a:r>
              <a:rPr lang="uk-UA" dirty="0">
                <a:latin typeface="Times New Roman" panose="02020603050405020304" pitchFamily="18" charset="0"/>
                <a:ea typeface="Times New Roman" panose="02020603050405020304" pitchFamily="18" charset="0"/>
              </a:rPr>
              <a:t>. США.</a:t>
            </a:r>
            <a:endParaRPr lang="ru-RU" sz="1100" dirty="0">
              <a:latin typeface="Times New Roman" panose="02020603050405020304" pitchFamily="18" charset="0"/>
              <a:ea typeface="Times New Roman" panose="02020603050405020304" pitchFamily="18" charset="0"/>
            </a:endParaRPr>
          </a:p>
          <a:p>
            <a:pPr marL="228600" algn="just">
              <a:lnSpc>
                <a:spcPct val="115000"/>
              </a:lnSpc>
              <a:spcAft>
                <a:spcPts val="0"/>
              </a:spcAft>
            </a:pPr>
            <a:r>
              <a:rPr lang="uk-UA" dirty="0">
                <a:latin typeface="Times New Roman" panose="02020603050405020304" pitchFamily="18" charset="0"/>
                <a:ea typeface="Times New Roman" panose="02020603050405020304" pitchFamily="18" charset="0"/>
              </a:rPr>
              <a:t> </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342900" algn="l"/>
              </a:tabLst>
            </a:pPr>
            <a:r>
              <a:rPr lang="uk-UA" u="sng" dirty="0">
                <a:solidFill>
                  <a:srgbClr val="FF0000"/>
                </a:solidFill>
                <a:latin typeface="Times New Roman" panose="02020603050405020304" pitchFamily="18" charset="0"/>
                <a:ea typeface="Times New Roman" panose="02020603050405020304" pitchFamily="18" charset="0"/>
              </a:rPr>
              <a:t>зведені</a:t>
            </a:r>
            <a:r>
              <a:rPr lang="uk-UA" dirty="0">
                <a:latin typeface="Times New Roman" panose="02020603050405020304" pitchFamily="18" charset="0"/>
                <a:ea typeface="Times New Roman" panose="02020603050405020304" pitchFamily="18" charset="0"/>
              </a:rPr>
              <a:t> – виражають розмір явищ певної сукупності за класифікаційними ознаками респондентів.</a:t>
            </a:r>
            <a:endParaRPr lang="ru-RU" sz="1100" dirty="0">
              <a:latin typeface="Times New Roman" panose="02020603050405020304" pitchFamily="18" charset="0"/>
              <a:ea typeface="Times New Roman" panose="02020603050405020304" pitchFamily="18" charset="0"/>
            </a:endParaRPr>
          </a:p>
          <a:p>
            <a:pPr marL="228600" algn="just">
              <a:lnSpc>
                <a:spcPct val="115000"/>
              </a:lnSpc>
              <a:spcAft>
                <a:spcPts val="0"/>
              </a:spcAft>
            </a:pPr>
            <a:r>
              <a:rPr lang="uk-UA" dirty="0">
                <a:latin typeface="Times New Roman" panose="02020603050405020304" pitchFamily="18" charset="0"/>
                <a:ea typeface="Times New Roman" panose="02020603050405020304" pitchFamily="18" charset="0"/>
              </a:rPr>
              <a:t>Приклади:</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загальний обсяг виробництва всіх підприємств галузі — 2 млн </a:t>
            </a:r>
            <a:r>
              <a:rPr lang="uk-UA" dirty="0" err="1">
                <a:latin typeface="Times New Roman" panose="02020603050405020304" pitchFamily="18" charset="0"/>
                <a:ea typeface="Times New Roman" panose="02020603050405020304" pitchFamily="18" charset="0"/>
              </a:rPr>
              <a:t>тонн</a:t>
            </a:r>
            <a:r>
              <a:rPr lang="uk-UA" dirty="0">
                <a:latin typeface="Times New Roman" panose="02020603050405020304" pitchFamily="18" charset="0"/>
                <a:ea typeface="Times New Roman" panose="02020603050405020304" pitchFamily="18" charset="0"/>
              </a:rPr>
              <a:t>;</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сукупний дохід підприємств регіону — 50 млрд грн;</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загальна чисельність працівників підприємств певної галузі — 100 тис. осіб;</a:t>
            </a:r>
            <a:endParaRPr lang="ru-RU"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35686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a:bodyPr>
          <a:lstStyle/>
          <a:p>
            <a:r>
              <a:rPr lang="uk-UA" sz="2800" b="1" dirty="0">
                <a:solidFill>
                  <a:schemeClr val="tx1"/>
                </a:solidFill>
                <a:latin typeface="Times New Roman" panose="02020603050405020304" pitchFamily="18" charset="0"/>
                <a:ea typeface="Times New Roman" panose="02020603050405020304" pitchFamily="18" charset="0"/>
              </a:rPr>
              <a:t>2.1. Класифікаційні ознаки показників</a:t>
            </a:r>
            <a:endParaRPr lang="uk-UA" sz="2800" dirty="0">
              <a:solidFill>
                <a:schemeClr val="tx1"/>
              </a:solidFill>
              <a:latin typeface="Arial Black" panose="020B0A04020102020204" pitchFamily="34" charset="0"/>
            </a:endParaRPr>
          </a:p>
        </p:txBody>
      </p:sp>
      <p:sp>
        <p:nvSpPr>
          <p:cNvPr id="3" name="Прямоугольник 2"/>
          <p:cNvSpPr/>
          <p:nvPr/>
        </p:nvSpPr>
        <p:spPr>
          <a:xfrm>
            <a:off x="491324" y="807930"/>
            <a:ext cx="8571994" cy="543225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198120" algn="just">
              <a:lnSpc>
                <a:spcPct val="115000"/>
              </a:lnSpc>
              <a:spcAft>
                <a:spcPts val="0"/>
              </a:spcAft>
            </a:pPr>
            <a:r>
              <a:rPr lang="uk-UA" sz="2000" b="1" u="sng" dirty="0">
                <a:latin typeface="Times New Roman" panose="02020603050405020304" pitchFamily="18" charset="0"/>
                <a:ea typeface="Times New Roman" panose="02020603050405020304" pitchFamily="18" charset="0"/>
              </a:rPr>
              <a:t>4. За аналітичними функціями:</a:t>
            </a:r>
            <a:endParaRPr lang="ru-RU" sz="12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342900" algn="l"/>
              </a:tabLst>
            </a:pPr>
            <a:r>
              <a:rPr lang="uk-UA" sz="2000" u="sng" dirty="0">
                <a:solidFill>
                  <a:srgbClr val="FF0000"/>
                </a:solidFill>
                <a:latin typeface="Times New Roman" panose="02020603050405020304" pitchFamily="18" charset="0"/>
                <a:ea typeface="Times New Roman" panose="02020603050405020304" pitchFamily="18" charset="0"/>
              </a:rPr>
              <a:t>абсолютні</a:t>
            </a:r>
            <a:r>
              <a:rPr lang="uk-UA" sz="2000" dirty="0">
                <a:latin typeface="Times New Roman" panose="02020603050405020304" pitchFamily="18" charset="0"/>
                <a:ea typeface="Times New Roman" panose="02020603050405020304" pitchFamily="18" charset="0"/>
              </a:rPr>
              <a:t> – характеризують обсяги значень ознаки, одержані внаслідок статистичного спостереження</a:t>
            </a:r>
            <a:r>
              <a:rPr lang="uk-UA" sz="2000" dirty="0" smtClean="0">
                <a:latin typeface="Times New Roman" panose="02020603050405020304" pitchFamily="18" charset="0"/>
                <a:ea typeface="Times New Roman" panose="02020603050405020304" pitchFamily="18" charset="0"/>
              </a:rPr>
              <a:t>;</a:t>
            </a:r>
          </a:p>
          <a:p>
            <a:r>
              <a:rPr lang="ru-RU" sz="1200" dirty="0">
                <a:latin typeface="Times New Roman" panose="02020603050405020304" pitchFamily="18" charset="0"/>
                <a:cs typeface="Times New Roman" panose="02020603050405020304" pitchFamily="18" charset="0"/>
              </a:rPr>
              <a:t>Вони </a:t>
            </a:r>
            <a:r>
              <a:rPr lang="ru-RU" sz="1200" dirty="0" err="1">
                <a:latin typeface="Times New Roman" panose="02020603050405020304" pitchFamily="18" charset="0"/>
                <a:cs typeface="Times New Roman" panose="02020603050405020304" pitchFamily="18" charset="0"/>
              </a:rPr>
              <a:t>відповідають</a:t>
            </a:r>
            <a:r>
              <a:rPr lang="ru-RU" sz="1200" dirty="0">
                <a:latin typeface="Times New Roman" panose="02020603050405020304" pitchFamily="18" charset="0"/>
                <a:cs typeface="Times New Roman" panose="02020603050405020304" pitchFamily="18" charset="0"/>
              </a:rPr>
              <a:t> на </a:t>
            </a:r>
            <a:r>
              <a:rPr lang="ru-RU" sz="1200" dirty="0" err="1">
                <a:latin typeface="Times New Roman" panose="02020603050405020304" pitchFamily="18" charset="0"/>
                <a:cs typeface="Times New Roman" panose="02020603050405020304" pitchFamily="18" charset="0"/>
              </a:rPr>
              <a:t>питання</a:t>
            </a:r>
            <a:r>
              <a:rPr lang="ru-RU" sz="1200" dirty="0">
                <a:latin typeface="Times New Roman" panose="02020603050405020304" pitchFamily="18" charset="0"/>
                <a:cs typeface="Times New Roman" panose="02020603050405020304" pitchFamily="18" charset="0"/>
              </a:rPr>
              <a:t>: </a:t>
            </a:r>
            <a:r>
              <a:rPr lang="ru-RU" sz="1200" b="1" dirty="0">
                <a:latin typeface="Times New Roman" panose="02020603050405020304" pitchFamily="18" charset="0"/>
                <a:cs typeface="Times New Roman" panose="02020603050405020304" pitchFamily="18" charset="0"/>
              </a:rPr>
              <a:t>«</a:t>
            </a:r>
            <a:r>
              <a:rPr lang="ru-RU" sz="1200" b="1" dirty="0" err="1">
                <a:latin typeface="Times New Roman" panose="02020603050405020304" pitchFamily="18" charset="0"/>
                <a:cs typeface="Times New Roman" panose="02020603050405020304" pitchFamily="18" charset="0"/>
              </a:rPr>
              <a:t>Скільки</a:t>
            </a:r>
            <a:r>
              <a:rPr lang="ru-RU" sz="1200" b="1" dirty="0" smtClean="0">
                <a:latin typeface="Times New Roman" panose="02020603050405020304" pitchFamily="18" charset="0"/>
                <a:cs typeface="Times New Roman" panose="02020603050405020304" pitchFamily="18" charset="0"/>
              </a:rPr>
              <a:t>?» </a:t>
            </a:r>
            <a:r>
              <a:rPr lang="ru-RU" sz="1200" b="1" dirty="0" err="1" smtClean="0">
                <a:latin typeface="Times New Roman" panose="02020603050405020304" pitchFamily="18" charset="0"/>
                <a:cs typeface="Times New Roman" panose="02020603050405020304" pitchFamily="18" charset="0"/>
              </a:rPr>
              <a:t>Приклади</a:t>
            </a:r>
            <a:r>
              <a:rPr lang="ru-RU" sz="1200" b="1" dirty="0">
                <a:latin typeface="Times New Roman" panose="02020603050405020304" pitchFamily="18" charset="0"/>
                <a:cs typeface="Times New Roman" panose="02020603050405020304" pitchFamily="18" charset="0"/>
              </a:rPr>
              <a:t>:</a:t>
            </a:r>
            <a:endParaRPr lang="ru-RU" sz="1200"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ru-RU" sz="1200" dirty="0">
                <a:latin typeface="Times New Roman" panose="02020603050405020304" pitchFamily="18" charset="0"/>
                <a:cs typeface="Times New Roman" panose="02020603050405020304" pitchFamily="18" charset="0"/>
              </a:rPr>
              <a:t>500 </a:t>
            </a:r>
            <a:r>
              <a:rPr lang="ru-RU" sz="1200" dirty="0" err="1">
                <a:latin typeface="Times New Roman" panose="02020603050405020304" pitchFamily="18" charset="0"/>
                <a:cs typeface="Times New Roman" panose="02020603050405020304" pitchFamily="18" charset="0"/>
              </a:rPr>
              <a:t>працівників</a:t>
            </a:r>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 </a:t>
            </a:r>
            <a:endParaRPr lang="ru-RU" sz="1200"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ru-RU" sz="1200" dirty="0">
                <a:latin typeface="Times New Roman" panose="02020603050405020304" pitchFamily="18" charset="0"/>
                <a:cs typeface="Times New Roman" panose="02020603050405020304" pitchFamily="18" charset="0"/>
              </a:rPr>
              <a:t>20 млн </a:t>
            </a:r>
            <a:r>
              <a:rPr lang="ru-RU" sz="1200" dirty="0" err="1">
                <a:latin typeface="Times New Roman" panose="02020603050405020304" pitchFamily="18" charset="0"/>
                <a:cs typeface="Times New Roman" panose="02020603050405020304" pitchFamily="18" charset="0"/>
              </a:rPr>
              <a:t>грн</a:t>
            </a:r>
            <a:r>
              <a:rPr lang="ru-RU" sz="1200" dirty="0">
                <a:latin typeface="Times New Roman" panose="02020603050405020304" pitchFamily="18" charset="0"/>
                <a:cs typeface="Times New Roman" panose="02020603050405020304" pitchFamily="18" charset="0"/>
              </a:rPr>
              <a:t> доходу; </a:t>
            </a:r>
          </a:p>
          <a:p>
            <a:pPr>
              <a:buFont typeface="Arial" panose="020B0604020202020204" pitchFamily="34" charset="0"/>
              <a:buChar char="•"/>
            </a:pPr>
            <a:r>
              <a:rPr lang="ru-RU" sz="1200" dirty="0">
                <a:latin typeface="Times New Roman" panose="02020603050405020304" pitchFamily="18" charset="0"/>
                <a:cs typeface="Times New Roman" panose="02020603050405020304" pitchFamily="18" charset="0"/>
              </a:rPr>
              <a:t>15 000 </a:t>
            </a:r>
            <a:r>
              <a:rPr lang="ru-RU" sz="1200" dirty="0" err="1">
                <a:latin typeface="Times New Roman" panose="02020603050405020304" pitchFamily="18" charset="0"/>
                <a:cs typeface="Times New Roman" panose="02020603050405020304" pitchFamily="18" charset="0"/>
              </a:rPr>
              <a:t>одиниць</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продукції</a:t>
            </a:r>
            <a:r>
              <a:rPr lang="ru-RU" sz="1200" dirty="0" smtClean="0">
                <a:latin typeface="Times New Roman" panose="02020603050405020304" pitchFamily="18" charset="0"/>
                <a:cs typeface="Times New Roman" panose="02020603050405020304" pitchFamily="18" charset="0"/>
              </a:rPr>
              <a:t>;</a:t>
            </a:r>
            <a:endParaRPr lang="ru-RU" sz="12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342900" algn="l"/>
              </a:tabLst>
            </a:pPr>
            <a:r>
              <a:rPr lang="uk-UA" sz="2000" u="sng" dirty="0" smtClean="0">
                <a:solidFill>
                  <a:srgbClr val="FF0000"/>
                </a:solidFill>
                <a:latin typeface="Times New Roman" panose="02020603050405020304" pitchFamily="18" charset="0"/>
                <a:ea typeface="Times New Roman" panose="02020603050405020304" pitchFamily="18" charset="0"/>
              </a:rPr>
              <a:t>відносні</a:t>
            </a:r>
            <a:r>
              <a:rPr lang="uk-UA" sz="2000" dirty="0" smtClean="0">
                <a:latin typeface="Times New Roman" panose="02020603050405020304" pitchFamily="18" charset="0"/>
                <a:ea typeface="Times New Roman" panose="02020603050405020304" pitchFamily="18" charset="0"/>
              </a:rPr>
              <a:t> </a:t>
            </a:r>
            <a:r>
              <a:rPr lang="uk-UA" sz="2000" dirty="0">
                <a:latin typeface="Times New Roman" panose="02020603050405020304" pitchFamily="18" charset="0"/>
                <a:ea typeface="Times New Roman" panose="02020603050405020304" pitchFamily="18" charset="0"/>
              </a:rPr>
              <a:t>– виражають кількісні співвідношення між явищами, процесами</a:t>
            </a:r>
            <a:r>
              <a:rPr lang="uk-UA" sz="2000" dirty="0" smtClean="0">
                <a:latin typeface="Times New Roman" panose="02020603050405020304" pitchFamily="18" charset="0"/>
                <a:ea typeface="Times New Roman" panose="02020603050405020304" pitchFamily="18" charset="0"/>
              </a:rPr>
              <a:t>;</a:t>
            </a:r>
          </a:p>
          <a:p>
            <a:pPr lvl="0" algn="just">
              <a:lnSpc>
                <a:spcPct val="115000"/>
              </a:lnSpc>
              <a:spcAft>
                <a:spcPts val="0"/>
              </a:spcAft>
              <a:tabLst>
                <a:tab pos="342900" algn="l"/>
              </a:tabLst>
            </a:pPr>
            <a:r>
              <a:rPr lang="ru-RU" sz="1200" dirty="0">
                <a:latin typeface="Times New Roman" panose="02020603050405020304" pitchFamily="18" charset="0"/>
                <a:ea typeface="Times New Roman" panose="02020603050405020304" pitchFamily="18" charset="0"/>
              </a:rPr>
              <a:t>Вони </a:t>
            </a:r>
            <a:r>
              <a:rPr lang="ru-RU" sz="1200" dirty="0" err="1">
                <a:latin typeface="Times New Roman" panose="02020603050405020304" pitchFamily="18" charset="0"/>
                <a:ea typeface="Times New Roman" panose="02020603050405020304" pitchFamily="18" charset="0"/>
              </a:rPr>
              <a:t>найчастіше</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виражаються</a:t>
            </a:r>
            <a:r>
              <a:rPr lang="ru-RU" sz="1200" dirty="0">
                <a:latin typeface="Times New Roman" panose="02020603050405020304" pitchFamily="18" charset="0"/>
                <a:ea typeface="Times New Roman" panose="02020603050405020304" pitchFamily="18" charset="0"/>
              </a:rPr>
              <a:t> у </a:t>
            </a:r>
            <a:r>
              <a:rPr lang="ru-RU" sz="1200" dirty="0" err="1">
                <a:latin typeface="Times New Roman" panose="02020603050405020304" pitchFamily="18" charset="0"/>
                <a:ea typeface="Times New Roman" panose="02020603050405020304" pitchFamily="18" charset="0"/>
              </a:rPr>
              <a:t>відсотках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коефіцієнтах</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або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проміле</a:t>
            </a:r>
            <a:r>
              <a:rPr lang="ru-RU" sz="1200" dirty="0" smtClean="0">
                <a:latin typeface="Times New Roman" panose="02020603050405020304" pitchFamily="18" charset="0"/>
                <a:ea typeface="Times New Roman" panose="02020603050405020304" pitchFamily="18" charset="0"/>
              </a:rPr>
              <a:t>.</a:t>
            </a:r>
          </a:p>
          <a:p>
            <a:pPr lvl="0" algn="just">
              <a:lnSpc>
                <a:spcPct val="115000"/>
              </a:lnSpc>
              <a:spcAft>
                <a:spcPts val="0"/>
              </a:spcAft>
              <a:tabLst>
                <a:tab pos="342900" algn="l"/>
              </a:tabLst>
            </a:pPr>
            <a:r>
              <a:rPr lang="ru-RU" sz="1200" dirty="0" smtClean="0">
                <a:latin typeface="Times New Roman" panose="02020603050405020304" pitchFamily="18" charset="0"/>
                <a:ea typeface="Times New Roman" panose="02020603050405020304" pitchFamily="18" charset="0"/>
              </a:rPr>
              <a:t>Приклади:1</a:t>
            </a:r>
            <a:r>
              <a:rPr lang="ru-RU" sz="1200" dirty="0">
                <a:latin typeface="Times New Roman" panose="02020603050405020304" pitchFamily="18" charset="0"/>
                <a:ea typeface="Times New Roman" panose="02020603050405020304" pitchFamily="18" charset="0"/>
              </a:rPr>
              <a:t>. Темп </a:t>
            </a:r>
            <a:r>
              <a:rPr lang="ru-RU" sz="1200" dirty="0" err="1">
                <a:latin typeface="Times New Roman" panose="02020603050405020304" pitchFamily="18" charset="0"/>
                <a:ea typeface="Times New Roman" panose="02020603050405020304" pitchFamily="18" charset="0"/>
              </a:rPr>
              <a:t>зростання</a:t>
            </a:r>
            <a:r>
              <a:rPr lang="ru-RU" sz="1200" dirty="0">
                <a:latin typeface="Times New Roman" panose="02020603050405020304" pitchFamily="18" charset="0"/>
                <a:ea typeface="Times New Roman" panose="02020603050405020304" pitchFamily="18" charset="0"/>
              </a:rPr>
              <a:t> </a:t>
            </a:r>
            <a:r>
              <a:rPr lang="ru-RU" sz="1200" dirty="0" smtClean="0">
                <a:latin typeface="Times New Roman" panose="02020603050405020304" pitchFamily="18" charset="0"/>
                <a:ea typeface="Times New Roman" panose="02020603050405020304" pitchFamily="18" charset="0"/>
              </a:rPr>
              <a:t>доходу.</a:t>
            </a:r>
          </a:p>
          <a:p>
            <a:pPr lvl="0" algn="just">
              <a:lnSpc>
                <a:spcPct val="115000"/>
              </a:lnSpc>
              <a:spcAft>
                <a:spcPts val="0"/>
              </a:spcAft>
              <a:tabLst>
                <a:tab pos="342900" algn="l"/>
              </a:tabLst>
            </a:pPr>
            <a:r>
              <a:rPr lang="uk-UA" sz="2000" u="sng" dirty="0" smtClean="0">
                <a:solidFill>
                  <a:srgbClr val="FF0000"/>
                </a:solidFill>
                <a:latin typeface="Times New Roman" panose="02020603050405020304" pitchFamily="18" charset="0"/>
                <a:ea typeface="Times New Roman" panose="02020603050405020304" pitchFamily="18" charset="0"/>
              </a:rPr>
              <a:t>середні</a:t>
            </a:r>
            <a:r>
              <a:rPr lang="uk-UA" sz="2000" dirty="0" smtClean="0">
                <a:latin typeface="Times New Roman" panose="02020603050405020304" pitchFamily="18" charset="0"/>
                <a:ea typeface="Times New Roman" panose="02020603050405020304" pitchFamily="18" charset="0"/>
              </a:rPr>
              <a:t> </a:t>
            </a:r>
            <a:r>
              <a:rPr lang="uk-UA" sz="2000" dirty="0">
                <a:latin typeface="Times New Roman" panose="02020603050405020304" pitchFamily="18" charset="0"/>
                <a:ea typeface="Times New Roman" panose="02020603050405020304" pitchFamily="18" charset="0"/>
              </a:rPr>
              <a:t>– узагальнюють ознаки, що варіюють у статистичній сукупності</a:t>
            </a:r>
            <a:r>
              <a:rPr lang="uk-UA" sz="2000" dirty="0" smtClean="0">
                <a:latin typeface="Times New Roman" panose="02020603050405020304" pitchFamily="18" charset="0"/>
                <a:ea typeface="Times New Roman" panose="02020603050405020304" pitchFamily="18" charset="0"/>
              </a:rPr>
              <a:t>.</a:t>
            </a:r>
          </a:p>
          <a:p>
            <a:pPr lvl="0" algn="just">
              <a:lnSpc>
                <a:spcPct val="115000"/>
              </a:lnSpc>
              <a:spcAft>
                <a:spcPts val="0"/>
              </a:spcAft>
              <a:tabLst>
                <a:tab pos="342900" algn="l"/>
              </a:tabLst>
            </a:pPr>
            <a:r>
              <a:rPr lang="ru-RU" sz="1200" dirty="0">
                <a:latin typeface="Times New Roman" panose="02020603050405020304" pitchFamily="18" charset="0"/>
                <a:ea typeface="Times New Roman" panose="02020603050405020304" pitchFamily="18" charset="0"/>
              </a:rPr>
              <a:t>Вони </a:t>
            </a:r>
            <a:r>
              <a:rPr lang="ru-RU" sz="1200" dirty="0" err="1">
                <a:latin typeface="Times New Roman" panose="02020603050405020304" pitchFamily="18" charset="0"/>
                <a:ea typeface="Times New Roman" panose="02020603050405020304" pitchFamily="18" charset="0"/>
              </a:rPr>
              <a:t>дають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змогу</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охарактеризувати</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типовий</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або</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середній</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рівень</a:t>
            </a:r>
            <a:r>
              <a:rPr lang="ru-RU" sz="1200" dirty="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явища</a:t>
            </a:r>
            <a:r>
              <a:rPr lang="ru-RU" sz="1200" dirty="0" smtClean="0">
                <a:latin typeface="Times New Roman" panose="02020603050405020304" pitchFamily="18" charset="0"/>
                <a:ea typeface="Times New Roman" panose="02020603050405020304" pitchFamily="18" charset="0"/>
              </a:rPr>
              <a:t>.</a:t>
            </a:r>
          </a:p>
          <a:p>
            <a:pPr lvl="0" algn="just">
              <a:lnSpc>
                <a:spcPct val="115000"/>
              </a:lnSpc>
              <a:spcAft>
                <a:spcPts val="0"/>
              </a:spcAft>
              <a:tabLst>
                <a:tab pos="342900" algn="l"/>
              </a:tabLst>
            </a:pPr>
            <a:r>
              <a:rPr lang="ru-RU" sz="1200" dirty="0" err="1" smtClean="0">
                <a:latin typeface="Times New Roman" panose="02020603050405020304" pitchFamily="18" charset="0"/>
                <a:ea typeface="Times New Roman" panose="02020603050405020304" pitchFamily="18" charset="0"/>
              </a:rPr>
              <a:t>Приклади:середня</a:t>
            </a:r>
            <a:r>
              <a:rPr lang="ru-RU" sz="1200" dirty="0" smtClean="0">
                <a:latin typeface="Times New Roman" panose="02020603050405020304" pitchFamily="18" charset="0"/>
                <a:ea typeface="Times New Roman" panose="02020603050405020304" pitchFamily="18" charset="0"/>
              </a:rPr>
              <a:t> </a:t>
            </a:r>
            <a:r>
              <a:rPr lang="ru-RU" sz="1200" dirty="0" err="1">
                <a:latin typeface="Times New Roman" panose="02020603050405020304" pitchFamily="18" charset="0"/>
                <a:ea typeface="Times New Roman" panose="02020603050405020304" pitchFamily="18" charset="0"/>
              </a:rPr>
              <a:t>заробітна</a:t>
            </a:r>
            <a:r>
              <a:rPr lang="ru-RU" sz="1200" dirty="0">
                <a:latin typeface="Times New Roman" panose="02020603050405020304" pitchFamily="18" charset="0"/>
                <a:ea typeface="Times New Roman" panose="02020603050405020304" pitchFamily="18" charset="0"/>
              </a:rPr>
              <a:t> плата </a:t>
            </a:r>
            <a:r>
              <a:rPr lang="ru-RU" sz="1200" dirty="0" err="1">
                <a:latin typeface="Times New Roman" panose="02020603050405020304" pitchFamily="18" charset="0"/>
                <a:ea typeface="Times New Roman" panose="02020603050405020304" pitchFamily="18" charset="0"/>
              </a:rPr>
              <a:t>працівників</a:t>
            </a:r>
            <a:r>
              <a:rPr lang="ru-RU" sz="1200" dirty="0">
                <a:latin typeface="Times New Roman" panose="02020603050405020304" pitchFamily="18" charset="0"/>
                <a:ea typeface="Times New Roman" panose="02020603050405020304" pitchFamily="18" charset="0"/>
              </a:rPr>
              <a:t> — 22 000 </a:t>
            </a:r>
            <a:r>
              <a:rPr lang="ru-RU" sz="1200" dirty="0" smtClean="0">
                <a:latin typeface="Times New Roman" panose="02020603050405020304" pitchFamily="18" charset="0"/>
                <a:ea typeface="Times New Roman" panose="02020603050405020304" pitchFamily="18" charset="0"/>
              </a:rPr>
              <a:t>грн.</a:t>
            </a:r>
          </a:p>
          <a:p>
            <a:pPr lvl="0" algn="just">
              <a:lnSpc>
                <a:spcPct val="115000"/>
              </a:lnSpc>
              <a:spcAft>
                <a:spcPts val="0"/>
              </a:spcAft>
              <a:tabLst>
                <a:tab pos="342900" algn="l"/>
              </a:tabLst>
            </a:pPr>
            <a:endParaRPr lang="ru-RU" sz="12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sz="2000" b="1" u="sng" dirty="0" smtClean="0">
                <a:latin typeface="Times New Roman" panose="02020603050405020304" pitchFamily="18" charset="0"/>
                <a:ea typeface="Times New Roman" panose="02020603050405020304" pitchFamily="18" charset="0"/>
              </a:rPr>
              <a:t>5</a:t>
            </a:r>
            <a:r>
              <a:rPr lang="uk-UA" sz="2000" b="1" u="sng" dirty="0">
                <a:latin typeface="Times New Roman" panose="02020603050405020304" pitchFamily="18" charset="0"/>
                <a:ea typeface="Times New Roman" panose="02020603050405020304" pitchFamily="18" charset="0"/>
              </a:rPr>
              <a:t>. За способом визначення:</a:t>
            </a:r>
            <a:endParaRPr lang="ru-RU" sz="12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70510" algn="l"/>
              </a:tabLst>
            </a:pPr>
            <a:r>
              <a:rPr lang="uk-UA" sz="2000" u="sng" dirty="0">
                <a:solidFill>
                  <a:srgbClr val="FF0000"/>
                </a:solidFill>
                <a:latin typeface="Times New Roman" panose="02020603050405020304" pitchFamily="18" charset="0"/>
                <a:ea typeface="Times New Roman" panose="02020603050405020304" pitchFamily="18" charset="0"/>
              </a:rPr>
              <a:t>статистичного спостереження </a:t>
            </a:r>
            <a:r>
              <a:rPr lang="uk-UA" sz="2000" dirty="0">
                <a:latin typeface="Times New Roman" panose="02020603050405020304" pitchFamily="18" charset="0"/>
                <a:ea typeface="Times New Roman" panose="02020603050405020304" pitchFamily="18" charset="0"/>
              </a:rPr>
              <a:t>– одержані безпосередньо під час збирання даних щодо масових явищ і процесів які відбуваються при здійсненні діяльності господарюючих суб’єктів;</a:t>
            </a:r>
            <a:endParaRPr lang="ru-RU" sz="12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70510" algn="l"/>
              </a:tabLst>
            </a:pPr>
            <a:r>
              <a:rPr lang="uk-UA" sz="2000" u="sng" dirty="0">
                <a:solidFill>
                  <a:srgbClr val="FF0000"/>
                </a:solidFill>
                <a:latin typeface="Times New Roman" panose="02020603050405020304" pitchFamily="18" charset="0"/>
                <a:ea typeface="Times New Roman" panose="02020603050405020304" pitchFamily="18" charset="0"/>
              </a:rPr>
              <a:t>розрахункові </a:t>
            </a:r>
            <a:r>
              <a:rPr lang="uk-UA" sz="2000" dirty="0">
                <a:latin typeface="Times New Roman" panose="02020603050405020304" pitchFamily="18" charset="0"/>
                <a:ea typeface="Times New Roman" panose="02020603050405020304" pitchFamily="18" charset="0"/>
              </a:rPr>
              <a:t>– одержані як результат математичних дій.</a:t>
            </a:r>
            <a:endParaRPr lang="ru-RU"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81651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a:bodyPr>
          <a:lstStyle/>
          <a:p>
            <a:r>
              <a:rPr lang="uk-UA" sz="2800" b="1" dirty="0">
                <a:solidFill>
                  <a:schemeClr val="tx1"/>
                </a:solidFill>
                <a:latin typeface="Times New Roman" panose="02020603050405020304" pitchFamily="18" charset="0"/>
                <a:ea typeface="Times New Roman" panose="02020603050405020304" pitchFamily="18" charset="0"/>
              </a:rPr>
              <a:t>2.1. Класифікаційні ознаки показників</a:t>
            </a:r>
            <a:endParaRPr lang="uk-UA" sz="2800" dirty="0">
              <a:solidFill>
                <a:schemeClr val="tx1"/>
              </a:solidFill>
              <a:latin typeface="Arial Black" panose="020B0A04020102020204" pitchFamily="34" charset="0"/>
            </a:endParaRPr>
          </a:p>
        </p:txBody>
      </p:sp>
      <p:sp>
        <p:nvSpPr>
          <p:cNvPr id="3" name="Прямоугольник 2"/>
          <p:cNvSpPr/>
          <p:nvPr/>
        </p:nvSpPr>
        <p:spPr>
          <a:xfrm>
            <a:off x="339213" y="996839"/>
            <a:ext cx="8419305" cy="430425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198120" algn="just">
              <a:lnSpc>
                <a:spcPct val="115000"/>
              </a:lnSpc>
              <a:spcAft>
                <a:spcPts val="0"/>
              </a:spcAft>
            </a:pPr>
            <a:r>
              <a:rPr lang="uk-UA" sz="2000" b="1" u="sng" dirty="0">
                <a:latin typeface="Times New Roman" panose="02020603050405020304" pitchFamily="18" charset="0"/>
                <a:ea typeface="Times New Roman" panose="02020603050405020304" pitchFamily="18" charset="0"/>
              </a:rPr>
              <a:t>6. За джерелами формування в системі планування, обліку та звітності</a:t>
            </a:r>
            <a:r>
              <a:rPr lang="uk-UA" sz="2000" dirty="0">
                <a:latin typeface="Times New Roman" panose="02020603050405020304" pitchFamily="18" charset="0"/>
                <a:ea typeface="Times New Roman" panose="02020603050405020304" pitchFamily="18" charset="0"/>
              </a:rPr>
              <a:t>: </a:t>
            </a:r>
            <a:endParaRPr lang="ru-RU" sz="12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sz="2000" dirty="0">
                <a:latin typeface="Times New Roman" panose="02020603050405020304" pitchFamily="18" charset="0"/>
                <a:ea typeface="Times New Roman" panose="02020603050405020304" pitchFamily="18" charset="0"/>
                <a:sym typeface="Symbol" panose="05050102010706020507" pitchFamily="18" charset="2"/>
              </a:rPr>
              <a:t></a:t>
            </a:r>
            <a:r>
              <a:rPr lang="uk-UA" sz="2000" dirty="0">
                <a:latin typeface="Times New Roman" panose="02020603050405020304" pitchFamily="18" charset="0"/>
                <a:ea typeface="Times New Roman" panose="02020603050405020304" pitchFamily="18" charset="0"/>
              </a:rPr>
              <a:t> інформації рахунків бухгалтерського обліку; </a:t>
            </a:r>
            <a:endParaRPr lang="ru-RU" sz="12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sz="2000" dirty="0">
                <a:latin typeface="Times New Roman" panose="02020603050405020304" pitchFamily="18" charset="0"/>
                <a:ea typeface="Times New Roman" panose="02020603050405020304" pitchFamily="18" charset="0"/>
                <a:sym typeface="Symbol" panose="05050102010706020507" pitchFamily="18" charset="2"/>
              </a:rPr>
              <a:t></a:t>
            </a:r>
            <a:r>
              <a:rPr lang="uk-UA" sz="2000" dirty="0">
                <a:latin typeface="Times New Roman" panose="02020603050405020304" pitchFamily="18" charset="0"/>
                <a:ea typeface="Times New Roman" panose="02020603050405020304" pitchFamily="18" charset="0"/>
              </a:rPr>
              <a:t> фінансової звітності відповідно до визначених форм: </a:t>
            </a:r>
            <a:endParaRPr lang="ru-RU" sz="12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sz="2000" dirty="0" smtClean="0">
                <a:latin typeface="Times New Roman" panose="02020603050405020304" pitchFamily="18" charset="0"/>
                <a:ea typeface="Times New Roman" panose="02020603050405020304" pitchFamily="18" charset="0"/>
                <a:sym typeface="Symbol" panose="05050102010706020507" pitchFamily="18" charset="2"/>
              </a:rPr>
              <a:t></a:t>
            </a:r>
            <a:r>
              <a:rPr lang="uk-UA" sz="2000" dirty="0" smtClean="0">
                <a:latin typeface="Times New Roman" panose="02020603050405020304" pitchFamily="18" charset="0"/>
                <a:ea typeface="Times New Roman" panose="02020603050405020304" pitchFamily="18" charset="0"/>
              </a:rPr>
              <a:t> </a:t>
            </a:r>
            <a:r>
              <a:rPr lang="uk-UA" sz="2000" dirty="0">
                <a:latin typeface="Times New Roman" panose="02020603050405020304" pitchFamily="18" charset="0"/>
                <a:ea typeface="Times New Roman" panose="02020603050405020304" pitchFamily="18" charset="0"/>
              </a:rPr>
              <a:t>внутрішньогосподарського (управлінського) обліку; </a:t>
            </a:r>
            <a:endParaRPr lang="ru-RU" sz="12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sz="2000" dirty="0">
                <a:latin typeface="Times New Roman" panose="02020603050405020304" pitchFamily="18" charset="0"/>
                <a:ea typeface="Times New Roman" panose="02020603050405020304" pitchFamily="18" charset="0"/>
                <a:sym typeface="Symbol" panose="05050102010706020507" pitchFamily="18" charset="2"/>
              </a:rPr>
              <a:t></a:t>
            </a:r>
            <a:r>
              <a:rPr lang="uk-UA" sz="2000" dirty="0">
                <a:latin typeface="Times New Roman" panose="02020603050405020304" pitchFamily="18" charset="0"/>
                <a:ea typeface="Times New Roman" panose="02020603050405020304" pitchFamily="18" charset="0"/>
              </a:rPr>
              <a:t>фінансового плану – визначають величину господарських операцій, які мають відбутися, щоб забезпечити ефективну діяльність підприємства; </a:t>
            </a:r>
            <a:endParaRPr lang="ru-RU" sz="12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sz="2000" dirty="0">
                <a:latin typeface="Times New Roman" panose="02020603050405020304" pitchFamily="18" charset="0"/>
                <a:ea typeface="Times New Roman" panose="02020603050405020304" pitchFamily="18" charset="0"/>
                <a:sym typeface="Symbol" panose="05050102010706020507" pitchFamily="18" charset="2"/>
              </a:rPr>
              <a:t></a:t>
            </a:r>
            <a:r>
              <a:rPr lang="uk-UA" sz="2000" dirty="0">
                <a:latin typeface="Times New Roman" panose="02020603050405020304" pitchFamily="18" charset="0"/>
                <a:ea typeface="Times New Roman" panose="02020603050405020304" pitchFamily="18" charset="0"/>
              </a:rPr>
              <a:t> статистичної звітності – характеризують явища і процеси щодо наявності, формування і використання ресурсів у господарській діяльності; </a:t>
            </a:r>
            <a:endParaRPr lang="ru-RU" sz="12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sz="2000" dirty="0">
                <a:latin typeface="Times New Roman" panose="02020603050405020304" pitchFamily="18" charset="0"/>
                <a:ea typeface="Times New Roman" panose="02020603050405020304" pitchFamily="18" charset="0"/>
                <a:sym typeface="Symbol" panose="05050102010706020507" pitchFamily="18" charset="2"/>
              </a:rPr>
              <a:t></a:t>
            </a:r>
            <a:r>
              <a:rPr lang="uk-UA" sz="2000" dirty="0">
                <a:latin typeface="Times New Roman" panose="02020603050405020304" pitchFamily="18" charset="0"/>
                <a:ea typeface="Times New Roman" panose="02020603050405020304" pitchFamily="18" charset="0"/>
              </a:rPr>
              <a:t>податкової звітності – розкривають об’єкти оподаткування і податкові платежі.</a:t>
            </a:r>
            <a:endParaRPr lang="ru-RU" sz="1200" dirty="0">
              <a:latin typeface="Times New Roman" panose="02020603050405020304" pitchFamily="18" charset="0"/>
              <a:ea typeface="Times New Roman" panose="02020603050405020304" pitchFamily="18" charset="0"/>
            </a:endParaRPr>
          </a:p>
          <a:p>
            <a:pPr>
              <a:lnSpc>
                <a:spcPct val="115000"/>
              </a:lnSpc>
              <a:spcAft>
                <a:spcPts val="0"/>
              </a:spcAft>
            </a:pPr>
            <a:r>
              <a:rPr lang="uk-UA" sz="2000" dirty="0">
                <a:latin typeface="Times New Roman" panose="02020603050405020304" pitchFamily="18"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45551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a:bodyPr>
          <a:lstStyle/>
          <a:p>
            <a:r>
              <a:rPr lang="uk-UA" sz="2800" b="1" dirty="0">
                <a:solidFill>
                  <a:schemeClr val="tx1"/>
                </a:solidFill>
                <a:latin typeface="Times New Roman" panose="02020603050405020304" pitchFamily="18" charset="0"/>
                <a:ea typeface="Times New Roman" panose="02020603050405020304" pitchFamily="18" charset="0"/>
              </a:rPr>
              <a:t>2.2. Функції показників</a:t>
            </a:r>
            <a:endParaRPr lang="uk-UA" sz="2800" dirty="0">
              <a:solidFill>
                <a:schemeClr val="tx1"/>
              </a:solidFill>
              <a:latin typeface="Arial Black" panose="020B0A04020102020204" pitchFamily="34" charset="0"/>
            </a:endParaRPr>
          </a:p>
        </p:txBody>
      </p:sp>
      <p:sp>
        <p:nvSpPr>
          <p:cNvPr id="2" name="Прямоугольник 1"/>
          <p:cNvSpPr/>
          <p:nvPr/>
        </p:nvSpPr>
        <p:spPr>
          <a:xfrm>
            <a:off x="309716" y="725248"/>
            <a:ext cx="7816645" cy="232217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Статистичні показники фінансової звітності, як джерело інформації, виконують функції пізнання, управління, контролю і стимулювання явищ і процесів, які впливають на фінансовий стан господарюючих суб’єктів.</a:t>
            </a:r>
            <a:endParaRPr lang="ru-RU" sz="11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b="1" i="1" dirty="0">
                <a:latin typeface="Times New Roman" panose="02020603050405020304" pitchFamily="18" charset="0"/>
                <a:ea typeface="Times New Roman" panose="02020603050405020304" pitchFamily="18" charset="0"/>
              </a:rPr>
              <a:t>Пізнавальна функція</a:t>
            </a:r>
            <a:r>
              <a:rPr lang="uk-UA" dirty="0">
                <a:latin typeface="Times New Roman" panose="02020603050405020304" pitchFamily="18" charset="0"/>
                <a:ea typeface="Times New Roman" panose="02020603050405020304" pitchFamily="18" charset="0"/>
              </a:rPr>
              <a:t> проявляється через можливість визначення за допомогою статистичних показників фінансового стану та розвитку господарюючих суб’єктів. Вивчаючи показники в процесі статистичного аналізу пізнають їх кількісну і якісну сторону, проникають в її суть.</a:t>
            </a:r>
            <a:endParaRPr lang="ru-RU" sz="11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1356851" y="3377041"/>
            <a:ext cx="8347587" cy="327782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198120" algn="just">
              <a:lnSpc>
                <a:spcPct val="115000"/>
              </a:lnSpc>
              <a:spcAft>
                <a:spcPts val="0"/>
              </a:spcAft>
            </a:pPr>
            <a:r>
              <a:rPr lang="uk-UA" b="1" i="1" dirty="0">
                <a:latin typeface="Times New Roman" panose="02020603050405020304" pitchFamily="18" charset="0"/>
                <a:ea typeface="Times New Roman" panose="02020603050405020304" pitchFamily="18" charset="0"/>
              </a:rPr>
              <a:t>Управлінська функція</a:t>
            </a:r>
            <a:r>
              <a:rPr lang="uk-UA" dirty="0">
                <a:latin typeface="Times New Roman" panose="02020603050405020304" pitchFamily="18" charset="0"/>
                <a:ea typeface="Times New Roman" panose="02020603050405020304" pitchFamily="18" charset="0"/>
              </a:rPr>
              <a:t> статистичних показників полягає в тому, що вони є важливим елементом процесу управління на всіх його рівнях. Водночас, сьогодні не задоволений попит на статистичне забезпечення управління економікою обумовлений тим, що користувачі не вміють сформулювати свої потреби, а статистичні органи в свою чергу працюють за відсутності чітких вимог з боку користувачів і формують пропозицію статистичних показників, яка мало кого цікавить. </a:t>
            </a:r>
            <a:r>
              <a:rPr lang="uk-UA" dirty="0" smtClean="0">
                <a:latin typeface="Times New Roman" panose="02020603050405020304" pitchFamily="18" charset="0"/>
                <a:ea typeface="Times New Roman" panose="02020603050405020304" pitchFamily="18" charset="0"/>
              </a:rPr>
              <a:t>Для </a:t>
            </a:r>
            <a:r>
              <a:rPr lang="uk-UA" dirty="0">
                <a:latin typeface="Times New Roman" panose="02020603050405020304" pitchFamily="18" charset="0"/>
                <a:ea typeface="Times New Roman" panose="02020603050405020304" pitchFamily="18" charset="0"/>
              </a:rPr>
              <a:t>потреб управління господарюючими суб’єктами статистичні показники фінансової звітності повинні характеризувати досягнутий рівень ефективності їх діяльності, визначати тенденції змін та можливість прогнозування майбутнього стану.</a:t>
            </a:r>
            <a:endParaRPr lang="ru-RU"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867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a:bodyPr>
          <a:lstStyle/>
          <a:p>
            <a:r>
              <a:rPr lang="uk-UA" sz="2800" b="1" dirty="0">
                <a:solidFill>
                  <a:schemeClr val="tx1"/>
                </a:solidFill>
                <a:latin typeface="Times New Roman" panose="02020603050405020304" pitchFamily="18" charset="0"/>
                <a:ea typeface="Times New Roman" panose="02020603050405020304" pitchFamily="18" charset="0"/>
              </a:rPr>
              <a:t>2.2. Функції показників</a:t>
            </a:r>
            <a:endParaRPr lang="uk-UA" sz="2800" dirty="0">
              <a:solidFill>
                <a:schemeClr val="tx1"/>
              </a:solidFill>
              <a:latin typeface="Arial Black" panose="020B0A04020102020204" pitchFamily="34" charset="0"/>
            </a:endParaRPr>
          </a:p>
        </p:txBody>
      </p:sp>
      <p:sp>
        <p:nvSpPr>
          <p:cNvPr id="2" name="Прямоугольник 1"/>
          <p:cNvSpPr/>
          <p:nvPr/>
        </p:nvSpPr>
        <p:spPr>
          <a:xfrm>
            <a:off x="616540" y="952207"/>
            <a:ext cx="8097154" cy="504753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228600" algn="just">
              <a:lnSpc>
                <a:spcPct val="115000"/>
              </a:lnSpc>
              <a:spcAft>
                <a:spcPts val="0"/>
              </a:spcAft>
            </a:pPr>
            <a:r>
              <a:rPr lang="uk-UA" sz="2000" b="1" i="1" dirty="0">
                <a:latin typeface="Times New Roman" panose="02020603050405020304" pitchFamily="18" charset="0"/>
                <a:ea typeface="Times New Roman" panose="02020603050405020304" pitchFamily="18" charset="0"/>
              </a:rPr>
              <a:t>Контрольна функція</a:t>
            </a:r>
            <a:r>
              <a:rPr lang="uk-UA" sz="2000" dirty="0">
                <a:latin typeface="Times New Roman" panose="02020603050405020304" pitchFamily="18" charset="0"/>
                <a:ea typeface="Times New Roman" panose="02020603050405020304" pitchFamily="18" charset="0"/>
              </a:rPr>
              <a:t> передбачає використання статистичних показників суб’єктами контролю з метою нагляду за станом діяльності учасників господарських відносин. Зокрема, державні органи контролю використовують статистичні показники фінансової звітності для здійснення передбачених законодавством контрольних функцій  щодо:</a:t>
            </a:r>
            <a:endParaRPr lang="ru-RU" sz="12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342900" algn="l"/>
              </a:tabLst>
            </a:pPr>
            <a:r>
              <a:rPr lang="uk-UA" sz="2000" dirty="0">
                <a:latin typeface="Times New Roman" panose="02020603050405020304" pitchFamily="18" charset="0"/>
                <a:ea typeface="Times New Roman" panose="02020603050405020304" pitchFamily="18" charset="0"/>
              </a:rPr>
              <a:t>збереження та витрачання коштів і матеріальних цінностей суб'єктами господарських відносин; </a:t>
            </a:r>
            <a:endParaRPr lang="ru-RU" sz="12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342900" algn="l"/>
              </a:tabLst>
            </a:pPr>
            <a:r>
              <a:rPr lang="uk-UA" sz="2000" dirty="0">
                <a:latin typeface="Times New Roman" panose="02020603050405020304" pitchFamily="18" charset="0"/>
                <a:ea typeface="Times New Roman" panose="02020603050405020304" pitchFamily="18" charset="0"/>
              </a:rPr>
              <a:t>фінансових, кредитних відносин, валютного регулювання та податкових відносин; </a:t>
            </a:r>
            <a:endParaRPr lang="ru-RU" sz="12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342900" algn="l"/>
              </a:tabLst>
            </a:pPr>
            <a:r>
              <a:rPr lang="uk-UA" sz="2000" dirty="0">
                <a:latin typeface="Times New Roman" panose="02020603050405020304" pitchFamily="18" charset="0"/>
                <a:ea typeface="Times New Roman" panose="02020603050405020304" pitchFamily="18" charset="0"/>
              </a:rPr>
              <a:t>цін і ціноутворення; </a:t>
            </a:r>
            <a:endParaRPr lang="ru-RU" sz="12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342900" algn="l"/>
              </a:tabLst>
            </a:pPr>
            <a:r>
              <a:rPr lang="uk-UA" sz="2000" dirty="0">
                <a:latin typeface="Times New Roman" panose="02020603050405020304" pitchFamily="18" charset="0"/>
                <a:ea typeface="Times New Roman" panose="02020603050405020304" pitchFamily="18" charset="0"/>
              </a:rPr>
              <a:t>монополізму та конкуренції.</a:t>
            </a:r>
            <a:endParaRPr lang="ru-RU" sz="12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sz="2000" dirty="0">
                <a:latin typeface="Times New Roman" panose="02020603050405020304" pitchFamily="18" charset="0"/>
                <a:ea typeface="Times New Roman" panose="02020603050405020304" pitchFamily="18" charset="0"/>
              </a:rPr>
              <a:t>На мікрорівні контроль показників звітності виступає як інструмент, який забезпечує всі ланки апарату управління суб’єктів господарювання інформацією про стан їх діяльності.</a:t>
            </a:r>
            <a:endParaRPr lang="ru-RU"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09234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a:bodyPr>
          <a:lstStyle/>
          <a:p>
            <a:r>
              <a:rPr lang="uk-UA" sz="2800" b="1" dirty="0">
                <a:solidFill>
                  <a:schemeClr val="tx1"/>
                </a:solidFill>
                <a:latin typeface="Times New Roman" panose="02020603050405020304" pitchFamily="18" charset="0"/>
                <a:ea typeface="Times New Roman" panose="02020603050405020304" pitchFamily="18" charset="0"/>
              </a:rPr>
              <a:t>2.2. Функції показників</a:t>
            </a:r>
            <a:endParaRPr lang="uk-UA" sz="2800" dirty="0">
              <a:solidFill>
                <a:schemeClr val="tx1"/>
              </a:solidFill>
              <a:latin typeface="Arial Black" panose="020B0A04020102020204" pitchFamily="34" charset="0"/>
            </a:endParaRPr>
          </a:p>
        </p:txBody>
      </p:sp>
      <p:sp>
        <p:nvSpPr>
          <p:cNvPr id="2" name="Прямоугольник 1"/>
          <p:cNvSpPr/>
          <p:nvPr/>
        </p:nvSpPr>
        <p:spPr>
          <a:xfrm>
            <a:off x="663677" y="1102873"/>
            <a:ext cx="7964129" cy="398570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198120" algn="just">
              <a:lnSpc>
                <a:spcPct val="115000"/>
              </a:lnSpc>
              <a:spcAft>
                <a:spcPts val="0"/>
              </a:spcAft>
            </a:pPr>
            <a:r>
              <a:rPr lang="uk-UA" sz="2000" b="1" i="1" dirty="0">
                <a:latin typeface="Times New Roman" panose="02020603050405020304" pitchFamily="18" charset="0"/>
                <a:ea typeface="Times New Roman" panose="02020603050405020304" pitchFamily="18" charset="0"/>
              </a:rPr>
              <a:t>Стимулююча функція</a:t>
            </a:r>
            <a:r>
              <a:rPr lang="uk-UA" sz="2000" dirty="0">
                <a:latin typeface="Times New Roman" panose="02020603050405020304" pitchFamily="18" charset="0"/>
                <a:ea typeface="Times New Roman" panose="02020603050405020304" pitchFamily="18" charset="0"/>
              </a:rPr>
              <a:t> статистичних показників полягає у розробці на їх базі стимулюючих норм підтримки господарюючих суб’єктів, визначення пріоритетних цілей держави і регіонів, засобів та способів їх реалізації, виходячи зі змісту об’єктивних процесів і тенденцій, що мають місце в національному та світовому господарстві, та враховуючи законні інтереси суб’єктів господарювання.</a:t>
            </a:r>
            <a:endParaRPr lang="ru-RU" sz="12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sz="2000" dirty="0">
                <a:latin typeface="Times New Roman" panose="02020603050405020304" pitchFamily="18" charset="0"/>
                <a:ea typeface="Times New Roman" panose="02020603050405020304" pitchFamily="18" charset="0"/>
              </a:rPr>
              <a:t>Використовуючи статистичні показники, власники і апарат управління суб’єктів господарювання забезпечують мотиваційні дії їх засновників, трудового колективу, покупців і постачальників для досягнення тактичних і стратегічних завдань та загальної мети діяльності економічних систем</a:t>
            </a:r>
            <a:r>
              <a:rPr lang="uk-UA" sz="2000" dirty="0" smtClean="0">
                <a:latin typeface="Times New Roman" panose="02020603050405020304" pitchFamily="18" charset="0"/>
                <a:ea typeface="Times New Roman" panose="02020603050405020304" pitchFamily="18" charset="0"/>
              </a:rPr>
              <a:t>.</a:t>
            </a:r>
            <a:endParaRPr lang="ru-RU" sz="12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56961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a:bodyPr>
          <a:lstStyle/>
          <a:p>
            <a:r>
              <a:rPr lang="uk-UA" sz="2800" b="1" dirty="0">
                <a:solidFill>
                  <a:schemeClr val="tx1"/>
                </a:solidFill>
                <a:latin typeface="Times New Roman" panose="02020603050405020304" pitchFamily="18" charset="0"/>
                <a:ea typeface="Times New Roman" panose="02020603050405020304" pitchFamily="18" charset="0"/>
              </a:rPr>
              <a:t>2.2. Функції показників</a:t>
            </a:r>
            <a:endParaRPr lang="uk-UA" sz="2800" dirty="0">
              <a:solidFill>
                <a:schemeClr val="tx1"/>
              </a:solidFill>
              <a:latin typeface="Arial Black" panose="020B0A04020102020204" pitchFamily="34" charset="0"/>
            </a:endParaRPr>
          </a:p>
        </p:txBody>
      </p:sp>
      <p:sp>
        <p:nvSpPr>
          <p:cNvPr id="2" name="Прямоугольник 1"/>
          <p:cNvSpPr/>
          <p:nvPr/>
        </p:nvSpPr>
        <p:spPr>
          <a:xfrm>
            <a:off x="490167" y="1175549"/>
            <a:ext cx="7792064" cy="418037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Статистичні показники як джерело економічної інформації, яка використовується в управлінні, можна розглядати в прагматичному, семантичному і синтаксичному аспектах</a:t>
            </a:r>
            <a:r>
              <a:rPr lang="uk-UA" dirty="0" smtClean="0">
                <a:latin typeface="Times New Roman" panose="02020603050405020304" pitchFamily="18" charset="0"/>
                <a:ea typeface="Times New Roman" panose="02020603050405020304" pitchFamily="18" charset="0"/>
              </a:rPr>
              <a:t>.</a:t>
            </a:r>
          </a:p>
          <a:p>
            <a:pPr indent="198120" algn="just">
              <a:lnSpc>
                <a:spcPct val="115000"/>
              </a:lnSpc>
              <a:spcAft>
                <a:spcPts val="0"/>
              </a:spcAft>
            </a:pPr>
            <a:endParaRPr lang="ru-RU" sz="1100" dirty="0">
              <a:latin typeface="Times New Roman" panose="02020603050405020304" pitchFamily="18" charset="0"/>
              <a:ea typeface="Times New Roman" panose="02020603050405020304" pitchFamily="18" charset="0"/>
            </a:endParaRPr>
          </a:p>
          <a:p>
            <a:pPr marL="285750" indent="-285750" algn="just">
              <a:lnSpc>
                <a:spcPct val="115000"/>
              </a:lnSpc>
              <a:spcAft>
                <a:spcPts val="0"/>
              </a:spcAft>
              <a:buFont typeface="Arial" panose="020B0604020202020204" pitchFamily="34" charset="0"/>
              <a:buChar char="•"/>
            </a:pPr>
            <a:r>
              <a:rPr lang="uk-UA" b="1" i="1" dirty="0">
                <a:latin typeface="Times New Roman" panose="02020603050405020304" pitchFamily="18" charset="0"/>
                <a:ea typeface="Times New Roman" panose="02020603050405020304" pitchFamily="18" charset="0"/>
              </a:rPr>
              <a:t>Прагматичний аспект </a:t>
            </a:r>
            <a:r>
              <a:rPr lang="uk-UA" dirty="0">
                <a:latin typeface="Times New Roman" panose="02020603050405020304" pitchFamily="18" charset="0"/>
                <a:ea typeface="Times New Roman" panose="02020603050405020304" pitchFamily="18" charset="0"/>
              </a:rPr>
              <a:t>пов’язаний із цінністю і корисністю використання показників для прийняття правильних управлінських рішень. Це дає змогу за фінансовою звітністю визначити необхідні показники для кожного рівня управління</a:t>
            </a:r>
            <a:r>
              <a:rPr lang="uk-UA" dirty="0" smtClean="0">
                <a:latin typeface="Times New Roman" panose="02020603050405020304" pitchFamily="18" charset="0"/>
                <a:ea typeface="Times New Roman" panose="02020603050405020304" pitchFamily="18" charset="0"/>
              </a:rPr>
              <a:t>.</a:t>
            </a:r>
          </a:p>
          <a:p>
            <a:pPr marL="171450" indent="-171450" algn="just">
              <a:lnSpc>
                <a:spcPct val="115000"/>
              </a:lnSpc>
              <a:spcAft>
                <a:spcPts val="0"/>
              </a:spcAft>
              <a:buFont typeface="Arial" panose="020B0604020202020204" pitchFamily="34" charset="0"/>
              <a:buChar char="•"/>
            </a:pPr>
            <a:endParaRPr lang="ru-RU" sz="1100" dirty="0">
              <a:latin typeface="Times New Roman" panose="02020603050405020304" pitchFamily="18" charset="0"/>
              <a:ea typeface="Times New Roman" panose="02020603050405020304" pitchFamily="18" charset="0"/>
            </a:endParaRPr>
          </a:p>
          <a:p>
            <a:pPr marL="285750" indent="-285750" algn="just">
              <a:lnSpc>
                <a:spcPct val="115000"/>
              </a:lnSpc>
              <a:spcAft>
                <a:spcPts val="0"/>
              </a:spcAft>
              <a:buFont typeface="Arial" panose="020B0604020202020204" pitchFamily="34" charset="0"/>
              <a:buChar char="•"/>
            </a:pPr>
            <a:r>
              <a:rPr lang="uk-UA" b="1" i="1" dirty="0">
                <a:latin typeface="Times New Roman" panose="02020603050405020304" pitchFamily="18" charset="0"/>
                <a:ea typeface="Times New Roman" panose="02020603050405020304" pitchFamily="18" charset="0"/>
              </a:rPr>
              <a:t>Семантичний аспект</a:t>
            </a:r>
            <a:r>
              <a:rPr lang="uk-UA" dirty="0">
                <a:latin typeface="Times New Roman" panose="02020603050405020304" pitchFamily="18" charset="0"/>
                <a:ea typeface="Times New Roman" panose="02020603050405020304" pitchFamily="18" charset="0"/>
              </a:rPr>
              <a:t> забезпечує вивчення змістовного навантаження показників та визначення зв’язку між ними в системі</a:t>
            </a:r>
            <a:r>
              <a:rPr lang="uk-UA" dirty="0" smtClean="0">
                <a:latin typeface="Times New Roman" panose="02020603050405020304" pitchFamily="18" charset="0"/>
                <a:ea typeface="Times New Roman" panose="02020603050405020304" pitchFamily="18" charset="0"/>
              </a:rPr>
              <a:t>.</a:t>
            </a:r>
          </a:p>
          <a:p>
            <a:pPr marL="171450" indent="-171450" algn="just">
              <a:lnSpc>
                <a:spcPct val="115000"/>
              </a:lnSpc>
              <a:spcAft>
                <a:spcPts val="0"/>
              </a:spcAft>
              <a:buFont typeface="Arial" panose="020B0604020202020204" pitchFamily="34" charset="0"/>
              <a:buChar char="•"/>
            </a:pPr>
            <a:endParaRPr lang="ru-RU" sz="1100" dirty="0">
              <a:latin typeface="Times New Roman" panose="02020603050405020304" pitchFamily="18" charset="0"/>
              <a:ea typeface="Times New Roman" panose="02020603050405020304" pitchFamily="18" charset="0"/>
            </a:endParaRPr>
          </a:p>
          <a:p>
            <a:pPr marL="285750" indent="-285750" algn="just">
              <a:lnSpc>
                <a:spcPct val="115000"/>
              </a:lnSpc>
              <a:spcAft>
                <a:spcPts val="0"/>
              </a:spcAft>
              <a:buFont typeface="Arial" panose="020B0604020202020204" pitchFamily="34" charset="0"/>
              <a:buChar char="•"/>
            </a:pPr>
            <a:r>
              <a:rPr lang="uk-UA" b="1" i="1" dirty="0">
                <a:latin typeface="Times New Roman" panose="02020603050405020304" pitchFamily="18" charset="0"/>
                <a:ea typeface="Times New Roman" panose="02020603050405020304" pitchFamily="18" charset="0"/>
              </a:rPr>
              <a:t>Синтаксичний аспект</a:t>
            </a:r>
            <a:r>
              <a:rPr lang="uk-UA" dirty="0">
                <a:latin typeface="Times New Roman" panose="02020603050405020304" pitchFamily="18" charset="0"/>
                <a:ea typeface="Times New Roman" panose="02020603050405020304" pitchFamily="18" charset="0"/>
              </a:rPr>
              <a:t> дає змогу встановити параметри системи показників та забезпечити форми їх подання.</a:t>
            </a:r>
            <a:endParaRPr lang="ru-RU"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06226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a:bodyPr>
          <a:lstStyle/>
          <a:p>
            <a:r>
              <a:rPr lang="uk-UA" sz="2800" b="1" dirty="0" smtClean="0">
                <a:solidFill>
                  <a:schemeClr val="tx1"/>
                </a:solidFill>
                <a:latin typeface="Times New Roman" panose="02020603050405020304" pitchFamily="18" charset="0"/>
                <a:ea typeface="Times New Roman" panose="02020603050405020304" pitchFamily="18" charset="0"/>
              </a:rPr>
              <a:t>2.3. Характеристика видів взаємозв’язків між показниками</a:t>
            </a:r>
            <a:endParaRPr lang="uk-UA" sz="2800" dirty="0">
              <a:solidFill>
                <a:schemeClr val="tx1"/>
              </a:solidFill>
              <a:latin typeface="Arial Black" panose="020B0A04020102020204" pitchFamily="34" charset="0"/>
            </a:endParaRPr>
          </a:p>
        </p:txBody>
      </p:sp>
      <p:sp>
        <p:nvSpPr>
          <p:cNvPr id="3" name="Прямоугольник 2"/>
          <p:cNvSpPr/>
          <p:nvPr/>
        </p:nvSpPr>
        <p:spPr>
          <a:xfrm>
            <a:off x="1014024" y="3067036"/>
            <a:ext cx="7713406" cy="295927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15000"/>
              </a:lnSpc>
              <a:spcAft>
                <a:spcPts val="0"/>
              </a:spcAft>
            </a:pPr>
            <a:r>
              <a:rPr lang="uk-UA" b="1" dirty="0">
                <a:latin typeface="Times New Roman" panose="02020603050405020304" pitchFamily="18" charset="0"/>
                <a:ea typeface="Times New Roman" panose="02020603050405020304" pitchFamily="18" charset="0"/>
              </a:rPr>
              <a:t>1. Основні підходи до класифікації взаємозв’язків</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Взаємозв’язки між показниками можна класифікувати за різними ознаками. Найбільш важливими для економічного аналізу є такі:</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 за характером залежності — функціональні та стохастичні (кореляційні);</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 за напрямом зміни — прямі та зворотні;</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 за формою — лінійні та нелінійні;</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 за кількістю факторів — </a:t>
            </a:r>
            <a:r>
              <a:rPr lang="uk-UA" dirty="0" err="1">
                <a:latin typeface="Times New Roman" panose="02020603050405020304" pitchFamily="18" charset="0"/>
                <a:ea typeface="Times New Roman" panose="02020603050405020304" pitchFamily="18" charset="0"/>
              </a:rPr>
              <a:t>однофакторні</a:t>
            </a:r>
            <a:r>
              <a:rPr lang="uk-UA" dirty="0">
                <a:latin typeface="Times New Roman" panose="02020603050405020304" pitchFamily="18" charset="0"/>
                <a:ea typeface="Times New Roman" panose="02020603050405020304" pitchFamily="18" charset="0"/>
              </a:rPr>
              <a:t> та багатофакторні;</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 за напрямом причинності — прямі та опосередковані;</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 за характером взаємодії — причинно-наслідкові та асоціативні.</a:t>
            </a:r>
            <a:endParaRPr lang="ru-RU" sz="1100" dirty="0">
              <a:effectLst/>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364661" y="852344"/>
            <a:ext cx="8868698" cy="168507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У процесі економічного аналізу окремі показники не розглядаються ізольовано. Зміна одного показника, як правило, пов’язана зі зміною інших показників, що характеризують результати діяльності підприємства, стан економічних процесів або умови їх формування. Тому важливим завданням аналізу є виявлення, оцінювання та інтерпретація взаємозв’язків між показниками.</a:t>
            </a:r>
            <a:endParaRPr lang="ru-RU"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89166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a:bodyPr>
          <a:lstStyle/>
          <a:p>
            <a:r>
              <a:rPr lang="uk-UA" sz="2800" b="1" dirty="0" smtClean="0">
                <a:solidFill>
                  <a:schemeClr val="tx1"/>
                </a:solidFill>
                <a:latin typeface="Times New Roman" panose="02020603050405020304" pitchFamily="18" charset="0"/>
                <a:ea typeface="Times New Roman" panose="02020603050405020304" pitchFamily="18" charset="0"/>
              </a:rPr>
              <a:t>2.3. Характеристика видів взаємозв’язків між показниками</a:t>
            </a:r>
            <a:endParaRPr lang="uk-UA" sz="2800" dirty="0">
              <a:solidFill>
                <a:schemeClr val="tx1"/>
              </a:solidFill>
              <a:latin typeface="Arial Black" panose="020B0A04020102020204" pitchFamily="34" charset="0"/>
            </a:endParaRPr>
          </a:p>
        </p:txBody>
      </p:sp>
      <p:sp>
        <p:nvSpPr>
          <p:cNvPr id="2" name="Прямоугольник 1"/>
          <p:cNvSpPr/>
          <p:nvPr/>
        </p:nvSpPr>
        <p:spPr>
          <a:xfrm>
            <a:off x="192033" y="515895"/>
            <a:ext cx="8951967" cy="32778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15000"/>
              </a:lnSpc>
              <a:spcAft>
                <a:spcPts val="0"/>
              </a:spcAft>
            </a:pPr>
            <a:r>
              <a:rPr lang="uk-UA" b="1" dirty="0">
                <a:latin typeface="Times New Roman" panose="02020603050405020304" pitchFamily="18" charset="0"/>
                <a:ea typeface="Times New Roman" panose="02020603050405020304" pitchFamily="18" charset="0"/>
              </a:rPr>
              <a:t>2. Функціональний та стохастичний зв’язок</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i="1" u="sng" dirty="0">
                <a:latin typeface="Times New Roman" panose="02020603050405020304" pitchFamily="18" charset="0"/>
                <a:ea typeface="Times New Roman" panose="02020603050405020304" pitchFamily="18" charset="0"/>
              </a:rPr>
              <a:t>Функціональний зв’язок </a:t>
            </a:r>
            <a:r>
              <a:rPr lang="uk-UA" dirty="0">
                <a:latin typeface="Times New Roman" panose="02020603050405020304" pitchFamily="18" charset="0"/>
                <a:ea typeface="Times New Roman" panose="02020603050405020304" pitchFamily="18" charset="0"/>
              </a:rPr>
              <a:t>характеризується тим, що кожному значенню одного показника відповідає цілком визначене значення іншого показника.</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Загальна форма функціональної залежності:</a:t>
            </a:r>
            <a:endParaRPr lang="ru-RU" sz="1100" dirty="0">
              <a:latin typeface="Times New Roman" panose="02020603050405020304" pitchFamily="18" charset="0"/>
              <a:ea typeface="Times New Roman" panose="02020603050405020304" pitchFamily="18" charset="0"/>
            </a:endParaRPr>
          </a:p>
          <a:p>
            <a:pPr indent="254000" algn="ctr">
              <a:lnSpc>
                <a:spcPct val="115000"/>
              </a:lnSpc>
              <a:spcAft>
                <a:spcPts val="0"/>
              </a:spcAft>
            </a:pPr>
            <a:r>
              <a:rPr lang="uk-UA" dirty="0">
                <a:latin typeface="Times New Roman" panose="02020603050405020304" pitchFamily="18" charset="0"/>
                <a:ea typeface="Times New Roman" panose="02020603050405020304" pitchFamily="18" charset="0"/>
              </a:rPr>
              <a:t>y = f(x).</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smtClean="0">
                <a:latin typeface="Times New Roman" panose="02020603050405020304" pitchFamily="18" charset="0"/>
                <a:ea typeface="Times New Roman" panose="02020603050405020304" pitchFamily="18" charset="0"/>
              </a:rPr>
              <a:t>До </a:t>
            </a:r>
            <a:r>
              <a:rPr lang="uk-UA" dirty="0">
                <a:latin typeface="Times New Roman" panose="02020603050405020304" pitchFamily="18" charset="0"/>
                <a:ea typeface="Times New Roman" panose="02020603050405020304" pitchFamily="18" charset="0"/>
              </a:rPr>
              <a:t>функціональних </a:t>
            </a:r>
            <a:r>
              <a:rPr lang="uk-UA" dirty="0" err="1">
                <a:latin typeface="Times New Roman" panose="02020603050405020304" pitchFamily="18" charset="0"/>
                <a:ea typeface="Times New Roman" panose="02020603050405020304" pitchFamily="18" charset="0"/>
              </a:rPr>
              <a:t>залежностей</a:t>
            </a:r>
            <a:r>
              <a:rPr lang="uk-UA" dirty="0">
                <a:latin typeface="Times New Roman" panose="02020603050405020304" pitchFamily="18" charset="0"/>
                <a:ea typeface="Times New Roman" panose="02020603050405020304" pitchFamily="18" charset="0"/>
              </a:rPr>
              <a:t> в економіці можна віднести, наприклад:</a:t>
            </a:r>
            <a:endParaRPr lang="ru-RU" sz="1100" dirty="0">
              <a:latin typeface="Times New Roman" panose="02020603050405020304" pitchFamily="18" charset="0"/>
              <a:ea typeface="Times New Roman" panose="02020603050405020304" pitchFamily="18" charset="0"/>
            </a:endParaRPr>
          </a:p>
          <a:p>
            <a:pPr indent="254000" algn="ctr">
              <a:lnSpc>
                <a:spcPct val="115000"/>
              </a:lnSpc>
              <a:spcAft>
                <a:spcPts val="0"/>
              </a:spcAft>
            </a:pPr>
            <a:r>
              <a:rPr lang="uk-UA" dirty="0">
                <a:latin typeface="Times New Roman" panose="02020603050405020304" pitchFamily="18" charset="0"/>
                <a:ea typeface="Times New Roman" panose="02020603050405020304" pitchFamily="18" charset="0"/>
              </a:rPr>
              <a:t>З = N × z,</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де З — загальні витрати на оплату праці, </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N — кількість працівників, </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z — середні витрати на оплату праці одного працівника.</a:t>
            </a:r>
            <a:endParaRPr lang="ru-RU" sz="11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2138516" y="3793715"/>
            <a:ext cx="8347587" cy="295927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Однак у реальній економічній діяльності більшість </a:t>
            </a:r>
            <a:r>
              <a:rPr lang="uk-UA" dirty="0" err="1">
                <a:latin typeface="Times New Roman" panose="02020603050405020304" pitchFamily="18" charset="0"/>
                <a:ea typeface="Times New Roman" panose="02020603050405020304" pitchFamily="18" charset="0"/>
              </a:rPr>
              <a:t>залежностей</a:t>
            </a:r>
            <a:r>
              <a:rPr lang="uk-UA" dirty="0">
                <a:latin typeface="Times New Roman" panose="02020603050405020304" pitchFamily="18" charset="0"/>
                <a:ea typeface="Times New Roman" panose="02020603050405020304" pitchFamily="18" charset="0"/>
              </a:rPr>
              <a:t> є складнішими.</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i="1" u="sng" dirty="0">
                <a:latin typeface="Times New Roman" panose="02020603050405020304" pitchFamily="18" charset="0"/>
                <a:ea typeface="Times New Roman" panose="02020603050405020304" pitchFamily="18" charset="0"/>
              </a:rPr>
              <a:t>Стохастичний (кореляційний) зв’язок</a:t>
            </a:r>
            <a:r>
              <a:rPr lang="uk-UA" dirty="0">
                <a:latin typeface="Times New Roman" panose="02020603050405020304" pitchFamily="18" charset="0"/>
                <a:ea typeface="Times New Roman" panose="02020603050405020304" pitchFamily="18" charset="0"/>
              </a:rPr>
              <a:t> — це залежність, за якої зміна одного показника пов’язана із закономірною зміною іншого, але конкретному значенню </a:t>
            </a:r>
            <a:r>
              <a:rPr lang="uk-UA" dirty="0" err="1">
                <a:latin typeface="Times New Roman" panose="02020603050405020304" pitchFamily="18" charset="0"/>
                <a:ea typeface="Times New Roman" panose="02020603050405020304" pitchFamily="18" charset="0"/>
              </a:rPr>
              <a:t>фактора</a:t>
            </a:r>
            <a:r>
              <a:rPr lang="uk-UA" dirty="0">
                <a:latin typeface="Times New Roman" panose="02020603050405020304" pitchFamily="18" charset="0"/>
                <a:ea typeface="Times New Roman" panose="02020603050405020304" pitchFamily="18" charset="0"/>
              </a:rPr>
              <a:t> може відповідати не одне, а декілька можливих значень результативного показника.</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Наприклад, між рівнем освіти працівника та його продуктивністю праці може спостерігатися позитивний зв’язок. Проте працівники з однаковим рівнем освіти можуть мати різну продуктивність через відмінності у досвіді, мотивації, умовах праці, технічному забезпеченні тощо.</a:t>
            </a:r>
            <a:endParaRPr lang="ru-RU"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11717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a:bodyPr>
          <a:lstStyle/>
          <a:p>
            <a:r>
              <a:rPr lang="uk-UA" sz="2800" b="1" dirty="0" smtClean="0">
                <a:solidFill>
                  <a:schemeClr val="tx1"/>
                </a:solidFill>
                <a:latin typeface="Times New Roman" panose="02020603050405020304" pitchFamily="18" charset="0"/>
                <a:ea typeface="Times New Roman" panose="02020603050405020304" pitchFamily="18" charset="0"/>
              </a:rPr>
              <a:t>2.3. Характеристика видів взаємозв’язків між показниками</a:t>
            </a:r>
            <a:endParaRPr lang="uk-UA" sz="2800" dirty="0">
              <a:solidFill>
                <a:schemeClr val="tx1"/>
              </a:solidFill>
              <a:latin typeface="Arial Black" panose="020B0A04020102020204" pitchFamily="34" charset="0"/>
            </a:endParaRPr>
          </a:p>
        </p:txBody>
      </p:sp>
      <p:sp>
        <p:nvSpPr>
          <p:cNvPr id="2" name="Прямоугольник 1"/>
          <p:cNvSpPr/>
          <p:nvPr/>
        </p:nvSpPr>
        <p:spPr>
          <a:xfrm>
            <a:off x="324464" y="858107"/>
            <a:ext cx="9144000" cy="550766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15000"/>
              </a:lnSpc>
              <a:spcAft>
                <a:spcPts val="0"/>
              </a:spcAft>
            </a:pPr>
            <a:r>
              <a:rPr lang="uk-UA" b="1" dirty="0">
                <a:latin typeface="Times New Roman" panose="02020603050405020304" pitchFamily="18" charset="0"/>
                <a:ea typeface="Times New Roman" panose="02020603050405020304" pitchFamily="18" charset="0"/>
              </a:rPr>
              <a:t>3. Прямий та зворотний зв’язок</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За напрямом зміни показників розрізняють прямий і зворотний зв’язки.</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i="1" u="sng" dirty="0">
                <a:latin typeface="Times New Roman" panose="02020603050405020304" pitchFamily="18" charset="0"/>
                <a:ea typeface="Times New Roman" panose="02020603050405020304" pitchFamily="18" charset="0"/>
              </a:rPr>
              <a:t>Прямий зв’язок</a:t>
            </a:r>
            <a:r>
              <a:rPr lang="uk-UA" dirty="0">
                <a:latin typeface="Times New Roman" panose="02020603050405020304" pitchFamily="18" charset="0"/>
                <a:ea typeface="Times New Roman" panose="02020603050405020304" pitchFamily="18" charset="0"/>
              </a:rPr>
              <a:t> означає, що зі збільшенням факторного показника результативний показник у середньому також збільшується, а зі зменшенням </a:t>
            </a:r>
            <a:r>
              <a:rPr lang="uk-UA" dirty="0" err="1">
                <a:latin typeface="Times New Roman" panose="02020603050405020304" pitchFamily="18" charset="0"/>
                <a:ea typeface="Times New Roman" panose="02020603050405020304" pitchFamily="18" charset="0"/>
              </a:rPr>
              <a:t>фактора</a:t>
            </a:r>
            <a:r>
              <a:rPr lang="uk-UA" dirty="0">
                <a:latin typeface="Times New Roman" panose="02020603050405020304" pitchFamily="18" charset="0"/>
                <a:ea typeface="Times New Roman" panose="02020603050405020304" pitchFamily="18" charset="0"/>
              </a:rPr>
              <a:t> — зменшується.</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b="1" i="1" dirty="0">
                <a:latin typeface="Times New Roman" panose="02020603050405020304" pitchFamily="18" charset="0"/>
                <a:ea typeface="Times New Roman" panose="02020603050405020304" pitchFamily="18" charset="0"/>
              </a:rPr>
              <a:t>Приклади:</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 збільшення обсягу реалізації за незмінних інших умов → збільшення виручки;</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 збільшення продуктивності праці → збільшення обсягу виробництва;</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 збільшення інвестицій у виробництво → потенційне збільшення виробничих можливостей.</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i="1" u="sng" dirty="0">
                <a:latin typeface="Times New Roman" panose="02020603050405020304" pitchFamily="18" charset="0"/>
                <a:ea typeface="Times New Roman" panose="02020603050405020304" pitchFamily="18" charset="0"/>
              </a:rPr>
              <a:t>Зворотний зв’язок</a:t>
            </a:r>
            <a:r>
              <a:rPr lang="uk-UA" dirty="0">
                <a:latin typeface="Times New Roman" panose="02020603050405020304" pitchFamily="18" charset="0"/>
                <a:ea typeface="Times New Roman" panose="02020603050405020304" pitchFamily="18" charset="0"/>
              </a:rPr>
              <a:t> характеризується протилежною спрямованістю зміни показників: збільшення одного показника супроводжується зменшенням іншого.</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b="1" i="1" dirty="0">
                <a:latin typeface="Times New Roman" panose="02020603050405020304" pitchFamily="18" charset="0"/>
                <a:ea typeface="Times New Roman" panose="02020603050405020304" pitchFamily="18" charset="0"/>
              </a:rPr>
              <a:t>Наприклад:</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 збільшення ціни за інших рівних умов може призвести до зменшення попиту;</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 • збільшення продуктивності праці за незмінного обсягу виробництва може зменшити потребу в чисельності працівників;</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 збільшення витрат на одиницю продукції призводить до зменшення прибутку за незмінної ціни реалізації.</a:t>
            </a:r>
            <a:endParaRPr lang="ru-RU"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4292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a:bodyPr>
          <a:lstStyle/>
          <a:p>
            <a:r>
              <a:rPr lang="uk-UA" sz="2800" b="1" dirty="0" smtClean="0">
                <a:solidFill>
                  <a:schemeClr val="tx1"/>
                </a:solidFill>
                <a:latin typeface="Times New Roman" panose="02020603050405020304" pitchFamily="18" charset="0"/>
                <a:ea typeface="Times New Roman" panose="02020603050405020304" pitchFamily="18" charset="0"/>
              </a:rPr>
              <a:t>2.3. Характеристика видів взаємозв’язків між показниками</a:t>
            </a:r>
            <a:endParaRPr lang="uk-UA" sz="2800" dirty="0">
              <a:solidFill>
                <a:schemeClr val="tx1"/>
              </a:solidFill>
              <a:latin typeface="Arial Black" panose="020B0A04020102020204" pitchFamily="34" charset="0"/>
            </a:endParaRPr>
          </a:p>
        </p:txBody>
      </p:sp>
      <p:sp>
        <p:nvSpPr>
          <p:cNvPr id="2" name="Прямоугольник 1"/>
          <p:cNvSpPr/>
          <p:nvPr/>
        </p:nvSpPr>
        <p:spPr>
          <a:xfrm>
            <a:off x="309715" y="727990"/>
            <a:ext cx="9704439" cy="582621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15000"/>
              </a:lnSpc>
              <a:spcAft>
                <a:spcPts val="0"/>
              </a:spcAft>
            </a:pPr>
            <a:r>
              <a:rPr lang="uk-UA" b="1" dirty="0">
                <a:latin typeface="Times New Roman" panose="02020603050405020304" pitchFamily="18" charset="0"/>
                <a:ea typeface="Times New Roman" panose="02020603050405020304" pitchFamily="18" charset="0"/>
              </a:rPr>
              <a:t>4. Лінійні та нелінійні зв’язки</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За формою залежності розрізняють лінійні та нелінійні зв’язки.</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i="1" u="sng" dirty="0">
                <a:latin typeface="Times New Roman" panose="02020603050405020304" pitchFamily="18" charset="0"/>
                <a:ea typeface="Times New Roman" panose="02020603050405020304" pitchFamily="18" charset="0"/>
              </a:rPr>
              <a:t>При лінійному зв’язку</a:t>
            </a:r>
            <a:r>
              <a:rPr lang="uk-UA" dirty="0">
                <a:latin typeface="Times New Roman" panose="02020603050405020304" pitchFamily="18" charset="0"/>
                <a:ea typeface="Times New Roman" panose="02020603050405020304" pitchFamily="18" charset="0"/>
              </a:rPr>
              <a:t> результативний показник змінюється </a:t>
            </a:r>
            <a:r>
              <a:rPr lang="uk-UA" dirty="0" err="1">
                <a:latin typeface="Times New Roman" panose="02020603050405020304" pitchFamily="18" charset="0"/>
                <a:ea typeface="Times New Roman" panose="02020603050405020304" pitchFamily="18" charset="0"/>
              </a:rPr>
              <a:t>пропорційно</a:t>
            </a:r>
            <a:r>
              <a:rPr lang="uk-UA" dirty="0">
                <a:latin typeface="Times New Roman" panose="02020603050405020304" pitchFamily="18" charset="0"/>
                <a:ea typeface="Times New Roman" panose="02020603050405020304" pitchFamily="18" charset="0"/>
              </a:rPr>
              <a:t> до зміни факторного показника:</a:t>
            </a:r>
            <a:endParaRPr lang="ru-RU" sz="1100" dirty="0">
              <a:latin typeface="Times New Roman" panose="02020603050405020304" pitchFamily="18" charset="0"/>
              <a:ea typeface="Times New Roman" panose="02020603050405020304" pitchFamily="18" charset="0"/>
            </a:endParaRPr>
          </a:p>
          <a:p>
            <a:pPr indent="254000" algn="ctr">
              <a:lnSpc>
                <a:spcPct val="115000"/>
              </a:lnSpc>
              <a:spcAft>
                <a:spcPts val="0"/>
              </a:spcAft>
            </a:pPr>
            <a:r>
              <a:rPr lang="uk-UA" dirty="0">
                <a:latin typeface="Times New Roman" panose="02020603050405020304" pitchFamily="18" charset="0"/>
                <a:ea typeface="Times New Roman" panose="02020603050405020304" pitchFamily="18" charset="0"/>
              </a:rPr>
              <a:t>y = a + </a:t>
            </a:r>
            <a:r>
              <a:rPr lang="uk-UA" dirty="0" err="1">
                <a:latin typeface="Times New Roman" panose="02020603050405020304" pitchFamily="18" charset="0"/>
                <a:ea typeface="Times New Roman" panose="02020603050405020304" pitchFamily="18" charset="0"/>
              </a:rPr>
              <a:t>bx</a:t>
            </a:r>
            <a:r>
              <a:rPr lang="uk-UA" dirty="0">
                <a:latin typeface="Times New Roman" panose="02020603050405020304" pitchFamily="18" charset="0"/>
                <a:ea typeface="Times New Roman" panose="02020603050405020304" pitchFamily="18" charset="0"/>
              </a:rPr>
              <a:t>,</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де a — вільний член рівняння; </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b — коефіцієнт регресії, який показує середню зміну y при зміні x на одну одиницю.</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Наприклад, залежність витрат підприємства від обсягу виробництва за певного діапазону випуску може бути наближено представлена лінійною моделлю:</a:t>
            </a:r>
            <a:endParaRPr lang="ru-RU" sz="1100" dirty="0">
              <a:latin typeface="Times New Roman" panose="02020603050405020304" pitchFamily="18" charset="0"/>
              <a:ea typeface="Times New Roman" panose="02020603050405020304" pitchFamily="18" charset="0"/>
            </a:endParaRPr>
          </a:p>
          <a:p>
            <a:pPr indent="254000" algn="ctr">
              <a:lnSpc>
                <a:spcPct val="115000"/>
              </a:lnSpc>
              <a:spcAft>
                <a:spcPts val="0"/>
              </a:spcAft>
            </a:pPr>
            <a:r>
              <a:rPr lang="uk-UA" dirty="0">
                <a:latin typeface="Times New Roman" panose="02020603050405020304" pitchFamily="18" charset="0"/>
                <a:ea typeface="Times New Roman" panose="02020603050405020304" pitchFamily="18" charset="0"/>
              </a:rPr>
              <a:t>C = a + </a:t>
            </a:r>
            <a:r>
              <a:rPr lang="uk-UA" dirty="0" err="1">
                <a:latin typeface="Times New Roman" panose="02020603050405020304" pitchFamily="18" charset="0"/>
                <a:ea typeface="Times New Roman" panose="02020603050405020304" pitchFamily="18" charset="0"/>
              </a:rPr>
              <a:t>bQ</a:t>
            </a:r>
            <a:r>
              <a:rPr lang="uk-UA" dirty="0">
                <a:latin typeface="Times New Roman" panose="02020603050405020304" pitchFamily="18" charset="0"/>
                <a:ea typeface="Times New Roman" panose="02020603050405020304" pitchFamily="18" charset="0"/>
              </a:rPr>
              <a:t>,</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де C — загальні витрати; </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Q — обсяг виробництва.</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Однак економічні процеси часто мають нелінійний характер. Наприклад, збільшення витрат на рекламу спочатку може суттєво збільшувати обсяг продажу, але після досягнення певного рівня додаткові витрати можуть давати все менший ефект.</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i="1" u="sng" dirty="0">
                <a:latin typeface="Times New Roman" panose="02020603050405020304" pitchFamily="18" charset="0"/>
                <a:ea typeface="Times New Roman" panose="02020603050405020304" pitchFamily="18" charset="0"/>
              </a:rPr>
              <a:t>Нелінійна залежність</a:t>
            </a:r>
            <a:r>
              <a:rPr lang="uk-UA" dirty="0">
                <a:latin typeface="Times New Roman" panose="02020603050405020304" pitchFamily="18" charset="0"/>
                <a:ea typeface="Times New Roman" panose="02020603050405020304" pitchFamily="18" charset="0"/>
              </a:rPr>
              <a:t> може бути представлена, наприклад, параболічною моделлю:</a:t>
            </a:r>
            <a:endParaRPr lang="ru-RU" sz="1100" dirty="0">
              <a:latin typeface="Times New Roman" panose="02020603050405020304" pitchFamily="18" charset="0"/>
              <a:ea typeface="Times New Roman" panose="02020603050405020304" pitchFamily="18" charset="0"/>
            </a:endParaRPr>
          </a:p>
          <a:p>
            <a:pPr indent="254000" algn="ctr">
              <a:lnSpc>
                <a:spcPct val="115000"/>
              </a:lnSpc>
              <a:spcAft>
                <a:spcPts val="0"/>
              </a:spcAft>
            </a:pPr>
            <a:r>
              <a:rPr lang="uk-UA" dirty="0">
                <a:latin typeface="Times New Roman" panose="02020603050405020304" pitchFamily="18" charset="0"/>
                <a:ea typeface="Times New Roman" panose="02020603050405020304" pitchFamily="18" charset="0"/>
              </a:rPr>
              <a:t>y = a + </a:t>
            </a:r>
            <a:r>
              <a:rPr lang="uk-UA" dirty="0" err="1">
                <a:latin typeface="Times New Roman" panose="02020603050405020304" pitchFamily="18" charset="0"/>
                <a:ea typeface="Times New Roman" panose="02020603050405020304" pitchFamily="18" charset="0"/>
              </a:rPr>
              <a:t>bx</a:t>
            </a:r>
            <a:r>
              <a:rPr lang="uk-UA" dirty="0">
                <a:latin typeface="Times New Roman" panose="02020603050405020304" pitchFamily="18" charset="0"/>
                <a:ea typeface="Times New Roman" panose="02020603050405020304" pitchFamily="18" charset="0"/>
              </a:rPr>
              <a:t> + cx².</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Іншими формами можуть бути степенева, експоненціальна, логарифмічна та інші залежності</a:t>
            </a:r>
            <a:r>
              <a:rPr lang="uk-UA" dirty="0" smtClean="0">
                <a:latin typeface="Times New Roman" panose="02020603050405020304" pitchFamily="18" charset="0"/>
                <a:ea typeface="Times New Roman" panose="02020603050405020304" pitchFamily="18" charset="0"/>
              </a:rPr>
              <a:t>.</a:t>
            </a:r>
            <a:endParaRPr lang="ru-RU" sz="11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02304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a:bodyPr>
          <a:lstStyle/>
          <a:p>
            <a:r>
              <a:rPr lang="uk-UA" sz="2800" b="1" dirty="0" smtClean="0">
                <a:solidFill>
                  <a:schemeClr val="tx1"/>
                </a:solidFill>
                <a:latin typeface="Times New Roman" panose="02020603050405020304" pitchFamily="18" charset="0"/>
                <a:ea typeface="Times New Roman" panose="02020603050405020304" pitchFamily="18" charset="0"/>
              </a:rPr>
              <a:t>2.3. Характеристика видів взаємозв’язків між показниками</a:t>
            </a:r>
            <a:endParaRPr lang="uk-UA" sz="2800" dirty="0">
              <a:solidFill>
                <a:schemeClr val="tx1"/>
              </a:solidFill>
              <a:latin typeface="Arial Black" panose="020B0A04020102020204" pitchFamily="34" charset="0"/>
            </a:endParaRPr>
          </a:p>
        </p:txBody>
      </p:sp>
      <p:sp>
        <p:nvSpPr>
          <p:cNvPr id="2" name="Прямоугольник 1"/>
          <p:cNvSpPr/>
          <p:nvPr/>
        </p:nvSpPr>
        <p:spPr>
          <a:xfrm>
            <a:off x="303355" y="609600"/>
            <a:ext cx="10463258" cy="614475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15000"/>
              </a:lnSpc>
              <a:spcAft>
                <a:spcPts val="0"/>
              </a:spcAft>
            </a:pPr>
            <a:r>
              <a:rPr lang="uk-UA" b="1" dirty="0">
                <a:latin typeface="Times New Roman" panose="02020603050405020304" pitchFamily="18" charset="0"/>
                <a:ea typeface="Times New Roman" panose="02020603050405020304" pitchFamily="18" charset="0"/>
              </a:rPr>
              <a:t>5. </a:t>
            </a:r>
            <a:r>
              <a:rPr lang="uk-UA" b="1" dirty="0" err="1">
                <a:latin typeface="Times New Roman" panose="02020603050405020304" pitchFamily="18" charset="0"/>
                <a:ea typeface="Times New Roman" panose="02020603050405020304" pitchFamily="18" charset="0"/>
              </a:rPr>
              <a:t>Однофакторні</a:t>
            </a:r>
            <a:r>
              <a:rPr lang="uk-UA" b="1" dirty="0">
                <a:latin typeface="Times New Roman" panose="02020603050405020304" pitchFamily="18" charset="0"/>
                <a:ea typeface="Times New Roman" panose="02020603050405020304" pitchFamily="18" charset="0"/>
              </a:rPr>
              <a:t> та багатофакторні зв’язки</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За кількістю факторів, що визначають результативний показник, виділяють </a:t>
            </a:r>
            <a:r>
              <a:rPr lang="uk-UA" dirty="0" err="1">
                <a:latin typeface="Times New Roman" panose="02020603050405020304" pitchFamily="18" charset="0"/>
                <a:ea typeface="Times New Roman" panose="02020603050405020304" pitchFamily="18" charset="0"/>
              </a:rPr>
              <a:t>однофакторні</a:t>
            </a:r>
            <a:r>
              <a:rPr lang="uk-UA" dirty="0">
                <a:latin typeface="Times New Roman" panose="02020603050405020304" pitchFamily="18" charset="0"/>
                <a:ea typeface="Times New Roman" panose="02020603050405020304" pitchFamily="18" charset="0"/>
              </a:rPr>
              <a:t> та багатофакторні зв’язки.</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b="1" i="1" u="sng" dirty="0" err="1">
                <a:latin typeface="Times New Roman" panose="02020603050405020304" pitchFamily="18" charset="0"/>
                <a:ea typeface="Times New Roman" panose="02020603050405020304" pitchFamily="18" charset="0"/>
              </a:rPr>
              <a:t>Однофакторний</a:t>
            </a:r>
            <a:r>
              <a:rPr lang="uk-UA" b="1" i="1" u="sng" dirty="0">
                <a:latin typeface="Times New Roman" panose="02020603050405020304" pitchFamily="18" charset="0"/>
                <a:ea typeface="Times New Roman" panose="02020603050405020304" pitchFamily="18" charset="0"/>
              </a:rPr>
              <a:t> зв’язок</a:t>
            </a:r>
            <a:r>
              <a:rPr lang="uk-UA" b="1" dirty="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передбачає дослідження залежності результативного показника від одного </a:t>
            </a:r>
            <a:r>
              <a:rPr lang="uk-UA" dirty="0" err="1">
                <a:latin typeface="Times New Roman" panose="02020603050405020304" pitchFamily="18" charset="0"/>
                <a:ea typeface="Times New Roman" panose="02020603050405020304" pitchFamily="18" charset="0"/>
              </a:rPr>
              <a:t>фактора</a:t>
            </a:r>
            <a:r>
              <a:rPr lang="uk-UA" dirty="0">
                <a:latin typeface="Times New Roman" panose="02020603050405020304" pitchFamily="18" charset="0"/>
                <a:ea typeface="Times New Roman" panose="02020603050405020304" pitchFamily="18" charset="0"/>
              </a:rPr>
              <a:t>.</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Наприклад:</a:t>
            </a:r>
            <a:endParaRPr lang="ru-RU" sz="1100" dirty="0">
              <a:latin typeface="Times New Roman" panose="02020603050405020304" pitchFamily="18" charset="0"/>
              <a:ea typeface="Times New Roman" panose="02020603050405020304" pitchFamily="18" charset="0"/>
            </a:endParaRPr>
          </a:p>
          <a:p>
            <a:pPr indent="254000" algn="ctr">
              <a:lnSpc>
                <a:spcPct val="115000"/>
              </a:lnSpc>
              <a:spcAft>
                <a:spcPts val="0"/>
              </a:spcAft>
            </a:pPr>
            <a:r>
              <a:rPr lang="uk-UA" i="1" dirty="0">
                <a:latin typeface="Times New Roman" panose="02020603050405020304" pitchFamily="18" charset="0"/>
                <a:ea typeface="Times New Roman" panose="02020603050405020304" pitchFamily="18" charset="0"/>
              </a:rPr>
              <a:t>П = f(Q),</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де П — прибуток підприємства; </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Q — обсяг реалізації.</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У цьому випадку досліджується, як зміна обсягу реалізації пов’язана зі зміною прибутку.</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Проте в реальних умовах прибуток формується під впливом багатьох факторів:</a:t>
            </a:r>
            <a:endParaRPr lang="ru-RU" sz="1100" dirty="0">
              <a:latin typeface="Times New Roman" panose="02020603050405020304" pitchFamily="18" charset="0"/>
              <a:ea typeface="Times New Roman" panose="02020603050405020304" pitchFamily="18" charset="0"/>
            </a:endParaRPr>
          </a:p>
          <a:p>
            <a:pPr indent="254000" algn="ctr">
              <a:lnSpc>
                <a:spcPct val="115000"/>
              </a:lnSpc>
              <a:spcAft>
                <a:spcPts val="0"/>
              </a:spcAft>
            </a:pPr>
            <a:r>
              <a:rPr lang="uk-UA" i="1" dirty="0">
                <a:latin typeface="Times New Roman" panose="02020603050405020304" pitchFamily="18" charset="0"/>
                <a:ea typeface="Times New Roman" panose="02020603050405020304" pitchFamily="18" charset="0"/>
              </a:rPr>
              <a:t>П = f(Q, P, C, T, …),</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де Q — обсяг реалізації;</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P — ціна; </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C — витрати; </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T — податкове навантаження тощо.</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Такий зв’язок є багатофакторним.</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b="1" i="1" u="sng" dirty="0">
                <a:latin typeface="Times New Roman" panose="02020603050405020304" pitchFamily="18" charset="0"/>
                <a:ea typeface="Times New Roman" panose="02020603050405020304" pitchFamily="18" charset="0"/>
              </a:rPr>
              <a:t>Багатофакторний аналіз</a:t>
            </a:r>
            <a:r>
              <a:rPr lang="uk-UA" b="1" dirty="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дозволяє оцінити не тільки загальний взаємозв’язок, а й визначити внесок окремих факторів у зміну результативного показника.</a:t>
            </a:r>
            <a:endParaRPr lang="ru-RU"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62189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a:bodyPr>
          <a:lstStyle/>
          <a:p>
            <a:r>
              <a:rPr lang="uk-UA" sz="2800" b="1" dirty="0" smtClean="0">
                <a:solidFill>
                  <a:schemeClr val="tx1"/>
                </a:solidFill>
                <a:latin typeface="Times New Roman" panose="02020603050405020304" pitchFamily="18" charset="0"/>
                <a:ea typeface="Times New Roman" panose="02020603050405020304" pitchFamily="18" charset="0"/>
              </a:rPr>
              <a:t>2.3. Характеристика видів взаємозв’язків між показниками</a:t>
            </a:r>
            <a:endParaRPr lang="uk-UA" sz="2800" dirty="0">
              <a:solidFill>
                <a:schemeClr val="tx1"/>
              </a:solidFill>
              <a:latin typeface="Arial Black" panose="020B0A04020102020204" pitchFamily="34" charset="0"/>
            </a:endParaRPr>
          </a:p>
        </p:txBody>
      </p:sp>
      <p:sp>
        <p:nvSpPr>
          <p:cNvPr id="3" name="Прямоугольник 2"/>
          <p:cNvSpPr/>
          <p:nvPr/>
        </p:nvSpPr>
        <p:spPr>
          <a:xfrm>
            <a:off x="471949" y="799073"/>
            <a:ext cx="8244348" cy="550766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15000"/>
              </a:lnSpc>
              <a:spcAft>
                <a:spcPts val="0"/>
              </a:spcAft>
            </a:pPr>
            <a:r>
              <a:rPr lang="uk-UA" b="1" dirty="0">
                <a:latin typeface="Times New Roman" panose="02020603050405020304" pitchFamily="18" charset="0"/>
                <a:ea typeface="Times New Roman" panose="02020603050405020304" pitchFamily="18" charset="0"/>
              </a:rPr>
              <a:t>6. Прямі та опосередковані взаємозв’язки</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В економічному аналізі важливо розрізняти безпосередні та опосередковані зв’язки.</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b="1" i="1" u="sng" dirty="0">
                <a:latin typeface="Times New Roman" panose="02020603050405020304" pitchFamily="18" charset="0"/>
                <a:ea typeface="Times New Roman" panose="02020603050405020304" pitchFamily="18" charset="0"/>
              </a:rPr>
              <a:t>Безпосередній зв’язок</a:t>
            </a:r>
            <a:r>
              <a:rPr lang="uk-UA" b="1" dirty="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виникає тоді, коли зміна </a:t>
            </a:r>
            <a:r>
              <a:rPr lang="uk-UA" dirty="0" err="1">
                <a:latin typeface="Times New Roman" panose="02020603050405020304" pitchFamily="18" charset="0"/>
                <a:ea typeface="Times New Roman" panose="02020603050405020304" pitchFamily="18" charset="0"/>
              </a:rPr>
              <a:t>фактора</a:t>
            </a:r>
            <a:r>
              <a:rPr lang="uk-UA" dirty="0">
                <a:latin typeface="Times New Roman" panose="02020603050405020304" pitchFamily="18" charset="0"/>
                <a:ea typeface="Times New Roman" panose="02020603050405020304" pitchFamily="18" charset="0"/>
              </a:rPr>
              <a:t> безпосередньо впливає на результативний показник.</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Наприклад, ціна та кількість реалізованої продукції безпосередньо визначають виручку:</a:t>
            </a:r>
            <a:endParaRPr lang="ru-RU" sz="1100" dirty="0">
              <a:latin typeface="Times New Roman" panose="02020603050405020304" pitchFamily="18" charset="0"/>
              <a:ea typeface="Times New Roman" panose="02020603050405020304" pitchFamily="18" charset="0"/>
            </a:endParaRPr>
          </a:p>
          <a:p>
            <a:pPr indent="254000" algn="ctr">
              <a:lnSpc>
                <a:spcPct val="115000"/>
              </a:lnSpc>
              <a:spcAft>
                <a:spcPts val="0"/>
              </a:spcAft>
            </a:pPr>
            <a:r>
              <a:rPr lang="uk-UA" dirty="0">
                <a:latin typeface="Times New Roman" panose="02020603050405020304" pitchFamily="18" charset="0"/>
                <a:ea typeface="Times New Roman" panose="02020603050405020304" pitchFamily="18" charset="0"/>
              </a:rPr>
              <a:t>R = P × Q.</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b="1" i="1" u="sng" dirty="0">
                <a:latin typeface="Times New Roman" panose="02020603050405020304" pitchFamily="18" charset="0"/>
                <a:ea typeface="Times New Roman" panose="02020603050405020304" pitchFamily="18" charset="0"/>
              </a:rPr>
              <a:t>Опосередкований зв’язок</a:t>
            </a:r>
            <a:r>
              <a:rPr lang="uk-UA" b="1" dirty="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виникає тоді, коли вплив </a:t>
            </a:r>
            <a:r>
              <a:rPr lang="uk-UA" dirty="0" err="1">
                <a:latin typeface="Times New Roman" panose="02020603050405020304" pitchFamily="18" charset="0"/>
                <a:ea typeface="Times New Roman" panose="02020603050405020304" pitchFamily="18" charset="0"/>
              </a:rPr>
              <a:t>фактора</a:t>
            </a:r>
            <a:r>
              <a:rPr lang="uk-UA" dirty="0">
                <a:latin typeface="Times New Roman" panose="02020603050405020304" pitchFamily="18" charset="0"/>
                <a:ea typeface="Times New Roman" panose="02020603050405020304" pitchFamily="18" charset="0"/>
              </a:rPr>
              <a:t> на кінцевий результат реалізується через один або декілька проміжних показників.</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Наприклад:</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Інвестиції → оновлення обладнання → продуктивність праці → собівартість → прибуток.</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У цьому випадку інвестиції можуть не змінювати прибуток безпосередньо. Їх вплив реалізується через систему проміжних економічних показників.</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Саме тому під час факторного аналізу необхідно враховувати ланцюг взаємопов’язаних показників.</a:t>
            </a:r>
            <a:endParaRPr lang="ru-RU"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15203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a:bodyPr>
          <a:lstStyle/>
          <a:p>
            <a:r>
              <a:rPr lang="uk-UA" sz="2800" b="1" dirty="0" smtClean="0">
                <a:solidFill>
                  <a:schemeClr val="tx1"/>
                </a:solidFill>
                <a:latin typeface="Times New Roman" panose="02020603050405020304" pitchFamily="18" charset="0"/>
                <a:ea typeface="Times New Roman" panose="02020603050405020304" pitchFamily="18" charset="0"/>
              </a:rPr>
              <a:t>2.3. Характеристика видів взаємозв’язків між показниками</a:t>
            </a:r>
            <a:endParaRPr lang="uk-UA" sz="2800" dirty="0">
              <a:solidFill>
                <a:schemeClr val="tx1"/>
              </a:solidFill>
              <a:latin typeface="Arial Black" panose="020B0A04020102020204" pitchFamily="34" charset="0"/>
            </a:endParaRPr>
          </a:p>
        </p:txBody>
      </p:sp>
      <p:sp>
        <p:nvSpPr>
          <p:cNvPr id="2" name="Прямоугольник 1"/>
          <p:cNvSpPr/>
          <p:nvPr/>
        </p:nvSpPr>
        <p:spPr>
          <a:xfrm>
            <a:off x="689548" y="886894"/>
            <a:ext cx="8139659" cy="550766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15000"/>
              </a:lnSpc>
              <a:spcAft>
                <a:spcPts val="0"/>
              </a:spcAft>
            </a:pPr>
            <a:r>
              <a:rPr lang="uk-UA" b="1" dirty="0">
                <a:latin typeface="Times New Roman" panose="02020603050405020304" pitchFamily="18" charset="0"/>
                <a:ea typeface="Times New Roman" panose="02020603050405020304" pitchFamily="18" charset="0"/>
              </a:rPr>
              <a:t>7. Причинно-наслідкові та асоціативні зв’язки</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Особливе значення має розмежування причинно-наслідкового та асоціативного зв’язку.</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b="1" i="1" u="sng" dirty="0">
                <a:latin typeface="Times New Roman" panose="02020603050405020304" pitchFamily="18" charset="0"/>
                <a:ea typeface="Times New Roman" panose="02020603050405020304" pitchFamily="18" charset="0"/>
              </a:rPr>
              <a:t>Причинно-наслідковий зв’язок</a:t>
            </a:r>
            <a:r>
              <a:rPr lang="uk-UA" b="1" dirty="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означає, що зміна одного явища є причиною або одним із факторів зміни іншого явища.</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Наприклад:</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зростання продуктивності праці → зменшення трудових витрат на одиницю продукції.</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Водночас статистична залежність двох показників ще не означає, що один із них є причиною іншого.</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Наприклад, якщо виявлено позитивну кореляцію між доходами населення та витратами на певний вид товарів, це ще не означає, що вся зміна витрат зумовлена виключно доходами. На споживання можуть одночасно впливати ціни, структура домогосподарства, споживчі переваги, доступність товарів та інші фактори.</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Тому при інтерпретації взаємозв’язків необхідно враховувати економічний зміст показників, теоретичні положення та інші можливі фактори.</a:t>
            </a:r>
            <a:endParaRPr lang="ru-RU"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07533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a:bodyPr>
          <a:lstStyle/>
          <a:p>
            <a:r>
              <a:rPr lang="uk-UA" sz="2800" b="1" dirty="0" smtClean="0">
                <a:solidFill>
                  <a:schemeClr val="tx1"/>
                </a:solidFill>
                <a:latin typeface="Times New Roman" panose="02020603050405020304" pitchFamily="18" charset="0"/>
                <a:ea typeface="Times New Roman" panose="02020603050405020304" pitchFamily="18" charset="0"/>
              </a:rPr>
              <a:t>2.3. Характеристика видів взаємозв’язків між показниками</a:t>
            </a:r>
            <a:endParaRPr lang="uk-UA" sz="2800" dirty="0">
              <a:solidFill>
                <a:schemeClr val="tx1"/>
              </a:solidFill>
              <a:latin typeface="Arial Black" panose="020B0A04020102020204" pitchFamily="34" charset="0"/>
            </a:endParaRPr>
          </a:p>
        </p:txBody>
      </p:sp>
      <p:sp>
        <p:nvSpPr>
          <p:cNvPr id="2" name="Прямоугольник 1"/>
          <p:cNvSpPr/>
          <p:nvPr/>
        </p:nvSpPr>
        <p:spPr>
          <a:xfrm>
            <a:off x="539645" y="931864"/>
            <a:ext cx="8739266" cy="487056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15000"/>
              </a:lnSpc>
              <a:spcAft>
                <a:spcPts val="0"/>
              </a:spcAft>
            </a:pPr>
            <a:r>
              <a:rPr lang="uk-UA" b="1" dirty="0">
                <a:latin typeface="Times New Roman" panose="02020603050405020304" pitchFamily="18" charset="0"/>
                <a:ea typeface="Times New Roman" panose="02020603050405020304" pitchFamily="18" charset="0"/>
              </a:rPr>
              <a:t>8. Взаємозв’язки між абсолютними, відносними та середніми показниками</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Важливо враховувати, що взаємозв’язки можуть існувати між показниками, розрахованими у різних формах.</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b="1" i="1" dirty="0">
                <a:latin typeface="Times New Roman" panose="02020603050405020304" pitchFamily="18" charset="0"/>
                <a:ea typeface="Times New Roman" panose="02020603050405020304" pitchFamily="18" charset="0"/>
              </a:rPr>
              <a:t>Абсолютні показники</a:t>
            </a:r>
            <a:r>
              <a:rPr lang="uk-UA" b="1" dirty="0">
                <a:latin typeface="Times New Roman" panose="02020603050405020304" pitchFamily="18" charset="0"/>
                <a:ea typeface="Times New Roman" panose="02020603050405020304" pitchFamily="18" charset="0"/>
              </a:rPr>
              <a:t> </a:t>
            </a:r>
            <a:r>
              <a:rPr lang="uk-UA" dirty="0">
                <a:latin typeface="Times New Roman" panose="02020603050405020304" pitchFamily="18" charset="0"/>
                <a:ea typeface="Times New Roman" panose="02020603050405020304" pitchFamily="18" charset="0"/>
              </a:rPr>
              <a:t>характеризують розміри економічних явищ: обсяг виробництва, виручку, прибуток, чисельність працівників, суму витрат.</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b="1" i="1" dirty="0">
                <a:latin typeface="Times New Roman" panose="02020603050405020304" pitchFamily="18" charset="0"/>
                <a:ea typeface="Times New Roman" panose="02020603050405020304" pitchFamily="18" charset="0"/>
              </a:rPr>
              <a:t>Відносні показники </a:t>
            </a:r>
            <a:r>
              <a:rPr lang="uk-UA" dirty="0">
                <a:latin typeface="Times New Roman" panose="02020603050405020304" pitchFamily="18" charset="0"/>
                <a:ea typeface="Times New Roman" panose="02020603050405020304" pitchFamily="18" charset="0"/>
              </a:rPr>
              <a:t>характеризують співвідношення між величинами:</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Наприклад, рентабельність продажу:</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err="1">
                <a:latin typeface="Times New Roman" panose="02020603050405020304" pitchFamily="18" charset="0"/>
                <a:ea typeface="Times New Roman" panose="02020603050405020304" pitchFamily="18" charset="0"/>
              </a:rPr>
              <a:t>Rs</a:t>
            </a:r>
            <a:r>
              <a:rPr lang="uk-UA" dirty="0">
                <a:latin typeface="Times New Roman" panose="02020603050405020304" pitchFamily="18" charset="0"/>
                <a:ea typeface="Times New Roman" panose="02020603050405020304" pitchFamily="18" charset="0"/>
              </a:rPr>
              <a:t> = П / В × 100%,</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де П — прибуток; В — виручка.</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b="1" i="1" dirty="0">
                <a:latin typeface="Times New Roman" panose="02020603050405020304" pitchFamily="18" charset="0"/>
                <a:ea typeface="Times New Roman" panose="02020603050405020304" pitchFamily="18" charset="0"/>
              </a:rPr>
              <a:t>Середні показники </a:t>
            </a:r>
            <a:r>
              <a:rPr lang="uk-UA" dirty="0">
                <a:latin typeface="Times New Roman" panose="02020603050405020304" pitchFamily="18" charset="0"/>
                <a:ea typeface="Times New Roman" panose="02020603050405020304" pitchFamily="18" charset="0"/>
              </a:rPr>
              <a:t>характеризують </a:t>
            </a:r>
            <a:r>
              <a:rPr lang="uk-UA" dirty="0">
                <a:latin typeface="Times New Roman" panose="02020603050405020304" pitchFamily="18" charset="0"/>
                <a:ea typeface="Times New Roman" panose="02020603050405020304" pitchFamily="18" charset="0"/>
              </a:rPr>
              <a:t>типовий або середній рівень явища:</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x̄ = </a:t>
            </a:r>
            <a:r>
              <a:rPr lang="uk-UA" dirty="0" err="1">
                <a:latin typeface="Times New Roman" panose="02020603050405020304" pitchFamily="18" charset="0"/>
                <a:ea typeface="Times New Roman" panose="02020603050405020304" pitchFamily="18" charset="0"/>
              </a:rPr>
              <a:t>Σx</a:t>
            </a:r>
            <a:r>
              <a:rPr lang="uk-UA" baseline="-25000" dirty="0" err="1">
                <a:latin typeface="Times New Roman" panose="02020603050405020304" pitchFamily="18" charset="0"/>
                <a:ea typeface="Times New Roman" panose="02020603050405020304" pitchFamily="18" charset="0"/>
              </a:rPr>
              <a:t>i</a:t>
            </a:r>
            <a:r>
              <a:rPr lang="uk-UA" dirty="0">
                <a:latin typeface="Times New Roman" panose="02020603050405020304" pitchFamily="18" charset="0"/>
                <a:ea typeface="Times New Roman" panose="02020603050405020304" pitchFamily="18" charset="0"/>
              </a:rPr>
              <a:t> / n.</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Наприклад, середня заробітна плата, середня продуктивність праці, середня ціна тощо.</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Таким чином, один і той самий економічний процес може бути досліджений на різних рівнях узагальнення: через абсолютні, відносні та середні показники.</a:t>
            </a:r>
            <a:endParaRPr lang="ru-RU"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640601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a:bodyPr>
          <a:lstStyle/>
          <a:p>
            <a:r>
              <a:rPr lang="uk-UA" sz="2800" b="1" dirty="0" smtClean="0">
                <a:solidFill>
                  <a:schemeClr val="tx1"/>
                </a:solidFill>
                <a:latin typeface="Times New Roman" panose="02020603050405020304" pitchFamily="18" charset="0"/>
                <a:ea typeface="Times New Roman" panose="02020603050405020304" pitchFamily="18" charset="0"/>
              </a:rPr>
              <a:t>2.3. Характеристика видів взаємозв’язків між показниками</a:t>
            </a:r>
            <a:endParaRPr lang="uk-UA" sz="2800" dirty="0">
              <a:solidFill>
                <a:schemeClr val="tx1"/>
              </a:solidFill>
              <a:latin typeface="Arial Black" panose="020B0A04020102020204" pitchFamily="34" charset="0"/>
            </a:endParaRPr>
          </a:p>
        </p:txBody>
      </p:sp>
      <p:sp>
        <p:nvSpPr>
          <p:cNvPr id="2" name="Прямоугольник 1"/>
          <p:cNvSpPr/>
          <p:nvPr/>
        </p:nvSpPr>
        <p:spPr>
          <a:xfrm>
            <a:off x="389746" y="609600"/>
            <a:ext cx="8234302" cy="449892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15000"/>
              </a:lnSpc>
              <a:spcAft>
                <a:spcPts val="0"/>
              </a:spcAft>
            </a:pPr>
            <a:r>
              <a:rPr lang="uk-UA" b="1" dirty="0">
                <a:latin typeface="Times New Roman" panose="02020603050405020304" pitchFamily="18" charset="0"/>
                <a:ea typeface="Times New Roman" panose="02020603050405020304" pitchFamily="18" charset="0"/>
              </a:rPr>
              <a:t>9. Ієрархічні та системні взаємозв’язки</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Економічні показники утворюють системи, в яких окремі показники пов’язані між собою</a:t>
            </a:r>
            <a:r>
              <a:rPr lang="uk-UA" dirty="0" smtClean="0">
                <a:latin typeface="Times New Roman" panose="02020603050405020304" pitchFamily="18" charset="0"/>
                <a:ea typeface="Times New Roman" panose="02020603050405020304" pitchFamily="18" charset="0"/>
              </a:rPr>
              <a:t>.</a:t>
            </a:r>
          </a:p>
          <a:p>
            <a:pPr indent="254000" algn="just">
              <a:lnSpc>
                <a:spcPct val="115000"/>
              </a:lnSpc>
              <a:spcAft>
                <a:spcPts val="0"/>
              </a:spcAft>
            </a:pP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Наприклад, показники фінансового результату підприємства можна представити у вигляді логічного ланцюга:</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Обсяг продажу → Виручка → Валовий прибуток → Операційний прибуток → Чистий прибуток</a:t>
            </a:r>
            <a:r>
              <a:rPr lang="uk-UA" dirty="0" smtClean="0">
                <a:latin typeface="Times New Roman" panose="02020603050405020304" pitchFamily="18" charset="0"/>
                <a:ea typeface="Times New Roman" panose="02020603050405020304" pitchFamily="18" charset="0"/>
              </a:rPr>
              <a:t>.</a:t>
            </a:r>
          </a:p>
          <a:p>
            <a:pPr indent="254000" algn="just">
              <a:lnSpc>
                <a:spcPct val="115000"/>
              </a:lnSpc>
              <a:spcAft>
                <a:spcPts val="0"/>
              </a:spcAft>
            </a:pP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Інший приклад — система показників продуктивності:</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Ресурси → Витрати ресурсів → Обсяг виробництва → Продуктивність → Ефективність діяльності</a:t>
            </a:r>
            <a:r>
              <a:rPr lang="uk-UA" dirty="0" smtClean="0">
                <a:latin typeface="Times New Roman" panose="02020603050405020304" pitchFamily="18" charset="0"/>
                <a:ea typeface="Times New Roman" panose="02020603050405020304" pitchFamily="18" charset="0"/>
              </a:rPr>
              <a:t>.</a:t>
            </a:r>
          </a:p>
          <a:p>
            <a:pPr indent="254000" algn="just">
              <a:lnSpc>
                <a:spcPct val="115000"/>
              </a:lnSpc>
              <a:spcAft>
                <a:spcPts val="0"/>
              </a:spcAft>
            </a:pP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Такий підхід дозволяє розглядати економічні показники не як сукупність незалежних величин, а як взаємопов’язану систему.</a:t>
            </a:r>
            <a:endParaRPr lang="ru-RU"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188260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a:bodyPr>
          <a:lstStyle/>
          <a:p>
            <a:r>
              <a:rPr lang="uk-UA" sz="2800" b="1" dirty="0" smtClean="0">
                <a:solidFill>
                  <a:schemeClr val="tx1"/>
                </a:solidFill>
                <a:latin typeface="Times New Roman" panose="02020603050405020304" pitchFamily="18" charset="0"/>
                <a:ea typeface="Times New Roman" panose="02020603050405020304" pitchFamily="18" charset="0"/>
              </a:rPr>
              <a:t>2.3. Характеристика видів взаємозв’язків між показниками</a:t>
            </a:r>
            <a:endParaRPr lang="uk-UA" sz="2800" dirty="0">
              <a:solidFill>
                <a:schemeClr val="tx1"/>
              </a:solidFill>
              <a:latin typeface="Arial Black" panose="020B0A04020102020204" pitchFamily="34" charset="0"/>
            </a:endParaRPr>
          </a:p>
        </p:txBody>
      </p:sp>
      <p:sp>
        <p:nvSpPr>
          <p:cNvPr id="3" name="Прямоугольник 2"/>
          <p:cNvSpPr/>
          <p:nvPr/>
        </p:nvSpPr>
        <p:spPr>
          <a:xfrm>
            <a:off x="704538" y="761355"/>
            <a:ext cx="7989757" cy="550766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15000"/>
              </a:lnSpc>
              <a:spcAft>
                <a:spcPts val="0"/>
              </a:spcAft>
            </a:pPr>
            <a:r>
              <a:rPr lang="uk-UA" b="1" dirty="0">
                <a:latin typeface="Times New Roman" panose="02020603050405020304" pitchFamily="18" charset="0"/>
                <a:ea typeface="Times New Roman" panose="02020603050405020304" pitchFamily="18" charset="0"/>
              </a:rPr>
              <a:t>10. Значення аналізу взаємозв’язків між показниками</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Виявлення взаємозв’язків між показниками необхідне для вирішення низки практичних завдань:</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1. визначення факторів, які впливають на результат діяльності;</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2. оцінювання сили та напряму впливу окремих факторів;</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3. виявлення причин зміни показників;</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4. визначення резервів підвищення ефективності;</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5. побудови прогнозів;</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6. обґрунтування управлінських рішень;</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7. моделювання економічних процесів.</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Наприклад, якщо підприємство виявило зниження прибутку, простого констатування факту недостатньо. Необхідно дослідити систему взаємозв’язків:</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i="1" dirty="0">
                <a:latin typeface="Times New Roman" panose="02020603050405020304" pitchFamily="18" charset="0"/>
                <a:ea typeface="Times New Roman" panose="02020603050405020304" pitchFamily="18" charset="0"/>
              </a:rPr>
              <a:t>П = f(Q, P, C),</a:t>
            </a:r>
            <a:endParaRPr lang="ru-RU" sz="1100" dirty="0">
              <a:latin typeface="Times New Roman" panose="02020603050405020304" pitchFamily="18" charset="0"/>
              <a:ea typeface="Times New Roman" panose="02020603050405020304" pitchFamily="18" charset="0"/>
            </a:endParaRPr>
          </a:p>
          <a:p>
            <a:pPr indent="254000" algn="just">
              <a:lnSpc>
                <a:spcPct val="115000"/>
              </a:lnSpc>
              <a:spcAft>
                <a:spcPts val="0"/>
              </a:spcAft>
            </a:pPr>
            <a:r>
              <a:rPr lang="uk-UA" dirty="0">
                <a:latin typeface="Times New Roman" panose="02020603050405020304" pitchFamily="18" charset="0"/>
                <a:ea typeface="Times New Roman" panose="02020603050405020304" pitchFamily="18" charset="0"/>
              </a:rPr>
              <a:t>тобто визначити, якою мірою зміна прибутку пов’язана зі зміною обсягу реалізації, ціни та витрат. Далі можна дослідити фактори, які визначили зміну кожного з цих показників.</a:t>
            </a:r>
            <a:endParaRPr lang="ru-RU"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036199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89240" y="120773"/>
            <a:ext cx="10163617" cy="519043"/>
          </a:xfrm>
        </p:spPr>
        <p:txBody>
          <a:bodyPr>
            <a:normAutofit/>
          </a:bodyPr>
          <a:lstStyle/>
          <a:p>
            <a:r>
              <a:rPr lang="uk-UA" sz="2800" b="1" dirty="0">
                <a:solidFill>
                  <a:schemeClr val="tx1"/>
                </a:solidFill>
                <a:latin typeface="Times New Roman" panose="02020603050405020304" pitchFamily="18" charset="0"/>
                <a:ea typeface="Times New Roman" panose="02020603050405020304" pitchFamily="18" charset="0"/>
              </a:rPr>
              <a:t>2.4. Моделі розрахунку показників</a:t>
            </a:r>
            <a:endParaRPr lang="uk-UA" sz="2800" dirty="0">
              <a:solidFill>
                <a:schemeClr val="tx1"/>
              </a:solidFill>
              <a:latin typeface="Arial Black" panose="020B0A04020102020204" pitchFamily="34" charset="0"/>
            </a:endParaRPr>
          </a:p>
        </p:txBody>
      </p:sp>
      <p:sp>
        <p:nvSpPr>
          <p:cNvPr id="2" name="Прямоугольник 1"/>
          <p:cNvSpPr/>
          <p:nvPr/>
        </p:nvSpPr>
        <p:spPr>
          <a:xfrm>
            <a:off x="189240" y="744321"/>
            <a:ext cx="8802065" cy="359636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Економічні моделі показників можуть мати різну математичну форму. </a:t>
            </a:r>
            <a:endParaRPr lang="ru-RU" sz="11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b="1" u="sng" dirty="0">
                <a:latin typeface="Times New Roman" panose="02020603050405020304" pitchFamily="18" charset="0"/>
                <a:ea typeface="Times New Roman" panose="02020603050405020304" pitchFamily="18" charset="0"/>
              </a:rPr>
              <a:t>До першого типу належать адитивні моделі</a:t>
            </a:r>
            <a:r>
              <a:rPr lang="uk-UA" dirty="0">
                <a:latin typeface="Times New Roman" panose="02020603050405020304" pitchFamily="18" charset="0"/>
                <a:ea typeface="Times New Roman" panose="02020603050405020304" pitchFamily="18" charset="0"/>
              </a:rPr>
              <a:t>, в яких результативний показник визначається як алгебраїчна сума кількох факторних явищ. Зв’язок описується наступною формулою, на прикладі операційних витрати:</a:t>
            </a:r>
            <a:endParaRPr lang="ru-RU" sz="1100" dirty="0">
              <a:latin typeface="Times New Roman" panose="02020603050405020304" pitchFamily="18" charset="0"/>
              <a:ea typeface="Times New Roman" panose="02020603050405020304" pitchFamily="18" charset="0"/>
            </a:endParaRPr>
          </a:p>
          <a:p>
            <a:pPr indent="198120" algn="ctr">
              <a:lnSpc>
                <a:spcPct val="115000"/>
              </a:lnSpc>
              <a:spcAft>
                <a:spcPts val="0"/>
              </a:spcAft>
            </a:pPr>
            <a:r>
              <a:rPr lang="uk-UA" dirty="0">
                <a:latin typeface="Times New Roman" panose="02020603050405020304" pitchFamily="18" charset="0"/>
                <a:ea typeface="Times New Roman" panose="02020603050405020304" pitchFamily="18" charset="0"/>
              </a:rPr>
              <a:t>ОВП = МПЗ + ВОП +ВСЗ + ААБ + ІОВ,</a:t>
            </a:r>
            <a:endParaRPr lang="ru-RU" sz="11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де ОВП – з операційні витрати підприємства; </a:t>
            </a:r>
            <a:endParaRPr lang="ru-RU" sz="11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МПЗ – матеріальні та прирівняні до них затрати; </a:t>
            </a:r>
            <a:endParaRPr lang="ru-RU" sz="11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ВОП – витрати на оплату праці; </a:t>
            </a:r>
            <a:endParaRPr lang="ru-RU" sz="11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ВСЗ – відрахування на соціальні заходи; </a:t>
            </a:r>
            <a:endParaRPr lang="ru-RU" sz="11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ААБ – амортизація активів бізнесу; </a:t>
            </a:r>
            <a:endParaRPr lang="ru-RU" sz="11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ІОВ – інші операційні витрати. </a:t>
            </a:r>
            <a:endParaRPr lang="ru-RU" sz="1100" dirty="0">
              <a:effectLst/>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3919927" y="4642418"/>
            <a:ext cx="6730143" cy="200362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198120" algn="just">
              <a:lnSpc>
                <a:spcPct val="115000"/>
              </a:lnSpc>
              <a:spcAft>
                <a:spcPts val="0"/>
              </a:spcAft>
            </a:pPr>
            <a:r>
              <a:rPr lang="uk-UA" b="1" u="sng" dirty="0">
                <a:latin typeface="Times New Roman" panose="02020603050405020304" pitchFamily="18" charset="0"/>
                <a:ea typeface="Times New Roman" panose="02020603050405020304" pitchFamily="18" charset="0"/>
              </a:rPr>
              <a:t>Другий тип є так званий мультиплікативний.</a:t>
            </a:r>
            <a:r>
              <a:rPr lang="uk-UA" dirty="0">
                <a:latin typeface="Times New Roman" panose="02020603050405020304" pitchFamily="18" charset="0"/>
                <a:ea typeface="Times New Roman" panose="02020603050405020304" pitchFamily="18" charset="0"/>
              </a:rPr>
              <a:t> У цьому разі результативний узагальнюючий показник визначається як добуток певної кількості факторів. Таким чином описується, наприклад, залежність величини чистого доходу (ЧДП) від обсягів постачання в натуральному виразі (КРТ) і ціни за одиницю товару (ЦРТ). </a:t>
            </a:r>
            <a:endParaRPr lang="ru-RU" sz="1100" dirty="0">
              <a:latin typeface="Times New Roman" panose="02020603050405020304" pitchFamily="18" charset="0"/>
              <a:ea typeface="Times New Roman" panose="02020603050405020304" pitchFamily="18" charset="0"/>
            </a:endParaRPr>
          </a:p>
          <a:p>
            <a:pPr indent="198120" algn="ctr">
              <a:lnSpc>
                <a:spcPct val="115000"/>
              </a:lnSpc>
              <a:spcAft>
                <a:spcPts val="0"/>
              </a:spcAft>
            </a:pPr>
            <a:r>
              <a:rPr lang="uk-UA" dirty="0">
                <a:latin typeface="Times New Roman" panose="02020603050405020304" pitchFamily="18" charset="0"/>
                <a:ea typeface="Times New Roman" panose="02020603050405020304" pitchFamily="18" charset="0"/>
              </a:rPr>
              <a:t>ЧДП = КРТ х ЦРТ.</a:t>
            </a:r>
            <a:endParaRPr lang="ru-RU"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342743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251994" y="329783"/>
            <a:ext cx="10163617" cy="519043"/>
          </a:xfrm>
        </p:spPr>
        <p:txBody>
          <a:bodyPr>
            <a:normAutofit/>
          </a:bodyPr>
          <a:lstStyle/>
          <a:p>
            <a:r>
              <a:rPr lang="uk-UA" sz="2800" b="1" dirty="0">
                <a:solidFill>
                  <a:schemeClr val="tx1"/>
                </a:solidFill>
                <a:latin typeface="Times New Roman" panose="02020603050405020304" pitchFamily="18" charset="0"/>
                <a:ea typeface="Times New Roman" panose="02020603050405020304" pitchFamily="18" charset="0"/>
              </a:rPr>
              <a:t>2.4. Моделі розрахунку показників</a:t>
            </a:r>
            <a:endParaRPr lang="uk-UA" sz="2800" dirty="0">
              <a:solidFill>
                <a:schemeClr val="tx1"/>
              </a:solidFill>
              <a:latin typeface="Arial Black" panose="020B0A04020102020204" pitchFamily="34" charset="0"/>
            </a:endParaRPr>
          </a:p>
        </p:txBody>
      </p:sp>
      <p:sp>
        <p:nvSpPr>
          <p:cNvPr id="4" name="Прямоугольник 3"/>
          <p:cNvSpPr/>
          <p:nvPr/>
        </p:nvSpPr>
        <p:spPr>
          <a:xfrm>
            <a:off x="509666" y="1104267"/>
            <a:ext cx="7854846" cy="455201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198120" algn="just">
              <a:lnSpc>
                <a:spcPct val="115000"/>
              </a:lnSpc>
              <a:spcAft>
                <a:spcPts val="0"/>
              </a:spcAft>
            </a:pPr>
            <a:r>
              <a:rPr lang="uk-UA" b="1" u="sng" dirty="0">
                <a:latin typeface="Times New Roman" panose="02020603050405020304" pitchFamily="18" charset="0"/>
                <a:ea typeface="Times New Roman" panose="02020603050405020304" pitchFamily="18" charset="0"/>
              </a:rPr>
              <a:t>Третій тип – це кратні моделі.</a:t>
            </a:r>
            <a:r>
              <a:rPr lang="uk-UA" dirty="0">
                <a:latin typeface="Times New Roman" panose="02020603050405020304" pitchFamily="18" charset="0"/>
                <a:ea typeface="Times New Roman" panose="02020603050405020304" pitchFamily="18" charset="0"/>
              </a:rPr>
              <a:t> Вони застосовуються, якщо значення функціонального показника розраховуються як співвідношення факторних показників. </a:t>
            </a:r>
            <a:endParaRPr lang="ru-RU" sz="11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Наприклад, кредитоспроможність (КРП) розраховують як відношення платіжних активів (ПАП) до платіжних зобов’язань (ПЗП). </a:t>
            </a:r>
            <a:endParaRPr lang="ru-RU" sz="1100" dirty="0">
              <a:latin typeface="Times New Roman" panose="02020603050405020304" pitchFamily="18" charset="0"/>
              <a:ea typeface="Times New Roman" panose="02020603050405020304" pitchFamily="18" charset="0"/>
            </a:endParaRPr>
          </a:p>
          <a:p>
            <a:pPr indent="198120" algn="ctr">
              <a:lnSpc>
                <a:spcPct val="115000"/>
              </a:lnSpc>
              <a:spcAft>
                <a:spcPts val="0"/>
              </a:spcAft>
            </a:pPr>
            <a:r>
              <a:rPr lang="uk-UA" dirty="0">
                <a:latin typeface="Times New Roman" panose="02020603050405020304" pitchFamily="18" charset="0"/>
                <a:ea typeface="Times New Roman" panose="02020603050405020304" pitchFamily="18" charset="0"/>
              </a:rPr>
              <a:t>КРП = ПАП : ПЗП.</a:t>
            </a:r>
            <a:endParaRPr lang="ru-RU" sz="11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І нарешті, </a:t>
            </a:r>
            <a:r>
              <a:rPr lang="uk-UA" b="1" u="sng" dirty="0">
                <a:latin typeface="Times New Roman" panose="02020603050405020304" pitchFamily="18" charset="0"/>
                <a:ea typeface="Times New Roman" panose="02020603050405020304" pitchFamily="18" charset="0"/>
              </a:rPr>
              <a:t>четвертий тип є комбінованим</a:t>
            </a:r>
            <a:r>
              <a:rPr lang="uk-UA" dirty="0">
                <a:latin typeface="Times New Roman" panose="02020603050405020304" pitchFamily="18" charset="0"/>
                <a:ea typeface="Times New Roman" panose="02020603050405020304" pitchFamily="18" charset="0"/>
              </a:rPr>
              <a:t>, тобто таким, що поєднує в певний спосіб попередні моделі, як приклад, автономія бізнесу: </a:t>
            </a:r>
            <a:endParaRPr lang="ru-RU" sz="11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АВБ = ВКП : (НА + ОА +АУП), </a:t>
            </a:r>
            <a:endParaRPr lang="ru-RU" sz="11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де АВБ – автономія бізнесу; </a:t>
            </a:r>
            <a:endParaRPr lang="ru-RU" sz="11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ВКП – власний капітал підприємства; </a:t>
            </a:r>
            <a:endParaRPr lang="ru-RU" sz="11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НА – необоротні активи підприємства; </a:t>
            </a:r>
            <a:endParaRPr lang="ru-RU" sz="11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ОА – оборотні активи підприємства; </a:t>
            </a:r>
            <a:endParaRPr lang="ru-RU" sz="11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АУП – активи, утримувані для продажу.</a:t>
            </a:r>
            <a:endParaRPr lang="ru-RU"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739871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61147" y="974558"/>
            <a:ext cx="4813265" cy="1335681"/>
          </a:xfrm>
        </p:spPr>
        <p:txBody>
          <a:bodyPr>
            <a:noAutofit/>
          </a:bodyPr>
          <a:lstStyle/>
          <a:p>
            <a:pPr algn="ctr"/>
            <a:r>
              <a:rPr lang="uk-U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anose="020B0A04020102020204" pitchFamily="34" charset="0"/>
              </a:rPr>
              <a:t>Дякую за увагу</a:t>
            </a:r>
            <a:r>
              <a:rPr 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anose="020B0A04020102020204" pitchFamily="34" charset="0"/>
              </a:rPr>
              <a:t>!</a:t>
            </a:r>
            <a:endParaRPr lang="uk-UA"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anose="020B0A04020102020204" pitchFamily="34" charset="0"/>
            </a:endParaRPr>
          </a:p>
        </p:txBody>
      </p:sp>
      <p:sp>
        <p:nvSpPr>
          <p:cNvPr id="3" name="Заголовок 1">
            <a:extLst>
              <a:ext uri="{FF2B5EF4-FFF2-40B4-BE49-F238E27FC236}">
                <a16:creationId xmlns:a16="http://schemas.microsoft.com/office/drawing/2014/main" xmlns="" id="{7B7DB14C-6D1E-46FF-B761-8983A822EB55}"/>
              </a:ext>
            </a:extLst>
          </p:cNvPr>
          <p:cNvSpPr txBox="1">
            <a:spLocks/>
          </p:cNvSpPr>
          <p:nvPr/>
        </p:nvSpPr>
        <p:spPr>
          <a:xfrm>
            <a:off x="4506956" y="4998965"/>
            <a:ext cx="4596002" cy="109491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uk-UA"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Black" panose="020B0A04020102020204" pitchFamily="34" charset="0"/>
              </a:rPr>
              <a:t>Гарного Вам дня</a:t>
            </a:r>
            <a:r>
              <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Black" panose="020B0A04020102020204" pitchFamily="34" charset="0"/>
              </a:rPr>
              <a:t>!</a:t>
            </a:r>
            <a:endParaRPr lang="uk-UA"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Black" panose="020B0A04020102020204" pitchFamily="34" charset="0"/>
            </a:endParaRPr>
          </a:p>
        </p:txBody>
      </p:sp>
      <p:sp>
        <p:nvSpPr>
          <p:cNvPr id="6" name="Улыбающееся лицо 5"/>
          <p:cNvSpPr/>
          <p:nvPr/>
        </p:nvSpPr>
        <p:spPr>
          <a:xfrm>
            <a:off x="2983831" y="2442411"/>
            <a:ext cx="2731169" cy="2490536"/>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930854538"/>
      </p:ext>
    </p:extLst>
  </p:cSld>
  <p:clrMapOvr>
    <a:masterClrMapping/>
  </p:clrMapOvr>
</p:sld>
</file>

<file path=ppt/theme/theme1.xml><?xml version="1.0" encoding="utf-8"?>
<a:theme xmlns:a="http://schemas.openxmlformats.org/drawingml/2006/main" name="Грань">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Грань">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2956</TotalTime>
  <Words>2729</Words>
  <Application>Microsoft Office PowerPoint</Application>
  <PresentationFormat>Широкоэкранный</PresentationFormat>
  <Paragraphs>278</Paragraphs>
  <Slides>26</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26</vt:i4>
      </vt:variant>
    </vt:vector>
  </HeadingPairs>
  <TitlesOfParts>
    <vt:vector size="35" baseType="lpstr">
      <vt:lpstr>Arial</vt:lpstr>
      <vt:lpstr>Arial Black</vt:lpstr>
      <vt:lpstr>Calibri</vt:lpstr>
      <vt:lpstr>Palatino Linotype</vt:lpstr>
      <vt:lpstr>Symbol</vt:lpstr>
      <vt:lpstr>Times New Roman</vt:lpstr>
      <vt:lpstr>Trebuchet MS</vt:lpstr>
      <vt:lpstr>Wingdings 3</vt:lpstr>
      <vt:lpstr>Грань</vt:lpstr>
      <vt:lpstr>МІНІСТЕРСТВО ОСВІТИ І НАУКИ УКРАЇНИ  ДЕРЖАВНИЙ УНІВЕРСИТЕТ «ЖИТОМИРСЬКА ПОЛІТЕХНІКА»</vt:lpstr>
      <vt:lpstr>2.1. Класифікаційні ознаки показників</vt:lpstr>
      <vt:lpstr>2.1. Класифікаційні ознаки показників</vt:lpstr>
      <vt:lpstr>2.1. Класифікаційні ознаки показників</vt:lpstr>
      <vt:lpstr>2.1. Класифікаційні ознаки показників</vt:lpstr>
      <vt:lpstr>2.1. Класифікаційні ознаки показників</vt:lpstr>
      <vt:lpstr>2.1. Класифікаційні ознаки показників</vt:lpstr>
      <vt:lpstr>2.1. Класифікаційні ознаки показників</vt:lpstr>
      <vt:lpstr>2.1. Класифікаційні ознаки показників</vt:lpstr>
      <vt:lpstr>2.2. Функції показників</vt:lpstr>
      <vt:lpstr>2.2. Функції показників</vt:lpstr>
      <vt:lpstr>2.2. Функції показників</vt:lpstr>
      <vt:lpstr>2.2. Функції показників</vt:lpstr>
      <vt:lpstr>2.3. Характеристика видів взаємозв’язків між показниками</vt:lpstr>
      <vt:lpstr>2.3. Характеристика видів взаємозв’язків між показниками</vt:lpstr>
      <vt:lpstr>2.3. Характеристика видів взаємозв’язків між показниками</vt:lpstr>
      <vt:lpstr>2.3. Характеристика видів взаємозв’язків між показниками</vt:lpstr>
      <vt:lpstr>2.3. Характеристика видів взаємозв’язків між показниками</vt:lpstr>
      <vt:lpstr>2.3. Характеристика видів взаємозв’язків між показниками</vt:lpstr>
      <vt:lpstr>2.3. Характеристика видів взаємозв’язків між показниками</vt:lpstr>
      <vt:lpstr>2.3. Характеристика видів взаємозв’язків між показниками</vt:lpstr>
      <vt:lpstr>2.3. Характеристика видів взаємозв’язків між показниками</vt:lpstr>
      <vt:lpstr>2.3. Характеристика видів взаємозв’язків між показниками</vt:lpstr>
      <vt:lpstr>2.4. Моделі розрахунку показників</vt:lpstr>
      <vt:lpstr>2.4. Моделі розрахунку показників</vt:lpstr>
      <vt:lpstr>Дякую за увагу!</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Адміністратор</dc:creator>
  <cp:lastModifiedBy>ХХХ</cp:lastModifiedBy>
  <cp:revision>294</cp:revision>
  <dcterms:created xsi:type="dcterms:W3CDTF">2017-12-12T13:35:46Z</dcterms:created>
  <dcterms:modified xsi:type="dcterms:W3CDTF">2026-09-17T18:06:54Z</dcterms:modified>
</cp:coreProperties>
</file>