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10"/>
  </p:normalViewPr>
  <p:slideViewPr>
    <p:cSldViewPr snapToGrid="0" snapToObjects="1">
      <p:cViewPr>
        <p:scale>
          <a:sx n="117" d="100"/>
          <a:sy n="117" d="100"/>
        </p:scale>
        <p:origin x="102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951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1280160" y="137160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4" name="Shape 2"/>
          <p:cNvSpPr/>
          <p:nvPr/>
        </p:nvSpPr>
        <p:spPr>
          <a:xfrm>
            <a:off x="1828800" y="109728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Shape 3"/>
          <p:cNvSpPr/>
          <p:nvPr/>
        </p:nvSpPr>
        <p:spPr>
          <a:xfrm>
            <a:off x="10789920" y="548640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6" name="Shape 4"/>
          <p:cNvSpPr/>
          <p:nvPr/>
        </p:nvSpPr>
        <p:spPr>
          <a:xfrm>
            <a:off x="11247120" y="493776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" name="Shape 5"/>
          <p:cNvSpPr/>
          <p:nvPr/>
        </p:nvSpPr>
        <p:spPr>
          <a:xfrm>
            <a:off x="10515600" y="603504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82880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300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ОСНОВИ ЕЛЕКТРОНІКИ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37744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Лекція 2</a:t>
            </a:r>
            <a:endParaRPr lang="en-US" sz="54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4290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Резистори та закони Кірхгофа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731520" y="4434840"/>
            <a:ext cx="2377440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4434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хвилин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Повторення: лекція 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2377440" cy="822960"/>
          </a:xfrm>
          <a:prstGeom prst="roundRect">
            <a:avLst>
              <a:gd name="adj" fmla="val 11111"/>
            </a:avLst>
          </a:prstGeom>
          <a:solidFill>
            <a:srgbClr val="EAF4F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5544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= U / R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3200400" y="1600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Ома для ділянки кола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2606040"/>
            <a:ext cx="2377440" cy="822960"/>
          </a:xfrm>
          <a:prstGeom prst="roundRect">
            <a:avLst>
              <a:gd name="adj" fmla="val 11111"/>
            </a:avLst>
          </a:prstGeom>
          <a:solidFill>
            <a:srgbClr val="EAF4F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6060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Q, I, U, P, W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3200400" y="265176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Базові фізичні величини кола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40080" y="3657600"/>
            <a:ext cx="2377440" cy="822960"/>
          </a:xfrm>
          <a:prstGeom prst="roundRect">
            <a:avLst>
              <a:gd name="adj" fmla="val 11111"/>
            </a:avLst>
          </a:prstGeom>
          <a:solidFill>
            <a:srgbClr val="EAF4F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3657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Rвн = 0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70332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Ідеальне джерело напруги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40080" y="4709160"/>
            <a:ext cx="2377440" cy="822960"/>
          </a:xfrm>
          <a:prstGeom prst="roundRect">
            <a:avLst>
              <a:gd name="adj" fmla="val 11111"/>
            </a:avLst>
          </a:prstGeom>
          <a:solidFill>
            <a:srgbClr val="EAF4F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47091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Rвн → ∞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200400" y="475488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Ідеальне джерело струму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лекції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3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132588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Повторення попередньої лекції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9144000" y="132588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хв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214884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3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10312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Резистори: типи, маркування, потужність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9144000" y="210312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хв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292608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2926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3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Послідовне та паралельне з'єднання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9144000" y="28803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хв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40080" y="370332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3703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3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365760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Закони Кірхгофа (KCL, KVL)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9144000" y="36576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хв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0080" y="4480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30" dirty="0"/>
          </a:p>
        </p:txBody>
      </p:sp>
      <p:sp>
        <p:nvSpPr>
          <p:cNvPr id="21" name="Text 19"/>
          <p:cNvSpPr txBox="1"/>
          <p:nvPr/>
        </p:nvSpPr>
        <p:spPr>
          <a:xfrm>
            <a:off x="1371600" y="443484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Подільники напруги та струму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9144000" y="443484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хв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40080" y="525780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40080" y="5257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30" dirty="0"/>
          </a:p>
        </p:txBody>
      </p:sp>
      <p:sp>
        <p:nvSpPr>
          <p:cNvPr id="25" name="Text 23"/>
          <p:cNvSpPr txBox="1"/>
          <p:nvPr/>
        </p:nvSpPr>
        <p:spPr>
          <a:xfrm>
            <a:off x="1371600" y="521208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Підсумок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9144000" y="521208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хв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Резистори: призначення та типи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Пасивний компонент, що чинить нормований опір проходженню струму.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21488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Постійні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834640"/>
            <a:ext cx="2240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фіксований номінал (вуглецеві, металоплівкові, SMD)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337560" y="192024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1C729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520440" y="21488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Змінні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834640"/>
            <a:ext cx="2240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потенціометри, реостати — плавне регулювання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26480" y="192024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065A8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309360" y="21488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Підстроювальні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309360" y="2834640"/>
            <a:ext cx="2240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точне одноразове налаштування (trimmer)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915400" y="1920240"/>
            <a:ext cx="2606040" cy="3566160"/>
          </a:xfrm>
          <a:prstGeom prst="roundRect">
            <a:avLst>
              <a:gd name="adj" fmla="val 4211"/>
            </a:avLst>
          </a:prstGeom>
          <a:solidFill>
            <a:srgbClr val="1C729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098280" y="21488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Спеціальні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9098280" y="2834640"/>
            <a:ext cx="2240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терморезистори, фоторезистори, варистори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Кольорове маркування резисторів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4-смугове маркування: 2 значущі цифри → множник (степінь 10) → допуск.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" y="2651760"/>
            <a:ext cx="548640" cy="0"/>
          </a:xfrm>
          <a:prstGeom prst="line">
            <a:avLst/>
          </a:prstGeom>
          <a:noFill/>
          <a:ln w="31750">
            <a:solidFill>
              <a:srgbClr val="1621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0" y="2651760"/>
            <a:ext cx="365760" cy="0"/>
          </a:xfrm>
          <a:prstGeom prst="line">
            <a:avLst/>
          </a:prstGeom>
          <a:noFill/>
          <a:ln w="31750">
            <a:solidFill>
              <a:srgbClr val="1621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2194560"/>
            <a:ext cx="5943600" cy="914400"/>
          </a:xfrm>
          <a:prstGeom prst="roundRect">
            <a:avLst>
              <a:gd name="adj" fmla="val 15000"/>
            </a:avLst>
          </a:prstGeom>
          <a:solidFill>
            <a:srgbClr val="E8C99B"/>
          </a:solidFill>
          <a:ln w="19050">
            <a:solidFill>
              <a:srgbClr val="1621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45920" y="2194560"/>
            <a:ext cx="320040" cy="914400"/>
          </a:xfrm>
          <a:prstGeom prst="rect">
            <a:avLst/>
          </a:prstGeom>
          <a:solidFill>
            <a:srgbClr val="8B451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24612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880360" y="2194560"/>
            <a:ext cx="320040" cy="91440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560320" y="324612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14800" y="2194560"/>
            <a:ext cx="320040" cy="914400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794760" y="324612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×100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349240" y="2194560"/>
            <a:ext cx="320040" cy="9144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029200" y="3246120"/>
            <a:ext cx="960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±5%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589520" y="2103120"/>
            <a:ext cx="4023360" cy="1280160"/>
          </a:xfrm>
          <a:prstGeom prst="roundRect">
            <a:avLst>
              <a:gd name="adj" fmla="val 7143"/>
            </a:avLst>
          </a:prstGeom>
          <a:solidFill>
            <a:srgbClr val="EAF4F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0" y="219456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1-0-×100-золотий →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1000 Ом = 1 кОм, ±5%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41148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Типові допуски: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48640" y="4663440"/>
            <a:ext cx="3383280" cy="822960"/>
          </a:xfrm>
          <a:prstGeom prst="roundRect">
            <a:avLst>
              <a:gd name="adj" fmla="val 11111"/>
            </a:avLst>
          </a:prstGeom>
          <a:solidFill>
            <a:srgbClr val="21295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48640" y="466344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Золотий  —  ±5%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4160520" y="4663440"/>
            <a:ext cx="3383280" cy="822960"/>
          </a:xfrm>
          <a:prstGeom prst="roundRect">
            <a:avLst>
              <a:gd name="adj" fmla="val 11111"/>
            </a:avLst>
          </a:prstGeom>
          <a:solidFill>
            <a:srgbClr val="21295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160520" y="466344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Срібний  —  ±10%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772400" y="4663440"/>
            <a:ext cx="3383280" cy="822960"/>
          </a:xfrm>
          <a:prstGeom prst="roundRect">
            <a:avLst>
              <a:gd name="adj" fmla="val 11111"/>
            </a:avLst>
          </a:prstGeom>
          <a:solidFill>
            <a:srgbClr val="21295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772400" y="466344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Коричневий  —  ±1%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Потужність розсіювання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Частина енергії при проходженні струму перетворюється на тепло й розсіюється у навколишнє середовище.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743200"/>
            <a:ext cx="5486400" cy="1188720"/>
          </a:xfrm>
          <a:prstGeom prst="roundRect">
            <a:avLst>
              <a:gd name="adj" fmla="val 11538"/>
            </a:avLst>
          </a:prstGeom>
          <a:solidFill>
            <a:srgbClr val="2129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74320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U·I = I²R = U²/R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20624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Перевищення номінальної потужності → перегрів і вихід з ладу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92240" y="15544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Типові номінали: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92240" y="2103120"/>
            <a:ext cx="5120640" cy="566928"/>
          </a:xfrm>
          <a:prstGeom prst="roundRect">
            <a:avLst>
              <a:gd name="adj" fmla="val 12903"/>
            </a:avLst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675120" y="2103120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0,125 Вт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92240" y="2788920"/>
            <a:ext cx="5120640" cy="566928"/>
          </a:xfrm>
          <a:prstGeom prst="roundRect">
            <a:avLst>
              <a:gd name="adj" fmla="val 12903"/>
            </a:avLst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675120" y="2788920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0,25 Вт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92240" y="3474720"/>
            <a:ext cx="5120640" cy="566928"/>
          </a:xfrm>
          <a:prstGeom prst="roundRect">
            <a:avLst>
              <a:gd name="adj" fmla="val 12903"/>
            </a:avLst>
          </a:prstGeom>
          <a:solidFill>
            <a:srgbClr val="1C72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675120" y="3474720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0,5 Вт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92240" y="4160520"/>
            <a:ext cx="5120640" cy="566928"/>
          </a:xfrm>
          <a:prstGeom prst="roundRect">
            <a:avLst>
              <a:gd name="adj" fmla="val 12903"/>
            </a:avLst>
          </a:prstGeom>
          <a:solidFill>
            <a:srgbClr val="1C72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675120" y="4160520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Вт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92240" y="4846320"/>
            <a:ext cx="5120640" cy="566928"/>
          </a:xfrm>
          <a:prstGeom prst="roundRect">
            <a:avLst>
              <a:gd name="adj" fmla="val 12903"/>
            </a:avLst>
          </a:prstGeom>
          <a:solidFill>
            <a:srgbClr val="1C7293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75120" y="4846320"/>
            <a:ext cx="4754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Вт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562356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запасу: фактична потужність ≤ 50–70% від номінальної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Послідовне з'єднання резисторів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65760" y="1737360"/>
            <a:ext cx="548640" cy="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14400" y="1463040"/>
            <a:ext cx="1463040" cy="548640"/>
          </a:xfrm>
          <a:prstGeom prst="rect">
            <a:avLst/>
          </a:prstGeom>
          <a:solidFill>
            <a:srgbClr val="EAF4F8"/>
          </a:solidFill>
          <a:ln w="25400">
            <a:solidFill>
              <a:srgbClr val="065A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146304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377440" y="1737360"/>
            <a:ext cx="822960" cy="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0" y="1463040"/>
            <a:ext cx="1463040" cy="548640"/>
          </a:xfrm>
          <a:prstGeom prst="rect">
            <a:avLst/>
          </a:prstGeom>
          <a:solidFill>
            <a:srgbClr val="EAF4F8"/>
          </a:solidFill>
          <a:ln w="25400">
            <a:solidFill>
              <a:srgbClr val="065A8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200400" y="146304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663440" y="1737360"/>
            <a:ext cx="822960" cy="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486400" y="1463040"/>
            <a:ext cx="1463040" cy="548640"/>
          </a:xfrm>
          <a:prstGeom prst="rect">
            <a:avLst/>
          </a:prstGeom>
          <a:solidFill>
            <a:srgbClr val="EAF4F8"/>
          </a:solidFill>
          <a:ln w="25400">
            <a:solidFill>
              <a:srgbClr val="065A8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0" y="146304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R3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949440" y="1737360"/>
            <a:ext cx="731520" cy="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2651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Струм у всіх елементах однаковий: I1 = I2 = I3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1546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Загальна напруга розподіляється: Uзаг = U1 + U2 + U3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3931920"/>
            <a:ext cx="5943600" cy="1280160"/>
          </a:xfrm>
          <a:prstGeom prst="roundRect">
            <a:avLst>
              <a:gd name="adj" fmla="val 8571"/>
            </a:avLst>
          </a:prstGeom>
          <a:solidFill>
            <a:srgbClr val="065A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48640" y="3931920"/>
            <a:ext cx="5943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Rзаг = R1 + R2 + ... + Rn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Паралельне з'єднання резисторів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365760" y="1874520"/>
            <a:ext cx="1920240" cy="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286000" y="1737360"/>
            <a:ext cx="4572000" cy="548640"/>
          </a:xfrm>
          <a:prstGeom prst="rect">
            <a:avLst/>
          </a:prstGeom>
          <a:solidFill>
            <a:srgbClr val="EAF4F8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286000" y="173736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858000" y="2011680"/>
            <a:ext cx="914400" cy="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2697480"/>
            <a:ext cx="1920240" cy="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86000" y="2560320"/>
            <a:ext cx="4572000" cy="548640"/>
          </a:xfrm>
          <a:prstGeom prst="rect">
            <a:avLst/>
          </a:prstGeom>
          <a:solidFill>
            <a:srgbClr val="EAF4F8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286000" y="256032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858000" y="2834640"/>
            <a:ext cx="914400" cy="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" y="2011680"/>
            <a:ext cx="0" cy="82296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772400" y="2011680"/>
            <a:ext cx="0" cy="82296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30175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Напруга на всіх гілках однакова: U1 = U2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5204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Загальний струм розподіляється: Iзаг = I1 + I2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4114800"/>
            <a:ext cx="5212080" cy="1188720"/>
          </a:xfrm>
          <a:prstGeom prst="roundRect">
            <a:avLst>
              <a:gd name="adj" fmla="val 9231"/>
            </a:avLst>
          </a:prstGeom>
          <a:solidFill>
            <a:srgbClr val="1C7293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48640" y="411480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1/Rзаг = 1/R1 + 1/R2 + ...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6035040" y="4114800"/>
            <a:ext cx="5394960" cy="1188720"/>
          </a:xfrm>
          <a:prstGeom prst="roundRect">
            <a:avLst>
              <a:gd name="adj" fmla="val 9231"/>
            </a:avLst>
          </a:prstGeom>
          <a:solidFill>
            <a:srgbClr val="21295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035040" y="4114800"/>
            <a:ext cx="5394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Rзаг = (R1·R2)/(R1+R2)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Перший закон Кірхгофа (KCL)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збереження заряду: сума струмів, що втікають у вузол, дорівнює сумі струмів, що витікають з нього.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3017520"/>
            <a:ext cx="5486400" cy="1188720"/>
          </a:xfrm>
          <a:prstGeom prst="roundRect">
            <a:avLst>
              <a:gd name="adj" fmla="val 11538"/>
            </a:avLst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301752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ΣIвх = ΣIвих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3891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Вузол — точка з'єднання трьох і більше гілок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759952" y="3182112"/>
            <a:ext cx="219456" cy="21945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7406640" y="2377440"/>
            <a:ext cx="1463040" cy="914400"/>
          </a:xfrm>
          <a:prstGeom prst="line">
            <a:avLst/>
          </a:prstGeom>
          <a:noFill/>
          <a:ln w="31750">
            <a:solidFill>
              <a:srgbClr val="1C7293"/>
            </a:solidFill>
            <a:prstDash val="solid"/>
            <a:tailEnd type="triangle"/>
          </a:ln>
        </p:spPr>
      </p:sp>
      <p:sp>
        <p:nvSpPr>
          <p:cNvPr id="9" name="Text 7"/>
          <p:cNvSpPr txBox="1"/>
          <p:nvPr/>
        </p:nvSpPr>
        <p:spPr>
          <a:xfrm>
            <a:off x="7132320" y="205740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406640" y="4206240"/>
            <a:ext cx="1463040" cy="0"/>
          </a:xfrm>
          <a:prstGeom prst="line">
            <a:avLst/>
          </a:prstGeom>
          <a:noFill/>
          <a:ln w="31750">
            <a:solidFill>
              <a:srgbClr val="1C7293"/>
            </a:solidFill>
            <a:prstDash val="solid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7132320" y="388620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869680" y="3291840"/>
            <a:ext cx="1645920" cy="0"/>
          </a:xfrm>
          <a:prstGeom prst="line">
            <a:avLst/>
          </a:prstGeom>
          <a:noFill/>
          <a:ln w="31750">
            <a:solidFill>
              <a:srgbClr val="9FD4E8"/>
            </a:solidFill>
            <a:prstDash val="solid"/>
            <a:tailEnd type="triangle"/>
          </a:ln>
        </p:spPr>
      </p:sp>
      <p:sp>
        <p:nvSpPr>
          <p:cNvPr id="13" name="Text 11"/>
          <p:cNvSpPr txBox="1"/>
          <p:nvPr/>
        </p:nvSpPr>
        <p:spPr>
          <a:xfrm>
            <a:off x="10241280" y="29260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I3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Другий закон Кірхгофа (KVL)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EA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 збереження енергії: у замкненому контурі сума ЕРС дорівнює сумі падінь напруг на всіх елементах контуру.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2377440" y="2743200"/>
            <a:ext cx="7406640" cy="1188720"/>
          </a:xfrm>
          <a:prstGeom prst="roundRect">
            <a:avLst>
              <a:gd name="adj" fmla="val 11538"/>
            </a:avLst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74320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ΣE = ΣI × R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4297680"/>
            <a:ext cx="9418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9FD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Контур — будь-який замкнений шлях у колі. Знак падіння напруги залежить від напрямку обходу відносно напрямку струму.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Методи розрахунку складних кіл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30" dirty="0"/>
          </a:p>
        </p:txBody>
      </p:sp>
      <p:sp>
        <p:nvSpPr>
          <p:cNvPr id="5" name="Text 3"/>
          <p:cNvSpPr txBox="1"/>
          <p:nvPr/>
        </p:nvSpPr>
        <p:spPr>
          <a:xfrm>
            <a:off x="1371600" y="132588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Позначити вузли, обрати напрямки невідомих струмів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029968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029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3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1984248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Скласти рівняння KCL для (n−1) вузлів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" y="2688336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268833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30" dirty="0"/>
          </a:p>
        </p:txBody>
      </p:sp>
      <p:sp>
        <p:nvSpPr>
          <p:cNvPr id="11" name="Text 9"/>
          <p:cNvSpPr txBox="1"/>
          <p:nvPr/>
        </p:nvSpPr>
        <p:spPr>
          <a:xfrm>
            <a:off x="1371600" y="2642616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Скласти рівняння KVL для незалежних контурів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3346704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33467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3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3300984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Розв'язати систему рівнянь відносно струмів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40080" y="4005072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40050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3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395935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Від'ємний результат означає протилежний напрямок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8640" y="4754880"/>
            <a:ext cx="11064240" cy="1371600"/>
          </a:xfrm>
          <a:prstGeom prst="roundRect">
            <a:avLst>
              <a:gd name="adj" fmla="val 6667"/>
            </a:avLst>
          </a:prstGeom>
          <a:solidFill>
            <a:srgbClr val="EAF4F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2960" y="475488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складних кіл використовують метод контурних струмів та метод вузлових потенціалів — вони скорочують кількість рівнянь у системі.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Подільник напруги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2011680" y="1097280"/>
            <a:ext cx="0" cy="36576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600200" y="1463040"/>
            <a:ext cx="822960" cy="914400"/>
          </a:xfrm>
          <a:prstGeom prst="rect">
            <a:avLst/>
          </a:prstGeom>
          <a:solidFill>
            <a:srgbClr val="EAF4F8"/>
          </a:solidFill>
          <a:ln w="25400">
            <a:solidFill>
              <a:srgbClr val="065A8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600200" y="146304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011680" y="2377440"/>
            <a:ext cx="0" cy="13716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0" y="2514600"/>
            <a:ext cx="1828800" cy="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  <a:tailEnd type="triangle"/>
          </a:ln>
        </p:spPr>
      </p:sp>
      <p:sp>
        <p:nvSpPr>
          <p:cNvPr id="8" name="Text 6"/>
          <p:cNvSpPr txBox="1"/>
          <p:nvPr/>
        </p:nvSpPr>
        <p:spPr>
          <a:xfrm>
            <a:off x="3931920" y="233172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Uвих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600200" y="2514600"/>
            <a:ext cx="822960" cy="914400"/>
          </a:xfrm>
          <a:prstGeom prst="rect">
            <a:avLst/>
          </a:prstGeom>
          <a:solidFill>
            <a:srgbClr val="EAF4F8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600200" y="251460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R2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2011680" y="3429000"/>
            <a:ext cx="0" cy="365760"/>
          </a:xfrm>
          <a:prstGeom prst="line">
            <a:avLst/>
          </a:prstGeom>
          <a:noFill/>
          <a:ln w="25400">
            <a:solidFill>
              <a:srgbClr val="16213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188720" y="11430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754880" y="2011680"/>
            <a:ext cx="6675120" cy="1371600"/>
          </a:xfrm>
          <a:prstGeom prst="roundRect">
            <a:avLst>
              <a:gd name="adj" fmla="val 10000"/>
            </a:avLst>
          </a:prstGeom>
          <a:solidFill>
            <a:srgbClr val="065A8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754880" y="2011680"/>
            <a:ext cx="6675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Uвих = U × R2 / (R1 + R2)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4754880" y="365760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Застосування: узгодження рівнів сигналів, опорні напруги, датчикові схеми (з терморезистором або фоторезистором).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Подільник струму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943600" cy="1371600"/>
          </a:xfrm>
          <a:prstGeom prst="roundRect">
            <a:avLst>
              <a:gd name="adj" fmla="val 10000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554480"/>
            <a:ext cx="5943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I2 = Iзаг × R1 / (R1 + R2)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3200400"/>
            <a:ext cx="5943600" cy="1554480"/>
          </a:xfrm>
          <a:prstGeom prst="roundRect">
            <a:avLst>
              <a:gd name="adj" fmla="val 7059"/>
            </a:avLst>
          </a:prstGeom>
          <a:solidFill>
            <a:srgbClr val="EAF4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333756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Важливо: струм через гілку визначається опором іншої (сусідньої) гілки — «перехресна» логіка формули. Часта помилка студентів!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6949440" y="1737360"/>
            <a:ext cx="4663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Струм розподіляється обернено пропорційно опору гілки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949440" y="3108960"/>
            <a:ext cx="4206240" cy="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32918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Приклад: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794760"/>
            <a:ext cx="4663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 = 100 Ом, R2 = 300 Ом, Iзаг = 40 мА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 = 40 × 100/400 = 10 мА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 = 40 × 300/400 = 30 мА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1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Підсумок лекції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37160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32588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Резистори: типи, маркування, обмеження за потужністю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14884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210312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Послідовне з'єднання: Rзаг = R1+R2+...   Паралельне: 1/Rзаг = 1/R1+1/R2+...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" y="292608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2926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88036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KCL: сума струмів у вузлі дорівнює нулю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3703320"/>
            <a:ext cx="457200" cy="4572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3703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65760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KVL: сума ЕРС дорівнює сумі падінь напруг у контурі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40080" y="4480560"/>
            <a:ext cx="457200" cy="4572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4480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280160" y="443484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Подільники напруги та струму — базові вимірювальні та узгоджувальні схеми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8640" y="5394960"/>
            <a:ext cx="11064240" cy="914400"/>
          </a:xfrm>
          <a:prstGeom prst="roundRect">
            <a:avLst>
              <a:gd name="adj" fmla="val 10000"/>
            </a:avLst>
          </a:prstGeom>
          <a:solidFill>
            <a:srgbClr val="EAF4F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621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 на СРС: задачі на розрахунок кіл, підготовка до лаб. роботи №1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693</Words>
  <Application>Microsoft Office PowerPoint</Application>
  <PresentationFormat>Широкоэкранный</PresentationFormat>
  <Paragraphs>143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PC</cp:lastModifiedBy>
  <cp:revision>2</cp:revision>
  <dcterms:created xsi:type="dcterms:W3CDTF">2026-09-09T08:04:47Z</dcterms:created>
  <dcterms:modified xsi:type="dcterms:W3CDTF">2026-09-11T06:53:41Z</dcterms:modified>
</cp:coreProperties>
</file>