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10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07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DA977-767D-C5B9-ADE1-7C7C98249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526F0-B749-C2B4-CDEB-CF0862379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9A12A-2D9F-82CD-6617-9965FFEC3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59993-0B50-6B3F-E2A3-2156191809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04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9144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1280160" y="13716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109728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Shape 4"/>
          <p:cNvSpPr/>
          <p:nvPr/>
        </p:nvSpPr>
        <p:spPr>
          <a:xfrm>
            <a:off x="10789920" y="54864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Shape 5"/>
          <p:cNvSpPr/>
          <p:nvPr/>
        </p:nvSpPr>
        <p:spPr>
          <a:xfrm>
            <a:off x="11247120" y="493776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Shape 6"/>
          <p:cNvSpPr/>
          <p:nvPr/>
        </p:nvSpPr>
        <p:spPr>
          <a:xfrm>
            <a:off x="10515600" y="603504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18288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300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ОСНОВИ ЕЛЕКТРОНІКИ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37744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Лекція 1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4290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 до електроніки. Основи електричних кіл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731520" y="4434840"/>
            <a:ext cx="2377440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4434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хвилин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лекції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4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132588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Оргмомент, структура курсу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144000" y="132588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хв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4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10312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Предмет курсу. Електротехніка vs електроніка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9144000" y="210312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хв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292608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2926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4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Фізичні величини: заряд, струм, напруга, потужність, енергія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0" y="2880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хв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370332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3703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4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65760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Ома. Опір та провідність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9144000" y="36576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хв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" y="4480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4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443484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 напруги та струму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9144000" y="44348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хв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40080" y="525780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40080" y="5257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4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521208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Підсумок, запитання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0" y="521208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хв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EAF4F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Предмет та завдання курсу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5544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Електроніка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103120"/>
            <a:ext cx="3291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Галузь науки й техніки, що вивчає взаємодію заряджених частинок з ЕМ-полями та методи створення пристроїв обробки, передавання і зберігання інформації.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4663440" y="13716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Завдання курсу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663440" y="2084832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0" y="193852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Фізичні основи роботи електричних та електронних кіл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663440" y="2770632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029200" y="262432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кіл постійного та змінного струму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663440" y="3456432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0" y="331012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Напівпровідникові прилади (діоди, транзистори)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663440" y="4142232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029200" y="399592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Основи цифрової електроніки та вбудованих систем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663440" y="4828032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029200" y="468172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навички: вимірювання, макетування схем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Електротехніка vs Електроніка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212080" cy="4572000"/>
          </a:xfrm>
          <a:prstGeom prst="roundRect">
            <a:avLst>
              <a:gd name="adj" fmla="val 2400"/>
            </a:avLst>
          </a:prstGeom>
          <a:solidFill>
            <a:srgbClr val="21295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6916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ЕЛЕКТРОТЕХНІКА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42316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Виробництво, передавання, розподіл електроенергії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29184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Оперує великими потужностями (кВт, МВт)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1605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«Продукт» — енергія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0292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Лінійні елементи: проводи, обмотки, трансформатори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309360" y="1371600"/>
            <a:ext cx="5212080" cy="4572000"/>
          </a:xfrm>
          <a:prstGeom prst="roundRect">
            <a:avLst>
              <a:gd name="adj" fmla="val 2400"/>
            </a:avLst>
          </a:prstGeom>
          <a:solidFill>
            <a:srgbClr val="065A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6916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ЕЛЕКТРОНІКА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42316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Обробка, передавання інформації сигналами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29184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Оперує малими потужностями (мВт, Вт)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1605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«Продукт» — сигнал (інформація)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83680" y="50292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Активно використовує нелінійні елементи: діоди, транзистори, мікросхеми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трансформатор на підстанції (електротехніка) vs підсилювач звуку в навушниках (електроніка)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Фізичні величини: заряд і струм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03520" cy="4572000"/>
          </a:xfrm>
          <a:prstGeom prst="roundRect">
            <a:avLst>
              <a:gd name="adj" fmla="val 2400"/>
            </a:avLst>
          </a:prstGeom>
          <a:solidFill>
            <a:srgbClr val="EAF4F8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6916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691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196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7373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Заряд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51460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Величина, що характеризує здатність тіл брати участь в електромагнітній взаємодії. Носії — вільні електрони.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7490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Q, Кулон (Кл)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2062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≈ 1,6 × 10⁻¹⁹ Кл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68680" y="4846320"/>
            <a:ext cx="4663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484632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Кл — заряд, що переноситься струмом 1 А за 1 с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09360" y="1371600"/>
            <a:ext cx="5303520" cy="4572000"/>
          </a:xfrm>
          <a:prstGeom prst="roundRect">
            <a:avLst>
              <a:gd name="adj" fmla="val 2400"/>
            </a:avLst>
          </a:prstGeom>
          <a:solidFill>
            <a:srgbClr val="EA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29400" y="169164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629400" y="1691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960" dirty="0"/>
          </a:p>
        </p:txBody>
      </p:sp>
      <p:sp>
        <p:nvSpPr>
          <p:cNvPr id="15" name="Text 13"/>
          <p:cNvSpPr txBox="1"/>
          <p:nvPr/>
        </p:nvSpPr>
        <p:spPr>
          <a:xfrm>
            <a:off x="7406640" y="17373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Струм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251460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Упорядкований (спрямований) рух вільних заряджених частинок під дією електричного поля.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629400" y="3611880"/>
            <a:ext cx="46634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629400" y="36118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Q / t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6629400" y="457200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Одиниця: Ампер (А)  •  DC — постійний, AC — змінний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Фізична величина: напруга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5669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Напруга (різниця потенціалів) — робота, яку виконує електричне поле, переміщуючи одиничний заряд між двома точками кола.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Напруга є «рушійною силою» кола: без різниці потенціалів упорядкований рух зарядів (струм) неможливий.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675120" y="1737360"/>
            <a:ext cx="4937760" cy="2377440"/>
          </a:xfrm>
          <a:prstGeom prst="roundRect">
            <a:avLst>
              <a:gd name="adj" fmla="val 5769"/>
            </a:avLst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675120" y="196596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A / Q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6858000" y="301752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— напруга [В]   A — робота [Дж]   Q — заряд [Кл]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44805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Одиниця виміру — Вольт (В)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Потужність та енергія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Швидкість перетворення електричної енергії в інші види (теплову, механічну, світлову).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03520" cy="3108960"/>
          </a:xfrm>
          <a:prstGeom prst="roundRect">
            <a:avLst>
              <a:gd name="adj" fmla="val 3529"/>
            </a:avLst>
          </a:prstGeom>
          <a:solidFill>
            <a:srgbClr val="EAF4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1488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Потужність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U × I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6576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Одиниця — Ват (Вт)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1148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Характеризує швидкість виконання роботи електричним колом.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309360" y="1920240"/>
            <a:ext cx="5303520" cy="3108960"/>
          </a:xfrm>
          <a:prstGeom prst="roundRect">
            <a:avLst>
              <a:gd name="adj" fmla="val 3529"/>
            </a:avLst>
          </a:prstGeom>
          <a:solidFill>
            <a:srgbClr val="EAF4F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21488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Енергія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7432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P × t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6576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Одиниця — Джоуль (Дж), кВт·год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1148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Робота, виконана колом за певний проміжок часу.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Зведена таблиця величин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84048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2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Величина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Позначення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Одиниця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Формула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Заряд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Кулон (Кл)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 = I · 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Струм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Ампер (А)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= Q / 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Напруга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Вольт (В)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 = A / Q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Потужність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Ват (Вт)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= U · 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Енергія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Джоуль (Дж)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621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 = P · 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Закон Ома для ділянки кола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Сила струму прямо пропорційна напрузі та обернено пропорційна опору ділянки кола.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651760"/>
            <a:ext cx="5486400" cy="1188720"/>
          </a:xfrm>
          <a:prstGeom prst="roundRect">
            <a:avLst>
              <a:gd name="adj" fmla="val 11538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65176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U / R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023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Похідні форми:  U = I·R      R = U/I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6634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R = 100 Ом, U = 5 В  →  I = 5/100 = 0,05 А = 50 мА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675120" y="1645920"/>
            <a:ext cx="4846320" cy="4206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0" y="5394960"/>
            <a:ext cx="3931920" cy="0"/>
          </a:xfrm>
          <a:prstGeom prst="line">
            <a:avLst/>
          </a:prstGeom>
          <a:noFill/>
          <a:ln w="19050">
            <a:solidFill>
              <a:srgbClr val="1621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132320" y="2011680"/>
            <a:ext cx="0" cy="3383280"/>
          </a:xfrm>
          <a:prstGeom prst="line">
            <a:avLst/>
          </a:prstGeom>
          <a:noFill/>
          <a:ln w="19050">
            <a:solidFill>
              <a:srgbClr val="1621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7132320" y="2788920"/>
            <a:ext cx="3089363" cy="260604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789920" y="5074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812280" y="1874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138160" y="27432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нахил ~ 1/R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5A8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84418C-EB40-560F-4125-7E1088505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58879B3-3589-54DD-A2BF-7C32CB75A1D3}"/>
              </a:ext>
            </a:extLst>
          </p:cNvPr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Закон </a:t>
            </a:r>
            <a:r>
              <a:rPr lang="en-US" sz="3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Ома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uk-UA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 диференціальній формі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D4C2B0A-16FE-CE1D-2065-394081462474}"/>
              </a:ext>
            </a:extLst>
          </p:cNvPr>
          <p:cNvSpPr txBox="1"/>
          <p:nvPr/>
        </p:nvSpPr>
        <p:spPr>
          <a:xfrm>
            <a:off x="548640" y="13258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Закон Ома в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диференціальній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формі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зв'язує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густину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електричного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струму в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кожній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точці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провідника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з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напруженістю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електричного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поля в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тій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самій</a:t>
            </a:r>
            <a:r>
              <a:rPr lang="ru-RU" sz="1700" dirty="0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ru-RU" sz="1700" dirty="0" err="1">
                <a:solidFill>
                  <a:srgbClr val="EAF4F8"/>
                </a:solidFill>
                <a:latin typeface="Calibri" pitchFamily="34" charset="0"/>
                <a:cs typeface="Calibri" pitchFamily="34" charset="-120"/>
              </a:rPr>
              <a:t>точці</a:t>
            </a:r>
            <a:endParaRPr lang="en-US" sz="1700" dirty="0">
              <a:solidFill>
                <a:srgbClr val="EAF4F8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E9BB4A9-BA59-C449-B51D-061504712DAD}"/>
              </a:ext>
            </a:extLst>
          </p:cNvPr>
          <p:cNvSpPr txBox="1"/>
          <p:nvPr/>
        </p:nvSpPr>
        <p:spPr>
          <a:xfrm>
            <a:off x="10789920" y="5074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6DC2407-C202-8FF2-C655-72ABEE619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758" y="2423160"/>
            <a:ext cx="1357721" cy="6323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8A803E7-2A08-35FF-4A0D-62BD6887BD1C}"/>
              </a:ext>
            </a:extLst>
          </p:cNvPr>
          <p:cNvSpPr txBox="1"/>
          <p:nvPr/>
        </p:nvSpPr>
        <p:spPr>
          <a:xfrm>
            <a:off x="580482" y="3166497"/>
            <a:ext cx="6094638" cy="3539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>
              <a:defRPr sz="1700">
                <a:solidFill>
                  <a:srgbClr val="EAF4F8"/>
                </a:solidFill>
                <a:latin typeface="Calibri" pitchFamily="34" charset="0"/>
                <a:cs typeface="Calibri" pitchFamily="34" charset="-120"/>
              </a:defRPr>
            </a:lvl1pPr>
          </a:lstStyle>
          <a:p>
            <a:r>
              <a:rPr lang="uk-UA" dirty="0"/>
              <a:t>Або через питомий опір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756A65E-96FD-3991-9FAF-0E6B61814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967" y="3564387"/>
            <a:ext cx="1038090" cy="9279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CB4C9D-B0E1-D78E-A649-D8EFE950B2E5}"/>
              </a:ext>
            </a:extLst>
          </p:cNvPr>
          <p:cNvSpPr txBox="1"/>
          <p:nvPr/>
        </p:nvSpPr>
        <p:spPr>
          <a:xfrm>
            <a:off x="351882" y="4497050"/>
            <a:ext cx="6094638" cy="2185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>
              <a:defRPr sz="1700">
                <a:solidFill>
                  <a:srgbClr val="EAF4F8"/>
                </a:solidFill>
                <a:latin typeface="Calibri" pitchFamily="34" charset="0"/>
                <a:cs typeface="Calibri" pitchFamily="34" charset="-120"/>
              </a:defRPr>
            </a:lvl1pPr>
          </a:lstStyle>
          <a:p>
            <a:r>
              <a:rPr lang="uk-UA" dirty="0"/>
              <a:t> </a:t>
            </a:r>
            <a:r>
              <a:rPr lang="en-US" dirty="0"/>
              <a:t>—</a:t>
            </a:r>
            <a:r>
              <a:rPr lang="uk-UA" dirty="0"/>
              <a:t> вектор густини струму (сила струму через одиницю площі поперечного перерізу, вимірюється в ;</a:t>
            </a:r>
          </a:p>
          <a:p>
            <a:r>
              <a:rPr lang="en-US" dirty="0"/>
              <a:t> — </a:t>
            </a:r>
            <a:r>
              <a:rPr lang="uk-UA" dirty="0"/>
              <a:t>напруженість електричного поля всередині провідника (вимірюється в ;</a:t>
            </a:r>
          </a:p>
          <a:p>
            <a:r>
              <a:rPr lang="el-GR" dirty="0"/>
              <a:t>σ</a:t>
            </a:r>
            <a:r>
              <a:rPr lang="uk-UA" dirty="0"/>
              <a:t> </a:t>
            </a:r>
            <a:r>
              <a:rPr lang="en-US" dirty="0"/>
              <a:t>— </a:t>
            </a:r>
            <a:r>
              <a:rPr lang="uk-UA" dirty="0"/>
              <a:t>питома електропровідність середовища (вимірюється в ;</a:t>
            </a:r>
          </a:p>
          <a:p>
            <a:r>
              <a:rPr lang="el-GR" dirty="0"/>
              <a:t>ρ</a:t>
            </a:r>
            <a:r>
              <a:rPr lang="uk-UA" dirty="0"/>
              <a:t> </a:t>
            </a:r>
            <a:r>
              <a:rPr lang="en-US" dirty="0"/>
              <a:t>— </a:t>
            </a:r>
            <a:r>
              <a:rPr lang="uk-UA" dirty="0"/>
              <a:t>питомий опір матеріалу (вимірюється в 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09AD566-A458-CBF4-52F7-51FAB8192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18" y="4760595"/>
            <a:ext cx="190500" cy="31432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8A479C8-A5EA-0BFB-56E4-0AF4AFFAB4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82" y="5325678"/>
            <a:ext cx="2190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31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Опір та провідність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5486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Опір (R) — властивість провідника перешкоджати проходженню струму через зіткнення електронів з кристалічною решіткою.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5486400" cy="1371600"/>
          </a:xfrm>
          <a:prstGeom prst="roundRect">
            <a:avLst>
              <a:gd name="adj" fmla="val 8000"/>
            </a:avLst>
          </a:prstGeom>
          <a:solidFill>
            <a:srgbClr val="EAF4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88036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ρ · l / S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5661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— питомий опір, l — довжина, S — площа перерізу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389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Провідність G = 1/R, одиниця — Сименс (См)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309360" y="1371600"/>
            <a:ext cx="548640" cy="54864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0936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8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°C</a:t>
            </a:r>
            <a:endParaRPr lang="en-US" sz="168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417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Вплив температури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219456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Метали: опір зростає з температурою (позитивний температурний коефіцієнт).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309360" y="3291840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Напівпровідники: опір, як правило, зменшується з температурою — зростає кількість вільних носіїв заряду.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Ідеальні джерела напруги та струму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03520" cy="4297680"/>
          </a:xfrm>
          <a:prstGeom prst="roundRect">
            <a:avLst>
              <a:gd name="adj" fmla="val 2553"/>
            </a:avLst>
          </a:prstGeom>
          <a:solidFill>
            <a:srgbClr val="065A8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Джерело напруги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774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Підтримує на виводах постійну (задану) напругу незалежно від навантаження.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9319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опір Rвн = 0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02920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лабораторний блок живлення в режимі стабілізації U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463040"/>
            <a:ext cx="5303520" cy="4297680"/>
          </a:xfrm>
          <a:prstGeom prst="roundRect">
            <a:avLst>
              <a:gd name="adj" fmla="val 2553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83680" y="1737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Джерело струму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23774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Забезпечує в колі постійне (задане) значення струму незалежно від напруги на виводах.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39319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опір Rвн → ∞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502920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зарядний пристрій у режимі CC (constant current)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Реальні джерела напруги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Реальне джерело моделюється як ідеальна ЕРС (E), з'єднана послідовно з внутрішнім опором Rвн.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834640"/>
            <a:ext cx="5486400" cy="1188720"/>
          </a:xfrm>
          <a:prstGeom prst="roundRect">
            <a:avLst>
              <a:gd name="adj" fmla="val 11538"/>
            </a:avLst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83464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= E − I × Rвн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2976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Напруга «просідає» зі зростанням струму навантаження через втрати на Rвн.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92240" y="155448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7665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Приклади джерел напруги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224028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Батарейки, акумулятори, лабораторні блоки живлення (режим стабілізації U)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92240" y="356616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065A8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766560" y="37490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Приклади джерел струму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0" y="425196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Зарядні пристрої Li-Ion (режим CC), драйвери світлодіодів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Підсумок лекції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35331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Електроніка обробляє інформацію сигналами, електротехніка — передає енергію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084832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084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066544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Базові величини: заряд Q, струм I, напруга U, потужність P, енергія W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" y="2798064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27980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779776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Ома: I = U / R — основний інструмент розрахунку кіл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0080" y="3511296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5112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49300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Опір залежить від матеріалу, довжини та перерізу провідника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40080" y="4224528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224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42062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Ідеальні джерела: напруги (Rвн = 0) і струму (Rвн → ∞)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5212080"/>
            <a:ext cx="11064240" cy="1005840"/>
          </a:xfrm>
          <a:prstGeom prst="roundRect">
            <a:avLst>
              <a:gd name="adj" fmla="val 9091"/>
            </a:avLst>
          </a:prstGeom>
          <a:solidFill>
            <a:srgbClr val="EAF4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52120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 на СРС: опрацювати конспект, підготуватися до лаб. роботи №1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самоперевірки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459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16916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електроніка відрізняється від електротехніки?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69748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274320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Сформулюйте закон Ома для ділянки кола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74904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379476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чого залежить опір провідника?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48006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484632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ідеальне джерело напруги відрізняється від джерела струму?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991</Words>
  <Application>Microsoft Office PowerPoint</Application>
  <PresentationFormat>Широкоэкранный</PresentationFormat>
  <Paragraphs>174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PC</cp:lastModifiedBy>
  <cp:revision>3</cp:revision>
  <dcterms:created xsi:type="dcterms:W3CDTF">2026-09-09T08:03:08Z</dcterms:created>
  <dcterms:modified xsi:type="dcterms:W3CDTF">2026-09-11T06:51:32Z</dcterms:modified>
</cp:coreProperties>
</file>