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Лекція № 2. Матеріал користувача. Ілюстрація має узагальнювальний характер і не є документальним зображенням конкретної події.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Джерело: UNEP, The Environmental Impact of the Conflict in Ukraine: A Preliminary Review. https://www.unep.org/resources/report/environmental-impact-conflict-ukraine-preliminary-review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 Загальна схема оцінювання: воєнна подія, джерело, забруднювач, шлях міграції, реципієнт, наслідок.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l="23033" r="23033"/>
          <a:stretch>
            <a:fillRect/>
          </a:stretch>
        </p:blipFill>
        <p:spPr>
          <a:xfrm>
            <a:off x="5619750" y="0"/>
            <a:ext cx="6572250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6FC591E-F3E0-4E7A-8C91-1047E95170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29375" cy="68580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A2D49C40-AE66-4369-9D33-9B8B8C9AA6B7}"/>
              </a:ext>
            </a:extLst>
          </p:cNvPr>
          <p:cNvSpPr>
            <a:spLocks noGrp="1"/>
          </p:cNvSpPr>
          <p:nvPr/>
        </p:nvSpPr>
        <p:spPr>
          <a:xfrm>
            <a:off x="609600" y="666750"/>
            <a:ext cx="76200" cy="7239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F2A2C15-3428-44D8-A486-4D81B9B9C093}"/>
              </a:ext>
            </a:extLst>
          </p:cNvPr>
          <p:cNvSpPr>
            <a:spLocks noGrp="1"/>
          </p:cNvSpPr>
          <p:nvPr/>
        </p:nvSpPr>
        <p:spPr>
          <a:xfrm>
            <a:off x="876300" y="704850"/>
            <a:ext cx="3429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A69209A-085D-4E02-B2C5-098C2D19349F}"/>
              </a:ext>
            </a:extLst>
          </p:cNvPr>
          <p:cNvSpPr>
            <a:spLocks noGrp="1"/>
          </p:cNvSpPr>
          <p:nvPr/>
        </p:nvSpPr>
        <p:spPr>
          <a:xfrm>
            <a:off x="876300" y="1409700"/>
            <a:ext cx="4953000" cy="2190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Джерела і типи</a:t>
            </a:r>
          </a:p>
          <a:p>
            <a:pPr algn="l"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воєнно зумовленого</a:t>
            </a:r>
          </a:p>
          <a:p>
            <a:pPr algn="l"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забруднення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5F384A6-C992-4521-A334-386E2E3CD0F3}"/>
              </a:ext>
            </a:extLst>
          </p:cNvPr>
          <p:cNvSpPr>
            <a:spLocks noGrp="1"/>
          </p:cNvSpPr>
          <p:nvPr/>
        </p:nvSpPr>
        <p:spPr>
          <a:xfrm>
            <a:off x="876300" y="3905250"/>
            <a:ext cx="442912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667" lnSpcReduction="10000"/>
          </a:bodyPr>
          <a:lstStyle/>
          <a:p>
            <a:pPr algn="l">
              <a:defRPr sz="1500" b="0">
                <a:solidFill>
                  <a:srgbClr val="C4D3D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4D3D9"/>
                </a:solidFill>
                <a:latin typeface="DejaVu Sans"/>
                <a:ea typeface="DejaVu Sans"/>
                <a:cs typeface="DejaVu Sans"/>
              </a:rPr>
              <a:t>Повоєнне відновлення забруднених територій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BD06898-AEB1-4450-871D-5FD12C4F6869}"/>
              </a:ext>
            </a:extLst>
          </p:cNvPr>
          <p:cNvSpPr>
            <a:spLocks noGrp="1"/>
          </p:cNvSpPr>
          <p:nvPr/>
        </p:nvSpPr>
        <p:spPr>
          <a:xfrm>
            <a:off x="876300" y="4876800"/>
            <a:ext cx="4095750" cy="19050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98F1208-B258-4EA2-870C-22A21E9F566A}"/>
              </a:ext>
            </a:extLst>
          </p:cNvPr>
          <p:cNvSpPr>
            <a:spLocks noGrp="1"/>
          </p:cNvSpPr>
          <p:nvPr/>
        </p:nvSpPr>
        <p:spPr>
          <a:xfrm>
            <a:off x="876300" y="5067300"/>
            <a:ext cx="4191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Е2 «Екологія»  •  магістерський рівень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FC5CD3-9A4C-4D78-8F7D-E743258D8DCE}"/>
              </a:ext>
            </a:extLst>
          </p:cNvPr>
          <p:cNvSpPr>
            <a:spLocks noGrp="1"/>
          </p:cNvSpPr>
          <p:nvPr/>
        </p:nvSpPr>
        <p:spPr>
          <a:xfrm>
            <a:off x="876300" y="5829300"/>
            <a:ext cx="1238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32"/>
          </a:bodyPr>
          <a:lstStyle/>
          <a:p>
            <a:pPr algn="l">
              <a:defRPr sz="31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8748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0656BED6-97D3-4F13-97D6-91C2CCF910E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ПОНЯТІЙНИЙ АПАРАТ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657CCCC-C950-491D-BA09-07592BE5A0F2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Поняття воєнно зумовленого забруднення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B345B79-B775-4D0C-A1EC-EDECA180126E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3988E08-9C20-4A1B-BA9C-BB3C7FD69657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617540B-531D-4723-B84E-9E6F1AB8472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238750" cy="1066800"/>
          </a:xfrm>
          <a:prstGeom prst="roundRect">
            <a:avLst>
              <a:gd name="adj" fmla="val 12500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CB4E373-E3EB-44D7-8B7B-84E0AD16700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10668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A066C6D-0E5B-4A29-9B6B-EC6556F0CF57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4819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32A46A8-A62E-415C-951E-B41FACB1B7E0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48006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73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Забруднення довкілля — надходження або утворення речовин, організмів чи видів енергії в кількостях, які погіршують якість довкілля, порушують екосистеми або створюють ризик для здоров’я.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E4722D9-00A9-44D9-A62A-430A6F31EB1B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429250" cy="1066800"/>
          </a:xfrm>
          <a:prstGeom prst="roundRect">
            <a:avLst>
              <a:gd name="adj" fmla="val 12500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8DE11DA-B2C2-4735-811A-BF06AC5E25E7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85725" cy="10668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D6194EE-BCF5-4603-8A98-85FC4D8A88D1}"/>
              </a:ext>
            </a:extLst>
          </p:cNvPr>
          <p:cNvSpPr>
            <a:spLocks noGrp="1"/>
          </p:cNvSpPr>
          <p:nvPr/>
        </p:nvSpPr>
        <p:spPr>
          <a:xfrm>
            <a:off x="6400800" y="1524000"/>
            <a:ext cx="50101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C7A3FB4-20D5-4E7E-AF08-340397C8A196}"/>
              </a:ext>
            </a:extLst>
          </p:cNvPr>
          <p:cNvSpPr>
            <a:spLocks noGrp="1"/>
          </p:cNvSpPr>
          <p:nvPr/>
        </p:nvSpPr>
        <p:spPr>
          <a:xfrm>
            <a:off x="6400800" y="1714500"/>
            <a:ext cx="49911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73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Воєнно зумовлене забруднення — забруднення компонентів довкілля, що прямо або опосередковано виникає через бойові дії, військову інфраструктуру, руйнування об’єктів, пожежі, мінування та відходи війни.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6D7DCA4-583B-41F3-B50C-5CF1B981908C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ПРОЯВИ ЗАБРУДНЕННЯ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8AEE593-958A-446C-9270-0B379398320A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76D22D5-B2CA-443D-BBD1-F9A77CC2C795}"/>
              </a:ext>
            </a:extLst>
          </p:cNvPr>
          <p:cNvSpPr>
            <a:spLocks noGrp="1"/>
          </p:cNvSpPr>
          <p:nvPr/>
        </p:nvSpPr>
        <p:spPr>
          <a:xfrm>
            <a:off x="819150" y="304800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небезпечні концентрації речовин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E20C16F7-EB32-45AA-8E1C-2C7741DC387E}"/>
              </a:ext>
            </a:extLst>
          </p:cNvPr>
          <p:cNvSpPr>
            <a:spLocks noGrp="1"/>
          </p:cNvSpPr>
          <p:nvPr/>
        </p:nvSpPr>
        <p:spPr>
          <a:xfrm>
            <a:off x="609600" y="3505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0BBB8F9-1E44-4227-925E-26B2529F98E4}"/>
              </a:ext>
            </a:extLst>
          </p:cNvPr>
          <p:cNvSpPr>
            <a:spLocks noGrp="1"/>
          </p:cNvSpPr>
          <p:nvPr/>
        </p:nvSpPr>
        <p:spPr>
          <a:xfrm>
            <a:off x="819150" y="340995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зміна фізичних властивостей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F871FAB5-FFF4-472A-B1D9-5371C5CA1BD9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F81F234-CF58-4F51-B2BB-E19DD9358283}"/>
              </a:ext>
            </a:extLst>
          </p:cNvPr>
          <p:cNvSpPr>
            <a:spLocks noGrp="1"/>
          </p:cNvSpPr>
          <p:nvPr/>
        </p:nvSpPr>
        <p:spPr>
          <a:xfrm>
            <a:off x="819150" y="377190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біогеохімічних процесів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B9BC7854-9DB7-4D1F-8A83-AE6BC29C0865}"/>
              </a:ext>
            </a:extLst>
          </p:cNvPr>
          <p:cNvSpPr>
            <a:spLocks noGrp="1"/>
          </p:cNvSpPr>
          <p:nvPr/>
        </p:nvSpPr>
        <p:spPr>
          <a:xfrm>
            <a:off x="609600" y="42291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DEAAD41-AFE1-453B-9F00-A0A3884DA084}"/>
              </a:ext>
            </a:extLst>
          </p:cNvPr>
          <p:cNvSpPr>
            <a:spLocks noGrp="1"/>
          </p:cNvSpPr>
          <p:nvPr/>
        </p:nvSpPr>
        <p:spPr>
          <a:xfrm>
            <a:off x="819150" y="413385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токсичний вплив на організми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83552E01-1D4C-43C9-93EF-A3A74ED907B8}"/>
              </a:ext>
            </a:extLst>
          </p:cNvPr>
          <p:cNvSpPr>
            <a:spLocks noGrp="1"/>
          </p:cNvSpPr>
          <p:nvPr/>
        </p:nvSpPr>
        <p:spPr>
          <a:xfrm>
            <a:off x="609600" y="45910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22AFDFD-07DC-4D17-85FB-DF589F5E247F}"/>
              </a:ext>
            </a:extLst>
          </p:cNvPr>
          <p:cNvSpPr>
            <a:spLocks noGrp="1"/>
          </p:cNvSpPr>
          <p:nvPr/>
        </p:nvSpPr>
        <p:spPr>
          <a:xfrm>
            <a:off x="819150" y="449580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втрата екосистемних функцій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83C57D90-7E2F-4A5C-958B-6B8D1ED8BF3E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CC63092-C9AC-444F-AD57-3CAE4B15D725}"/>
              </a:ext>
            </a:extLst>
          </p:cNvPr>
          <p:cNvSpPr>
            <a:spLocks noGrp="1"/>
          </p:cNvSpPr>
          <p:nvPr/>
        </p:nvSpPr>
        <p:spPr>
          <a:xfrm>
            <a:off x="819150" y="4857750"/>
            <a:ext cx="47434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обмеження використання території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BC011DC-B7E9-4562-A968-6B0759246CBA}"/>
              </a:ext>
            </a:extLst>
          </p:cNvPr>
          <p:cNvSpPr>
            <a:spLocks noGrp="1"/>
          </p:cNvSpPr>
          <p:nvPr/>
        </p:nvSpPr>
        <p:spPr>
          <a:xfrm>
            <a:off x="6153150" y="2762250"/>
            <a:ext cx="4953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ХАРАКТЕРНІ ОЗНАКИ ВОЄННОГО ЗАБРУДНЕННЯ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184C6763-7021-41AC-9C93-66EA5554F5AD}"/>
              </a:ext>
            </a:extLst>
          </p:cNvPr>
          <p:cNvSpPr>
            <a:spLocks noGrp="1"/>
          </p:cNvSpPr>
          <p:nvPr/>
        </p:nvSpPr>
        <p:spPr>
          <a:xfrm>
            <a:off x="6153150" y="3143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4E3C73CB-12A5-4666-97D3-25CCF65759CF}"/>
              </a:ext>
            </a:extLst>
          </p:cNvPr>
          <p:cNvSpPr>
            <a:spLocks noGrp="1"/>
          </p:cNvSpPr>
          <p:nvPr/>
        </p:nvSpPr>
        <p:spPr>
          <a:xfrm>
            <a:off x="6362700" y="304800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раптовість і одночасна дія чинників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436A2183-ACD2-4365-9767-A8C803FE114C}"/>
              </a:ext>
            </a:extLst>
          </p:cNvPr>
          <p:cNvSpPr>
            <a:spLocks noGrp="1"/>
          </p:cNvSpPr>
          <p:nvPr/>
        </p:nvSpPr>
        <p:spPr>
          <a:xfrm>
            <a:off x="6153150" y="34671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138E685F-890A-4563-BA5B-574289260625}"/>
              </a:ext>
            </a:extLst>
          </p:cNvPr>
          <p:cNvSpPr>
            <a:spLocks noGrp="1"/>
          </p:cNvSpPr>
          <p:nvPr/>
        </p:nvSpPr>
        <p:spPr>
          <a:xfrm>
            <a:off x="6362700" y="337185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суміші різних забруднювачів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C6E1EBCC-9FCF-4B46-9AAC-715C97BE67C2}"/>
              </a:ext>
            </a:extLst>
          </p:cNvPr>
          <p:cNvSpPr>
            <a:spLocks noGrp="1"/>
          </p:cNvSpPr>
          <p:nvPr/>
        </p:nvSpPr>
        <p:spPr>
          <a:xfrm>
            <a:off x="6153150" y="3790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C0EABF83-4744-4398-8104-B40C703B1E01}"/>
              </a:ext>
            </a:extLst>
          </p:cNvPr>
          <p:cNvSpPr>
            <a:spLocks noGrp="1"/>
          </p:cNvSpPr>
          <p:nvPr/>
        </p:nvSpPr>
        <p:spPr>
          <a:xfrm>
            <a:off x="6362700" y="369570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просторове розсіювання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3D1125C5-E8EB-402D-8999-3E43EA38B6EA}"/>
              </a:ext>
            </a:extLst>
          </p:cNvPr>
          <p:cNvSpPr>
            <a:spLocks noGrp="1"/>
          </p:cNvSpPr>
          <p:nvPr/>
        </p:nvSpPr>
        <p:spPr>
          <a:xfrm>
            <a:off x="6153150" y="41148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2F20BC97-C4C6-4C07-BE07-C7100754E19D}"/>
              </a:ext>
            </a:extLst>
          </p:cNvPr>
          <p:cNvSpPr>
            <a:spLocks noGrp="1"/>
          </p:cNvSpPr>
          <p:nvPr/>
        </p:nvSpPr>
        <p:spPr>
          <a:xfrm>
            <a:off x="6362700" y="401955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обмежений і небезпечний доступ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38F28FD5-189D-43B8-8D9F-2092C955BEEE}"/>
              </a:ext>
            </a:extLst>
          </p:cNvPr>
          <p:cNvSpPr>
            <a:spLocks noGrp="1"/>
          </p:cNvSpPr>
          <p:nvPr/>
        </p:nvSpPr>
        <p:spPr>
          <a:xfrm>
            <a:off x="6153150" y="4438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F9C2B1CD-8CDC-4467-ACE9-3D198915D436}"/>
              </a:ext>
            </a:extLst>
          </p:cNvPr>
          <p:cNvSpPr>
            <a:spLocks noGrp="1"/>
          </p:cNvSpPr>
          <p:nvPr/>
        </p:nvSpPr>
        <p:spPr>
          <a:xfrm>
            <a:off x="6362700" y="434340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неповні дані про склад речовин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91B50D63-B65A-426D-8657-A21971085D65}"/>
              </a:ext>
            </a:extLst>
          </p:cNvPr>
          <p:cNvSpPr>
            <a:spLocks noGrp="1"/>
          </p:cNvSpPr>
          <p:nvPr/>
        </p:nvSpPr>
        <p:spPr>
          <a:xfrm>
            <a:off x="6153150" y="47625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6C0EDD55-6F65-4BF1-A3FD-96C91B939EDA}"/>
              </a:ext>
            </a:extLst>
          </p:cNvPr>
          <p:cNvSpPr>
            <a:spLocks noGrp="1"/>
          </p:cNvSpPr>
          <p:nvPr/>
        </p:nvSpPr>
        <p:spPr>
          <a:xfrm>
            <a:off x="6362700" y="466725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прихований та повторний вплив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890A586F-C2D6-4DFB-8585-C2E5D70DCC50}"/>
              </a:ext>
            </a:extLst>
          </p:cNvPr>
          <p:cNvSpPr>
            <a:spLocks noGrp="1"/>
          </p:cNvSpPr>
          <p:nvPr/>
        </p:nvSpPr>
        <p:spPr>
          <a:xfrm>
            <a:off x="6153150" y="50863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9ACDDDC8-C2A9-4BB7-85D7-0554E1AD6922}"/>
              </a:ext>
            </a:extLst>
          </p:cNvPr>
          <p:cNvSpPr>
            <a:spLocks noGrp="1"/>
          </p:cNvSpPr>
          <p:nvPr/>
        </p:nvSpPr>
        <p:spPr>
          <a:xfrm>
            <a:off x="6362700" y="4991100"/>
            <a:ext cx="49339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поєднання хімічної і мінної небезпеки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1ECBEA8D-E031-4DCD-8611-355C7737F1D9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A9A7A81E-8FDF-43E2-9AE7-135F328FE41F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UNEP визначає наслідки війни в Україні як комплексну багатовимірну екологічну кризу.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7D1C358D-CECC-40C6-86B4-08DCE405E65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3546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4C29C99-80B9-4BD7-9F8E-B639E312CE9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РОЗМЕЖУВАННЯ ПОНЯТЬ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AA5BB5C-6D08-44A6-846E-377E7D85C36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Воєнне порушення і воєнне забруднення території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B88A0C4-19FE-47E0-8198-1C35D7419FD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5DB1D44-BDD9-4B0E-A7A6-D74897EEB7D0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9CAB942-324C-4019-8500-291D6B06C1D9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238750" cy="1009650"/>
          </a:xfrm>
          <a:prstGeom prst="roundRect">
            <a:avLst>
              <a:gd name="adj" fmla="val 13208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8EF981D-1836-4397-A0A9-BE18FEE9109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10096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8570E92-D7EB-4DCF-8E73-8093B44A3766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4819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AD9B57B-7FE1-4EA5-901E-D15B1B389F7C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48006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468" lnSpcReduction="2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Воєнне порушення території — зміна структури, рельєфу, ґрунтового покриву, рослинності, гідрологічного режиму або просторових зв’язків унаслідок воєнної діяльності.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03A4542-56D3-4D21-9B99-D2213FBD9F27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429250" cy="1009650"/>
          </a:xfrm>
          <a:prstGeom prst="roundRect">
            <a:avLst>
              <a:gd name="adj" fmla="val 13208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8B50AA57-F7F9-4458-ABFE-CC54FEFD0303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85725" cy="10096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D5E9081-5CE7-42D0-AFE6-FDCBC50509A7}"/>
              </a:ext>
            </a:extLst>
          </p:cNvPr>
          <p:cNvSpPr>
            <a:spLocks noGrp="1"/>
          </p:cNvSpPr>
          <p:nvPr/>
        </p:nvSpPr>
        <p:spPr>
          <a:xfrm>
            <a:off x="6400800" y="1524000"/>
            <a:ext cx="50101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6B60E68-9089-41FD-B2F4-3690965A6D5B}"/>
              </a:ext>
            </a:extLst>
          </p:cNvPr>
          <p:cNvSpPr>
            <a:spLocks noGrp="1"/>
          </p:cNvSpPr>
          <p:nvPr/>
        </p:nvSpPr>
        <p:spPr>
          <a:xfrm>
            <a:off x="6400800" y="1714500"/>
            <a:ext cx="49911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93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Воєнне забруднення території — накопичення небезпечних речовин, матеріалів, організмів або фізичних факторів у компонентах довкілля.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2F60AEA-CBE7-41F1-9006-BFD2FB86B961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ОДНА ВИРВА — КІЛЬКА ВИДІВ ВПЛИВУ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3988782D-1F2D-48A6-9149-A6538E6F125A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3371850" cy="781050"/>
          </a:xfrm>
          <a:prstGeom prst="roundRect">
            <a:avLst>
              <a:gd name="adj" fmla="val 14634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66F483F-830E-40D4-9115-8C4ED0DD1EFA}"/>
              </a:ext>
            </a:extLst>
          </p:cNvPr>
          <p:cNvSpPr>
            <a:spLocks noGrp="1"/>
          </p:cNvSpPr>
          <p:nvPr/>
        </p:nvSpPr>
        <p:spPr>
          <a:xfrm>
            <a:off x="762000" y="32004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ВИРВА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8D49BD1-60E7-4A19-A34A-0D984D73484B}"/>
              </a:ext>
            </a:extLst>
          </p:cNvPr>
          <p:cNvSpPr>
            <a:spLocks noGrp="1"/>
          </p:cNvSpPr>
          <p:nvPr/>
        </p:nvSpPr>
        <p:spPr>
          <a:xfrm>
            <a:off x="762000" y="3429000"/>
            <a:ext cx="3067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механічне порушення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01DF16DB-DCC7-4CE2-B54B-47D324F1BEAE}"/>
              </a:ext>
            </a:extLst>
          </p:cNvPr>
          <p:cNvSpPr>
            <a:spLocks noGrp="1"/>
          </p:cNvSpPr>
          <p:nvPr/>
        </p:nvSpPr>
        <p:spPr>
          <a:xfrm>
            <a:off x="4267200" y="3105150"/>
            <a:ext cx="3371850" cy="781050"/>
          </a:xfrm>
          <a:prstGeom prst="roundRect">
            <a:avLst>
              <a:gd name="adj" fmla="val 14634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1BAEADE-BE72-4CD3-8FD9-197C38B8AECE}"/>
              </a:ext>
            </a:extLst>
          </p:cNvPr>
          <p:cNvSpPr>
            <a:spLocks noGrp="1"/>
          </p:cNvSpPr>
          <p:nvPr/>
        </p:nvSpPr>
        <p:spPr>
          <a:xfrm>
            <a:off x="4419600" y="32004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ЗАЛИШКИ ВИБУХІВКИ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AF5954F-3326-4861-9F62-82C8BDE162A1}"/>
              </a:ext>
            </a:extLst>
          </p:cNvPr>
          <p:cNvSpPr>
            <a:spLocks noGrp="1"/>
          </p:cNvSpPr>
          <p:nvPr/>
        </p:nvSpPr>
        <p:spPr>
          <a:xfrm>
            <a:off x="4419600" y="3429000"/>
            <a:ext cx="3067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хімічне забруднення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90275CA6-E40A-49F3-8DDF-433DB7B3332E}"/>
              </a:ext>
            </a:extLst>
          </p:cNvPr>
          <p:cNvSpPr>
            <a:spLocks noGrp="1"/>
          </p:cNvSpPr>
          <p:nvPr/>
        </p:nvSpPr>
        <p:spPr>
          <a:xfrm>
            <a:off x="7924800" y="3105150"/>
            <a:ext cx="3371850" cy="781050"/>
          </a:xfrm>
          <a:prstGeom prst="roundRect">
            <a:avLst>
              <a:gd name="adj" fmla="val 14634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DE0C069-62AA-480F-A2D8-2FEC447D6F01}"/>
              </a:ext>
            </a:extLst>
          </p:cNvPr>
          <p:cNvSpPr>
            <a:spLocks noGrp="1"/>
          </p:cNvSpPr>
          <p:nvPr/>
        </p:nvSpPr>
        <p:spPr>
          <a:xfrm>
            <a:off x="8077200" y="32004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УЛАМКИ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FD05515-0266-4C1E-B1FB-A10EBBC3C9DF}"/>
              </a:ext>
            </a:extLst>
          </p:cNvPr>
          <p:cNvSpPr>
            <a:spLocks noGrp="1"/>
          </p:cNvSpPr>
          <p:nvPr/>
        </p:nvSpPr>
        <p:spPr>
          <a:xfrm>
            <a:off x="8077200" y="3429000"/>
            <a:ext cx="3067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370"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фізичне засмічення і джерело металів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6A4CA646-4A9A-40F8-95C6-D434518757E8}"/>
              </a:ext>
            </a:extLst>
          </p:cNvPr>
          <p:cNvSpPr>
            <a:spLocks noGrp="1"/>
          </p:cNvSpPr>
          <p:nvPr/>
        </p:nvSpPr>
        <p:spPr>
          <a:xfrm>
            <a:off x="609600" y="4105275"/>
            <a:ext cx="3371850" cy="781050"/>
          </a:xfrm>
          <a:prstGeom prst="roundRect">
            <a:avLst>
              <a:gd name="adj" fmla="val 14634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99EDC40-B495-4329-B47E-B8657DD747DB}"/>
              </a:ext>
            </a:extLst>
          </p:cNvPr>
          <p:cNvSpPr>
            <a:spLocks noGrp="1"/>
          </p:cNvSpPr>
          <p:nvPr/>
        </p:nvSpPr>
        <p:spPr>
          <a:xfrm>
            <a:off x="762000" y="4200525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НЕРОЗІРВАНИЙ БОЄПРИПАС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B6EC3D63-1357-45CC-AE40-592C06F857E2}"/>
              </a:ext>
            </a:extLst>
          </p:cNvPr>
          <p:cNvSpPr>
            <a:spLocks noGrp="1"/>
          </p:cNvSpPr>
          <p:nvPr/>
        </p:nvSpPr>
        <p:spPr>
          <a:xfrm>
            <a:off x="762000" y="4429125"/>
            <a:ext cx="3067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безпосередня небезпека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C7C69F95-7D84-45A2-8484-C8C44BD7D4CF}"/>
              </a:ext>
            </a:extLst>
          </p:cNvPr>
          <p:cNvSpPr>
            <a:spLocks noGrp="1"/>
          </p:cNvSpPr>
          <p:nvPr/>
        </p:nvSpPr>
        <p:spPr>
          <a:xfrm>
            <a:off x="4267200" y="4105275"/>
            <a:ext cx="3371850" cy="781050"/>
          </a:xfrm>
          <a:prstGeom prst="roundRect">
            <a:avLst>
              <a:gd name="adj" fmla="val 14634"/>
            </a:avLst>
          </a:prstGeom>
          <a:solidFill>
            <a:srgbClr val="315D4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D8365CA-14D6-4A1A-96E9-878E07B5DACA}"/>
              </a:ext>
            </a:extLst>
          </p:cNvPr>
          <p:cNvSpPr>
            <a:spLocks noGrp="1"/>
          </p:cNvSpPr>
          <p:nvPr/>
        </p:nvSpPr>
        <p:spPr>
          <a:xfrm>
            <a:off x="4419600" y="4200525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ВОДА У ВИРВІ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2D6895A-0264-4C78-96CC-ED31591F6BD9}"/>
              </a:ext>
            </a:extLst>
          </p:cNvPr>
          <p:cNvSpPr>
            <a:spLocks noGrp="1"/>
          </p:cNvSpPr>
          <p:nvPr/>
        </p:nvSpPr>
        <p:spPr>
          <a:xfrm>
            <a:off x="4419600" y="4429125"/>
            <a:ext cx="3067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97"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перенесення речовин у ґрунтові води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150D810A-8654-4C03-8662-5E0A1AEC8CA0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AF9566F6-E6AF-4EE4-BB54-C86F3EF1FA21}"/>
              </a:ext>
            </a:extLst>
          </p:cNvPr>
          <p:cNvSpPr>
            <a:spLocks noGrp="1"/>
          </p:cNvSpPr>
          <p:nvPr/>
        </p:nvSpPr>
        <p:spPr>
          <a:xfrm>
            <a:off x="838200" y="55340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Одна воєнна подія може одночасно спричинити механічний, хімічний і фізичний вплив.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CE8F3A0C-23B0-467F-859B-2884D2204FDF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5874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410725B-A1DB-4156-9714-B30DF338A6A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ПРОЦЕС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27223B8-74CD-4FC3-B669-EA2F58B4792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Джерело забруднення та забруднювач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48F8BAA-7E43-411E-966E-15F74834B892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1C23556-5C8E-4E00-AB99-48BE423D40E2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D8911D9-BC9D-4D86-8262-E6BD24580205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23875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3AC104B-7237-411B-B761-70E9CED1B0C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576C75E-EF89-4686-A77D-8A37FC0EB2F5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4819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6C962BD-50D8-4BEC-A29C-8A9D4688DBEF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48006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797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Джерело забруднення — об’єкт, процес або подія, з яких забруднювач надходить у довкілля.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42680239-2BA0-4C15-A878-61C43B3E9DF6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42925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D182B9E-A4C0-4F02-8B82-8ED73074F908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63A00C7-6604-40CC-A814-DE6DA091F73F}"/>
              </a:ext>
            </a:extLst>
          </p:cNvPr>
          <p:cNvSpPr>
            <a:spLocks noGrp="1"/>
          </p:cNvSpPr>
          <p:nvPr/>
        </p:nvSpPr>
        <p:spPr>
          <a:xfrm>
            <a:off x="6400800" y="1524000"/>
            <a:ext cx="50101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8A57119-2E2F-4FE3-A0E8-F81850AE1FEB}"/>
              </a:ext>
            </a:extLst>
          </p:cNvPr>
          <p:cNvSpPr>
            <a:spLocks noGrp="1"/>
          </p:cNvSpPr>
          <p:nvPr/>
        </p:nvSpPr>
        <p:spPr>
          <a:xfrm>
            <a:off x="6400800" y="1714500"/>
            <a:ext cx="49911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817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Забруднювач — речовина, суміш, біологічний агент або вид енергії, присутність якого може негативно впливати на людину та екосистеми.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397FACC8-2340-4F2C-8CB7-192D33A87FD6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4762500" cy="2628900"/>
          </a:xfrm>
          <a:prstGeom prst="roundRect">
            <a:avLst>
              <a:gd name="adj" fmla="val 5072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3B920E2C-5A3B-42D9-9C71-B2B4502EAB45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47625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5F7D211-52FD-4FAC-A2B1-3493E4C39804}"/>
              </a:ext>
            </a:extLst>
          </p:cNvPr>
          <p:cNvSpPr>
            <a:spLocks noGrp="1"/>
          </p:cNvSpPr>
          <p:nvPr/>
        </p:nvSpPr>
        <p:spPr>
          <a:xfrm>
            <a:off x="800100" y="2819400"/>
            <a:ext cx="4381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75503A1-17F3-4778-96AE-FEFA4C0269B5}"/>
              </a:ext>
            </a:extLst>
          </p:cNvPr>
          <p:cNvSpPr>
            <a:spLocks noGrp="1"/>
          </p:cNvSpPr>
          <p:nvPr/>
        </p:nvSpPr>
        <p:spPr>
          <a:xfrm>
            <a:off x="800100" y="3086100"/>
            <a:ext cx="4381500" cy="2076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зруйнована нафтобаза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вирва після вибуху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пошкоджений хімічний склад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згоріла військова техніка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аварійна каналізаційна система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затоплена шахта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промислова пожежа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D44B560-3E36-459D-B755-8CC826DC26C4}"/>
              </a:ext>
            </a:extLst>
          </p:cNvPr>
          <p:cNvSpPr>
            <a:spLocks noGrp="1"/>
          </p:cNvSpPr>
          <p:nvPr/>
        </p:nvSpPr>
        <p:spPr>
          <a:xfrm>
            <a:off x="5524500" y="3524250"/>
            <a:ext cx="476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0ACB155B-D3DA-4294-B39C-E2C7E68D6AE3}"/>
              </a:ext>
            </a:extLst>
          </p:cNvPr>
          <p:cNvSpPr>
            <a:spLocks noGrp="1"/>
          </p:cNvSpPr>
          <p:nvPr/>
        </p:nvSpPr>
        <p:spPr>
          <a:xfrm>
            <a:off x="6153150" y="2647950"/>
            <a:ext cx="5429250" cy="2628900"/>
          </a:xfrm>
          <a:prstGeom prst="roundRect">
            <a:avLst>
              <a:gd name="adj" fmla="val 5072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1C0A1EA3-0DB8-4187-BFB7-CDAAB066F980}"/>
              </a:ext>
            </a:extLst>
          </p:cNvPr>
          <p:cNvSpPr>
            <a:spLocks noGrp="1"/>
          </p:cNvSpPr>
          <p:nvPr/>
        </p:nvSpPr>
        <p:spPr>
          <a:xfrm>
            <a:off x="6153150" y="2647950"/>
            <a:ext cx="542925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4364052-8CEA-42C5-94DE-2746773DD5FE}"/>
              </a:ext>
            </a:extLst>
          </p:cNvPr>
          <p:cNvSpPr>
            <a:spLocks noGrp="1"/>
          </p:cNvSpPr>
          <p:nvPr/>
        </p:nvSpPr>
        <p:spPr>
          <a:xfrm>
            <a:off x="6343650" y="2819400"/>
            <a:ext cx="5048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ЗАБРУДНЮВАЧІ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C115352-D86E-47E5-B46F-3EAB24173D4F}"/>
              </a:ext>
            </a:extLst>
          </p:cNvPr>
          <p:cNvSpPr>
            <a:spLocks noGrp="1"/>
          </p:cNvSpPr>
          <p:nvPr/>
        </p:nvSpPr>
        <p:spPr>
          <a:xfrm>
            <a:off x="6343650" y="3086100"/>
            <a:ext cx="5048250" cy="2076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нафтопродукти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свинець і кадмій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поліциклічні ароматичні вуглеводні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залишки вибухових речовин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азбестовий пил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патогенні мікроорганізми</a:t>
            </a:r>
          </a:p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радіонукліди, шум і тепло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25881120-777D-4DF1-A590-E847280BC8CD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B442F21-4E74-46FC-8A7D-22841D3A4DAD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Джерело відповідає на запитання «звідки?», забруднювач — «що саме потрапляє у довкілля?».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8D2DCD3-C393-479B-AA24-BC6317711401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54633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A17F4368-CFB8-460F-9CF0-F21C868E43E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МІГРАЦІЯ І ВПЛИВ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C3B245E-FEDA-4889-9ADB-77B430BD8C0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Шлях міграції та реципієнт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76DAF3A-3F95-4A67-91E5-644E4060296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EC26504-A413-4169-A8B6-602FA7E4AF2C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19C590F-404B-415F-B834-8932E16C9F2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238750" cy="876300"/>
          </a:xfrm>
          <a:prstGeom prst="roundRect">
            <a:avLst>
              <a:gd name="adj" fmla="val 15217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71A23404-B50F-4E6F-B411-E2D4EEADD42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DF44860-2653-4E1B-BC87-DF467021E94B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4819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3338ED9-A2AB-435D-B872-1EE2C75CEDA7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48006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817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Шлях міграції забруднювача — середовище або процес, за допомогою якого забруднювач переміщується від джерела до об’єкта впливу.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69939DE-A699-43D9-BC89-1120448A8CDB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429250" cy="876300"/>
          </a:xfrm>
          <a:prstGeom prst="roundRect">
            <a:avLst>
              <a:gd name="adj" fmla="val 15217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3B6A60D-4C62-4DF0-8EF8-329C0B40762F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62D547B-0E0D-4F43-BDD6-AD752E8B4449}"/>
              </a:ext>
            </a:extLst>
          </p:cNvPr>
          <p:cNvSpPr>
            <a:spLocks noGrp="1"/>
          </p:cNvSpPr>
          <p:nvPr/>
        </p:nvSpPr>
        <p:spPr>
          <a:xfrm>
            <a:off x="6400800" y="1524000"/>
            <a:ext cx="50101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58D3513-782F-40A1-9D6D-CE2315E88249}"/>
              </a:ext>
            </a:extLst>
          </p:cNvPr>
          <p:cNvSpPr>
            <a:spLocks noGrp="1"/>
          </p:cNvSpPr>
          <p:nvPr/>
        </p:nvSpPr>
        <p:spPr>
          <a:xfrm>
            <a:off x="6400800" y="1714500"/>
            <a:ext cx="499110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97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Реципієнт — людина, організм, популяція, екосистема або природний ресурс, на який діє забруднювач.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D3A6907-7E53-4833-B422-D8F0F9008FA7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ОСНОВНІ ШЛЯХИ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AC5F9E6D-ABBD-4529-AF54-6F18BDD6EBB2}"/>
              </a:ext>
            </a:extLst>
          </p:cNvPr>
          <p:cNvSpPr>
            <a:spLocks noGrp="1"/>
          </p:cNvSpPr>
          <p:nvPr/>
        </p:nvSpPr>
        <p:spPr>
          <a:xfrm>
            <a:off x="609600" y="2933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903AF98-714C-4578-A688-6F62484D4BC5}"/>
              </a:ext>
            </a:extLst>
          </p:cNvPr>
          <p:cNvSpPr>
            <a:spLocks noGrp="1"/>
          </p:cNvSpPr>
          <p:nvPr/>
        </p:nvSpPr>
        <p:spPr>
          <a:xfrm>
            <a:off x="819150" y="28384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атмосферне перенесення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3962F6E5-171F-4A77-ADDC-04C3B318B308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4484335-ED82-4D43-B7FA-73609BD6E675}"/>
              </a:ext>
            </a:extLst>
          </p:cNvPr>
          <p:cNvSpPr>
            <a:spLocks noGrp="1"/>
          </p:cNvSpPr>
          <p:nvPr/>
        </p:nvSpPr>
        <p:spPr>
          <a:xfrm>
            <a:off x="819150" y="31432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поверхневий стік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4C829CFF-0964-4D11-9E19-325A1713FDF2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AD7C445-A367-482B-9D70-5D12BA4E4A32}"/>
              </a:ext>
            </a:extLst>
          </p:cNvPr>
          <p:cNvSpPr>
            <a:spLocks noGrp="1"/>
          </p:cNvSpPr>
          <p:nvPr/>
        </p:nvSpPr>
        <p:spPr>
          <a:xfrm>
            <a:off x="819150" y="34480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інфільтрація у ґрунт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5490DFB4-83D0-411E-8834-77ACEC94EEE1}"/>
              </a:ext>
            </a:extLst>
          </p:cNvPr>
          <p:cNvSpPr>
            <a:spLocks noGrp="1"/>
          </p:cNvSpPr>
          <p:nvPr/>
        </p:nvSpPr>
        <p:spPr>
          <a:xfrm>
            <a:off x="609600" y="38481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7A9BB16-546E-4428-9F6B-D2954B7E764D}"/>
              </a:ext>
            </a:extLst>
          </p:cNvPr>
          <p:cNvSpPr>
            <a:spLocks noGrp="1"/>
          </p:cNvSpPr>
          <p:nvPr/>
        </p:nvSpPr>
        <p:spPr>
          <a:xfrm>
            <a:off x="819150" y="37528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рух із ґрунтовими водами</a:t>
            </a: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71D8F91F-A129-4069-95C1-E9D5E0E2E269}"/>
              </a:ext>
            </a:extLst>
          </p:cNvPr>
          <p:cNvSpPr>
            <a:spLocks noGrp="1"/>
          </p:cNvSpPr>
          <p:nvPr/>
        </p:nvSpPr>
        <p:spPr>
          <a:xfrm>
            <a:off x="609600" y="4152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7090035-B3E3-46A8-8A03-E4772CD5354D}"/>
              </a:ext>
            </a:extLst>
          </p:cNvPr>
          <p:cNvSpPr>
            <a:spLocks noGrp="1"/>
          </p:cNvSpPr>
          <p:nvPr/>
        </p:nvSpPr>
        <p:spPr>
          <a:xfrm>
            <a:off x="819150" y="40576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річковий потік і ерозія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E26DDACE-C6D8-4FD4-B41C-4D6A4AFD9B4C}"/>
              </a:ext>
            </a:extLst>
          </p:cNvPr>
          <p:cNvSpPr>
            <a:spLocks noGrp="1"/>
          </p:cNvSpPr>
          <p:nvPr/>
        </p:nvSpPr>
        <p:spPr>
          <a:xfrm>
            <a:off x="609600" y="4457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E29623B-8129-4841-8F71-7F4E7AF3EB07}"/>
              </a:ext>
            </a:extLst>
          </p:cNvPr>
          <p:cNvSpPr>
            <a:spLocks noGrp="1"/>
          </p:cNvSpPr>
          <p:nvPr/>
        </p:nvSpPr>
        <p:spPr>
          <a:xfrm>
            <a:off x="819150" y="43624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поглинання рослинами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04A284A6-A6E0-470C-87D9-FEB107ACD514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0ECC392-BD88-461D-9110-9A4C5505B773}"/>
              </a:ext>
            </a:extLst>
          </p:cNvPr>
          <p:cNvSpPr>
            <a:spLocks noGrp="1"/>
          </p:cNvSpPr>
          <p:nvPr/>
        </p:nvSpPr>
        <p:spPr>
          <a:xfrm>
            <a:off x="819150" y="46672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накопичення в організмах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E2886CC3-08D6-4CDD-A51D-04D728A70CC5}"/>
              </a:ext>
            </a:extLst>
          </p:cNvPr>
          <p:cNvSpPr>
            <a:spLocks noGrp="1"/>
          </p:cNvSpPr>
          <p:nvPr/>
        </p:nvSpPr>
        <p:spPr>
          <a:xfrm>
            <a:off x="609600" y="5067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0740A7BC-D1DB-412B-BEF8-6177EB958FA9}"/>
              </a:ext>
            </a:extLst>
          </p:cNvPr>
          <p:cNvSpPr>
            <a:spLocks noGrp="1"/>
          </p:cNvSpPr>
          <p:nvPr/>
        </p:nvSpPr>
        <p:spPr>
          <a:xfrm>
            <a:off x="819150" y="4972050"/>
            <a:ext cx="4362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переміщення ґрунту та відходів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65B0F98-31F3-45CF-9A3C-666CDFF497A6}"/>
              </a:ext>
            </a:extLst>
          </p:cNvPr>
          <p:cNvSpPr>
            <a:spLocks noGrp="1"/>
          </p:cNvSpPr>
          <p:nvPr/>
        </p:nvSpPr>
        <p:spPr>
          <a:xfrm>
            <a:off x="6153150" y="2571750"/>
            <a:ext cx="3143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ОСНОВНІ РЕЦИПІЄНТИ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8252F20C-F85D-412D-B708-753236884C12}"/>
              </a:ext>
            </a:extLst>
          </p:cNvPr>
          <p:cNvSpPr>
            <a:spLocks noGrp="1"/>
          </p:cNvSpPr>
          <p:nvPr/>
        </p:nvSpPr>
        <p:spPr>
          <a:xfrm>
            <a:off x="6153150" y="2933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3819605-4CFB-483D-9BC6-B24FD08D6081}"/>
              </a:ext>
            </a:extLst>
          </p:cNvPr>
          <p:cNvSpPr>
            <a:spLocks noGrp="1"/>
          </p:cNvSpPr>
          <p:nvPr/>
        </p:nvSpPr>
        <p:spPr>
          <a:xfrm>
            <a:off x="6362700" y="2838450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населення та аварійні служби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D963581C-EB1D-4019-B29E-F99EE52E9885}"/>
              </a:ext>
            </a:extLst>
          </p:cNvPr>
          <p:cNvSpPr>
            <a:spLocks noGrp="1"/>
          </p:cNvSpPr>
          <p:nvPr/>
        </p:nvSpPr>
        <p:spPr>
          <a:xfrm>
            <a:off x="6153150" y="32670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D28F39E6-AE33-40AE-9334-C4AD6CE667E6}"/>
              </a:ext>
            </a:extLst>
          </p:cNvPr>
          <p:cNvSpPr>
            <a:spLocks noGrp="1"/>
          </p:cNvSpPr>
          <p:nvPr/>
        </p:nvSpPr>
        <p:spPr>
          <a:xfrm>
            <a:off x="6362700" y="3171825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сапери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8BF20E59-2498-410D-AA04-D837CB6ADCD9}"/>
              </a:ext>
            </a:extLst>
          </p:cNvPr>
          <p:cNvSpPr>
            <a:spLocks noGrp="1"/>
          </p:cNvSpPr>
          <p:nvPr/>
        </p:nvSpPr>
        <p:spPr>
          <a:xfrm>
            <a:off x="6153150" y="36004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0F5370B7-6F2C-4FAD-B6BF-45E1A3B46375}"/>
              </a:ext>
            </a:extLst>
          </p:cNvPr>
          <p:cNvSpPr>
            <a:spLocks noGrp="1"/>
          </p:cNvSpPr>
          <p:nvPr/>
        </p:nvSpPr>
        <p:spPr>
          <a:xfrm>
            <a:off x="6362700" y="3505200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сільськогосподарські рослини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6DD9865E-8FC3-4A82-9218-4D2DCDC96942}"/>
              </a:ext>
            </a:extLst>
          </p:cNvPr>
          <p:cNvSpPr>
            <a:spLocks noGrp="1"/>
          </p:cNvSpPr>
          <p:nvPr/>
        </p:nvSpPr>
        <p:spPr>
          <a:xfrm>
            <a:off x="6153150" y="3933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31B24DF7-F465-4C74-BC05-486A78FDDB56}"/>
              </a:ext>
            </a:extLst>
          </p:cNvPr>
          <p:cNvSpPr>
            <a:spLocks noGrp="1"/>
          </p:cNvSpPr>
          <p:nvPr/>
        </p:nvSpPr>
        <p:spPr>
          <a:xfrm>
            <a:off x="6362700" y="3838575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ґрунтова біота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BDE8250F-56DC-435C-A66E-66C8FE4E075A}"/>
              </a:ext>
            </a:extLst>
          </p:cNvPr>
          <p:cNvSpPr>
            <a:spLocks noGrp="1"/>
          </p:cNvSpPr>
          <p:nvPr/>
        </p:nvSpPr>
        <p:spPr>
          <a:xfrm>
            <a:off x="6153150" y="42672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AA1E574E-44EA-424B-B354-BE1E09924174}"/>
              </a:ext>
            </a:extLst>
          </p:cNvPr>
          <p:cNvSpPr>
            <a:spLocks noGrp="1"/>
          </p:cNvSpPr>
          <p:nvPr/>
        </p:nvSpPr>
        <p:spPr>
          <a:xfrm>
            <a:off x="6362700" y="4171950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водні організми і запилювачі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0EA8C699-9425-4009-9B17-86525C3A6FB9}"/>
              </a:ext>
            </a:extLst>
          </p:cNvPr>
          <p:cNvSpPr>
            <a:spLocks noGrp="1"/>
          </p:cNvSpPr>
          <p:nvPr/>
        </p:nvSpPr>
        <p:spPr>
          <a:xfrm>
            <a:off x="6153150" y="46005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937ED4F9-17C5-4A6D-970F-E238385DE672}"/>
              </a:ext>
            </a:extLst>
          </p:cNvPr>
          <p:cNvSpPr>
            <a:spLocks noGrp="1"/>
          </p:cNvSpPr>
          <p:nvPr/>
        </p:nvSpPr>
        <p:spPr>
          <a:xfrm>
            <a:off x="6362700" y="4505325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лісові екосистеми</a:t>
            </a:r>
          </a:p>
        </p:txBody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5ED2CAF8-0F8A-4421-9C7C-CAFEED9D6617}"/>
              </a:ext>
            </a:extLst>
          </p:cNvPr>
          <p:cNvSpPr>
            <a:spLocks noGrp="1"/>
          </p:cNvSpPr>
          <p:nvPr/>
        </p:nvSpPr>
        <p:spPr>
          <a:xfrm>
            <a:off x="6153150" y="4933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27FF9AB1-A0F8-4774-A9DC-872A86A0C6FC}"/>
              </a:ext>
            </a:extLst>
          </p:cNvPr>
          <p:cNvSpPr>
            <a:spLocks noGrp="1"/>
          </p:cNvSpPr>
          <p:nvPr/>
        </p:nvSpPr>
        <p:spPr>
          <a:xfrm>
            <a:off x="6362700" y="4838700"/>
            <a:ext cx="47434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джерела питної води</a:t>
            </a:r>
          </a:p>
        </p:txBody>
      </p:sp>
      <p:sp>
        <p:nvSpPr>
          <p:cNvPr id="45" name="Прямокутник: округлені кути 44">
            <a:extLst>
              <a:ext uri="{FF2B5EF4-FFF2-40B4-BE49-F238E27FC236}">
                <a16:creationId xmlns:a16="http://schemas.microsoft.com/office/drawing/2014/main" id="{E838F1ED-BC94-447F-A2B8-74EDB5B107F9}"/>
              </a:ext>
            </a:extLst>
          </p:cNvPr>
          <p:cNvSpPr>
            <a:spLocks noGrp="1"/>
          </p:cNvSpPr>
          <p:nvPr/>
        </p:nvSpPr>
        <p:spPr>
          <a:xfrm>
            <a:off x="6096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346BF75C-EDFB-49DE-8AAB-F14C5D5EFF19}"/>
              </a:ext>
            </a:extLst>
          </p:cNvPr>
          <p:cNvSpPr>
            <a:spLocks noGrp="1"/>
          </p:cNvSpPr>
          <p:nvPr/>
        </p:nvSpPr>
        <p:spPr>
          <a:xfrm>
            <a:off x="6858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Воєнна подія</a:t>
            </a: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08CC67C6-4291-4518-8C0B-634C60771FC5}"/>
              </a:ext>
            </a:extLst>
          </p:cNvPr>
          <p:cNvSpPr>
            <a:spLocks noGrp="1"/>
          </p:cNvSpPr>
          <p:nvPr/>
        </p:nvSpPr>
        <p:spPr>
          <a:xfrm>
            <a:off x="2266950" y="53340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8" name="Прямокутник: округлені кути 47">
            <a:extLst>
              <a:ext uri="{FF2B5EF4-FFF2-40B4-BE49-F238E27FC236}">
                <a16:creationId xmlns:a16="http://schemas.microsoft.com/office/drawing/2014/main" id="{03322DBB-C20C-4620-92A9-21EF80F16124}"/>
              </a:ext>
            </a:extLst>
          </p:cNvPr>
          <p:cNvSpPr>
            <a:spLocks noGrp="1"/>
          </p:cNvSpPr>
          <p:nvPr/>
        </p:nvSpPr>
        <p:spPr>
          <a:xfrm>
            <a:off x="24384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AF93065C-D922-43FF-80D2-4FB264B700AF}"/>
              </a:ext>
            </a:extLst>
          </p:cNvPr>
          <p:cNvSpPr>
            <a:spLocks noGrp="1"/>
          </p:cNvSpPr>
          <p:nvPr/>
        </p:nvSpPr>
        <p:spPr>
          <a:xfrm>
            <a:off x="25146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FD019770-7333-4EFB-8F13-2910790A139B}"/>
              </a:ext>
            </a:extLst>
          </p:cNvPr>
          <p:cNvSpPr>
            <a:spLocks noGrp="1"/>
          </p:cNvSpPr>
          <p:nvPr/>
        </p:nvSpPr>
        <p:spPr>
          <a:xfrm>
            <a:off x="4095750" y="53340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1" name="Прямокутник: округлені кути 50">
            <a:extLst>
              <a:ext uri="{FF2B5EF4-FFF2-40B4-BE49-F238E27FC236}">
                <a16:creationId xmlns:a16="http://schemas.microsoft.com/office/drawing/2014/main" id="{4FFF91BC-1580-442E-A41A-C43796EA71A0}"/>
              </a:ext>
            </a:extLst>
          </p:cNvPr>
          <p:cNvSpPr>
            <a:spLocks noGrp="1"/>
          </p:cNvSpPr>
          <p:nvPr/>
        </p:nvSpPr>
        <p:spPr>
          <a:xfrm>
            <a:off x="42672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B82DD25C-0E10-43B4-A9B8-1E3869A236DE}"/>
              </a:ext>
            </a:extLst>
          </p:cNvPr>
          <p:cNvSpPr>
            <a:spLocks noGrp="1"/>
          </p:cNvSpPr>
          <p:nvPr/>
        </p:nvSpPr>
        <p:spPr>
          <a:xfrm>
            <a:off x="43434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Забруднювач</a:t>
            </a:r>
          </a:p>
        </p:txBody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53CBD1E4-09D4-4FA4-A133-2EB798EDB38B}"/>
              </a:ext>
            </a:extLst>
          </p:cNvPr>
          <p:cNvSpPr>
            <a:spLocks noGrp="1"/>
          </p:cNvSpPr>
          <p:nvPr/>
        </p:nvSpPr>
        <p:spPr>
          <a:xfrm>
            <a:off x="5924550" y="53340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4" name="Прямокутник: округлені кути 53">
            <a:extLst>
              <a:ext uri="{FF2B5EF4-FFF2-40B4-BE49-F238E27FC236}">
                <a16:creationId xmlns:a16="http://schemas.microsoft.com/office/drawing/2014/main" id="{79D0CDEB-9487-4FF6-9E8C-1ABBF37CAC89}"/>
              </a:ext>
            </a:extLst>
          </p:cNvPr>
          <p:cNvSpPr>
            <a:spLocks noGrp="1"/>
          </p:cNvSpPr>
          <p:nvPr/>
        </p:nvSpPr>
        <p:spPr>
          <a:xfrm>
            <a:off x="60960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8193F07C-194A-4243-A762-425253D40253}"/>
              </a:ext>
            </a:extLst>
          </p:cNvPr>
          <p:cNvSpPr>
            <a:spLocks noGrp="1"/>
          </p:cNvSpPr>
          <p:nvPr/>
        </p:nvSpPr>
        <p:spPr>
          <a:xfrm>
            <a:off x="61722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Шлях</a:t>
            </a: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89293142-D773-4499-82ED-208BCDF8E864}"/>
              </a:ext>
            </a:extLst>
          </p:cNvPr>
          <p:cNvSpPr>
            <a:spLocks noGrp="1"/>
          </p:cNvSpPr>
          <p:nvPr/>
        </p:nvSpPr>
        <p:spPr>
          <a:xfrm>
            <a:off x="7753350" y="53340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7" name="Прямокутник: округлені кути 56">
            <a:extLst>
              <a:ext uri="{FF2B5EF4-FFF2-40B4-BE49-F238E27FC236}">
                <a16:creationId xmlns:a16="http://schemas.microsoft.com/office/drawing/2014/main" id="{A2109888-BB4B-4958-BB7F-9A7926B45F00}"/>
              </a:ext>
            </a:extLst>
          </p:cNvPr>
          <p:cNvSpPr>
            <a:spLocks noGrp="1"/>
          </p:cNvSpPr>
          <p:nvPr/>
        </p:nvSpPr>
        <p:spPr>
          <a:xfrm>
            <a:off x="79248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2CDE8D39-FC9B-4290-AC45-B9E32FAD31C1}"/>
              </a:ext>
            </a:extLst>
          </p:cNvPr>
          <p:cNvSpPr>
            <a:spLocks noGrp="1"/>
          </p:cNvSpPr>
          <p:nvPr/>
        </p:nvSpPr>
        <p:spPr>
          <a:xfrm>
            <a:off x="80010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Реципієнт</a:t>
            </a:r>
          </a:p>
        </p:txBody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7AE4D238-58B3-4060-AC47-9996FEA9B7C5}"/>
              </a:ext>
            </a:extLst>
          </p:cNvPr>
          <p:cNvSpPr>
            <a:spLocks noGrp="1"/>
          </p:cNvSpPr>
          <p:nvPr/>
        </p:nvSpPr>
        <p:spPr>
          <a:xfrm>
            <a:off x="9582150" y="53340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60" name="Прямокутник: округлені кути 59">
            <a:extLst>
              <a:ext uri="{FF2B5EF4-FFF2-40B4-BE49-F238E27FC236}">
                <a16:creationId xmlns:a16="http://schemas.microsoft.com/office/drawing/2014/main" id="{C34DCBFF-78E5-43A2-8116-9AECD4A3C6C1}"/>
              </a:ext>
            </a:extLst>
          </p:cNvPr>
          <p:cNvSpPr>
            <a:spLocks noGrp="1"/>
          </p:cNvSpPr>
          <p:nvPr/>
        </p:nvSpPr>
        <p:spPr>
          <a:xfrm>
            <a:off x="9753600" y="5276850"/>
            <a:ext cx="1638300" cy="495300"/>
          </a:xfrm>
          <a:prstGeom prst="roundRect">
            <a:avLst>
              <a:gd name="adj" fmla="val 2115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7390C59D-5DA9-4064-ADF6-B7FEF3E0988D}"/>
              </a:ext>
            </a:extLst>
          </p:cNvPr>
          <p:cNvSpPr>
            <a:spLocks noGrp="1"/>
          </p:cNvSpPr>
          <p:nvPr/>
        </p:nvSpPr>
        <p:spPr>
          <a:xfrm>
            <a:off x="9829800" y="5353050"/>
            <a:ext cx="14859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Наслідок</a:t>
            </a:r>
          </a:p>
        </p:txBody>
      </p:sp>
      <p:sp>
        <p:nvSpPr>
          <p:cNvPr id="62" name="Прямокутник 61">
            <a:extLst>
              <a:ext uri="{FF2B5EF4-FFF2-40B4-BE49-F238E27FC236}">
                <a16:creationId xmlns:a16="http://schemas.microsoft.com/office/drawing/2014/main" id="{85AF1757-2724-4A23-A229-8836C0604B2B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97280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D4E2E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4E2E7"/>
                </a:solidFill>
                <a:latin typeface="DejaVu Sans"/>
                <a:ea typeface="DejaVu Sans"/>
                <a:cs typeface="DejaVu Sans"/>
              </a:rPr>
              <a:t>Приклад: обстріл нафтобази  ›  резервуар  ›  нафтопродукти  ›  ґрунтові води  ›  водозабір  ›  ризик для питної води</a:t>
            </a:r>
          </a:p>
        </p:txBody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2C2C234B-E226-4568-B079-7D3185979F3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5364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285DD277-5DF2-417F-9371-E8E8D97B99E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КЛАСИФІКАЦІЯ ДЖЕРЕЛ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474F955-B431-4B0D-943B-18427C9CA59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Походження і просторовий характер надходження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0E3BDA8-B340-4E38-8823-FE3C29B76E6F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385DE95-4045-46AA-BAAE-A901FAF7632E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9E8AC343-EC5F-42CA-A80D-DEF81978CD6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26FD831-15C9-4771-85F0-7F0142763AB8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6B629CF-F1AA-4AB0-BE62-9ED9EFA4F535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53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F1A5504-4BBE-40D8-8FCC-5C16B81094DA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105346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20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Класифікація джерел воєнного забруднення — систематизація джерел за їхнім зв’язком із бойовими діями, просторовою формою та механізмом надходження забруднювачів.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A4E35F3E-DEFC-467D-95E2-582E29D9D057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5219700" cy="1104900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8AC481D-1543-429C-8676-795F6D01B03E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59AD159-05B4-4C86-A3AD-C47616CD60C9}"/>
              </a:ext>
            </a:extLst>
          </p:cNvPr>
          <p:cNvSpPr>
            <a:spLocks noGrp="1"/>
          </p:cNvSpPr>
          <p:nvPr/>
        </p:nvSpPr>
        <p:spPr>
          <a:xfrm>
            <a:off x="800100" y="27051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ПРЯМІ ДЖЕРЕЛА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5D613E8-E771-4F7B-8C45-77141B810436}"/>
              </a:ext>
            </a:extLst>
          </p:cNvPr>
          <p:cNvSpPr>
            <a:spLocks noGrp="1"/>
          </p:cNvSpPr>
          <p:nvPr/>
        </p:nvSpPr>
        <p:spPr>
          <a:xfrm>
            <a:off x="800100" y="2971800"/>
            <a:ext cx="48387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28" lnSpcReduction="10000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Вибухи, уламки, залишки вибухових речовин, знищена техніка, витоки військового пального, полігони та підриви споруд.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7539DFBB-1F8C-4DFE-A672-76B9C2FB88C1}"/>
              </a:ext>
            </a:extLst>
          </p:cNvPr>
          <p:cNvSpPr>
            <a:spLocks noGrp="1"/>
          </p:cNvSpPr>
          <p:nvPr/>
        </p:nvSpPr>
        <p:spPr>
          <a:xfrm>
            <a:off x="6362700" y="2533650"/>
            <a:ext cx="5219700" cy="1104900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0E987940-4EA3-4DF5-ACCF-A6E7B740807B}"/>
              </a:ext>
            </a:extLst>
          </p:cNvPr>
          <p:cNvSpPr>
            <a:spLocks noGrp="1"/>
          </p:cNvSpPr>
          <p:nvPr/>
        </p:nvSpPr>
        <p:spPr>
          <a:xfrm>
            <a:off x="6362700" y="25336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B9A7C53-4012-410A-BE45-DEB555062B54}"/>
              </a:ext>
            </a:extLst>
          </p:cNvPr>
          <p:cNvSpPr>
            <a:spLocks noGrp="1"/>
          </p:cNvSpPr>
          <p:nvPr/>
        </p:nvSpPr>
        <p:spPr>
          <a:xfrm>
            <a:off x="6553200" y="27051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ОПОСЕРЕДКОВАНІ ДЖЕРЕЛА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0FC5D04-4CC1-4D8E-804A-C04FFEFE5BCD}"/>
              </a:ext>
            </a:extLst>
          </p:cNvPr>
          <p:cNvSpPr>
            <a:spLocks noGrp="1"/>
          </p:cNvSpPr>
          <p:nvPr/>
        </p:nvSpPr>
        <p:spPr>
          <a:xfrm>
            <a:off x="6553200" y="2971800"/>
            <a:ext cx="48387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966" lnSpcReduction="10000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Промислові аварії, руйнування очисних споруд, зупинка насосів, затоплення шахт, пожежі на складах та накопичення відходів.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A93772C0-E800-4A23-BB90-DEA052514C24}"/>
              </a:ext>
            </a:extLst>
          </p:cNvPr>
          <p:cNvSpPr>
            <a:spLocks noGrp="1"/>
          </p:cNvSpPr>
          <p:nvPr/>
        </p:nvSpPr>
        <p:spPr>
          <a:xfrm>
            <a:off x="609600" y="4019550"/>
            <a:ext cx="3371850" cy="1352550"/>
          </a:xfrm>
          <a:prstGeom prst="roundRect">
            <a:avLst>
              <a:gd name="adj" fmla="val 9155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6690D466-EC81-4927-8A04-8880BD5414C3}"/>
              </a:ext>
            </a:extLst>
          </p:cNvPr>
          <p:cNvSpPr>
            <a:spLocks noGrp="1"/>
          </p:cNvSpPr>
          <p:nvPr/>
        </p:nvSpPr>
        <p:spPr>
          <a:xfrm>
            <a:off x="609600" y="4019550"/>
            <a:ext cx="337185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BB48447-6A92-4465-A7B7-95DE32321CE1}"/>
              </a:ext>
            </a:extLst>
          </p:cNvPr>
          <p:cNvSpPr>
            <a:spLocks noGrp="1"/>
          </p:cNvSpPr>
          <p:nvPr/>
        </p:nvSpPr>
        <p:spPr>
          <a:xfrm>
            <a:off x="800100" y="41910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ТОЧКОВІ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24988D5-48B1-4B2F-A997-9FD930725D4B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29908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резервуар, вирва, склад, згоріла техніка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84D94038-026C-431D-8CA1-5AA407A691A4}"/>
              </a:ext>
            </a:extLst>
          </p:cNvPr>
          <p:cNvSpPr>
            <a:spLocks noGrp="1"/>
          </p:cNvSpPr>
          <p:nvPr/>
        </p:nvSpPr>
        <p:spPr>
          <a:xfrm>
            <a:off x="4267200" y="4019550"/>
            <a:ext cx="3371850" cy="1352550"/>
          </a:xfrm>
          <a:prstGeom prst="roundRect">
            <a:avLst>
              <a:gd name="adj" fmla="val 9155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2313DEB4-CC47-4C3A-8221-2A76B4542470}"/>
              </a:ext>
            </a:extLst>
          </p:cNvPr>
          <p:cNvSpPr>
            <a:spLocks noGrp="1"/>
          </p:cNvSpPr>
          <p:nvPr/>
        </p:nvSpPr>
        <p:spPr>
          <a:xfrm>
            <a:off x="4267200" y="4019550"/>
            <a:ext cx="337185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C0848C7-8BC2-4D9B-887E-69E4FA3211E3}"/>
              </a:ext>
            </a:extLst>
          </p:cNvPr>
          <p:cNvSpPr>
            <a:spLocks noGrp="1"/>
          </p:cNvSpPr>
          <p:nvPr/>
        </p:nvSpPr>
        <p:spPr>
          <a:xfrm>
            <a:off x="4457700" y="41910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ЛІНІЙНІ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052C96C-4781-41AA-9FB0-9E377DC56DE8}"/>
              </a:ext>
            </a:extLst>
          </p:cNvPr>
          <p:cNvSpPr>
            <a:spLocks noGrp="1"/>
          </p:cNvSpPr>
          <p:nvPr/>
        </p:nvSpPr>
        <p:spPr>
          <a:xfrm>
            <a:off x="4457700" y="4533900"/>
            <a:ext cx="29908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трубопровід, дорога, траншея, колектор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A9795D89-E67C-4F1E-9E0E-41219E3FA7B7}"/>
              </a:ext>
            </a:extLst>
          </p:cNvPr>
          <p:cNvSpPr>
            <a:spLocks noGrp="1"/>
          </p:cNvSpPr>
          <p:nvPr/>
        </p:nvSpPr>
        <p:spPr>
          <a:xfrm>
            <a:off x="7924800" y="4019550"/>
            <a:ext cx="3371850" cy="1352550"/>
          </a:xfrm>
          <a:prstGeom prst="roundRect">
            <a:avLst>
              <a:gd name="adj" fmla="val 9155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0D2F6283-9BEF-4886-AF33-BE6C48524B8C}"/>
              </a:ext>
            </a:extLst>
          </p:cNvPr>
          <p:cNvSpPr>
            <a:spLocks noGrp="1"/>
          </p:cNvSpPr>
          <p:nvPr/>
        </p:nvSpPr>
        <p:spPr>
          <a:xfrm>
            <a:off x="7924800" y="4019550"/>
            <a:ext cx="337185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560ADE9-D1C0-43F9-AB0C-D4A4793BB7A4}"/>
              </a:ext>
            </a:extLst>
          </p:cNvPr>
          <p:cNvSpPr>
            <a:spLocks noGrp="1"/>
          </p:cNvSpPr>
          <p:nvPr/>
        </p:nvSpPr>
        <p:spPr>
          <a:xfrm>
            <a:off x="8115300" y="41910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ПЛОЩИННІ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E0192291-35DD-49F4-B2ED-D49829ADAE2B}"/>
              </a:ext>
            </a:extLst>
          </p:cNvPr>
          <p:cNvSpPr>
            <a:spLocks noGrp="1"/>
          </p:cNvSpPr>
          <p:nvPr/>
        </p:nvSpPr>
        <p:spPr>
          <a:xfrm>
            <a:off x="8115300" y="4533900"/>
            <a:ext cx="29908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зона обстрілу, пожежа, мінне поле, затоплення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3B32F007-5902-490C-B237-8D511CD3574A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64272DE8-DE4E-44A2-A64B-F731CFA9E10C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Одна територія може одночасно містити точкові, лінійні та площинні джерела.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78ECE3C-CBE9-4278-83A4-5D8CC7F8CD91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42462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92EC141A-4D4B-489B-A98C-D29FF656494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КЛАСИФІКАЦІЯ ДЖЕРЕЛ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32B9161-7DD5-4098-A549-8422101E411F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Джерела за тривалістю дії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0A26210-32D4-4E3F-B880-1D52F337410F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F328EF9-5C3D-46C2-8733-06A9D2CBB7E4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109C426-3A4B-4CB8-BB2F-A2CB59EFDA0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B9CE69B-009D-48D9-AECD-EDF1A30C63E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DDBBFE9-EE07-41D5-B536-ACE446C0E9EF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53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A7B2266-95E3-400A-B6BC-BE0044C2F4AA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105346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20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Тривалість дії джерела — часова характеристика, яка показує, як довго або за яких умов джерело утворює чи повторно вивільняє забруднювачі.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287467F-9E76-4BF8-8F88-0E2F2FC5BA2A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2514600" cy="2667000"/>
          </a:xfrm>
          <a:prstGeom prst="roundRect">
            <a:avLst>
              <a:gd name="adj" fmla="val 5303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B29C41D-290B-46EB-A2FD-F25B82C52B22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6C7A36C-811F-4B2B-9BBD-E16731E8CFF6}"/>
              </a:ext>
            </a:extLst>
          </p:cNvPr>
          <p:cNvSpPr>
            <a:spLocks noGrp="1"/>
          </p:cNvSpPr>
          <p:nvPr/>
        </p:nvSpPr>
        <p:spPr>
          <a:xfrm>
            <a:off x="819150" y="28384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РАЗОВЕ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A8C2685-08D5-40B4-A813-2345970EC425}"/>
              </a:ext>
            </a:extLst>
          </p:cNvPr>
          <p:cNvSpPr>
            <a:spLocks noGrp="1"/>
          </p:cNvSpPr>
          <p:nvPr/>
        </p:nvSpPr>
        <p:spPr>
          <a:xfrm>
            <a:off x="819150" y="316230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857"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Короткочасна подія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FC2E951-F978-45B7-917A-148719C845DD}"/>
              </a:ext>
            </a:extLst>
          </p:cNvPr>
          <p:cNvSpPr>
            <a:spLocks noGrp="1"/>
          </p:cNvSpPr>
          <p:nvPr/>
        </p:nvSpPr>
        <p:spPr>
          <a:xfrm>
            <a:off x="819150" y="3733800"/>
            <a:ext cx="2095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rPr>
              <a:t>вибух або одноразовий аварійний викид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F1C86A1-46A2-49F9-97AC-52DC28AB5A45}"/>
              </a:ext>
            </a:extLst>
          </p:cNvPr>
          <p:cNvSpPr>
            <a:spLocks noGrp="1"/>
          </p:cNvSpPr>
          <p:nvPr/>
        </p:nvSpPr>
        <p:spPr>
          <a:xfrm>
            <a:off x="819150" y="478155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33" lnSpcReduction="20000"/>
          </a:bodyPr>
          <a:lstStyle/>
          <a:p>
            <a:pPr algn="r">
              <a:defRPr sz="1875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763C5B2A-C0B8-424F-AB22-85779BC227FD}"/>
              </a:ext>
            </a:extLst>
          </p:cNvPr>
          <p:cNvSpPr>
            <a:spLocks noGrp="1"/>
          </p:cNvSpPr>
          <p:nvPr/>
        </p:nvSpPr>
        <p:spPr>
          <a:xfrm>
            <a:off x="3352800" y="2647950"/>
            <a:ext cx="2514600" cy="2667000"/>
          </a:xfrm>
          <a:prstGeom prst="roundRect">
            <a:avLst>
              <a:gd name="adj" fmla="val 5303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437CF686-4394-42E4-A918-06747A94C998}"/>
              </a:ext>
            </a:extLst>
          </p:cNvPr>
          <p:cNvSpPr>
            <a:spLocks noGrp="1"/>
          </p:cNvSpPr>
          <p:nvPr/>
        </p:nvSpPr>
        <p:spPr>
          <a:xfrm>
            <a:off x="3352800" y="264795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E7EBA79-B9C3-4B19-9024-3AB20A69561D}"/>
              </a:ext>
            </a:extLst>
          </p:cNvPr>
          <p:cNvSpPr>
            <a:spLocks noGrp="1"/>
          </p:cNvSpPr>
          <p:nvPr/>
        </p:nvSpPr>
        <p:spPr>
          <a:xfrm>
            <a:off x="3562350" y="28384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ПЕРІОДИЧНЕ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4186B18-DEE1-49F5-B6D1-09388FA8C77A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Повторювана дія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5DF4AAB-EC47-4471-86CC-A2E9CBAF5F9F}"/>
              </a:ext>
            </a:extLst>
          </p:cNvPr>
          <p:cNvSpPr>
            <a:spLocks noGrp="1"/>
          </p:cNvSpPr>
          <p:nvPr/>
        </p:nvSpPr>
        <p:spPr>
          <a:xfrm>
            <a:off x="3562350" y="3733800"/>
            <a:ext cx="2095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rPr>
              <a:t>забруднений стік після кожної сильної зливи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0A05EB5-7371-4FCB-A734-26C6004A0750}"/>
              </a:ext>
            </a:extLst>
          </p:cNvPr>
          <p:cNvSpPr>
            <a:spLocks noGrp="1"/>
          </p:cNvSpPr>
          <p:nvPr/>
        </p:nvSpPr>
        <p:spPr>
          <a:xfrm>
            <a:off x="3562350" y="478155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33" lnSpcReduction="20000"/>
          </a:bodyPr>
          <a:lstStyle/>
          <a:p>
            <a:pPr algn="r">
              <a:defRPr sz="18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06023BD2-9E18-438A-9189-253C9F30F988}"/>
              </a:ext>
            </a:extLst>
          </p:cNvPr>
          <p:cNvSpPr>
            <a:spLocks noGrp="1"/>
          </p:cNvSpPr>
          <p:nvPr/>
        </p:nvSpPr>
        <p:spPr>
          <a:xfrm>
            <a:off x="6096000" y="2647950"/>
            <a:ext cx="2514600" cy="2667000"/>
          </a:xfrm>
          <a:prstGeom prst="roundRect">
            <a:avLst>
              <a:gd name="adj" fmla="val 5303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63AA87CA-99DE-4958-A529-62147421CD02}"/>
              </a:ext>
            </a:extLst>
          </p:cNvPr>
          <p:cNvSpPr>
            <a:spLocks noGrp="1"/>
          </p:cNvSpPr>
          <p:nvPr/>
        </p:nvSpPr>
        <p:spPr>
          <a:xfrm>
            <a:off x="6096000" y="264795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29C5CC7-BEF2-4411-A8C8-7C2E3DBC9C3C}"/>
              </a:ext>
            </a:extLst>
          </p:cNvPr>
          <p:cNvSpPr>
            <a:spLocks noGrp="1"/>
          </p:cNvSpPr>
          <p:nvPr/>
        </p:nvSpPr>
        <p:spPr>
          <a:xfrm>
            <a:off x="6305550" y="28384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ПОСТІЙНЕ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A7B651A-1C15-4BCC-BF3E-846ADB7AD71B}"/>
              </a:ext>
            </a:extLst>
          </p:cNvPr>
          <p:cNvSpPr>
            <a:spLocks noGrp="1"/>
          </p:cNvSpPr>
          <p:nvPr/>
        </p:nvSpPr>
        <p:spPr>
          <a:xfrm>
            <a:off x="6305550" y="316230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592" lnSpcReduction="10000"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Тривале надходження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B541CD4-43A7-4BCE-9C69-E0F1AB2446E2}"/>
              </a:ext>
            </a:extLst>
          </p:cNvPr>
          <p:cNvSpPr>
            <a:spLocks noGrp="1"/>
          </p:cNvSpPr>
          <p:nvPr/>
        </p:nvSpPr>
        <p:spPr>
          <a:xfrm>
            <a:off x="6305550" y="3733800"/>
            <a:ext cx="2095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rPr>
              <a:t>резервуар, що протікає, або затоплена шахта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052912B-6AD7-41D9-8609-726F0DD03242}"/>
              </a:ext>
            </a:extLst>
          </p:cNvPr>
          <p:cNvSpPr>
            <a:spLocks noGrp="1"/>
          </p:cNvSpPr>
          <p:nvPr/>
        </p:nvSpPr>
        <p:spPr>
          <a:xfrm>
            <a:off x="6305550" y="478155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33" lnSpcReduction="20000"/>
          </a:bodyPr>
          <a:lstStyle/>
          <a:p>
            <a:pPr algn="r">
              <a:defRPr sz="1875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09800753-B881-4FA8-A6B4-C7B0B07202B5}"/>
              </a:ext>
            </a:extLst>
          </p:cNvPr>
          <p:cNvSpPr>
            <a:spLocks noGrp="1"/>
          </p:cNvSpPr>
          <p:nvPr/>
        </p:nvSpPr>
        <p:spPr>
          <a:xfrm>
            <a:off x="8839200" y="2647950"/>
            <a:ext cx="2514600" cy="2667000"/>
          </a:xfrm>
          <a:prstGeom prst="roundRect">
            <a:avLst>
              <a:gd name="adj" fmla="val 5303"/>
            </a:avLst>
          </a:prstGeom>
          <a:solidFill>
            <a:srgbClr val="17364E"/>
          </a:solidFill>
          <a:ln w="0">
            <a:noFill/>
          </a:ln>
        </p:spPr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600DD978-154E-41EF-85C7-D8A2997EDDB3}"/>
              </a:ext>
            </a:extLst>
          </p:cNvPr>
          <p:cNvSpPr>
            <a:spLocks noGrp="1"/>
          </p:cNvSpPr>
          <p:nvPr/>
        </p:nvSpPr>
        <p:spPr>
          <a:xfrm>
            <a:off x="8839200" y="2647950"/>
            <a:ext cx="2514600" cy="85725"/>
          </a:xfrm>
          <a:prstGeom prst="roundRect">
            <a:avLst>
              <a:gd name="adj" fmla="val 4444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83B0BE62-B53F-4A8A-8D9A-5C5800F02F9E}"/>
              </a:ext>
            </a:extLst>
          </p:cNvPr>
          <p:cNvSpPr>
            <a:spLocks noGrp="1"/>
          </p:cNvSpPr>
          <p:nvPr/>
        </p:nvSpPr>
        <p:spPr>
          <a:xfrm>
            <a:off x="9048750" y="28384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ВІДКЛАДЕНЕ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18B84E55-6664-49CE-B428-B5A91403C1C8}"/>
              </a:ext>
            </a:extLst>
          </p:cNvPr>
          <p:cNvSpPr>
            <a:spLocks noGrp="1"/>
          </p:cNvSpPr>
          <p:nvPr/>
        </p:nvSpPr>
        <p:spPr>
          <a:xfrm>
            <a:off x="9048750" y="3162300"/>
            <a:ext cx="2095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32" lnSpcReduction="10000"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Небезпека з часом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464F63F4-D715-4E22-823B-BAB83C850633}"/>
              </a:ext>
            </a:extLst>
          </p:cNvPr>
          <p:cNvSpPr>
            <a:spLocks noGrp="1"/>
          </p:cNvSpPr>
          <p:nvPr/>
        </p:nvSpPr>
        <p:spPr>
          <a:xfrm>
            <a:off x="9048750" y="3733800"/>
            <a:ext cx="2095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E4E8"/>
                </a:solidFill>
                <a:latin typeface="DejaVu Sans"/>
                <a:ea typeface="DejaVu Sans"/>
                <a:cs typeface="DejaVu Sans"/>
              </a:rPr>
              <a:t>корозія уламків, руйнування контейнерів, вимивання з відходів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6DB268AB-3AF3-44EB-9527-4A792751EE03}"/>
              </a:ext>
            </a:extLst>
          </p:cNvPr>
          <p:cNvSpPr>
            <a:spLocks noGrp="1"/>
          </p:cNvSpPr>
          <p:nvPr/>
        </p:nvSpPr>
        <p:spPr>
          <a:xfrm>
            <a:off x="9048750" y="478155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33" lnSpcReduction="20000"/>
          </a:bodyPr>
          <a:lstStyle/>
          <a:p>
            <a:pPr algn="r">
              <a:defRPr sz="1875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C1FF47E3-6326-4D64-AFF2-E1D5041AD686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D64FECAD-81BA-4B86-9789-4E146BA7C8D4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Часова поведінка джерела визначає частоту моніторингу та терміновість локалізації.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BF0A1DF5-5B62-4B94-B1CF-68FE90920A36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239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4442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9B7D570-2EBC-4D8F-A9CB-64BDCC2C9E6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9DBED58-728D-4D02-BFC2-D7D72CD741A0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Боєприпаси, вибухи та залишки вибухових речовин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CD553CA-1BA5-4607-A97B-8AC01A6771DE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ACA8FFB-708C-47D1-8F1B-A6BEAC1BE610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08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AB32689-5763-4A2B-9719-874846D78E9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EF3187F-85E9-4B96-9FC2-B3B9E2A58A4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0B453CE-67B3-436F-ABA5-AAEC330CE8D4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B5C5CD7-EB08-4EB8-97ED-7658432762C9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Залишки вибухових речовин — компоненти вибухових сумішей і продукти їх перетворення, що потрапляють у ґрунт, воду, донні відклади або повітря після застосування боєприпасів.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7BB4FB6-EA89-4D11-9098-C4E0D8E46118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ВИБУХ ЯК КОМПЛЕКСНИЙ ВПЛИВ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297E81DF-F84E-4B6F-B719-9D145CB6BED9}"/>
              </a:ext>
            </a:extLst>
          </p:cNvPr>
          <p:cNvSpPr>
            <a:spLocks noGrp="1"/>
          </p:cNvSpPr>
          <p:nvPr/>
        </p:nvSpPr>
        <p:spPr>
          <a:xfrm>
            <a:off x="609600" y="29241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029D9F8-06E0-4A8E-B0FC-9DF558D58C30}"/>
              </a:ext>
            </a:extLst>
          </p:cNvPr>
          <p:cNvSpPr>
            <a:spLocks noGrp="1"/>
          </p:cNvSpPr>
          <p:nvPr/>
        </p:nvSpPr>
        <p:spPr>
          <a:xfrm>
            <a:off x="809625" y="283845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руйнування ґрунту, вирва і перемішування горизонтів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7CD9AC7F-F5DF-43C1-B309-68F51BC0D6F4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8C1C282-838B-4F17-B9EB-B5E6715B962C}"/>
              </a:ext>
            </a:extLst>
          </p:cNvPr>
          <p:cNvSpPr>
            <a:spLocks noGrp="1"/>
          </p:cNvSpPr>
          <p:nvPr/>
        </p:nvSpPr>
        <p:spPr>
          <a:xfrm>
            <a:off x="809625" y="3209925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втрата рослинного покриву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1950E7E-7461-45BB-A529-C9A79CB0B611}"/>
              </a:ext>
            </a:extLst>
          </p:cNvPr>
          <p:cNvSpPr>
            <a:spLocks noGrp="1"/>
          </p:cNvSpPr>
          <p:nvPr/>
        </p:nvSpPr>
        <p:spPr>
          <a:xfrm>
            <a:off x="609600" y="3667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2907C72-1FF3-4756-8460-07A2DF87D96D}"/>
              </a:ext>
            </a:extLst>
          </p:cNvPr>
          <p:cNvSpPr>
            <a:spLocks noGrp="1"/>
          </p:cNvSpPr>
          <p:nvPr/>
        </p:nvSpPr>
        <p:spPr>
          <a:xfrm>
            <a:off x="809625" y="358140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пил, дрібнодисперсні частинки й уламки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EC8C45E-3BCA-4D93-9E80-DDDB9DBDE1FB}"/>
              </a:ext>
            </a:extLst>
          </p:cNvPr>
          <p:cNvSpPr>
            <a:spLocks noGrp="1"/>
          </p:cNvSpPr>
          <p:nvPr/>
        </p:nvSpPr>
        <p:spPr>
          <a:xfrm>
            <a:off x="609600" y="4038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C4F91D6-E9EF-4BD1-96DD-30B3F89FB658}"/>
              </a:ext>
            </a:extLst>
          </p:cNvPr>
          <p:cNvSpPr>
            <a:spLocks noGrp="1"/>
          </p:cNvSpPr>
          <p:nvPr/>
        </p:nvSpPr>
        <p:spPr>
          <a:xfrm>
            <a:off x="809625" y="3952875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продукти горіння та залишки вибухових речовин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5EA7C989-9626-4867-84FB-51465EFD1506}"/>
              </a:ext>
            </a:extLst>
          </p:cNvPr>
          <p:cNvSpPr>
            <a:spLocks noGrp="1"/>
          </p:cNvSpPr>
          <p:nvPr/>
        </p:nvSpPr>
        <p:spPr>
          <a:xfrm>
            <a:off x="609600" y="44100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4323B23-6A09-4AF3-B456-BE6C1A7BBACB}"/>
              </a:ext>
            </a:extLst>
          </p:cNvPr>
          <p:cNvSpPr>
            <a:spLocks noGrp="1"/>
          </p:cNvSpPr>
          <p:nvPr/>
        </p:nvSpPr>
        <p:spPr>
          <a:xfrm>
            <a:off x="809625" y="432435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пожежі й пошкодження інфраструктури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0321CDFD-F28A-49A5-809F-2C74A624FD68}"/>
              </a:ext>
            </a:extLst>
          </p:cNvPr>
          <p:cNvSpPr>
            <a:spLocks noGrp="1"/>
          </p:cNvSpPr>
          <p:nvPr/>
        </p:nvSpPr>
        <p:spPr>
          <a:xfrm>
            <a:off x="5981700" y="2533650"/>
            <a:ext cx="2476500" cy="2019300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B3C01ABA-3645-4B09-B7C6-BFEFC6CDD962}"/>
              </a:ext>
            </a:extLst>
          </p:cNvPr>
          <p:cNvSpPr>
            <a:spLocks noGrp="1"/>
          </p:cNvSpPr>
          <p:nvPr/>
        </p:nvSpPr>
        <p:spPr>
          <a:xfrm>
            <a:off x="5981700" y="2533650"/>
            <a:ext cx="24765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864D22A-FB3A-4C4F-8A3D-17297BCD1983}"/>
              </a:ext>
            </a:extLst>
          </p:cNvPr>
          <p:cNvSpPr>
            <a:spLocks noGrp="1"/>
          </p:cNvSpPr>
          <p:nvPr/>
        </p:nvSpPr>
        <p:spPr>
          <a:xfrm>
            <a:off x="6172200" y="270510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ЕНЕРГЕТИЧНІ СПОЛУКИ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0C151677-5C3A-46B2-9A5A-33FC1D83FEB8}"/>
              </a:ext>
            </a:extLst>
          </p:cNvPr>
          <p:cNvSpPr>
            <a:spLocks noGrp="1"/>
          </p:cNvSpPr>
          <p:nvPr/>
        </p:nvSpPr>
        <p:spPr>
          <a:xfrm>
            <a:off x="6172200" y="2971800"/>
            <a:ext cx="2095500" cy="1466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тринітротолуол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гексоген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октоген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продукти трансформації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DA5EBA1D-1747-4DB3-A0F5-BA01DDAA8D87}"/>
              </a:ext>
            </a:extLst>
          </p:cNvPr>
          <p:cNvSpPr>
            <a:spLocks noGrp="1"/>
          </p:cNvSpPr>
          <p:nvPr/>
        </p:nvSpPr>
        <p:spPr>
          <a:xfrm>
            <a:off x="8724900" y="2533650"/>
            <a:ext cx="2857500" cy="2019300"/>
          </a:xfrm>
          <a:prstGeom prst="roundRect">
            <a:avLst>
              <a:gd name="adj" fmla="val 6132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490F82D3-392E-4270-8195-95F423A06409}"/>
              </a:ext>
            </a:extLst>
          </p:cNvPr>
          <p:cNvSpPr>
            <a:spLocks noGrp="1"/>
          </p:cNvSpPr>
          <p:nvPr/>
        </p:nvSpPr>
        <p:spPr>
          <a:xfrm>
            <a:off x="8724900" y="2533650"/>
            <a:ext cx="28575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45EAE5C4-4F0A-485A-A467-C1CFB81BDFEE}"/>
              </a:ext>
            </a:extLst>
          </p:cNvPr>
          <p:cNvSpPr>
            <a:spLocks noGrp="1"/>
          </p:cNvSpPr>
          <p:nvPr/>
        </p:nvSpPr>
        <p:spPr>
          <a:xfrm>
            <a:off x="8915400" y="2705100"/>
            <a:ext cx="2476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МЕТАЛИ ТА СПЛАВИ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0261A69-ED40-4C3C-894B-40AC75FCFDC6}"/>
              </a:ext>
            </a:extLst>
          </p:cNvPr>
          <p:cNvSpPr>
            <a:spLocks noGrp="1"/>
          </p:cNvSpPr>
          <p:nvPr/>
        </p:nvSpPr>
        <p:spPr>
          <a:xfrm>
            <a:off x="8915400" y="2971800"/>
            <a:ext cx="2476500" cy="1466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Pb  •  Cu  •  Zn  •  Ni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Cr  •  Cd  •  Sb  •  Mn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DCE6E662-4FC4-4DDB-BC92-3B2CE331803D}"/>
              </a:ext>
            </a:extLst>
          </p:cNvPr>
          <p:cNvSpPr>
            <a:spLocks noGrp="1"/>
          </p:cNvSpPr>
          <p:nvPr/>
        </p:nvSpPr>
        <p:spPr>
          <a:xfrm>
            <a:off x="5981700" y="4762500"/>
            <a:ext cx="4381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НЕБЕЗПЕКУ ВИЗНАЧАЮТЬ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091F2F20-71E5-4FFF-91D3-6E2409113CD7}"/>
              </a:ext>
            </a:extLst>
          </p:cNvPr>
          <p:cNvSpPr>
            <a:spLocks noGrp="1"/>
          </p:cNvSpPr>
          <p:nvPr/>
        </p:nvSpPr>
        <p:spPr>
          <a:xfrm>
            <a:off x="5981700" y="5010150"/>
            <a:ext cx="56007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l">
              <a:defRPr sz="1050" b="1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тип речовини  •  повнота детонації  •  кількість боєприпасів  •  pH і органічна речовина  •  вологість  •  температура  •  мікроорганізми  •  глибина ґрунтових вод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434016B9-0CF2-4173-9CB5-8BA602F585D0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0FC83ED9-005F-4CA1-8A87-A4C71116D2E8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Метали не руйнуються: вони мігрують, накопичуються в ґрунті, рослинах і трофічних ланцюгах.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DFE907A-0E42-45D7-82CC-866C2115D8D4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9263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BAEC34C-8476-4414-9080-E5AD7734956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C49E890-E07C-4937-9F7F-B3EE49217AAC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Військова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техніка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паливо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мастильні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матеріали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6ADAB60-5BCB-485F-B05B-5A8D196EA0F8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C3345A5-60C0-405D-B7EE-847114B37AD5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DCF0E2F8-9D0B-49C3-916A-C1631BC1162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60979D6-EB33-42D5-917B-D6C553E4C7EE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02C380A-75AB-41A7-8C2B-773A1818F0CE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810ADEE-F9B0-414B-A175-7E9A108A1268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Нафтопродуктове забруднення — надходження у довкілля нафти, бензину, дизельного пального, мастил та інших вуглеводневих сумішей.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D338C011-8A69-4D1D-8893-08E5FB7E26A2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2362200"/>
          </a:xfrm>
          <a:prstGeom prst="roundRect">
            <a:avLst>
              <a:gd name="adj" fmla="val 5242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DADB5060-2627-4CB7-A7D2-3847F9CEC75C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EF837D0-0E47-4D1C-A927-53803518DFF2}"/>
              </a:ext>
            </a:extLst>
          </p:cNvPr>
          <p:cNvSpPr>
            <a:spLocks noGrp="1"/>
          </p:cNvSpPr>
          <p:nvPr/>
        </p:nvSpPr>
        <p:spPr>
          <a:xfrm>
            <a:off x="800100" y="27432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63FBD20-E17A-4826-8B07-22C2B3893D5B}"/>
              </a:ext>
            </a:extLst>
          </p:cNvPr>
          <p:cNvSpPr>
            <a:spLocks noGrp="1"/>
          </p:cNvSpPr>
          <p:nvPr/>
        </p:nvSpPr>
        <p:spPr>
          <a:xfrm>
            <a:off x="800100" y="3009900"/>
            <a:ext cx="2952750" cy="1809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паливні баки й автоцистерни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витоки під час заправлення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неізольоване зберігання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спалена техніка і склади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мастила та технічні рідини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A58E95E-E1F3-4B33-BDCC-819437E26718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2362200"/>
          </a:xfrm>
          <a:prstGeom prst="roundRect">
            <a:avLst>
              <a:gd name="adj" fmla="val 5242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87FE0D7B-356F-44FE-AAA0-B37422BDCDD7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0C00590-D3A2-41F3-B6BE-C8DF37EDD3E7}"/>
              </a:ext>
            </a:extLst>
          </p:cNvPr>
          <p:cNvSpPr>
            <a:spLocks noGrp="1"/>
          </p:cNvSpPr>
          <p:nvPr/>
        </p:nvSpPr>
        <p:spPr>
          <a:xfrm>
            <a:off x="4457700" y="27432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ЗАБРУДНЮВАЧІ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F9D5C45-EE14-4985-8583-69ADB7EA3A36}"/>
              </a:ext>
            </a:extLst>
          </p:cNvPr>
          <p:cNvSpPr>
            <a:spLocks noGrp="1"/>
          </p:cNvSpPr>
          <p:nvPr/>
        </p:nvSpPr>
        <p:spPr>
          <a:xfrm>
            <a:off x="4457700" y="3009900"/>
            <a:ext cx="3048000" cy="1809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аліфатичні й ароматичні вуглеводні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бензен, толуен, етилбензен, ксилени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поліциклічні ароматичні вуглеводні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продукти горіння та присадки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02ED4FA7-B705-4EE0-9B00-796D4F23E7F9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2362200"/>
          </a:xfrm>
          <a:prstGeom prst="roundRect">
            <a:avLst>
              <a:gd name="adj" fmla="val 5242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C77B1925-99E1-415C-8C9F-55D691FE7A86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46281487-2408-48A0-B42D-C0586BE485AB}"/>
              </a:ext>
            </a:extLst>
          </p:cNvPr>
          <p:cNvSpPr>
            <a:spLocks noGrp="1"/>
          </p:cNvSpPr>
          <p:nvPr/>
        </p:nvSpPr>
        <p:spPr>
          <a:xfrm>
            <a:off x="8210550" y="2743200"/>
            <a:ext cx="31813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ВПЛИВ НА ҐРУНТ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D069B8D-D647-42A2-89D6-86355B755049}"/>
              </a:ext>
            </a:extLst>
          </p:cNvPr>
          <p:cNvSpPr>
            <a:spLocks noGrp="1"/>
          </p:cNvSpPr>
          <p:nvPr/>
        </p:nvSpPr>
        <p:spPr>
          <a:xfrm>
            <a:off x="8210550" y="3009900"/>
            <a:ext cx="3181350" cy="1809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закупорювання пор і порушення газообміну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водопроникності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пригнічення біоти, насіння та рослин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міграція до ґрунтових вод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75528BCF-8EC0-4029-9302-3C0299C70F9E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6FD1A2B-AF0F-491D-9CAA-C7853682AE6D}"/>
              </a:ext>
            </a:extLst>
          </p:cNvPr>
          <p:cNvSpPr>
            <a:spLocks noGrp="1"/>
          </p:cNvSpPr>
          <p:nvPr/>
        </p:nvSpPr>
        <p:spPr>
          <a:xfrm>
            <a:off x="838200" y="53054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 водоймах нафтова плівка обмежує газообмін, пошкоджує гідробіонтів і порушує самоочищення.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477477C-6C4B-4E34-83E3-F2B18A5A7CF4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D7E4E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Легкі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фракції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швидше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випаровуються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мігрують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; важкі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довше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зберігаються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у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верхніх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горизонтах</a:t>
            </a:r>
            <a:r>
              <a:rPr sz="112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2B55708-406D-46FE-88D0-C0A07204A14A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02434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3E107209-87AA-46EA-8432-CCE167A4CEB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ACEAC4E-0E66-41E9-A5F3-C99AC6A451B0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Пожежі та продукти горіння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4585E46-ECB3-4DD7-9BF1-742F21576671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8503CAB-6A3E-48F2-8368-7619E0A3B955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10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02455D36-D730-4B89-8F4A-418A074C6CA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1461F0E-5FC1-452A-B3E6-E0E9EBD7F709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E6342B6-6CCE-41C6-ADD8-B1C789F95E91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FCE5FFD-6D71-4E5F-8413-37A26BC46A8F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PM₂.₅ — частинки з аеродинамічним діаметром до 2,5 мкм, здатні проникати у глибокі відділи дихальної системи.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BFCFA2A-D669-4C03-AADE-B5469B719DD1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ТИПИ ВОЄННИХ ПОЖЕЖ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63037F8-84AB-4075-8C07-2721DF8E4020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28B1C05-5115-4F4A-8F71-77D54918E92D}"/>
              </a:ext>
            </a:extLst>
          </p:cNvPr>
          <p:cNvSpPr>
            <a:spLocks noGrp="1"/>
          </p:cNvSpPr>
          <p:nvPr/>
        </p:nvSpPr>
        <p:spPr>
          <a:xfrm>
            <a:off x="809625" y="2857500"/>
            <a:ext cx="45624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лісові та степові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FE3822A2-84CA-4E44-A18C-3905AE96572D}"/>
              </a:ext>
            </a:extLst>
          </p:cNvPr>
          <p:cNvSpPr>
            <a:spLocks noGrp="1"/>
          </p:cNvSpPr>
          <p:nvPr/>
        </p:nvSpPr>
        <p:spPr>
          <a:xfrm>
            <a:off x="609600" y="33432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6C14AD1-A915-491C-98CE-65E4636F6022}"/>
              </a:ext>
            </a:extLst>
          </p:cNvPr>
          <p:cNvSpPr>
            <a:spLocks noGrp="1"/>
          </p:cNvSpPr>
          <p:nvPr/>
        </p:nvSpPr>
        <p:spPr>
          <a:xfrm>
            <a:off x="809625" y="3257550"/>
            <a:ext cx="45624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нафтобази й промислові підприємства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190CB882-3577-44EC-AB2D-9E5D3C1AF552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EF8CEB1-BB20-4E29-A0B8-D38EB6C75865}"/>
              </a:ext>
            </a:extLst>
          </p:cNvPr>
          <p:cNvSpPr>
            <a:spLocks noGrp="1"/>
          </p:cNvSpPr>
          <p:nvPr/>
        </p:nvSpPr>
        <p:spPr>
          <a:xfrm>
            <a:off x="809625" y="3657600"/>
            <a:ext cx="45624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склади, будівлі та полімерні матеріали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64E29683-3B78-4CFA-9365-DDF85528B001}"/>
              </a:ext>
            </a:extLst>
          </p:cNvPr>
          <p:cNvSpPr>
            <a:spLocks noGrp="1"/>
          </p:cNvSpPr>
          <p:nvPr/>
        </p:nvSpPr>
        <p:spPr>
          <a:xfrm>
            <a:off x="609600" y="4143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538C21C-1FFE-47EE-B94F-213BB1133B2D}"/>
              </a:ext>
            </a:extLst>
          </p:cNvPr>
          <p:cNvSpPr>
            <a:spLocks noGrp="1"/>
          </p:cNvSpPr>
          <p:nvPr/>
        </p:nvSpPr>
        <p:spPr>
          <a:xfrm>
            <a:off x="809625" y="4057650"/>
            <a:ext cx="45624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звалища і військова техніка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DB82864-45F7-4CD6-98B6-538F7FF6422D}"/>
              </a:ext>
            </a:extLst>
          </p:cNvPr>
          <p:cNvSpPr>
            <a:spLocks noGrp="1"/>
          </p:cNvSpPr>
          <p:nvPr/>
        </p:nvSpPr>
        <p:spPr>
          <a:xfrm>
            <a:off x="5905500" y="25717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ОСНОВНІ ЗАБРУДНЮВАЧІ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54DC7108-4F3E-4AFF-9D83-0A0998EF71DF}"/>
              </a:ext>
            </a:extLst>
          </p:cNvPr>
          <p:cNvSpPr>
            <a:spLocks noGrp="1"/>
          </p:cNvSpPr>
          <p:nvPr/>
        </p:nvSpPr>
        <p:spPr>
          <a:xfrm>
            <a:off x="59055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98ED068-BEE4-4A7A-8888-A2E28FB73A42}"/>
              </a:ext>
            </a:extLst>
          </p:cNvPr>
          <p:cNvSpPr>
            <a:spLocks noGrp="1"/>
          </p:cNvSpPr>
          <p:nvPr/>
        </p:nvSpPr>
        <p:spPr>
          <a:xfrm>
            <a:off x="6105525" y="2857500"/>
            <a:ext cx="51339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PM₁₀ і PM₂.₅, сажа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69D66DE5-E1F3-48D9-A789-7ADB919BD6BB}"/>
              </a:ext>
            </a:extLst>
          </p:cNvPr>
          <p:cNvSpPr>
            <a:spLocks noGrp="1"/>
          </p:cNvSpPr>
          <p:nvPr/>
        </p:nvSpPr>
        <p:spPr>
          <a:xfrm>
            <a:off x="5905500" y="33432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4B7C8D76-BD64-4CF2-99EA-5B47F7250BB2}"/>
              </a:ext>
            </a:extLst>
          </p:cNvPr>
          <p:cNvSpPr>
            <a:spLocks noGrp="1"/>
          </p:cNvSpPr>
          <p:nvPr/>
        </p:nvSpPr>
        <p:spPr>
          <a:xfrm>
            <a:off x="6105525" y="3257550"/>
            <a:ext cx="51339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CO, оксиди азоту та сірки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10B52BC8-6329-44B3-918D-77FE09614215}"/>
              </a:ext>
            </a:extLst>
          </p:cNvPr>
          <p:cNvSpPr>
            <a:spLocks noGrp="1"/>
          </p:cNvSpPr>
          <p:nvPr/>
        </p:nvSpPr>
        <p:spPr>
          <a:xfrm>
            <a:off x="5905500" y="3743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0EC01ED-0A57-4295-B443-4699F86D6B2F}"/>
              </a:ext>
            </a:extLst>
          </p:cNvPr>
          <p:cNvSpPr>
            <a:spLocks noGrp="1"/>
          </p:cNvSpPr>
          <p:nvPr/>
        </p:nvSpPr>
        <p:spPr>
          <a:xfrm>
            <a:off x="6105525" y="3657600"/>
            <a:ext cx="51339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леткі органічні сполуки й ПАВ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1A7BEF59-B6EB-4D5F-96FE-D8535F753272}"/>
              </a:ext>
            </a:extLst>
          </p:cNvPr>
          <p:cNvSpPr>
            <a:spLocks noGrp="1"/>
          </p:cNvSpPr>
          <p:nvPr/>
        </p:nvSpPr>
        <p:spPr>
          <a:xfrm>
            <a:off x="5905500" y="4143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A39ECDF-88A3-42B7-BCD7-0FED7E725F3C}"/>
              </a:ext>
            </a:extLst>
          </p:cNvPr>
          <p:cNvSpPr>
            <a:spLocks noGrp="1"/>
          </p:cNvSpPr>
          <p:nvPr/>
        </p:nvSpPr>
        <p:spPr>
          <a:xfrm>
            <a:off x="6105525" y="4057650"/>
            <a:ext cx="51339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діоксини, фурани та сполуки металів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3EE5019A-E423-470F-88FF-0F54DF55818E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10972800" cy="762000"/>
          </a:xfrm>
          <a:prstGeom prst="roundRect">
            <a:avLst>
              <a:gd name="adj" fmla="val 17500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9F5EFC28-8B78-4F4E-89A0-5671F104D6BC}"/>
              </a:ext>
            </a:extLst>
          </p:cNvPr>
          <p:cNvSpPr>
            <a:spLocks noGrp="1"/>
          </p:cNvSpPr>
          <p:nvPr/>
        </p:nvSpPr>
        <p:spPr>
          <a:xfrm>
            <a:off x="838200" y="480060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ВТОРИННЕ ЗАБРУДНЕННЯ ПІСЛЯ ПОЖЕЖІ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C4335787-A185-47C2-9BD8-889894DD235A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10382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209"/>
          </a:bodyPr>
          <a:lstStyle/>
          <a:p>
            <a:pPr algn="l">
              <a:def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сажа, зола й пил осідають на ґрунт, рослинність, водойми та агроугіддя; опади змивають їх у водотоки або сприяють інфільтрації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5F7DD280-66E4-4EED-9939-D309C338FD0C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1F3B5547-467B-45BE-AC3E-8A5ED902BABA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Завершення горіння не означає завершення екологічної небезпеки.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8BD5D517-546B-4393-9D3E-337CF5171FCD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4597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20D457DB-27B6-45FD-8217-3DDDDBF078B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3044241-583B-4BF8-ACD3-6551BD296D84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Руйнування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промислових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об’єктів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0817F29-ED66-442F-866E-61E079A0383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7E058B0-16E3-4DB2-BCE4-D72553E8336F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11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4B7350D-1296-40CC-B148-0312BDABF17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38D7C96-B9C7-4076-A5A5-617CDA163F5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D37C62B-2E88-43C8-A2B5-717AA63BCC25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253965E-A4BD-4D0F-86E7-697E24DE375A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Ефект доміно — послідовність взаємопов’язаних аварій, коли пошкодження одного об’єкта спричиняє аварії на інших об’єктах.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AE39C4B-DC08-4B06-88FF-059305EF0456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4762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ПОТЕНЦІЙНО НЕБЕЗПЕЧНІ ОБ’ЄКТИ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26320CC-F69E-492A-8908-F66A3F980817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007DF48-CB98-40DE-8148-1EE9E20E1638}"/>
              </a:ext>
            </a:extLst>
          </p:cNvPr>
          <p:cNvSpPr>
            <a:spLocks noGrp="1"/>
          </p:cNvSpPr>
          <p:nvPr/>
        </p:nvSpPr>
        <p:spPr>
          <a:xfrm>
            <a:off x="809625" y="2857500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хімічні, нафтопереробні й металургійні підприємства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8C12ABBD-3DAA-496C-987C-D735D4B4C253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DB04054-6DBC-4967-A966-E016F4677D78}"/>
              </a:ext>
            </a:extLst>
          </p:cNvPr>
          <p:cNvSpPr>
            <a:spLocks noGrp="1"/>
          </p:cNvSpPr>
          <p:nvPr/>
        </p:nvSpPr>
        <p:spPr>
          <a:xfrm>
            <a:off x="809625" y="3209925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склади</a:t>
            </a:r>
            <a:r>
              <a:rPr sz="11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пального</a:t>
            </a:r>
            <a:r>
              <a:rPr sz="11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1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агрохімікатів</a:t>
            </a:r>
            <a:endParaRPr sz="1125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8A1DB957-856C-492C-B948-F8585A79B5DC}"/>
              </a:ext>
            </a:extLst>
          </p:cNvPr>
          <p:cNvSpPr>
            <a:spLocks noGrp="1"/>
          </p:cNvSpPr>
          <p:nvPr/>
        </p:nvSpPr>
        <p:spPr>
          <a:xfrm>
            <a:off x="609600" y="36480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03415F5-3DC3-407A-8EC3-C5CE21424D51}"/>
              </a:ext>
            </a:extLst>
          </p:cNvPr>
          <p:cNvSpPr>
            <a:spLocks noGrp="1"/>
          </p:cNvSpPr>
          <p:nvPr/>
        </p:nvSpPr>
        <p:spPr>
          <a:xfrm>
            <a:off x="809625" y="3562350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виробництва</a:t>
            </a:r>
            <a:r>
              <a:rPr sz="11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добрив</a:t>
            </a:r>
            <a:endParaRPr sz="1125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1E2B445E-D832-4799-B7DC-ED3768D84F31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87B5409-7A97-44F4-919C-06038CF0A950}"/>
              </a:ext>
            </a:extLst>
          </p:cNvPr>
          <p:cNvSpPr>
            <a:spLocks noGrp="1"/>
          </p:cNvSpPr>
          <p:nvPr/>
        </p:nvSpPr>
        <p:spPr>
          <a:xfrm>
            <a:off x="809625" y="3914775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хвостосховища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шламонакопичувачі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7FB57993-9C7D-414B-8884-4CD2DE39AACC}"/>
              </a:ext>
            </a:extLst>
          </p:cNvPr>
          <p:cNvSpPr>
            <a:spLocks noGrp="1"/>
          </p:cNvSpPr>
          <p:nvPr/>
        </p:nvSpPr>
        <p:spPr>
          <a:xfrm>
            <a:off x="609600" y="4352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40EB48E-F7B8-429B-AFE5-4B90C4F1A746}"/>
              </a:ext>
            </a:extLst>
          </p:cNvPr>
          <p:cNvSpPr>
            <a:spLocks noGrp="1"/>
          </p:cNvSpPr>
          <p:nvPr/>
        </p:nvSpPr>
        <p:spPr>
          <a:xfrm>
            <a:off x="809625" y="4267200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шахти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, ТЕС і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трансформаторні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підстанції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F575DF34-0D21-4263-948A-B6990E2F2CDA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DE467EE-C1E9-4979-B86F-CFDE8780F9C7}"/>
              </a:ext>
            </a:extLst>
          </p:cNvPr>
          <p:cNvSpPr>
            <a:spLocks noGrp="1"/>
          </p:cNvSpPr>
          <p:nvPr/>
        </p:nvSpPr>
        <p:spPr>
          <a:xfrm>
            <a:off x="809625" y="4619625"/>
            <a:ext cx="48482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склади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відходів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3C3D28C-AA34-42D4-BBC6-DBF3388C35E8}"/>
              </a:ext>
            </a:extLst>
          </p:cNvPr>
          <p:cNvSpPr>
            <a:spLocks noGrp="1"/>
          </p:cNvSpPr>
          <p:nvPr/>
        </p:nvSpPr>
        <p:spPr>
          <a:xfrm>
            <a:off x="6191250" y="2571750"/>
            <a:ext cx="428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МОЖЛИВІ ЗАБРУДНЮВАЧІ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3D9BE343-F20D-4995-8C89-748C0910B373}"/>
              </a:ext>
            </a:extLst>
          </p:cNvPr>
          <p:cNvSpPr>
            <a:spLocks noGrp="1"/>
          </p:cNvSpPr>
          <p:nvPr/>
        </p:nvSpPr>
        <p:spPr>
          <a:xfrm>
            <a:off x="619125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A75B5F0-219B-4E6D-8399-03E1A4C08886}"/>
              </a:ext>
            </a:extLst>
          </p:cNvPr>
          <p:cNvSpPr>
            <a:spLocks noGrp="1"/>
          </p:cNvSpPr>
          <p:nvPr/>
        </p:nvSpPr>
        <p:spPr>
          <a:xfrm>
            <a:off x="6391275" y="2857500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кислоти, луги, аміак і хлорвмісні сполуки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E7D85EDD-4295-41F3-A05D-9438E049B2FC}"/>
              </a:ext>
            </a:extLst>
          </p:cNvPr>
          <p:cNvSpPr>
            <a:spLocks noGrp="1"/>
          </p:cNvSpPr>
          <p:nvPr/>
        </p:nvSpPr>
        <p:spPr>
          <a:xfrm>
            <a:off x="6191250" y="3295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83EE8F7-906B-4A8B-91B5-B1420370BA94}"/>
              </a:ext>
            </a:extLst>
          </p:cNvPr>
          <p:cNvSpPr>
            <a:spLocks noGrp="1"/>
          </p:cNvSpPr>
          <p:nvPr/>
        </p:nvSpPr>
        <p:spPr>
          <a:xfrm>
            <a:off x="6391275" y="3209925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феноли, метали та нафтопродукти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85CBCD3B-E8BB-4239-A1B9-8F3EA993A32D}"/>
              </a:ext>
            </a:extLst>
          </p:cNvPr>
          <p:cNvSpPr>
            <a:spLocks noGrp="1"/>
          </p:cNvSpPr>
          <p:nvPr/>
        </p:nvSpPr>
        <p:spPr>
          <a:xfrm>
            <a:off x="6191250" y="36480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D1C548C-14EA-4E5D-A03B-7B7D9D8E85D0}"/>
              </a:ext>
            </a:extLst>
          </p:cNvPr>
          <p:cNvSpPr>
            <a:spLocks noGrp="1"/>
          </p:cNvSpPr>
          <p:nvPr/>
        </p:nvSpPr>
        <p:spPr>
          <a:xfrm>
            <a:off x="6391275" y="3562350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органічні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розчинники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пестициди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AE1B31FC-6618-4CBF-B673-85BE5423876C}"/>
              </a:ext>
            </a:extLst>
          </p:cNvPr>
          <p:cNvSpPr>
            <a:spLocks noGrp="1"/>
          </p:cNvSpPr>
          <p:nvPr/>
        </p:nvSpPr>
        <p:spPr>
          <a:xfrm>
            <a:off x="6191250" y="40005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2760A11A-BBC3-4B95-8B79-E4F3E1D361CF}"/>
              </a:ext>
            </a:extLst>
          </p:cNvPr>
          <p:cNvSpPr>
            <a:spLocks noGrp="1"/>
          </p:cNvSpPr>
          <p:nvPr/>
        </p:nvSpPr>
        <p:spPr>
          <a:xfrm>
            <a:off x="6391275" y="3914775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мінеральні добрива та ціаніди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EE63ED2C-3D4A-415B-B032-6B0E90203435}"/>
              </a:ext>
            </a:extLst>
          </p:cNvPr>
          <p:cNvSpPr>
            <a:spLocks noGrp="1"/>
          </p:cNvSpPr>
          <p:nvPr/>
        </p:nvSpPr>
        <p:spPr>
          <a:xfrm>
            <a:off x="6191250" y="43529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F1AB1339-99C9-419B-B590-0D7DC19C6E46}"/>
              </a:ext>
            </a:extLst>
          </p:cNvPr>
          <p:cNvSpPr>
            <a:spLocks noGrp="1"/>
          </p:cNvSpPr>
          <p:nvPr/>
        </p:nvSpPr>
        <p:spPr>
          <a:xfrm>
            <a:off x="6391275" y="4267200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поліхлоровані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біфеніли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116D5780-B342-4FDD-8562-4521A27E8B4A}"/>
              </a:ext>
            </a:extLst>
          </p:cNvPr>
          <p:cNvSpPr>
            <a:spLocks noGrp="1"/>
          </p:cNvSpPr>
          <p:nvPr/>
        </p:nvSpPr>
        <p:spPr>
          <a:xfrm>
            <a:off x="6191250" y="47053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4491C8FB-78B2-4E03-8871-00B3AB98998B}"/>
              </a:ext>
            </a:extLst>
          </p:cNvPr>
          <p:cNvSpPr>
            <a:spLocks noGrp="1"/>
          </p:cNvSpPr>
          <p:nvPr/>
        </p:nvSpPr>
        <p:spPr>
          <a:xfrm>
            <a:off x="6391275" y="4619625"/>
            <a:ext cx="47529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зола</a:t>
            </a:r>
            <a:r>
              <a:rPr sz="1125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125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шлаки</a:t>
            </a:r>
            <a:endParaRPr sz="1125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C290C20D-9E1B-4BF3-8248-43D65CBF9EDD}"/>
              </a:ext>
            </a:extLst>
          </p:cNvPr>
          <p:cNvSpPr>
            <a:spLocks noGrp="1"/>
          </p:cNvSpPr>
          <p:nvPr/>
        </p:nvSpPr>
        <p:spPr>
          <a:xfrm>
            <a:off x="6096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0A8A4D00-1B57-405B-85AA-2ADB690CD8F0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Ракетний удар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8BB20149-B42B-43C4-B09E-FBE086FC01DF}"/>
              </a:ext>
            </a:extLst>
          </p:cNvPr>
          <p:cNvSpPr>
            <a:spLocks noGrp="1"/>
          </p:cNvSpPr>
          <p:nvPr/>
        </p:nvSpPr>
        <p:spPr>
          <a:xfrm>
            <a:off x="2266950" y="52197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27A851CA-0127-4034-A916-89CAA380F473}"/>
              </a:ext>
            </a:extLst>
          </p:cNvPr>
          <p:cNvSpPr>
            <a:spLocks noGrp="1"/>
          </p:cNvSpPr>
          <p:nvPr/>
        </p:nvSpPr>
        <p:spPr>
          <a:xfrm>
            <a:off x="24384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6DD6DA02-F440-455E-9FEA-4F56288DF8D6}"/>
              </a:ext>
            </a:extLst>
          </p:cNvPr>
          <p:cNvSpPr>
            <a:spLocks noGrp="1"/>
          </p:cNvSpPr>
          <p:nvPr/>
        </p:nvSpPr>
        <p:spPr>
          <a:xfrm>
            <a:off x="25146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Резервуар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7CEFA47A-47B1-4F2B-ACF1-020E3E18AF18}"/>
              </a:ext>
            </a:extLst>
          </p:cNvPr>
          <p:cNvSpPr>
            <a:spLocks noGrp="1"/>
          </p:cNvSpPr>
          <p:nvPr/>
        </p:nvSpPr>
        <p:spPr>
          <a:xfrm>
            <a:off x="4095750" y="52197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1" name="Прямокутник: округлені кути 40">
            <a:extLst>
              <a:ext uri="{FF2B5EF4-FFF2-40B4-BE49-F238E27FC236}">
                <a16:creationId xmlns:a16="http://schemas.microsoft.com/office/drawing/2014/main" id="{70013A9F-9175-4879-8DA6-E1FBF64AC42F}"/>
              </a:ext>
            </a:extLst>
          </p:cNvPr>
          <p:cNvSpPr>
            <a:spLocks noGrp="1"/>
          </p:cNvSpPr>
          <p:nvPr/>
        </p:nvSpPr>
        <p:spPr>
          <a:xfrm>
            <a:off x="42672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493D9398-58F1-4E02-A8DC-EFE37A21CACF}"/>
              </a:ext>
            </a:extLst>
          </p:cNvPr>
          <p:cNvSpPr>
            <a:spLocks noGrp="1"/>
          </p:cNvSpPr>
          <p:nvPr/>
        </p:nvSpPr>
        <p:spPr>
          <a:xfrm>
            <a:off x="43434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Витік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AE5D9B4A-379B-45AF-B258-3749FB462E2D}"/>
              </a:ext>
            </a:extLst>
          </p:cNvPr>
          <p:cNvSpPr>
            <a:spLocks noGrp="1"/>
          </p:cNvSpPr>
          <p:nvPr/>
        </p:nvSpPr>
        <p:spPr>
          <a:xfrm>
            <a:off x="5924550" y="52197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344A438A-DBA8-4059-8C34-9540B5A8CA5A}"/>
              </a:ext>
            </a:extLst>
          </p:cNvPr>
          <p:cNvSpPr>
            <a:spLocks noGrp="1"/>
          </p:cNvSpPr>
          <p:nvPr/>
        </p:nvSpPr>
        <p:spPr>
          <a:xfrm>
            <a:off x="60960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24019E02-3AFA-4D76-B181-48F4BE9512C4}"/>
              </a:ext>
            </a:extLst>
          </p:cNvPr>
          <p:cNvSpPr>
            <a:spLocks noGrp="1"/>
          </p:cNvSpPr>
          <p:nvPr/>
        </p:nvSpPr>
        <p:spPr>
          <a:xfrm>
            <a:off x="61722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Пожежа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43C13ACF-AF78-4F85-87DD-B1DF2CBEAEF9}"/>
              </a:ext>
            </a:extLst>
          </p:cNvPr>
          <p:cNvSpPr>
            <a:spLocks noGrp="1"/>
          </p:cNvSpPr>
          <p:nvPr/>
        </p:nvSpPr>
        <p:spPr>
          <a:xfrm>
            <a:off x="7753350" y="52197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7" name="Прямокутник: округлені кути 46">
            <a:extLst>
              <a:ext uri="{FF2B5EF4-FFF2-40B4-BE49-F238E27FC236}">
                <a16:creationId xmlns:a16="http://schemas.microsoft.com/office/drawing/2014/main" id="{1E187574-377C-459A-8B98-5012E526FFD4}"/>
              </a:ext>
            </a:extLst>
          </p:cNvPr>
          <p:cNvSpPr>
            <a:spLocks noGrp="1"/>
          </p:cNvSpPr>
          <p:nvPr/>
        </p:nvSpPr>
        <p:spPr>
          <a:xfrm>
            <a:off x="79248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C881E96B-2D6E-491E-82D1-D5EF849EF152}"/>
              </a:ext>
            </a:extLst>
          </p:cNvPr>
          <p:cNvSpPr>
            <a:spLocks noGrp="1"/>
          </p:cNvSpPr>
          <p:nvPr/>
        </p:nvSpPr>
        <p:spPr>
          <a:xfrm>
            <a:off x="80010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Сусідній склад</a:t>
            </a:r>
          </a:p>
        </p:txBody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ED3987BA-2E5A-448C-BD7B-7916F3CA1BAD}"/>
              </a:ext>
            </a:extLst>
          </p:cNvPr>
          <p:cNvSpPr>
            <a:spLocks noGrp="1"/>
          </p:cNvSpPr>
          <p:nvPr/>
        </p:nvSpPr>
        <p:spPr>
          <a:xfrm>
            <a:off x="9582150" y="5219700"/>
            <a:ext cx="171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0" name="Прямокутник: округлені кути 49">
            <a:extLst>
              <a:ext uri="{FF2B5EF4-FFF2-40B4-BE49-F238E27FC236}">
                <a16:creationId xmlns:a16="http://schemas.microsoft.com/office/drawing/2014/main" id="{B2188FE3-FACE-4FB8-B176-14BD95C3F271}"/>
              </a:ext>
            </a:extLst>
          </p:cNvPr>
          <p:cNvSpPr>
            <a:spLocks noGrp="1"/>
          </p:cNvSpPr>
          <p:nvPr/>
        </p:nvSpPr>
        <p:spPr>
          <a:xfrm>
            <a:off x="9753600" y="5143500"/>
            <a:ext cx="1638300" cy="495300"/>
          </a:xfrm>
          <a:prstGeom prst="roundRect">
            <a:avLst>
              <a:gd name="adj" fmla="val 19231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FA816996-A161-4B7F-8B24-D36A07AB4B7A}"/>
              </a:ext>
            </a:extLst>
          </p:cNvPr>
          <p:cNvSpPr>
            <a:spLocks noGrp="1"/>
          </p:cNvSpPr>
          <p:nvPr/>
        </p:nvSpPr>
        <p:spPr>
          <a:xfrm>
            <a:off x="9829800" y="5219700"/>
            <a:ext cx="14859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Сток у водойму</a:t>
            </a: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046E54FA-766A-4EA1-A330-614AC10E61AB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09533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612B4F72-4743-488B-B361-AD261692027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E9E638E-9140-4854-94EF-FA61B98277FB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Гірничодобувні об’єкти та затоплення шахт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F624DBB-0D20-400E-AF14-5EA5FFF4F82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7BBE9B5-1FF9-47A4-BD86-CA68F604A4B4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12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D2D2088A-65A5-4126-B137-EDD88D9A6CE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C5FC95A-7529-4E40-A4C9-AD444DBE278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91E2C62-67DA-4E83-882C-9643F0FA9E4F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AA10F32-0CCA-42D5-BB2D-CA52CC09BCAC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Шахтні води — підземні та технологічні води, які надходять у гірничі виробки та можуть містити підвищені концентрації солей, металів і завислих речовин.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6084781-88BD-4D0A-AD7E-6A0022201E41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ПРИПИНЕННЯ ВІДКАЧУВАННЯ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EEF67EE-2878-472B-A791-2A83EDBCD729}"/>
              </a:ext>
            </a:extLst>
          </p:cNvPr>
          <p:cNvSpPr>
            <a:spLocks noGrp="1"/>
          </p:cNvSpPr>
          <p:nvPr/>
        </p:nvSpPr>
        <p:spPr>
          <a:xfrm>
            <a:off x="609600" y="2914650"/>
            <a:ext cx="2476500" cy="666750"/>
          </a:xfrm>
          <a:prstGeom prst="roundRect">
            <a:avLst>
              <a:gd name="adj" fmla="val 1714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6AF4984-1C38-4EC7-8C77-A3D6F3EBF0A5}"/>
              </a:ext>
            </a:extLst>
          </p:cNvPr>
          <p:cNvSpPr>
            <a:spLocks noGrp="1"/>
          </p:cNvSpPr>
          <p:nvPr/>
        </p:nvSpPr>
        <p:spPr>
          <a:xfrm>
            <a:off x="723900" y="3009900"/>
            <a:ext cx="22479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Підняття вод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3277700-DFCB-4DFB-B174-DE46CE5FCC73}"/>
              </a:ext>
            </a:extLst>
          </p:cNvPr>
          <p:cNvSpPr>
            <a:spLocks noGrp="1"/>
          </p:cNvSpPr>
          <p:nvPr/>
        </p:nvSpPr>
        <p:spPr>
          <a:xfrm>
            <a:off x="3105150" y="3048000"/>
            <a:ext cx="2286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790" lnSpcReduction="10000"/>
          </a:bodyPr>
          <a:lstStyle/>
          <a:p>
            <a:pPr algn="ctr">
              <a:def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936B0EBD-1DBE-46AE-8601-C600CFE9E921}"/>
              </a:ext>
            </a:extLst>
          </p:cNvPr>
          <p:cNvSpPr>
            <a:spLocks noGrp="1"/>
          </p:cNvSpPr>
          <p:nvPr/>
        </p:nvSpPr>
        <p:spPr>
          <a:xfrm>
            <a:off x="3352800" y="2914650"/>
            <a:ext cx="2476500" cy="666750"/>
          </a:xfrm>
          <a:prstGeom prst="roundRect">
            <a:avLst>
              <a:gd name="adj" fmla="val 17143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68EB4E1-381B-4387-971B-8FB012405696}"/>
              </a:ext>
            </a:extLst>
          </p:cNvPr>
          <p:cNvSpPr>
            <a:spLocks noGrp="1"/>
          </p:cNvSpPr>
          <p:nvPr/>
        </p:nvSpPr>
        <p:spPr>
          <a:xfrm>
            <a:off x="3467100" y="3009900"/>
            <a:ext cx="22479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Підтоплення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DEA0307-A635-4676-BC8A-85665DFDC0C8}"/>
              </a:ext>
            </a:extLst>
          </p:cNvPr>
          <p:cNvSpPr>
            <a:spLocks noGrp="1"/>
          </p:cNvSpPr>
          <p:nvPr/>
        </p:nvSpPr>
        <p:spPr>
          <a:xfrm>
            <a:off x="5848350" y="3048000"/>
            <a:ext cx="2286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790" lnSpcReduction="10000"/>
          </a:bodyPr>
          <a:lstStyle/>
          <a:p>
            <a:pPr algn="ctr">
              <a:def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8FDAEBF6-14A3-4366-9CA6-889E055B3852}"/>
              </a:ext>
            </a:extLst>
          </p:cNvPr>
          <p:cNvSpPr>
            <a:spLocks noGrp="1"/>
          </p:cNvSpPr>
          <p:nvPr/>
        </p:nvSpPr>
        <p:spPr>
          <a:xfrm>
            <a:off x="6096000" y="2914650"/>
            <a:ext cx="2476500" cy="666750"/>
          </a:xfrm>
          <a:prstGeom prst="roundRect">
            <a:avLst>
              <a:gd name="adj" fmla="val 17143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92FD6E9-D4DD-48A9-9A33-0D02F62E54CA}"/>
              </a:ext>
            </a:extLst>
          </p:cNvPr>
          <p:cNvSpPr>
            <a:spLocks noGrp="1"/>
          </p:cNvSpPr>
          <p:nvPr/>
        </p:nvSpPr>
        <p:spPr>
          <a:xfrm>
            <a:off x="6210300" y="3009900"/>
            <a:ext cx="22479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Вихід на поверхню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03BD7A1-B33D-4F3B-B353-380406734688}"/>
              </a:ext>
            </a:extLst>
          </p:cNvPr>
          <p:cNvSpPr>
            <a:spLocks noGrp="1"/>
          </p:cNvSpPr>
          <p:nvPr/>
        </p:nvSpPr>
        <p:spPr>
          <a:xfrm>
            <a:off x="8591550" y="3048000"/>
            <a:ext cx="2286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790" lnSpcReduction="10000"/>
          </a:bodyPr>
          <a:lstStyle/>
          <a:p>
            <a:pPr algn="ctr">
              <a:def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048B3A62-44A6-4D89-947B-20717E57594F}"/>
              </a:ext>
            </a:extLst>
          </p:cNvPr>
          <p:cNvSpPr>
            <a:spLocks noGrp="1"/>
          </p:cNvSpPr>
          <p:nvPr/>
        </p:nvSpPr>
        <p:spPr>
          <a:xfrm>
            <a:off x="8839200" y="2914650"/>
            <a:ext cx="2476500" cy="666750"/>
          </a:xfrm>
          <a:prstGeom prst="roundRect">
            <a:avLst>
              <a:gd name="adj" fmla="val 17143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CC70A35-0AD9-4BC7-91D1-464F37C83AF5}"/>
              </a:ext>
            </a:extLst>
          </p:cNvPr>
          <p:cNvSpPr>
            <a:spLocks noGrp="1"/>
          </p:cNvSpPr>
          <p:nvPr/>
        </p:nvSpPr>
        <p:spPr>
          <a:xfrm>
            <a:off x="8953500" y="3009900"/>
            <a:ext cx="22479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Забруднення водоносних горизонтів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C9F14E5C-4C1E-4BC5-93FC-1D5F3FD47AAB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2476500" cy="1162050"/>
          </a:xfrm>
          <a:prstGeom prst="roundRect">
            <a:avLst>
              <a:gd name="adj" fmla="val 10656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3F70ED8E-A711-437F-A01D-FA25387F6A75}"/>
              </a:ext>
            </a:extLst>
          </p:cNvPr>
          <p:cNvSpPr>
            <a:spLocks noGrp="1"/>
          </p:cNvSpPr>
          <p:nvPr/>
        </p:nvSpPr>
        <p:spPr>
          <a:xfrm>
            <a:off x="609600" y="3962400"/>
            <a:ext cx="24765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DA21D81-9B65-471E-9E0C-D8703DA27A61}"/>
              </a:ext>
            </a:extLst>
          </p:cNvPr>
          <p:cNvSpPr>
            <a:spLocks noGrp="1"/>
          </p:cNvSpPr>
          <p:nvPr/>
        </p:nvSpPr>
        <p:spPr>
          <a:xfrm>
            <a:off x="800100" y="41338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ВОДА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96900B5-4241-433B-8D0F-7BF73C02B7B2}"/>
              </a:ext>
            </a:extLst>
          </p:cNvPr>
          <p:cNvSpPr>
            <a:spLocks noGrp="1"/>
          </p:cNvSpPr>
          <p:nvPr/>
        </p:nvSpPr>
        <p:spPr>
          <a:xfrm>
            <a:off x="800100" y="4400550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сульфати, метали, солі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4F4CFEC3-6562-46D9-B53A-C55F73E2813D}"/>
              </a:ext>
            </a:extLst>
          </p:cNvPr>
          <p:cNvSpPr>
            <a:spLocks noGrp="1"/>
          </p:cNvSpPr>
          <p:nvPr/>
        </p:nvSpPr>
        <p:spPr>
          <a:xfrm>
            <a:off x="3352800" y="3962400"/>
            <a:ext cx="2476500" cy="1162050"/>
          </a:xfrm>
          <a:prstGeom prst="roundRect">
            <a:avLst>
              <a:gd name="adj" fmla="val 10656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D7FD56F4-AB74-45BD-A13D-E883CABAC5BC}"/>
              </a:ext>
            </a:extLst>
          </p:cNvPr>
          <p:cNvSpPr>
            <a:spLocks noGrp="1"/>
          </p:cNvSpPr>
          <p:nvPr/>
        </p:nvSpPr>
        <p:spPr>
          <a:xfrm>
            <a:off x="3352800" y="3962400"/>
            <a:ext cx="24765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852EE2BC-056A-45F0-A86C-7027ACB61719}"/>
              </a:ext>
            </a:extLst>
          </p:cNvPr>
          <p:cNvSpPr>
            <a:spLocks noGrp="1"/>
          </p:cNvSpPr>
          <p:nvPr/>
        </p:nvSpPr>
        <p:spPr>
          <a:xfrm>
            <a:off x="3543300" y="41338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ҐРУНТИ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CC35CCCE-553A-409E-BD6C-3F5558525993}"/>
              </a:ext>
            </a:extLst>
          </p:cNvPr>
          <p:cNvSpPr>
            <a:spLocks noGrp="1"/>
          </p:cNvSpPr>
          <p:nvPr/>
        </p:nvSpPr>
        <p:spPr>
          <a:xfrm>
            <a:off x="3543300" y="4400550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засолення і підтоплення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6DC160EE-6D17-4050-B2A9-17DA5A7751EE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2476500" cy="1162050"/>
          </a:xfrm>
          <a:prstGeom prst="roundRect">
            <a:avLst>
              <a:gd name="adj" fmla="val 10656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9FF4EF78-57AB-4C96-B878-F43C38984707}"/>
              </a:ext>
            </a:extLst>
          </p:cNvPr>
          <p:cNvSpPr>
            <a:spLocks noGrp="1"/>
          </p:cNvSpPr>
          <p:nvPr/>
        </p:nvSpPr>
        <p:spPr>
          <a:xfrm>
            <a:off x="6096000" y="3962400"/>
            <a:ext cx="24765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A5074DD-72CC-4F83-8816-0F7E619B23C5}"/>
              </a:ext>
            </a:extLst>
          </p:cNvPr>
          <p:cNvSpPr>
            <a:spLocks noGrp="1"/>
          </p:cNvSpPr>
          <p:nvPr/>
        </p:nvSpPr>
        <p:spPr>
          <a:xfrm>
            <a:off x="6286500" y="41338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РЕЛЬЄФ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788343B-7CDF-46DB-B9AF-D9ECAE3D8DF7}"/>
              </a:ext>
            </a:extLst>
          </p:cNvPr>
          <p:cNvSpPr>
            <a:spLocks noGrp="1"/>
          </p:cNvSpPr>
          <p:nvPr/>
        </p:nvSpPr>
        <p:spPr>
          <a:xfrm>
            <a:off x="6286500" y="4400550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просідання поверхні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4BCF8CC2-BCDB-4306-8C28-7236A31B140D}"/>
              </a:ext>
            </a:extLst>
          </p:cNvPr>
          <p:cNvSpPr>
            <a:spLocks noGrp="1"/>
          </p:cNvSpPr>
          <p:nvPr/>
        </p:nvSpPr>
        <p:spPr>
          <a:xfrm>
            <a:off x="8839200" y="3962400"/>
            <a:ext cx="2476500" cy="1162050"/>
          </a:xfrm>
          <a:prstGeom prst="roundRect">
            <a:avLst>
              <a:gd name="adj" fmla="val 10656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04B88026-EEA6-4956-8148-E93CD499A453}"/>
              </a:ext>
            </a:extLst>
          </p:cNvPr>
          <p:cNvSpPr>
            <a:spLocks noGrp="1"/>
          </p:cNvSpPr>
          <p:nvPr/>
        </p:nvSpPr>
        <p:spPr>
          <a:xfrm>
            <a:off x="8839200" y="3962400"/>
            <a:ext cx="24765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E62544DD-A18A-4433-8383-7482E8CDCDAF}"/>
              </a:ext>
            </a:extLst>
          </p:cNvPr>
          <p:cNvSpPr>
            <a:spLocks noGrp="1"/>
          </p:cNvSpPr>
          <p:nvPr/>
        </p:nvSpPr>
        <p:spPr>
          <a:xfrm>
            <a:off x="9029700" y="41338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СПОРУДИ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56A0E96-E489-4452-A565-54540ACAA90A}"/>
              </a:ext>
            </a:extLst>
          </p:cNvPr>
          <p:cNvSpPr>
            <a:spLocks noGrp="1"/>
          </p:cNvSpPr>
          <p:nvPr/>
        </p:nvSpPr>
        <p:spPr>
          <a:xfrm>
            <a:off x="9029700" y="4400550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стійкості</a:t>
            </a:r>
          </a:p>
        </p:txBody>
      </p:sp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3CE8AA75-6DA4-48FD-894E-93E77820960F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A8C7A9EE-3756-4F03-8008-B01F47ADB1EB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353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Особлива загроза — довготривалий неконтрольований рух вод між шахтами та водоносними горизонтами.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7B0CF5FC-C31A-4BE6-BF6C-485AC64D8AD8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68735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3BA2876-923D-4A80-B003-B809E239962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BA5EC23-1667-4985-89CD-DA67974961B0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Руйнування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водогосподарської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комунальної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інфраструктури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A3A74B4-FA66-4D55-B3BA-857361A3CB7A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D34E9B-0FAD-4FC0-8320-7174173A15AA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13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CD7FC3C-E273-4220-8110-5DB3264BDF38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6F9531F-D696-4F6B-96E4-A5E71D2F5F7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AE1BD47-8ABE-44D4-9C92-28312E150FBB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7BE8CCD-A6B8-4BBA-A26C-1B299FDC995D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Воєнно зумовлене забруднення водної інфраструктури — надходження неочищених стоків і небезпечних речовин у поверхневі або підземні води через пошкодження систем водопостачання та водовідведення.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6F69D5DF-9E13-46DB-8E8A-7FC95ADD7897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2381250"/>
          </a:xfrm>
          <a:prstGeom prst="roundRect">
            <a:avLst>
              <a:gd name="adj" fmla="val 5200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2A47D8EC-B9C5-49BB-BD76-432031AD8579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916E688-307D-4466-AF62-8835E7FF1345}"/>
              </a:ext>
            </a:extLst>
          </p:cNvPr>
          <p:cNvSpPr>
            <a:spLocks noGrp="1"/>
          </p:cNvSpPr>
          <p:nvPr/>
        </p:nvSpPr>
        <p:spPr>
          <a:xfrm>
            <a:off x="800100" y="27432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4455D5B-3C4C-47C4-81B2-D039F34F2163}"/>
              </a:ext>
            </a:extLst>
          </p:cNvPr>
          <p:cNvSpPr>
            <a:spLocks noGrp="1"/>
          </p:cNvSpPr>
          <p:nvPr/>
        </p:nvSpPr>
        <p:spPr>
          <a:xfrm>
            <a:off x="800100" y="3009900"/>
            <a:ext cx="2952750" cy="182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колектори й очисні споруди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насосні станції та водогони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дамби й водозабори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затоплені склади та промислові території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неконтрольовані скиди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826890CF-5BC3-4D7A-9906-9C0BA2C83F3E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2381250"/>
          </a:xfrm>
          <a:prstGeom prst="roundRect">
            <a:avLst>
              <a:gd name="adj" fmla="val 5200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6DF94B52-4821-4AFD-B942-5EBC0BEE9DF4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82C99BF-4186-420B-A205-9DFAFA9724C4}"/>
              </a:ext>
            </a:extLst>
          </p:cNvPr>
          <p:cNvSpPr>
            <a:spLocks noGrp="1"/>
          </p:cNvSpPr>
          <p:nvPr/>
        </p:nvSpPr>
        <p:spPr>
          <a:xfrm>
            <a:off x="4457700" y="27432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ДОМІШКИ У ВОДІ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FCBBB7E-95A9-4B70-B4BB-2DC38C01CCC7}"/>
              </a:ext>
            </a:extLst>
          </p:cNvPr>
          <p:cNvSpPr>
            <a:spLocks noGrp="1"/>
          </p:cNvSpPr>
          <p:nvPr/>
        </p:nvSpPr>
        <p:spPr>
          <a:xfrm>
            <a:off x="4457700" y="3009900"/>
            <a:ext cx="3048000" cy="182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органічні речовини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азот і фосфор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патогенні мікроорганізми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нафтопродукти й метали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завислі речовини, хімікати, відходи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B82685A8-8202-40FF-B418-0303A3DCE6CC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2381250"/>
          </a:xfrm>
          <a:prstGeom prst="roundRect">
            <a:avLst>
              <a:gd name="adj" fmla="val 5200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3238CCB0-A0F4-4B76-8CBE-9E765DC88B5C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899DCD6-AF5B-4EED-8A28-4494E7AA9F7C}"/>
              </a:ext>
            </a:extLst>
          </p:cNvPr>
          <p:cNvSpPr>
            <a:spLocks noGrp="1"/>
          </p:cNvSpPr>
          <p:nvPr/>
        </p:nvSpPr>
        <p:spPr>
          <a:xfrm>
            <a:off x="8210550" y="2743200"/>
            <a:ext cx="31813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НАСЛІДКИ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27A6BDE-3254-49F9-A0C7-3DEDBDFE7E9C}"/>
              </a:ext>
            </a:extLst>
          </p:cNvPr>
          <p:cNvSpPr>
            <a:spLocks noGrp="1"/>
          </p:cNvSpPr>
          <p:nvPr/>
        </p:nvSpPr>
        <p:spPr>
          <a:xfrm>
            <a:off x="8210550" y="3009900"/>
            <a:ext cx="3181350" cy="1828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зростання БСК і дефіцит кисню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евтрофікація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загибель гідробіонтів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санітарне погіршення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обмеження використання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накопичення у донних відкладах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3B32D44D-6714-456C-87B5-4C27F9306AB9}"/>
              </a:ext>
            </a:extLst>
          </p:cNvPr>
          <p:cNvSpPr>
            <a:spLocks noGrp="1"/>
          </p:cNvSpPr>
          <p:nvPr/>
        </p:nvSpPr>
        <p:spPr>
          <a:xfrm>
            <a:off x="609600" y="52768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6EB5EB5-BBAD-4B3F-848F-8AFCF61B02DA}"/>
              </a:ext>
            </a:extLst>
          </p:cNvPr>
          <p:cNvSpPr>
            <a:spLocks noGrp="1"/>
          </p:cNvSpPr>
          <p:nvPr/>
        </p:nvSpPr>
        <p:spPr>
          <a:xfrm>
            <a:off x="838200" y="53435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92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Пошкодження водної інфраструктури одночасно створює екологічну, санітарну та гуманітарну небезпеку.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271ED3A-3D0E-43A4-AE2A-C790191B8A6F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331779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D614FD3-D959-49E5-8FA8-F317F957418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C442913-3E7D-4DEC-9A9C-3EE504D7EF46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Відходи руйнування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758D69D-84F5-4275-8422-8DB2421C220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8429B1C-A3AD-4BC7-A184-674B61FE26BA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14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B01D6E8-CD35-4AD2-AD00-1CEA5FC0B67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F28B9D7-6C8F-45F6-9C9D-2B960E7EDDB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FA87752-7946-432A-99DC-DF992BAF9157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E741192-CE7C-4172-9BE2-8150A774EA64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Відходи руйнування — суміш матеріалів, що утворилася внаслідок пошкодження або знищення будівель, інженерних споруд, промислових об’єктів і транспортної інфраструктури.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565C31D-4E0C-455F-A275-D5539CB66286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2247900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A3D78C0-48CD-4AFB-82AF-08F6342CADF2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42EB664-7AE4-4DFC-A9BA-E5B1FD027CA1}"/>
              </a:ext>
            </a:extLst>
          </p:cNvPr>
          <p:cNvSpPr>
            <a:spLocks noGrp="1"/>
          </p:cNvSpPr>
          <p:nvPr/>
        </p:nvSpPr>
        <p:spPr>
          <a:xfrm>
            <a:off x="800100" y="274320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СКЛАД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E3D05DD-33FA-4FC5-AB2A-8486FA5C8F9B}"/>
              </a:ext>
            </a:extLst>
          </p:cNvPr>
          <p:cNvSpPr>
            <a:spLocks noGrp="1"/>
          </p:cNvSpPr>
          <p:nvPr/>
        </p:nvSpPr>
        <p:spPr>
          <a:xfrm>
            <a:off x="800100" y="3009900"/>
            <a:ext cx="2952750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бетон, цегла, деревина, метал і скло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пластмаси та ізоляційні матеріали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електронне й покрівельне обладнання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хімічні залишки, забруднений ґрунт, уламки боєприпасів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2C60690-A2C4-4824-8A01-10D1F6283B3F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2247900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F5FE33B-0097-4447-84F6-ED580FEE63E1}"/>
              </a:ext>
            </a:extLst>
          </p:cNvPr>
          <p:cNvSpPr>
            <a:spLocks noGrp="1"/>
          </p:cNvSpPr>
          <p:nvPr/>
        </p:nvSpPr>
        <p:spPr>
          <a:xfrm>
            <a:off x="4267200" y="257175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CDE5DA3-46AD-4F39-B575-64024E72EA8C}"/>
              </a:ext>
            </a:extLst>
          </p:cNvPr>
          <p:cNvSpPr>
            <a:spLocks noGrp="1"/>
          </p:cNvSpPr>
          <p:nvPr/>
        </p:nvSpPr>
        <p:spPr>
          <a:xfrm>
            <a:off x="4457700" y="274320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НЕБЕЗПЕЧНІ КОМПОНЕНТИ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F1528F9-4808-45BE-AF83-600EE07E6D69}"/>
              </a:ext>
            </a:extLst>
          </p:cNvPr>
          <p:cNvSpPr>
            <a:spLocks noGrp="1"/>
          </p:cNvSpPr>
          <p:nvPr/>
        </p:nvSpPr>
        <p:spPr>
          <a:xfrm>
            <a:off x="4457700" y="3009900"/>
            <a:ext cx="3048000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азбест і свинцеві фарби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ртутні прилади й акумулятори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мастила, трансформаторні рідини та пальне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медичні й невідомі промислові відходи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вибухонебезпечні предмети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14197275-C6D7-41CD-B08C-2A4FE3B2A2DF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2247900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C917E9A1-1DFF-48BE-824A-F42415B5D261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56235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D749C8E-4A0C-47D9-A228-68162C36DBF5}"/>
              </a:ext>
            </a:extLst>
          </p:cNvPr>
          <p:cNvSpPr>
            <a:spLocks noGrp="1"/>
          </p:cNvSpPr>
          <p:nvPr/>
        </p:nvSpPr>
        <p:spPr>
          <a:xfrm>
            <a:off x="8210550" y="2743200"/>
            <a:ext cx="31813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РИЗИКИ ПОВОДЖЕННЯ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54AD798-EFB7-4409-BFAA-D2B926A2F7C2}"/>
              </a:ext>
            </a:extLst>
          </p:cNvPr>
          <p:cNvSpPr>
            <a:spLocks noGrp="1"/>
          </p:cNvSpPr>
          <p:nvPr/>
        </p:nvSpPr>
        <p:spPr>
          <a:xfrm>
            <a:off x="8210550" y="3009900"/>
            <a:ext cx="3181350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пил та азбестові волокна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забруднення нових територій і вод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змішування різних потоків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втрата ресурсного потенціалу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травмування населення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2B5B2996-D431-4E8A-B767-F99F72EF7845}"/>
              </a:ext>
            </a:extLst>
          </p:cNvPr>
          <p:cNvSpPr>
            <a:spLocks noGrp="1"/>
          </p:cNvSpPr>
          <p:nvPr/>
        </p:nvSpPr>
        <p:spPr>
          <a:xfrm>
            <a:off x="609600" y="5086350"/>
            <a:ext cx="10972800" cy="514350"/>
          </a:xfrm>
          <a:prstGeom prst="roundRect">
            <a:avLst>
              <a:gd name="adj" fmla="val 22222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80B6125-A91B-42AE-BDF6-138A929187B6}"/>
              </a:ext>
            </a:extLst>
          </p:cNvPr>
          <p:cNvSpPr>
            <a:spLocks noGrp="1"/>
          </p:cNvSpPr>
          <p:nvPr/>
        </p:nvSpPr>
        <p:spPr>
          <a:xfrm>
            <a:off x="838200" y="5181600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ОБОВ’ЯЗКОВА ПЕРЕДУМОВА СОРТУВАННЯ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8A39D7C-2385-43FD-913E-EED6010B6980}"/>
              </a:ext>
            </a:extLst>
          </p:cNvPr>
          <p:cNvSpPr>
            <a:spLocks noGrp="1"/>
          </p:cNvSpPr>
          <p:nvPr/>
        </p:nvSpPr>
        <p:spPr>
          <a:xfrm>
            <a:off x="4667250" y="5143500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747" lnSpcReduction="20000"/>
          </a:bodyPr>
          <a:lstStyle/>
          <a:p>
            <a:pPr algn="l">
              <a:def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перевірка території на вибухонебезпечні предмети уповноваженими фахівцями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582964F1-19C1-4A40-A1AD-A92FF6FA972E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6DFF4CC-5715-4196-8432-910C5BFA581E}"/>
              </a:ext>
            </a:extLst>
          </p:cNvPr>
          <p:cNvSpPr>
            <a:spLocks noGrp="1"/>
          </p:cNvSpPr>
          <p:nvPr/>
        </p:nvSpPr>
        <p:spPr>
          <a:xfrm>
            <a:off x="838200" y="58388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518" lnSpcReduction="10000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Контрольоване сортування запобігає вторинному забрудненню і зберігає матеріали для повторного використання.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FA0F035C-775B-4638-947D-3429F9D95371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67097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6FBF1D0C-029D-4BD0-B5F0-7B0F561B2F7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4A63A1E-ED3F-4726-845A-B33028ABC3C9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Радіаційні та ядерні ризики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1D686FF-9782-42F2-B40A-0D83390D6BB6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E0AB514-08F7-48CE-B3A3-58D523E2EC1F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15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49D2C57-8725-4820-BCCD-D88BA658694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1F5661D2-4FD4-4D64-A3F2-BDA556E3946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DDA7899-D6A9-40E3-A448-BF93FD3419AF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EE84532-6269-468B-BD70-AB6583B1F609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Радіаційне забруднення — наявність радіонуклідів у довкіллі понад природний фон або нормативні рівні внаслідок аварій, пошкодження об’єктів чи переміщення забруднених матеріалів.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2EAB09F-EBF4-4B76-9C83-939A7B50652E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333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ПОТЕНЦІЙНІ ДЖЕРЕЛА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2780385-82D2-4980-81D8-B2E218451C8C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572B2BB-6AA6-44A4-93EC-C6AE118D3227}"/>
              </a:ext>
            </a:extLst>
          </p:cNvPr>
          <p:cNvSpPr>
            <a:spLocks noGrp="1"/>
          </p:cNvSpPr>
          <p:nvPr/>
        </p:nvSpPr>
        <p:spPr>
          <a:xfrm>
            <a:off x="809625" y="285750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атомні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електростанції</a:t>
            </a:r>
            <a:endParaRPr sz="1200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ACFDFF20-8390-4943-B5A8-EE360062251E}"/>
              </a:ext>
            </a:extLst>
          </p:cNvPr>
          <p:cNvSpPr>
            <a:spLocks noGrp="1"/>
          </p:cNvSpPr>
          <p:nvPr/>
        </p:nvSpPr>
        <p:spPr>
          <a:xfrm>
            <a:off x="609600" y="3314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BEB43FD-214F-44E2-9F9E-7517108C4263}"/>
              </a:ext>
            </a:extLst>
          </p:cNvPr>
          <p:cNvSpPr>
            <a:spLocks noGrp="1"/>
          </p:cNvSpPr>
          <p:nvPr/>
        </p:nvSpPr>
        <p:spPr>
          <a:xfrm>
            <a:off x="809625" y="3228975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сховища радіоактивних відходів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819499DA-B82B-4636-9EAE-004C74DCD6CC}"/>
              </a:ext>
            </a:extLst>
          </p:cNvPr>
          <p:cNvSpPr>
            <a:spLocks noGrp="1"/>
          </p:cNvSpPr>
          <p:nvPr/>
        </p:nvSpPr>
        <p:spPr>
          <a:xfrm>
            <a:off x="609600" y="36861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8EC922D-3C94-46A5-9A96-ABE0FE841279}"/>
              </a:ext>
            </a:extLst>
          </p:cNvPr>
          <p:cNvSpPr>
            <a:spLocks noGrp="1"/>
          </p:cNvSpPr>
          <p:nvPr/>
        </p:nvSpPr>
        <p:spPr>
          <a:xfrm>
            <a:off x="809625" y="360045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дослідницькі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установки</a:t>
            </a:r>
            <a:endParaRPr sz="1200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053B0ED-9C1A-40BF-8990-8BAB6A9741A5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414264B-0F96-4E88-9412-BC3EBD1E2A91}"/>
              </a:ext>
            </a:extLst>
          </p:cNvPr>
          <p:cNvSpPr>
            <a:spLocks noGrp="1"/>
          </p:cNvSpPr>
          <p:nvPr/>
        </p:nvSpPr>
        <p:spPr>
          <a:xfrm>
            <a:off x="809625" y="3971925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медичні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промислові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випромінювання</a:t>
            </a:r>
            <a:endParaRPr sz="1200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B3F6D49C-0C4A-4F93-9624-6D304F60F89B}"/>
              </a:ext>
            </a:extLst>
          </p:cNvPr>
          <p:cNvSpPr>
            <a:spLocks noGrp="1"/>
          </p:cNvSpPr>
          <p:nvPr/>
        </p:nvSpPr>
        <p:spPr>
          <a:xfrm>
            <a:off x="609600" y="44291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CFE93CD-206B-457E-9B45-7E74546EAB1F}"/>
              </a:ext>
            </a:extLst>
          </p:cNvPr>
          <p:cNvSpPr>
            <a:spLocks noGrp="1"/>
          </p:cNvSpPr>
          <p:nvPr/>
        </p:nvSpPr>
        <p:spPr>
          <a:xfrm>
            <a:off x="809625" y="4343400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території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попереднього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забруднення</a:t>
            </a:r>
            <a:endParaRPr sz="1200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2D0451D2-EA24-45FC-8F7A-150B8431C905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CEF73F4-AF91-455B-B099-84C4919FF046}"/>
              </a:ext>
            </a:extLst>
          </p:cNvPr>
          <p:cNvSpPr>
            <a:spLocks noGrp="1"/>
          </p:cNvSpPr>
          <p:nvPr/>
        </p:nvSpPr>
        <p:spPr>
          <a:xfrm>
            <a:off x="809625" y="4714875"/>
            <a:ext cx="47529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пошкоджені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системи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контролю</a:t>
            </a:r>
            <a:r>
              <a:rPr sz="1200" b="0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200" b="0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зберігання</a:t>
            </a:r>
            <a:endParaRPr sz="1200" b="0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9DFE8F39-E1EB-4847-83A8-60210B68FD1E}"/>
              </a:ext>
            </a:extLst>
          </p:cNvPr>
          <p:cNvSpPr>
            <a:spLocks noGrp="1"/>
          </p:cNvSpPr>
          <p:nvPr/>
        </p:nvSpPr>
        <p:spPr>
          <a:xfrm>
            <a:off x="6153150" y="2571750"/>
            <a:ext cx="5429250" cy="990600"/>
          </a:xfrm>
          <a:prstGeom prst="roundRect">
            <a:avLst>
              <a:gd name="adj" fmla="val 13462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3BDC058B-939A-404E-A74B-E023E3036A57}"/>
              </a:ext>
            </a:extLst>
          </p:cNvPr>
          <p:cNvSpPr>
            <a:spLocks noGrp="1"/>
          </p:cNvSpPr>
          <p:nvPr/>
        </p:nvSpPr>
        <p:spPr>
          <a:xfrm>
            <a:off x="6153150" y="2571750"/>
            <a:ext cx="85725" cy="9906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4A7430A-AA99-48B8-9CA0-2A3A7CACE7F3}"/>
              </a:ext>
            </a:extLst>
          </p:cNvPr>
          <p:cNvSpPr>
            <a:spLocks noGrp="1"/>
          </p:cNvSpPr>
          <p:nvPr/>
        </p:nvSpPr>
        <p:spPr>
          <a:xfrm>
            <a:off x="6400800" y="2667000"/>
            <a:ext cx="5000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721EA55-B892-4149-95FF-1F0D23D23BC1}"/>
              </a:ext>
            </a:extLst>
          </p:cNvPr>
          <p:cNvSpPr>
            <a:spLocks noGrp="1"/>
          </p:cNvSpPr>
          <p:nvPr/>
        </p:nvSpPr>
        <p:spPr>
          <a:xfrm>
            <a:off x="6400800" y="2867025"/>
            <a:ext cx="49720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791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Ресуспензія — повторне підняття в атмосферу частинок, які раніше осіли на ґрунт або інші поверхні.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C023529-5CD9-4D97-A689-A10C800C7E02}"/>
              </a:ext>
            </a:extLst>
          </p:cNvPr>
          <p:cNvSpPr>
            <a:spLocks noGrp="1"/>
          </p:cNvSpPr>
          <p:nvPr/>
        </p:nvSpPr>
        <p:spPr>
          <a:xfrm>
            <a:off x="6419850" y="38100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ЧИННИКИ РЕСУСПЕНЗІЇ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1EA7BA05-F19C-4EDE-AF63-EFC8760EE33C}"/>
              </a:ext>
            </a:extLst>
          </p:cNvPr>
          <p:cNvSpPr>
            <a:spLocks noGrp="1"/>
          </p:cNvSpPr>
          <p:nvPr/>
        </p:nvSpPr>
        <p:spPr>
          <a:xfrm>
            <a:off x="6419850" y="4133850"/>
            <a:ext cx="4762500" cy="361950"/>
          </a:xfrm>
          <a:prstGeom prst="roundRect">
            <a:avLst>
              <a:gd name="adj" fmla="val 26316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B23F094F-ED28-4DF7-B9AE-43FB91947CAB}"/>
              </a:ext>
            </a:extLst>
          </p:cNvPr>
          <p:cNvSpPr>
            <a:spLocks noGrp="1"/>
          </p:cNvSpPr>
          <p:nvPr/>
        </p:nvSpPr>
        <p:spPr>
          <a:xfrm>
            <a:off x="6572250" y="4181475"/>
            <a:ext cx="44577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рух військової техніки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8C6485E4-520E-43D1-BE02-6D6F4FB80869}"/>
              </a:ext>
            </a:extLst>
          </p:cNvPr>
          <p:cNvSpPr>
            <a:spLocks noGrp="1"/>
          </p:cNvSpPr>
          <p:nvPr/>
        </p:nvSpPr>
        <p:spPr>
          <a:xfrm>
            <a:off x="6419850" y="4591050"/>
            <a:ext cx="4762500" cy="361950"/>
          </a:xfrm>
          <a:prstGeom prst="roundRect">
            <a:avLst>
              <a:gd name="adj" fmla="val 26316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726BC903-AC7E-4AD3-8527-C17C7B68ACB7}"/>
              </a:ext>
            </a:extLst>
          </p:cNvPr>
          <p:cNvSpPr>
            <a:spLocks noGrp="1"/>
          </p:cNvSpPr>
          <p:nvPr/>
        </p:nvSpPr>
        <p:spPr>
          <a:xfrm>
            <a:off x="6572250" y="4638675"/>
            <a:ext cx="44577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пожежі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FE2264FB-B83A-4806-A01E-43A5E0E99AEF}"/>
              </a:ext>
            </a:extLst>
          </p:cNvPr>
          <p:cNvSpPr>
            <a:spLocks noGrp="1"/>
          </p:cNvSpPr>
          <p:nvPr/>
        </p:nvSpPr>
        <p:spPr>
          <a:xfrm>
            <a:off x="6419850" y="5048250"/>
            <a:ext cx="4762500" cy="361950"/>
          </a:xfrm>
          <a:prstGeom prst="roundRect">
            <a:avLst>
              <a:gd name="adj" fmla="val 26316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931FFAE9-C7BF-4336-9A16-914A5E8E145D}"/>
              </a:ext>
            </a:extLst>
          </p:cNvPr>
          <p:cNvSpPr>
            <a:spLocks noGrp="1"/>
          </p:cNvSpPr>
          <p:nvPr/>
        </p:nvSpPr>
        <p:spPr>
          <a:xfrm>
            <a:off x="6572250" y="5095875"/>
            <a:ext cx="44577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порушення ґрунтового покриву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9017531F-B6D5-4B39-ADE2-253D77827B48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7DB50177-545B-4B8D-A9A1-35485E47A49A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Найвищий ризик виникає там, де радіонукліди накопичувалися ще до бойових дій.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4C8201F0-B5F5-4DFC-9DB4-3C3D1F5EEC18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00570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05DF337C-8676-4CAA-84FB-A2225B9BD3D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137F869-8D33-447B-A8B3-F3B6AE77E558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Біологічне забруднення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41E4D26-0A40-4404-82D7-2B53D91D7A3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AE1B759-44B0-44EB-B864-0AAD9C1EA76E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16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6B4E948-4566-4E8A-8DE2-5FF4F24599E8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DF46C44-50C4-4ABA-A5A5-B9D2A0A7A647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51A8AD7-7D21-49DA-A792-6E2A15EC850B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4458166-BB93-4A79-A919-D5CB55AFC23E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Біологічне забруднення — надходження або надмірне поширення мікроорганізмів, паразитів чи інших біологічних агентів, здатних створювати ризики для людей, тварин або екосистем.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2F3BC37-63DF-4C49-8F9B-C563CED56D8E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ВОЄННО ЗУМОВЛЕНІ ДЖЕРЕЛА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551DA70E-7A1B-452C-A286-90BB7ADEA618}"/>
              </a:ext>
            </a:extLst>
          </p:cNvPr>
          <p:cNvSpPr>
            <a:spLocks noGrp="1"/>
          </p:cNvSpPr>
          <p:nvPr/>
        </p:nvSpPr>
        <p:spPr>
          <a:xfrm>
            <a:off x="6096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84F8740-4887-4B62-8BD1-51C6593B594C}"/>
              </a:ext>
            </a:extLst>
          </p:cNvPr>
          <p:cNvSpPr>
            <a:spLocks noGrp="1"/>
          </p:cNvSpPr>
          <p:nvPr/>
        </p:nvSpPr>
        <p:spPr>
          <a:xfrm>
            <a:off x="809625" y="2857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пошкоджені каналізаційні системи й очисні споруди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24983C3F-D3CA-4386-8122-9EDB41CAEFC8}"/>
              </a:ext>
            </a:extLst>
          </p:cNvPr>
          <p:cNvSpPr>
            <a:spLocks noGrp="1"/>
          </p:cNvSpPr>
          <p:nvPr/>
        </p:nvSpPr>
        <p:spPr>
          <a:xfrm>
            <a:off x="609600" y="3324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7B5E8D4-3DAD-47BF-8736-23E17424480B}"/>
              </a:ext>
            </a:extLst>
          </p:cNvPr>
          <p:cNvSpPr>
            <a:spLocks noGrp="1"/>
          </p:cNvSpPr>
          <p:nvPr/>
        </p:nvSpPr>
        <p:spPr>
          <a:xfrm>
            <a:off x="809625" y="3238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затоплені місця зберігання відходів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B45DBCEC-50A0-4E39-A313-713E3875CCEF}"/>
              </a:ext>
            </a:extLst>
          </p:cNvPr>
          <p:cNvSpPr>
            <a:spLocks noGrp="1"/>
          </p:cNvSpPr>
          <p:nvPr/>
        </p:nvSpPr>
        <p:spPr>
          <a:xfrm>
            <a:off x="609600" y="3705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3883B0E-F412-4CBF-BBDB-AAB8E3F0A57B}"/>
              </a:ext>
            </a:extLst>
          </p:cNvPr>
          <p:cNvSpPr>
            <a:spLocks noGrp="1"/>
          </p:cNvSpPr>
          <p:nvPr/>
        </p:nvSpPr>
        <p:spPr>
          <a:xfrm>
            <a:off x="809625" y="3619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ветеринарного контролю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2F80906-51BC-483E-8459-DF4E07E0281C}"/>
              </a:ext>
            </a:extLst>
          </p:cNvPr>
          <p:cNvSpPr>
            <a:spLocks noGrp="1"/>
          </p:cNvSpPr>
          <p:nvPr/>
        </p:nvSpPr>
        <p:spPr>
          <a:xfrm>
            <a:off x="609600" y="4086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A4045B5-E5FB-4F65-8597-C7E097CA3C94}"/>
              </a:ext>
            </a:extLst>
          </p:cNvPr>
          <p:cNvSpPr>
            <a:spLocks noGrp="1"/>
          </p:cNvSpPr>
          <p:nvPr/>
        </p:nvSpPr>
        <p:spPr>
          <a:xfrm>
            <a:off x="809625" y="4000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накопичення загиблих тварин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3BCDAB94-0697-489A-B7EC-99B593C64DCF}"/>
              </a:ext>
            </a:extLst>
          </p:cNvPr>
          <p:cNvSpPr>
            <a:spLocks noGrp="1"/>
          </p:cNvSpPr>
          <p:nvPr/>
        </p:nvSpPr>
        <p:spPr>
          <a:xfrm>
            <a:off x="609600" y="4467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DFCC14F-89E0-4D36-BC0C-D4C57A04B2BD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зберігання харчових продуктів</a:t>
            </a:r>
          </a:p>
        </p:txBody>
      </p:sp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FFFFBCC0-33A1-4698-B87F-E6BEA5385EE0}"/>
              </a:ext>
            </a:extLst>
          </p:cNvPr>
          <p:cNvSpPr>
            <a:spLocks noGrp="1"/>
          </p:cNvSpPr>
          <p:nvPr/>
        </p:nvSpPr>
        <p:spPr>
          <a:xfrm>
            <a:off x="609600" y="4848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A0D4E45-FAA4-4E24-A84C-1E29A5F5878C}"/>
              </a:ext>
            </a:extLst>
          </p:cNvPr>
          <p:cNvSpPr>
            <a:spLocks noGrp="1"/>
          </p:cNvSpPr>
          <p:nvPr/>
        </p:nvSpPr>
        <p:spPr>
          <a:xfrm>
            <a:off x="809625" y="4762500"/>
            <a:ext cx="49434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забруднення питної води та стихійні звалища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794C8B0-B889-4D28-B80B-0EB816AEFC03}"/>
              </a:ext>
            </a:extLst>
          </p:cNvPr>
          <p:cNvSpPr>
            <a:spLocks noGrp="1"/>
          </p:cNvSpPr>
          <p:nvPr/>
        </p:nvSpPr>
        <p:spPr>
          <a:xfrm>
            <a:off x="6191250" y="257175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МОЖЛИВІ НАСЛІДКИ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61A25E11-F414-4A07-AA2D-5F267DB237C2}"/>
              </a:ext>
            </a:extLst>
          </p:cNvPr>
          <p:cNvSpPr>
            <a:spLocks noGrp="1"/>
          </p:cNvSpPr>
          <p:nvPr/>
        </p:nvSpPr>
        <p:spPr>
          <a:xfrm>
            <a:off x="619125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BC40C72-4213-499E-9DB9-E36F1B7674BA}"/>
              </a:ext>
            </a:extLst>
          </p:cNvPr>
          <p:cNvSpPr>
            <a:spLocks noGrp="1"/>
          </p:cNvSpPr>
          <p:nvPr/>
        </p:nvSpPr>
        <p:spPr>
          <a:xfrm>
            <a:off x="6391275" y="2857500"/>
            <a:ext cx="47529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зростання чисельності патогенів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EBB0A2FF-3CA6-47E7-9D8E-E780EADF6DA4}"/>
              </a:ext>
            </a:extLst>
          </p:cNvPr>
          <p:cNvSpPr>
            <a:spLocks noGrp="1"/>
          </p:cNvSpPr>
          <p:nvPr/>
        </p:nvSpPr>
        <p:spPr>
          <a:xfrm>
            <a:off x="6191250" y="33623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4C76765C-9390-4CD8-8C1B-77D1C8E1B546}"/>
              </a:ext>
            </a:extLst>
          </p:cNvPr>
          <p:cNvSpPr>
            <a:spLocks noGrp="1"/>
          </p:cNvSpPr>
          <p:nvPr/>
        </p:nvSpPr>
        <p:spPr>
          <a:xfrm>
            <a:off x="6391275" y="3276600"/>
            <a:ext cx="47529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погіршення санітарного стану води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A3FF5DB9-5AAB-4587-BEE2-6870F0AD8A8D}"/>
              </a:ext>
            </a:extLst>
          </p:cNvPr>
          <p:cNvSpPr>
            <a:spLocks noGrp="1"/>
          </p:cNvSpPr>
          <p:nvPr/>
        </p:nvSpPr>
        <p:spPr>
          <a:xfrm>
            <a:off x="619125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85A26ACC-F78F-4A13-994E-D1D6884DFDEE}"/>
              </a:ext>
            </a:extLst>
          </p:cNvPr>
          <p:cNvSpPr>
            <a:spLocks noGrp="1"/>
          </p:cNvSpPr>
          <p:nvPr/>
        </p:nvSpPr>
        <p:spPr>
          <a:xfrm>
            <a:off x="6391275" y="3695700"/>
            <a:ext cx="47529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поширення переносників захворювань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C97F5BE2-F146-4863-B49F-43B2B180909D}"/>
              </a:ext>
            </a:extLst>
          </p:cNvPr>
          <p:cNvSpPr>
            <a:spLocks noGrp="1"/>
          </p:cNvSpPr>
          <p:nvPr/>
        </p:nvSpPr>
        <p:spPr>
          <a:xfrm>
            <a:off x="6191250" y="42005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D9DAACC9-BD6E-4BE9-9D2B-24DEE62D66E8}"/>
              </a:ext>
            </a:extLst>
          </p:cNvPr>
          <p:cNvSpPr>
            <a:spLocks noGrp="1"/>
          </p:cNvSpPr>
          <p:nvPr/>
        </p:nvSpPr>
        <p:spPr>
          <a:xfrm>
            <a:off x="6391275" y="4114800"/>
            <a:ext cx="47529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спалахи інфекцій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0DBEE311-08AA-48F5-A5E6-56E9E9F361FA}"/>
              </a:ext>
            </a:extLst>
          </p:cNvPr>
          <p:cNvSpPr>
            <a:spLocks noGrp="1"/>
          </p:cNvSpPr>
          <p:nvPr/>
        </p:nvSpPr>
        <p:spPr>
          <a:xfrm>
            <a:off x="6191250" y="4619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4A86A3D2-11E0-4EEC-95F4-4A638A2DF94B}"/>
              </a:ext>
            </a:extLst>
          </p:cNvPr>
          <p:cNvSpPr>
            <a:spLocks noGrp="1"/>
          </p:cNvSpPr>
          <p:nvPr/>
        </p:nvSpPr>
        <p:spPr>
          <a:xfrm>
            <a:off x="6391275" y="4533900"/>
            <a:ext cx="47529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984"/>
          </a:bodyPr>
          <a:lstStyle/>
          <a:p>
            <a:pPr algn="l">
              <a:def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порушення мікробіологічних процесів у ґрунті й водоймах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11D61B99-0835-4A0C-B040-0568E9AA4132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56C078B-C131-4CD4-8CE9-F990DD2411C7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Біологічна небезпека поєднує екологічні, ветеринарні та санітарно-епідемічні ризики.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93FBBF4E-FA75-4155-8B01-D3FD83D4053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78383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19D22451-44E8-4544-A6DD-A2FF15CB750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F9F5ED9-A258-4104-A7C8-C4B513545FD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Фізичне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забруднення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порушення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6F043EF-1C56-47F5-8703-8601965C7009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DEAFC38-9626-43C5-A2CE-8D9F26E3B733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17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82ADF11-A4D5-4B16-8DFB-898DEE2AB5A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819150"/>
          </a:xfrm>
          <a:prstGeom prst="roundRect">
            <a:avLst>
              <a:gd name="adj" fmla="val 1627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421F4FB-E605-48EA-8508-B1111782202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191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ED01AE6-8791-4CE8-B912-8AE2F64DDD8D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C24D3DF-E29B-4EE8-B72D-034AA68BB74F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Фізичне забруднення — зміна фізичних характеристик середовища або надходження фізичної енергії та матеріалів, що порушують стан організмів і екосистем.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A632DEB-8AF1-42BD-A5BE-88E282225286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C90CAE5-7CDE-42AB-96E3-25F02BBBAB7F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Шум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E149C86B-B2B8-449A-A35B-242C4B261A92}"/>
              </a:ext>
            </a:extLst>
          </p:cNvPr>
          <p:cNvSpPr>
            <a:spLocks noGrp="1"/>
          </p:cNvSpPr>
          <p:nvPr/>
        </p:nvSpPr>
        <p:spPr>
          <a:xfrm>
            <a:off x="2800350" y="257175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43DB529-063E-4AA8-AF02-487EF4061401}"/>
              </a:ext>
            </a:extLst>
          </p:cNvPr>
          <p:cNvSpPr>
            <a:spLocks noGrp="1"/>
          </p:cNvSpPr>
          <p:nvPr/>
        </p:nvSpPr>
        <p:spPr>
          <a:xfrm>
            <a:off x="2876550" y="264795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Вібрація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1C64CC8C-06E2-4853-ADA8-FCEB379A4883}"/>
              </a:ext>
            </a:extLst>
          </p:cNvPr>
          <p:cNvSpPr>
            <a:spLocks noGrp="1"/>
          </p:cNvSpPr>
          <p:nvPr/>
        </p:nvSpPr>
        <p:spPr>
          <a:xfrm>
            <a:off x="4991100" y="257175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70C1B92-F3CF-4C7A-963E-BD415F8E7F19}"/>
              </a:ext>
            </a:extLst>
          </p:cNvPr>
          <p:cNvSpPr>
            <a:spLocks noGrp="1"/>
          </p:cNvSpPr>
          <p:nvPr/>
        </p:nvSpPr>
        <p:spPr>
          <a:xfrm>
            <a:off x="5067300" y="264795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Ударні хвилі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9D0BEC45-31BC-4F5D-BCB8-674046475D4B}"/>
              </a:ext>
            </a:extLst>
          </p:cNvPr>
          <p:cNvSpPr>
            <a:spLocks noGrp="1"/>
          </p:cNvSpPr>
          <p:nvPr/>
        </p:nvSpPr>
        <p:spPr>
          <a:xfrm>
            <a:off x="7181850" y="257175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1FAEA50-CEC2-40D0-8288-3C05F2FA0744}"/>
              </a:ext>
            </a:extLst>
          </p:cNvPr>
          <p:cNvSpPr>
            <a:spLocks noGrp="1"/>
          </p:cNvSpPr>
          <p:nvPr/>
        </p:nvSpPr>
        <p:spPr>
          <a:xfrm>
            <a:off x="7258050" y="264795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Тепло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6D015E65-AF22-4CDF-B72A-49B69022941A}"/>
              </a:ext>
            </a:extLst>
          </p:cNvPr>
          <p:cNvSpPr>
            <a:spLocks noGrp="1"/>
          </p:cNvSpPr>
          <p:nvPr/>
        </p:nvSpPr>
        <p:spPr>
          <a:xfrm>
            <a:off x="9372600" y="257175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354F184-0FB0-4540-8F55-4916B4D7F3CC}"/>
              </a:ext>
            </a:extLst>
          </p:cNvPr>
          <p:cNvSpPr>
            <a:spLocks noGrp="1"/>
          </p:cNvSpPr>
          <p:nvPr/>
        </p:nvSpPr>
        <p:spPr>
          <a:xfrm>
            <a:off x="9448800" y="264795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Світло</a:t>
            </a:r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78169D1F-70D5-40E8-BC29-3C4FA2B3FC8C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DD04A6F-8FB4-41BB-9F4B-8ED68B529950}"/>
              </a:ext>
            </a:extLst>
          </p:cNvPr>
          <p:cNvSpPr>
            <a:spLocks noGrp="1"/>
          </p:cNvSpPr>
          <p:nvPr/>
        </p:nvSpPr>
        <p:spPr>
          <a:xfrm>
            <a:off x="685800" y="331470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4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Електромагнітний вплив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94169735-5055-4ABB-AEFF-AB33AE17A40F}"/>
              </a:ext>
            </a:extLst>
          </p:cNvPr>
          <p:cNvSpPr>
            <a:spLocks noGrp="1"/>
          </p:cNvSpPr>
          <p:nvPr/>
        </p:nvSpPr>
        <p:spPr>
          <a:xfrm>
            <a:off x="2800350" y="323850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0E96356-5086-460E-83CC-9FF80BEA93E0}"/>
              </a:ext>
            </a:extLst>
          </p:cNvPr>
          <p:cNvSpPr>
            <a:spLocks noGrp="1"/>
          </p:cNvSpPr>
          <p:nvPr/>
        </p:nvSpPr>
        <p:spPr>
          <a:xfrm>
            <a:off x="2876550" y="331470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Радіаційний вплив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36BC14E9-AFB7-41E5-962C-0F4B8037D802}"/>
              </a:ext>
            </a:extLst>
          </p:cNvPr>
          <p:cNvSpPr>
            <a:spLocks noGrp="1"/>
          </p:cNvSpPr>
          <p:nvPr/>
        </p:nvSpPr>
        <p:spPr>
          <a:xfrm>
            <a:off x="4991100" y="323850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F3BEC3F-F177-4FB6-83EC-775705F9796E}"/>
              </a:ext>
            </a:extLst>
          </p:cNvPr>
          <p:cNvSpPr>
            <a:spLocks noGrp="1"/>
          </p:cNvSpPr>
          <p:nvPr/>
        </p:nvSpPr>
        <p:spPr>
          <a:xfrm>
            <a:off x="5067300" y="331470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Уламки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92ADC0CC-C8A9-4C52-B332-86B1E9C13347}"/>
              </a:ext>
            </a:extLst>
          </p:cNvPr>
          <p:cNvSpPr>
            <a:spLocks noGrp="1"/>
          </p:cNvSpPr>
          <p:nvPr/>
        </p:nvSpPr>
        <p:spPr>
          <a:xfrm>
            <a:off x="7181850" y="3238500"/>
            <a:ext cx="2000250" cy="495300"/>
          </a:xfrm>
          <a:prstGeom prst="roundRect">
            <a:avLst>
              <a:gd name="adj" fmla="val 21154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764FE2C-2563-4093-B80D-EC5C8DC03171}"/>
              </a:ext>
            </a:extLst>
          </p:cNvPr>
          <p:cNvSpPr>
            <a:spLocks noGrp="1"/>
          </p:cNvSpPr>
          <p:nvPr/>
        </p:nvSpPr>
        <p:spPr>
          <a:xfrm>
            <a:off x="7258050" y="3314700"/>
            <a:ext cx="18478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4"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температури води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334B788A-8164-40DA-843B-EEADAA8EFF4B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219700" cy="1333500"/>
          </a:xfrm>
          <a:prstGeom prst="roundRect">
            <a:avLst>
              <a:gd name="adj" fmla="val 9286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F1694F3D-75EE-4B80-85A2-1238EFE08A9D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E101B8B6-EEDC-4D22-817E-50F1651580A8}"/>
              </a:ext>
            </a:extLst>
          </p:cNvPr>
          <p:cNvSpPr>
            <a:spLocks noGrp="1"/>
          </p:cNvSpPr>
          <p:nvPr/>
        </p:nvSpPr>
        <p:spPr>
          <a:xfrm>
            <a:off x="800100" y="42672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АКУСТИЧНИЙ ВПЛИВ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48B7DECB-462A-48DB-BD2A-86B0602E093F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48387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стрес і порушення розмноження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міграційних маршрутів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витіснення видів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ускладнення комунікації тварин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F5AEC201-5690-4A83-AFD8-AAFA1CEB2B89}"/>
              </a:ext>
            </a:extLst>
          </p:cNvPr>
          <p:cNvSpPr>
            <a:spLocks noGrp="1"/>
          </p:cNvSpPr>
          <p:nvPr/>
        </p:nvSpPr>
        <p:spPr>
          <a:xfrm>
            <a:off x="6362700" y="4095750"/>
            <a:ext cx="5219700" cy="1333500"/>
          </a:xfrm>
          <a:prstGeom prst="roundRect">
            <a:avLst>
              <a:gd name="adj" fmla="val 9286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BE18E2A-74A3-4B75-9D1B-06C4C737B680}"/>
              </a:ext>
            </a:extLst>
          </p:cNvPr>
          <p:cNvSpPr>
            <a:spLocks noGrp="1"/>
          </p:cNvSpPr>
          <p:nvPr/>
        </p:nvSpPr>
        <p:spPr>
          <a:xfrm>
            <a:off x="6362700" y="40957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339649F9-B4B6-4853-8681-ACA83F3A3F03}"/>
              </a:ext>
            </a:extLst>
          </p:cNvPr>
          <p:cNvSpPr>
            <a:spLocks noGrp="1"/>
          </p:cNvSpPr>
          <p:nvPr/>
        </p:nvSpPr>
        <p:spPr>
          <a:xfrm>
            <a:off x="6553200" y="42672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СВІТЛОВИЙ І ТЕПЛОВИЙ ВПЛИВ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FECEE0E7-7AE4-400D-B572-262559D8491D}"/>
              </a:ext>
            </a:extLst>
          </p:cNvPr>
          <p:cNvSpPr>
            <a:spLocks noGrp="1"/>
          </p:cNvSpPr>
          <p:nvPr/>
        </p:nvSpPr>
        <p:spPr>
          <a:xfrm>
            <a:off x="6553200" y="4533900"/>
            <a:ext cx="48387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добових ритмів і поведінки нічних видів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порушення орієнтації птахів та комах</a:t>
            </a:r>
          </a:p>
          <a:p>
            <a:pPr algn="l">
              <a:def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температурного й кисневого режиму водойм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5ABECDA1-8094-449F-B108-8C056406A046}"/>
              </a:ext>
            </a:extLst>
          </p:cNvPr>
          <p:cNvSpPr>
            <a:spLocks noGrp="1"/>
          </p:cNvSpPr>
          <p:nvPr/>
        </p:nvSpPr>
        <p:spPr>
          <a:xfrm>
            <a:off x="609600" y="56959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3276E6F4-FA96-4945-A15A-0E31F9F20032}"/>
              </a:ext>
            </a:extLst>
          </p:cNvPr>
          <p:cNvSpPr>
            <a:spLocks noGrp="1"/>
          </p:cNvSpPr>
          <p:nvPr/>
        </p:nvSpPr>
        <p:spPr>
          <a:xfrm>
            <a:off x="838200" y="57626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Фізичний вплив може змінювати поведінку організмів навіть без хімічного забруднення.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994FD03-9C8E-4C31-8983-9102C9889BDB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07628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2C4BD64B-5963-491C-98C7-3C7B827D65B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7E68AFF-A0BF-475D-91E3-659FF952389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Первинне і вторинне забруднення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83A74A4-5075-427F-9636-ADC801CF77A7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7CC8583-975C-4B05-9DA4-16727DD20C9F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18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6209CA4-F61E-48D3-9A22-833F5183AFA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23875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F60B9BC-1235-4BA3-969D-1755FC3BEA2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BA06157-EC2B-404A-8BE9-44EAB9B2E743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48101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68E65C0-4DDB-4C60-8A60-5EB62B5DF647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47815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75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Первинне забруднення — безпосереднє надходження забруднювача в довкілля з джерела.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2C92686E-EE91-450C-8664-739CEF97F38D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5429250" cy="876300"/>
          </a:xfrm>
          <a:prstGeom prst="roundRect">
            <a:avLst>
              <a:gd name="adj" fmla="val 15217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339B1DBB-F389-454B-A971-7AC558719E81}"/>
              </a:ext>
            </a:extLst>
          </p:cNvPr>
          <p:cNvSpPr>
            <a:spLocks noGrp="1"/>
          </p:cNvSpPr>
          <p:nvPr/>
        </p:nvSpPr>
        <p:spPr>
          <a:xfrm>
            <a:off x="6153150" y="1428750"/>
            <a:ext cx="85725" cy="8763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A7AD3DF-593D-4AB3-99D3-7B9D58636DDC}"/>
              </a:ext>
            </a:extLst>
          </p:cNvPr>
          <p:cNvSpPr>
            <a:spLocks noGrp="1"/>
          </p:cNvSpPr>
          <p:nvPr/>
        </p:nvSpPr>
        <p:spPr>
          <a:xfrm>
            <a:off x="6400800" y="1524000"/>
            <a:ext cx="5000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8D3AD7A-717B-40EF-B2E2-A31F490C308F}"/>
              </a:ext>
            </a:extLst>
          </p:cNvPr>
          <p:cNvSpPr>
            <a:spLocks noGrp="1"/>
          </p:cNvSpPr>
          <p:nvPr/>
        </p:nvSpPr>
        <p:spPr>
          <a:xfrm>
            <a:off x="6400800" y="1724025"/>
            <a:ext cx="49720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683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Вторинне забруднення — повторне переміщення забруднювачів або утворення нових небезпечних сполук унаслідок фізичних, хімічних чи біологічних процесів.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7ECE5DB-A80A-426A-8B7A-E9B88F3EE0C3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4095750" cy="198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61E3C761-7792-46D3-9ADF-FBC43293831C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409575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768F01F-5C89-4FFB-B569-6FCCBC9608D7}"/>
              </a:ext>
            </a:extLst>
          </p:cNvPr>
          <p:cNvSpPr>
            <a:spLocks noGrp="1"/>
          </p:cNvSpPr>
          <p:nvPr/>
        </p:nvSpPr>
        <p:spPr>
          <a:xfrm>
            <a:off x="800100" y="2819400"/>
            <a:ext cx="3714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ПЕРВИННІ ПРИКЛАДИ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FEFA971-7853-44E4-9718-013A972C38C2}"/>
              </a:ext>
            </a:extLst>
          </p:cNvPr>
          <p:cNvSpPr>
            <a:spLocks noGrp="1"/>
          </p:cNvSpPr>
          <p:nvPr/>
        </p:nvSpPr>
        <p:spPr>
          <a:xfrm>
            <a:off x="800100" y="3086100"/>
            <a:ext cx="3714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витік дизельного пального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пил під час вибуху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стічні води у річці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осідання уламків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розлив промислового реагенту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BD3D7C93-F4BE-462E-9F23-C719BB9B2BA3}"/>
              </a:ext>
            </a:extLst>
          </p:cNvPr>
          <p:cNvSpPr>
            <a:spLocks noGrp="1"/>
          </p:cNvSpPr>
          <p:nvPr/>
        </p:nvSpPr>
        <p:spPr>
          <a:xfrm>
            <a:off x="7486650" y="2647950"/>
            <a:ext cx="4095750" cy="198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9440D53B-863B-4946-B4AF-2C48D9B60864}"/>
              </a:ext>
            </a:extLst>
          </p:cNvPr>
          <p:cNvSpPr>
            <a:spLocks noGrp="1"/>
          </p:cNvSpPr>
          <p:nvPr/>
        </p:nvSpPr>
        <p:spPr>
          <a:xfrm>
            <a:off x="7486650" y="2647950"/>
            <a:ext cx="409575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C769009-4C35-49B2-BCA7-911C12CD5771}"/>
              </a:ext>
            </a:extLst>
          </p:cNvPr>
          <p:cNvSpPr>
            <a:spLocks noGrp="1"/>
          </p:cNvSpPr>
          <p:nvPr/>
        </p:nvSpPr>
        <p:spPr>
          <a:xfrm>
            <a:off x="7677150" y="2819400"/>
            <a:ext cx="37147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ВТОРИННІ ПРИКЛАДИ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5C1BCE7-511F-4BCD-B60F-7D6D9472286F}"/>
              </a:ext>
            </a:extLst>
          </p:cNvPr>
          <p:cNvSpPr>
            <a:spLocks noGrp="1"/>
          </p:cNvSpPr>
          <p:nvPr/>
        </p:nvSpPr>
        <p:spPr>
          <a:xfrm>
            <a:off x="7677150" y="3086100"/>
            <a:ext cx="37147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змивання забрудненого ґрунту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вимивання металів з уламків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перенесення пилу вітром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поглинання рослинами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продукти трансформації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переміщення забруднених відходів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60D8EC6-6A9D-4CF7-9639-4B30619821C2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06EABD8-1DA6-4A55-9C33-2E3DE9C45C22}"/>
              </a:ext>
            </a:extLst>
          </p:cNvPr>
          <p:cNvSpPr>
            <a:spLocks noGrp="1"/>
          </p:cNvSpPr>
          <p:nvPr/>
        </p:nvSpPr>
        <p:spPr>
          <a:xfrm>
            <a:off x="6667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Пожежа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DF049F8-0240-4A41-9A74-55CB7D7FD780}"/>
              </a:ext>
            </a:extLst>
          </p:cNvPr>
          <p:cNvSpPr>
            <a:spLocks noGrp="1"/>
          </p:cNvSpPr>
          <p:nvPr/>
        </p:nvSpPr>
        <p:spPr>
          <a:xfrm>
            <a:off x="18478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4DC4B012-2363-415D-B874-ACEA8A48CD20}"/>
              </a:ext>
            </a:extLst>
          </p:cNvPr>
          <p:cNvSpPr>
            <a:spLocks noGrp="1"/>
          </p:cNvSpPr>
          <p:nvPr/>
        </p:nvSpPr>
        <p:spPr>
          <a:xfrm>
            <a:off x="19812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E6E98E5-47D1-4B31-8370-3C29609A5CD1}"/>
              </a:ext>
            </a:extLst>
          </p:cNvPr>
          <p:cNvSpPr>
            <a:spLocks noGrp="1"/>
          </p:cNvSpPr>
          <p:nvPr/>
        </p:nvSpPr>
        <p:spPr>
          <a:xfrm>
            <a:off x="20383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Викид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DC64AFFC-7321-4F6A-9BFC-8614A7541887}"/>
              </a:ext>
            </a:extLst>
          </p:cNvPr>
          <p:cNvSpPr>
            <a:spLocks noGrp="1"/>
          </p:cNvSpPr>
          <p:nvPr/>
        </p:nvSpPr>
        <p:spPr>
          <a:xfrm>
            <a:off x="32194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6D6957CB-F7C9-4822-90FA-85E36E297FEA}"/>
              </a:ext>
            </a:extLst>
          </p:cNvPr>
          <p:cNvSpPr>
            <a:spLocks noGrp="1"/>
          </p:cNvSpPr>
          <p:nvPr/>
        </p:nvSpPr>
        <p:spPr>
          <a:xfrm>
            <a:off x="33528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3CB9E4A-C576-48EC-8DDC-CB9E6098EEAD}"/>
              </a:ext>
            </a:extLst>
          </p:cNvPr>
          <p:cNvSpPr>
            <a:spLocks noGrp="1"/>
          </p:cNvSpPr>
          <p:nvPr/>
        </p:nvSpPr>
        <p:spPr>
          <a:xfrm>
            <a:off x="34099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Осідання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CCB17BFE-92E8-4B12-B839-947EA8AEBA90}"/>
              </a:ext>
            </a:extLst>
          </p:cNvPr>
          <p:cNvSpPr>
            <a:spLocks noGrp="1"/>
          </p:cNvSpPr>
          <p:nvPr/>
        </p:nvSpPr>
        <p:spPr>
          <a:xfrm>
            <a:off x="45910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20076DCF-E000-4D1B-AA9A-6D6D35217508}"/>
              </a:ext>
            </a:extLst>
          </p:cNvPr>
          <p:cNvSpPr>
            <a:spLocks noGrp="1"/>
          </p:cNvSpPr>
          <p:nvPr/>
        </p:nvSpPr>
        <p:spPr>
          <a:xfrm>
            <a:off x="47244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AADBF16A-D23E-4099-99C9-0407593D1FC7}"/>
              </a:ext>
            </a:extLst>
          </p:cNvPr>
          <p:cNvSpPr>
            <a:spLocks noGrp="1"/>
          </p:cNvSpPr>
          <p:nvPr/>
        </p:nvSpPr>
        <p:spPr>
          <a:xfrm>
            <a:off x="47815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Змивання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B986AD17-2A84-4E5E-8C6B-1CD9397B9200}"/>
              </a:ext>
            </a:extLst>
          </p:cNvPr>
          <p:cNvSpPr>
            <a:spLocks noGrp="1"/>
          </p:cNvSpPr>
          <p:nvPr/>
        </p:nvSpPr>
        <p:spPr>
          <a:xfrm>
            <a:off x="59626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DC026E5E-7B44-4674-B6A8-5AC44F6AC4D1}"/>
              </a:ext>
            </a:extLst>
          </p:cNvPr>
          <p:cNvSpPr>
            <a:spLocks noGrp="1"/>
          </p:cNvSpPr>
          <p:nvPr/>
        </p:nvSpPr>
        <p:spPr>
          <a:xfrm>
            <a:off x="60960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CC21A65D-687B-419A-8A64-A14B5B40B444}"/>
              </a:ext>
            </a:extLst>
          </p:cNvPr>
          <p:cNvSpPr>
            <a:spLocks noGrp="1"/>
          </p:cNvSpPr>
          <p:nvPr/>
        </p:nvSpPr>
        <p:spPr>
          <a:xfrm>
            <a:off x="61531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Водойма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313811B1-DD79-42A5-ACBB-7B44D419C482}"/>
              </a:ext>
            </a:extLst>
          </p:cNvPr>
          <p:cNvSpPr>
            <a:spLocks noGrp="1"/>
          </p:cNvSpPr>
          <p:nvPr/>
        </p:nvSpPr>
        <p:spPr>
          <a:xfrm>
            <a:off x="73342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6" name="Прямокутник: округлені кути 35">
            <a:extLst>
              <a:ext uri="{FF2B5EF4-FFF2-40B4-BE49-F238E27FC236}">
                <a16:creationId xmlns:a16="http://schemas.microsoft.com/office/drawing/2014/main" id="{61C7C9EB-0DEC-4C5C-ADA6-3A52FBDC1D33}"/>
              </a:ext>
            </a:extLst>
          </p:cNvPr>
          <p:cNvSpPr>
            <a:spLocks noGrp="1"/>
          </p:cNvSpPr>
          <p:nvPr/>
        </p:nvSpPr>
        <p:spPr>
          <a:xfrm>
            <a:off x="74676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1E5B1FC1-383A-4068-A1C5-E349AF898FCE}"/>
              </a:ext>
            </a:extLst>
          </p:cNvPr>
          <p:cNvSpPr>
            <a:spLocks noGrp="1"/>
          </p:cNvSpPr>
          <p:nvPr/>
        </p:nvSpPr>
        <p:spPr>
          <a:xfrm>
            <a:off x="75247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46"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Донні відклади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BA9CBBC8-9053-4249-8C30-9341EEAFD22F}"/>
              </a:ext>
            </a:extLst>
          </p:cNvPr>
          <p:cNvSpPr>
            <a:spLocks noGrp="1"/>
          </p:cNvSpPr>
          <p:nvPr/>
        </p:nvSpPr>
        <p:spPr>
          <a:xfrm>
            <a:off x="87058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8CACFEB5-823B-44E1-A420-0990E5FDAB3A}"/>
              </a:ext>
            </a:extLst>
          </p:cNvPr>
          <p:cNvSpPr>
            <a:spLocks noGrp="1"/>
          </p:cNvSpPr>
          <p:nvPr/>
        </p:nvSpPr>
        <p:spPr>
          <a:xfrm>
            <a:off x="88392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AA506815-127D-4123-A6E6-DCB6346B1919}"/>
              </a:ext>
            </a:extLst>
          </p:cNvPr>
          <p:cNvSpPr>
            <a:spLocks noGrp="1"/>
          </p:cNvSpPr>
          <p:nvPr/>
        </p:nvSpPr>
        <p:spPr>
          <a:xfrm>
            <a:off x="88963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Організми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365ECAD5-E0A3-41F6-9327-CAD707203DAA}"/>
              </a:ext>
            </a:extLst>
          </p:cNvPr>
          <p:cNvSpPr>
            <a:spLocks noGrp="1"/>
          </p:cNvSpPr>
          <p:nvPr/>
        </p:nvSpPr>
        <p:spPr>
          <a:xfrm>
            <a:off x="10077450" y="5029200"/>
            <a:ext cx="133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2" name="Прямокутник: округлені кути 41">
            <a:extLst>
              <a:ext uri="{FF2B5EF4-FFF2-40B4-BE49-F238E27FC236}">
                <a16:creationId xmlns:a16="http://schemas.microsoft.com/office/drawing/2014/main" id="{2C3DE1E9-BCB9-4559-BB3B-9087EC435634}"/>
              </a:ext>
            </a:extLst>
          </p:cNvPr>
          <p:cNvSpPr>
            <a:spLocks noGrp="1"/>
          </p:cNvSpPr>
          <p:nvPr/>
        </p:nvSpPr>
        <p:spPr>
          <a:xfrm>
            <a:off x="10210800" y="4953000"/>
            <a:ext cx="1238250" cy="476250"/>
          </a:xfrm>
          <a:prstGeom prst="roundRect">
            <a:avLst>
              <a:gd name="adj" fmla="val 2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B08B0053-1E98-4FEE-8993-06F8125F6F5F}"/>
              </a:ext>
            </a:extLst>
          </p:cNvPr>
          <p:cNvSpPr>
            <a:spLocks noGrp="1"/>
          </p:cNvSpPr>
          <p:nvPr/>
        </p:nvSpPr>
        <p:spPr>
          <a:xfrm>
            <a:off x="10267950" y="5019675"/>
            <a:ext cx="11239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194" lnSpcReduction="10000"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Харчовий ланцюг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3370C49A-30F9-4D23-8DD7-D0A81AFF8E98}"/>
              </a:ext>
            </a:extLst>
          </p:cNvPr>
          <p:cNvSpPr>
            <a:spLocks noGrp="1"/>
          </p:cNvSpPr>
          <p:nvPr/>
        </p:nvSpPr>
        <p:spPr>
          <a:xfrm>
            <a:off x="609600" y="5657850"/>
            <a:ext cx="10972800" cy="609600"/>
          </a:xfrm>
          <a:prstGeom prst="roundRect">
            <a:avLst>
              <a:gd name="adj" fmla="val 21875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7B7F57CA-40C5-4A03-8334-9DB2B2FB48CC}"/>
              </a:ext>
            </a:extLst>
          </p:cNvPr>
          <p:cNvSpPr>
            <a:spLocks noGrp="1"/>
          </p:cNvSpPr>
          <p:nvPr/>
        </p:nvSpPr>
        <p:spPr>
          <a:xfrm>
            <a:off x="838200" y="5724525"/>
            <a:ext cx="105156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Каскадний вплив переносить забруднення далеко за межі первинного джерела.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CAFA867A-628D-4499-AEF9-A76899830672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55574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4630972-3BA9-4118-A861-497D8B4C5E6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802915A-360F-40C7-80BC-0B13BFFEC6B7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Типи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воєнно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зумовленого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забруднення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0ADECAE-873A-44CB-8A5A-3C7391D2B40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3A8FF3F-7D38-4275-8FF1-81633605536B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19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FDCD966-E3E9-4E0A-8B89-A00CE0F5265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742950"/>
          </a:xfrm>
          <a:prstGeom prst="roundRect">
            <a:avLst>
              <a:gd name="adj" fmla="val 17949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8A4A9AB-857F-4D1F-9CB1-B09224170F9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7429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12FECC0-D430-4A41-931A-7932F7359F5C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45DC6A4-8527-4491-9432-2671B1931A30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6961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Тип воєнно зумовленого забруднення — категорія впливу, визначена природою чинника, джерелом його утворення та компонентами довкілля, які зазнають змін.</a:t>
            </a:r>
          </a:p>
        </p:txBody>
      </p:sp>
      <p:graphicFrame>
        <p:nvGraphicFramePr>
          <p:cNvPr id="19" name="Таблиця 18"/>
          <p:cNvGraphicFramePr/>
          <p:nvPr/>
        </p:nvGraphicFramePr>
        <p:xfrm>
          <a:off x="609600" y="2381250"/>
          <a:ext cx="10972800" cy="3714752"/>
        </p:xfrm>
        <a:graphic>
          <a:graphicData uri="http://schemas.openxmlformats.org/drawingml/2006/table">
            <a:tbl>
              <a:tblPr/>
              <a:tblGrid>
                <a:gridCol w="142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344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</a:t>
                      </a:r>
                    </a:p>
                  </a:txBody>
                  <a:tcPr marL="95250" marR="9525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Основні джерела</a:t>
                      </a:r>
                    </a:p>
                  </a:txBody>
                  <a:tcPr marL="95250" marR="9525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Забруднювачі або чинники</a:t>
                      </a:r>
                    </a:p>
                  </a:txBody>
                  <a:tcPr marL="95250" marR="9525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Компоненти довкілля</a:t>
                      </a:r>
                    </a:p>
                  </a:txBody>
                  <a:tcPr marL="95250" marR="95250" marT="66675" marB="66675" anchor="ctr">
                    <a:solidFill>
                      <a:srgbClr val="275F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AE605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Хімічне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Боєприпаси, техніка, аварії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Метали, нафтопродукти, вибухові й органічні речовини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Ґрунти, води, повітря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E0B14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Механічне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Вибухи, траншеї, техніка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Вирви, ущільнення, перемішування горизонтів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Ґрунти, ландшафти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3B5C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Фізичне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Вибухи, пожежі, техніка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Шум, вібрація, тепло, пил, уламки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Повітря, ґрунти, біота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63956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Біологічне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Каналізація, відходи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Патогенні мікроорганізми, паразити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Води, ґрунти, продукти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E0B14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Радіаційне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Радіаційно небезпечні об’єкти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Радіонукліди, іонізуюче випромінювання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Повітря, ґрунти, води, біота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75F8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Комбіноване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Аварії, пожежі, руйнування міст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Суміш хімічних, фізичних і біологічних чинників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Усі компоненти</a:t>
                      </a:r>
                    </a:p>
                  </a:txBody>
                  <a:tcPr marL="85725" marR="85725" marT="47625" marB="47625" anchor="ctr">
                    <a:solidFill>
                      <a:srgbClr val="2344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3B5C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Вторинне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Ерозія, стік, перенесення відходів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Повторно мобілізовані забруднювачі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Суміжні території та води</a:t>
                      </a:r>
                    </a:p>
                  </a:txBody>
                  <a:tcPr marL="85725" marR="85725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506A1D7-CD64-4F49-9085-19DFB06E1110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62920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29B4CBB5-80A0-4DF7-BC6E-ED5BF34A51F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857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606FCA8-496F-4D5C-A41A-241004121B7D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Забруднення основних компонентів довкілля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B1548B8-239D-477E-BB42-E3BC2ED3F35A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FA504D3-B730-4E98-9D8C-0C288E95EEB3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20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E3F55C6-941D-4188-95E7-433EA72332A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10972800" cy="742950"/>
          </a:xfrm>
          <a:prstGeom prst="roundRect">
            <a:avLst>
              <a:gd name="adj" fmla="val 17949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06F6F12-5809-4BAE-8A04-42315E0F747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" cy="7429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6B2044D-3AA4-4AED-A6C2-7996B06D7868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EE1D557-C3D7-4A01-9D4A-47FE0D703155}"/>
              </a:ext>
            </a:extLst>
          </p:cNvPr>
          <p:cNvSpPr>
            <a:spLocks noGrp="1"/>
          </p:cNvSpPr>
          <p:nvPr/>
        </p:nvSpPr>
        <p:spPr>
          <a:xfrm>
            <a:off x="857250" y="1724025"/>
            <a:ext cx="10515600" cy="390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6961" lnSpcReduction="10000"/>
          </a:bodyPr>
          <a:lstStyle/>
          <a:p>
            <a:pPr algn="l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Компонент довкілля — відносно самостійна частина природного середовища, у якій забруднювачі накопичуються, трансформуються або переміщуються.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BCB57F5-57CE-4D14-AD52-FF28C423BFC5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5219700" cy="1257300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1820591-FED8-42E3-AFF7-9F9BCE0144F3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E48A3B4-9B76-4925-A732-282AB27C0FDC}"/>
              </a:ext>
            </a:extLst>
          </p:cNvPr>
          <p:cNvSpPr>
            <a:spLocks noGrp="1"/>
          </p:cNvSpPr>
          <p:nvPr/>
        </p:nvSpPr>
        <p:spPr>
          <a:xfrm>
            <a:off x="800100" y="264795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АТМОСФЕРНЕ ПОВІТРЯ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DAD0EFF-6021-449E-9CF1-2B453E06E871}"/>
              </a:ext>
            </a:extLst>
          </p:cNvPr>
          <p:cNvSpPr>
            <a:spLocks noGrp="1"/>
          </p:cNvSpPr>
          <p:nvPr/>
        </p:nvSpPr>
        <p:spPr>
          <a:xfrm>
            <a:off x="800100" y="2914650"/>
            <a:ext cx="48387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вибухи, пожежі, пальне, руйнування будівель, техніка і пил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Особливість: різкий пік концентрацій та перенесення шлейфу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C2898EE-349D-4B1A-A013-70213C1B3B7B}"/>
              </a:ext>
            </a:extLst>
          </p:cNvPr>
          <p:cNvSpPr>
            <a:spLocks noGrp="1"/>
          </p:cNvSpPr>
          <p:nvPr/>
        </p:nvSpPr>
        <p:spPr>
          <a:xfrm>
            <a:off x="6096000" y="2476500"/>
            <a:ext cx="5219700" cy="1257300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FBB3A34F-2C57-46EA-BD31-965417515340}"/>
              </a:ext>
            </a:extLst>
          </p:cNvPr>
          <p:cNvSpPr>
            <a:spLocks noGrp="1"/>
          </p:cNvSpPr>
          <p:nvPr/>
        </p:nvSpPr>
        <p:spPr>
          <a:xfrm>
            <a:off x="6096000" y="247650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3CB9F2E-9705-4E97-BCA1-0A60C5C58CC5}"/>
              </a:ext>
            </a:extLst>
          </p:cNvPr>
          <p:cNvSpPr>
            <a:spLocks noGrp="1"/>
          </p:cNvSpPr>
          <p:nvPr/>
        </p:nvSpPr>
        <p:spPr>
          <a:xfrm>
            <a:off x="6286500" y="264795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ҐРУНТИ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F7D97EE-C3FB-424E-BB7E-9B30C574B2D1}"/>
              </a:ext>
            </a:extLst>
          </p:cNvPr>
          <p:cNvSpPr>
            <a:spLocks noGrp="1"/>
          </p:cNvSpPr>
          <p:nvPr/>
        </p:nvSpPr>
        <p:spPr>
          <a:xfrm>
            <a:off x="6286500" y="2914650"/>
            <a:ext cx="48387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337"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метали, нафтопродукти, вибухові речовини, продукти горіння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Ущільнення, ерозія, перемішування горизонтів, втрата органічної речовини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80972277-E99B-494B-A548-6CFE9A3B8FE4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5219700" cy="1257300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98CD5D86-9EC2-4A99-B71E-CFBDED27934E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AB89E64-4A90-476E-9A86-CD0AEB4237E0}"/>
              </a:ext>
            </a:extLst>
          </p:cNvPr>
          <p:cNvSpPr>
            <a:spLocks noGrp="1"/>
          </p:cNvSpPr>
          <p:nvPr/>
        </p:nvSpPr>
        <p:spPr>
          <a:xfrm>
            <a:off x="800100" y="41148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ПОВЕРХНЕВІ ВОДИ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2B495D2-A932-4EEE-893D-7CB0EA058F78}"/>
              </a:ext>
            </a:extLst>
          </p:cNvPr>
          <p:cNvSpPr>
            <a:spLocks noGrp="1"/>
          </p:cNvSpPr>
          <p:nvPr/>
        </p:nvSpPr>
        <p:spPr>
          <a:xfrm>
            <a:off x="800100" y="4381500"/>
            <a:ext cx="48387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аварійні скиди, стік, атмосферне випадання, каналізація, ерозія, промислові витоки й гідроспоруди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E79AB080-E8CF-446C-9AAB-A03483682D77}"/>
              </a:ext>
            </a:extLst>
          </p:cNvPr>
          <p:cNvSpPr>
            <a:spLocks noGrp="1"/>
          </p:cNvSpPr>
          <p:nvPr/>
        </p:nvSpPr>
        <p:spPr>
          <a:xfrm>
            <a:off x="6096000" y="3943350"/>
            <a:ext cx="5219700" cy="1257300"/>
          </a:xfrm>
          <a:prstGeom prst="roundRect">
            <a:avLst>
              <a:gd name="adj" fmla="val 9848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0792F4BC-C282-4DF0-9130-7600E28E129E}"/>
              </a:ext>
            </a:extLst>
          </p:cNvPr>
          <p:cNvSpPr>
            <a:spLocks noGrp="1"/>
          </p:cNvSpPr>
          <p:nvPr/>
        </p:nvSpPr>
        <p:spPr>
          <a:xfrm>
            <a:off x="6096000" y="39433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024AFB2D-6A6B-4E09-A9BB-8D36CB6C628F}"/>
              </a:ext>
            </a:extLst>
          </p:cNvPr>
          <p:cNvSpPr>
            <a:spLocks noGrp="1"/>
          </p:cNvSpPr>
          <p:nvPr/>
        </p:nvSpPr>
        <p:spPr>
          <a:xfrm>
            <a:off x="6286500" y="4114800"/>
            <a:ext cx="48387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ПІДЗЕМНІ ВОДИ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2FB47A3-E90A-4662-AFC5-2C97BA6FA412}"/>
              </a:ext>
            </a:extLst>
          </p:cNvPr>
          <p:cNvSpPr>
            <a:spLocks noGrp="1"/>
          </p:cNvSpPr>
          <p:nvPr/>
        </p:nvSpPr>
        <p:spPr>
          <a:xfrm>
            <a:off x="6286500" y="4381500"/>
            <a:ext cx="48387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інфільтрація, резервуари, вирви, трубопроводи, шахти та полігони</a:t>
            </a:r>
          </a:p>
          <a:p>
            <a:pPr algn="l">
              <a:def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Складно виявляти, локалізувати й очищати</a:t>
            </a:r>
          </a:p>
        </p:txBody>
      </p:sp>
      <p:sp>
        <p:nvSpPr>
          <p:cNvPr id="25" name="Прямокутник: округлені кути 24">
            <a:extLst>
              <a:ext uri="{FF2B5EF4-FFF2-40B4-BE49-F238E27FC236}">
                <a16:creationId xmlns:a16="http://schemas.microsoft.com/office/drawing/2014/main" id="{32443D22-FBD8-4918-8C0D-F00275647020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10972800" cy="781050"/>
          </a:xfrm>
          <a:prstGeom prst="roundRect">
            <a:avLst>
              <a:gd name="adj" fmla="val 17073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D4871382-AD63-4BE5-B5AF-F5070210BE6B}"/>
              </a:ext>
            </a:extLst>
          </p:cNvPr>
          <p:cNvSpPr>
            <a:spLocks noGrp="1"/>
          </p:cNvSpPr>
          <p:nvPr/>
        </p:nvSpPr>
        <p:spPr>
          <a:xfrm>
            <a:off x="838200" y="5581650"/>
            <a:ext cx="2381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ДОННІ ВІДКЛАДИ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8C43E34C-1CDE-42FB-8AD3-30CF215E95D5}"/>
              </a:ext>
            </a:extLst>
          </p:cNvPr>
          <p:cNvSpPr>
            <a:spLocks noGrp="1"/>
          </p:cNvSpPr>
          <p:nvPr/>
        </p:nvSpPr>
        <p:spPr>
          <a:xfrm>
            <a:off x="2857500" y="5543550"/>
            <a:ext cx="8382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тимчасово накопичують забруднювачі та повторно виділяють їх у воду за зміни pH, кисневого режиму або швидкості течії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61F336A8-BA28-49D6-AB97-42D020330184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55195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C8A14E4-2B1D-4CB8-8681-15143D73502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9144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І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CB63318-6216-42F4-B8F1-9C8AD6B6F73C}"/>
              </a:ext>
            </a:extLst>
          </p:cNvPr>
          <p:cNvSpPr>
            <a:spLocks noGrp="1"/>
          </p:cNvSpPr>
          <p:nvPr/>
        </p:nvSpPr>
        <p:spPr>
          <a:xfrm>
            <a:off x="590843" y="523875"/>
            <a:ext cx="10686757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Особливості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воєнного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забруднення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України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7F5605D-EC82-4AE1-917A-134F291B0173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7344CC1-8BBA-4C52-9D8F-FEC507A4B791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21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3A8AC90-E4CA-46BD-902F-B4DCF881CFD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81050"/>
          </a:xfrm>
          <a:prstGeom prst="roundRect">
            <a:avLst>
              <a:gd name="adj" fmla="val 17073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DF8155B-D0B7-4CA6-B8A4-30A2BE3DF201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85725" cy="7810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B441D69-419E-485D-A6EB-9AEDDC42F22B}"/>
              </a:ext>
            </a:extLst>
          </p:cNvPr>
          <p:cNvSpPr>
            <a:spLocks noGrp="1"/>
          </p:cNvSpPr>
          <p:nvPr/>
        </p:nvSpPr>
        <p:spPr>
          <a:xfrm>
            <a:off x="857250" y="146685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815DE64-FB4A-484F-B8E7-27554BBF6A2B}"/>
              </a:ext>
            </a:extLst>
          </p:cNvPr>
          <p:cNvSpPr>
            <a:spLocks noGrp="1"/>
          </p:cNvSpPr>
          <p:nvPr/>
        </p:nvSpPr>
        <p:spPr>
          <a:xfrm>
            <a:off x="857250" y="1657350"/>
            <a:ext cx="105156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Комплексне воєнно зумовлене забруднення України — накладання нових воєнних впливів на попереднє техногенне навантаження з одночасними ризиками для промислових, аграрних і природних територій.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85AF98B-9CBB-41A7-A266-67C981B12427}"/>
              </a:ext>
            </a:extLst>
          </p:cNvPr>
          <p:cNvSpPr>
            <a:spLocks noGrp="1"/>
          </p:cNvSpPr>
          <p:nvPr/>
        </p:nvSpPr>
        <p:spPr>
          <a:xfrm>
            <a:off x="609600" y="2381250"/>
            <a:ext cx="5219700" cy="1181100"/>
          </a:xfrm>
          <a:prstGeom prst="roundRect">
            <a:avLst>
              <a:gd name="adj" fmla="val 10484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10BE28C-1465-4834-ABF0-FF90BED4CF2B}"/>
              </a:ext>
            </a:extLst>
          </p:cNvPr>
          <p:cNvSpPr>
            <a:spLocks noGrp="1"/>
          </p:cNvSpPr>
          <p:nvPr/>
        </p:nvSpPr>
        <p:spPr>
          <a:xfrm>
            <a:off x="609600" y="23812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B6C9C3A-6169-42D0-9321-FB32D1E3EC5F}"/>
              </a:ext>
            </a:extLst>
          </p:cNvPr>
          <p:cNvSpPr>
            <a:spLocks noGrp="1"/>
          </p:cNvSpPr>
          <p:nvPr/>
        </p:nvSpPr>
        <p:spPr>
          <a:xfrm>
            <a:off x="781050" y="254317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ПОПЕРЕДНЄ НАВАНТАЖЕННЯ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C86B118-45E4-4F5C-85BF-E8B049608FDA}"/>
              </a:ext>
            </a:extLst>
          </p:cNvPr>
          <p:cNvSpPr>
            <a:spLocks noGrp="1"/>
          </p:cNvSpPr>
          <p:nvPr/>
        </p:nvSpPr>
        <p:spPr>
          <a:xfrm>
            <a:off x="781050" y="2790825"/>
            <a:ext cx="487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старі накопичувачі відходів; забруднені шари ґрунту; шахти; резервуари; зупинка очисних систем і контролю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F357559D-D1DE-4D8A-82EE-1B4EEB8BFAD3}"/>
              </a:ext>
            </a:extLst>
          </p:cNvPr>
          <p:cNvSpPr>
            <a:spLocks noGrp="1"/>
          </p:cNvSpPr>
          <p:nvPr/>
        </p:nvSpPr>
        <p:spPr>
          <a:xfrm>
            <a:off x="6096000" y="2381250"/>
            <a:ext cx="5219700" cy="1181100"/>
          </a:xfrm>
          <a:prstGeom prst="roundRect">
            <a:avLst>
              <a:gd name="adj" fmla="val 10484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7332FB33-9E60-4C64-B2C3-B8EEB2737186}"/>
              </a:ext>
            </a:extLst>
          </p:cNvPr>
          <p:cNvSpPr>
            <a:spLocks noGrp="1"/>
          </p:cNvSpPr>
          <p:nvPr/>
        </p:nvSpPr>
        <p:spPr>
          <a:xfrm>
            <a:off x="6096000" y="23812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E7F9372-9AD6-4E69-991E-48B25AB388B3}"/>
              </a:ext>
            </a:extLst>
          </p:cNvPr>
          <p:cNvSpPr>
            <a:spLocks noGrp="1"/>
          </p:cNvSpPr>
          <p:nvPr/>
        </p:nvSpPr>
        <p:spPr>
          <a:xfrm>
            <a:off x="6267450" y="254317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ПРОМИСЛОВА КОНЦЕНТРАЦІЯ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1D31FF1-9B5E-4757-B2A5-1767F319CD1E}"/>
              </a:ext>
            </a:extLst>
          </p:cNvPr>
          <p:cNvSpPr>
            <a:spLocks noGrp="1"/>
          </p:cNvSpPr>
          <p:nvPr/>
        </p:nvSpPr>
        <p:spPr>
          <a:xfrm>
            <a:off x="6267450" y="2790825"/>
            <a:ext cx="487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металургія; хімічні виробництва; шахти; склади; трубопроводи; електростанції; очисні споруди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16A93F8F-EF6C-4590-8AF8-96F91540FB19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5219700" cy="1181100"/>
          </a:xfrm>
          <a:prstGeom prst="roundRect">
            <a:avLst>
              <a:gd name="adj" fmla="val 10484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21F73B35-C647-479F-AB6E-CD3DEC3E953C}"/>
              </a:ext>
            </a:extLst>
          </p:cNvPr>
          <p:cNvSpPr>
            <a:spLocks noGrp="1"/>
          </p:cNvSpPr>
          <p:nvPr/>
        </p:nvSpPr>
        <p:spPr>
          <a:xfrm>
            <a:off x="609600" y="3743325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B807093-96BE-40F1-977B-C53E6FFE7C3C}"/>
              </a:ext>
            </a:extLst>
          </p:cNvPr>
          <p:cNvSpPr>
            <a:spLocks noGrp="1"/>
          </p:cNvSpPr>
          <p:nvPr/>
        </p:nvSpPr>
        <p:spPr>
          <a:xfrm>
            <a:off x="781050" y="3905250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АГРАРНІ ТЕРИТОРІЇ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8F190A0-6ECF-40FE-9000-DC9DA00851EA}"/>
              </a:ext>
            </a:extLst>
          </p:cNvPr>
          <p:cNvSpPr>
            <a:spLocks noGrp="1"/>
          </p:cNvSpPr>
          <p:nvPr/>
        </p:nvSpPr>
        <p:spPr>
          <a:xfrm>
            <a:off x="781050" y="4152900"/>
            <a:ext cx="487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родючість і безпечність продукції; експорт; продовольча безпека; зайнятість; якість поверхневих і підземних вод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FDA66809-076E-4D33-B60F-9445320A3466}"/>
              </a:ext>
            </a:extLst>
          </p:cNvPr>
          <p:cNvSpPr>
            <a:spLocks noGrp="1"/>
          </p:cNvSpPr>
          <p:nvPr/>
        </p:nvSpPr>
        <p:spPr>
          <a:xfrm>
            <a:off x="6096000" y="3743325"/>
            <a:ext cx="5219700" cy="1181100"/>
          </a:xfrm>
          <a:prstGeom prst="roundRect">
            <a:avLst>
              <a:gd name="adj" fmla="val 10484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6BB84648-9FC7-4173-8D7D-0C7D250E5375}"/>
              </a:ext>
            </a:extLst>
          </p:cNvPr>
          <p:cNvSpPr>
            <a:spLocks noGrp="1"/>
          </p:cNvSpPr>
          <p:nvPr/>
        </p:nvSpPr>
        <p:spPr>
          <a:xfrm>
            <a:off x="6096000" y="3743325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910C7E8-DADB-4AD8-9787-B36AF49F37F7}"/>
              </a:ext>
            </a:extLst>
          </p:cNvPr>
          <p:cNvSpPr>
            <a:spLocks noGrp="1"/>
          </p:cNvSpPr>
          <p:nvPr/>
        </p:nvSpPr>
        <p:spPr>
          <a:xfrm>
            <a:off x="6267450" y="3905250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МІННА НЕБЕЗПЕКА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0C1BF31-EBE2-47C1-ABFA-04E0DC15F3A8}"/>
              </a:ext>
            </a:extLst>
          </p:cNvPr>
          <p:cNvSpPr>
            <a:spLocks noGrp="1"/>
          </p:cNvSpPr>
          <p:nvPr/>
        </p:nvSpPr>
        <p:spPr>
          <a:xfrm>
            <a:off x="6267450" y="4152900"/>
            <a:ext cx="48768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обмежує обстеження, відбір проб, гасіння пожеж, лісовідновлення, землеробство й моніторинг природних територій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C69D1F65-05E7-4969-9161-53B24F44141A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ПІД ЧАС ОЦІНЮВАННЯ ВІДОКРЕМЛЮЮТЬ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F7D02182-3DA6-4BD5-B42C-09166C7F3348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3429000" cy="419100"/>
          </a:xfrm>
          <a:prstGeom prst="roundRect">
            <a:avLst>
              <a:gd name="adj" fmla="val 22727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69BE584-355C-4A13-BAB2-5803C6B858E7}"/>
              </a:ext>
            </a:extLst>
          </p:cNvPr>
          <p:cNvSpPr>
            <a:spLocks noGrp="1"/>
          </p:cNvSpPr>
          <p:nvPr/>
        </p:nvSpPr>
        <p:spPr>
          <a:xfrm>
            <a:off x="685800" y="5524500"/>
            <a:ext cx="32766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ДОВОЄННИЙ ФОН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2A681469-986C-4DEE-B2CA-043D6B19F65A}"/>
              </a:ext>
            </a:extLst>
          </p:cNvPr>
          <p:cNvSpPr>
            <a:spLocks noGrp="1"/>
          </p:cNvSpPr>
          <p:nvPr/>
        </p:nvSpPr>
        <p:spPr>
          <a:xfrm>
            <a:off x="4038600" y="552450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362" lnSpcReduction="10000"/>
          </a:bodyPr>
          <a:lstStyle/>
          <a:p>
            <a:pPr algn="ctr">
              <a:defRPr sz="15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F676FA94-A419-49C9-B6C2-23A13E9E5E57}"/>
              </a:ext>
            </a:extLst>
          </p:cNvPr>
          <p:cNvSpPr>
            <a:spLocks noGrp="1"/>
          </p:cNvSpPr>
          <p:nvPr/>
        </p:nvSpPr>
        <p:spPr>
          <a:xfrm>
            <a:off x="4267200" y="5467350"/>
            <a:ext cx="3429000" cy="419100"/>
          </a:xfrm>
          <a:prstGeom prst="roundRect">
            <a:avLst>
              <a:gd name="adj" fmla="val 22727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154A2055-39FD-4495-8082-48E407DACCE6}"/>
              </a:ext>
            </a:extLst>
          </p:cNvPr>
          <p:cNvSpPr>
            <a:spLocks noGrp="1"/>
          </p:cNvSpPr>
          <p:nvPr/>
        </p:nvSpPr>
        <p:spPr>
          <a:xfrm>
            <a:off x="4343400" y="5524500"/>
            <a:ext cx="32766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ДОДАТКОВЕ ВОЄННЕ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7AD54EB6-4B96-4405-B56F-42B8B5CAE793}"/>
              </a:ext>
            </a:extLst>
          </p:cNvPr>
          <p:cNvSpPr>
            <a:spLocks noGrp="1"/>
          </p:cNvSpPr>
          <p:nvPr/>
        </p:nvSpPr>
        <p:spPr>
          <a:xfrm>
            <a:off x="7696200" y="552450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362" lnSpcReduction="10000"/>
          </a:bodyPr>
          <a:lstStyle/>
          <a:p>
            <a:pPr algn="ctr">
              <a:defRPr sz="15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4B719047-BDD6-4740-971F-B6FACA1CC2FF}"/>
              </a:ext>
            </a:extLst>
          </p:cNvPr>
          <p:cNvSpPr>
            <a:spLocks noGrp="1"/>
          </p:cNvSpPr>
          <p:nvPr/>
        </p:nvSpPr>
        <p:spPr>
          <a:xfrm>
            <a:off x="7924800" y="5467350"/>
            <a:ext cx="3429000" cy="419100"/>
          </a:xfrm>
          <a:prstGeom prst="roundRect">
            <a:avLst>
              <a:gd name="adj" fmla="val 22727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6A0B5D6A-F1CF-4892-BA46-60601F91A46E}"/>
              </a:ext>
            </a:extLst>
          </p:cNvPr>
          <p:cNvSpPr>
            <a:spLocks noGrp="1"/>
          </p:cNvSpPr>
          <p:nvPr/>
        </p:nvSpPr>
        <p:spPr>
          <a:xfrm>
            <a:off x="8001000" y="5524500"/>
            <a:ext cx="32766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ВТОРИННЕ ПЕРЕМІЩЕННЯ</a:t>
            </a:r>
          </a:p>
        </p:txBody>
      </p:sp>
      <p:sp>
        <p:nvSpPr>
          <p:cNvPr id="34" name="Прямокутник: округлені кути 33">
            <a:extLst>
              <a:ext uri="{FF2B5EF4-FFF2-40B4-BE49-F238E27FC236}">
                <a16:creationId xmlns:a16="http://schemas.microsoft.com/office/drawing/2014/main" id="{CB8B6E1C-7B62-4BA6-8949-C950D9315BD0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10972800" cy="552450"/>
          </a:xfrm>
          <a:prstGeom prst="roundRect">
            <a:avLst>
              <a:gd name="adj" fmla="val 24138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76FF2802-1FE7-4365-B7D1-EDD888916240}"/>
              </a:ext>
            </a:extLst>
          </p:cNvPr>
          <p:cNvSpPr>
            <a:spLocks noGrp="1"/>
          </p:cNvSpPr>
          <p:nvPr/>
        </p:nvSpPr>
        <p:spPr>
          <a:xfrm>
            <a:off x="800100" y="6019800"/>
            <a:ext cx="10591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Польове обстеження починають лише після підтвердження безпечності доступу уповноваженими фахівцями.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9BF475F-A58D-41A9-96C9-3DC5E3CB558D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11978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91082B1B-AB5C-4656-8307-D9246D8B223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9144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І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BC8F48D-3B2F-45BF-933A-8DE04FD933CE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Первинне визначення джерел забруднення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E9FB655-8708-4511-B58F-75575F20E52B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DF1B13F-A4AB-481B-AEC1-9F6B7D8B1902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22</a:t>
            </a:r>
            <a:endParaRPr sz="975" b="1" dirty="0">
              <a:solidFill>
                <a:srgbClr val="5C6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43145442-1ECD-416B-A5E3-66D3FD15328A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781050"/>
          </a:xfrm>
          <a:prstGeom prst="roundRect">
            <a:avLst>
              <a:gd name="adj" fmla="val 17073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ECBD658-6637-4CF9-A992-A08342FD96DB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85725" cy="78105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FF68025-913F-4CF3-B5F4-7509225C5FB6}"/>
              </a:ext>
            </a:extLst>
          </p:cNvPr>
          <p:cNvSpPr>
            <a:spLocks noGrp="1"/>
          </p:cNvSpPr>
          <p:nvPr/>
        </p:nvSpPr>
        <p:spPr>
          <a:xfrm>
            <a:off x="857250" y="146685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5BA5C90-BAF4-4BAC-BCF2-5EB8585CD016}"/>
              </a:ext>
            </a:extLst>
          </p:cNvPr>
          <p:cNvSpPr>
            <a:spLocks noGrp="1"/>
          </p:cNvSpPr>
          <p:nvPr/>
        </p:nvSpPr>
        <p:spPr>
          <a:xfrm>
            <a:off x="857250" y="1657350"/>
            <a:ext cx="105156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Первинне визначення джерел забруднення — послідовне встановлення воєнної події, потенційного джерела, можливих забруднювачів, шляхів міграції, реципієнтів і програми відбору проб.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C0A2F682-9F51-4F40-9587-7B1E341978C8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AB48E42F-A9FD-490B-A019-F8AC8AB8BB14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8C2146B-F3E5-4E82-BC78-516E907EC900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F57A18D-368F-4535-8D13-4285C75B472F}"/>
              </a:ext>
            </a:extLst>
          </p:cNvPr>
          <p:cNvSpPr>
            <a:spLocks noGrp="1"/>
          </p:cNvSpPr>
          <p:nvPr/>
        </p:nvSpPr>
        <p:spPr>
          <a:xfrm>
            <a:off x="1333500" y="2543175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ВОЄННА ПОДІЯ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D6C7A8B-FF93-44E8-B007-3910C483156E}"/>
              </a:ext>
            </a:extLst>
          </p:cNvPr>
          <p:cNvSpPr>
            <a:spLocks noGrp="1"/>
          </p:cNvSpPr>
          <p:nvPr/>
        </p:nvSpPr>
        <p:spPr>
          <a:xfrm>
            <a:off x="1333500" y="2790825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що і коли сталося; пошкоджені об’єкти; пожежа; витоки; мінування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6FCD4C3-B608-4A89-999F-0518470C6968}"/>
              </a:ext>
            </a:extLst>
          </p:cNvPr>
          <p:cNvSpPr>
            <a:spLocks noGrp="1"/>
          </p:cNvSpPr>
          <p:nvPr/>
        </p:nvSpPr>
        <p:spPr>
          <a:xfrm>
            <a:off x="4038600" y="2857500"/>
            <a:ext cx="2286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981" lnSpcReduction="1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89E7DF8-DF2D-4B97-9DAF-372465E2527A}"/>
              </a:ext>
            </a:extLst>
          </p:cNvPr>
          <p:cNvSpPr>
            <a:spLocks noGrp="1"/>
          </p:cNvSpPr>
          <p:nvPr/>
        </p:nvSpPr>
        <p:spPr>
          <a:xfrm>
            <a:off x="4267200" y="2400300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AB155F9B-CA93-431D-A744-AD33C42FF6C8}"/>
              </a:ext>
            </a:extLst>
          </p:cNvPr>
          <p:cNvSpPr>
            <a:spLocks noGrp="1"/>
          </p:cNvSpPr>
          <p:nvPr/>
        </p:nvSpPr>
        <p:spPr>
          <a:xfrm>
            <a:off x="4267200" y="2400300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8F08FDF-9CF4-4883-A7D1-4FCD67E92594}"/>
              </a:ext>
            </a:extLst>
          </p:cNvPr>
          <p:cNvSpPr>
            <a:spLocks noGrp="1"/>
          </p:cNvSpPr>
          <p:nvPr/>
        </p:nvSpPr>
        <p:spPr>
          <a:xfrm>
            <a:off x="4343400" y="2667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E7B6EAF-4536-4509-91D1-5D3970AC01A2}"/>
              </a:ext>
            </a:extLst>
          </p:cNvPr>
          <p:cNvSpPr>
            <a:spLocks noGrp="1"/>
          </p:cNvSpPr>
          <p:nvPr/>
        </p:nvSpPr>
        <p:spPr>
          <a:xfrm>
            <a:off x="4991100" y="2543175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ПОТЕНЦІЙНЕ ДЖЕРЕЛО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9BC3C19-A991-4E23-81E9-755722E45A85}"/>
              </a:ext>
            </a:extLst>
          </p:cNvPr>
          <p:cNvSpPr>
            <a:spLocks noGrp="1"/>
          </p:cNvSpPr>
          <p:nvPr/>
        </p:nvSpPr>
        <p:spPr>
          <a:xfrm>
            <a:off x="4991100" y="2790825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тип об’єкта; речовини; масштаб руйнування; резервуари, трубопроводи; напрям витоку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F7891D9-1300-45B7-8CEB-0B784F0E515E}"/>
              </a:ext>
            </a:extLst>
          </p:cNvPr>
          <p:cNvSpPr>
            <a:spLocks noGrp="1"/>
          </p:cNvSpPr>
          <p:nvPr/>
        </p:nvSpPr>
        <p:spPr>
          <a:xfrm>
            <a:off x="7696200" y="2857500"/>
            <a:ext cx="2286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981" lnSpcReduction="1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5DFAA96-CD4B-4FBF-B116-568DF05AEC61}"/>
              </a:ext>
            </a:extLst>
          </p:cNvPr>
          <p:cNvSpPr>
            <a:spLocks noGrp="1"/>
          </p:cNvSpPr>
          <p:nvPr/>
        </p:nvSpPr>
        <p:spPr>
          <a:xfrm>
            <a:off x="7924800" y="2400300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A5971A25-8188-40C1-8C03-002A60B45853}"/>
              </a:ext>
            </a:extLst>
          </p:cNvPr>
          <p:cNvSpPr>
            <a:spLocks noGrp="1"/>
          </p:cNvSpPr>
          <p:nvPr/>
        </p:nvSpPr>
        <p:spPr>
          <a:xfrm>
            <a:off x="7924800" y="2400300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7741316-EF2B-48BF-A07D-473CDB2CF8CA}"/>
              </a:ext>
            </a:extLst>
          </p:cNvPr>
          <p:cNvSpPr>
            <a:spLocks noGrp="1"/>
          </p:cNvSpPr>
          <p:nvPr/>
        </p:nvSpPr>
        <p:spPr>
          <a:xfrm>
            <a:off x="8001000" y="2667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B190C83-1136-43BC-8CB0-B05741622777}"/>
              </a:ext>
            </a:extLst>
          </p:cNvPr>
          <p:cNvSpPr>
            <a:spLocks noGrp="1"/>
          </p:cNvSpPr>
          <p:nvPr/>
        </p:nvSpPr>
        <p:spPr>
          <a:xfrm>
            <a:off x="8648700" y="2543175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ПЕРЕЛІК ЗАБРУДНЮВАЧІВ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66986E2-6227-4E1C-9022-957E2E6FDE0C}"/>
              </a:ext>
            </a:extLst>
          </p:cNvPr>
          <p:cNvSpPr>
            <a:spLocks noGrp="1"/>
          </p:cNvSpPr>
          <p:nvPr/>
        </p:nvSpPr>
        <p:spPr>
          <a:xfrm>
            <a:off x="8648700" y="2790825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документація і паспорти безпеки; тип боєприпасу та пожежі; візуальні, дистанційні й попередні дані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2C6E7A2A-856B-4D7D-B847-004D1FA5E249}"/>
              </a:ext>
            </a:extLst>
          </p:cNvPr>
          <p:cNvSpPr>
            <a:spLocks noGrp="1"/>
          </p:cNvSpPr>
          <p:nvPr/>
        </p:nvSpPr>
        <p:spPr>
          <a:xfrm>
            <a:off x="609600" y="3895725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7" name="Прямокутник: округлені кути 26">
            <a:extLst>
              <a:ext uri="{FF2B5EF4-FFF2-40B4-BE49-F238E27FC236}">
                <a16:creationId xmlns:a16="http://schemas.microsoft.com/office/drawing/2014/main" id="{AD4A0D0E-E93C-45F7-ACB3-EE8FE6415976}"/>
              </a:ext>
            </a:extLst>
          </p:cNvPr>
          <p:cNvSpPr>
            <a:spLocks noGrp="1"/>
          </p:cNvSpPr>
          <p:nvPr/>
        </p:nvSpPr>
        <p:spPr>
          <a:xfrm>
            <a:off x="609600" y="3895725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43B5C7"/>
          </a:solidFill>
          <a:ln w="0">
            <a:noFill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55A59DB9-0A25-4EF5-AAFA-AE6C3077970B}"/>
              </a:ext>
            </a:extLst>
          </p:cNvPr>
          <p:cNvSpPr>
            <a:spLocks noGrp="1"/>
          </p:cNvSpPr>
          <p:nvPr/>
        </p:nvSpPr>
        <p:spPr>
          <a:xfrm>
            <a:off x="685800" y="4162425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9F99EA8E-4D19-4AE9-85FB-C04462D5E60B}"/>
              </a:ext>
            </a:extLst>
          </p:cNvPr>
          <p:cNvSpPr>
            <a:spLocks noGrp="1"/>
          </p:cNvSpPr>
          <p:nvPr/>
        </p:nvSpPr>
        <p:spPr>
          <a:xfrm>
            <a:off x="1333500" y="4038600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ШЛЯХИ МІГРАЦІЇ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A45FDD69-A3B2-44ED-AED5-E25D8A06690A}"/>
              </a:ext>
            </a:extLst>
          </p:cNvPr>
          <p:cNvSpPr>
            <a:spLocks noGrp="1"/>
          </p:cNvSpPr>
          <p:nvPr/>
        </p:nvSpPr>
        <p:spPr>
          <a:xfrm>
            <a:off x="1333500" y="4286250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стік; рельєф; ґрунт; глибина підземних вод; вітер; річки, водозабори й дренаж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1D83A624-99C8-46DC-882A-357B7C9069B3}"/>
              </a:ext>
            </a:extLst>
          </p:cNvPr>
          <p:cNvSpPr>
            <a:spLocks noGrp="1"/>
          </p:cNvSpPr>
          <p:nvPr/>
        </p:nvSpPr>
        <p:spPr>
          <a:xfrm>
            <a:off x="4038600" y="4352925"/>
            <a:ext cx="2286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981" lnSpcReduction="1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11D8272D-4AA7-4ADC-A15E-18683F37B3AA}"/>
              </a:ext>
            </a:extLst>
          </p:cNvPr>
          <p:cNvSpPr>
            <a:spLocks noGrp="1"/>
          </p:cNvSpPr>
          <p:nvPr/>
        </p:nvSpPr>
        <p:spPr>
          <a:xfrm>
            <a:off x="4267200" y="3895725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3" name="Прямокутник: округлені кути 32">
            <a:extLst>
              <a:ext uri="{FF2B5EF4-FFF2-40B4-BE49-F238E27FC236}">
                <a16:creationId xmlns:a16="http://schemas.microsoft.com/office/drawing/2014/main" id="{8D0FA35D-D03D-45E9-BE78-564FDEC58ECE}"/>
              </a:ext>
            </a:extLst>
          </p:cNvPr>
          <p:cNvSpPr>
            <a:spLocks noGrp="1"/>
          </p:cNvSpPr>
          <p:nvPr/>
        </p:nvSpPr>
        <p:spPr>
          <a:xfrm>
            <a:off x="4267200" y="3895725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F2E65C3-A5D6-4436-8240-2C60EC2FF606}"/>
              </a:ext>
            </a:extLst>
          </p:cNvPr>
          <p:cNvSpPr>
            <a:spLocks noGrp="1"/>
          </p:cNvSpPr>
          <p:nvPr/>
        </p:nvSpPr>
        <p:spPr>
          <a:xfrm>
            <a:off x="4343400" y="4162425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26010ED0-31C9-426B-9ADE-1E02D4659CB3}"/>
              </a:ext>
            </a:extLst>
          </p:cNvPr>
          <p:cNvSpPr>
            <a:spLocks noGrp="1"/>
          </p:cNvSpPr>
          <p:nvPr/>
        </p:nvSpPr>
        <p:spPr>
          <a:xfrm>
            <a:off x="4991100" y="4038600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РЕЦИПІЄНТИ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FF82C101-D3BD-42C2-8CB2-3169117BDC6C}"/>
              </a:ext>
            </a:extLst>
          </p:cNvPr>
          <p:cNvSpPr>
            <a:spLocks noGrp="1"/>
          </p:cNvSpPr>
          <p:nvPr/>
        </p:nvSpPr>
        <p:spPr>
          <a:xfrm>
            <a:off x="4991100" y="4286250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населення; питна вода; угіддя; водойми; природоохоронні території; оселища рідкісних видів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EE0995B9-FC8D-43C6-8C6F-0803CC3E340A}"/>
              </a:ext>
            </a:extLst>
          </p:cNvPr>
          <p:cNvSpPr>
            <a:spLocks noGrp="1"/>
          </p:cNvSpPr>
          <p:nvPr/>
        </p:nvSpPr>
        <p:spPr>
          <a:xfrm>
            <a:off x="7696200" y="4352925"/>
            <a:ext cx="2286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981" lnSpcReduction="10000"/>
          </a:bodyPr>
          <a:lstStyle/>
          <a:p>
            <a:pPr algn="ctr">
              <a:def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62C0D140-BAF0-4B16-8FAC-8D5664287A9D}"/>
              </a:ext>
            </a:extLst>
          </p:cNvPr>
          <p:cNvSpPr>
            <a:spLocks noGrp="1"/>
          </p:cNvSpPr>
          <p:nvPr/>
        </p:nvSpPr>
        <p:spPr>
          <a:xfrm>
            <a:off x="7924800" y="3895725"/>
            <a:ext cx="3429000" cy="1304925"/>
          </a:xfrm>
          <a:prstGeom prst="roundRect">
            <a:avLst>
              <a:gd name="adj" fmla="val 9489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FE5FF7BB-924F-4249-A234-D162699166F1}"/>
              </a:ext>
            </a:extLst>
          </p:cNvPr>
          <p:cNvSpPr>
            <a:spLocks noGrp="1"/>
          </p:cNvSpPr>
          <p:nvPr/>
        </p:nvSpPr>
        <p:spPr>
          <a:xfrm>
            <a:off x="7924800" y="3895725"/>
            <a:ext cx="552450" cy="1304925"/>
          </a:xfrm>
          <a:prstGeom prst="roundRect">
            <a:avLst>
              <a:gd name="adj" fmla="val 2069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2D66E3E4-909D-47A1-8A0E-5BBB5130721D}"/>
              </a:ext>
            </a:extLst>
          </p:cNvPr>
          <p:cNvSpPr>
            <a:spLocks noGrp="1"/>
          </p:cNvSpPr>
          <p:nvPr/>
        </p:nvSpPr>
        <p:spPr>
          <a:xfrm>
            <a:off x="8001000" y="4162425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7A914EE3-E410-4F25-97DE-EC0E4E33DB4E}"/>
              </a:ext>
            </a:extLst>
          </p:cNvPr>
          <p:cNvSpPr>
            <a:spLocks noGrp="1"/>
          </p:cNvSpPr>
          <p:nvPr/>
        </p:nvSpPr>
        <p:spPr>
          <a:xfrm>
            <a:off x="8648700" y="4038600"/>
            <a:ext cx="25336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ПРОГРАМА ВІДБОРУ ПРОБ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4465AAAF-0A00-48CD-9AA5-449A8BE3B60C}"/>
              </a:ext>
            </a:extLst>
          </p:cNvPr>
          <p:cNvSpPr>
            <a:spLocks noGrp="1"/>
          </p:cNvSpPr>
          <p:nvPr/>
        </p:nvSpPr>
        <p:spPr>
          <a:xfrm>
            <a:off x="8648700" y="4286250"/>
            <a:ext cx="2495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конкретна гіпотеза забруднення; набір проб залежить від типу джерела</a:t>
            </a:r>
          </a:p>
        </p:txBody>
      </p:sp>
      <p:sp>
        <p:nvSpPr>
          <p:cNvPr id="43" name="Прямокутник: округлені кути 42">
            <a:extLst>
              <a:ext uri="{FF2B5EF4-FFF2-40B4-BE49-F238E27FC236}">
                <a16:creationId xmlns:a16="http://schemas.microsoft.com/office/drawing/2014/main" id="{1981422F-DADF-445B-BCBD-851B525AEA22}"/>
              </a:ext>
            </a:extLst>
          </p:cNvPr>
          <p:cNvSpPr>
            <a:spLocks noGrp="1"/>
          </p:cNvSpPr>
          <p:nvPr/>
        </p:nvSpPr>
        <p:spPr>
          <a:xfrm>
            <a:off x="609600" y="5581650"/>
            <a:ext cx="10972800" cy="552450"/>
          </a:xfrm>
          <a:prstGeom prst="roundRect">
            <a:avLst>
              <a:gd name="adj" fmla="val 24138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695DFCEA-970D-498F-AE2E-E2F238945E16}"/>
              </a:ext>
            </a:extLst>
          </p:cNvPr>
          <p:cNvSpPr>
            <a:spLocks noGrp="1"/>
          </p:cNvSpPr>
          <p:nvPr/>
        </p:nvSpPr>
        <p:spPr>
          <a:xfrm>
            <a:off x="800100" y="5638800"/>
            <a:ext cx="10591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691"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Однакова програма проб для всіх ділянок є методично хибною: дослідження має перевіряти конкретну гіпотезу.</a:t>
            </a:r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C894BE48-3429-4B12-B295-E7485269F1F2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3331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BC460C9-6996-4EAF-B9F7-3A73D27A1B8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9144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І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FDCD2D3-116D-437E-81A6-F736E74258A4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Ситуаційні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ланцюги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від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до</a:t>
            </a:r>
            <a:r>
              <a:rPr sz="2175" b="1" dirty="0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chemeClr val="accent3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рішення</a:t>
            </a:r>
            <a:endParaRPr sz="2175" b="1" dirty="0">
              <a:solidFill>
                <a:schemeClr val="accent3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C983770-72BC-4356-881F-82EFF411DF30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D72967E-3C9A-4121-9701-15AB894D2D9B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AEC1C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AEC1C9"/>
                </a:solidFill>
                <a:latin typeface="DejaVu Sans"/>
                <a:ea typeface="DejaVu Sans"/>
                <a:cs typeface="DejaVu Sans"/>
              </a:rPr>
              <a:t>23</a:t>
            </a:r>
            <a:endParaRPr sz="975" b="1" dirty="0">
              <a:solidFill>
                <a:srgbClr val="AEC1C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B352998-FF46-4E1C-9581-984E466DC7FF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18374F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54648DB-79A8-4540-BD2C-863A63D2CA5E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85725" cy="6858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2E9F108-D19D-45DE-A9E1-7367B5A8FB3B}"/>
              </a:ext>
            </a:extLst>
          </p:cNvPr>
          <p:cNvSpPr>
            <a:spLocks noGrp="1"/>
          </p:cNvSpPr>
          <p:nvPr/>
        </p:nvSpPr>
        <p:spPr>
          <a:xfrm>
            <a:off x="857250" y="146685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0BCCDBA-CCEE-4AAA-978B-149C0ADDD37B}"/>
              </a:ext>
            </a:extLst>
          </p:cNvPr>
          <p:cNvSpPr>
            <a:spLocks noGrp="1"/>
          </p:cNvSpPr>
          <p:nvPr/>
        </p:nvSpPr>
        <p:spPr>
          <a:xfrm>
            <a:off x="857250" y="1657350"/>
            <a:ext cx="10515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0659" lnSpcReduction="2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Ситуаційний ланцюг — структурований опис зв’язку між джерелом, забруднювачем, шляхом міграції, реципієнтом і пріоритетом дослідження.</a:t>
            </a:r>
          </a:p>
        </p:txBody>
      </p:sp>
      <p:graphicFrame>
        <p:nvGraphicFramePr>
          <p:cNvPr id="19" name="Таблиця 18"/>
          <p:cNvGraphicFramePr/>
          <p:nvPr/>
        </p:nvGraphicFramePr>
        <p:xfrm>
          <a:off x="609600" y="2266950"/>
          <a:ext cx="10972800" cy="371475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Ситуація</a:t>
                      </a:r>
                    </a:p>
                  </a:txBody>
                  <a:tcPr marL="76200" marR="7620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 та забруднювачі</a:t>
                      </a:r>
                    </a:p>
                  </a:txBody>
                  <a:tcPr marL="76200" marR="7620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Шлях</a:t>
                      </a:r>
                    </a:p>
                  </a:txBody>
                  <a:tcPr marL="76200" marR="7620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Реципієнти</a:t>
                      </a:r>
                    </a:p>
                  </a:txBody>
                  <a:tcPr marL="76200" marR="76200" marT="66675" marB="66675" anchor="ctr">
                    <a:solidFill>
                      <a:srgbClr val="275F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Пріоритет / особливість</a:t>
                      </a:r>
                    </a:p>
                  </a:txBody>
                  <a:tcPr marL="76200" marR="76200" marT="66675" marB="66675" anchor="ctr">
                    <a:solidFill>
                      <a:srgbClr val="275F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AE605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Згоріла техніка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Техніка; паливо, мастила, метали, продукти горіння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Ґрунт, стік, пил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Біота, рослини, водойма, населення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Нафтопродукти, метали, ПАВ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E0B14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Вирва на полі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Боєприпас; вибухові речовини, метали, продукти горіння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Порушені горизонти, ґрунтові води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Культури, ґрунтова біота, підземні води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Мінна безпека, ґрунт, ерозія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43B5C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Очисні споруди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Неочищені стоки; органіка, N, P, мікроорганізми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Канал або річка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Водна екосистема, водозабір, населення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Дефіцит O₂, санітарний ризик, евтрофікація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63956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Пожежа на складі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Невідомі матеріали; пил, сажа, органічні сполуки, метали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Шлейф, осідання, пожежний стік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Населення, ґрунти, води, рослинність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Моніторинг повітря і стоку</a:t>
                      </a:r>
                    </a:p>
                  </a:txBody>
                  <a:tcPr marL="76200" marR="76200" marT="47625" marB="47625" anchor="ctr">
                    <a:solidFill>
                      <a:srgbClr val="2344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E0B14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Затоплена шахта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Шахтні води; солі, сульфати, метали, зависі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Водоносні горизонти, виходи на поверхню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Водозабори, річки, ґрунти, забудова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Повільна, довготривала небезпека</a:t>
                      </a:r>
                    </a:p>
                  </a:txBody>
                  <a:tcPr marL="76200" marR="76200" marT="47625" marB="47625" anchor="ctr">
                    <a:solidFill>
                      <a:srgbClr val="1837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78B0497-DD71-4655-9455-0088C2A73E9A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AFC1C9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36236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36E6B157-D1AB-4F48-AE15-C6B507F37465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9144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3B5C7"/>
                </a:solidFill>
                <a:latin typeface="DejaVu Sans"/>
                <a:ea typeface="DejaVu Sans"/>
                <a:cs typeface="DejaVu Sans"/>
              </a:rPr>
              <a:t>ЛЕКЦІЯ № 2  •  ДЖЕРЕЛА І ТИПИ ВОЄННОГО ЗАБРУДНЕННЯ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8DCC861-EFE8-48BC-AFD1-B05ED6D46224}"/>
              </a:ext>
            </a:extLst>
          </p:cNvPr>
          <p:cNvSpPr>
            <a:spLocks noGrp="1"/>
          </p:cNvSpPr>
          <p:nvPr/>
        </p:nvSpPr>
        <p:spPr>
          <a:xfrm>
            <a:off x="609600" y="523875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Висновки лекції № 2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C07FC3F-1FD1-4487-BA5D-DF88029CB3F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972800" cy="28575"/>
          </a:xfrm>
          <a:prstGeom prst="rect">
            <a:avLst/>
          </a:prstGeom>
          <a:solidFill>
            <a:srgbClr val="43B5C7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91C5847-04ED-49C2-856E-1A80688ADF10}"/>
              </a:ext>
            </a:extLst>
          </p:cNvPr>
          <p:cNvSpPr>
            <a:spLocks noGrp="1"/>
          </p:cNvSpPr>
          <p:nvPr/>
        </p:nvSpPr>
        <p:spPr>
          <a:xfrm>
            <a:off x="11001375" y="266700"/>
            <a:ext cx="5810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r">
              <a:defRPr sz="975" b="1">
                <a:solidFill>
                  <a:srgbClr val="5C6E79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2</a:t>
            </a:r>
            <a:r>
              <a:rPr sz="975" b="1" dirty="0">
                <a:solidFill>
                  <a:srgbClr val="5C6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F75D72A0-0297-41AB-89E4-D0CD66BBAD13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10972800" cy="685800"/>
          </a:xfrm>
          <a:prstGeom prst="roundRect">
            <a:avLst>
              <a:gd name="adj" fmla="val 19444"/>
            </a:avLst>
          </a:prstGeom>
          <a:solidFill>
            <a:srgbClr val="E4EEF1"/>
          </a:solidFill>
          <a:ln w="0">
            <a:noFill/>
          </a:ln>
        </p:spPr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1906EFD-7AC5-47BD-8C56-4CD766ED88BD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85725" cy="685800"/>
          </a:xfrm>
          <a:prstGeom prst="roundRect">
            <a:avLst>
              <a:gd name="adj" fmla="val 44444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5FC5DB1-3118-496C-A871-7BB6599D52F2}"/>
              </a:ext>
            </a:extLst>
          </p:cNvPr>
          <p:cNvSpPr>
            <a:spLocks noGrp="1"/>
          </p:cNvSpPr>
          <p:nvPr/>
        </p:nvSpPr>
        <p:spPr>
          <a:xfrm>
            <a:off x="857250" y="1466850"/>
            <a:ext cx="1054417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F157312-5CB2-4B19-B5F2-5ECE030A91D3}"/>
              </a:ext>
            </a:extLst>
          </p:cNvPr>
          <p:cNvSpPr>
            <a:spLocks noGrp="1"/>
          </p:cNvSpPr>
          <p:nvPr/>
        </p:nvSpPr>
        <p:spPr>
          <a:xfrm>
            <a:off x="857250" y="1657350"/>
            <a:ext cx="105156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297" lnSpcReduction="20000"/>
          </a:bodyPr>
          <a:lstStyle/>
          <a:p>
            <a:pPr algn="l">
              <a:def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Воєнно зумовлене забруднення — комплексний наслідок бойових дій, руйнування інфраструктури та порушення систем екологічного управління.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55869513-C0C1-4C5D-A5C0-10705C780E0D}"/>
              </a:ext>
            </a:extLst>
          </p:cNvPr>
          <p:cNvSpPr>
            <a:spLocks noGrp="1"/>
          </p:cNvSpPr>
          <p:nvPr/>
        </p:nvSpPr>
        <p:spPr>
          <a:xfrm>
            <a:off x="609600" y="2305050"/>
            <a:ext cx="5219700" cy="1200150"/>
          </a:xfrm>
          <a:prstGeom prst="roundRect">
            <a:avLst>
              <a:gd name="adj" fmla="val 10317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39B864D-3DE1-49C5-B00E-2391CB89BEC9}"/>
              </a:ext>
            </a:extLst>
          </p:cNvPr>
          <p:cNvSpPr>
            <a:spLocks noGrp="1"/>
          </p:cNvSpPr>
          <p:nvPr/>
        </p:nvSpPr>
        <p:spPr>
          <a:xfrm>
            <a:off x="609600" y="23050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36FF1C9-7764-47BC-A844-AFD2D5CC012D}"/>
              </a:ext>
            </a:extLst>
          </p:cNvPr>
          <p:cNvSpPr>
            <a:spLocks noGrp="1"/>
          </p:cNvSpPr>
          <p:nvPr/>
        </p:nvSpPr>
        <p:spPr>
          <a:xfrm>
            <a:off x="781050" y="246697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AE6054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D1B2C7A-4A68-4E9E-85DB-850071F29EE0}"/>
              </a:ext>
            </a:extLst>
          </p:cNvPr>
          <p:cNvSpPr>
            <a:spLocks noGrp="1"/>
          </p:cNvSpPr>
          <p:nvPr/>
        </p:nvSpPr>
        <p:spPr>
          <a:xfrm>
            <a:off x="781050" y="2714625"/>
            <a:ext cx="48768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боєприпаси; техніка й паливо; пожежі; промислові підприємства; шахти; очисні та гідротехнічні об’єкти; відходи руйнування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8ADCD354-C140-45F6-BBA1-2817CBB3CA9B}"/>
              </a:ext>
            </a:extLst>
          </p:cNvPr>
          <p:cNvSpPr>
            <a:spLocks noGrp="1"/>
          </p:cNvSpPr>
          <p:nvPr/>
        </p:nvSpPr>
        <p:spPr>
          <a:xfrm>
            <a:off x="6362700" y="2305050"/>
            <a:ext cx="5219700" cy="1200150"/>
          </a:xfrm>
          <a:prstGeom prst="roundRect">
            <a:avLst>
              <a:gd name="adj" fmla="val 10317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6FE9403C-D91F-4B8C-ACA5-21084FFB7E35}"/>
              </a:ext>
            </a:extLst>
          </p:cNvPr>
          <p:cNvSpPr>
            <a:spLocks noGrp="1"/>
          </p:cNvSpPr>
          <p:nvPr/>
        </p:nvSpPr>
        <p:spPr>
          <a:xfrm>
            <a:off x="6362700" y="230505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927CC0C-06FD-484D-8867-A62831AE5193}"/>
              </a:ext>
            </a:extLst>
          </p:cNvPr>
          <p:cNvSpPr>
            <a:spLocks noGrp="1"/>
          </p:cNvSpPr>
          <p:nvPr/>
        </p:nvSpPr>
        <p:spPr>
          <a:xfrm>
            <a:off x="6534150" y="246697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0B14D"/>
                </a:solidFill>
                <a:latin typeface="DejaVu Sans"/>
                <a:ea typeface="DejaVu Sans"/>
                <a:cs typeface="DejaVu Sans"/>
              </a:rPr>
              <a:t>ТИПИ ТА РЕЧОВИНИ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3F90F1F-6F62-4F17-85DB-051D57C2A040}"/>
              </a:ext>
            </a:extLst>
          </p:cNvPr>
          <p:cNvSpPr>
            <a:spLocks noGrp="1"/>
          </p:cNvSpPr>
          <p:nvPr/>
        </p:nvSpPr>
        <p:spPr>
          <a:xfrm>
            <a:off x="6534150" y="2714625"/>
            <a:ext cx="48768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хімічне, механічне, фізичне, біологічне, радіаційне й комбіноване; нафтопродукти, метали, вибухові речовини, продукти горіння, промислові хімікати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41383A7C-EAA0-4C60-9132-E7BDF25275F7}"/>
              </a:ext>
            </a:extLst>
          </p:cNvPr>
          <p:cNvSpPr>
            <a:spLocks noGrp="1"/>
          </p:cNvSpPr>
          <p:nvPr/>
        </p:nvSpPr>
        <p:spPr>
          <a:xfrm>
            <a:off x="609600" y="3695700"/>
            <a:ext cx="5219700" cy="1200150"/>
          </a:xfrm>
          <a:prstGeom prst="roundRect">
            <a:avLst>
              <a:gd name="adj" fmla="val 10317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E61B7E2A-813E-44B7-86A1-19A39D89A88D}"/>
              </a:ext>
            </a:extLst>
          </p:cNvPr>
          <p:cNvSpPr>
            <a:spLocks noGrp="1"/>
          </p:cNvSpPr>
          <p:nvPr/>
        </p:nvSpPr>
        <p:spPr>
          <a:xfrm>
            <a:off x="609600" y="369570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007E31C-8220-4EAF-893C-119407F6D741}"/>
              </a:ext>
            </a:extLst>
          </p:cNvPr>
          <p:cNvSpPr>
            <a:spLocks noGrp="1"/>
          </p:cNvSpPr>
          <p:nvPr/>
        </p:nvSpPr>
        <p:spPr>
          <a:xfrm>
            <a:off x="781050" y="385762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МІГРАЦІЯ І ТРАНСФОРМАЦІЯ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C7BBD46-C52A-4009-B087-C7C3E261C988}"/>
              </a:ext>
            </a:extLst>
          </p:cNvPr>
          <p:cNvSpPr>
            <a:spLocks noGrp="1"/>
          </p:cNvSpPr>
          <p:nvPr/>
        </p:nvSpPr>
        <p:spPr>
          <a:xfrm>
            <a:off x="781050" y="4105275"/>
            <a:ext cx="48768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повітря, стік, ґрунт, підземні води й трофічні ланцюги; первинне забруднення стає вторинним через ерозію, вимивання, пил і відходи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F9473BF-76C2-4156-937B-303B3DB64191}"/>
              </a:ext>
            </a:extLst>
          </p:cNvPr>
          <p:cNvSpPr>
            <a:spLocks noGrp="1"/>
          </p:cNvSpPr>
          <p:nvPr/>
        </p:nvSpPr>
        <p:spPr>
          <a:xfrm>
            <a:off x="6362700" y="3695700"/>
            <a:ext cx="5219700" cy="1200150"/>
          </a:xfrm>
          <a:prstGeom prst="roundRect">
            <a:avLst>
              <a:gd name="adj" fmla="val 10317"/>
            </a:avLst>
          </a:prstGeom>
          <a:solidFill>
            <a:srgbClr val="FFFFFF"/>
          </a:solidFill>
          <a:ln w="9525">
            <a:solidFill>
              <a:srgbClr val="BDD0D7"/>
            </a:solidFill>
          </a:ln>
        </p:spPr>
      </p:sp>
      <p:sp>
        <p:nvSpPr>
          <p:cNvPr id="22" name="Прямокутник: округлені кути 21">
            <a:extLst>
              <a:ext uri="{FF2B5EF4-FFF2-40B4-BE49-F238E27FC236}">
                <a16:creationId xmlns:a16="http://schemas.microsoft.com/office/drawing/2014/main" id="{5DCFFD40-592F-430A-8127-1B8158C62F72}"/>
              </a:ext>
            </a:extLst>
          </p:cNvPr>
          <p:cNvSpPr>
            <a:spLocks noGrp="1"/>
          </p:cNvSpPr>
          <p:nvPr/>
        </p:nvSpPr>
        <p:spPr>
          <a:xfrm>
            <a:off x="6362700" y="3695700"/>
            <a:ext cx="5219700" cy="76200"/>
          </a:xfrm>
          <a:prstGeom prst="roundRect">
            <a:avLst>
              <a:gd name="adj" fmla="val 5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27EDC34-E36A-429D-8D05-DC73AFA7F986}"/>
              </a:ext>
            </a:extLst>
          </p:cNvPr>
          <p:cNvSpPr>
            <a:spLocks noGrp="1"/>
          </p:cNvSpPr>
          <p:nvPr/>
        </p:nvSpPr>
        <p:spPr>
          <a:xfrm>
            <a:off x="6534150" y="3857625"/>
            <a:ext cx="48768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3956D"/>
                </a:solidFill>
                <a:latin typeface="DejaVu Sans"/>
                <a:ea typeface="DejaVu Sans"/>
                <a:cs typeface="DejaVu Sans"/>
              </a:rPr>
              <a:t>ОЦІНКА ТА ВІДНОВЛЕННЯ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8BB94F7-61C0-4D77-B835-73158DF7BADE}"/>
              </a:ext>
            </a:extLst>
          </p:cNvPr>
          <p:cNvSpPr>
            <a:spLocks noGrp="1"/>
          </p:cNvSpPr>
          <p:nvPr/>
        </p:nvSpPr>
        <p:spPr>
          <a:xfrm>
            <a:off x="6534150" y="4105275"/>
            <a:ext cx="48768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72735"/>
                </a:solidFill>
                <a:latin typeface="DejaVu Sans"/>
                <a:ea typeface="DejaVu Sans"/>
                <a:cs typeface="DejaVu Sans"/>
              </a:rPr>
              <a:t>для України важливе попереднє техногенне навантаження; мінна безпека — перша умова; правильна ідентифікація визначає моніторинг, ремедіацію, рекультивацію та відновлення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3755DDE-8CC7-4247-AD1A-52A7860A6B39}"/>
              </a:ext>
            </a:extLst>
          </p:cNvPr>
          <p:cNvSpPr>
            <a:spLocks noGrp="1"/>
          </p:cNvSpPr>
          <p:nvPr/>
        </p:nvSpPr>
        <p:spPr>
          <a:xfrm>
            <a:off x="609600" y="5162550"/>
            <a:ext cx="4286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722" lnSpcReduction="10000"/>
          </a:bodyPr>
          <a:lstStyle/>
          <a:p>
            <a:pPr algn="l">
              <a:def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75F8B"/>
                </a:solidFill>
                <a:latin typeface="DejaVu Sans"/>
                <a:ea typeface="DejaVu Sans"/>
                <a:cs typeface="DejaVu Sans"/>
              </a:rPr>
              <a:t>БАЗОВА ЛОГІКА ЕКОЛОГІЧНОГО ОЦІНЮВАННЯ</a:t>
            </a:r>
          </a:p>
        </p:txBody>
      </p:sp>
      <p:sp>
        <p:nvSpPr>
          <p:cNvPr id="26" name="Прямокутник: округлені кути 25">
            <a:extLst>
              <a:ext uri="{FF2B5EF4-FFF2-40B4-BE49-F238E27FC236}">
                <a16:creationId xmlns:a16="http://schemas.microsoft.com/office/drawing/2014/main" id="{E339D24C-A3D8-4812-8998-6FFAC5CFD0A2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962150" cy="476250"/>
          </a:xfrm>
          <a:prstGeom prst="roundRect">
            <a:avLst>
              <a:gd name="adj" fmla="val 2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D5FFBB2A-DCC4-4425-8EA4-75561AD53D19}"/>
              </a:ext>
            </a:extLst>
          </p:cNvPr>
          <p:cNvSpPr>
            <a:spLocks noGrp="1"/>
          </p:cNvSpPr>
          <p:nvPr/>
        </p:nvSpPr>
        <p:spPr>
          <a:xfrm>
            <a:off x="666750" y="5505450"/>
            <a:ext cx="1847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06C81A43-8A4F-490A-A39B-048B27799E9D}"/>
              </a:ext>
            </a:extLst>
          </p:cNvPr>
          <p:cNvSpPr>
            <a:spLocks noGrp="1"/>
          </p:cNvSpPr>
          <p:nvPr/>
        </p:nvSpPr>
        <p:spPr>
          <a:xfrm>
            <a:off x="2571750" y="550545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836" lnSpcReduction="10000"/>
          </a:bodyPr>
          <a:lstStyle/>
          <a:p>
            <a:pPr algn="ctr"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34F64D8A-57CB-45A6-8E53-4425CB1B5F0A}"/>
              </a:ext>
            </a:extLst>
          </p:cNvPr>
          <p:cNvSpPr>
            <a:spLocks noGrp="1"/>
          </p:cNvSpPr>
          <p:nvPr/>
        </p:nvSpPr>
        <p:spPr>
          <a:xfrm>
            <a:off x="2800350" y="5429250"/>
            <a:ext cx="1962150" cy="476250"/>
          </a:xfrm>
          <a:prstGeom prst="roundRect">
            <a:avLst>
              <a:gd name="adj" fmla="val 20000"/>
            </a:avLst>
          </a:prstGeom>
          <a:solidFill>
            <a:srgbClr val="E0B14D"/>
          </a:solidFill>
          <a:ln w="0">
            <a:noFill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155D6B3-6F92-41C3-B2C5-664D6705F52F}"/>
              </a:ext>
            </a:extLst>
          </p:cNvPr>
          <p:cNvSpPr>
            <a:spLocks noGrp="1"/>
          </p:cNvSpPr>
          <p:nvPr/>
        </p:nvSpPr>
        <p:spPr>
          <a:xfrm>
            <a:off x="2857500" y="5505450"/>
            <a:ext cx="1847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ЗАБРУДНЮВАЧ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03570394-93FB-4C51-BCEF-BC9D0A850655}"/>
              </a:ext>
            </a:extLst>
          </p:cNvPr>
          <p:cNvSpPr>
            <a:spLocks noGrp="1"/>
          </p:cNvSpPr>
          <p:nvPr/>
        </p:nvSpPr>
        <p:spPr>
          <a:xfrm>
            <a:off x="4762500" y="550545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836" lnSpcReduction="10000"/>
          </a:bodyPr>
          <a:lstStyle/>
          <a:p>
            <a:pPr algn="ctr"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B91BB179-0702-46BE-82DE-BEB0F31D60AD}"/>
              </a:ext>
            </a:extLst>
          </p:cNvPr>
          <p:cNvSpPr>
            <a:spLocks noGrp="1"/>
          </p:cNvSpPr>
          <p:nvPr/>
        </p:nvSpPr>
        <p:spPr>
          <a:xfrm>
            <a:off x="4991100" y="5429250"/>
            <a:ext cx="1962150" cy="476250"/>
          </a:xfrm>
          <a:prstGeom prst="roundRect">
            <a:avLst>
              <a:gd name="adj" fmla="val 20000"/>
            </a:avLst>
          </a:prstGeom>
          <a:solidFill>
            <a:srgbClr val="275F8B"/>
          </a:solidFill>
          <a:ln w="0">
            <a:noFill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759CC1DC-133D-4CBA-B86A-33B9B87C2B70}"/>
              </a:ext>
            </a:extLst>
          </p:cNvPr>
          <p:cNvSpPr>
            <a:spLocks noGrp="1"/>
          </p:cNvSpPr>
          <p:nvPr/>
        </p:nvSpPr>
        <p:spPr>
          <a:xfrm>
            <a:off x="5048250" y="5505450"/>
            <a:ext cx="1847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ШЛЯХ МІГРАЦІЇ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2D565B86-C256-45C4-9212-FCEA1C994341}"/>
              </a:ext>
            </a:extLst>
          </p:cNvPr>
          <p:cNvSpPr>
            <a:spLocks noGrp="1"/>
          </p:cNvSpPr>
          <p:nvPr/>
        </p:nvSpPr>
        <p:spPr>
          <a:xfrm>
            <a:off x="6953250" y="550545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836" lnSpcReduction="10000"/>
          </a:bodyPr>
          <a:lstStyle/>
          <a:p>
            <a:pPr algn="ctr"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5" name="Прямокутник: округлені кути 34">
            <a:extLst>
              <a:ext uri="{FF2B5EF4-FFF2-40B4-BE49-F238E27FC236}">
                <a16:creationId xmlns:a16="http://schemas.microsoft.com/office/drawing/2014/main" id="{AEAA070C-9C01-4D12-9873-A1E26CA2F187}"/>
              </a:ext>
            </a:extLst>
          </p:cNvPr>
          <p:cNvSpPr>
            <a:spLocks noGrp="1"/>
          </p:cNvSpPr>
          <p:nvPr/>
        </p:nvSpPr>
        <p:spPr>
          <a:xfrm>
            <a:off x="7181850" y="5429250"/>
            <a:ext cx="1962150" cy="476250"/>
          </a:xfrm>
          <a:prstGeom prst="roundRect">
            <a:avLst>
              <a:gd name="adj" fmla="val 20000"/>
            </a:avLst>
          </a:prstGeom>
          <a:solidFill>
            <a:srgbClr val="63956D"/>
          </a:solidFill>
          <a:ln w="0">
            <a:noFill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135989F-0B98-4988-A808-C818FD7A4715}"/>
              </a:ext>
            </a:extLst>
          </p:cNvPr>
          <p:cNvSpPr>
            <a:spLocks noGrp="1"/>
          </p:cNvSpPr>
          <p:nvPr/>
        </p:nvSpPr>
        <p:spPr>
          <a:xfrm>
            <a:off x="7239000" y="5505450"/>
            <a:ext cx="1847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РЕЦИПІЄНТ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8900AD0-1F98-4F26-900D-F53B6EB8DC14}"/>
              </a:ext>
            </a:extLst>
          </p:cNvPr>
          <p:cNvSpPr>
            <a:spLocks noGrp="1"/>
          </p:cNvSpPr>
          <p:nvPr/>
        </p:nvSpPr>
        <p:spPr>
          <a:xfrm>
            <a:off x="9144000" y="5505450"/>
            <a:ext cx="228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836" lnSpcReduction="10000"/>
          </a:bodyPr>
          <a:lstStyle/>
          <a:p>
            <a:pPr algn="ctr"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FD31B0A6-CAC5-47B9-B56B-C4FA71283833}"/>
              </a:ext>
            </a:extLst>
          </p:cNvPr>
          <p:cNvSpPr>
            <a:spLocks noGrp="1"/>
          </p:cNvSpPr>
          <p:nvPr/>
        </p:nvSpPr>
        <p:spPr>
          <a:xfrm>
            <a:off x="9372600" y="5429250"/>
            <a:ext cx="1962150" cy="476250"/>
          </a:xfrm>
          <a:prstGeom prst="roundRect">
            <a:avLst>
              <a:gd name="adj" fmla="val 20000"/>
            </a:avLst>
          </a:prstGeom>
          <a:solidFill>
            <a:srgbClr val="AE6054"/>
          </a:solidFill>
          <a:ln w="0">
            <a:noFill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62566076-B690-4057-84A3-88076838CD92}"/>
              </a:ext>
            </a:extLst>
          </p:cNvPr>
          <p:cNvSpPr>
            <a:spLocks noGrp="1"/>
          </p:cNvSpPr>
          <p:nvPr/>
        </p:nvSpPr>
        <p:spPr>
          <a:xfrm>
            <a:off x="9429750" y="5505450"/>
            <a:ext cx="18478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НАСЛІДОК</a:t>
            </a:r>
          </a:p>
        </p:txBody>
      </p:sp>
      <p:sp>
        <p:nvSpPr>
          <p:cNvPr id="40" name="Прямокутник: округлені кути 39">
            <a:extLst>
              <a:ext uri="{FF2B5EF4-FFF2-40B4-BE49-F238E27FC236}">
                <a16:creationId xmlns:a16="http://schemas.microsoft.com/office/drawing/2014/main" id="{5B10615A-671D-4449-8E57-DA4856C4C13E}"/>
              </a:ext>
            </a:extLst>
          </p:cNvPr>
          <p:cNvSpPr>
            <a:spLocks noGrp="1"/>
          </p:cNvSpPr>
          <p:nvPr/>
        </p:nvSpPr>
        <p:spPr>
          <a:xfrm>
            <a:off x="609600" y="6000750"/>
            <a:ext cx="10972800" cy="552450"/>
          </a:xfrm>
          <a:prstGeom prst="roundRect">
            <a:avLst>
              <a:gd name="adj" fmla="val 24138"/>
            </a:avLst>
          </a:prstGeom>
          <a:solidFill>
            <a:srgbClr val="0B1F33"/>
          </a:solidFill>
          <a:ln w="0">
            <a:noFill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46EB3430-07B3-4BD0-88AD-5A0D7646D26B}"/>
              </a:ext>
            </a:extLst>
          </p:cNvPr>
          <p:cNvSpPr>
            <a:spLocks noGrp="1"/>
          </p:cNvSpPr>
          <p:nvPr/>
        </p:nvSpPr>
        <p:spPr>
          <a:xfrm>
            <a:off x="800100" y="6057900"/>
            <a:ext cx="105918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Точна типізація забруднення — основа безпечного моніторингу та обґрунтованого відновлення екосистем.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987F0BF6-3C33-4550-BED0-62423C44C859}"/>
              </a:ext>
            </a:extLst>
          </p:cNvPr>
          <p:cNvSpPr>
            <a:spLocks noGrp="1"/>
          </p:cNvSpPr>
          <p:nvPr/>
        </p:nvSpPr>
        <p:spPr>
          <a:xfrm>
            <a:off x="609600" y="6562725"/>
            <a:ext cx="7620000" cy="133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741" lnSpcReduction="10000"/>
          </a:bodyPr>
          <a:lstStyle/>
          <a:p>
            <a:pPr algn="l">
              <a:def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71818B"/>
                </a:solidFill>
                <a:latin typeface="DejaVu Sans"/>
                <a:ea typeface="DejaVu Sans"/>
                <a:cs typeface="DejaVu Sans"/>
              </a:rPr>
              <a:t>E2 «Екологія»  •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129611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3138</Words>
  <Application>Microsoft Office PowerPoint</Application>
  <DocSecurity>0</DocSecurity>
  <PresentationFormat>Широкий екран</PresentationFormat>
  <Paragraphs>620</Paragraphs>
  <Slides>24</Slides>
  <Notes>24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7" baseType="lpstr">
      <vt:lpstr>Calibri</vt:lpstr>
      <vt:lpstr>DejaVu Sans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2</cp:revision>
  <dcterms:created xsi:type="dcterms:W3CDTF">2026-09-09T12:01:06Z</dcterms:created>
  <dcterms:modified xsi:type="dcterms:W3CDTF">2026-09-09T13:00:30Z</dcterms:modified>
</cp:coreProperties>
</file>