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</p:sldIdLst>
  <p:sldSz cx="12192000" cy="6858000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792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"/>
          <p:cNvSpPr>
            <a:spLocks noGrp="1"/>
          </p:cNvSpPr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Date Placeholder"/>
          <p:cNvSpPr>
            <a:spLocks noGrp="1"/>
          </p:cNvSpPr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" name="Slide Image Placeholder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Notes Placeholder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Ілюстрацію створено спеціально для цієї презентації.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Дані на слайді відтворено з матеріалу користувача: огляд 193 кейсів воєнних конфліктів та систематичний огляд 263 досліджень.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Визначення сформульоване в межах дисципліни на основі наданого користувачем тексту. Підхід до відновлення екосистем: UNEP та FAO.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Усі факти та показники на слайді відтворено з матеріалу користувача. Показник PM2.5 стосується Києва, червень 2025 року.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Матеріал користувача. Ілюстрація створена спеціально для презентації та має концептуальний характер.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Матеріал користувача.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Матеріал користувача.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Визначення сформульовано на основі наданого тексту.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Визначення сформульовано на основі наданого тексту.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Матеріал користувача. Підхід UNEP до посткризових екологічних оцінок.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Визначення сформульовано на основі наданого тексту.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Матеріал користувача. Polluter Pays Principle.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Матеріал користувача. Build Back Better.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Матеріал користувача. UNEP: активне відновлення та усунення факторів деградації.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Матеріал користувача. ДЗЗ означає дистанційне зондування Землі.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Матеріал користувача. Схеми шляхів впливу відтворено в скороченій формі.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Матеріал користувача. Розмінування виконують лише уповноважені фахівці.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Матеріал користувача.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Матеріал користувача.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Матеріал користувача. UNEP рекомендує інтегровану стратегічну екологічну оцінку у посткризовому плануванні.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Матеріал користувача. Baseline — вихідний стан території для подальших порівнянь.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Матеріал користувача.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Матеріал користувача. Послідовність подано як інтегровану схему повоєнного екологічного відновлення.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Матеріал користувача. Джерело числової оцінки: KSE Institute, “Damages to Ukraine’s infrastructure from the war have risen to $197.5 billion”, 17.08.2026, оцінка станом на лютий 2026 року: https://kse.ua/about-the-school/news/damages-to-ukraines-infrastructure-from-the-war-have-risen-to-197-5-billion-kse-institute-estimate-as-of-february-2026/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Матеріал користувача.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Матеріал користувача. Офіційна сторінка URC 2025: https://www.urc-international.com/past-conferences/urc2025. UNEP про екологічне відновлення та сталу інфраструктуру на URC 2025: https://www.unep.org/technical-highlight/laying-roots-renewal-ukraine-recovery-conference-2025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Матеріал користувача.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Матеріал користувача.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Матеріал користувача.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B1F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 noChangeAspect="1"/>
          </p:cNvPicPr>
          <p:nvPr/>
        </p:nvPicPr>
        <p:blipFill>
          <a:blip r:embed="rId3"/>
          <a:srcRect t="27" b="2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Прямокутник 1">
            <a:extLst>
              <a:ext uri="{FF2B5EF4-FFF2-40B4-BE49-F238E27FC236}">
                <a16:creationId xmlns:a16="http://schemas.microsoft.com/office/drawing/2014/main" id="{23D71ABB-F194-41EA-AA4C-675F23912310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7239000" cy="6858000"/>
          </a:xfrm>
          <a:prstGeom prst="rect">
            <a:avLst/>
          </a:prstGeom>
          <a:solidFill>
            <a:srgbClr val="071725">
              <a:alpha val="80000"/>
            </a:srgbClr>
          </a:solidFill>
          <a:ln w="0">
            <a:noFill/>
          </a:ln>
        </p:spPr>
      </p:sp>
      <p:sp>
        <p:nvSpPr>
          <p:cNvPr id="3" name="Прямокутник 2">
            <a:extLst>
              <a:ext uri="{FF2B5EF4-FFF2-40B4-BE49-F238E27FC236}">
                <a16:creationId xmlns:a16="http://schemas.microsoft.com/office/drawing/2014/main" id="{D6493E05-487A-407C-B2E0-CCAD3D8FCC49}"/>
              </a:ext>
            </a:extLst>
          </p:cNvPr>
          <p:cNvSpPr>
            <a:spLocks noGrp="1"/>
          </p:cNvSpPr>
          <p:nvPr/>
        </p:nvSpPr>
        <p:spPr>
          <a:xfrm>
            <a:off x="685800" y="685800"/>
            <a:ext cx="2857500" cy="2857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200" b="1">
                <a:solidFill>
                  <a:srgbClr val="43B5C7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43B5C7"/>
                </a:solidFill>
                <a:latin typeface="DejaVu Sans"/>
                <a:ea typeface="DejaVu Sans"/>
                <a:cs typeface="DejaVu Sans"/>
              </a:rPr>
              <a:t>ЛЕКЦІЯ № 1</a:t>
            </a:r>
          </a:p>
        </p:txBody>
      </p:sp>
      <p:sp>
        <p:nvSpPr>
          <p:cNvPr id="4" name="Прямокутник 3">
            <a:extLst>
              <a:ext uri="{FF2B5EF4-FFF2-40B4-BE49-F238E27FC236}">
                <a16:creationId xmlns:a16="http://schemas.microsoft.com/office/drawing/2014/main" id="{7CE65FD7-60D3-49E5-97EF-9F2E7E2B63EC}"/>
              </a:ext>
            </a:extLst>
          </p:cNvPr>
          <p:cNvSpPr>
            <a:spLocks noGrp="1"/>
          </p:cNvSpPr>
          <p:nvPr/>
        </p:nvSpPr>
        <p:spPr>
          <a:xfrm>
            <a:off x="685800" y="1352550"/>
            <a:ext cx="6191250" cy="14287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36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36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Повоєнне екологічне</a:t>
            </a:r>
          </a:p>
          <a:p>
            <a:pPr algn="l">
              <a:defRPr sz="36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36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відновлення</a:t>
            </a:r>
          </a:p>
        </p:txBody>
      </p:sp>
      <p:sp>
        <p:nvSpPr>
          <p:cNvPr id="5" name="Прямокутник 4">
            <a:extLst>
              <a:ext uri="{FF2B5EF4-FFF2-40B4-BE49-F238E27FC236}">
                <a16:creationId xmlns:a16="http://schemas.microsoft.com/office/drawing/2014/main" id="{1DD5BD68-74B2-41DE-9B7E-34489A553D9A}"/>
              </a:ext>
            </a:extLst>
          </p:cNvPr>
          <p:cNvSpPr>
            <a:spLocks noGrp="1"/>
          </p:cNvSpPr>
          <p:nvPr/>
        </p:nvSpPr>
        <p:spPr>
          <a:xfrm>
            <a:off x="723900" y="2914650"/>
            <a:ext cx="5429250" cy="4381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875" b="0">
                <a:solidFill>
                  <a:srgbClr val="D7E7EA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D7E7EA"/>
                </a:solidFill>
                <a:latin typeface="DejaVu Sans"/>
                <a:ea typeface="DejaVu Sans"/>
                <a:cs typeface="DejaVu Sans"/>
              </a:rPr>
              <a:t>поняття, принципи та етапи</a:t>
            </a:r>
          </a:p>
        </p:txBody>
      </p:sp>
      <p:sp>
        <p:nvSpPr>
          <p:cNvPr id="6" name="Прямокутник 5">
            <a:extLst>
              <a:ext uri="{FF2B5EF4-FFF2-40B4-BE49-F238E27FC236}">
                <a16:creationId xmlns:a16="http://schemas.microsoft.com/office/drawing/2014/main" id="{5CF727E0-6536-41BB-A497-EB209665FCDB}"/>
              </a:ext>
            </a:extLst>
          </p:cNvPr>
          <p:cNvSpPr>
            <a:spLocks noGrp="1"/>
          </p:cNvSpPr>
          <p:nvPr/>
        </p:nvSpPr>
        <p:spPr>
          <a:xfrm>
            <a:off x="723900" y="3638550"/>
            <a:ext cx="1066800" cy="47625"/>
          </a:xfrm>
          <a:prstGeom prst="rect">
            <a:avLst/>
          </a:prstGeom>
          <a:solidFill>
            <a:srgbClr val="D7A84B"/>
          </a:solidFill>
          <a:ln w="0">
            <a:noFill/>
          </a:ln>
        </p:spPr>
      </p:sp>
      <p:sp>
        <p:nvSpPr>
          <p:cNvPr id="7" name="Прямокутник 6">
            <a:extLst>
              <a:ext uri="{FF2B5EF4-FFF2-40B4-BE49-F238E27FC236}">
                <a16:creationId xmlns:a16="http://schemas.microsoft.com/office/drawing/2014/main" id="{037D00A9-60D0-401B-AF93-19A10E5D1D14}"/>
              </a:ext>
            </a:extLst>
          </p:cNvPr>
          <p:cNvSpPr>
            <a:spLocks noGrp="1"/>
          </p:cNvSpPr>
          <p:nvPr/>
        </p:nvSpPr>
        <p:spPr>
          <a:xfrm>
            <a:off x="723900" y="3905250"/>
            <a:ext cx="5334000" cy="7429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57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575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Від оцінювання екологічних наслідків</a:t>
            </a:r>
          </a:p>
          <a:p>
            <a:pPr algn="l">
              <a:defRPr sz="157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575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до відновлення функцій і стійкості територій</a:t>
            </a:r>
          </a:p>
        </p:txBody>
      </p:sp>
      <p:sp>
        <p:nvSpPr>
          <p:cNvPr id="8" name="Прямокутник 7">
            <a:extLst>
              <a:ext uri="{FF2B5EF4-FFF2-40B4-BE49-F238E27FC236}">
                <a16:creationId xmlns:a16="http://schemas.microsoft.com/office/drawing/2014/main" id="{D9789A47-DC32-44C2-8440-C1FD6D6833B5}"/>
              </a:ext>
            </a:extLst>
          </p:cNvPr>
          <p:cNvSpPr>
            <a:spLocks noGrp="1"/>
          </p:cNvSpPr>
          <p:nvPr/>
        </p:nvSpPr>
        <p:spPr>
          <a:xfrm>
            <a:off x="723900" y="6172200"/>
            <a:ext cx="5334000" cy="228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900" b="1">
                <a:solidFill>
                  <a:srgbClr val="B8C8CF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B8C8CF"/>
                </a:solidFill>
                <a:latin typeface="DejaVu Sans"/>
                <a:ea typeface="DejaVu Sans"/>
                <a:cs typeface="DejaVu Sans"/>
              </a:rPr>
              <a:t>МАГІСТЕРСЬКИЙ РІВЕНЬ  •  E2 «ЕКОЛОГІЯ»</a:t>
            </a:r>
          </a:p>
        </p:txBody>
      </p:sp>
    </p:spTree>
    <p:extLst>
      <p:ext uri="{BB962C8B-B14F-4D97-AF65-F5344CB8AC3E}">
        <p14:creationId xmlns:p14="http://schemas.microsoft.com/office/powerpoint/2010/main" val="18825621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7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Прямокутник 28">
            <a:extLst>
              <a:ext uri="{FF2B5EF4-FFF2-40B4-BE49-F238E27FC236}">
                <a16:creationId xmlns:a16="http://schemas.microsoft.com/office/drawing/2014/main" id="{B8C34108-F856-4E40-87C8-6CB3FC288646}"/>
              </a:ext>
            </a:extLst>
          </p:cNvPr>
          <p:cNvSpPr>
            <a:spLocks noGrp="1"/>
          </p:cNvSpPr>
          <p:nvPr/>
        </p:nvSpPr>
        <p:spPr>
          <a:xfrm>
            <a:off x="609600" y="285750"/>
            <a:ext cx="8096250" cy="2667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975" b="1">
                <a:solidFill>
                  <a:srgbClr val="43B5C7"/>
                </a:solidFill>
                <a:latin typeface="DejaVu Sans"/>
                <a:ea typeface="DejaVu Sans"/>
                <a:cs typeface="DejaVu Sans"/>
              </a:defRPr>
            </a:pPr>
            <a:r>
              <a:rPr sz="975" b="1">
                <a:solidFill>
                  <a:srgbClr val="43B5C7"/>
                </a:solidFill>
                <a:latin typeface="DejaVu Sans"/>
                <a:ea typeface="DejaVu Sans"/>
                <a:cs typeface="DejaVu Sans"/>
              </a:rPr>
              <a:t>ЛЕКЦІЯ № 1</a:t>
            </a:r>
          </a:p>
        </p:txBody>
      </p:sp>
      <p:sp>
        <p:nvSpPr>
          <p:cNvPr id="2" name="Прямокутник 1">
            <a:extLst>
              <a:ext uri="{FF2B5EF4-FFF2-40B4-BE49-F238E27FC236}">
                <a16:creationId xmlns:a16="http://schemas.microsoft.com/office/drawing/2014/main" id="{E866013F-3F3A-4801-8DD6-1617FB0E2399}"/>
              </a:ext>
            </a:extLst>
          </p:cNvPr>
          <p:cNvSpPr>
            <a:spLocks noGrp="1"/>
          </p:cNvSpPr>
          <p:nvPr/>
        </p:nvSpPr>
        <p:spPr>
          <a:xfrm>
            <a:off x="609600" y="533400"/>
            <a:ext cx="10287000" cy="571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2325" b="1">
                <a:solidFill>
                  <a:srgbClr val="0B1F33"/>
                </a:solidFill>
                <a:latin typeface="DejaVu Sans"/>
                <a:ea typeface="DejaVu Sans"/>
                <a:cs typeface="DejaVu Sans"/>
              </a:defRPr>
            </a:pPr>
            <a:r>
              <a:rPr sz="2325" b="1">
                <a:solidFill>
                  <a:srgbClr val="0B1F33"/>
                </a:solidFill>
                <a:latin typeface="DejaVu Sans"/>
                <a:ea typeface="DejaVu Sans"/>
                <a:cs typeface="DejaVu Sans"/>
              </a:rPr>
              <a:t>Мета та результати навчання</a:t>
            </a:r>
          </a:p>
        </p:txBody>
      </p:sp>
      <p:sp>
        <p:nvSpPr>
          <p:cNvPr id="3" name="Прямокутник 2">
            <a:extLst>
              <a:ext uri="{FF2B5EF4-FFF2-40B4-BE49-F238E27FC236}">
                <a16:creationId xmlns:a16="http://schemas.microsoft.com/office/drawing/2014/main" id="{8E7778CA-70DF-438A-AC0D-529CE4326964}"/>
              </a:ext>
            </a:extLst>
          </p:cNvPr>
          <p:cNvSpPr>
            <a:spLocks noGrp="1"/>
          </p:cNvSpPr>
          <p:nvPr/>
        </p:nvSpPr>
        <p:spPr>
          <a:xfrm>
            <a:off x="609600" y="1181100"/>
            <a:ext cx="10972800" cy="28575"/>
          </a:xfrm>
          <a:prstGeom prst="rect">
            <a:avLst/>
          </a:prstGeom>
          <a:solidFill>
            <a:srgbClr val="43B5C7"/>
          </a:solidFill>
          <a:ln w="0">
            <a:noFill/>
          </a:ln>
        </p:spPr>
      </p:sp>
      <p:sp>
        <p:nvSpPr>
          <p:cNvPr id="4" name="Прямокутник 3">
            <a:extLst>
              <a:ext uri="{FF2B5EF4-FFF2-40B4-BE49-F238E27FC236}">
                <a16:creationId xmlns:a16="http://schemas.microsoft.com/office/drawing/2014/main" id="{B7B7938D-7FE9-4525-9926-D2501EC28312}"/>
              </a:ext>
            </a:extLst>
          </p:cNvPr>
          <p:cNvSpPr>
            <a:spLocks noGrp="1"/>
          </p:cNvSpPr>
          <p:nvPr/>
        </p:nvSpPr>
        <p:spPr>
          <a:xfrm>
            <a:off x="11049000" y="266700"/>
            <a:ext cx="533400" cy="2667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r">
              <a:defRPr sz="1050" b="1">
                <a:solidFill>
                  <a:srgbClr val="596A76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596A76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5" name="Прямокутник: округлені кути 4">
            <a:extLst>
              <a:ext uri="{FF2B5EF4-FFF2-40B4-BE49-F238E27FC236}">
                <a16:creationId xmlns:a16="http://schemas.microsoft.com/office/drawing/2014/main" id="{0F3A5011-A46F-4390-A261-4BF1C15EB71E}"/>
              </a:ext>
            </a:extLst>
          </p:cNvPr>
          <p:cNvSpPr>
            <a:spLocks noGrp="1"/>
          </p:cNvSpPr>
          <p:nvPr/>
        </p:nvSpPr>
        <p:spPr>
          <a:xfrm>
            <a:off x="609600" y="1428750"/>
            <a:ext cx="4000500" cy="4476750"/>
          </a:xfrm>
          <a:prstGeom prst="roundRect">
            <a:avLst>
              <a:gd name="adj" fmla="val 4762"/>
            </a:avLst>
          </a:prstGeom>
          <a:solidFill>
            <a:srgbClr val="0B1F33"/>
          </a:solidFill>
          <a:ln w="0">
            <a:noFill/>
          </a:ln>
        </p:spPr>
      </p:sp>
      <p:sp>
        <p:nvSpPr>
          <p:cNvPr id="6" name="Прямокутник 5">
            <a:extLst>
              <a:ext uri="{FF2B5EF4-FFF2-40B4-BE49-F238E27FC236}">
                <a16:creationId xmlns:a16="http://schemas.microsoft.com/office/drawing/2014/main" id="{A47255CD-601D-4A7F-994F-ABAAAC3D2FF2}"/>
              </a:ext>
            </a:extLst>
          </p:cNvPr>
          <p:cNvSpPr>
            <a:spLocks noGrp="1"/>
          </p:cNvSpPr>
          <p:nvPr/>
        </p:nvSpPr>
        <p:spPr>
          <a:xfrm>
            <a:off x="895350" y="1695450"/>
            <a:ext cx="3238500" cy="2476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7619"/>
          </a:bodyPr>
          <a:lstStyle/>
          <a:p>
            <a:pPr algn="l">
              <a:defRPr sz="1050" b="1">
                <a:solidFill>
                  <a:srgbClr val="43B5C7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43B5C7"/>
                </a:solidFill>
                <a:latin typeface="DejaVu Sans"/>
                <a:ea typeface="DejaVu Sans"/>
                <a:cs typeface="DejaVu Sans"/>
              </a:rPr>
              <a:t>МЕТА ЛЕКЦІЇ</a:t>
            </a:r>
          </a:p>
        </p:txBody>
      </p:sp>
      <p:sp>
        <p:nvSpPr>
          <p:cNvPr id="7" name="Прямокутник 6">
            <a:extLst>
              <a:ext uri="{FF2B5EF4-FFF2-40B4-BE49-F238E27FC236}">
                <a16:creationId xmlns:a16="http://schemas.microsoft.com/office/drawing/2014/main" id="{6464E395-E600-4F3E-9DF4-6F2350ED6D7E}"/>
              </a:ext>
            </a:extLst>
          </p:cNvPr>
          <p:cNvSpPr>
            <a:spLocks noGrp="1"/>
          </p:cNvSpPr>
          <p:nvPr/>
        </p:nvSpPr>
        <p:spPr>
          <a:xfrm>
            <a:off x="895350" y="2095500"/>
            <a:ext cx="3181350" cy="22860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4773" lnSpcReduction="10000"/>
          </a:bodyPr>
          <a:lstStyle/>
          <a:p>
            <a:pPr algn="l">
              <a:defRPr sz="16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Сформувати системне уявлення про післявоєнне екологічне відновлення як комплексний процес відновлення природних екосистем, екологічної безпеки, природно-ресурсного потенціалу та якості довкілля.</a:t>
            </a:r>
          </a:p>
        </p:txBody>
      </p:sp>
      <p:sp>
        <p:nvSpPr>
          <p:cNvPr id="8" name="Прямокутник 7">
            <a:extLst>
              <a:ext uri="{FF2B5EF4-FFF2-40B4-BE49-F238E27FC236}">
                <a16:creationId xmlns:a16="http://schemas.microsoft.com/office/drawing/2014/main" id="{134DA793-0EAE-4DB1-BD13-54382AF35837}"/>
              </a:ext>
            </a:extLst>
          </p:cNvPr>
          <p:cNvSpPr>
            <a:spLocks noGrp="1"/>
          </p:cNvSpPr>
          <p:nvPr/>
        </p:nvSpPr>
        <p:spPr>
          <a:xfrm>
            <a:off x="895350" y="4762500"/>
            <a:ext cx="3143250" cy="19050"/>
          </a:xfrm>
          <a:prstGeom prst="rect">
            <a:avLst/>
          </a:prstGeom>
          <a:solidFill>
            <a:srgbClr val="557083"/>
          </a:solidFill>
          <a:ln w="0">
            <a:noFill/>
          </a:ln>
        </p:spPr>
      </p:sp>
      <p:sp>
        <p:nvSpPr>
          <p:cNvPr id="9" name="Прямокутник 8">
            <a:extLst>
              <a:ext uri="{FF2B5EF4-FFF2-40B4-BE49-F238E27FC236}">
                <a16:creationId xmlns:a16="http://schemas.microsoft.com/office/drawing/2014/main" id="{423C51F9-10DD-4548-8291-BEEE4175F315}"/>
              </a:ext>
            </a:extLst>
          </p:cNvPr>
          <p:cNvSpPr>
            <a:spLocks noGrp="1"/>
          </p:cNvSpPr>
          <p:nvPr/>
        </p:nvSpPr>
        <p:spPr>
          <a:xfrm>
            <a:off x="895350" y="4953000"/>
            <a:ext cx="1524000" cy="2095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79487" lnSpcReduction="10000"/>
          </a:bodyPr>
          <a:lstStyle/>
          <a:p>
            <a:pPr algn="l">
              <a:defRPr sz="975" b="1">
                <a:solidFill>
                  <a:srgbClr val="B9CCD3"/>
                </a:solidFill>
                <a:latin typeface="DejaVu Sans"/>
                <a:ea typeface="DejaVu Sans"/>
                <a:cs typeface="DejaVu Sans"/>
              </a:defRPr>
            </a:pPr>
            <a:r>
              <a:rPr sz="975" b="1">
                <a:solidFill>
                  <a:srgbClr val="B9CCD3"/>
                </a:solidFill>
                <a:latin typeface="DejaVu Sans"/>
                <a:ea typeface="DejaVu Sans"/>
                <a:cs typeface="DejaVu Sans"/>
              </a:rPr>
              <a:t>Ключовий принцип</a:t>
            </a:r>
          </a:p>
        </p:txBody>
      </p:sp>
      <p:sp>
        <p:nvSpPr>
          <p:cNvPr id="10" name="Прямокутник 9">
            <a:extLst>
              <a:ext uri="{FF2B5EF4-FFF2-40B4-BE49-F238E27FC236}">
                <a16:creationId xmlns:a16="http://schemas.microsoft.com/office/drawing/2014/main" id="{5E7B1CBD-B79C-4B18-A9C9-A857ED3BD1FC}"/>
              </a:ext>
            </a:extLst>
          </p:cNvPr>
          <p:cNvSpPr>
            <a:spLocks noGrp="1"/>
          </p:cNvSpPr>
          <p:nvPr/>
        </p:nvSpPr>
        <p:spPr>
          <a:xfrm>
            <a:off x="895350" y="5219700"/>
            <a:ext cx="2857500" cy="3238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2222" lnSpcReduction="20000"/>
          </a:bodyPr>
          <a:lstStyle/>
          <a:p>
            <a:pPr algn="l">
              <a:defRPr sz="1800" b="1">
                <a:solidFill>
                  <a:srgbClr val="D7A84B"/>
                </a:solidFill>
                <a:latin typeface="DejaVu Sans"/>
                <a:ea typeface="DejaVu Sans"/>
                <a:cs typeface="DejaVu Sans"/>
              </a:defRPr>
            </a:pPr>
            <a:r>
              <a:rPr sz="1800" b="1">
                <a:solidFill>
                  <a:srgbClr val="D7A84B"/>
                </a:solidFill>
                <a:latin typeface="DejaVu Sans"/>
                <a:ea typeface="DejaVu Sans"/>
                <a:cs typeface="DejaVu Sans"/>
              </a:rPr>
              <a:t>Build Back Better</a:t>
            </a:r>
          </a:p>
        </p:txBody>
      </p:sp>
      <p:sp>
        <p:nvSpPr>
          <p:cNvPr id="11" name="Прямокутник 10">
            <a:extLst>
              <a:ext uri="{FF2B5EF4-FFF2-40B4-BE49-F238E27FC236}">
                <a16:creationId xmlns:a16="http://schemas.microsoft.com/office/drawing/2014/main" id="{679D3812-F13E-451D-A59D-125EF20A6A01}"/>
              </a:ext>
            </a:extLst>
          </p:cNvPr>
          <p:cNvSpPr>
            <a:spLocks noGrp="1"/>
          </p:cNvSpPr>
          <p:nvPr/>
        </p:nvSpPr>
        <p:spPr>
          <a:xfrm>
            <a:off x="895350" y="5543550"/>
            <a:ext cx="2857500" cy="2095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79487" lnSpcReduction="10000"/>
          </a:bodyPr>
          <a:lstStyle/>
          <a:p>
            <a:pPr algn="l">
              <a:defRPr sz="97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975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«відбудувати краще, ніж було»</a:t>
            </a:r>
          </a:p>
        </p:txBody>
      </p:sp>
      <p:sp>
        <p:nvSpPr>
          <p:cNvPr id="12" name="Прямокутник: округлені кути 11">
            <a:extLst>
              <a:ext uri="{FF2B5EF4-FFF2-40B4-BE49-F238E27FC236}">
                <a16:creationId xmlns:a16="http://schemas.microsoft.com/office/drawing/2014/main" id="{56F25847-6C73-46BE-AC4C-437C7C973746}"/>
              </a:ext>
            </a:extLst>
          </p:cNvPr>
          <p:cNvSpPr>
            <a:spLocks noGrp="1"/>
          </p:cNvSpPr>
          <p:nvPr/>
        </p:nvSpPr>
        <p:spPr>
          <a:xfrm>
            <a:off x="4972050" y="1504950"/>
            <a:ext cx="6610350" cy="876300"/>
          </a:xfrm>
          <a:prstGeom prst="roundRect">
            <a:avLst>
              <a:gd name="adj" fmla="val 15217"/>
            </a:avLst>
          </a:prstGeom>
          <a:solidFill>
            <a:srgbClr val="E7F0F3"/>
          </a:solidFill>
          <a:ln w="0">
            <a:noFill/>
          </a:ln>
        </p:spPr>
      </p:sp>
      <p:sp>
        <p:nvSpPr>
          <p:cNvPr id="13" name="Прямокутник: округлені кути 12">
            <a:extLst>
              <a:ext uri="{FF2B5EF4-FFF2-40B4-BE49-F238E27FC236}">
                <a16:creationId xmlns:a16="http://schemas.microsoft.com/office/drawing/2014/main" id="{C07BDC9A-32B5-4B73-8932-5B765133125C}"/>
              </a:ext>
            </a:extLst>
          </p:cNvPr>
          <p:cNvSpPr>
            <a:spLocks noGrp="1"/>
          </p:cNvSpPr>
          <p:nvPr/>
        </p:nvSpPr>
        <p:spPr>
          <a:xfrm>
            <a:off x="4972050" y="1504950"/>
            <a:ext cx="76200" cy="876300"/>
          </a:xfrm>
          <a:prstGeom prst="roundRect">
            <a:avLst>
              <a:gd name="adj" fmla="val 50000"/>
            </a:avLst>
          </a:prstGeom>
          <a:solidFill>
            <a:srgbClr val="43B5C7"/>
          </a:solidFill>
          <a:ln w="0">
            <a:noFill/>
          </a:ln>
        </p:spPr>
      </p:sp>
      <p:sp>
        <p:nvSpPr>
          <p:cNvPr id="14" name="Прямокутник 13">
            <a:extLst>
              <a:ext uri="{FF2B5EF4-FFF2-40B4-BE49-F238E27FC236}">
                <a16:creationId xmlns:a16="http://schemas.microsoft.com/office/drawing/2014/main" id="{58867B9D-F14D-4EA2-807A-311A31171F67}"/>
              </a:ext>
            </a:extLst>
          </p:cNvPr>
          <p:cNvSpPr>
            <a:spLocks noGrp="1"/>
          </p:cNvSpPr>
          <p:nvPr/>
        </p:nvSpPr>
        <p:spPr>
          <a:xfrm>
            <a:off x="5257800" y="1619250"/>
            <a:ext cx="5905500" cy="2095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73809" lnSpcReduction="10000"/>
          </a:bodyPr>
          <a:lstStyle/>
          <a:p>
            <a:pPr algn="l">
              <a:defRPr sz="1050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1F4E79"/>
                </a:solidFill>
                <a:latin typeface="DejaVu Sans"/>
                <a:ea typeface="DejaVu Sans"/>
                <a:cs typeface="DejaVu Sans"/>
              </a:rPr>
              <a:t>РОЗРІЗНЯТИ ПОНЯТТЯ</a:t>
            </a:r>
          </a:p>
        </p:txBody>
      </p:sp>
      <p:sp>
        <p:nvSpPr>
          <p:cNvPr id="15" name="Прямокутник 14">
            <a:extLst>
              <a:ext uri="{FF2B5EF4-FFF2-40B4-BE49-F238E27FC236}">
                <a16:creationId xmlns:a16="http://schemas.microsoft.com/office/drawing/2014/main" id="{163D60A9-15BA-43B9-B7A8-0C3D34207E54}"/>
              </a:ext>
            </a:extLst>
          </p:cNvPr>
          <p:cNvSpPr>
            <a:spLocks noGrp="1"/>
          </p:cNvSpPr>
          <p:nvPr/>
        </p:nvSpPr>
        <p:spPr>
          <a:xfrm>
            <a:off x="5257800" y="1857375"/>
            <a:ext cx="5905500" cy="4000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6785"/>
          </a:bodyPr>
          <a:lstStyle/>
          <a:p>
            <a:pPr algn="l">
              <a:defRPr sz="1275" b="0">
                <a:solidFill>
                  <a:srgbClr val="162431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162431"/>
                </a:solidFill>
                <a:latin typeface="DejaVu Sans"/>
                <a:ea typeface="DejaVu Sans"/>
                <a:cs typeface="DejaVu Sans"/>
              </a:rPr>
              <a:t>відновлення, реконструкція, реабілітація, рекультивація, ремедіація</a:t>
            </a:r>
          </a:p>
        </p:txBody>
      </p:sp>
      <p:sp>
        <p:nvSpPr>
          <p:cNvPr id="16" name="Прямокутник: округлені кути 15">
            <a:extLst>
              <a:ext uri="{FF2B5EF4-FFF2-40B4-BE49-F238E27FC236}">
                <a16:creationId xmlns:a16="http://schemas.microsoft.com/office/drawing/2014/main" id="{2C00C007-9E1E-4303-A907-2CB2DB103B7A}"/>
              </a:ext>
            </a:extLst>
          </p:cNvPr>
          <p:cNvSpPr>
            <a:spLocks noGrp="1"/>
          </p:cNvSpPr>
          <p:nvPr/>
        </p:nvSpPr>
        <p:spPr>
          <a:xfrm>
            <a:off x="4972050" y="2581275"/>
            <a:ext cx="6610350" cy="876300"/>
          </a:xfrm>
          <a:prstGeom prst="roundRect">
            <a:avLst>
              <a:gd name="adj" fmla="val 15217"/>
            </a:avLst>
          </a:prstGeom>
          <a:solidFill>
            <a:srgbClr val="FFFFFF"/>
          </a:solidFill>
          <a:ln w="0">
            <a:noFill/>
          </a:ln>
        </p:spPr>
      </p:sp>
      <p:sp>
        <p:nvSpPr>
          <p:cNvPr id="17" name="Прямокутник: округлені кути 16">
            <a:extLst>
              <a:ext uri="{FF2B5EF4-FFF2-40B4-BE49-F238E27FC236}">
                <a16:creationId xmlns:a16="http://schemas.microsoft.com/office/drawing/2014/main" id="{7FB46FE4-4895-4A0D-A559-38FB59052861}"/>
              </a:ext>
            </a:extLst>
          </p:cNvPr>
          <p:cNvSpPr>
            <a:spLocks noGrp="1"/>
          </p:cNvSpPr>
          <p:nvPr/>
        </p:nvSpPr>
        <p:spPr>
          <a:xfrm>
            <a:off x="4972050" y="2581275"/>
            <a:ext cx="76200" cy="876300"/>
          </a:xfrm>
          <a:prstGeom prst="roundRect">
            <a:avLst>
              <a:gd name="adj" fmla="val 50000"/>
            </a:avLst>
          </a:prstGeom>
          <a:solidFill>
            <a:srgbClr val="43B5C7"/>
          </a:solidFill>
          <a:ln w="0">
            <a:noFill/>
          </a:ln>
        </p:spPr>
      </p:sp>
      <p:sp>
        <p:nvSpPr>
          <p:cNvPr id="18" name="Прямокутник 17">
            <a:extLst>
              <a:ext uri="{FF2B5EF4-FFF2-40B4-BE49-F238E27FC236}">
                <a16:creationId xmlns:a16="http://schemas.microsoft.com/office/drawing/2014/main" id="{6C1E19BE-1C01-414B-A69E-621A62EE43C7}"/>
              </a:ext>
            </a:extLst>
          </p:cNvPr>
          <p:cNvSpPr>
            <a:spLocks noGrp="1"/>
          </p:cNvSpPr>
          <p:nvPr/>
        </p:nvSpPr>
        <p:spPr>
          <a:xfrm>
            <a:off x="5257800" y="2695575"/>
            <a:ext cx="5905500" cy="2095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73809" lnSpcReduction="10000"/>
          </a:bodyPr>
          <a:lstStyle/>
          <a:p>
            <a:pPr algn="l">
              <a:defRPr sz="1050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1F4E79"/>
                </a:solidFill>
                <a:latin typeface="DejaVu Sans"/>
                <a:ea typeface="DejaVu Sans"/>
                <a:cs typeface="DejaVu Sans"/>
              </a:rPr>
              <a:t>ХАРАКТЕРИЗУВАТИ ВПЛИВИ</a:t>
            </a:r>
          </a:p>
        </p:txBody>
      </p:sp>
      <p:sp>
        <p:nvSpPr>
          <p:cNvPr id="19" name="Прямокутник 18">
            <a:extLst>
              <a:ext uri="{FF2B5EF4-FFF2-40B4-BE49-F238E27FC236}">
                <a16:creationId xmlns:a16="http://schemas.microsoft.com/office/drawing/2014/main" id="{E57B8D5D-0480-40DB-BC9E-0309C58481CB}"/>
              </a:ext>
            </a:extLst>
          </p:cNvPr>
          <p:cNvSpPr>
            <a:spLocks noGrp="1"/>
          </p:cNvSpPr>
          <p:nvPr/>
        </p:nvSpPr>
        <p:spPr>
          <a:xfrm>
            <a:off x="5257800" y="2933700"/>
            <a:ext cx="5905500" cy="4000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6912" lnSpcReduction="10000"/>
          </a:bodyPr>
          <a:lstStyle/>
          <a:p>
            <a:pPr algn="l">
              <a:defRPr sz="1275" b="0">
                <a:solidFill>
                  <a:srgbClr val="162431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162431"/>
                </a:solidFill>
                <a:latin typeface="DejaVu Sans"/>
                <a:ea typeface="DejaVu Sans"/>
                <a:cs typeface="DejaVu Sans"/>
              </a:rPr>
              <a:t>механічні руйнування, забруднення, пожежі, деградація вод і втрата біорізноманіття</a:t>
            </a:r>
          </a:p>
        </p:txBody>
      </p:sp>
      <p:sp>
        <p:nvSpPr>
          <p:cNvPr id="20" name="Прямокутник: округлені кути 19">
            <a:extLst>
              <a:ext uri="{FF2B5EF4-FFF2-40B4-BE49-F238E27FC236}">
                <a16:creationId xmlns:a16="http://schemas.microsoft.com/office/drawing/2014/main" id="{89CF49E9-C43A-45FC-A1CB-D841BAD50F33}"/>
              </a:ext>
            </a:extLst>
          </p:cNvPr>
          <p:cNvSpPr>
            <a:spLocks noGrp="1"/>
          </p:cNvSpPr>
          <p:nvPr/>
        </p:nvSpPr>
        <p:spPr>
          <a:xfrm>
            <a:off x="4972050" y="3657600"/>
            <a:ext cx="6610350" cy="876300"/>
          </a:xfrm>
          <a:prstGeom prst="roundRect">
            <a:avLst>
              <a:gd name="adj" fmla="val 15217"/>
            </a:avLst>
          </a:prstGeom>
          <a:solidFill>
            <a:srgbClr val="E7F0F3"/>
          </a:solidFill>
          <a:ln w="0">
            <a:noFill/>
          </a:ln>
        </p:spPr>
      </p:sp>
      <p:sp>
        <p:nvSpPr>
          <p:cNvPr id="21" name="Прямокутник: округлені кути 20">
            <a:extLst>
              <a:ext uri="{FF2B5EF4-FFF2-40B4-BE49-F238E27FC236}">
                <a16:creationId xmlns:a16="http://schemas.microsoft.com/office/drawing/2014/main" id="{9C379A42-3AAF-4D14-8267-28905BE67782}"/>
              </a:ext>
            </a:extLst>
          </p:cNvPr>
          <p:cNvSpPr>
            <a:spLocks noGrp="1"/>
          </p:cNvSpPr>
          <p:nvPr/>
        </p:nvSpPr>
        <p:spPr>
          <a:xfrm>
            <a:off x="4972050" y="3657600"/>
            <a:ext cx="76200" cy="876300"/>
          </a:xfrm>
          <a:prstGeom prst="roundRect">
            <a:avLst>
              <a:gd name="adj" fmla="val 50000"/>
            </a:avLst>
          </a:prstGeom>
          <a:solidFill>
            <a:srgbClr val="43B5C7"/>
          </a:solidFill>
          <a:ln w="0">
            <a:noFill/>
          </a:ln>
        </p:spPr>
      </p:sp>
      <p:sp>
        <p:nvSpPr>
          <p:cNvPr id="22" name="Прямокутник 21">
            <a:extLst>
              <a:ext uri="{FF2B5EF4-FFF2-40B4-BE49-F238E27FC236}">
                <a16:creationId xmlns:a16="http://schemas.microsoft.com/office/drawing/2014/main" id="{1551529D-B70A-4B0F-9B5C-4A3E4BC8206A}"/>
              </a:ext>
            </a:extLst>
          </p:cNvPr>
          <p:cNvSpPr>
            <a:spLocks noGrp="1"/>
          </p:cNvSpPr>
          <p:nvPr/>
        </p:nvSpPr>
        <p:spPr>
          <a:xfrm>
            <a:off x="5257800" y="3771900"/>
            <a:ext cx="5905500" cy="2095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73809" lnSpcReduction="10000"/>
          </a:bodyPr>
          <a:lstStyle/>
          <a:p>
            <a:pPr algn="l">
              <a:defRPr sz="1050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1F4E79"/>
                </a:solidFill>
                <a:latin typeface="DejaVu Sans"/>
                <a:ea typeface="DejaVu Sans"/>
                <a:cs typeface="DejaVu Sans"/>
              </a:rPr>
              <a:t>ПЛАНУВАТИ ВІДНОВЛЕННЯ</a:t>
            </a:r>
          </a:p>
        </p:txBody>
      </p:sp>
      <p:sp>
        <p:nvSpPr>
          <p:cNvPr id="23" name="Прямокутник 22">
            <a:extLst>
              <a:ext uri="{FF2B5EF4-FFF2-40B4-BE49-F238E27FC236}">
                <a16:creationId xmlns:a16="http://schemas.microsoft.com/office/drawing/2014/main" id="{BC1557EB-AD3D-4133-B21C-0FE2352FFE8A}"/>
              </a:ext>
            </a:extLst>
          </p:cNvPr>
          <p:cNvSpPr>
            <a:spLocks noGrp="1"/>
          </p:cNvSpPr>
          <p:nvPr/>
        </p:nvSpPr>
        <p:spPr>
          <a:xfrm>
            <a:off x="5257800" y="4010025"/>
            <a:ext cx="5905500" cy="4000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275" b="0">
                <a:solidFill>
                  <a:srgbClr val="162431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162431"/>
                </a:solidFill>
                <a:latin typeface="DejaVu Sans"/>
                <a:ea typeface="DejaVu Sans"/>
                <a:cs typeface="DejaVu Sans"/>
              </a:rPr>
              <a:t>принципи, етапи, пріоритети, моніторинг та екологічна оцінка</a:t>
            </a:r>
          </a:p>
        </p:txBody>
      </p:sp>
      <p:sp>
        <p:nvSpPr>
          <p:cNvPr id="24" name="Прямокутник: округлені кути 23">
            <a:extLst>
              <a:ext uri="{FF2B5EF4-FFF2-40B4-BE49-F238E27FC236}">
                <a16:creationId xmlns:a16="http://schemas.microsoft.com/office/drawing/2014/main" id="{D7189919-6877-47C8-AEA3-D15477CCD924}"/>
              </a:ext>
            </a:extLst>
          </p:cNvPr>
          <p:cNvSpPr>
            <a:spLocks noGrp="1"/>
          </p:cNvSpPr>
          <p:nvPr/>
        </p:nvSpPr>
        <p:spPr>
          <a:xfrm>
            <a:off x="4972050" y="4733925"/>
            <a:ext cx="6610350" cy="876300"/>
          </a:xfrm>
          <a:prstGeom prst="roundRect">
            <a:avLst>
              <a:gd name="adj" fmla="val 15217"/>
            </a:avLst>
          </a:prstGeom>
          <a:solidFill>
            <a:srgbClr val="FFFFFF"/>
          </a:solidFill>
          <a:ln w="0">
            <a:noFill/>
          </a:ln>
        </p:spPr>
      </p:sp>
      <p:sp>
        <p:nvSpPr>
          <p:cNvPr id="25" name="Прямокутник: округлені кути 24">
            <a:extLst>
              <a:ext uri="{FF2B5EF4-FFF2-40B4-BE49-F238E27FC236}">
                <a16:creationId xmlns:a16="http://schemas.microsoft.com/office/drawing/2014/main" id="{DE74436B-85CC-4799-B4A1-A819B915D695}"/>
              </a:ext>
            </a:extLst>
          </p:cNvPr>
          <p:cNvSpPr>
            <a:spLocks noGrp="1"/>
          </p:cNvSpPr>
          <p:nvPr/>
        </p:nvSpPr>
        <p:spPr>
          <a:xfrm>
            <a:off x="4972050" y="4733925"/>
            <a:ext cx="76200" cy="876300"/>
          </a:xfrm>
          <a:prstGeom prst="roundRect">
            <a:avLst>
              <a:gd name="adj" fmla="val 50000"/>
            </a:avLst>
          </a:prstGeom>
          <a:solidFill>
            <a:srgbClr val="5D8A66"/>
          </a:solidFill>
          <a:ln w="0">
            <a:noFill/>
          </a:ln>
        </p:spPr>
      </p:sp>
      <p:sp>
        <p:nvSpPr>
          <p:cNvPr id="26" name="Прямокутник 25">
            <a:extLst>
              <a:ext uri="{FF2B5EF4-FFF2-40B4-BE49-F238E27FC236}">
                <a16:creationId xmlns:a16="http://schemas.microsoft.com/office/drawing/2014/main" id="{50BD92EA-06D9-4EAE-8B98-325B091FA8E5}"/>
              </a:ext>
            </a:extLst>
          </p:cNvPr>
          <p:cNvSpPr>
            <a:spLocks noGrp="1"/>
          </p:cNvSpPr>
          <p:nvPr/>
        </p:nvSpPr>
        <p:spPr>
          <a:xfrm>
            <a:off x="5257800" y="4848225"/>
            <a:ext cx="5905500" cy="2095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73809" lnSpcReduction="10000"/>
          </a:bodyPr>
          <a:lstStyle/>
          <a:p>
            <a:pPr algn="l">
              <a:defRPr sz="1050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1F4E79"/>
                </a:solidFill>
                <a:latin typeface="DejaVu Sans"/>
                <a:ea typeface="DejaVu Sans"/>
                <a:cs typeface="DejaVu Sans"/>
              </a:rPr>
              <a:t>ЗАСТОСОВУВАТИ ПІДХОДИ</a:t>
            </a:r>
          </a:p>
        </p:txBody>
      </p:sp>
      <p:sp>
        <p:nvSpPr>
          <p:cNvPr id="27" name="Прямокутник 26">
            <a:extLst>
              <a:ext uri="{FF2B5EF4-FFF2-40B4-BE49-F238E27FC236}">
                <a16:creationId xmlns:a16="http://schemas.microsoft.com/office/drawing/2014/main" id="{D8E05F3E-8A43-443E-A962-440FC5363AE6}"/>
              </a:ext>
            </a:extLst>
          </p:cNvPr>
          <p:cNvSpPr>
            <a:spLocks noGrp="1"/>
          </p:cNvSpPr>
          <p:nvPr/>
        </p:nvSpPr>
        <p:spPr>
          <a:xfrm>
            <a:off x="5257800" y="5086350"/>
            <a:ext cx="5905500" cy="4000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3479"/>
          </a:bodyPr>
          <a:lstStyle/>
          <a:p>
            <a:pPr algn="l">
              <a:defRPr sz="1275" b="0">
                <a:solidFill>
                  <a:srgbClr val="162431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162431"/>
                </a:solidFill>
                <a:latin typeface="DejaVu Sans"/>
                <a:ea typeface="DejaVu Sans"/>
                <a:cs typeface="DejaVu Sans"/>
              </a:rPr>
              <a:t>системний та екосистемний підходи до відновлення територій України</a:t>
            </a:r>
          </a:p>
        </p:txBody>
      </p:sp>
      <p:sp>
        <p:nvSpPr>
          <p:cNvPr id="28" name="Прямокутник 27">
            <a:extLst>
              <a:ext uri="{FF2B5EF4-FFF2-40B4-BE49-F238E27FC236}">
                <a16:creationId xmlns:a16="http://schemas.microsoft.com/office/drawing/2014/main" id="{439016E4-7437-4DB7-809F-6BDAF1D75824}"/>
              </a:ext>
            </a:extLst>
          </p:cNvPr>
          <p:cNvSpPr>
            <a:spLocks noGrp="1"/>
          </p:cNvSpPr>
          <p:nvPr/>
        </p:nvSpPr>
        <p:spPr>
          <a:xfrm>
            <a:off x="609600" y="6534150"/>
            <a:ext cx="7620000" cy="1714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77500" lnSpcReduction="10000"/>
          </a:bodyPr>
          <a:lstStyle/>
          <a:p>
            <a:pPr algn="l">
              <a:defRPr sz="750" b="0">
                <a:solidFill>
                  <a:srgbClr val="6D7B84"/>
                </a:solidFill>
                <a:latin typeface="DejaVu Sans"/>
                <a:ea typeface="DejaVu Sans"/>
                <a:cs typeface="DejaVu Sans"/>
              </a:defRPr>
            </a:pPr>
            <a:r>
              <a:rPr sz="750" b="0">
                <a:solidFill>
                  <a:srgbClr val="6D7B84"/>
                </a:solidFill>
                <a:latin typeface="DejaVu Sans"/>
                <a:ea typeface="DejaVu Sans"/>
                <a:cs typeface="DejaVu Sans"/>
              </a:rPr>
              <a:t>E2 «Екологія»  •  Повоєнне відновлення забруднених територій</a:t>
            </a:r>
          </a:p>
        </p:txBody>
      </p:sp>
    </p:spTree>
    <p:extLst>
      <p:ext uri="{BB962C8B-B14F-4D97-AF65-F5344CB8AC3E}">
        <p14:creationId xmlns:p14="http://schemas.microsoft.com/office/powerpoint/2010/main" val="14541755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7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Прямокутник 26">
            <a:extLst>
              <a:ext uri="{FF2B5EF4-FFF2-40B4-BE49-F238E27FC236}">
                <a16:creationId xmlns:a16="http://schemas.microsoft.com/office/drawing/2014/main" id="{5D482794-E5B6-40C7-B03E-756358F40E4D}"/>
              </a:ext>
            </a:extLst>
          </p:cNvPr>
          <p:cNvSpPr>
            <a:spLocks noGrp="1"/>
          </p:cNvSpPr>
          <p:nvPr/>
        </p:nvSpPr>
        <p:spPr>
          <a:xfrm>
            <a:off x="609600" y="285750"/>
            <a:ext cx="8096250" cy="2667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975" b="1">
                <a:solidFill>
                  <a:srgbClr val="43B5C7"/>
                </a:solidFill>
                <a:latin typeface="DejaVu Sans"/>
                <a:ea typeface="DejaVu Sans"/>
                <a:cs typeface="DejaVu Sans"/>
              </a:defRPr>
            </a:pPr>
            <a:r>
              <a:rPr sz="975" b="1">
                <a:solidFill>
                  <a:srgbClr val="43B5C7"/>
                </a:solidFill>
                <a:latin typeface="DejaVu Sans"/>
                <a:ea typeface="DejaVu Sans"/>
                <a:cs typeface="DejaVu Sans"/>
              </a:rPr>
              <a:t>1. НОВИЙ НАПРЯМ ЕКОЛОГІЧНОЇ ПОЛІТИКИ</a:t>
            </a:r>
          </a:p>
        </p:txBody>
      </p:sp>
      <p:sp>
        <p:nvSpPr>
          <p:cNvPr id="2" name="Прямокутник 1">
            <a:extLst>
              <a:ext uri="{FF2B5EF4-FFF2-40B4-BE49-F238E27FC236}">
                <a16:creationId xmlns:a16="http://schemas.microsoft.com/office/drawing/2014/main" id="{FA5CE98D-AD7C-49AE-8D18-FBF71D1CF701}"/>
              </a:ext>
            </a:extLst>
          </p:cNvPr>
          <p:cNvSpPr>
            <a:spLocks noGrp="1"/>
          </p:cNvSpPr>
          <p:nvPr/>
        </p:nvSpPr>
        <p:spPr>
          <a:xfrm>
            <a:off x="609600" y="533400"/>
            <a:ext cx="10287000" cy="571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2325" b="1">
                <a:solidFill>
                  <a:srgbClr val="0B1F33"/>
                </a:solidFill>
                <a:latin typeface="DejaVu Sans"/>
                <a:ea typeface="DejaVu Sans"/>
                <a:cs typeface="DejaVu Sans"/>
              </a:defRPr>
            </a:pPr>
            <a:r>
              <a:rPr sz="2325" b="1">
                <a:solidFill>
                  <a:srgbClr val="0B1F33"/>
                </a:solidFill>
                <a:latin typeface="DejaVu Sans"/>
                <a:ea typeface="DejaVu Sans"/>
                <a:cs typeface="DejaVu Sans"/>
              </a:rPr>
              <a:t>Війна створює каскадні екологічні наслідки</a:t>
            </a:r>
          </a:p>
        </p:txBody>
      </p:sp>
      <p:sp>
        <p:nvSpPr>
          <p:cNvPr id="3" name="Прямокутник 2">
            <a:extLst>
              <a:ext uri="{FF2B5EF4-FFF2-40B4-BE49-F238E27FC236}">
                <a16:creationId xmlns:a16="http://schemas.microsoft.com/office/drawing/2014/main" id="{FD75933B-E45E-4FBB-8A88-436F549DE209}"/>
              </a:ext>
            </a:extLst>
          </p:cNvPr>
          <p:cNvSpPr>
            <a:spLocks noGrp="1"/>
          </p:cNvSpPr>
          <p:nvPr/>
        </p:nvSpPr>
        <p:spPr>
          <a:xfrm>
            <a:off x="609600" y="1181100"/>
            <a:ext cx="10972800" cy="28575"/>
          </a:xfrm>
          <a:prstGeom prst="rect">
            <a:avLst/>
          </a:prstGeom>
          <a:solidFill>
            <a:srgbClr val="43B5C7"/>
          </a:solidFill>
          <a:ln w="0">
            <a:noFill/>
          </a:ln>
        </p:spPr>
      </p:sp>
      <p:sp>
        <p:nvSpPr>
          <p:cNvPr id="4" name="Прямокутник 3">
            <a:extLst>
              <a:ext uri="{FF2B5EF4-FFF2-40B4-BE49-F238E27FC236}">
                <a16:creationId xmlns:a16="http://schemas.microsoft.com/office/drawing/2014/main" id="{1D234F1F-2DA9-4058-B905-B6ECC7B68911}"/>
              </a:ext>
            </a:extLst>
          </p:cNvPr>
          <p:cNvSpPr>
            <a:spLocks noGrp="1"/>
          </p:cNvSpPr>
          <p:nvPr/>
        </p:nvSpPr>
        <p:spPr>
          <a:xfrm>
            <a:off x="11049000" y="266700"/>
            <a:ext cx="533400" cy="2667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r">
              <a:defRPr sz="1050" b="1">
                <a:solidFill>
                  <a:srgbClr val="596A76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596A76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5" name="Прямокутник 4">
            <a:extLst>
              <a:ext uri="{FF2B5EF4-FFF2-40B4-BE49-F238E27FC236}">
                <a16:creationId xmlns:a16="http://schemas.microsoft.com/office/drawing/2014/main" id="{787DED9D-D55D-4C2B-874C-C4878B58561B}"/>
              </a:ext>
            </a:extLst>
          </p:cNvPr>
          <p:cNvSpPr>
            <a:spLocks noGrp="1"/>
          </p:cNvSpPr>
          <p:nvPr/>
        </p:nvSpPr>
        <p:spPr>
          <a:xfrm>
            <a:off x="609600" y="1428750"/>
            <a:ext cx="10972800" cy="6286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500" b="0">
                <a:solidFill>
                  <a:srgbClr val="596A76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>
                <a:solidFill>
                  <a:srgbClr val="596A76"/>
                </a:solidFill>
                <a:latin typeface="DejaVu Sans"/>
                <a:ea typeface="DejaVu Sans"/>
                <a:cs typeface="DejaVu Sans"/>
              </a:rPr>
              <a:t>Воєнні дії одночасно змінюють природні та соціально-економічні системи. Впливи поєднуються, накопичуються і можуть зберігатися після завершення бойових дій.</a:t>
            </a:r>
          </a:p>
        </p:txBody>
      </p:sp>
      <p:sp>
        <p:nvSpPr>
          <p:cNvPr id="6" name="Прямокутник: округлені кути 5">
            <a:extLst>
              <a:ext uri="{FF2B5EF4-FFF2-40B4-BE49-F238E27FC236}">
                <a16:creationId xmlns:a16="http://schemas.microsoft.com/office/drawing/2014/main" id="{EBA0F412-5718-4AD5-B899-B2C256ED24A9}"/>
              </a:ext>
            </a:extLst>
          </p:cNvPr>
          <p:cNvSpPr>
            <a:spLocks noGrp="1"/>
          </p:cNvSpPr>
          <p:nvPr/>
        </p:nvSpPr>
        <p:spPr>
          <a:xfrm>
            <a:off x="609600" y="2324100"/>
            <a:ext cx="5257800" cy="1028700"/>
          </a:xfrm>
          <a:prstGeom prst="roundRect">
            <a:avLst>
              <a:gd name="adj" fmla="val 14815"/>
            </a:avLst>
          </a:prstGeom>
          <a:solidFill>
            <a:srgbClr val="FFFFFF"/>
          </a:solidFill>
          <a:ln w="0">
            <a:noFill/>
          </a:ln>
        </p:spPr>
      </p:sp>
      <p:sp>
        <p:nvSpPr>
          <p:cNvPr id="7" name="Прямокутник: округлені кути 6">
            <a:extLst>
              <a:ext uri="{FF2B5EF4-FFF2-40B4-BE49-F238E27FC236}">
                <a16:creationId xmlns:a16="http://schemas.microsoft.com/office/drawing/2014/main" id="{01F57464-275E-4B0F-9912-C7A4E0E144CD}"/>
              </a:ext>
            </a:extLst>
          </p:cNvPr>
          <p:cNvSpPr>
            <a:spLocks noGrp="1"/>
          </p:cNvSpPr>
          <p:nvPr/>
        </p:nvSpPr>
        <p:spPr>
          <a:xfrm>
            <a:off x="609600" y="2324100"/>
            <a:ext cx="95250" cy="1028700"/>
          </a:xfrm>
          <a:prstGeom prst="roundRect">
            <a:avLst>
              <a:gd name="adj" fmla="val 50000"/>
            </a:avLst>
          </a:prstGeom>
          <a:solidFill>
            <a:srgbClr val="9D534C"/>
          </a:solidFill>
          <a:ln w="0">
            <a:noFill/>
          </a:ln>
        </p:spPr>
      </p:sp>
      <p:sp>
        <p:nvSpPr>
          <p:cNvPr id="8" name="Прямокутник 7">
            <a:extLst>
              <a:ext uri="{FF2B5EF4-FFF2-40B4-BE49-F238E27FC236}">
                <a16:creationId xmlns:a16="http://schemas.microsoft.com/office/drawing/2014/main" id="{48B1CC53-97F0-4D36-A3E1-26D7530368FF}"/>
              </a:ext>
            </a:extLst>
          </p:cNvPr>
          <p:cNvSpPr>
            <a:spLocks noGrp="1"/>
          </p:cNvSpPr>
          <p:nvPr/>
        </p:nvSpPr>
        <p:spPr>
          <a:xfrm>
            <a:off x="895350" y="2476500"/>
            <a:ext cx="4667250" cy="2095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68889" lnSpcReduction="10000"/>
          </a:bodyPr>
          <a:lstStyle/>
          <a:p>
            <a:pPr algn="l">
              <a:defRPr sz="1125" b="1">
                <a:solidFill>
                  <a:srgbClr val="0B1F33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0B1F33"/>
                </a:solidFill>
                <a:latin typeface="DejaVu Sans"/>
                <a:ea typeface="DejaVu Sans"/>
                <a:cs typeface="DejaVu Sans"/>
              </a:rPr>
              <a:t>МЕХАНІЧНЕ ПОРУШЕННЯ</a:t>
            </a:r>
          </a:p>
        </p:txBody>
      </p:sp>
      <p:sp>
        <p:nvSpPr>
          <p:cNvPr id="9" name="Прямокутник 8">
            <a:extLst>
              <a:ext uri="{FF2B5EF4-FFF2-40B4-BE49-F238E27FC236}">
                <a16:creationId xmlns:a16="http://schemas.microsoft.com/office/drawing/2014/main" id="{4BDA2643-A4F7-4456-8747-5DDBC9998A4B}"/>
              </a:ext>
            </a:extLst>
          </p:cNvPr>
          <p:cNvSpPr>
            <a:spLocks noGrp="1"/>
          </p:cNvSpPr>
          <p:nvPr/>
        </p:nvSpPr>
        <p:spPr>
          <a:xfrm>
            <a:off x="895350" y="2743200"/>
            <a:ext cx="4667250" cy="4572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6389" lnSpcReduction="10000"/>
          </a:bodyPr>
          <a:lstStyle/>
          <a:p>
            <a:pPr algn="l">
              <a:defRPr sz="1350" b="0">
                <a:solidFill>
                  <a:srgbClr val="162431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162431"/>
                </a:solidFill>
                <a:latin typeface="DejaVu Sans"/>
                <a:ea typeface="DejaVu Sans"/>
                <a:cs typeface="DejaVu Sans"/>
              </a:rPr>
              <a:t>руйнування екосистем, ґрунтового покриву та ландшафтів</a:t>
            </a:r>
          </a:p>
        </p:txBody>
      </p:sp>
      <p:sp>
        <p:nvSpPr>
          <p:cNvPr id="10" name="Прямокутник: округлені кути 9">
            <a:extLst>
              <a:ext uri="{FF2B5EF4-FFF2-40B4-BE49-F238E27FC236}">
                <a16:creationId xmlns:a16="http://schemas.microsoft.com/office/drawing/2014/main" id="{831BA28B-2B7A-4CFF-A0D4-43EA759C82B5}"/>
              </a:ext>
            </a:extLst>
          </p:cNvPr>
          <p:cNvSpPr>
            <a:spLocks noGrp="1"/>
          </p:cNvSpPr>
          <p:nvPr/>
        </p:nvSpPr>
        <p:spPr>
          <a:xfrm>
            <a:off x="6153150" y="2324100"/>
            <a:ext cx="5257800" cy="1028700"/>
          </a:xfrm>
          <a:prstGeom prst="roundRect">
            <a:avLst>
              <a:gd name="adj" fmla="val 14815"/>
            </a:avLst>
          </a:prstGeom>
          <a:solidFill>
            <a:srgbClr val="FFFFFF"/>
          </a:solidFill>
          <a:ln w="0">
            <a:noFill/>
          </a:ln>
        </p:spPr>
      </p:sp>
      <p:sp>
        <p:nvSpPr>
          <p:cNvPr id="11" name="Прямокутник: округлені кути 10">
            <a:extLst>
              <a:ext uri="{FF2B5EF4-FFF2-40B4-BE49-F238E27FC236}">
                <a16:creationId xmlns:a16="http://schemas.microsoft.com/office/drawing/2014/main" id="{1638FACE-3028-4A60-A66A-32BA09B2DDC6}"/>
              </a:ext>
            </a:extLst>
          </p:cNvPr>
          <p:cNvSpPr>
            <a:spLocks noGrp="1"/>
          </p:cNvSpPr>
          <p:nvPr/>
        </p:nvSpPr>
        <p:spPr>
          <a:xfrm>
            <a:off x="6153150" y="2324100"/>
            <a:ext cx="95250" cy="1028700"/>
          </a:xfrm>
          <a:prstGeom prst="roundRect">
            <a:avLst>
              <a:gd name="adj" fmla="val 50000"/>
            </a:avLst>
          </a:prstGeom>
          <a:solidFill>
            <a:srgbClr val="D7A84B"/>
          </a:solidFill>
          <a:ln w="0">
            <a:noFill/>
          </a:ln>
        </p:spPr>
      </p:sp>
      <p:sp>
        <p:nvSpPr>
          <p:cNvPr id="12" name="Прямокутник 11">
            <a:extLst>
              <a:ext uri="{FF2B5EF4-FFF2-40B4-BE49-F238E27FC236}">
                <a16:creationId xmlns:a16="http://schemas.microsoft.com/office/drawing/2014/main" id="{B531EF2A-5916-40CB-B516-40BAF20D1526}"/>
              </a:ext>
            </a:extLst>
          </p:cNvPr>
          <p:cNvSpPr>
            <a:spLocks noGrp="1"/>
          </p:cNvSpPr>
          <p:nvPr/>
        </p:nvSpPr>
        <p:spPr>
          <a:xfrm>
            <a:off x="6438900" y="2476500"/>
            <a:ext cx="4667250" cy="2095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68889" lnSpcReduction="10000"/>
          </a:bodyPr>
          <a:lstStyle/>
          <a:p>
            <a:pPr algn="l">
              <a:defRPr sz="1125" b="1">
                <a:solidFill>
                  <a:srgbClr val="0B1F33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0B1F33"/>
                </a:solidFill>
                <a:latin typeface="DejaVu Sans"/>
                <a:ea typeface="DejaVu Sans"/>
                <a:cs typeface="DejaVu Sans"/>
              </a:rPr>
              <a:t>ХІМІЧНЕ ЗАБРУДНЕННЯ</a:t>
            </a:r>
          </a:p>
        </p:txBody>
      </p:sp>
      <p:sp>
        <p:nvSpPr>
          <p:cNvPr id="13" name="Прямокутник 12">
            <a:extLst>
              <a:ext uri="{FF2B5EF4-FFF2-40B4-BE49-F238E27FC236}">
                <a16:creationId xmlns:a16="http://schemas.microsoft.com/office/drawing/2014/main" id="{204E7F7B-812C-4AA5-A133-4035DEC78BD9}"/>
              </a:ext>
            </a:extLst>
          </p:cNvPr>
          <p:cNvSpPr>
            <a:spLocks noGrp="1"/>
          </p:cNvSpPr>
          <p:nvPr/>
        </p:nvSpPr>
        <p:spPr>
          <a:xfrm>
            <a:off x="6438900" y="2743200"/>
            <a:ext cx="4667250" cy="4572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350" b="0">
                <a:solidFill>
                  <a:srgbClr val="162431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162431"/>
                </a:solidFill>
                <a:latin typeface="DejaVu Sans"/>
                <a:ea typeface="DejaVu Sans"/>
                <a:cs typeface="DejaVu Sans"/>
              </a:rPr>
              <a:t>викиди, витоки, продукти пожеж і вибухів</a:t>
            </a:r>
          </a:p>
        </p:txBody>
      </p:sp>
      <p:sp>
        <p:nvSpPr>
          <p:cNvPr id="14" name="Прямокутник: округлені кути 13">
            <a:extLst>
              <a:ext uri="{FF2B5EF4-FFF2-40B4-BE49-F238E27FC236}">
                <a16:creationId xmlns:a16="http://schemas.microsoft.com/office/drawing/2014/main" id="{DF3143B4-3FD9-4B37-9C1D-8F53BDFD362B}"/>
              </a:ext>
            </a:extLst>
          </p:cNvPr>
          <p:cNvSpPr>
            <a:spLocks noGrp="1"/>
          </p:cNvSpPr>
          <p:nvPr/>
        </p:nvSpPr>
        <p:spPr>
          <a:xfrm>
            <a:off x="609600" y="3581400"/>
            <a:ext cx="5257800" cy="1028700"/>
          </a:xfrm>
          <a:prstGeom prst="roundRect">
            <a:avLst>
              <a:gd name="adj" fmla="val 14815"/>
            </a:avLst>
          </a:prstGeom>
          <a:solidFill>
            <a:srgbClr val="FFFFFF"/>
          </a:solidFill>
          <a:ln w="0">
            <a:noFill/>
          </a:ln>
        </p:spPr>
      </p:sp>
      <p:sp>
        <p:nvSpPr>
          <p:cNvPr id="15" name="Прямокутник: округлені кути 14">
            <a:extLst>
              <a:ext uri="{FF2B5EF4-FFF2-40B4-BE49-F238E27FC236}">
                <a16:creationId xmlns:a16="http://schemas.microsoft.com/office/drawing/2014/main" id="{728FE7CD-8655-4080-9003-45CD6F2C324B}"/>
              </a:ext>
            </a:extLst>
          </p:cNvPr>
          <p:cNvSpPr>
            <a:spLocks noGrp="1"/>
          </p:cNvSpPr>
          <p:nvPr/>
        </p:nvSpPr>
        <p:spPr>
          <a:xfrm>
            <a:off x="609600" y="3581400"/>
            <a:ext cx="95250" cy="1028700"/>
          </a:xfrm>
          <a:prstGeom prst="roundRect">
            <a:avLst>
              <a:gd name="adj" fmla="val 50000"/>
            </a:avLst>
          </a:prstGeom>
          <a:solidFill>
            <a:srgbClr val="5D8A66"/>
          </a:solidFill>
          <a:ln w="0">
            <a:noFill/>
          </a:ln>
        </p:spPr>
      </p:sp>
      <p:sp>
        <p:nvSpPr>
          <p:cNvPr id="16" name="Прямокутник 15">
            <a:extLst>
              <a:ext uri="{FF2B5EF4-FFF2-40B4-BE49-F238E27FC236}">
                <a16:creationId xmlns:a16="http://schemas.microsoft.com/office/drawing/2014/main" id="{2ED5BB15-D474-4D93-80BA-88E9C761060D}"/>
              </a:ext>
            </a:extLst>
          </p:cNvPr>
          <p:cNvSpPr>
            <a:spLocks noGrp="1"/>
          </p:cNvSpPr>
          <p:nvPr/>
        </p:nvSpPr>
        <p:spPr>
          <a:xfrm>
            <a:off x="895350" y="3733800"/>
            <a:ext cx="4667250" cy="2095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68889" lnSpcReduction="10000"/>
          </a:bodyPr>
          <a:lstStyle/>
          <a:p>
            <a:pPr algn="l">
              <a:defRPr sz="1125" b="1">
                <a:solidFill>
                  <a:srgbClr val="0B1F33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0B1F33"/>
                </a:solidFill>
                <a:latin typeface="DejaVu Sans"/>
                <a:ea typeface="DejaVu Sans"/>
                <a:cs typeface="DejaVu Sans"/>
              </a:rPr>
              <a:t>ВТРАТА ПРИРОДНИХ ФУНКЦІЙ</a:t>
            </a:r>
          </a:p>
        </p:txBody>
      </p:sp>
      <p:sp>
        <p:nvSpPr>
          <p:cNvPr id="17" name="Прямокутник 16">
            <a:extLst>
              <a:ext uri="{FF2B5EF4-FFF2-40B4-BE49-F238E27FC236}">
                <a16:creationId xmlns:a16="http://schemas.microsoft.com/office/drawing/2014/main" id="{B6D4C439-23BB-4A37-A4F2-7A66BC497000}"/>
              </a:ext>
            </a:extLst>
          </p:cNvPr>
          <p:cNvSpPr>
            <a:spLocks noGrp="1"/>
          </p:cNvSpPr>
          <p:nvPr/>
        </p:nvSpPr>
        <p:spPr>
          <a:xfrm>
            <a:off x="895350" y="4000500"/>
            <a:ext cx="4667250" cy="4572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6389" lnSpcReduction="10000"/>
          </a:bodyPr>
          <a:lstStyle/>
          <a:p>
            <a:pPr algn="l">
              <a:defRPr sz="1350" b="0">
                <a:solidFill>
                  <a:srgbClr val="162431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162431"/>
                </a:solidFill>
                <a:latin typeface="DejaVu Sans"/>
                <a:ea typeface="DejaVu Sans"/>
                <a:cs typeface="DejaVu Sans"/>
              </a:rPr>
              <a:t>деградація вод, фрагментація оселищ, втрата біорізноманіття</a:t>
            </a:r>
          </a:p>
        </p:txBody>
      </p:sp>
      <p:sp>
        <p:nvSpPr>
          <p:cNvPr id="18" name="Прямокутник: округлені кути 17">
            <a:extLst>
              <a:ext uri="{FF2B5EF4-FFF2-40B4-BE49-F238E27FC236}">
                <a16:creationId xmlns:a16="http://schemas.microsoft.com/office/drawing/2014/main" id="{F165C537-4E37-4505-936A-3274E04F17FC}"/>
              </a:ext>
            </a:extLst>
          </p:cNvPr>
          <p:cNvSpPr>
            <a:spLocks noGrp="1"/>
          </p:cNvSpPr>
          <p:nvPr/>
        </p:nvSpPr>
        <p:spPr>
          <a:xfrm>
            <a:off x="6153150" y="3581400"/>
            <a:ext cx="5257800" cy="1028700"/>
          </a:xfrm>
          <a:prstGeom prst="roundRect">
            <a:avLst>
              <a:gd name="adj" fmla="val 14815"/>
            </a:avLst>
          </a:prstGeom>
          <a:solidFill>
            <a:srgbClr val="FFFFFF"/>
          </a:solidFill>
          <a:ln w="0">
            <a:noFill/>
          </a:ln>
        </p:spPr>
      </p:sp>
      <p:sp>
        <p:nvSpPr>
          <p:cNvPr id="19" name="Прямокутник: округлені кути 18">
            <a:extLst>
              <a:ext uri="{FF2B5EF4-FFF2-40B4-BE49-F238E27FC236}">
                <a16:creationId xmlns:a16="http://schemas.microsoft.com/office/drawing/2014/main" id="{AAB221B4-4FCB-4D08-BA5A-3977B2C4E779}"/>
              </a:ext>
            </a:extLst>
          </p:cNvPr>
          <p:cNvSpPr>
            <a:spLocks noGrp="1"/>
          </p:cNvSpPr>
          <p:nvPr/>
        </p:nvSpPr>
        <p:spPr>
          <a:xfrm>
            <a:off x="6153150" y="3581400"/>
            <a:ext cx="95250" cy="1028700"/>
          </a:xfrm>
          <a:prstGeom prst="roundRect">
            <a:avLst>
              <a:gd name="adj" fmla="val 50000"/>
            </a:avLst>
          </a:prstGeom>
          <a:solidFill>
            <a:srgbClr val="1F4E79"/>
          </a:solidFill>
          <a:ln w="0">
            <a:noFill/>
          </a:ln>
        </p:spPr>
      </p:sp>
      <p:sp>
        <p:nvSpPr>
          <p:cNvPr id="20" name="Прямокутник 19">
            <a:extLst>
              <a:ext uri="{FF2B5EF4-FFF2-40B4-BE49-F238E27FC236}">
                <a16:creationId xmlns:a16="http://schemas.microsoft.com/office/drawing/2014/main" id="{28A149F5-06DF-4C19-BE9D-FE3FFA94FC92}"/>
              </a:ext>
            </a:extLst>
          </p:cNvPr>
          <p:cNvSpPr>
            <a:spLocks noGrp="1"/>
          </p:cNvSpPr>
          <p:nvPr/>
        </p:nvSpPr>
        <p:spPr>
          <a:xfrm>
            <a:off x="6438900" y="3733800"/>
            <a:ext cx="4667250" cy="2095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68889" lnSpcReduction="10000"/>
          </a:bodyPr>
          <a:lstStyle/>
          <a:p>
            <a:pPr algn="l">
              <a:defRPr sz="1125" b="1">
                <a:solidFill>
                  <a:srgbClr val="0B1F33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0B1F33"/>
                </a:solidFill>
                <a:latin typeface="DejaVu Sans"/>
                <a:ea typeface="DejaVu Sans"/>
                <a:cs typeface="DejaVu Sans"/>
              </a:rPr>
              <a:t>КАСКАДНІ НАСЛІДКИ</a:t>
            </a:r>
          </a:p>
        </p:txBody>
      </p:sp>
      <p:sp>
        <p:nvSpPr>
          <p:cNvPr id="21" name="Прямокутник 20">
            <a:extLst>
              <a:ext uri="{FF2B5EF4-FFF2-40B4-BE49-F238E27FC236}">
                <a16:creationId xmlns:a16="http://schemas.microsoft.com/office/drawing/2014/main" id="{9545C4C4-2846-4A72-A87B-09EDC1AFF055}"/>
              </a:ext>
            </a:extLst>
          </p:cNvPr>
          <p:cNvSpPr>
            <a:spLocks noGrp="1"/>
          </p:cNvSpPr>
          <p:nvPr/>
        </p:nvSpPr>
        <p:spPr>
          <a:xfrm>
            <a:off x="6438900" y="4000500"/>
            <a:ext cx="4667250" cy="4572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6389" lnSpcReduction="10000"/>
          </a:bodyPr>
          <a:lstStyle/>
          <a:p>
            <a:pPr algn="l">
              <a:defRPr sz="1350" b="0">
                <a:solidFill>
                  <a:srgbClr val="162431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162431"/>
                </a:solidFill>
                <a:latin typeface="DejaVu Sans"/>
                <a:ea typeface="DejaVu Sans"/>
                <a:cs typeface="DejaVu Sans"/>
              </a:rPr>
              <a:t>ризики для сільського господарства, продовольчої безпеки та стійкості громад</a:t>
            </a:r>
          </a:p>
        </p:txBody>
      </p:sp>
      <p:sp>
        <p:nvSpPr>
          <p:cNvPr id="22" name="Прямокутник: округлені кути 21">
            <a:extLst>
              <a:ext uri="{FF2B5EF4-FFF2-40B4-BE49-F238E27FC236}">
                <a16:creationId xmlns:a16="http://schemas.microsoft.com/office/drawing/2014/main" id="{F049A62C-99A7-4A0D-9DB0-15A775A7619C}"/>
              </a:ext>
            </a:extLst>
          </p:cNvPr>
          <p:cNvSpPr>
            <a:spLocks noGrp="1"/>
          </p:cNvSpPr>
          <p:nvPr/>
        </p:nvSpPr>
        <p:spPr>
          <a:xfrm>
            <a:off x="609600" y="5010150"/>
            <a:ext cx="10972800" cy="1066800"/>
          </a:xfrm>
          <a:prstGeom prst="roundRect">
            <a:avLst>
              <a:gd name="adj" fmla="val 16071"/>
            </a:avLst>
          </a:prstGeom>
          <a:solidFill>
            <a:srgbClr val="0B1F33"/>
          </a:solidFill>
          <a:ln w="0">
            <a:noFill/>
          </a:ln>
        </p:spPr>
      </p:sp>
      <p:sp>
        <p:nvSpPr>
          <p:cNvPr id="23" name="Прямокутник 22">
            <a:extLst>
              <a:ext uri="{FF2B5EF4-FFF2-40B4-BE49-F238E27FC236}">
                <a16:creationId xmlns:a16="http://schemas.microsoft.com/office/drawing/2014/main" id="{367AC7B5-6462-4D23-A46B-7B63E2E6C2B9}"/>
              </a:ext>
            </a:extLst>
          </p:cNvPr>
          <p:cNvSpPr>
            <a:spLocks noGrp="1"/>
          </p:cNvSpPr>
          <p:nvPr/>
        </p:nvSpPr>
        <p:spPr>
          <a:xfrm>
            <a:off x="876300" y="5219700"/>
            <a:ext cx="1524000" cy="2095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79487" lnSpcReduction="10000"/>
          </a:bodyPr>
          <a:lstStyle/>
          <a:p>
            <a:pPr algn="l">
              <a:defRPr sz="975" b="1">
                <a:solidFill>
                  <a:srgbClr val="43B5C7"/>
                </a:solidFill>
                <a:latin typeface="DejaVu Sans"/>
                <a:ea typeface="DejaVu Sans"/>
                <a:cs typeface="DejaVu Sans"/>
              </a:defRPr>
            </a:pPr>
            <a:r>
              <a:rPr sz="975" b="1">
                <a:solidFill>
                  <a:srgbClr val="43B5C7"/>
                </a:solidFill>
                <a:latin typeface="DejaVu Sans"/>
                <a:ea typeface="DejaVu Sans"/>
                <a:cs typeface="DejaVu Sans"/>
              </a:rPr>
              <a:t>ВИСНОВОК</a:t>
            </a:r>
          </a:p>
        </p:txBody>
      </p:sp>
      <p:sp>
        <p:nvSpPr>
          <p:cNvPr id="24" name="Прямокутник 23">
            <a:extLst>
              <a:ext uri="{FF2B5EF4-FFF2-40B4-BE49-F238E27FC236}">
                <a16:creationId xmlns:a16="http://schemas.microsoft.com/office/drawing/2014/main" id="{2349EE04-DFCA-44CB-AFE2-DAE863817931}"/>
              </a:ext>
            </a:extLst>
          </p:cNvPr>
          <p:cNvSpPr>
            <a:spLocks noGrp="1"/>
          </p:cNvSpPr>
          <p:nvPr/>
        </p:nvSpPr>
        <p:spPr>
          <a:xfrm>
            <a:off x="876300" y="5467350"/>
            <a:ext cx="10144125" cy="4381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73442" lnSpcReduction="10000"/>
          </a:bodyPr>
          <a:lstStyle/>
          <a:p>
            <a:pPr algn="l">
              <a:defRPr sz="17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Екологічний компонент має бути інтегрований у весь процес відновлення території, а не доданий після відбудови інфраструктури.</a:t>
            </a:r>
          </a:p>
        </p:txBody>
      </p:sp>
      <p:sp>
        <p:nvSpPr>
          <p:cNvPr id="25" name="Прямокутник 24">
            <a:extLst>
              <a:ext uri="{FF2B5EF4-FFF2-40B4-BE49-F238E27FC236}">
                <a16:creationId xmlns:a16="http://schemas.microsoft.com/office/drawing/2014/main" id="{4CA97AD3-95D8-4B9E-A6A5-CC3EBF73FA6E}"/>
              </a:ext>
            </a:extLst>
          </p:cNvPr>
          <p:cNvSpPr>
            <a:spLocks noGrp="1"/>
          </p:cNvSpPr>
          <p:nvPr/>
        </p:nvSpPr>
        <p:spPr>
          <a:xfrm>
            <a:off x="609600" y="6191250"/>
            <a:ext cx="10972800" cy="2095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6111" lnSpcReduction="10000"/>
          </a:bodyPr>
          <a:lstStyle/>
          <a:p>
            <a:pPr algn="l">
              <a:defRPr sz="900" b="0">
                <a:solidFill>
                  <a:srgbClr val="596A76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596A76"/>
                </a:solidFill>
                <a:latin typeface="DejaVu Sans"/>
                <a:ea typeface="DejaVu Sans"/>
                <a:cs typeface="DejaVu Sans"/>
              </a:rPr>
              <a:t>Огляди 193 кейсів конфліктів і 263 досліджень підтверджують комплексний та кумулятивний характер впливів.</a:t>
            </a:r>
          </a:p>
        </p:txBody>
      </p:sp>
      <p:sp>
        <p:nvSpPr>
          <p:cNvPr id="26" name="Прямокутник 25">
            <a:extLst>
              <a:ext uri="{FF2B5EF4-FFF2-40B4-BE49-F238E27FC236}">
                <a16:creationId xmlns:a16="http://schemas.microsoft.com/office/drawing/2014/main" id="{7D7955CC-BF01-41E2-B5E0-FE895DD62343}"/>
              </a:ext>
            </a:extLst>
          </p:cNvPr>
          <p:cNvSpPr>
            <a:spLocks noGrp="1"/>
          </p:cNvSpPr>
          <p:nvPr/>
        </p:nvSpPr>
        <p:spPr>
          <a:xfrm>
            <a:off x="609600" y="6534150"/>
            <a:ext cx="7620000" cy="1714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77500" lnSpcReduction="10000"/>
          </a:bodyPr>
          <a:lstStyle/>
          <a:p>
            <a:pPr algn="l">
              <a:defRPr sz="750" b="0">
                <a:solidFill>
                  <a:srgbClr val="6D7B84"/>
                </a:solidFill>
                <a:latin typeface="DejaVu Sans"/>
                <a:ea typeface="DejaVu Sans"/>
                <a:cs typeface="DejaVu Sans"/>
              </a:defRPr>
            </a:pPr>
            <a:r>
              <a:rPr sz="750" b="0">
                <a:solidFill>
                  <a:srgbClr val="6D7B84"/>
                </a:solidFill>
                <a:latin typeface="DejaVu Sans"/>
                <a:ea typeface="DejaVu Sans"/>
                <a:cs typeface="DejaVu Sans"/>
              </a:rPr>
              <a:t>E2 «Екологія»  •  Повоєнне відновлення забруднених територій</a:t>
            </a:r>
          </a:p>
        </p:txBody>
      </p:sp>
    </p:spTree>
    <p:extLst>
      <p:ext uri="{BB962C8B-B14F-4D97-AF65-F5344CB8AC3E}">
        <p14:creationId xmlns:p14="http://schemas.microsoft.com/office/powerpoint/2010/main" val="21124881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B1F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Рисунок 17"/>
          <p:cNvPicPr>
            <a:picLocks noChangeAspect="1"/>
          </p:cNvPicPr>
          <p:nvPr/>
        </p:nvPicPr>
        <p:blipFill>
          <a:blip r:embed="rId3"/>
          <a:srcRect l="30458" r="30458"/>
          <a:stretch>
            <a:fillRect/>
          </a:stretch>
        </p:blipFill>
        <p:spPr>
          <a:xfrm>
            <a:off x="7429500" y="0"/>
            <a:ext cx="4762500" cy="6858000"/>
          </a:xfrm>
          <a:prstGeom prst="rect">
            <a:avLst/>
          </a:prstGeom>
        </p:spPr>
      </p:pic>
      <p:sp>
        <p:nvSpPr>
          <p:cNvPr id="2" name="Прямокутник 1">
            <a:extLst>
              <a:ext uri="{FF2B5EF4-FFF2-40B4-BE49-F238E27FC236}">
                <a16:creationId xmlns:a16="http://schemas.microsoft.com/office/drawing/2014/main" id="{08E649DB-9886-4757-8C69-39B789238A04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8191500" cy="6858000"/>
          </a:xfrm>
          <a:prstGeom prst="rect">
            <a:avLst/>
          </a:prstGeom>
          <a:solidFill>
            <a:srgbClr val="0B1F33">
              <a:alpha val="94902"/>
            </a:srgbClr>
          </a:solidFill>
          <a:ln w="0">
            <a:noFill/>
          </a:ln>
        </p:spPr>
      </p:sp>
      <p:sp>
        <p:nvSpPr>
          <p:cNvPr id="3" name="Прямокутник 2">
            <a:extLst>
              <a:ext uri="{FF2B5EF4-FFF2-40B4-BE49-F238E27FC236}">
                <a16:creationId xmlns:a16="http://schemas.microsoft.com/office/drawing/2014/main" id="{0C56F33E-5C65-4F08-97EF-C68ACE7B1CD3}"/>
              </a:ext>
            </a:extLst>
          </p:cNvPr>
          <p:cNvSpPr>
            <a:spLocks noGrp="1"/>
          </p:cNvSpPr>
          <p:nvPr/>
        </p:nvSpPr>
        <p:spPr>
          <a:xfrm>
            <a:off x="609600" y="361950"/>
            <a:ext cx="2857500" cy="228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9808" lnSpcReduction="10000"/>
          </a:bodyPr>
          <a:lstStyle/>
          <a:p>
            <a:pPr algn="l">
              <a:defRPr sz="975" b="1">
                <a:solidFill>
                  <a:srgbClr val="43B5C7"/>
                </a:solidFill>
                <a:latin typeface="DejaVu Sans"/>
                <a:ea typeface="DejaVu Sans"/>
                <a:cs typeface="DejaVu Sans"/>
              </a:defRPr>
            </a:pPr>
            <a:r>
              <a:rPr sz="975" b="1">
                <a:solidFill>
                  <a:srgbClr val="43B5C7"/>
                </a:solidFill>
                <a:latin typeface="DejaVu Sans"/>
                <a:ea typeface="DejaVu Sans"/>
                <a:cs typeface="DejaVu Sans"/>
              </a:rPr>
              <a:t>2. ПОНЯТТЯ</a:t>
            </a:r>
          </a:p>
        </p:txBody>
      </p:sp>
      <p:sp>
        <p:nvSpPr>
          <p:cNvPr id="4" name="Прямокутник 3">
            <a:extLst>
              <a:ext uri="{FF2B5EF4-FFF2-40B4-BE49-F238E27FC236}">
                <a16:creationId xmlns:a16="http://schemas.microsoft.com/office/drawing/2014/main" id="{5DD5C535-5CEC-4B9F-AEFB-7A70117BC2EF}"/>
              </a:ext>
            </a:extLst>
          </p:cNvPr>
          <p:cNvSpPr>
            <a:spLocks noGrp="1"/>
          </p:cNvSpPr>
          <p:nvPr/>
        </p:nvSpPr>
        <p:spPr>
          <a:xfrm>
            <a:off x="609600" y="685800"/>
            <a:ext cx="6572250" cy="7048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9540"/>
          </a:bodyPr>
          <a:lstStyle/>
          <a:p>
            <a:pPr algn="l">
              <a:defRPr sz="25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25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Повоєнне екологічне відновлення</a:t>
            </a:r>
          </a:p>
        </p:txBody>
      </p:sp>
      <p:sp>
        <p:nvSpPr>
          <p:cNvPr id="5" name="Прямокутник 4">
            <a:extLst>
              <a:ext uri="{FF2B5EF4-FFF2-40B4-BE49-F238E27FC236}">
                <a16:creationId xmlns:a16="http://schemas.microsoft.com/office/drawing/2014/main" id="{4CE03E46-7A1D-4D95-88F9-FBACFB7C2520}"/>
              </a:ext>
            </a:extLst>
          </p:cNvPr>
          <p:cNvSpPr>
            <a:spLocks noGrp="1"/>
          </p:cNvSpPr>
          <p:nvPr/>
        </p:nvSpPr>
        <p:spPr>
          <a:xfrm>
            <a:off x="609600" y="1485900"/>
            <a:ext cx="952500" cy="38100"/>
          </a:xfrm>
          <a:prstGeom prst="rect">
            <a:avLst/>
          </a:prstGeom>
          <a:solidFill>
            <a:srgbClr val="D7A84B"/>
          </a:solidFill>
          <a:ln w="0">
            <a:noFill/>
          </a:ln>
        </p:spPr>
      </p:sp>
      <p:sp>
        <p:nvSpPr>
          <p:cNvPr id="6" name="Прямокутник 5">
            <a:extLst>
              <a:ext uri="{FF2B5EF4-FFF2-40B4-BE49-F238E27FC236}">
                <a16:creationId xmlns:a16="http://schemas.microsoft.com/office/drawing/2014/main" id="{3002A60D-E261-43C0-A4DD-90ABC2EE5188}"/>
              </a:ext>
            </a:extLst>
          </p:cNvPr>
          <p:cNvSpPr>
            <a:spLocks noGrp="1"/>
          </p:cNvSpPr>
          <p:nvPr/>
        </p:nvSpPr>
        <p:spPr>
          <a:xfrm>
            <a:off x="609600" y="1809750"/>
            <a:ext cx="1905000" cy="2095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73809" lnSpcReduction="10000"/>
          </a:bodyPr>
          <a:lstStyle/>
          <a:p>
            <a:pPr algn="l">
              <a:defRPr sz="1050" b="1">
                <a:solidFill>
                  <a:srgbClr val="D7A84B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D7A84B"/>
                </a:solidFill>
                <a:latin typeface="DejaVu Sans"/>
                <a:ea typeface="DejaVu Sans"/>
                <a:cs typeface="DejaVu Sans"/>
              </a:rPr>
              <a:t>ВИЗНАЧЕННЯ</a:t>
            </a:r>
          </a:p>
        </p:txBody>
      </p:sp>
      <p:sp>
        <p:nvSpPr>
          <p:cNvPr id="7" name="Прямокутник 6">
            <a:extLst>
              <a:ext uri="{FF2B5EF4-FFF2-40B4-BE49-F238E27FC236}">
                <a16:creationId xmlns:a16="http://schemas.microsoft.com/office/drawing/2014/main" id="{2FEB83D1-D7C5-4FD7-92A8-9FACBDCAC5FE}"/>
              </a:ext>
            </a:extLst>
          </p:cNvPr>
          <p:cNvSpPr>
            <a:spLocks noGrp="1"/>
          </p:cNvSpPr>
          <p:nvPr/>
        </p:nvSpPr>
        <p:spPr>
          <a:xfrm>
            <a:off x="609600" y="2133600"/>
            <a:ext cx="6191250" cy="2133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8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8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Системний, довготривалий та науково обґрунтований процес оцінювання, локалізації, мінімізації та усунення екологічних наслідків воєнних дій із подальшим відновленням функціонування екосистем, природних ресурсів, екологічної безпеки та стійкості територій.</a:t>
            </a:r>
          </a:p>
        </p:txBody>
      </p:sp>
      <p:sp>
        <p:nvSpPr>
          <p:cNvPr id="8" name="Прямокутник 7">
            <a:extLst>
              <a:ext uri="{FF2B5EF4-FFF2-40B4-BE49-F238E27FC236}">
                <a16:creationId xmlns:a16="http://schemas.microsoft.com/office/drawing/2014/main" id="{5DD1A6E5-0275-4E09-9F18-772610009FB5}"/>
              </a:ext>
            </a:extLst>
          </p:cNvPr>
          <p:cNvSpPr>
            <a:spLocks noGrp="1"/>
          </p:cNvSpPr>
          <p:nvPr/>
        </p:nvSpPr>
        <p:spPr>
          <a:xfrm>
            <a:off x="609600" y="4438650"/>
            <a:ext cx="6191250" cy="6858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6296"/>
          </a:bodyPr>
          <a:lstStyle/>
          <a:p>
            <a:pPr algn="l">
              <a:defRPr sz="1350" b="0">
                <a:solidFill>
                  <a:srgbClr val="C9D8DD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C9D8DD"/>
                </a:solidFill>
                <a:latin typeface="DejaVu Sans"/>
                <a:ea typeface="DejaVu Sans"/>
                <a:cs typeface="DejaVu Sans"/>
              </a:rPr>
              <a:t>Екологічне відновлення охоплює припинення або зменшення негативного впливу, відновлення функцій природних систем, ресурсів та екосистемних послуг.</a:t>
            </a:r>
          </a:p>
        </p:txBody>
      </p:sp>
      <p:sp>
        <p:nvSpPr>
          <p:cNvPr id="9" name="Прямокутник: округлені кути 8">
            <a:extLst>
              <a:ext uri="{FF2B5EF4-FFF2-40B4-BE49-F238E27FC236}">
                <a16:creationId xmlns:a16="http://schemas.microsoft.com/office/drawing/2014/main" id="{97F1D7D0-BE01-402A-BC70-3567C5B08F13}"/>
              </a:ext>
            </a:extLst>
          </p:cNvPr>
          <p:cNvSpPr>
            <a:spLocks noGrp="1"/>
          </p:cNvSpPr>
          <p:nvPr/>
        </p:nvSpPr>
        <p:spPr>
          <a:xfrm>
            <a:off x="609600" y="5476875"/>
            <a:ext cx="1504950" cy="571500"/>
          </a:xfrm>
          <a:prstGeom prst="roundRect">
            <a:avLst>
              <a:gd name="adj" fmla="val 20000"/>
            </a:avLst>
          </a:prstGeom>
          <a:solidFill>
            <a:srgbClr val="43B5C7"/>
          </a:solidFill>
          <a:ln w="0">
            <a:noFill/>
          </a:ln>
        </p:spPr>
      </p:sp>
      <p:sp>
        <p:nvSpPr>
          <p:cNvPr id="10" name="Прямокутник 9">
            <a:extLst>
              <a:ext uri="{FF2B5EF4-FFF2-40B4-BE49-F238E27FC236}">
                <a16:creationId xmlns:a16="http://schemas.microsoft.com/office/drawing/2014/main" id="{038DD80F-DC28-4E93-8156-3F366CA4896E}"/>
              </a:ext>
            </a:extLst>
          </p:cNvPr>
          <p:cNvSpPr>
            <a:spLocks noGrp="1"/>
          </p:cNvSpPr>
          <p:nvPr/>
        </p:nvSpPr>
        <p:spPr>
          <a:xfrm>
            <a:off x="704850" y="5553075"/>
            <a:ext cx="1314450" cy="4191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10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Відновити функції</a:t>
            </a:r>
          </a:p>
        </p:txBody>
      </p:sp>
      <p:sp>
        <p:nvSpPr>
          <p:cNvPr id="11" name="Прямокутник: округлені кути 10">
            <a:extLst>
              <a:ext uri="{FF2B5EF4-FFF2-40B4-BE49-F238E27FC236}">
                <a16:creationId xmlns:a16="http://schemas.microsoft.com/office/drawing/2014/main" id="{A9388FF5-AEE5-4E4F-BD2D-BEF8175F3A48}"/>
              </a:ext>
            </a:extLst>
          </p:cNvPr>
          <p:cNvSpPr>
            <a:spLocks noGrp="1"/>
          </p:cNvSpPr>
          <p:nvPr/>
        </p:nvSpPr>
        <p:spPr>
          <a:xfrm>
            <a:off x="2266950" y="5476875"/>
            <a:ext cx="1504950" cy="571500"/>
          </a:xfrm>
          <a:prstGeom prst="roundRect">
            <a:avLst>
              <a:gd name="adj" fmla="val 20000"/>
            </a:avLst>
          </a:prstGeom>
          <a:solidFill>
            <a:srgbClr val="5D8A66"/>
          </a:solidFill>
          <a:ln w="0">
            <a:noFill/>
          </a:ln>
        </p:spPr>
      </p:sp>
      <p:sp>
        <p:nvSpPr>
          <p:cNvPr id="12" name="Прямокутник 11">
            <a:extLst>
              <a:ext uri="{FF2B5EF4-FFF2-40B4-BE49-F238E27FC236}">
                <a16:creationId xmlns:a16="http://schemas.microsoft.com/office/drawing/2014/main" id="{5EB82940-2DCA-4FC1-AA79-F732008A882B}"/>
              </a:ext>
            </a:extLst>
          </p:cNvPr>
          <p:cNvSpPr>
            <a:spLocks noGrp="1"/>
          </p:cNvSpPr>
          <p:nvPr/>
        </p:nvSpPr>
        <p:spPr>
          <a:xfrm>
            <a:off x="2362200" y="5553075"/>
            <a:ext cx="1314450" cy="4191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10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Підвищити стійкість</a:t>
            </a:r>
          </a:p>
        </p:txBody>
      </p:sp>
      <p:sp>
        <p:nvSpPr>
          <p:cNvPr id="13" name="Прямокутник: округлені кути 12">
            <a:extLst>
              <a:ext uri="{FF2B5EF4-FFF2-40B4-BE49-F238E27FC236}">
                <a16:creationId xmlns:a16="http://schemas.microsoft.com/office/drawing/2014/main" id="{BD1B3D45-C7B0-48A0-86A4-B1B1DAE770AC}"/>
              </a:ext>
            </a:extLst>
          </p:cNvPr>
          <p:cNvSpPr>
            <a:spLocks noGrp="1"/>
          </p:cNvSpPr>
          <p:nvPr/>
        </p:nvSpPr>
        <p:spPr>
          <a:xfrm>
            <a:off x="3924300" y="5476875"/>
            <a:ext cx="1504950" cy="571500"/>
          </a:xfrm>
          <a:prstGeom prst="roundRect">
            <a:avLst>
              <a:gd name="adj" fmla="val 20000"/>
            </a:avLst>
          </a:prstGeom>
          <a:solidFill>
            <a:srgbClr val="D7A84B"/>
          </a:solidFill>
          <a:ln w="0">
            <a:noFill/>
          </a:ln>
        </p:spPr>
      </p:sp>
      <p:sp>
        <p:nvSpPr>
          <p:cNvPr id="14" name="Прямокутник 13">
            <a:extLst>
              <a:ext uri="{FF2B5EF4-FFF2-40B4-BE49-F238E27FC236}">
                <a16:creationId xmlns:a16="http://schemas.microsoft.com/office/drawing/2014/main" id="{FB8F0A2D-8DB3-439D-8243-8E80710D4E66}"/>
              </a:ext>
            </a:extLst>
          </p:cNvPr>
          <p:cNvSpPr>
            <a:spLocks noGrp="1"/>
          </p:cNvSpPr>
          <p:nvPr/>
        </p:nvSpPr>
        <p:spPr>
          <a:xfrm>
            <a:off x="4019550" y="5553075"/>
            <a:ext cx="1314450" cy="4191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8618"/>
          </a:bodyPr>
          <a:lstStyle/>
          <a:p>
            <a:pPr algn="ctr">
              <a:defRPr sz="1050" b="1">
                <a:solidFill>
                  <a:srgbClr val="0B1F33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0B1F33"/>
                </a:solidFill>
                <a:latin typeface="DejaVu Sans"/>
                <a:ea typeface="DejaVu Sans"/>
                <a:cs typeface="DejaVu Sans"/>
              </a:rPr>
              <a:t>Зменшити майбутні ризики</a:t>
            </a:r>
          </a:p>
        </p:txBody>
      </p:sp>
      <p:sp>
        <p:nvSpPr>
          <p:cNvPr id="15" name="Прямокутник: округлені кути 14">
            <a:extLst>
              <a:ext uri="{FF2B5EF4-FFF2-40B4-BE49-F238E27FC236}">
                <a16:creationId xmlns:a16="http://schemas.microsoft.com/office/drawing/2014/main" id="{88A9BD1D-20B6-46CF-B6BE-4766B85BF54D}"/>
              </a:ext>
            </a:extLst>
          </p:cNvPr>
          <p:cNvSpPr>
            <a:spLocks noGrp="1"/>
          </p:cNvSpPr>
          <p:nvPr/>
        </p:nvSpPr>
        <p:spPr>
          <a:xfrm>
            <a:off x="5581650" y="5476875"/>
            <a:ext cx="1504950" cy="571500"/>
          </a:xfrm>
          <a:prstGeom prst="roundRect">
            <a:avLst>
              <a:gd name="adj" fmla="val 20000"/>
            </a:avLst>
          </a:prstGeom>
          <a:solidFill>
            <a:srgbClr val="7596A8"/>
          </a:solidFill>
          <a:ln w="0">
            <a:noFill/>
          </a:ln>
        </p:spPr>
      </p:sp>
      <p:sp>
        <p:nvSpPr>
          <p:cNvPr id="16" name="Прямокутник 15">
            <a:extLst>
              <a:ext uri="{FF2B5EF4-FFF2-40B4-BE49-F238E27FC236}">
                <a16:creationId xmlns:a16="http://schemas.microsoft.com/office/drawing/2014/main" id="{07CFB0D9-D6F4-42D0-BFED-26223308320D}"/>
              </a:ext>
            </a:extLst>
          </p:cNvPr>
          <p:cNvSpPr>
            <a:spLocks noGrp="1"/>
          </p:cNvSpPr>
          <p:nvPr/>
        </p:nvSpPr>
        <p:spPr>
          <a:xfrm>
            <a:off x="5676900" y="5553075"/>
            <a:ext cx="1314450" cy="4191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8618"/>
          </a:bodyPr>
          <a:lstStyle/>
          <a:p>
            <a:pPr algn="ctr">
              <a:defRPr sz="10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Забезпечити сталий розвиток</a:t>
            </a:r>
          </a:p>
        </p:txBody>
      </p:sp>
      <p:sp>
        <p:nvSpPr>
          <p:cNvPr id="17" name="Прямокутник 16">
            <a:extLst>
              <a:ext uri="{FF2B5EF4-FFF2-40B4-BE49-F238E27FC236}">
                <a16:creationId xmlns:a16="http://schemas.microsoft.com/office/drawing/2014/main" id="{4BB17B2F-D558-4093-A0E7-6C11AECE3BF6}"/>
              </a:ext>
            </a:extLst>
          </p:cNvPr>
          <p:cNvSpPr>
            <a:spLocks noGrp="1"/>
          </p:cNvSpPr>
          <p:nvPr/>
        </p:nvSpPr>
        <p:spPr>
          <a:xfrm>
            <a:off x="609600" y="6210300"/>
            <a:ext cx="6477000" cy="2857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8750" lnSpcReduction="20000"/>
          </a:bodyPr>
          <a:lstStyle/>
          <a:p>
            <a:pPr algn="l">
              <a:defRPr sz="975" b="0">
                <a:solidFill>
                  <a:srgbClr val="BFD0D6"/>
                </a:solidFill>
                <a:latin typeface="DejaVu Sans"/>
                <a:ea typeface="DejaVu Sans"/>
                <a:cs typeface="DejaVu Sans"/>
              </a:defRPr>
            </a:pPr>
            <a:r>
              <a:rPr sz="975" b="0">
                <a:solidFill>
                  <a:srgbClr val="BFD0D6"/>
                </a:solidFill>
                <a:latin typeface="DejaVu Sans"/>
                <a:ea typeface="DejaVu Sans"/>
                <a:cs typeface="DejaVu Sans"/>
              </a:rPr>
              <a:t>Відновлення не завжди означає повернення до довоєнного стану. Ціль визначають функції, стійкість і сучасні умови.</a:t>
            </a:r>
          </a:p>
        </p:txBody>
      </p:sp>
    </p:spTree>
    <p:extLst>
      <p:ext uri="{BB962C8B-B14F-4D97-AF65-F5344CB8AC3E}">
        <p14:creationId xmlns:p14="http://schemas.microsoft.com/office/powerpoint/2010/main" val="15761561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7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кутник 16">
            <a:extLst>
              <a:ext uri="{FF2B5EF4-FFF2-40B4-BE49-F238E27FC236}">
                <a16:creationId xmlns:a16="http://schemas.microsoft.com/office/drawing/2014/main" id="{CD1E5413-A9AA-4E31-9F24-BFCBCCD8F66D}"/>
              </a:ext>
            </a:extLst>
          </p:cNvPr>
          <p:cNvSpPr>
            <a:spLocks noGrp="1"/>
          </p:cNvSpPr>
          <p:nvPr/>
        </p:nvSpPr>
        <p:spPr>
          <a:xfrm>
            <a:off x="609600" y="285750"/>
            <a:ext cx="8096250" cy="2667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975" b="1">
                <a:solidFill>
                  <a:srgbClr val="43B5C7"/>
                </a:solidFill>
                <a:latin typeface="DejaVu Sans"/>
                <a:ea typeface="DejaVu Sans"/>
                <a:cs typeface="DejaVu Sans"/>
              </a:defRPr>
            </a:pPr>
            <a:r>
              <a:rPr sz="975" b="1">
                <a:solidFill>
                  <a:srgbClr val="43B5C7"/>
                </a:solidFill>
                <a:latin typeface="DejaVu Sans"/>
                <a:ea typeface="DejaVu Sans"/>
                <a:cs typeface="DejaVu Sans"/>
              </a:rPr>
              <a:t>3. ОСНОВНІ ПОНЯТТЯ</a:t>
            </a:r>
          </a:p>
        </p:txBody>
      </p:sp>
      <p:sp>
        <p:nvSpPr>
          <p:cNvPr id="2" name="Прямокутник 1">
            <a:extLst>
              <a:ext uri="{FF2B5EF4-FFF2-40B4-BE49-F238E27FC236}">
                <a16:creationId xmlns:a16="http://schemas.microsoft.com/office/drawing/2014/main" id="{E1DCF6E9-7568-4E2A-8562-BD162F538B85}"/>
              </a:ext>
            </a:extLst>
          </p:cNvPr>
          <p:cNvSpPr>
            <a:spLocks noGrp="1"/>
          </p:cNvSpPr>
          <p:nvPr/>
        </p:nvSpPr>
        <p:spPr>
          <a:xfrm>
            <a:off x="609600" y="533400"/>
            <a:ext cx="10287000" cy="571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9624"/>
          </a:bodyPr>
          <a:lstStyle/>
          <a:p>
            <a:pPr algn="l">
              <a:defRPr sz="2325" b="1">
                <a:solidFill>
                  <a:srgbClr val="0B1F33"/>
                </a:solidFill>
                <a:latin typeface="DejaVu Sans"/>
                <a:ea typeface="DejaVu Sans"/>
                <a:cs typeface="DejaVu Sans"/>
              </a:defRPr>
            </a:pPr>
            <a:r>
              <a:rPr sz="2325" b="1">
                <a:solidFill>
                  <a:srgbClr val="0B1F33"/>
                </a:solidFill>
                <a:latin typeface="DejaVu Sans"/>
                <a:ea typeface="DejaVu Sans"/>
                <a:cs typeface="DejaVu Sans"/>
              </a:rPr>
              <a:t>Відновлення екосистеми та інфраструктури мають різні цілі</a:t>
            </a:r>
          </a:p>
        </p:txBody>
      </p:sp>
      <p:sp>
        <p:nvSpPr>
          <p:cNvPr id="3" name="Прямокутник 2">
            <a:extLst>
              <a:ext uri="{FF2B5EF4-FFF2-40B4-BE49-F238E27FC236}">
                <a16:creationId xmlns:a16="http://schemas.microsoft.com/office/drawing/2014/main" id="{443AACEC-E4C7-45F4-ADC5-B93CCB64772C}"/>
              </a:ext>
            </a:extLst>
          </p:cNvPr>
          <p:cNvSpPr>
            <a:spLocks noGrp="1"/>
          </p:cNvSpPr>
          <p:nvPr/>
        </p:nvSpPr>
        <p:spPr>
          <a:xfrm>
            <a:off x="609600" y="1181100"/>
            <a:ext cx="10972800" cy="28575"/>
          </a:xfrm>
          <a:prstGeom prst="rect">
            <a:avLst/>
          </a:prstGeom>
          <a:solidFill>
            <a:srgbClr val="43B5C7"/>
          </a:solidFill>
          <a:ln w="0">
            <a:noFill/>
          </a:ln>
        </p:spPr>
      </p:sp>
      <p:sp>
        <p:nvSpPr>
          <p:cNvPr id="4" name="Прямокутник 3">
            <a:extLst>
              <a:ext uri="{FF2B5EF4-FFF2-40B4-BE49-F238E27FC236}">
                <a16:creationId xmlns:a16="http://schemas.microsoft.com/office/drawing/2014/main" id="{1BDD5D0A-361E-40D6-BB56-96C3C4D719B1}"/>
              </a:ext>
            </a:extLst>
          </p:cNvPr>
          <p:cNvSpPr>
            <a:spLocks noGrp="1"/>
          </p:cNvSpPr>
          <p:nvPr/>
        </p:nvSpPr>
        <p:spPr>
          <a:xfrm>
            <a:off x="11049000" y="266700"/>
            <a:ext cx="533400" cy="2667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r">
              <a:defRPr sz="1050" b="1">
                <a:solidFill>
                  <a:srgbClr val="596A76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596A76"/>
                </a:solidFill>
                <a:latin typeface="DejaVu Sans"/>
                <a:ea typeface="DejaVu Sans"/>
                <a:cs typeface="DejaVu Sans"/>
              </a:rPr>
              <a:t>05</a:t>
            </a:r>
          </a:p>
        </p:txBody>
      </p:sp>
      <p:graphicFrame>
        <p:nvGraphicFramePr>
          <p:cNvPr id="21" name="Таблиця 20"/>
          <p:cNvGraphicFramePr/>
          <p:nvPr/>
        </p:nvGraphicFramePr>
        <p:xfrm>
          <a:off x="609600" y="1428750"/>
          <a:ext cx="7239000" cy="4438650"/>
        </p:xfrm>
        <a:graphic>
          <a:graphicData uri="http://schemas.openxmlformats.org/drawingml/2006/table">
            <a:tbl>
              <a:tblPr/>
              <a:tblGrid>
                <a:gridCol w="21907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0482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00050">
                <a:tc>
                  <a:txBody>
                    <a:bodyPr/>
                    <a:lstStyle/>
                    <a:p>
                      <a:r>
                        <a:rPr sz="1125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Поняття</a:t>
                      </a:r>
                    </a:p>
                  </a:txBody>
                  <a:tcPr anchor="ctr">
                    <a:solidFill>
                      <a:srgbClr val="1F4E7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25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Основний зміст</a:t>
                      </a:r>
                    </a:p>
                  </a:txBody>
                  <a:tcPr anchor="ctr">
                    <a:solidFill>
                      <a:srgbClr val="1F4E7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04825">
                <a:tc>
                  <a:txBody>
                    <a:bodyPr/>
                    <a:lstStyle/>
                    <a:p>
                      <a:r>
                        <a:rPr sz="1013" b="1">
                          <a:solidFill>
                            <a:srgbClr val="1F4E7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Відновлення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13" b="0">
                          <a:solidFill>
                            <a:srgbClr val="162431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Повернення або формування необхідних екологічних функцій території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04825">
                <a:tc>
                  <a:txBody>
                    <a:bodyPr/>
                    <a:lstStyle/>
                    <a:p>
                      <a:r>
                        <a:rPr sz="1013" b="1">
                          <a:solidFill>
                            <a:srgbClr val="1F4E7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Екологічна реабілітація</a:t>
                      </a:r>
                    </a:p>
                  </a:txBody>
                  <a:tcPr anchor="ctr">
                    <a:solidFill>
                      <a:srgbClr val="E7F0F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13" b="0">
                          <a:solidFill>
                            <a:srgbClr val="162431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Поліпшення стану території до безпечного та функціонального рівня</a:t>
                      </a:r>
                    </a:p>
                  </a:txBody>
                  <a:tcPr anchor="ctr">
                    <a:solidFill>
                      <a:srgbClr val="E7F0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04825">
                <a:tc>
                  <a:txBody>
                    <a:bodyPr/>
                    <a:lstStyle/>
                    <a:p>
                      <a:r>
                        <a:rPr sz="1013" b="1">
                          <a:solidFill>
                            <a:srgbClr val="1F4E7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Ремедіація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13" b="0">
                          <a:solidFill>
                            <a:srgbClr val="162431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Усунення, зменшення або стабілізація забруднення ґрунтів, води чи інших компонентів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04825">
                <a:tc>
                  <a:txBody>
                    <a:bodyPr/>
                    <a:lstStyle/>
                    <a:p>
                      <a:r>
                        <a:rPr sz="1013" b="1">
                          <a:solidFill>
                            <a:srgbClr val="1F4E7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Рекультивація</a:t>
                      </a:r>
                    </a:p>
                  </a:txBody>
                  <a:tcPr anchor="ctr">
                    <a:solidFill>
                      <a:srgbClr val="E7F0F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13" b="0">
                          <a:solidFill>
                            <a:srgbClr val="162431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Відновлення порушених земель і придатності до подальшого використання</a:t>
                      </a:r>
                    </a:p>
                  </a:txBody>
                  <a:tcPr anchor="ctr">
                    <a:solidFill>
                      <a:srgbClr val="E7F0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04825">
                <a:tc>
                  <a:txBody>
                    <a:bodyPr/>
                    <a:lstStyle/>
                    <a:p>
                      <a:r>
                        <a:rPr sz="1013" b="1">
                          <a:solidFill>
                            <a:srgbClr val="1F4E7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Ренатуралізація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13" b="0">
                          <a:solidFill>
                            <a:srgbClr val="162431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Спрямування території до більш природного стану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04825">
                <a:tc>
                  <a:txBody>
                    <a:bodyPr/>
                    <a:lstStyle/>
                    <a:p>
                      <a:r>
                        <a:rPr sz="1013" b="1">
                          <a:solidFill>
                            <a:srgbClr val="1F4E7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Реставрація екосистем</a:t>
                      </a:r>
                    </a:p>
                  </a:txBody>
                  <a:tcPr anchor="ctr">
                    <a:solidFill>
                      <a:srgbClr val="E7F0F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13" b="0">
                          <a:solidFill>
                            <a:srgbClr val="162431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Відновлення структури, функцій і процесів деградованої екосистеми</a:t>
                      </a:r>
                    </a:p>
                  </a:txBody>
                  <a:tcPr anchor="ctr">
                    <a:solidFill>
                      <a:srgbClr val="E7F0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04825">
                <a:tc>
                  <a:txBody>
                    <a:bodyPr/>
                    <a:lstStyle/>
                    <a:p>
                      <a:r>
                        <a:rPr sz="1013" b="1">
                          <a:solidFill>
                            <a:srgbClr val="1F4E7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Реконструкція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13" b="0">
                          <a:solidFill>
                            <a:srgbClr val="162431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Фізичне відновлення або модернізація антропогенної інфраструктури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04825">
                <a:tc>
                  <a:txBody>
                    <a:bodyPr/>
                    <a:lstStyle/>
                    <a:p>
                      <a:r>
                        <a:rPr sz="1013" b="1">
                          <a:solidFill>
                            <a:srgbClr val="1F4E7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Консервація / адаптація</a:t>
                      </a:r>
                    </a:p>
                  </a:txBody>
                  <a:tcPr anchor="ctr">
                    <a:solidFill>
                      <a:srgbClr val="E7F0F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13" b="0">
                          <a:solidFill>
                            <a:srgbClr val="162431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Стабілізація природного відновлення / пристосування до нових умов</a:t>
                      </a:r>
                    </a:p>
                  </a:txBody>
                  <a:tcPr anchor="ctr">
                    <a:solidFill>
                      <a:srgbClr val="E7F0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6" name="Прямокутник: округлені кути 5">
            <a:extLst>
              <a:ext uri="{FF2B5EF4-FFF2-40B4-BE49-F238E27FC236}">
                <a16:creationId xmlns:a16="http://schemas.microsoft.com/office/drawing/2014/main" id="{DBB7B05F-07F8-4397-85E7-B2FE0C17DA7C}"/>
              </a:ext>
            </a:extLst>
          </p:cNvPr>
          <p:cNvSpPr>
            <a:spLocks noGrp="1"/>
          </p:cNvSpPr>
          <p:nvPr/>
        </p:nvSpPr>
        <p:spPr>
          <a:xfrm>
            <a:off x="8153400" y="1428750"/>
            <a:ext cx="3429000" cy="4457700"/>
          </a:xfrm>
          <a:prstGeom prst="roundRect">
            <a:avLst>
              <a:gd name="adj" fmla="val 5000"/>
            </a:avLst>
          </a:prstGeom>
          <a:solidFill>
            <a:srgbClr val="0B1F33"/>
          </a:solidFill>
          <a:ln w="0">
            <a:noFill/>
          </a:ln>
        </p:spPr>
      </p:sp>
      <p:sp>
        <p:nvSpPr>
          <p:cNvPr id="7" name="Прямокутник 6">
            <a:extLst>
              <a:ext uri="{FF2B5EF4-FFF2-40B4-BE49-F238E27FC236}">
                <a16:creationId xmlns:a16="http://schemas.microsoft.com/office/drawing/2014/main" id="{8CC484FE-232C-4A79-8A5B-F3D90DFF4276}"/>
              </a:ext>
            </a:extLst>
          </p:cNvPr>
          <p:cNvSpPr>
            <a:spLocks noGrp="1"/>
          </p:cNvSpPr>
          <p:nvPr/>
        </p:nvSpPr>
        <p:spPr>
          <a:xfrm>
            <a:off x="8420100" y="1695450"/>
            <a:ext cx="2857500" cy="2095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79487" lnSpcReduction="10000"/>
          </a:bodyPr>
          <a:lstStyle/>
          <a:p>
            <a:pPr algn="l">
              <a:defRPr sz="975" b="1">
                <a:solidFill>
                  <a:srgbClr val="43B5C7"/>
                </a:solidFill>
                <a:latin typeface="DejaVu Sans"/>
                <a:ea typeface="DejaVu Sans"/>
                <a:cs typeface="DejaVu Sans"/>
              </a:defRPr>
            </a:pPr>
            <a:r>
              <a:rPr sz="975" b="1">
                <a:solidFill>
                  <a:srgbClr val="43B5C7"/>
                </a:solidFill>
                <a:latin typeface="DejaVu Sans"/>
                <a:ea typeface="DejaVu Sans"/>
                <a:cs typeface="DejaVu Sans"/>
              </a:rPr>
              <a:t>КЛЮЧОВА ВІДМІННІСТЬ</a:t>
            </a:r>
          </a:p>
        </p:txBody>
      </p:sp>
      <p:sp>
        <p:nvSpPr>
          <p:cNvPr id="8" name="Прямокутник 7">
            <a:extLst>
              <a:ext uri="{FF2B5EF4-FFF2-40B4-BE49-F238E27FC236}">
                <a16:creationId xmlns:a16="http://schemas.microsoft.com/office/drawing/2014/main" id="{69B04F1C-9DFE-4EBE-9EFD-2619696AD16F}"/>
              </a:ext>
            </a:extLst>
          </p:cNvPr>
          <p:cNvSpPr>
            <a:spLocks noGrp="1"/>
          </p:cNvSpPr>
          <p:nvPr/>
        </p:nvSpPr>
        <p:spPr>
          <a:xfrm>
            <a:off x="8420100" y="2095500"/>
            <a:ext cx="2705100" cy="5524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1528" lnSpcReduction="10000"/>
          </a:bodyPr>
          <a:lstStyle/>
          <a:p>
            <a:pPr algn="l">
              <a:defRPr sz="18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8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Відбудова очисної споруди</a:t>
            </a:r>
          </a:p>
        </p:txBody>
      </p:sp>
      <p:sp>
        <p:nvSpPr>
          <p:cNvPr id="9" name="Прямокутник 8">
            <a:extLst>
              <a:ext uri="{FF2B5EF4-FFF2-40B4-BE49-F238E27FC236}">
                <a16:creationId xmlns:a16="http://schemas.microsoft.com/office/drawing/2014/main" id="{6B48B942-7F47-4018-9616-D2DC0F764272}"/>
              </a:ext>
            </a:extLst>
          </p:cNvPr>
          <p:cNvSpPr>
            <a:spLocks noGrp="1"/>
          </p:cNvSpPr>
          <p:nvPr/>
        </p:nvSpPr>
        <p:spPr>
          <a:xfrm>
            <a:off x="8420100" y="2667000"/>
            <a:ext cx="2705100" cy="228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7500" lnSpcReduction="10000"/>
          </a:bodyPr>
          <a:lstStyle/>
          <a:p>
            <a:pPr algn="l">
              <a:defRPr sz="1125" b="0">
                <a:solidFill>
                  <a:srgbClr val="BCD0D8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BCD0D8"/>
                </a:solidFill>
                <a:latin typeface="DejaVu Sans"/>
                <a:ea typeface="DejaVu Sans"/>
                <a:cs typeface="DejaVu Sans"/>
              </a:rPr>
              <a:t>інженерне завдання</a:t>
            </a:r>
          </a:p>
        </p:txBody>
      </p:sp>
      <p:sp>
        <p:nvSpPr>
          <p:cNvPr id="10" name="Прямокутник 9">
            <a:extLst>
              <a:ext uri="{FF2B5EF4-FFF2-40B4-BE49-F238E27FC236}">
                <a16:creationId xmlns:a16="http://schemas.microsoft.com/office/drawing/2014/main" id="{9D644827-61BA-467E-99E1-DAABB46801BA}"/>
              </a:ext>
            </a:extLst>
          </p:cNvPr>
          <p:cNvSpPr>
            <a:spLocks noGrp="1"/>
          </p:cNvSpPr>
          <p:nvPr/>
        </p:nvSpPr>
        <p:spPr>
          <a:xfrm>
            <a:off x="8420100" y="3105150"/>
            <a:ext cx="2705100" cy="19050"/>
          </a:xfrm>
          <a:prstGeom prst="rect">
            <a:avLst/>
          </a:prstGeom>
          <a:solidFill>
            <a:srgbClr val="536F80"/>
          </a:solidFill>
          <a:ln w="0">
            <a:noFill/>
          </a:ln>
        </p:spPr>
      </p:sp>
      <p:sp>
        <p:nvSpPr>
          <p:cNvPr id="11" name="Прямокутник 10">
            <a:extLst>
              <a:ext uri="{FF2B5EF4-FFF2-40B4-BE49-F238E27FC236}">
                <a16:creationId xmlns:a16="http://schemas.microsoft.com/office/drawing/2014/main" id="{94FF5BFE-54B4-4655-95A1-E300FA803F18}"/>
              </a:ext>
            </a:extLst>
          </p:cNvPr>
          <p:cNvSpPr>
            <a:spLocks noGrp="1"/>
          </p:cNvSpPr>
          <p:nvPr/>
        </p:nvSpPr>
        <p:spPr>
          <a:xfrm>
            <a:off x="8420100" y="3371850"/>
            <a:ext cx="2705100" cy="7810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8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8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Відновлення водної екосистеми</a:t>
            </a:r>
          </a:p>
        </p:txBody>
      </p:sp>
      <p:sp>
        <p:nvSpPr>
          <p:cNvPr id="12" name="Прямокутник 11">
            <a:extLst>
              <a:ext uri="{FF2B5EF4-FFF2-40B4-BE49-F238E27FC236}">
                <a16:creationId xmlns:a16="http://schemas.microsoft.com/office/drawing/2014/main" id="{768F8F81-666A-46B4-8134-EA9B180231BA}"/>
              </a:ext>
            </a:extLst>
          </p:cNvPr>
          <p:cNvSpPr>
            <a:spLocks noGrp="1"/>
          </p:cNvSpPr>
          <p:nvPr/>
        </p:nvSpPr>
        <p:spPr>
          <a:xfrm>
            <a:off x="8420100" y="4171950"/>
            <a:ext cx="2705100" cy="228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7500" lnSpcReduction="10000"/>
          </a:bodyPr>
          <a:lstStyle/>
          <a:p>
            <a:pPr algn="l">
              <a:defRPr sz="1125" b="0">
                <a:solidFill>
                  <a:srgbClr val="BCD0D8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BCD0D8"/>
                </a:solidFill>
                <a:latin typeface="DejaVu Sans"/>
                <a:ea typeface="DejaVu Sans"/>
                <a:cs typeface="DejaVu Sans"/>
              </a:rPr>
              <a:t>екологічне завдання</a:t>
            </a:r>
          </a:p>
        </p:txBody>
      </p:sp>
      <p:sp>
        <p:nvSpPr>
          <p:cNvPr id="13" name="Прямокутник: округлені кути 12">
            <a:extLst>
              <a:ext uri="{FF2B5EF4-FFF2-40B4-BE49-F238E27FC236}">
                <a16:creationId xmlns:a16="http://schemas.microsoft.com/office/drawing/2014/main" id="{D9DA474C-06AB-4599-BD6E-ACE5907216FE}"/>
              </a:ext>
            </a:extLst>
          </p:cNvPr>
          <p:cNvSpPr>
            <a:spLocks noGrp="1"/>
          </p:cNvSpPr>
          <p:nvPr/>
        </p:nvSpPr>
        <p:spPr>
          <a:xfrm>
            <a:off x="8420100" y="4667250"/>
            <a:ext cx="2705100" cy="781050"/>
          </a:xfrm>
          <a:prstGeom prst="roundRect">
            <a:avLst>
              <a:gd name="adj" fmla="val 17073"/>
            </a:avLst>
          </a:prstGeom>
          <a:solidFill>
            <a:srgbClr val="5D8A66"/>
          </a:solidFill>
          <a:ln w="0">
            <a:noFill/>
          </a:ln>
        </p:spPr>
      </p:sp>
      <p:sp>
        <p:nvSpPr>
          <p:cNvPr id="14" name="Прямокутник 13">
            <a:extLst>
              <a:ext uri="{FF2B5EF4-FFF2-40B4-BE49-F238E27FC236}">
                <a16:creationId xmlns:a16="http://schemas.microsoft.com/office/drawing/2014/main" id="{11F8904F-5C98-4960-9A6B-E8CE69D5EB13}"/>
              </a:ext>
            </a:extLst>
          </p:cNvPr>
          <p:cNvSpPr>
            <a:spLocks noGrp="1"/>
          </p:cNvSpPr>
          <p:nvPr/>
        </p:nvSpPr>
        <p:spPr>
          <a:xfrm>
            <a:off x="8572500" y="4800600"/>
            <a:ext cx="2400300" cy="5334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1908" lnSpcReduction="20000"/>
          </a:bodyPr>
          <a:lstStyle/>
          <a:p>
            <a:pPr algn="ctr">
              <a:defRPr sz="14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Оптимальний підхід поєднує обидва завдання</a:t>
            </a:r>
          </a:p>
        </p:txBody>
      </p:sp>
      <p:sp>
        <p:nvSpPr>
          <p:cNvPr id="15" name="Прямокутник 14">
            <a:extLst>
              <a:ext uri="{FF2B5EF4-FFF2-40B4-BE49-F238E27FC236}">
                <a16:creationId xmlns:a16="http://schemas.microsoft.com/office/drawing/2014/main" id="{105C336A-F2D8-481E-99F9-28645B703C28}"/>
              </a:ext>
            </a:extLst>
          </p:cNvPr>
          <p:cNvSpPr>
            <a:spLocks noGrp="1"/>
          </p:cNvSpPr>
          <p:nvPr/>
        </p:nvSpPr>
        <p:spPr>
          <a:xfrm>
            <a:off x="9563100" y="2914650"/>
            <a:ext cx="514350" cy="4000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7500" lnSpcReduction="10000"/>
          </a:bodyPr>
          <a:lstStyle/>
          <a:p>
            <a:pPr algn="ctr">
              <a:defRPr sz="2250" b="1">
                <a:solidFill>
                  <a:srgbClr val="D7A84B"/>
                </a:solidFill>
                <a:latin typeface="DejaVu Sans"/>
                <a:ea typeface="DejaVu Sans"/>
                <a:cs typeface="DejaVu Sans"/>
              </a:defRPr>
            </a:pPr>
            <a:r>
              <a:rPr sz="2250" b="1">
                <a:solidFill>
                  <a:srgbClr val="D7A84B"/>
                </a:solidFill>
                <a:latin typeface="DejaVu Sans"/>
                <a:ea typeface="DejaVu Sans"/>
                <a:cs typeface="DejaVu Sans"/>
              </a:rPr>
              <a:t>≠</a:t>
            </a:r>
          </a:p>
        </p:txBody>
      </p:sp>
      <p:sp>
        <p:nvSpPr>
          <p:cNvPr id="16" name="Прямокутник 15">
            <a:extLst>
              <a:ext uri="{FF2B5EF4-FFF2-40B4-BE49-F238E27FC236}">
                <a16:creationId xmlns:a16="http://schemas.microsoft.com/office/drawing/2014/main" id="{D1CE6D79-361B-4CDC-8FB7-903ABB4F372F}"/>
              </a:ext>
            </a:extLst>
          </p:cNvPr>
          <p:cNvSpPr>
            <a:spLocks noGrp="1"/>
          </p:cNvSpPr>
          <p:nvPr/>
        </p:nvSpPr>
        <p:spPr>
          <a:xfrm>
            <a:off x="609600" y="6534150"/>
            <a:ext cx="7620000" cy="1714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77500" lnSpcReduction="10000"/>
          </a:bodyPr>
          <a:lstStyle/>
          <a:p>
            <a:pPr algn="l">
              <a:defRPr sz="750" b="0">
                <a:solidFill>
                  <a:srgbClr val="6D7B84"/>
                </a:solidFill>
                <a:latin typeface="DejaVu Sans"/>
                <a:ea typeface="DejaVu Sans"/>
                <a:cs typeface="DejaVu Sans"/>
              </a:defRPr>
            </a:pPr>
            <a:r>
              <a:rPr sz="750" b="0">
                <a:solidFill>
                  <a:srgbClr val="6D7B84"/>
                </a:solidFill>
                <a:latin typeface="DejaVu Sans"/>
                <a:ea typeface="DejaVu Sans"/>
                <a:cs typeface="DejaVu Sans"/>
              </a:rPr>
              <a:t>E2 «Екологія»  •  Повоєнне відновлення забруднених територій</a:t>
            </a:r>
          </a:p>
        </p:txBody>
      </p:sp>
    </p:spTree>
    <p:extLst>
      <p:ext uri="{BB962C8B-B14F-4D97-AF65-F5344CB8AC3E}">
        <p14:creationId xmlns:p14="http://schemas.microsoft.com/office/powerpoint/2010/main" val="2023662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Прямокутник 48">
            <a:extLst>
              <a:ext uri="{FF2B5EF4-FFF2-40B4-BE49-F238E27FC236}">
                <a16:creationId xmlns:a16="http://schemas.microsoft.com/office/drawing/2014/main" id="{414502A9-8209-4126-A04C-7F79066FE3EA}"/>
              </a:ext>
            </a:extLst>
          </p:cNvPr>
          <p:cNvSpPr>
            <a:spLocks noGrp="1"/>
          </p:cNvSpPr>
          <p:nvPr/>
        </p:nvSpPr>
        <p:spPr>
          <a:xfrm>
            <a:off x="609600" y="266700"/>
            <a:ext cx="8096250" cy="228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9808" lnSpcReduction="10000"/>
          </a:bodyPr>
          <a:lstStyle/>
          <a:p>
            <a:pPr algn="l">
              <a:defRPr sz="975" b="1">
                <a:solidFill>
                  <a:srgbClr val="42B4C6"/>
                </a:solidFill>
                <a:latin typeface="DejaVu Sans"/>
                <a:ea typeface="DejaVu Sans"/>
                <a:cs typeface="DejaVu Sans"/>
              </a:defRPr>
            </a:pPr>
            <a:r>
              <a:rPr sz="975" b="1">
                <a:solidFill>
                  <a:srgbClr val="42B4C6"/>
                </a:solidFill>
                <a:latin typeface="DejaVu Sans"/>
                <a:ea typeface="DejaVu Sans"/>
                <a:cs typeface="DejaVu Sans"/>
              </a:rPr>
              <a:t>4. СПЕЦИФІКА ВОЄННОГО ВПЛИВУ</a:t>
            </a:r>
          </a:p>
        </p:txBody>
      </p:sp>
      <p:sp>
        <p:nvSpPr>
          <p:cNvPr id="2" name="Прямокутник 1">
            <a:extLst>
              <a:ext uri="{FF2B5EF4-FFF2-40B4-BE49-F238E27FC236}">
                <a16:creationId xmlns:a16="http://schemas.microsoft.com/office/drawing/2014/main" id="{D53234B1-64FD-444A-AB64-4FCA4A403A87}"/>
              </a:ext>
            </a:extLst>
          </p:cNvPr>
          <p:cNvSpPr>
            <a:spLocks noGrp="1"/>
          </p:cNvSpPr>
          <p:nvPr/>
        </p:nvSpPr>
        <p:spPr>
          <a:xfrm>
            <a:off x="609600" y="523875"/>
            <a:ext cx="10668000" cy="5905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2325" b="1">
                <a:solidFill>
                  <a:srgbClr val="0B1F33"/>
                </a:solidFill>
                <a:latin typeface="DejaVu Sans"/>
                <a:ea typeface="DejaVu Sans"/>
                <a:cs typeface="DejaVu Sans"/>
              </a:defRPr>
            </a:pPr>
            <a:r>
              <a:rPr sz="2325" b="1">
                <a:solidFill>
                  <a:srgbClr val="0B1F33"/>
                </a:solidFill>
                <a:latin typeface="DejaVu Sans"/>
                <a:ea typeface="DejaVu Sans"/>
                <a:cs typeface="DejaVu Sans"/>
              </a:rPr>
              <a:t>Чому війна створює специфічні екологічні проблеми?</a:t>
            </a:r>
          </a:p>
        </p:txBody>
      </p:sp>
      <p:sp>
        <p:nvSpPr>
          <p:cNvPr id="3" name="Прямокутник 2">
            <a:extLst>
              <a:ext uri="{FF2B5EF4-FFF2-40B4-BE49-F238E27FC236}">
                <a16:creationId xmlns:a16="http://schemas.microsoft.com/office/drawing/2014/main" id="{1311889E-67C5-4C36-9D4A-C6E3FB4855C6}"/>
              </a:ext>
            </a:extLst>
          </p:cNvPr>
          <p:cNvSpPr>
            <a:spLocks noGrp="1"/>
          </p:cNvSpPr>
          <p:nvPr/>
        </p:nvSpPr>
        <p:spPr>
          <a:xfrm>
            <a:off x="609600" y="1181100"/>
            <a:ext cx="10972800" cy="28575"/>
          </a:xfrm>
          <a:prstGeom prst="rect">
            <a:avLst/>
          </a:prstGeom>
          <a:solidFill>
            <a:srgbClr val="42B4C6"/>
          </a:solidFill>
          <a:ln w="0">
            <a:noFill/>
          </a:ln>
        </p:spPr>
      </p:sp>
      <p:sp>
        <p:nvSpPr>
          <p:cNvPr id="4" name="Прямокутник 3">
            <a:extLst>
              <a:ext uri="{FF2B5EF4-FFF2-40B4-BE49-F238E27FC236}">
                <a16:creationId xmlns:a16="http://schemas.microsoft.com/office/drawing/2014/main" id="{19BF34CD-E882-462E-A04B-DC52978DB51E}"/>
              </a:ext>
            </a:extLst>
          </p:cNvPr>
          <p:cNvSpPr>
            <a:spLocks noGrp="1"/>
          </p:cNvSpPr>
          <p:nvPr/>
        </p:nvSpPr>
        <p:spPr>
          <a:xfrm>
            <a:off x="11010900" y="266700"/>
            <a:ext cx="571500" cy="228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9808" lnSpcReduction="10000"/>
          </a:bodyPr>
          <a:lstStyle/>
          <a:p>
            <a:pPr algn="r">
              <a:defRPr sz="975" b="1">
                <a:solidFill>
                  <a:srgbClr val="5D6E79"/>
                </a:solidFill>
                <a:latin typeface="DejaVu Sans"/>
                <a:ea typeface="DejaVu Sans"/>
                <a:cs typeface="DejaVu Sans"/>
              </a:defRPr>
            </a:pPr>
            <a:r>
              <a:rPr sz="975" b="1" dirty="0">
                <a:solidFill>
                  <a:srgbClr val="5D6E79"/>
                </a:solidFill>
                <a:latin typeface="DejaVu Sans"/>
                <a:ea typeface="DejaVu Sans"/>
                <a:cs typeface="DejaVu Sans"/>
              </a:rPr>
              <a:t>0</a:t>
            </a:r>
            <a:r>
              <a:rPr lang="uk-UA" sz="975" b="1" dirty="0">
                <a:solidFill>
                  <a:srgbClr val="5D6E79"/>
                </a:solidFill>
                <a:latin typeface="DejaVu Sans"/>
                <a:ea typeface="DejaVu Sans"/>
                <a:cs typeface="DejaVu Sans"/>
              </a:rPr>
              <a:t>6</a:t>
            </a:r>
            <a:endParaRPr sz="975" b="1" dirty="0">
              <a:solidFill>
                <a:srgbClr val="5D6E79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5" name="Прямокутник 4">
            <a:extLst>
              <a:ext uri="{FF2B5EF4-FFF2-40B4-BE49-F238E27FC236}">
                <a16:creationId xmlns:a16="http://schemas.microsoft.com/office/drawing/2014/main" id="{DA2A33BA-DC36-45F8-AFBC-BE08CAD3AEB6}"/>
              </a:ext>
            </a:extLst>
          </p:cNvPr>
          <p:cNvSpPr>
            <a:spLocks noGrp="1"/>
          </p:cNvSpPr>
          <p:nvPr/>
        </p:nvSpPr>
        <p:spPr>
          <a:xfrm>
            <a:off x="609600" y="1381125"/>
            <a:ext cx="10972800" cy="4762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4997"/>
          </a:bodyPr>
          <a:lstStyle/>
          <a:p>
            <a:pPr algn="l">
              <a:defRPr sz="1500" b="0">
                <a:solidFill>
                  <a:srgbClr val="5D6E79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>
                <a:solidFill>
                  <a:srgbClr val="5D6E79"/>
                </a:solidFill>
                <a:latin typeface="DejaVu Sans"/>
                <a:ea typeface="DejaVu Sans"/>
                <a:cs typeface="DejaVu Sans"/>
              </a:rPr>
              <a:t>Воєнне навантаження поєднує механічні руйнування, хімічні викиди та короткочасні піки забруднення повітря.</a:t>
            </a:r>
          </a:p>
        </p:txBody>
      </p:sp>
      <p:sp>
        <p:nvSpPr>
          <p:cNvPr id="6" name="Прямокутник: округлені кути 5">
            <a:extLst>
              <a:ext uri="{FF2B5EF4-FFF2-40B4-BE49-F238E27FC236}">
                <a16:creationId xmlns:a16="http://schemas.microsoft.com/office/drawing/2014/main" id="{FCCB08C3-1CB3-4783-9FB0-F0B117A3E8E7}"/>
              </a:ext>
            </a:extLst>
          </p:cNvPr>
          <p:cNvSpPr>
            <a:spLocks noGrp="1"/>
          </p:cNvSpPr>
          <p:nvPr/>
        </p:nvSpPr>
        <p:spPr>
          <a:xfrm>
            <a:off x="609600" y="2095500"/>
            <a:ext cx="3352800" cy="28575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0">
            <a:noFill/>
          </a:ln>
        </p:spPr>
      </p:sp>
      <p:sp>
        <p:nvSpPr>
          <p:cNvPr id="7" name="Прямокутник: округлені кути 6">
            <a:extLst>
              <a:ext uri="{FF2B5EF4-FFF2-40B4-BE49-F238E27FC236}">
                <a16:creationId xmlns:a16="http://schemas.microsoft.com/office/drawing/2014/main" id="{C4BE4084-7522-4352-A995-25C65CACBF18}"/>
              </a:ext>
            </a:extLst>
          </p:cNvPr>
          <p:cNvSpPr>
            <a:spLocks noGrp="1"/>
          </p:cNvSpPr>
          <p:nvPr/>
        </p:nvSpPr>
        <p:spPr>
          <a:xfrm>
            <a:off x="609600" y="2095500"/>
            <a:ext cx="3352800" cy="76200"/>
          </a:xfrm>
          <a:prstGeom prst="roundRect">
            <a:avLst>
              <a:gd name="adj" fmla="val 50000"/>
            </a:avLst>
          </a:prstGeom>
          <a:solidFill>
            <a:srgbClr val="A75B50"/>
          </a:solidFill>
          <a:ln w="0">
            <a:noFill/>
          </a:ln>
        </p:spPr>
      </p:sp>
      <p:sp>
        <p:nvSpPr>
          <p:cNvPr id="8" name="Прямокутник 7">
            <a:extLst>
              <a:ext uri="{FF2B5EF4-FFF2-40B4-BE49-F238E27FC236}">
                <a16:creationId xmlns:a16="http://schemas.microsoft.com/office/drawing/2014/main" id="{4AF94148-71D3-4707-9F7F-EA926304643A}"/>
              </a:ext>
            </a:extLst>
          </p:cNvPr>
          <p:cNvSpPr>
            <a:spLocks noGrp="1"/>
          </p:cNvSpPr>
          <p:nvPr/>
        </p:nvSpPr>
        <p:spPr>
          <a:xfrm>
            <a:off x="819150" y="2305050"/>
            <a:ext cx="2952750" cy="3429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125" b="1">
                <a:solidFill>
                  <a:srgbClr val="0B1F33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0B1F33"/>
                </a:solidFill>
                <a:latin typeface="DejaVu Sans"/>
                <a:ea typeface="DejaVu Sans"/>
                <a:cs typeface="DejaVu Sans"/>
              </a:rPr>
              <a:t>4.1  МЕХАНІЧНЕ ПОРУШЕННЯ</a:t>
            </a:r>
          </a:p>
        </p:txBody>
      </p:sp>
      <p:sp>
        <p:nvSpPr>
          <p:cNvPr id="9" name="Прямокутник: округлені кути 8">
            <a:extLst>
              <a:ext uri="{FF2B5EF4-FFF2-40B4-BE49-F238E27FC236}">
                <a16:creationId xmlns:a16="http://schemas.microsoft.com/office/drawing/2014/main" id="{190AF828-E578-4211-B532-F3A288FFAD92}"/>
              </a:ext>
            </a:extLst>
          </p:cNvPr>
          <p:cNvSpPr>
            <a:spLocks noGrp="1"/>
          </p:cNvSpPr>
          <p:nvPr/>
        </p:nvSpPr>
        <p:spPr>
          <a:xfrm>
            <a:off x="838200" y="2819400"/>
            <a:ext cx="76200" cy="76200"/>
          </a:xfrm>
          <a:prstGeom prst="roundRect">
            <a:avLst>
              <a:gd name="adj" fmla="val 50000"/>
            </a:avLst>
          </a:prstGeom>
          <a:solidFill>
            <a:srgbClr val="42B4C6"/>
          </a:solidFill>
          <a:ln w="0">
            <a:noFill/>
          </a:ln>
        </p:spPr>
      </p:sp>
      <p:sp>
        <p:nvSpPr>
          <p:cNvPr id="10" name="Прямокутник 9">
            <a:extLst>
              <a:ext uri="{FF2B5EF4-FFF2-40B4-BE49-F238E27FC236}">
                <a16:creationId xmlns:a16="http://schemas.microsoft.com/office/drawing/2014/main" id="{F9A15B9B-F7C8-46A2-9374-63EC09FDAF1F}"/>
              </a:ext>
            </a:extLst>
          </p:cNvPr>
          <p:cNvSpPr>
            <a:spLocks noGrp="1"/>
          </p:cNvSpPr>
          <p:nvPr/>
        </p:nvSpPr>
        <p:spPr>
          <a:xfrm>
            <a:off x="1028700" y="2724150"/>
            <a:ext cx="2714625" cy="3810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200" b="0">
                <a:solidFill>
                  <a:srgbClr val="172735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172735"/>
                </a:solidFill>
                <a:latin typeface="DejaVu Sans"/>
                <a:ea typeface="DejaVu Sans"/>
                <a:cs typeface="DejaVu Sans"/>
              </a:rPr>
              <a:t>вибухи, вирви та траншеї</a:t>
            </a:r>
          </a:p>
        </p:txBody>
      </p:sp>
      <p:sp>
        <p:nvSpPr>
          <p:cNvPr id="11" name="Прямокутник: округлені кути 10">
            <a:extLst>
              <a:ext uri="{FF2B5EF4-FFF2-40B4-BE49-F238E27FC236}">
                <a16:creationId xmlns:a16="http://schemas.microsoft.com/office/drawing/2014/main" id="{2F099F65-E4F9-4059-A37D-C041AB9289CB}"/>
              </a:ext>
            </a:extLst>
          </p:cNvPr>
          <p:cNvSpPr>
            <a:spLocks noGrp="1"/>
          </p:cNvSpPr>
          <p:nvPr/>
        </p:nvSpPr>
        <p:spPr>
          <a:xfrm>
            <a:off x="838200" y="3228975"/>
            <a:ext cx="76200" cy="76200"/>
          </a:xfrm>
          <a:prstGeom prst="roundRect">
            <a:avLst>
              <a:gd name="adj" fmla="val 50000"/>
            </a:avLst>
          </a:prstGeom>
          <a:solidFill>
            <a:srgbClr val="62936C"/>
          </a:solidFill>
          <a:ln w="0">
            <a:noFill/>
          </a:ln>
        </p:spPr>
      </p:sp>
      <p:sp>
        <p:nvSpPr>
          <p:cNvPr id="12" name="Прямокутник 11">
            <a:extLst>
              <a:ext uri="{FF2B5EF4-FFF2-40B4-BE49-F238E27FC236}">
                <a16:creationId xmlns:a16="http://schemas.microsoft.com/office/drawing/2014/main" id="{E0E67781-F63F-417F-9381-3F2ED67211EB}"/>
              </a:ext>
            </a:extLst>
          </p:cNvPr>
          <p:cNvSpPr>
            <a:spLocks noGrp="1"/>
          </p:cNvSpPr>
          <p:nvPr/>
        </p:nvSpPr>
        <p:spPr>
          <a:xfrm>
            <a:off x="1028700" y="3133725"/>
            <a:ext cx="2714625" cy="3810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200" b="0">
                <a:solidFill>
                  <a:srgbClr val="172735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172735"/>
                </a:solidFill>
                <a:latin typeface="DejaVu Sans"/>
                <a:ea typeface="DejaVu Sans"/>
                <a:cs typeface="DejaVu Sans"/>
              </a:rPr>
              <a:t>фортифікації й рух техніки</a:t>
            </a:r>
          </a:p>
        </p:txBody>
      </p:sp>
      <p:sp>
        <p:nvSpPr>
          <p:cNvPr id="13" name="Прямокутник: округлені кути 12">
            <a:extLst>
              <a:ext uri="{FF2B5EF4-FFF2-40B4-BE49-F238E27FC236}">
                <a16:creationId xmlns:a16="http://schemas.microsoft.com/office/drawing/2014/main" id="{BF76E030-BF7B-4957-9A8B-87A9D0EB60B9}"/>
              </a:ext>
            </a:extLst>
          </p:cNvPr>
          <p:cNvSpPr>
            <a:spLocks noGrp="1"/>
          </p:cNvSpPr>
          <p:nvPr/>
        </p:nvSpPr>
        <p:spPr>
          <a:xfrm>
            <a:off x="838200" y="3638550"/>
            <a:ext cx="76200" cy="76200"/>
          </a:xfrm>
          <a:prstGeom prst="roundRect">
            <a:avLst>
              <a:gd name="adj" fmla="val 50000"/>
            </a:avLst>
          </a:prstGeom>
          <a:solidFill>
            <a:srgbClr val="DDAE4C"/>
          </a:solidFill>
          <a:ln w="0">
            <a:noFill/>
          </a:ln>
        </p:spPr>
      </p:sp>
      <p:sp>
        <p:nvSpPr>
          <p:cNvPr id="14" name="Прямокутник 13">
            <a:extLst>
              <a:ext uri="{FF2B5EF4-FFF2-40B4-BE49-F238E27FC236}">
                <a16:creationId xmlns:a16="http://schemas.microsoft.com/office/drawing/2014/main" id="{E66A470E-EF82-4632-B557-54DD938297C6}"/>
              </a:ext>
            </a:extLst>
          </p:cNvPr>
          <p:cNvSpPr>
            <a:spLocks noGrp="1"/>
          </p:cNvSpPr>
          <p:nvPr/>
        </p:nvSpPr>
        <p:spPr>
          <a:xfrm>
            <a:off x="1028700" y="3543300"/>
            <a:ext cx="2714625" cy="3810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200" b="0">
                <a:solidFill>
                  <a:srgbClr val="172735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172735"/>
                </a:solidFill>
                <a:latin typeface="DejaVu Sans"/>
                <a:ea typeface="DejaVu Sans"/>
                <a:cs typeface="DejaVu Sans"/>
              </a:rPr>
              <a:t>ущільнення ґрунту</a:t>
            </a:r>
          </a:p>
        </p:txBody>
      </p:sp>
      <p:sp>
        <p:nvSpPr>
          <p:cNvPr id="15" name="Прямокутник: округлені кути 14">
            <a:extLst>
              <a:ext uri="{FF2B5EF4-FFF2-40B4-BE49-F238E27FC236}">
                <a16:creationId xmlns:a16="http://schemas.microsoft.com/office/drawing/2014/main" id="{161A2CBF-9C40-4285-A18D-A129CDF8E5A4}"/>
              </a:ext>
            </a:extLst>
          </p:cNvPr>
          <p:cNvSpPr>
            <a:spLocks noGrp="1"/>
          </p:cNvSpPr>
          <p:nvPr/>
        </p:nvSpPr>
        <p:spPr>
          <a:xfrm>
            <a:off x="838200" y="4048125"/>
            <a:ext cx="76200" cy="76200"/>
          </a:xfrm>
          <a:prstGeom prst="roundRect">
            <a:avLst>
              <a:gd name="adj" fmla="val 50000"/>
            </a:avLst>
          </a:prstGeom>
          <a:solidFill>
            <a:srgbClr val="42B4C6"/>
          </a:solidFill>
          <a:ln w="0">
            <a:noFill/>
          </a:ln>
        </p:spPr>
      </p:sp>
      <p:sp>
        <p:nvSpPr>
          <p:cNvPr id="16" name="Прямокутник 15">
            <a:extLst>
              <a:ext uri="{FF2B5EF4-FFF2-40B4-BE49-F238E27FC236}">
                <a16:creationId xmlns:a16="http://schemas.microsoft.com/office/drawing/2014/main" id="{E846EECC-D561-45D6-86BD-EBC8D9EFB0C6}"/>
              </a:ext>
            </a:extLst>
          </p:cNvPr>
          <p:cNvSpPr>
            <a:spLocks noGrp="1"/>
          </p:cNvSpPr>
          <p:nvPr/>
        </p:nvSpPr>
        <p:spPr>
          <a:xfrm>
            <a:off x="1028700" y="3952875"/>
            <a:ext cx="2714625" cy="3810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200" b="0">
                <a:solidFill>
                  <a:srgbClr val="172735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172735"/>
                </a:solidFill>
                <a:latin typeface="DejaVu Sans"/>
                <a:ea typeface="DejaVu Sans"/>
                <a:cs typeface="DejaVu Sans"/>
              </a:rPr>
              <a:t>руйнування рослинності</a:t>
            </a:r>
          </a:p>
        </p:txBody>
      </p:sp>
      <p:sp>
        <p:nvSpPr>
          <p:cNvPr id="17" name="Прямокутник: округлені кути 16">
            <a:extLst>
              <a:ext uri="{FF2B5EF4-FFF2-40B4-BE49-F238E27FC236}">
                <a16:creationId xmlns:a16="http://schemas.microsoft.com/office/drawing/2014/main" id="{40738496-F8B8-4A81-B831-A26A1E944DC0}"/>
              </a:ext>
            </a:extLst>
          </p:cNvPr>
          <p:cNvSpPr>
            <a:spLocks noGrp="1"/>
          </p:cNvSpPr>
          <p:nvPr/>
        </p:nvSpPr>
        <p:spPr>
          <a:xfrm>
            <a:off x="838200" y="4457700"/>
            <a:ext cx="76200" cy="76200"/>
          </a:xfrm>
          <a:prstGeom prst="roundRect">
            <a:avLst>
              <a:gd name="adj" fmla="val 50000"/>
            </a:avLst>
          </a:prstGeom>
          <a:solidFill>
            <a:srgbClr val="62936C"/>
          </a:solidFill>
          <a:ln w="0">
            <a:noFill/>
          </a:ln>
        </p:spPr>
      </p:sp>
      <p:sp>
        <p:nvSpPr>
          <p:cNvPr id="18" name="Прямокутник 17">
            <a:extLst>
              <a:ext uri="{FF2B5EF4-FFF2-40B4-BE49-F238E27FC236}">
                <a16:creationId xmlns:a16="http://schemas.microsoft.com/office/drawing/2014/main" id="{0DC66E6B-3903-4820-B94E-C328C08B72D1}"/>
              </a:ext>
            </a:extLst>
          </p:cNvPr>
          <p:cNvSpPr>
            <a:spLocks noGrp="1"/>
          </p:cNvSpPr>
          <p:nvPr/>
        </p:nvSpPr>
        <p:spPr>
          <a:xfrm>
            <a:off x="1028700" y="4362450"/>
            <a:ext cx="2714625" cy="3810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200" b="0">
                <a:solidFill>
                  <a:srgbClr val="172735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172735"/>
                </a:solidFill>
                <a:latin typeface="DejaVu Sans"/>
                <a:ea typeface="DejaVu Sans"/>
                <a:cs typeface="DejaVu Sans"/>
              </a:rPr>
              <a:t>зміна гідрологічного режиму</a:t>
            </a:r>
          </a:p>
        </p:txBody>
      </p:sp>
      <p:sp>
        <p:nvSpPr>
          <p:cNvPr id="19" name="Прямокутник: округлені кути 18">
            <a:extLst>
              <a:ext uri="{FF2B5EF4-FFF2-40B4-BE49-F238E27FC236}">
                <a16:creationId xmlns:a16="http://schemas.microsoft.com/office/drawing/2014/main" id="{21786FC6-E6FA-4A56-95FA-B4BD9CA6D850}"/>
              </a:ext>
            </a:extLst>
          </p:cNvPr>
          <p:cNvSpPr>
            <a:spLocks noGrp="1"/>
          </p:cNvSpPr>
          <p:nvPr/>
        </p:nvSpPr>
        <p:spPr>
          <a:xfrm>
            <a:off x="4267200" y="2095500"/>
            <a:ext cx="3352800" cy="28575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0">
            <a:noFill/>
          </a:ln>
        </p:spPr>
      </p:sp>
      <p:sp>
        <p:nvSpPr>
          <p:cNvPr id="20" name="Прямокутник: округлені кути 19">
            <a:extLst>
              <a:ext uri="{FF2B5EF4-FFF2-40B4-BE49-F238E27FC236}">
                <a16:creationId xmlns:a16="http://schemas.microsoft.com/office/drawing/2014/main" id="{C683321C-10D1-4CCB-A839-50C90F1AAA45}"/>
              </a:ext>
            </a:extLst>
          </p:cNvPr>
          <p:cNvSpPr>
            <a:spLocks noGrp="1"/>
          </p:cNvSpPr>
          <p:nvPr/>
        </p:nvSpPr>
        <p:spPr>
          <a:xfrm>
            <a:off x="4267200" y="2095500"/>
            <a:ext cx="3352800" cy="76200"/>
          </a:xfrm>
          <a:prstGeom prst="roundRect">
            <a:avLst>
              <a:gd name="adj" fmla="val 50000"/>
            </a:avLst>
          </a:prstGeom>
          <a:solidFill>
            <a:srgbClr val="DDAE4C"/>
          </a:solidFill>
          <a:ln w="0">
            <a:noFill/>
          </a:ln>
        </p:spPr>
      </p:sp>
      <p:sp>
        <p:nvSpPr>
          <p:cNvPr id="21" name="Прямокутник 20">
            <a:extLst>
              <a:ext uri="{FF2B5EF4-FFF2-40B4-BE49-F238E27FC236}">
                <a16:creationId xmlns:a16="http://schemas.microsoft.com/office/drawing/2014/main" id="{E31DAF67-A3B4-4287-A7B3-E746A74F4E8F}"/>
              </a:ext>
            </a:extLst>
          </p:cNvPr>
          <p:cNvSpPr>
            <a:spLocks noGrp="1"/>
          </p:cNvSpPr>
          <p:nvPr/>
        </p:nvSpPr>
        <p:spPr>
          <a:xfrm>
            <a:off x="4476750" y="2305050"/>
            <a:ext cx="2952750" cy="3429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125" b="1">
                <a:solidFill>
                  <a:srgbClr val="0B1F33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0B1F33"/>
                </a:solidFill>
                <a:latin typeface="DejaVu Sans"/>
                <a:ea typeface="DejaVu Sans"/>
                <a:cs typeface="DejaVu Sans"/>
              </a:rPr>
              <a:t>4.2  ХІМІЧНЕ ЗАБРУДНЕННЯ</a:t>
            </a:r>
          </a:p>
        </p:txBody>
      </p:sp>
      <p:sp>
        <p:nvSpPr>
          <p:cNvPr id="22" name="Прямокутник: округлені кути 21">
            <a:extLst>
              <a:ext uri="{FF2B5EF4-FFF2-40B4-BE49-F238E27FC236}">
                <a16:creationId xmlns:a16="http://schemas.microsoft.com/office/drawing/2014/main" id="{4B0F0DA4-23A7-4727-B139-7D7EA54349D1}"/>
              </a:ext>
            </a:extLst>
          </p:cNvPr>
          <p:cNvSpPr>
            <a:spLocks noGrp="1"/>
          </p:cNvSpPr>
          <p:nvPr/>
        </p:nvSpPr>
        <p:spPr>
          <a:xfrm>
            <a:off x="4495800" y="2819400"/>
            <a:ext cx="76200" cy="76200"/>
          </a:xfrm>
          <a:prstGeom prst="roundRect">
            <a:avLst>
              <a:gd name="adj" fmla="val 50000"/>
            </a:avLst>
          </a:prstGeom>
          <a:solidFill>
            <a:srgbClr val="42B4C6"/>
          </a:solidFill>
          <a:ln w="0">
            <a:noFill/>
          </a:ln>
        </p:spPr>
      </p:sp>
      <p:sp>
        <p:nvSpPr>
          <p:cNvPr id="23" name="Прямокутник 22">
            <a:extLst>
              <a:ext uri="{FF2B5EF4-FFF2-40B4-BE49-F238E27FC236}">
                <a16:creationId xmlns:a16="http://schemas.microsoft.com/office/drawing/2014/main" id="{94405318-D286-43DD-8439-D474A802F1CC}"/>
              </a:ext>
            </a:extLst>
          </p:cNvPr>
          <p:cNvSpPr>
            <a:spLocks noGrp="1"/>
          </p:cNvSpPr>
          <p:nvPr/>
        </p:nvSpPr>
        <p:spPr>
          <a:xfrm>
            <a:off x="4686300" y="2724150"/>
            <a:ext cx="2714625" cy="3810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9216"/>
          </a:bodyPr>
          <a:lstStyle/>
          <a:p>
            <a:pPr algn="l">
              <a:defRPr sz="1200" b="0">
                <a:solidFill>
                  <a:srgbClr val="172735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172735"/>
                </a:solidFill>
                <a:latin typeface="DejaVu Sans"/>
                <a:ea typeface="DejaVu Sans"/>
                <a:cs typeface="DejaVu Sans"/>
              </a:rPr>
              <a:t>важкі метали й нафтопродукти</a:t>
            </a:r>
          </a:p>
        </p:txBody>
      </p:sp>
      <p:sp>
        <p:nvSpPr>
          <p:cNvPr id="24" name="Прямокутник: округлені кути 23">
            <a:extLst>
              <a:ext uri="{FF2B5EF4-FFF2-40B4-BE49-F238E27FC236}">
                <a16:creationId xmlns:a16="http://schemas.microsoft.com/office/drawing/2014/main" id="{1D96C9B3-F022-4DA4-BDEB-3E9D90ADE6A7}"/>
              </a:ext>
            </a:extLst>
          </p:cNvPr>
          <p:cNvSpPr>
            <a:spLocks noGrp="1"/>
          </p:cNvSpPr>
          <p:nvPr/>
        </p:nvSpPr>
        <p:spPr>
          <a:xfrm>
            <a:off x="4495800" y="3228975"/>
            <a:ext cx="76200" cy="76200"/>
          </a:xfrm>
          <a:prstGeom prst="roundRect">
            <a:avLst>
              <a:gd name="adj" fmla="val 50000"/>
            </a:avLst>
          </a:prstGeom>
          <a:solidFill>
            <a:srgbClr val="62936C"/>
          </a:solidFill>
          <a:ln w="0">
            <a:noFill/>
          </a:ln>
        </p:spPr>
      </p:sp>
      <p:sp>
        <p:nvSpPr>
          <p:cNvPr id="25" name="Прямокутник 24">
            <a:extLst>
              <a:ext uri="{FF2B5EF4-FFF2-40B4-BE49-F238E27FC236}">
                <a16:creationId xmlns:a16="http://schemas.microsoft.com/office/drawing/2014/main" id="{3DF5C8BA-B834-4C4C-A478-96E62C658442}"/>
              </a:ext>
            </a:extLst>
          </p:cNvPr>
          <p:cNvSpPr>
            <a:spLocks noGrp="1"/>
          </p:cNvSpPr>
          <p:nvPr/>
        </p:nvSpPr>
        <p:spPr>
          <a:xfrm>
            <a:off x="4686300" y="3133725"/>
            <a:ext cx="2714625" cy="3810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7597" lnSpcReduction="20000"/>
          </a:bodyPr>
          <a:lstStyle/>
          <a:p>
            <a:pPr algn="l">
              <a:defRPr sz="1200" b="0">
                <a:solidFill>
                  <a:srgbClr val="172735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172735"/>
                </a:solidFill>
                <a:latin typeface="DejaVu Sans"/>
                <a:ea typeface="DejaVu Sans"/>
                <a:cs typeface="DejaVu Sans"/>
              </a:rPr>
              <a:t>поліциклічні ароматичні вуглеводні</a:t>
            </a:r>
          </a:p>
        </p:txBody>
      </p:sp>
      <p:sp>
        <p:nvSpPr>
          <p:cNvPr id="26" name="Прямокутник: округлені кути 25">
            <a:extLst>
              <a:ext uri="{FF2B5EF4-FFF2-40B4-BE49-F238E27FC236}">
                <a16:creationId xmlns:a16="http://schemas.microsoft.com/office/drawing/2014/main" id="{5C180453-3C41-4FD8-B17A-90B4893EFEB3}"/>
              </a:ext>
            </a:extLst>
          </p:cNvPr>
          <p:cNvSpPr>
            <a:spLocks noGrp="1"/>
          </p:cNvSpPr>
          <p:nvPr/>
        </p:nvSpPr>
        <p:spPr>
          <a:xfrm>
            <a:off x="4495800" y="3638550"/>
            <a:ext cx="76200" cy="76200"/>
          </a:xfrm>
          <a:prstGeom prst="roundRect">
            <a:avLst>
              <a:gd name="adj" fmla="val 50000"/>
            </a:avLst>
          </a:prstGeom>
          <a:solidFill>
            <a:srgbClr val="DDAE4C"/>
          </a:solidFill>
          <a:ln w="0">
            <a:noFill/>
          </a:ln>
        </p:spPr>
      </p:sp>
      <p:sp>
        <p:nvSpPr>
          <p:cNvPr id="27" name="Прямокутник 26">
            <a:extLst>
              <a:ext uri="{FF2B5EF4-FFF2-40B4-BE49-F238E27FC236}">
                <a16:creationId xmlns:a16="http://schemas.microsoft.com/office/drawing/2014/main" id="{6FAC944D-1732-4337-9E36-245512FBD1F9}"/>
              </a:ext>
            </a:extLst>
          </p:cNvPr>
          <p:cNvSpPr>
            <a:spLocks noGrp="1"/>
          </p:cNvSpPr>
          <p:nvPr/>
        </p:nvSpPr>
        <p:spPr>
          <a:xfrm>
            <a:off x="4686300" y="3543300"/>
            <a:ext cx="2714625" cy="3810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200" b="0">
                <a:solidFill>
                  <a:srgbClr val="172735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172735"/>
                </a:solidFill>
                <a:latin typeface="DejaVu Sans"/>
                <a:ea typeface="DejaVu Sans"/>
                <a:cs typeface="DejaVu Sans"/>
              </a:rPr>
              <a:t>продукти горіння</a:t>
            </a:r>
          </a:p>
        </p:txBody>
      </p:sp>
      <p:sp>
        <p:nvSpPr>
          <p:cNvPr id="28" name="Прямокутник: округлені кути 27">
            <a:extLst>
              <a:ext uri="{FF2B5EF4-FFF2-40B4-BE49-F238E27FC236}">
                <a16:creationId xmlns:a16="http://schemas.microsoft.com/office/drawing/2014/main" id="{A2D5FB91-48D8-4825-8080-A1307B09A4D8}"/>
              </a:ext>
            </a:extLst>
          </p:cNvPr>
          <p:cNvSpPr>
            <a:spLocks noGrp="1"/>
          </p:cNvSpPr>
          <p:nvPr/>
        </p:nvSpPr>
        <p:spPr>
          <a:xfrm>
            <a:off x="4495800" y="4048125"/>
            <a:ext cx="76200" cy="76200"/>
          </a:xfrm>
          <a:prstGeom prst="roundRect">
            <a:avLst>
              <a:gd name="adj" fmla="val 50000"/>
            </a:avLst>
          </a:prstGeom>
          <a:solidFill>
            <a:srgbClr val="42B4C6"/>
          </a:solidFill>
          <a:ln w="0">
            <a:noFill/>
          </a:ln>
        </p:spPr>
      </p:sp>
      <p:sp>
        <p:nvSpPr>
          <p:cNvPr id="29" name="Прямокутник 28">
            <a:extLst>
              <a:ext uri="{FF2B5EF4-FFF2-40B4-BE49-F238E27FC236}">
                <a16:creationId xmlns:a16="http://schemas.microsoft.com/office/drawing/2014/main" id="{B75FD9D6-56A8-4108-A8FA-83A978D3EEB8}"/>
              </a:ext>
            </a:extLst>
          </p:cNvPr>
          <p:cNvSpPr>
            <a:spLocks noGrp="1"/>
          </p:cNvSpPr>
          <p:nvPr/>
        </p:nvSpPr>
        <p:spPr>
          <a:xfrm>
            <a:off x="4686300" y="3952875"/>
            <a:ext cx="2714625" cy="3810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4334"/>
          </a:bodyPr>
          <a:lstStyle/>
          <a:p>
            <a:pPr algn="l">
              <a:defRPr sz="1200" b="0">
                <a:solidFill>
                  <a:srgbClr val="172735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172735"/>
                </a:solidFill>
                <a:latin typeface="DejaVu Sans"/>
                <a:ea typeface="DejaVu Sans"/>
                <a:cs typeface="DejaVu Sans"/>
              </a:rPr>
              <a:t>вибухові та промислові речовини</a:t>
            </a:r>
          </a:p>
        </p:txBody>
      </p:sp>
      <p:sp>
        <p:nvSpPr>
          <p:cNvPr id="30" name="Прямокутник: округлені кути 29">
            <a:extLst>
              <a:ext uri="{FF2B5EF4-FFF2-40B4-BE49-F238E27FC236}">
                <a16:creationId xmlns:a16="http://schemas.microsoft.com/office/drawing/2014/main" id="{3240B895-2B72-4653-9ACE-1B37E9B8B96E}"/>
              </a:ext>
            </a:extLst>
          </p:cNvPr>
          <p:cNvSpPr>
            <a:spLocks noGrp="1"/>
          </p:cNvSpPr>
          <p:nvPr/>
        </p:nvSpPr>
        <p:spPr>
          <a:xfrm>
            <a:off x="4495800" y="4457700"/>
            <a:ext cx="76200" cy="76200"/>
          </a:xfrm>
          <a:prstGeom prst="roundRect">
            <a:avLst>
              <a:gd name="adj" fmla="val 50000"/>
            </a:avLst>
          </a:prstGeom>
          <a:solidFill>
            <a:srgbClr val="62936C"/>
          </a:solidFill>
          <a:ln w="0">
            <a:noFill/>
          </a:ln>
        </p:spPr>
      </p:sp>
      <p:sp>
        <p:nvSpPr>
          <p:cNvPr id="31" name="Прямокутник 30">
            <a:extLst>
              <a:ext uri="{FF2B5EF4-FFF2-40B4-BE49-F238E27FC236}">
                <a16:creationId xmlns:a16="http://schemas.microsoft.com/office/drawing/2014/main" id="{D2A27CA2-EC55-422E-ACDB-02E7146CD092}"/>
              </a:ext>
            </a:extLst>
          </p:cNvPr>
          <p:cNvSpPr>
            <a:spLocks noGrp="1"/>
          </p:cNvSpPr>
          <p:nvPr/>
        </p:nvSpPr>
        <p:spPr>
          <a:xfrm>
            <a:off x="4686300" y="4362450"/>
            <a:ext cx="2714625" cy="3810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5603"/>
          </a:bodyPr>
          <a:lstStyle/>
          <a:p>
            <a:pPr algn="l">
              <a:defRPr sz="1200" b="0">
                <a:solidFill>
                  <a:srgbClr val="172735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172735"/>
                </a:solidFill>
                <a:latin typeface="DejaVu Sans"/>
                <a:ea typeface="DejaVu Sans"/>
                <a:cs typeface="DejaVu Sans"/>
              </a:rPr>
              <a:t>матеріали зруйнованих будівель</a:t>
            </a:r>
          </a:p>
        </p:txBody>
      </p:sp>
      <p:sp>
        <p:nvSpPr>
          <p:cNvPr id="32" name="Прямокутник: округлені кути 31">
            <a:extLst>
              <a:ext uri="{FF2B5EF4-FFF2-40B4-BE49-F238E27FC236}">
                <a16:creationId xmlns:a16="http://schemas.microsoft.com/office/drawing/2014/main" id="{BF57EEC1-A71E-487E-BE2B-D1694BF109D6}"/>
              </a:ext>
            </a:extLst>
          </p:cNvPr>
          <p:cNvSpPr>
            <a:spLocks noGrp="1"/>
          </p:cNvSpPr>
          <p:nvPr/>
        </p:nvSpPr>
        <p:spPr>
          <a:xfrm>
            <a:off x="7924800" y="2095500"/>
            <a:ext cx="3352800" cy="28575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0">
            <a:noFill/>
          </a:ln>
        </p:spPr>
      </p:sp>
      <p:sp>
        <p:nvSpPr>
          <p:cNvPr id="33" name="Прямокутник: округлені кути 32">
            <a:extLst>
              <a:ext uri="{FF2B5EF4-FFF2-40B4-BE49-F238E27FC236}">
                <a16:creationId xmlns:a16="http://schemas.microsoft.com/office/drawing/2014/main" id="{C01F9CE9-4092-460E-9FC9-EB7C11C78F08}"/>
              </a:ext>
            </a:extLst>
          </p:cNvPr>
          <p:cNvSpPr>
            <a:spLocks noGrp="1"/>
          </p:cNvSpPr>
          <p:nvPr/>
        </p:nvSpPr>
        <p:spPr>
          <a:xfrm>
            <a:off x="7924800" y="2095500"/>
            <a:ext cx="3352800" cy="76200"/>
          </a:xfrm>
          <a:prstGeom prst="roundRect">
            <a:avLst>
              <a:gd name="adj" fmla="val 50000"/>
            </a:avLst>
          </a:prstGeom>
          <a:solidFill>
            <a:srgbClr val="245A85"/>
          </a:solidFill>
          <a:ln w="0">
            <a:noFill/>
          </a:ln>
        </p:spPr>
      </p:sp>
      <p:sp>
        <p:nvSpPr>
          <p:cNvPr id="34" name="Прямокутник 33">
            <a:extLst>
              <a:ext uri="{FF2B5EF4-FFF2-40B4-BE49-F238E27FC236}">
                <a16:creationId xmlns:a16="http://schemas.microsoft.com/office/drawing/2014/main" id="{45199E9E-4353-4E78-A588-484A552F7B74}"/>
              </a:ext>
            </a:extLst>
          </p:cNvPr>
          <p:cNvSpPr>
            <a:spLocks noGrp="1"/>
          </p:cNvSpPr>
          <p:nvPr/>
        </p:nvSpPr>
        <p:spPr>
          <a:xfrm>
            <a:off x="8134350" y="2305050"/>
            <a:ext cx="2952750" cy="3429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125" b="1">
                <a:solidFill>
                  <a:srgbClr val="0B1F33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0B1F33"/>
                </a:solidFill>
                <a:latin typeface="DejaVu Sans"/>
                <a:ea typeface="DejaVu Sans"/>
                <a:cs typeface="DejaVu Sans"/>
              </a:rPr>
              <a:t>4.3  АТМОСФЕРНЕ ПОВІТРЯ</a:t>
            </a:r>
          </a:p>
        </p:txBody>
      </p:sp>
      <p:sp>
        <p:nvSpPr>
          <p:cNvPr id="35" name="Прямокутник: округлені кути 34">
            <a:extLst>
              <a:ext uri="{FF2B5EF4-FFF2-40B4-BE49-F238E27FC236}">
                <a16:creationId xmlns:a16="http://schemas.microsoft.com/office/drawing/2014/main" id="{1358DD16-4F7B-4750-92B6-83D49A673A5B}"/>
              </a:ext>
            </a:extLst>
          </p:cNvPr>
          <p:cNvSpPr>
            <a:spLocks noGrp="1"/>
          </p:cNvSpPr>
          <p:nvPr/>
        </p:nvSpPr>
        <p:spPr>
          <a:xfrm>
            <a:off x="8153400" y="2819400"/>
            <a:ext cx="76200" cy="76200"/>
          </a:xfrm>
          <a:prstGeom prst="roundRect">
            <a:avLst>
              <a:gd name="adj" fmla="val 50000"/>
            </a:avLst>
          </a:prstGeom>
          <a:solidFill>
            <a:srgbClr val="42B4C6"/>
          </a:solidFill>
          <a:ln w="0">
            <a:noFill/>
          </a:ln>
        </p:spPr>
      </p:sp>
      <p:sp>
        <p:nvSpPr>
          <p:cNvPr id="36" name="Прямокутник 35">
            <a:extLst>
              <a:ext uri="{FF2B5EF4-FFF2-40B4-BE49-F238E27FC236}">
                <a16:creationId xmlns:a16="http://schemas.microsoft.com/office/drawing/2014/main" id="{F986ABC5-221C-4E1A-81B8-40FF12F150ED}"/>
              </a:ext>
            </a:extLst>
          </p:cNvPr>
          <p:cNvSpPr>
            <a:spLocks noGrp="1"/>
          </p:cNvSpPr>
          <p:nvPr/>
        </p:nvSpPr>
        <p:spPr>
          <a:xfrm>
            <a:off x="8343900" y="2724150"/>
            <a:ext cx="2714625" cy="3810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200" b="0">
                <a:solidFill>
                  <a:srgbClr val="172735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172735"/>
                </a:solidFill>
                <a:latin typeface="DejaVu Sans"/>
                <a:ea typeface="DejaVu Sans"/>
                <a:cs typeface="DejaVu Sans"/>
              </a:rPr>
              <a:t>пожежі після ударів</a:t>
            </a:r>
          </a:p>
        </p:txBody>
      </p:sp>
      <p:sp>
        <p:nvSpPr>
          <p:cNvPr id="37" name="Прямокутник: округлені кути 36">
            <a:extLst>
              <a:ext uri="{FF2B5EF4-FFF2-40B4-BE49-F238E27FC236}">
                <a16:creationId xmlns:a16="http://schemas.microsoft.com/office/drawing/2014/main" id="{21964241-6CE2-4D99-A9FC-BCB49AABA8AC}"/>
              </a:ext>
            </a:extLst>
          </p:cNvPr>
          <p:cNvSpPr>
            <a:spLocks noGrp="1"/>
          </p:cNvSpPr>
          <p:nvPr/>
        </p:nvSpPr>
        <p:spPr>
          <a:xfrm>
            <a:off x="8153400" y="3228975"/>
            <a:ext cx="76200" cy="76200"/>
          </a:xfrm>
          <a:prstGeom prst="roundRect">
            <a:avLst>
              <a:gd name="adj" fmla="val 50000"/>
            </a:avLst>
          </a:prstGeom>
          <a:solidFill>
            <a:srgbClr val="62936C"/>
          </a:solidFill>
          <a:ln w="0">
            <a:noFill/>
          </a:ln>
        </p:spPr>
      </p:sp>
      <p:sp>
        <p:nvSpPr>
          <p:cNvPr id="38" name="Прямокутник 37">
            <a:extLst>
              <a:ext uri="{FF2B5EF4-FFF2-40B4-BE49-F238E27FC236}">
                <a16:creationId xmlns:a16="http://schemas.microsoft.com/office/drawing/2014/main" id="{966CDC9F-F901-4BBD-9749-5C8041159F29}"/>
              </a:ext>
            </a:extLst>
          </p:cNvPr>
          <p:cNvSpPr>
            <a:spLocks noGrp="1"/>
          </p:cNvSpPr>
          <p:nvPr/>
        </p:nvSpPr>
        <p:spPr>
          <a:xfrm>
            <a:off x="8343900" y="3133725"/>
            <a:ext cx="2714625" cy="3810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0347"/>
          </a:bodyPr>
          <a:lstStyle/>
          <a:p>
            <a:pPr algn="l">
              <a:defRPr sz="1200" b="0">
                <a:solidFill>
                  <a:srgbClr val="172735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172735"/>
                </a:solidFill>
                <a:latin typeface="DejaVu Sans"/>
                <a:ea typeface="DejaVu Sans"/>
                <a:cs typeface="DejaVu Sans"/>
              </a:rPr>
              <a:t>просторове поширення шлейфу</a:t>
            </a:r>
          </a:p>
        </p:txBody>
      </p:sp>
      <p:sp>
        <p:nvSpPr>
          <p:cNvPr id="39" name="Прямокутник: округлені кути 38">
            <a:extLst>
              <a:ext uri="{FF2B5EF4-FFF2-40B4-BE49-F238E27FC236}">
                <a16:creationId xmlns:a16="http://schemas.microsoft.com/office/drawing/2014/main" id="{08C51ECA-068A-43BB-B545-7F836CF6A936}"/>
              </a:ext>
            </a:extLst>
          </p:cNvPr>
          <p:cNvSpPr>
            <a:spLocks noGrp="1"/>
          </p:cNvSpPr>
          <p:nvPr/>
        </p:nvSpPr>
        <p:spPr>
          <a:xfrm>
            <a:off x="8153400" y="3638550"/>
            <a:ext cx="76200" cy="76200"/>
          </a:xfrm>
          <a:prstGeom prst="roundRect">
            <a:avLst>
              <a:gd name="adj" fmla="val 50000"/>
            </a:avLst>
          </a:prstGeom>
          <a:solidFill>
            <a:srgbClr val="DDAE4C"/>
          </a:solidFill>
          <a:ln w="0">
            <a:noFill/>
          </a:ln>
        </p:spPr>
      </p:sp>
      <p:sp>
        <p:nvSpPr>
          <p:cNvPr id="40" name="Прямокутник 39">
            <a:extLst>
              <a:ext uri="{FF2B5EF4-FFF2-40B4-BE49-F238E27FC236}">
                <a16:creationId xmlns:a16="http://schemas.microsoft.com/office/drawing/2014/main" id="{CDBA59DC-6FB9-4DB2-A67A-BDCC8DB4E064}"/>
              </a:ext>
            </a:extLst>
          </p:cNvPr>
          <p:cNvSpPr>
            <a:spLocks noGrp="1"/>
          </p:cNvSpPr>
          <p:nvPr/>
        </p:nvSpPr>
        <p:spPr>
          <a:xfrm>
            <a:off x="8343900" y="3543300"/>
            <a:ext cx="2714625" cy="3810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9453"/>
          </a:bodyPr>
          <a:lstStyle/>
          <a:p>
            <a:pPr algn="l">
              <a:defRPr sz="1200" b="0">
                <a:solidFill>
                  <a:srgbClr val="172735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172735"/>
                </a:solidFill>
                <a:latin typeface="DejaVu Sans"/>
                <a:ea typeface="DejaVu Sans"/>
                <a:cs typeface="DejaVu Sans"/>
              </a:rPr>
              <a:t>тривале підвищення концентрацій</a:t>
            </a:r>
          </a:p>
        </p:txBody>
      </p:sp>
      <p:sp>
        <p:nvSpPr>
          <p:cNvPr id="41" name="Прямокутник: округлені кути 40">
            <a:extLst>
              <a:ext uri="{FF2B5EF4-FFF2-40B4-BE49-F238E27FC236}">
                <a16:creationId xmlns:a16="http://schemas.microsoft.com/office/drawing/2014/main" id="{4CC62D7F-7763-4FFE-A130-D8493285B075}"/>
              </a:ext>
            </a:extLst>
          </p:cNvPr>
          <p:cNvSpPr>
            <a:spLocks noGrp="1"/>
          </p:cNvSpPr>
          <p:nvPr/>
        </p:nvSpPr>
        <p:spPr>
          <a:xfrm>
            <a:off x="8153400" y="4048125"/>
            <a:ext cx="76200" cy="76200"/>
          </a:xfrm>
          <a:prstGeom prst="roundRect">
            <a:avLst>
              <a:gd name="adj" fmla="val 50000"/>
            </a:avLst>
          </a:prstGeom>
          <a:solidFill>
            <a:srgbClr val="42B4C6"/>
          </a:solidFill>
          <a:ln w="0">
            <a:noFill/>
          </a:ln>
        </p:spPr>
      </p:sp>
      <p:sp>
        <p:nvSpPr>
          <p:cNvPr id="42" name="Прямокутник 41">
            <a:extLst>
              <a:ext uri="{FF2B5EF4-FFF2-40B4-BE49-F238E27FC236}">
                <a16:creationId xmlns:a16="http://schemas.microsoft.com/office/drawing/2014/main" id="{9C851BDA-57B4-40FB-AE6F-97AF746504A2}"/>
              </a:ext>
            </a:extLst>
          </p:cNvPr>
          <p:cNvSpPr>
            <a:spLocks noGrp="1"/>
          </p:cNvSpPr>
          <p:nvPr/>
        </p:nvSpPr>
        <p:spPr>
          <a:xfrm>
            <a:off x="8343900" y="3952875"/>
            <a:ext cx="2714625" cy="3810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79167" lnSpcReduction="10000"/>
          </a:bodyPr>
          <a:lstStyle/>
          <a:p>
            <a:pPr algn="l">
              <a:defRPr sz="1200" b="0">
                <a:solidFill>
                  <a:srgbClr val="172735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172735"/>
                </a:solidFill>
                <a:latin typeface="DejaVu Sans"/>
                <a:ea typeface="DejaVu Sans"/>
                <a:cs typeface="DejaVu Sans"/>
              </a:rPr>
              <a:t>потреба у високочастотному моніторингу</a:t>
            </a:r>
          </a:p>
        </p:txBody>
      </p:sp>
      <p:sp>
        <p:nvSpPr>
          <p:cNvPr id="43" name="Прямокутник: округлені кути 42">
            <a:extLst>
              <a:ext uri="{FF2B5EF4-FFF2-40B4-BE49-F238E27FC236}">
                <a16:creationId xmlns:a16="http://schemas.microsoft.com/office/drawing/2014/main" id="{7349ED6C-0EEA-4D99-86C8-9F1827D2BB96}"/>
              </a:ext>
            </a:extLst>
          </p:cNvPr>
          <p:cNvSpPr>
            <a:spLocks noGrp="1"/>
          </p:cNvSpPr>
          <p:nvPr/>
        </p:nvSpPr>
        <p:spPr>
          <a:xfrm>
            <a:off x="609600" y="5191125"/>
            <a:ext cx="10972800" cy="1066800"/>
          </a:xfrm>
          <a:prstGeom prst="roundRect">
            <a:avLst>
              <a:gd name="adj" fmla="val 14286"/>
            </a:avLst>
          </a:prstGeom>
          <a:solidFill>
            <a:srgbClr val="0B1F33"/>
          </a:solidFill>
          <a:ln w="0">
            <a:noFill/>
          </a:ln>
        </p:spPr>
      </p:sp>
      <p:sp>
        <p:nvSpPr>
          <p:cNvPr id="44" name="Прямокутник 43">
            <a:extLst>
              <a:ext uri="{FF2B5EF4-FFF2-40B4-BE49-F238E27FC236}">
                <a16:creationId xmlns:a16="http://schemas.microsoft.com/office/drawing/2014/main" id="{F4B614BB-C214-4375-A03C-BBE0269E99C6}"/>
              </a:ext>
            </a:extLst>
          </p:cNvPr>
          <p:cNvSpPr>
            <a:spLocks noGrp="1"/>
          </p:cNvSpPr>
          <p:nvPr/>
        </p:nvSpPr>
        <p:spPr>
          <a:xfrm>
            <a:off x="857250" y="5238750"/>
            <a:ext cx="1714500" cy="6286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7917"/>
          </a:bodyPr>
          <a:lstStyle/>
          <a:p>
            <a:pPr algn="l">
              <a:defRPr sz="3600" b="1">
                <a:solidFill>
                  <a:srgbClr val="DDAE4C"/>
                </a:solidFill>
                <a:latin typeface="DejaVu Sans"/>
                <a:ea typeface="DejaVu Sans"/>
                <a:cs typeface="DejaVu Sans"/>
              </a:defRPr>
            </a:pPr>
            <a:r>
              <a:rPr sz="3600" b="1">
                <a:solidFill>
                  <a:srgbClr val="DDAE4C"/>
                </a:solidFill>
                <a:latin typeface="DejaVu Sans"/>
                <a:ea typeface="DejaVu Sans"/>
                <a:cs typeface="DejaVu Sans"/>
              </a:rPr>
              <a:t>241</a:t>
            </a:r>
          </a:p>
        </p:txBody>
      </p:sp>
      <p:sp>
        <p:nvSpPr>
          <p:cNvPr id="45" name="Прямокутник 44">
            <a:extLst>
              <a:ext uri="{FF2B5EF4-FFF2-40B4-BE49-F238E27FC236}">
                <a16:creationId xmlns:a16="http://schemas.microsoft.com/office/drawing/2014/main" id="{1636A81F-A2DA-419E-9CEC-B387B51FB9A6}"/>
              </a:ext>
            </a:extLst>
          </p:cNvPr>
          <p:cNvSpPr>
            <a:spLocks noGrp="1"/>
          </p:cNvSpPr>
          <p:nvPr/>
        </p:nvSpPr>
        <p:spPr>
          <a:xfrm>
            <a:off x="857250" y="5810250"/>
            <a:ext cx="1714500" cy="228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7500" lnSpcReduction="10000"/>
          </a:bodyPr>
          <a:lstStyle/>
          <a:p>
            <a:pPr algn="l">
              <a:defRPr sz="11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мкг/м³ PM₂.₅</a:t>
            </a:r>
          </a:p>
        </p:txBody>
      </p:sp>
      <p:sp>
        <p:nvSpPr>
          <p:cNvPr id="46" name="Прямокутник 45">
            <a:extLst>
              <a:ext uri="{FF2B5EF4-FFF2-40B4-BE49-F238E27FC236}">
                <a16:creationId xmlns:a16="http://schemas.microsoft.com/office/drawing/2014/main" id="{25B11FD0-97AB-46E6-AB29-83524FAAE2FD}"/>
              </a:ext>
            </a:extLst>
          </p:cNvPr>
          <p:cNvSpPr>
            <a:spLocks noGrp="1"/>
          </p:cNvSpPr>
          <p:nvPr/>
        </p:nvSpPr>
        <p:spPr>
          <a:xfrm>
            <a:off x="2781300" y="5381625"/>
            <a:ext cx="8191500" cy="4953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1627" lnSpcReduction="10000"/>
          </a:bodyPr>
          <a:lstStyle/>
          <a:p>
            <a:pPr algn="l">
              <a:defRPr sz="15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57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Зафіксований максимум у районах Києва з пожежами після ударів у червні 2025 року</a:t>
            </a:r>
          </a:p>
        </p:txBody>
      </p:sp>
      <p:sp>
        <p:nvSpPr>
          <p:cNvPr id="47" name="Прямокутник 46">
            <a:extLst>
              <a:ext uri="{FF2B5EF4-FFF2-40B4-BE49-F238E27FC236}">
                <a16:creationId xmlns:a16="http://schemas.microsoft.com/office/drawing/2014/main" id="{71FEEDE4-8819-4264-A066-8D46783202EC}"/>
              </a:ext>
            </a:extLst>
          </p:cNvPr>
          <p:cNvSpPr>
            <a:spLocks noGrp="1"/>
          </p:cNvSpPr>
          <p:nvPr/>
        </p:nvSpPr>
        <p:spPr>
          <a:xfrm>
            <a:off x="2781300" y="5905500"/>
            <a:ext cx="8191500" cy="2095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79487" lnSpcReduction="10000"/>
          </a:bodyPr>
          <a:lstStyle/>
          <a:p>
            <a:pPr algn="l">
              <a:defRPr sz="975" b="0">
                <a:solidFill>
                  <a:srgbClr val="BDD0D7"/>
                </a:solidFill>
                <a:latin typeface="DejaVu Sans"/>
                <a:ea typeface="DejaVu Sans"/>
                <a:cs typeface="DejaVu Sans"/>
              </a:defRPr>
            </a:pPr>
            <a:r>
              <a:rPr sz="975" b="0">
                <a:solidFill>
                  <a:srgbClr val="BDD0D7"/>
                </a:solidFill>
                <a:latin typeface="DejaVu Sans"/>
                <a:ea typeface="DejaVu Sans"/>
                <a:cs typeface="DejaVu Sans"/>
              </a:rPr>
              <a:t>Найвразливіший елемент механічного порушення: верхній родючий горизонт ґрунту.</a:t>
            </a:r>
          </a:p>
        </p:txBody>
      </p:sp>
      <p:sp>
        <p:nvSpPr>
          <p:cNvPr id="48" name="Прямокутник 47">
            <a:extLst>
              <a:ext uri="{FF2B5EF4-FFF2-40B4-BE49-F238E27FC236}">
                <a16:creationId xmlns:a16="http://schemas.microsoft.com/office/drawing/2014/main" id="{64549EB1-EC16-4D98-B8ED-44119F0B0175}"/>
              </a:ext>
            </a:extLst>
          </p:cNvPr>
          <p:cNvSpPr>
            <a:spLocks noGrp="1"/>
          </p:cNvSpPr>
          <p:nvPr/>
        </p:nvSpPr>
        <p:spPr>
          <a:xfrm>
            <a:off x="609600" y="6553200"/>
            <a:ext cx="7239000" cy="1524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66759" lnSpcReduction="10000"/>
          </a:bodyPr>
          <a:lstStyle/>
          <a:p>
            <a:pPr algn="l">
              <a:defRPr sz="675" b="0">
                <a:solidFill>
                  <a:srgbClr val="71818B"/>
                </a:solidFill>
                <a:latin typeface="DejaVu Sans"/>
                <a:ea typeface="DejaVu Sans"/>
                <a:cs typeface="DejaVu Sans"/>
              </a:defRPr>
            </a:pPr>
            <a:r>
              <a:rPr sz="675" b="0">
                <a:solidFill>
                  <a:srgbClr val="71818B"/>
                </a:solidFill>
                <a:latin typeface="DejaVu Sans"/>
                <a:ea typeface="DejaVu Sans"/>
                <a:cs typeface="DejaVu Sans"/>
              </a:rPr>
              <a:t>E2 «Екологія»  •  Повоєнне відновлення забруднених територій</a:t>
            </a:r>
          </a:p>
        </p:txBody>
      </p:sp>
    </p:spTree>
    <p:extLst>
      <p:ext uri="{BB962C8B-B14F-4D97-AF65-F5344CB8AC3E}">
        <p14:creationId xmlns:p14="http://schemas.microsoft.com/office/powerpoint/2010/main" val="16611020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Прямокутник 41">
            <a:extLst>
              <a:ext uri="{FF2B5EF4-FFF2-40B4-BE49-F238E27FC236}">
                <a16:creationId xmlns:a16="http://schemas.microsoft.com/office/drawing/2014/main" id="{13189CD3-4AA7-4F74-982E-ACABA4EFF110}"/>
              </a:ext>
            </a:extLst>
          </p:cNvPr>
          <p:cNvSpPr>
            <a:spLocks noGrp="1"/>
          </p:cNvSpPr>
          <p:nvPr/>
        </p:nvSpPr>
        <p:spPr>
          <a:xfrm>
            <a:off x="609600" y="266700"/>
            <a:ext cx="8096250" cy="228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9808" lnSpcReduction="10000"/>
          </a:bodyPr>
          <a:lstStyle/>
          <a:p>
            <a:pPr algn="l">
              <a:defRPr sz="975" b="1">
                <a:solidFill>
                  <a:srgbClr val="42B4C6"/>
                </a:solidFill>
                <a:latin typeface="DejaVu Sans"/>
                <a:ea typeface="DejaVu Sans"/>
                <a:cs typeface="DejaVu Sans"/>
              </a:defRPr>
            </a:pPr>
            <a:r>
              <a:rPr sz="975" b="1">
                <a:solidFill>
                  <a:srgbClr val="42B4C6"/>
                </a:solidFill>
                <a:latin typeface="DejaVu Sans"/>
                <a:ea typeface="DejaVu Sans"/>
                <a:cs typeface="DejaVu Sans"/>
              </a:rPr>
              <a:t>5. ҐРУНТОВІ ЕКОСИСТЕМИ</a:t>
            </a:r>
          </a:p>
        </p:txBody>
      </p:sp>
      <p:sp>
        <p:nvSpPr>
          <p:cNvPr id="2" name="Прямокутник 1">
            <a:extLst>
              <a:ext uri="{FF2B5EF4-FFF2-40B4-BE49-F238E27FC236}">
                <a16:creationId xmlns:a16="http://schemas.microsoft.com/office/drawing/2014/main" id="{CC7EB8D2-CAFA-4645-A425-E8F491F8C971}"/>
              </a:ext>
            </a:extLst>
          </p:cNvPr>
          <p:cNvSpPr>
            <a:spLocks noGrp="1"/>
          </p:cNvSpPr>
          <p:nvPr/>
        </p:nvSpPr>
        <p:spPr>
          <a:xfrm>
            <a:off x="609600" y="523875"/>
            <a:ext cx="10668000" cy="5905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23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2325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DejaVu Sans"/>
                <a:ea typeface="DejaVu Sans"/>
                <a:cs typeface="DejaVu Sans"/>
              </a:rPr>
              <a:t>Ґрунт</a:t>
            </a:r>
            <a:r>
              <a:rPr sz="2325" b="1" dirty="0">
                <a:solidFill>
                  <a:schemeClr val="tx1">
                    <a:lumMod val="95000"/>
                    <a:lumOff val="5000"/>
                  </a:schemeClr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2325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DejaVu Sans"/>
                <a:ea typeface="DejaVu Sans"/>
                <a:cs typeface="DejaVu Sans"/>
              </a:rPr>
              <a:t>накопичує</a:t>
            </a:r>
            <a:r>
              <a:rPr sz="2325" b="1" dirty="0">
                <a:solidFill>
                  <a:schemeClr val="tx1">
                    <a:lumMod val="95000"/>
                    <a:lumOff val="5000"/>
                  </a:schemeClr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2325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DejaVu Sans"/>
                <a:ea typeface="DejaVu Sans"/>
                <a:cs typeface="DejaVu Sans"/>
              </a:rPr>
              <a:t>одночасні</a:t>
            </a:r>
            <a:r>
              <a:rPr sz="2325" b="1" dirty="0">
                <a:solidFill>
                  <a:schemeClr val="tx1">
                    <a:lumMod val="95000"/>
                    <a:lumOff val="5000"/>
                  </a:schemeClr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2325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DejaVu Sans"/>
                <a:ea typeface="DejaVu Sans"/>
                <a:cs typeface="DejaVu Sans"/>
              </a:rPr>
              <a:t>наслідки</a:t>
            </a:r>
            <a:r>
              <a:rPr sz="2325" b="1" dirty="0">
                <a:solidFill>
                  <a:schemeClr val="tx1">
                    <a:lumMod val="95000"/>
                    <a:lumOff val="5000"/>
                  </a:schemeClr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2325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DejaVu Sans"/>
                <a:ea typeface="DejaVu Sans"/>
                <a:cs typeface="DejaVu Sans"/>
              </a:rPr>
              <a:t>воєнного</a:t>
            </a:r>
            <a:r>
              <a:rPr sz="2325" b="1" dirty="0">
                <a:solidFill>
                  <a:schemeClr val="tx1">
                    <a:lumMod val="95000"/>
                    <a:lumOff val="5000"/>
                  </a:schemeClr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2325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DejaVu Sans"/>
                <a:ea typeface="DejaVu Sans"/>
                <a:cs typeface="DejaVu Sans"/>
              </a:rPr>
              <a:t>впливу</a:t>
            </a:r>
            <a:endParaRPr sz="2325" b="1" dirty="0">
              <a:solidFill>
                <a:schemeClr val="tx1">
                  <a:lumMod val="95000"/>
                  <a:lumOff val="5000"/>
                </a:schemeClr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3" name="Прямокутник 2">
            <a:extLst>
              <a:ext uri="{FF2B5EF4-FFF2-40B4-BE49-F238E27FC236}">
                <a16:creationId xmlns:a16="http://schemas.microsoft.com/office/drawing/2014/main" id="{630CBB6A-FBC6-4402-A7E1-DC68FA7AA90C}"/>
              </a:ext>
            </a:extLst>
          </p:cNvPr>
          <p:cNvSpPr>
            <a:spLocks noGrp="1"/>
          </p:cNvSpPr>
          <p:nvPr/>
        </p:nvSpPr>
        <p:spPr>
          <a:xfrm>
            <a:off x="609600" y="1181100"/>
            <a:ext cx="10972800" cy="28575"/>
          </a:xfrm>
          <a:prstGeom prst="rect">
            <a:avLst/>
          </a:prstGeom>
          <a:solidFill>
            <a:srgbClr val="42B4C6"/>
          </a:solidFill>
          <a:ln w="0">
            <a:noFill/>
          </a:ln>
        </p:spPr>
      </p:sp>
      <p:sp>
        <p:nvSpPr>
          <p:cNvPr id="4" name="Прямокутник 3">
            <a:extLst>
              <a:ext uri="{FF2B5EF4-FFF2-40B4-BE49-F238E27FC236}">
                <a16:creationId xmlns:a16="http://schemas.microsoft.com/office/drawing/2014/main" id="{149FF348-A82C-4E4E-AA0E-43D301DC4842}"/>
              </a:ext>
            </a:extLst>
          </p:cNvPr>
          <p:cNvSpPr>
            <a:spLocks noGrp="1"/>
          </p:cNvSpPr>
          <p:nvPr/>
        </p:nvSpPr>
        <p:spPr>
          <a:xfrm>
            <a:off x="11010900" y="266700"/>
            <a:ext cx="571500" cy="228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9808" lnSpcReduction="10000"/>
          </a:bodyPr>
          <a:lstStyle/>
          <a:p>
            <a:pPr algn="r">
              <a:defRPr sz="975" b="1">
                <a:solidFill>
                  <a:srgbClr val="AFC2CA"/>
                </a:solidFill>
                <a:latin typeface="DejaVu Sans"/>
                <a:ea typeface="DejaVu Sans"/>
                <a:cs typeface="DejaVu Sans"/>
              </a:defRPr>
            </a:pPr>
            <a:r>
              <a:rPr sz="975" b="1" dirty="0">
                <a:solidFill>
                  <a:srgbClr val="AFC2CA"/>
                </a:solidFill>
                <a:latin typeface="DejaVu Sans"/>
                <a:ea typeface="DejaVu Sans"/>
                <a:cs typeface="DejaVu Sans"/>
              </a:rPr>
              <a:t>0</a:t>
            </a:r>
            <a:r>
              <a:rPr lang="uk-UA" sz="975" b="1" dirty="0">
                <a:solidFill>
                  <a:srgbClr val="AFC2CA"/>
                </a:solidFill>
                <a:latin typeface="DejaVu Sans"/>
                <a:ea typeface="DejaVu Sans"/>
                <a:cs typeface="DejaVu Sans"/>
              </a:rPr>
              <a:t>7</a:t>
            </a:r>
            <a:endParaRPr sz="975" b="1" dirty="0">
              <a:solidFill>
                <a:srgbClr val="AFC2CA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5" name="Прямокутник: округлені кути 4">
            <a:extLst>
              <a:ext uri="{FF2B5EF4-FFF2-40B4-BE49-F238E27FC236}">
                <a16:creationId xmlns:a16="http://schemas.microsoft.com/office/drawing/2014/main" id="{FF7EDEEC-6FED-4E7C-8C58-BF12A4B32BD7}"/>
              </a:ext>
            </a:extLst>
          </p:cNvPr>
          <p:cNvSpPr>
            <a:spLocks noGrp="1"/>
          </p:cNvSpPr>
          <p:nvPr/>
        </p:nvSpPr>
        <p:spPr>
          <a:xfrm>
            <a:off x="609600" y="1428750"/>
            <a:ext cx="7239000" cy="876300"/>
          </a:xfrm>
          <a:prstGeom prst="roundRect">
            <a:avLst>
              <a:gd name="adj" fmla="val 15217"/>
            </a:avLst>
          </a:prstGeom>
          <a:solidFill>
            <a:srgbClr val="16344B"/>
          </a:solidFill>
          <a:ln w="0">
            <a:noFill/>
          </a:ln>
        </p:spPr>
      </p:sp>
      <p:sp>
        <p:nvSpPr>
          <p:cNvPr id="6" name="Прямокутник: округлені кути 5">
            <a:extLst>
              <a:ext uri="{FF2B5EF4-FFF2-40B4-BE49-F238E27FC236}">
                <a16:creationId xmlns:a16="http://schemas.microsoft.com/office/drawing/2014/main" id="{0A691729-7B5E-48AA-9B1A-3B8197EBC47B}"/>
              </a:ext>
            </a:extLst>
          </p:cNvPr>
          <p:cNvSpPr>
            <a:spLocks noGrp="1"/>
          </p:cNvSpPr>
          <p:nvPr/>
        </p:nvSpPr>
        <p:spPr>
          <a:xfrm>
            <a:off x="609600" y="1428750"/>
            <a:ext cx="85725" cy="876300"/>
          </a:xfrm>
          <a:prstGeom prst="roundRect">
            <a:avLst>
              <a:gd name="adj" fmla="val 44444"/>
            </a:avLst>
          </a:prstGeom>
          <a:solidFill>
            <a:srgbClr val="DDAE4C"/>
          </a:solidFill>
          <a:ln w="0">
            <a:noFill/>
          </a:ln>
        </p:spPr>
      </p:sp>
      <p:sp>
        <p:nvSpPr>
          <p:cNvPr id="7" name="Прямокутник 6">
            <a:extLst>
              <a:ext uri="{FF2B5EF4-FFF2-40B4-BE49-F238E27FC236}">
                <a16:creationId xmlns:a16="http://schemas.microsoft.com/office/drawing/2014/main" id="{F500DA71-59B9-48D7-B46A-E2E33FB21188}"/>
              </a:ext>
            </a:extLst>
          </p:cNvPr>
          <p:cNvSpPr>
            <a:spLocks noGrp="1"/>
          </p:cNvSpPr>
          <p:nvPr/>
        </p:nvSpPr>
        <p:spPr>
          <a:xfrm>
            <a:off x="876300" y="1552575"/>
            <a:ext cx="6762750" cy="190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66667" lnSpcReduction="10000"/>
          </a:bodyPr>
          <a:lstStyle/>
          <a:p>
            <a:pPr algn="l">
              <a:defRPr sz="975" b="1">
                <a:solidFill>
                  <a:srgbClr val="DDAE4C"/>
                </a:solidFill>
                <a:latin typeface="DejaVu Sans"/>
                <a:ea typeface="DejaVu Sans"/>
                <a:cs typeface="DejaVu Sans"/>
              </a:defRPr>
            </a:pPr>
            <a:r>
              <a:rPr sz="975" b="1">
                <a:solidFill>
                  <a:srgbClr val="DDAE4C"/>
                </a:solidFill>
                <a:latin typeface="DejaVu Sans"/>
                <a:ea typeface="DejaVu Sans"/>
                <a:cs typeface="DejaVu Sans"/>
              </a:rPr>
              <a:t>ВИЗНАЧЕННЯ</a:t>
            </a:r>
          </a:p>
        </p:txBody>
      </p:sp>
      <p:sp>
        <p:nvSpPr>
          <p:cNvPr id="8" name="Прямокутник 7">
            <a:extLst>
              <a:ext uri="{FF2B5EF4-FFF2-40B4-BE49-F238E27FC236}">
                <a16:creationId xmlns:a16="http://schemas.microsoft.com/office/drawing/2014/main" id="{47713A9F-65E9-47E8-A452-FA1C6800569F}"/>
              </a:ext>
            </a:extLst>
          </p:cNvPr>
          <p:cNvSpPr>
            <a:spLocks noGrp="1"/>
          </p:cNvSpPr>
          <p:nvPr/>
        </p:nvSpPr>
        <p:spPr>
          <a:xfrm>
            <a:off x="876300" y="1752600"/>
            <a:ext cx="6743700" cy="4286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68076" lnSpcReduction="20000"/>
          </a:bodyPr>
          <a:lstStyle/>
          <a:p>
            <a:pPr algn="l">
              <a:defRPr sz="14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Воєнна деградація ґрунту — комплекс механічних, хімічних і біологічних змін, які знижують його родючість, екологічні функції та здатність до самовідновлення.</a:t>
            </a:r>
          </a:p>
        </p:txBody>
      </p:sp>
      <p:sp>
        <p:nvSpPr>
          <p:cNvPr id="9" name="Прямокутник: округлені кути 8">
            <a:extLst>
              <a:ext uri="{FF2B5EF4-FFF2-40B4-BE49-F238E27FC236}">
                <a16:creationId xmlns:a16="http://schemas.microsoft.com/office/drawing/2014/main" id="{FA7D926E-2FC8-4578-9B02-B902098E8D16}"/>
              </a:ext>
            </a:extLst>
          </p:cNvPr>
          <p:cNvSpPr>
            <a:spLocks noGrp="1"/>
          </p:cNvSpPr>
          <p:nvPr/>
        </p:nvSpPr>
        <p:spPr>
          <a:xfrm>
            <a:off x="609600" y="2667000"/>
            <a:ext cx="76200" cy="76200"/>
          </a:xfrm>
          <a:prstGeom prst="roundRect">
            <a:avLst>
              <a:gd name="adj" fmla="val 50000"/>
            </a:avLst>
          </a:prstGeom>
          <a:solidFill>
            <a:srgbClr val="42B4C6"/>
          </a:solidFill>
          <a:ln w="0">
            <a:noFill/>
          </a:ln>
        </p:spPr>
      </p:sp>
      <p:sp>
        <p:nvSpPr>
          <p:cNvPr id="10" name="Прямокутник 9">
            <a:extLst>
              <a:ext uri="{FF2B5EF4-FFF2-40B4-BE49-F238E27FC236}">
                <a16:creationId xmlns:a16="http://schemas.microsoft.com/office/drawing/2014/main" id="{F277BE48-4074-4F06-9033-D48157856091}"/>
              </a:ext>
            </a:extLst>
          </p:cNvPr>
          <p:cNvSpPr>
            <a:spLocks noGrp="1"/>
          </p:cNvSpPr>
          <p:nvPr/>
        </p:nvSpPr>
        <p:spPr>
          <a:xfrm>
            <a:off x="800100" y="2571750"/>
            <a:ext cx="3190875" cy="4286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35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chemeClr val="tx1">
                    <a:lumMod val="95000"/>
                    <a:lumOff val="5000"/>
                  </a:schemeClr>
                </a:solidFill>
                <a:latin typeface="DejaVu Sans"/>
                <a:ea typeface="DejaVu Sans"/>
                <a:cs typeface="DejaVu Sans"/>
              </a:rPr>
              <a:t>механічна деградація</a:t>
            </a:r>
          </a:p>
        </p:txBody>
      </p:sp>
      <p:sp>
        <p:nvSpPr>
          <p:cNvPr id="11" name="Прямокутник: округлені кути 10">
            <a:extLst>
              <a:ext uri="{FF2B5EF4-FFF2-40B4-BE49-F238E27FC236}">
                <a16:creationId xmlns:a16="http://schemas.microsoft.com/office/drawing/2014/main" id="{68A31254-A324-44E3-810E-F8959828A99B}"/>
              </a:ext>
            </a:extLst>
          </p:cNvPr>
          <p:cNvSpPr>
            <a:spLocks noGrp="1"/>
          </p:cNvSpPr>
          <p:nvPr/>
        </p:nvSpPr>
        <p:spPr>
          <a:xfrm>
            <a:off x="609600" y="3124200"/>
            <a:ext cx="76200" cy="76200"/>
          </a:xfrm>
          <a:prstGeom prst="roundRect">
            <a:avLst>
              <a:gd name="adj" fmla="val 50000"/>
            </a:avLst>
          </a:prstGeom>
          <a:solidFill>
            <a:srgbClr val="62936C"/>
          </a:solidFill>
          <a:ln w="0">
            <a:noFill/>
          </a:ln>
        </p:spPr>
      </p:sp>
      <p:sp>
        <p:nvSpPr>
          <p:cNvPr id="12" name="Прямокутник 11">
            <a:extLst>
              <a:ext uri="{FF2B5EF4-FFF2-40B4-BE49-F238E27FC236}">
                <a16:creationId xmlns:a16="http://schemas.microsoft.com/office/drawing/2014/main" id="{26F7F457-7E23-4CB8-9B44-A15B3ECE6A09}"/>
              </a:ext>
            </a:extLst>
          </p:cNvPr>
          <p:cNvSpPr>
            <a:spLocks noGrp="1"/>
          </p:cNvSpPr>
          <p:nvPr/>
        </p:nvSpPr>
        <p:spPr>
          <a:xfrm>
            <a:off x="800100" y="3028950"/>
            <a:ext cx="3190875" cy="4286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35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DejaVu Sans"/>
                <a:ea typeface="DejaVu Sans"/>
                <a:cs typeface="DejaVu Sans"/>
              </a:rPr>
              <a:t>ущільнення</a:t>
            </a:r>
            <a:endParaRPr sz="1350" b="0" dirty="0">
              <a:solidFill>
                <a:schemeClr val="tx1">
                  <a:lumMod val="95000"/>
                  <a:lumOff val="5000"/>
                </a:schemeClr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13" name="Прямокутник: округлені кути 12">
            <a:extLst>
              <a:ext uri="{FF2B5EF4-FFF2-40B4-BE49-F238E27FC236}">
                <a16:creationId xmlns:a16="http://schemas.microsoft.com/office/drawing/2014/main" id="{28C31EF2-01C8-410A-8C52-14886660B483}"/>
              </a:ext>
            </a:extLst>
          </p:cNvPr>
          <p:cNvSpPr>
            <a:spLocks noGrp="1"/>
          </p:cNvSpPr>
          <p:nvPr/>
        </p:nvSpPr>
        <p:spPr>
          <a:xfrm>
            <a:off x="609600" y="3581400"/>
            <a:ext cx="76200" cy="76200"/>
          </a:xfrm>
          <a:prstGeom prst="roundRect">
            <a:avLst>
              <a:gd name="adj" fmla="val 50000"/>
            </a:avLst>
          </a:prstGeom>
          <a:solidFill>
            <a:srgbClr val="DDAE4C"/>
          </a:solidFill>
          <a:ln w="0">
            <a:noFill/>
          </a:ln>
        </p:spPr>
      </p:sp>
      <p:sp>
        <p:nvSpPr>
          <p:cNvPr id="14" name="Прямокутник 13">
            <a:extLst>
              <a:ext uri="{FF2B5EF4-FFF2-40B4-BE49-F238E27FC236}">
                <a16:creationId xmlns:a16="http://schemas.microsoft.com/office/drawing/2014/main" id="{231C3EB4-28CF-4BD9-8A7F-A1C8FCFE7CED}"/>
              </a:ext>
            </a:extLst>
          </p:cNvPr>
          <p:cNvSpPr>
            <a:spLocks noGrp="1"/>
          </p:cNvSpPr>
          <p:nvPr/>
        </p:nvSpPr>
        <p:spPr>
          <a:xfrm>
            <a:off x="800100" y="3486150"/>
            <a:ext cx="3190875" cy="4286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35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DejaVu Sans"/>
                <a:ea typeface="DejaVu Sans"/>
                <a:cs typeface="DejaVu Sans"/>
              </a:rPr>
              <a:t>ерозія</a:t>
            </a:r>
            <a:endParaRPr sz="1350" b="0" dirty="0">
              <a:solidFill>
                <a:schemeClr val="tx1">
                  <a:lumMod val="95000"/>
                  <a:lumOff val="5000"/>
                </a:schemeClr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15" name="Прямокутник: округлені кути 14">
            <a:extLst>
              <a:ext uri="{FF2B5EF4-FFF2-40B4-BE49-F238E27FC236}">
                <a16:creationId xmlns:a16="http://schemas.microsoft.com/office/drawing/2014/main" id="{02BAB6CA-B325-4BF5-A194-095E5126E1EE}"/>
              </a:ext>
            </a:extLst>
          </p:cNvPr>
          <p:cNvSpPr>
            <a:spLocks noGrp="1"/>
          </p:cNvSpPr>
          <p:nvPr/>
        </p:nvSpPr>
        <p:spPr>
          <a:xfrm>
            <a:off x="609600" y="4038600"/>
            <a:ext cx="76200" cy="76200"/>
          </a:xfrm>
          <a:prstGeom prst="roundRect">
            <a:avLst>
              <a:gd name="adj" fmla="val 50000"/>
            </a:avLst>
          </a:prstGeom>
          <a:solidFill>
            <a:srgbClr val="42B4C6"/>
          </a:solidFill>
          <a:ln w="0">
            <a:noFill/>
          </a:ln>
        </p:spPr>
      </p:sp>
      <p:sp>
        <p:nvSpPr>
          <p:cNvPr id="16" name="Прямокутник 15">
            <a:extLst>
              <a:ext uri="{FF2B5EF4-FFF2-40B4-BE49-F238E27FC236}">
                <a16:creationId xmlns:a16="http://schemas.microsoft.com/office/drawing/2014/main" id="{554C6599-AABD-4726-A839-A17D5FF34CD1}"/>
              </a:ext>
            </a:extLst>
          </p:cNvPr>
          <p:cNvSpPr>
            <a:spLocks noGrp="1"/>
          </p:cNvSpPr>
          <p:nvPr/>
        </p:nvSpPr>
        <p:spPr>
          <a:xfrm>
            <a:off x="800100" y="3943350"/>
            <a:ext cx="3190875" cy="4286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35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DejaVu Sans"/>
                <a:ea typeface="DejaVu Sans"/>
                <a:cs typeface="DejaVu Sans"/>
              </a:rPr>
              <a:t>втрата</a:t>
            </a:r>
            <a:r>
              <a:rPr sz="1350" b="0" dirty="0">
                <a:solidFill>
                  <a:schemeClr val="tx1">
                    <a:lumMod val="95000"/>
                    <a:lumOff val="5000"/>
                  </a:schemeClr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350" b="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DejaVu Sans"/>
                <a:ea typeface="DejaVu Sans"/>
                <a:cs typeface="DejaVu Sans"/>
              </a:rPr>
              <a:t>органічної</a:t>
            </a:r>
            <a:r>
              <a:rPr sz="1350" b="0" dirty="0">
                <a:solidFill>
                  <a:schemeClr val="tx1">
                    <a:lumMod val="95000"/>
                    <a:lumOff val="5000"/>
                  </a:schemeClr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350" b="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DejaVu Sans"/>
                <a:ea typeface="DejaVu Sans"/>
                <a:cs typeface="DejaVu Sans"/>
              </a:rPr>
              <a:t>речовини</a:t>
            </a:r>
            <a:endParaRPr sz="1350" b="0" dirty="0">
              <a:solidFill>
                <a:schemeClr val="tx1">
                  <a:lumMod val="95000"/>
                  <a:lumOff val="5000"/>
                </a:schemeClr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17" name="Прямокутник: округлені кути 16">
            <a:extLst>
              <a:ext uri="{FF2B5EF4-FFF2-40B4-BE49-F238E27FC236}">
                <a16:creationId xmlns:a16="http://schemas.microsoft.com/office/drawing/2014/main" id="{3C7982B3-938F-4854-9A17-DF6D14048BB3}"/>
              </a:ext>
            </a:extLst>
          </p:cNvPr>
          <p:cNvSpPr>
            <a:spLocks noGrp="1"/>
          </p:cNvSpPr>
          <p:nvPr/>
        </p:nvSpPr>
        <p:spPr>
          <a:xfrm>
            <a:off x="609600" y="4495800"/>
            <a:ext cx="76200" cy="76200"/>
          </a:xfrm>
          <a:prstGeom prst="roundRect">
            <a:avLst>
              <a:gd name="adj" fmla="val 50000"/>
            </a:avLst>
          </a:prstGeom>
          <a:solidFill>
            <a:srgbClr val="62936C"/>
          </a:solidFill>
          <a:ln w="0">
            <a:noFill/>
          </a:ln>
        </p:spPr>
      </p:sp>
      <p:sp>
        <p:nvSpPr>
          <p:cNvPr id="18" name="Прямокутник 17">
            <a:extLst>
              <a:ext uri="{FF2B5EF4-FFF2-40B4-BE49-F238E27FC236}">
                <a16:creationId xmlns:a16="http://schemas.microsoft.com/office/drawing/2014/main" id="{0100FD65-033D-4448-AEA4-6A758E9CBAB6}"/>
              </a:ext>
            </a:extLst>
          </p:cNvPr>
          <p:cNvSpPr>
            <a:spLocks noGrp="1"/>
          </p:cNvSpPr>
          <p:nvPr/>
        </p:nvSpPr>
        <p:spPr>
          <a:xfrm>
            <a:off x="800100" y="4400550"/>
            <a:ext cx="3190875" cy="4286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35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chemeClr val="tx1">
                    <a:lumMod val="95000"/>
                    <a:lumOff val="5000"/>
                  </a:schemeClr>
                </a:solidFill>
                <a:latin typeface="DejaVu Sans"/>
                <a:ea typeface="DejaVu Sans"/>
                <a:cs typeface="DejaVu Sans"/>
              </a:rPr>
              <a:t>забруднення металами</a:t>
            </a:r>
          </a:p>
        </p:txBody>
      </p:sp>
      <p:sp>
        <p:nvSpPr>
          <p:cNvPr id="19" name="Прямокутник: округлені кути 18">
            <a:extLst>
              <a:ext uri="{FF2B5EF4-FFF2-40B4-BE49-F238E27FC236}">
                <a16:creationId xmlns:a16="http://schemas.microsoft.com/office/drawing/2014/main" id="{D3684ED5-9210-47C3-8A9F-87730AA4C3E8}"/>
              </a:ext>
            </a:extLst>
          </p:cNvPr>
          <p:cNvSpPr>
            <a:spLocks noGrp="1"/>
          </p:cNvSpPr>
          <p:nvPr/>
        </p:nvSpPr>
        <p:spPr>
          <a:xfrm>
            <a:off x="4000500" y="2667000"/>
            <a:ext cx="76200" cy="76200"/>
          </a:xfrm>
          <a:prstGeom prst="roundRect">
            <a:avLst>
              <a:gd name="adj" fmla="val 50000"/>
            </a:avLst>
          </a:prstGeom>
          <a:solidFill>
            <a:srgbClr val="42B4C6"/>
          </a:solidFill>
          <a:ln w="0">
            <a:noFill/>
          </a:ln>
        </p:spPr>
      </p:sp>
      <p:sp>
        <p:nvSpPr>
          <p:cNvPr id="20" name="Прямокутник 19">
            <a:extLst>
              <a:ext uri="{FF2B5EF4-FFF2-40B4-BE49-F238E27FC236}">
                <a16:creationId xmlns:a16="http://schemas.microsoft.com/office/drawing/2014/main" id="{5998F1FE-08AC-4C66-9745-5F73EF8A6625}"/>
              </a:ext>
            </a:extLst>
          </p:cNvPr>
          <p:cNvSpPr>
            <a:spLocks noGrp="1"/>
          </p:cNvSpPr>
          <p:nvPr/>
        </p:nvSpPr>
        <p:spPr>
          <a:xfrm>
            <a:off x="4191000" y="2571750"/>
            <a:ext cx="3429000" cy="4286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35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DejaVu Sans"/>
                <a:ea typeface="DejaVu Sans"/>
                <a:cs typeface="DejaVu Sans"/>
              </a:rPr>
              <a:t>забруднення</a:t>
            </a:r>
            <a:r>
              <a:rPr sz="1350" b="0" dirty="0">
                <a:solidFill>
                  <a:schemeClr val="tx1">
                    <a:lumMod val="95000"/>
                    <a:lumOff val="5000"/>
                  </a:schemeClr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350" b="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DejaVu Sans"/>
                <a:ea typeface="DejaVu Sans"/>
                <a:cs typeface="DejaVu Sans"/>
              </a:rPr>
              <a:t>нафтопродуктами</a:t>
            </a:r>
            <a:endParaRPr sz="1350" b="0" dirty="0">
              <a:solidFill>
                <a:schemeClr val="tx1">
                  <a:lumMod val="95000"/>
                  <a:lumOff val="5000"/>
                </a:schemeClr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21" name="Прямокутник: округлені кути 20">
            <a:extLst>
              <a:ext uri="{FF2B5EF4-FFF2-40B4-BE49-F238E27FC236}">
                <a16:creationId xmlns:a16="http://schemas.microsoft.com/office/drawing/2014/main" id="{509F36EC-F8AC-423D-8019-6D25204B0FD0}"/>
              </a:ext>
            </a:extLst>
          </p:cNvPr>
          <p:cNvSpPr>
            <a:spLocks noGrp="1"/>
          </p:cNvSpPr>
          <p:nvPr/>
        </p:nvSpPr>
        <p:spPr>
          <a:xfrm>
            <a:off x="4000500" y="3124200"/>
            <a:ext cx="76200" cy="76200"/>
          </a:xfrm>
          <a:prstGeom prst="roundRect">
            <a:avLst>
              <a:gd name="adj" fmla="val 50000"/>
            </a:avLst>
          </a:prstGeom>
          <a:solidFill>
            <a:srgbClr val="62936C"/>
          </a:solidFill>
          <a:ln w="0">
            <a:noFill/>
          </a:ln>
        </p:spPr>
      </p:sp>
      <p:sp>
        <p:nvSpPr>
          <p:cNvPr id="22" name="Прямокутник 21">
            <a:extLst>
              <a:ext uri="{FF2B5EF4-FFF2-40B4-BE49-F238E27FC236}">
                <a16:creationId xmlns:a16="http://schemas.microsoft.com/office/drawing/2014/main" id="{14357EFC-B6CA-407A-816F-D4CBFA92F244}"/>
              </a:ext>
            </a:extLst>
          </p:cNvPr>
          <p:cNvSpPr>
            <a:spLocks noGrp="1"/>
          </p:cNvSpPr>
          <p:nvPr/>
        </p:nvSpPr>
        <p:spPr>
          <a:xfrm>
            <a:off x="4191000" y="3028950"/>
            <a:ext cx="3429000" cy="4286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35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DejaVu Sans"/>
                <a:ea typeface="DejaVu Sans"/>
                <a:cs typeface="DejaVu Sans"/>
              </a:rPr>
              <a:t>порушення</a:t>
            </a:r>
            <a:r>
              <a:rPr sz="1350" b="0" dirty="0">
                <a:solidFill>
                  <a:schemeClr val="tx1">
                    <a:lumMod val="95000"/>
                    <a:lumOff val="5000"/>
                  </a:schemeClr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350" b="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DejaVu Sans"/>
                <a:ea typeface="DejaVu Sans"/>
                <a:cs typeface="DejaVu Sans"/>
              </a:rPr>
              <a:t>ґрунтової</a:t>
            </a:r>
            <a:r>
              <a:rPr sz="1350" b="0" dirty="0">
                <a:solidFill>
                  <a:schemeClr val="tx1">
                    <a:lumMod val="95000"/>
                    <a:lumOff val="5000"/>
                  </a:schemeClr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350" b="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DejaVu Sans"/>
                <a:ea typeface="DejaVu Sans"/>
                <a:cs typeface="DejaVu Sans"/>
              </a:rPr>
              <a:t>біоти</a:t>
            </a:r>
            <a:endParaRPr sz="1350" b="0" dirty="0">
              <a:solidFill>
                <a:schemeClr val="tx1">
                  <a:lumMod val="95000"/>
                  <a:lumOff val="5000"/>
                </a:schemeClr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23" name="Прямокутник: округлені кути 22">
            <a:extLst>
              <a:ext uri="{FF2B5EF4-FFF2-40B4-BE49-F238E27FC236}">
                <a16:creationId xmlns:a16="http://schemas.microsoft.com/office/drawing/2014/main" id="{88687AD3-DDFB-4202-9F93-C4819BFCF579}"/>
              </a:ext>
            </a:extLst>
          </p:cNvPr>
          <p:cNvSpPr>
            <a:spLocks noGrp="1"/>
          </p:cNvSpPr>
          <p:nvPr/>
        </p:nvSpPr>
        <p:spPr>
          <a:xfrm>
            <a:off x="4000500" y="3581400"/>
            <a:ext cx="76200" cy="76200"/>
          </a:xfrm>
          <a:prstGeom prst="roundRect">
            <a:avLst>
              <a:gd name="adj" fmla="val 50000"/>
            </a:avLst>
          </a:prstGeom>
          <a:solidFill>
            <a:srgbClr val="DDAE4C"/>
          </a:solidFill>
          <a:ln w="0">
            <a:noFill/>
          </a:ln>
        </p:spPr>
      </p:sp>
      <p:sp>
        <p:nvSpPr>
          <p:cNvPr id="24" name="Прямокутник 23">
            <a:extLst>
              <a:ext uri="{FF2B5EF4-FFF2-40B4-BE49-F238E27FC236}">
                <a16:creationId xmlns:a16="http://schemas.microsoft.com/office/drawing/2014/main" id="{06AE2BF3-9202-47D7-AAE5-1F92674ED2B7}"/>
              </a:ext>
            </a:extLst>
          </p:cNvPr>
          <p:cNvSpPr>
            <a:spLocks noGrp="1"/>
          </p:cNvSpPr>
          <p:nvPr/>
        </p:nvSpPr>
        <p:spPr>
          <a:xfrm>
            <a:off x="4191000" y="3486150"/>
            <a:ext cx="3429000" cy="4286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35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DejaVu Sans"/>
                <a:ea typeface="DejaVu Sans"/>
                <a:cs typeface="DejaVu Sans"/>
              </a:rPr>
              <a:t>зміна</a:t>
            </a:r>
            <a:r>
              <a:rPr sz="1350" b="0" dirty="0">
                <a:solidFill>
                  <a:schemeClr val="tx1">
                    <a:lumMod val="95000"/>
                    <a:lumOff val="5000"/>
                  </a:schemeClr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350" b="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DejaVu Sans"/>
                <a:ea typeface="DejaVu Sans"/>
                <a:cs typeface="DejaVu Sans"/>
              </a:rPr>
              <a:t>водного</a:t>
            </a:r>
            <a:r>
              <a:rPr sz="1350" b="0" dirty="0">
                <a:solidFill>
                  <a:schemeClr val="tx1">
                    <a:lumMod val="95000"/>
                    <a:lumOff val="5000"/>
                  </a:schemeClr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350" b="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DejaVu Sans"/>
                <a:ea typeface="DejaVu Sans"/>
                <a:cs typeface="DejaVu Sans"/>
              </a:rPr>
              <a:t>режиму</a:t>
            </a:r>
            <a:endParaRPr sz="1350" b="0" dirty="0">
              <a:solidFill>
                <a:schemeClr val="tx1">
                  <a:lumMod val="95000"/>
                  <a:lumOff val="5000"/>
                </a:schemeClr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25" name="Прямокутник: округлені кути 24">
            <a:extLst>
              <a:ext uri="{FF2B5EF4-FFF2-40B4-BE49-F238E27FC236}">
                <a16:creationId xmlns:a16="http://schemas.microsoft.com/office/drawing/2014/main" id="{1160BD4F-F4B4-4874-9B6C-BB825D008A03}"/>
              </a:ext>
            </a:extLst>
          </p:cNvPr>
          <p:cNvSpPr>
            <a:spLocks noGrp="1"/>
          </p:cNvSpPr>
          <p:nvPr/>
        </p:nvSpPr>
        <p:spPr>
          <a:xfrm>
            <a:off x="4000500" y="4038600"/>
            <a:ext cx="76200" cy="76200"/>
          </a:xfrm>
          <a:prstGeom prst="roundRect">
            <a:avLst>
              <a:gd name="adj" fmla="val 50000"/>
            </a:avLst>
          </a:prstGeom>
          <a:solidFill>
            <a:srgbClr val="42B4C6"/>
          </a:solidFill>
          <a:ln w="0">
            <a:noFill/>
          </a:ln>
        </p:spPr>
      </p:sp>
      <p:sp>
        <p:nvSpPr>
          <p:cNvPr id="26" name="Прямокутник 25">
            <a:extLst>
              <a:ext uri="{FF2B5EF4-FFF2-40B4-BE49-F238E27FC236}">
                <a16:creationId xmlns:a16="http://schemas.microsoft.com/office/drawing/2014/main" id="{D3E19892-4CE8-4556-8969-B5B75EB2D5CE}"/>
              </a:ext>
            </a:extLst>
          </p:cNvPr>
          <p:cNvSpPr>
            <a:spLocks noGrp="1"/>
          </p:cNvSpPr>
          <p:nvPr/>
        </p:nvSpPr>
        <p:spPr>
          <a:xfrm>
            <a:off x="4191000" y="3943350"/>
            <a:ext cx="3429000" cy="4286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35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chemeClr val="tx1">
                    <a:lumMod val="95000"/>
                    <a:lumOff val="5000"/>
                  </a:schemeClr>
                </a:solidFill>
                <a:latin typeface="DejaVu Sans"/>
                <a:ea typeface="DejaVu Sans"/>
                <a:cs typeface="DejaVu Sans"/>
              </a:rPr>
              <a:t>втрата родючості</a:t>
            </a:r>
          </a:p>
        </p:txBody>
      </p:sp>
      <p:pic>
        <p:nvPicPr>
          <p:cNvPr id="68" name="Рисунок 67"/>
          <p:cNvPicPr>
            <a:picLocks noChangeAspect="1"/>
          </p:cNvPicPr>
          <p:nvPr/>
        </p:nvPicPr>
        <p:blipFill>
          <a:blip r:embed="rId3"/>
          <a:srcRect l="27128" r="27128"/>
          <a:stretch>
            <a:fillRect/>
          </a:stretch>
        </p:blipFill>
        <p:spPr>
          <a:xfrm>
            <a:off x="8191500" y="1428750"/>
            <a:ext cx="3390900" cy="4171950"/>
          </a:xfrm>
          <a:prstGeom prst="rect">
            <a:avLst/>
          </a:prstGeom>
        </p:spPr>
      </p:pic>
      <p:sp>
        <p:nvSpPr>
          <p:cNvPr id="28" name="Прямокутник: округлені кути 27">
            <a:extLst>
              <a:ext uri="{FF2B5EF4-FFF2-40B4-BE49-F238E27FC236}">
                <a16:creationId xmlns:a16="http://schemas.microsoft.com/office/drawing/2014/main" id="{5013EEDE-2A05-4725-BFD5-8D198C56A13E}"/>
              </a:ext>
            </a:extLst>
          </p:cNvPr>
          <p:cNvSpPr>
            <a:spLocks noGrp="1"/>
          </p:cNvSpPr>
          <p:nvPr/>
        </p:nvSpPr>
        <p:spPr>
          <a:xfrm>
            <a:off x="8191500" y="5715000"/>
            <a:ext cx="3390900" cy="647700"/>
          </a:xfrm>
          <a:prstGeom prst="roundRect">
            <a:avLst>
              <a:gd name="adj" fmla="val 20588"/>
            </a:avLst>
          </a:prstGeom>
          <a:solidFill>
            <a:srgbClr val="DDAE4C"/>
          </a:solidFill>
          <a:ln w="0">
            <a:noFill/>
          </a:ln>
        </p:spPr>
      </p:sp>
      <p:sp>
        <p:nvSpPr>
          <p:cNvPr id="29" name="Прямокутник 28">
            <a:extLst>
              <a:ext uri="{FF2B5EF4-FFF2-40B4-BE49-F238E27FC236}">
                <a16:creationId xmlns:a16="http://schemas.microsoft.com/office/drawing/2014/main" id="{AE04C105-74EC-4370-8861-1BD304ABA0C3}"/>
              </a:ext>
            </a:extLst>
          </p:cNvPr>
          <p:cNvSpPr>
            <a:spLocks noGrp="1"/>
          </p:cNvSpPr>
          <p:nvPr/>
        </p:nvSpPr>
        <p:spPr>
          <a:xfrm>
            <a:off x="8401050" y="5791200"/>
            <a:ext cx="2971800" cy="4762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75956" lnSpcReduction="20000"/>
          </a:bodyPr>
          <a:lstStyle/>
          <a:p>
            <a:pPr algn="ctr">
              <a:defRPr sz="1275" b="1">
                <a:solidFill>
                  <a:srgbClr val="0B1F33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0B1F33"/>
                </a:solidFill>
                <a:latin typeface="DejaVu Sans"/>
                <a:ea typeface="DejaVu Sans"/>
                <a:cs typeface="DejaVu Sans"/>
              </a:rPr>
              <a:t>Відновлення ґрунту часто потребує десятків або сотень років</a:t>
            </a:r>
          </a:p>
        </p:txBody>
      </p:sp>
      <p:sp>
        <p:nvSpPr>
          <p:cNvPr id="30" name="Прямокутник: округлені кути 29">
            <a:extLst>
              <a:ext uri="{FF2B5EF4-FFF2-40B4-BE49-F238E27FC236}">
                <a16:creationId xmlns:a16="http://schemas.microsoft.com/office/drawing/2014/main" id="{29C39198-82A5-4A31-A666-0C839C601899}"/>
              </a:ext>
            </a:extLst>
          </p:cNvPr>
          <p:cNvSpPr>
            <a:spLocks noGrp="1"/>
          </p:cNvSpPr>
          <p:nvPr/>
        </p:nvSpPr>
        <p:spPr>
          <a:xfrm>
            <a:off x="609600" y="5476875"/>
            <a:ext cx="1238250" cy="457200"/>
          </a:xfrm>
          <a:prstGeom prst="roundRect">
            <a:avLst>
              <a:gd name="adj" fmla="val 20833"/>
            </a:avLst>
          </a:prstGeom>
          <a:solidFill>
            <a:srgbClr val="245A85"/>
          </a:solidFill>
          <a:ln w="0">
            <a:noFill/>
          </a:ln>
        </p:spPr>
      </p:sp>
      <p:sp>
        <p:nvSpPr>
          <p:cNvPr id="31" name="Прямокутник 30">
            <a:extLst>
              <a:ext uri="{FF2B5EF4-FFF2-40B4-BE49-F238E27FC236}">
                <a16:creationId xmlns:a16="http://schemas.microsoft.com/office/drawing/2014/main" id="{9F14FC32-C1F8-47DB-880C-BEB2ADDBA1CC}"/>
              </a:ext>
            </a:extLst>
          </p:cNvPr>
          <p:cNvSpPr>
            <a:spLocks noGrp="1"/>
          </p:cNvSpPr>
          <p:nvPr/>
        </p:nvSpPr>
        <p:spPr>
          <a:xfrm>
            <a:off x="685800" y="5534025"/>
            <a:ext cx="1085850" cy="3333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10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вибух</a:t>
            </a:r>
          </a:p>
        </p:txBody>
      </p:sp>
      <p:sp>
        <p:nvSpPr>
          <p:cNvPr id="32" name="Прямокутник: округлені кути 31">
            <a:extLst>
              <a:ext uri="{FF2B5EF4-FFF2-40B4-BE49-F238E27FC236}">
                <a16:creationId xmlns:a16="http://schemas.microsoft.com/office/drawing/2014/main" id="{50B11479-FCD4-4AB3-A256-BCA15EEA9B1E}"/>
              </a:ext>
            </a:extLst>
          </p:cNvPr>
          <p:cNvSpPr>
            <a:spLocks noGrp="1"/>
          </p:cNvSpPr>
          <p:nvPr/>
        </p:nvSpPr>
        <p:spPr>
          <a:xfrm>
            <a:off x="1990725" y="5476875"/>
            <a:ext cx="1238250" cy="457200"/>
          </a:xfrm>
          <a:prstGeom prst="roundRect">
            <a:avLst>
              <a:gd name="adj" fmla="val 20833"/>
            </a:avLst>
          </a:prstGeom>
          <a:solidFill>
            <a:srgbClr val="245A85"/>
          </a:solidFill>
          <a:ln w="0">
            <a:noFill/>
          </a:ln>
        </p:spPr>
      </p:sp>
      <p:sp>
        <p:nvSpPr>
          <p:cNvPr id="33" name="Прямокутник 32">
            <a:extLst>
              <a:ext uri="{FF2B5EF4-FFF2-40B4-BE49-F238E27FC236}">
                <a16:creationId xmlns:a16="http://schemas.microsoft.com/office/drawing/2014/main" id="{68382636-FFB5-4FB0-B647-BDB740871025}"/>
              </a:ext>
            </a:extLst>
          </p:cNvPr>
          <p:cNvSpPr>
            <a:spLocks noGrp="1"/>
          </p:cNvSpPr>
          <p:nvPr/>
        </p:nvSpPr>
        <p:spPr>
          <a:xfrm>
            <a:off x="2066925" y="5534025"/>
            <a:ext cx="1085850" cy="3333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10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пожежа</a:t>
            </a:r>
          </a:p>
        </p:txBody>
      </p:sp>
      <p:sp>
        <p:nvSpPr>
          <p:cNvPr id="34" name="Прямокутник: округлені кути 33">
            <a:extLst>
              <a:ext uri="{FF2B5EF4-FFF2-40B4-BE49-F238E27FC236}">
                <a16:creationId xmlns:a16="http://schemas.microsoft.com/office/drawing/2014/main" id="{E082360C-64B9-4CEE-9A9C-C7324A6BFA95}"/>
              </a:ext>
            </a:extLst>
          </p:cNvPr>
          <p:cNvSpPr>
            <a:spLocks noGrp="1"/>
          </p:cNvSpPr>
          <p:nvPr/>
        </p:nvSpPr>
        <p:spPr>
          <a:xfrm>
            <a:off x="3371850" y="5476875"/>
            <a:ext cx="1238250" cy="457200"/>
          </a:xfrm>
          <a:prstGeom prst="roundRect">
            <a:avLst>
              <a:gd name="adj" fmla="val 20833"/>
            </a:avLst>
          </a:prstGeom>
          <a:solidFill>
            <a:srgbClr val="245A85"/>
          </a:solidFill>
          <a:ln w="0">
            <a:noFill/>
          </a:ln>
        </p:spPr>
      </p:sp>
      <p:sp>
        <p:nvSpPr>
          <p:cNvPr id="35" name="Прямокутник 34">
            <a:extLst>
              <a:ext uri="{FF2B5EF4-FFF2-40B4-BE49-F238E27FC236}">
                <a16:creationId xmlns:a16="http://schemas.microsoft.com/office/drawing/2014/main" id="{33015AD5-542D-48E4-9F99-5214D494D161}"/>
              </a:ext>
            </a:extLst>
          </p:cNvPr>
          <p:cNvSpPr>
            <a:spLocks noGrp="1"/>
          </p:cNvSpPr>
          <p:nvPr/>
        </p:nvSpPr>
        <p:spPr>
          <a:xfrm>
            <a:off x="3448050" y="5534025"/>
            <a:ext cx="1085850" cy="3333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75595" lnSpcReduction="10000"/>
          </a:bodyPr>
          <a:lstStyle/>
          <a:p>
            <a:pPr algn="ctr">
              <a:defRPr sz="10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хімічне забруднення</a:t>
            </a:r>
          </a:p>
        </p:txBody>
      </p:sp>
      <p:sp>
        <p:nvSpPr>
          <p:cNvPr id="36" name="Прямокутник: округлені кути 35">
            <a:extLst>
              <a:ext uri="{FF2B5EF4-FFF2-40B4-BE49-F238E27FC236}">
                <a16:creationId xmlns:a16="http://schemas.microsoft.com/office/drawing/2014/main" id="{B4E77E66-E38C-4CA4-9D71-E04B7B9EAD24}"/>
              </a:ext>
            </a:extLst>
          </p:cNvPr>
          <p:cNvSpPr>
            <a:spLocks noGrp="1"/>
          </p:cNvSpPr>
          <p:nvPr/>
        </p:nvSpPr>
        <p:spPr>
          <a:xfrm>
            <a:off x="4752975" y="5476875"/>
            <a:ext cx="1238250" cy="457200"/>
          </a:xfrm>
          <a:prstGeom prst="roundRect">
            <a:avLst>
              <a:gd name="adj" fmla="val 20833"/>
            </a:avLst>
          </a:prstGeom>
          <a:solidFill>
            <a:srgbClr val="245A85"/>
          </a:solidFill>
          <a:ln w="0">
            <a:noFill/>
          </a:ln>
        </p:spPr>
      </p:sp>
      <p:sp>
        <p:nvSpPr>
          <p:cNvPr id="37" name="Прямокутник 36">
            <a:extLst>
              <a:ext uri="{FF2B5EF4-FFF2-40B4-BE49-F238E27FC236}">
                <a16:creationId xmlns:a16="http://schemas.microsoft.com/office/drawing/2014/main" id="{C752B61A-0D3B-48A3-B247-798862DB887F}"/>
              </a:ext>
            </a:extLst>
          </p:cNvPr>
          <p:cNvSpPr>
            <a:spLocks noGrp="1"/>
          </p:cNvSpPr>
          <p:nvPr/>
        </p:nvSpPr>
        <p:spPr>
          <a:xfrm>
            <a:off x="4829175" y="5534025"/>
            <a:ext cx="1085850" cy="3333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75595" lnSpcReduction="10000"/>
          </a:bodyPr>
          <a:lstStyle/>
          <a:p>
            <a:pPr algn="ctr">
              <a:defRPr sz="10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механічне порушення</a:t>
            </a:r>
          </a:p>
        </p:txBody>
      </p:sp>
      <p:sp>
        <p:nvSpPr>
          <p:cNvPr id="38" name="Прямокутник: округлені кути 37">
            <a:extLst>
              <a:ext uri="{FF2B5EF4-FFF2-40B4-BE49-F238E27FC236}">
                <a16:creationId xmlns:a16="http://schemas.microsoft.com/office/drawing/2014/main" id="{45308B45-F33C-4B02-869D-077B569C102C}"/>
              </a:ext>
            </a:extLst>
          </p:cNvPr>
          <p:cNvSpPr>
            <a:spLocks noGrp="1"/>
          </p:cNvSpPr>
          <p:nvPr/>
        </p:nvSpPr>
        <p:spPr>
          <a:xfrm>
            <a:off x="6134100" y="5476875"/>
            <a:ext cx="1238250" cy="457200"/>
          </a:xfrm>
          <a:prstGeom prst="roundRect">
            <a:avLst>
              <a:gd name="adj" fmla="val 20833"/>
            </a:avLst>
          </a:prstGeom>
          <a:solidFill>
            <a:srgbClr val="A75B50"/>
          </a:solidFill>
          <a:ln w="0">
            <a:noFill/>
          </a:ln>
        </p:spPr>
      </p:sp>
      <p:sp>
        <p:nvSpPr>
          <p:cNvPr id="39" name="Прямокутник 38">
            <a:extLst>
              <a:ext uri="{FF2B5EF4-FFF2-40B4-BE49-F238E27FC236}">
                <a16:creationId xmlns:a16="http://schemas.microsoft.com/office/drawing/2014/main" id="{D26DAF24-602E-4880-B92C-450DB7D8A61D}"/>
              </a:ext>
            </a:extLst>
          </p:cNvPr>
          <p:cNvSpPr>
            <a:spLocks noGrp="1"/>
          </p:cNvSpPr>
          <p:nvPr/>
        </p:nvSpPr>
        <p:spPr>
          <a:xfrm>
            <a:off x="6210300" y="5534025"/>
            <a:ext cx="1085850" cy="3333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10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ерозія</a:t>
            </a:r>
          </a:p>
        </p:txBody>
      </p:sp>
      <p:sp>
        <p:nvSpPr>
          <p:cNvPr id="40" name="Прямокутник 39">
            <a:extLst>
              <a:ext uri="{FF2B5EF4-FFF2-40B4-BE49-F238E27FC236}">
                <a16:creationId xmlns:a16="http://schemas.microsoft.com/office/drawing/2014/main" id="{A8700729-2D59-428F-9EEE-624CDCB9E343}"/>
              </a:ext>
            </a:extLst>
          </p:cNvPr>
          <p:cNvSpPr>
            <a:spLocks noGrp="1"/>
          </p:cNvSpPr>
          <p:nvPr/>
        </p:nvSpPr>
        <p:spPr>
          <a:xfrm>
            <a:off x="609600" y="6096000"/>
            <a:ext cx="7143750" cy="2667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5185"/>
          </a:bodyPr>
          <a:lstStyle/>
          <a:p>
            <a:pPr algn="l">
              <a:defRPr sz="1350" b="1">
                <a:solidFill>
                  <a:srgbClr val="42B4C6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42B4C6"/>
                </a:solidFill>
                <a:latin typeface="DejaVu Sans"/>
                <a:ea typeface="DejaVu Sans"/>
                <a:cs typeface="DejaVu Sans"/>
              </a:rPr>
              <a:t>Оцінка має бути комплексною екологічною, а не лише агрохімічною.</a:t>
            </a:r>
          </a:p>
        </p:txBody>
      </p:sp>
      <p:sp>
        <p:nvSpPr>
          <p:cNvPr id="41" name="Прямокутник 40">
            <a:extLst>
              <a:ext uri="{FF2B5EF4-FFF2-40B4-BE49-F238E27FC236}">
                <a16:creationId xmlns:a16="http://schemas.microsoft.com/office/drawing/2014/main" id="{77E1B816-4CFB-4D7E-A0F6-7976272CD8E4}"/>
              </a:ext>
            </a:extLst>
          </p:cNvPr>
          <p:cNvSpPr>
            <a:spLocks noGrp="1"/>
          </p:cNvSpPr>
          <p:nvPr/>
        </p:nvSpPr>
        <p:spPr>
          <a:xfrm>
            <a:off x="609600" y="6553200"/>
            <a:ext cx="7239000" cy="1524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66759" lnSpcReduction="10000"/>
          </a:bodyPr>
          <a:lstStyle/>
          <a:p>
            <a:pPr algn="l">
              <a:defRPr sz="675" b="0">
                <a:solidFill>
                  <a:srgbClr val="AFC2CA"/>
                </a:solidFill>
                <a:latin typeface="DejaVu Sans"/>
                <a:ea typeface="DejaVu Sans"/>
                <a:cs typeface="DejaVu Sans"/>
              </a:defRPr>
            </a:pPr>
            <a:r>
              <a:rPr sz="675" b="0">
                <a:solidFill>
                  <a:srgbClr val="AFC2CA"/>
                </a:solidFill>
                <a:latin typeface="DejaVu Sans"/>
                <a:ea typeface="DejaVu Sans"/>
                <a:cs typeface="DejaVu Sans"/>
              </a:rPr>
              <a:t>E2 «Екологія»  •  Повоєнне відновлення забруднених територій</a:t>
            </a:r>
          </a:p>
        </p:txBody>
      </p:sp>
    </p:spTree>
    <p:extLst>
      <p:ext uri="{BB962C8B-B14F-4D97-AF65-F5344CB8AC3E}">
        <p14:creationId xmlns:p14="http://schemas.microsoft.com/office/powerpoint/2010/main" val="63850311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Прямокутник 33">
            <a:extLst>
              <a:ext uri="{FF2B5EF4-FFF2-40B4-BE49-F238E27FC236}">
                <a16:creationId xmlns:a16="http://schemas.microsoft.com/office/drawing/2014/main" id="{8823526D-99C2-4566-9634-840ACFA0F836}"/>
              </a:ext>
            </a:extLst>
          </p:cNvPr>
          <p:cNvSpPr>
            <a:spLocks noGrp="1"/>
          </p:cNvSpPr>
          <p:nvPr/>
        </p:nvSpPr>
        <p:spPr>
          <a:xfrm>
            <a:off x="609600" y="266700"/>
            <a:ext cx="8096250" cy="228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9808" lnSpcReduction="10000"/>
          </a:bodyPr>
          <a:lstStyle/>
          <a:p>
            <a:pPr algn="l">
              <a:defRPr sz="975" b="1">
                <a:solidFill>
                  <a:srgbClr val="42B4C6"/>
                </a:solidFill>
                <a:latin typeface="DejaVu Sans"/>
                <a:ea typeface="DejaVu Sans"/>
                <a:cs typeface="DejaVu Sans"/>
              </a:defRPr>
            </a:pPr>
            <a:r>
              <a:rPr sz="975" b="1">
                <a:solidFill>
                  <a:srgbClr val="42B4C6"/>
                </a:solidFill>
                <a:latin typeface="DejaVu Sans"/>
                <a:ea typeface="DejaVu Sans"/>
                <a:cs typeface="DejaVu Sans"/>
              </a:rPr>
              <a:t>6. ВОДНІ ЕКОСИСТЕМИ</a:t>
            </a:r>
          </a:p>
        </p:txBody>
      </p:sp>
      <p:sp>
        <p:nvSpPr>
          <p:cNvPr id="2" name="Прямокутник 1">
            <a:extLst>
              <a:ext uri="{FF2B5EF4-FFF2-40B4-BE49-F238E27FC236}">
                <a16:creationId xmlns:a16="http://schemas.microsoft.com/office/drawing/2014/main" id="{379CFCE0-3406-4A68-8C08-84C29DE1F663}"/>
              </a:ext>
            </a:extLst>
          </p:cNvPr>
          <p:cNvSpPr>
            <a:spLocks noGrp="1"/>
          </p:cNvSpPr>
          <p:nvPr/>
        </p:nvSpPr>
        <p:spPr>
          <a:xfrm>
            <a:off x="609600" y="523875"/>
            <a:ext cx="10668000" cy="5905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2325" b="1">
                <a:solidFill>
                  <a:srgbClr val="0B1F33"/>
                </a:solidFill>
                <a:latin typeface="DejaVu Sans"/>
                <a:ea typeface="DejaVu Sans"/>
                <a:cs typeface="DejaVu Sans"/>
              </a:defRPr>
            </a:pPr>
            <a:r>
              <a:rPr sz="2325" b="1">
                <a:solidFill>
                  <a:srgbClr val="0B1F33"/>
                </a:solidFill>
                <a:latin typeface="DejaVu Sans"/>
                <a:ea typeface="DejaVu Sans"/>
                <a:cs typeface="DejaVu Sans"/>
              </a:rPr>
              <a:t>Вода переносить забруднення за межі місця пошкодження</a:t>
            </a:r>
          </a:p>
        </p:txBody>
      </p:sp>
      <p:sp>
        <p:nvSpPr>
          <p:cNvPr id="3" name="Прямокутник 2">
            <a:extLst>
              <a:ext uri="{FF2B5EF4-FFF2-40B4-BE49-F238E27FC236}">
                <a16:creationId xmlns:a16="http://schemas.microsoft.com/office/drawing/2014/main" id="{C116E613-DB0D-4180-B021-455E8FCFA7BC}"/>
              </a:ext>
            </a:extLst>
          </p:cNvPr>
          <p:cNvSpPr>
            <a:spLocks noGrp="1"/>
          </p:cNvSpPr>
          <p:nvPr/>
        </p:nvSpPr>
        <p:spPr>
          <a:xfrm>
            <a:off x="609600" y="1181100"/>
            <a:ext cx="10972800" cy="28575"/>
          </a:xfrm>
          <a:prstGeom prst="rect">
            <a:avLst/>
          </a:prstGeom>
          <a:solidFill>
            <a:srgbClr val="42B4C6"/>
          </a:solidFill>
          <a:ln w="0">
            <a:noFill/>
          </a:ln>
        </p:spPr>
      </p:sp>
      <p:sp>
        <p:nvSpPr>
          <p:cNvPr id="4" name="Прямокутник 3">
            <a:extLst>
              <a:ext uri="{FF2B5EF4-FFF2-40B4-BE49-F238E27FC236}">
                <a16:creationId xmlns:a16="http://schemas.microsoft.com/office/drawing/2014/main" id="{2A252B87-11BD-4138-BF95-917273891D35}"/>
              </a:ext>
            </a:extLst>
          </p:cNvPr>
          <p:cNvSpPr>
            <a:spLocks noGrp="1"/>
          </p:cNvSpPr>
          <p:nvPr/>
        </p:nvSpPr>
        <p:spPr>
          <a:xfrm>
            <a:off x="11010900" y="266700"/>
            <a:ext cx="571500" cy="228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9808" lnSpcReduction="10000"/>
          </a:bodyPr>
          <a:lstStyle/>
          <a:p>
            <a:pPr algn="r">
              <a:defRPr sz="975" b="1">
                <a:solidFill>
                  <a:srgbClr val="5D6E79"/>
                </a:solidFill>
                <a:latin typeface="DejaVu Sans"/>
                <a:ea typeface="DejaVu Sans"/>
                <a:cs typeface="DejaVu Sans"/>
              </a:defRPr>
            </a:pPr>
            <a:r>
              <a:rPr sz="975" b="1" dirty="0">
                <a:solidFill>
                  <a:srgbClr val="5D6E79"/>
                </a:solidFill>
                <a:latin typeface="DejaVu Sans"/>
                <a:ea typeface="DejaVu Sans"/>
                <a:cs typeface="DejaVu Sans"/>
              </a:rPr>
              <a:t>0</a:t>
            </a:r>
            <a:r>
              <a:rPr lang="uk-UA" sz="975" b="1" dirty="0">
                <a:solidFill>
                  <a:srgbClr val="5D6E79"/>
                </a:solidFill>
                <a:latin typeface="DejaVu Sans"/>
                <a:ea typeface="DejaVu Sans"/>
                <a:cs typeface="DejaVu Sans"/>
              </a:rPr>
              <a:t>8</a:t>
            </a:r>
            <a:endParaRPr sz="975" b="1" dirty="0">
              <a:solidFill>
                <a:srgbClr val="5D6E79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5" name="Прямокутник: округлені кути 4">
            <a:extLst>
              <a:ext uri="{FF2B5EF4-FFF2-40B4-BE49-F238E27FC236}">
                <a16:creationId xmlns:a16="http://schemas.microsoft.com/office/drawing/2014/main" id="{19D4CFBF-1A5A-4E5F-B861-94CD20BDF8FA}"/>
              </a:ext>
            </a:extLst>
          </p:cNvPr>
          <p:cNvSpPr>
            <a:spLocks noGrp="1"/>
          </p:cNvSpPr>
          <p:nvPr/>
        </p:nvSpPr>
        <p:spPr>
          <a:xfrm>
            <a:off x="609600" y="1428750"/>
            <a:ext cx="10972800" cy="876300"/>
          </a:xfrm>
          <a:prstGeom prst="roundRect">
            <a:avLst>
              <a:gd name="adj" fmla="val 15217"/>
            </a:avLst>
          </a:prstGeom>
          <a:solidFill>
            <a:srgbClr val="E4EEF1"/>
          </a:solidFill>
          <a:ln w="0">
            <a:noFill/>
          </a:ln>
        </p:spPr>
      </p:sp>
      <p:sp>
        <p:nvSpPr>
          <p:cNvPr id="6" name="Прямокутник: округлені кути 5">
            <a:extLst>
              <a:ext uri="{FF2B5EF4-FFF2-40B4-BE49-F238E27FC236}">
                <a16:creationId xmlns:a16="http://schemas.microsoft.com/office/drawing/2014/main" id="{8F10D15A-A9C9-405E-BA2F-7FF734224C31}"/>
              </a:ext>
            </a:extLst>
          </p:cNvPr>
          <p:cNvSpPr>
            <a:spLocks noGrp="1"/>
          </p:cNvSpPr>
          <p:nvPr/>
        </p:nvSpPr>
        <p:spPr>
          <a:xfrm>
            <a:off x="609600" y="1428750"/>
            <a:ext cx="85725" cy="876300"/>
          </a:xfrm>
          <a:prstGeom prst="roundRect">
            <a:avLst>
              <a:gd name="adj" fmla="val 44444"/>
            </a:avLst>
          </a:prstGeom>
          <a:solidFill>
            <a:srgbClr val="DDAE4C"/>
          </a:solidFill>
          <a:ln w="0">
            <a:noFill/>
          </a:ln>
        </p:spPr>
      </p:sp>
      <p:sp>
        <p:nvSpPr>
          <p:cNvPr id="7" name="Прямокутник 6">
            <a:extLst>
              <a:ext uri="{FF2B5EF4-FFF2-40B4-BE49-F238E27FC236}">
                <a16:creationId xmlns:a16="http://schemas.microsoft.com/office/drawing/2014/main" id="{A144A3BD-2824-4185-A7AE-36EFDBDC16C1}"/>
              </a:ext>
            </a:extLst>
          </p:cNvPr>
          <p:cNvSpPr>
            <a:spLocks noGrp="1"/>
          </p:cNvSpPr>
          <p:nvPr/>
        </p:nvSpPr>
        <p:spPr>
          <a:xfrm>
            <a:off x="876300" y="1552575"/>
            <a:ext cx="10496550" cy="190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66667" lnSpcReduction="10000"/>
          </a:bodyPr>
          <a:lstStyle/>
          <a:p>
            <a:pPr algn="l">
              <a:defRPr sz="975" b="1">
                <a:solidFill>
                  <a:srgbClr val="DDAE4C"/>
                </a:solidFill>
                <a:latin typeface="DejaVu Sans"/>
                <a:ea typeface="DejaVu Sans"/>
                <a:cs typeface="DejaVu Sans"/>
              </a:defRPr>
            </a:pPr>
            <a:r>
              <a:rPr sz="975" b="1">
                <a:solidFill>
                  <a:srgbClr val="DDAE4C"/>
                </a:solidFill>
                <a:latin typeface="DejaVu Sans"/>
                <a:ea typeface="DejaVu Sans"/>
                <a:cs typeface="DejaVu Sans"/>
              </a:rPr>
              <a:t>ВИЗНАЧЕННЯ</a:t>
            </a:r>
          </a:p>
        </p:txBody>
      </p:sp>
      <p:sp>
        <p:nvSpPr>
          <p:cNvPr id="8" name="Прямокутник 7">
            <a:extLst>
              <a:ext uri="{FF2B5EF4-FFF2-40B4-BE49-F238E27FC236}">
                <a16:creationId xmlns:a16="http://schemas.microsoft.com/office/drawing/2014/main" id="{87621278-EBCA-4F08-AD2C-93D7202CFD58}"/>
              </a:ext>
            </a:extLst>
          </p:cNvPr>
          <p:cNvSpPr>
            <a:spLocks noGrp="1"/>
          </p:cNvSpPr>
          <p:nvPr/>
        </p:nvSpPr>
        <p:spPr>
          <a:xfrm>
            <a:off x="876300" y="1752600"/>
            <a:ext cx="10477500" cy="4286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5132" lnSpcReduction="10000"/>
          </a:bodyPr>
          <a:lstStyle/>
          <a:p>
            <a:pPr algn="l">
              <a:defRPr sz="1425" b="1">
                <a:solidFill>
                  <a:srgbClr val="0B1F33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0B1F33"/>
                </a:solidFill>
                <a:latin typeface="DejaVu Sans"/>
                <a:ea typeface="DejaVu Sans"/>
                <a:cs typeface="DejaVu Sans"/>
              </a:rPr>
              <a:t>Воєнний вплив на водні екосистеми — зміна якості води, гідрологічного режиму та стану водних оселищ унаслідок руйнувань, витоків і порушення інфраструктури.</a:t>
            </a:r>
          </a:p>
        </p:txBody>
      </p:sp>
      <p:sp>
        <p:nvSpPr>
          <p:cNvPr id="9" name="Прямокутник 8">
            <a:extLst>
              <a:ext uri="{FF2B5EF4-FFF2-40B4-BE49-F238E27FC236}">
                <a16:creationId xmlns:a16="http://schemas.microsoft.com/office/drawing/2014/main" id="{927020AB-CCC0-4A85-AA0A-9C1776258AF7}"/>
              </a:ext>
            </a:extLst>
          </p:cNvPr>
          <p:cNvSpPr>
            <a:spLocks noGrp="1"/>
          </p:cNvSpPr>
          <p:nvPr/>
        </p:nvSpPr>
        <p:spPr>
          <a:xfrm>
            <a:off x="609600" y="2571750"/>
            <a:ext cx="2857500" cy="190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66667" lnSpcReduction="10000"/>
          </a:bodyPr>
          <a:lstStyle/>
          <a:p>
            <a:pPr algn="l">
              <a:defRPr sz="975" b="1">
                <a:solidFill>
                  <a:srgbClr val="245A85"/>
                </a:solidFill>
                <a:latin typeface="DejaVu Sans"/>
                <a:ea typeface="DejaVu Sans"/>
                <a:cs typeface="DejaVu Sans"/>
              </a:defRPr>
            </a:pPr>
            <a:r>
              <a:rPr sz="975" b="1">
                <a:solidFill>
                  <a:srgbClr val="245A85"/>
                </a:solidFill>
                <a:latin typeface="DejaVu Sans"/>
                <a:ea typeface="DejaVu Sans"/>
                <a:cs typeface="DejaVu Sans"/>
              </a:rPr>
              <a:t>ЩО ЗМІНЮЄТЬСЯ</a:t>
            </a:r>
          </a:p>
        </p:txBody>
      </p:sp>
      <p:sp>
        <p:nvSpPr>
          <p:cNvPr id="10" name="Прямокутник: округлені кути 9">
            <a:extLst>
              <a:ext uri="{FF2B5EF4-FFF2-40B4-BE49-F238E27FC236}">
                <a16:creationId xmlns:a16="http://schemas.microsoft.com/office/drawing/2014/main" id="{760E3990-56CF-41FA-9ED8-85711509C434}"/>
              </a:ext>
            </a:extLst>
          </p:cNvPr>
          <p:cNvSpPr>
            <a:spLocks noGrp="1"/>
          </p:cNvSpPr>
          <p:nvPr/>
        </p:nvSpPr>
        <p:spPr>
          <a:xfrm>
            <a:off x="609600" y="2952750"/>
            <a:ext cx="76200" cy="76200"/>
          </a:xfrm>
          <a:prstGeom prst="roundRect">
            <a:avLst>
              <a:gd name="adj" fmla="val 50000"/>
            </a:avLst>
          </a:prstGeom>
          <a:solidFill>
            <a:srgbClr val="42B4C6"/>
          </a:solidFill>
          <a:ln w="0">
            <a:noFill/>
          </a:ln>
        </p:spPr>
      </p:sp>
      <p:sp>
        <p:nvSpPr>
          <p:cNvPr id="11" name="Прямокутник 10">
            <a:extLst>
              <a:ext uri="{FF2B5EF4-FFF2-40B4-BE49-F238E27FC236}">
                <a16:creationId xmlns:a16="http://schemas.microsoft.com/office/drawing/2014/main" id="{E8D880FB-9B56-4046-B96D-567025CCED1E}"/>
              </a:ext>
            </a:extLst>
          </p:cNvPr>
          <p:cNvSpPr>
            <a:spLocks noGrp="1"/>
          </p:cNvSpPr>
          <p:nvPr/>
        </p:nvSpPr>
        <p:spPr>
          <a:xfrm>
            <a:off x="800100" y="2857500"/>
            <a:ext cx="4286250" cy="4381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350" b="0">
                <a:solidFill>
                  <a:srgbClr val="172735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172735"/>
                </a:solidFill>
                <a:latin typeface="DejaVu Sans"/>
                <a:ea typeface="DejaVu Sans"/>
                <a:cs typeface="DejaVu Sans"/>
              </a:rPr>
              <a:t>якість поверхневих вод</a:t>
            </a:r>
          </a:p>
        </p:txBody>
      </p:sp>
      <p:sp>
        <p:nvSpPr>
          <p:cNvPr id="12" name="Прямокутник: округлені кути 11">
            <a:extLst>
              <a:ext uri="{FF2B5EF4-FFF2-40B4-BE49-F238E27FC236}">
                <a16:creationId xmlns:a16="http://schemas.microsoft.com/office/drawing/2014/main" id="{BB469AF6-58AA-4A75-A488-EF41DCE916AF}"/>
              </a:ext>
            </a:extLst>
          </p:cNvPr>
          <p:cNvSpPr>
            <a:spLocks noGrp="1"/>
          </p:cNvSpPr>
          <p:nvPr/>
        </p:nvSpPr>
        <p:spPr>
          <a:xfrm>
            <a:off x="609600" y="3419475"/>
            <a:ext cx="76200" cy="76200"/>
          </a:xfrm>
          <a:prstGeom prst="roundRect">
            <a:avLst>
              <a:gd name="adj" fmla="val 50000"/>
            </a:avLst>
          </a:prstGeom>
          <a:solidFill>
            <a:srgbClr val="62936C"/>
          </a:solidFill>
          <a:ln w="0">
            <a:noFill/>
          </a:ln>
        </p:spPr>
      </p:sp>
      <p:sp>
        <p:nvSpPr>
          <p:cNvPr id="13" name="Прямокутник 12">
            <a:extLst>
              <a:ext uri="{FF2B5EF4-FFF2-40B4-BE49-F238E27FC236}">
                <a16:creationId xmlns:a16="http://schemas.microsoft.com/office/drawing/2014/main" id="{C25768D3-AF53-461A-A01A-8DAD2D881E2B}"/>
              </a:ext>
            </a:extLst>
          </p:cNvPr>
          <p:cNvSpPr>
            <a:spLocks noGrp="1"/>
          </p:cNvSpPr>
          <p:nvPr/>
        </p:nvSpPr>
        <p:spPr>
          <a:xfrm>
            <a:off x="800100" y="3324225"/>
            <a:ext cx="4286250" cy="4381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350" b="0">
                <a:solidFill>
                  <a:srgbClr val="172735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172735"/>
                </a:solidFill>
                <a:latin typeface="DejaVu Sans"/>
                <a:ea typeface="DejaVu Sans"/>
                <a:cs typeface="DejaVu Sans"/>
              </a:rPr>
              <a:t>стан підземних вод</a:t>
            </a:r>
          </a:p>
        </p:txBody>
      </p:sp>
      <p:sp>
        <p:nvSpPr>
          <p:cNvPr id="14" name="Прямокутник: округлені кути 13">
            <a:extLst>
              <a:ext uri="{FF2B5EF4-FFF2-40B4-BE49-F238E27FC236}">
                <a16:creationId xmlns:a16="http://schemas.microsoft.com/office/drawing/2014/main" id="{F8E776A2-2B9D-4C62-8BC9-95B54249D844}"/>
              </a:ext>
            </a:extLst>
          </p:cNvPr>
          <p:cNvSpPr>
            <a:spLocks noGrp="1"/>
          </p:cNvSpPr>
          <p:nvPr/>
        </p:nvSpPr>
        <p:spPr>
          <a:xfrm>
            <a:off x="609600" y="3886200"/>
            <a:ext cx="76200" cy="76200"/>
          </a:xfrm>
          <a:prstGeom prst="roundRect">
            <a:avLst>
              <a:gd name="adj" fmla="val 50000"/>
            </a:avLst>
          </a:prstGeom>
          <a:solidFill>
            <a:srgbClr val="DDAE4C"/>
          </a:solidFill>
          <a:ln w="0">
            <a:noFill/>
          </a:ln>
        </p:spPr>
      </p:sp>
      <p:sp>
        <p:nvSpPr>
          <p:cNvPr id="15" name="Прямокутник 14">
            <a:extLst>
              <a:ext uri="{FF2B5EF4-FFF2-40B4-BE49-F238E27FC236}">
                <a16:creationId xmlns:a16="http://schemas.microsoft.com/office/drawing/2014/main" id="{F0F82BBE-6B25-4461-AF9E-290BE39B84F6}"/>
              </a:ext>
            </a:extLst>
          </p:cNvPr>
          <p:cNvSpPr>
            <a:spLocks noGrp="1"/>
          </p:cNvSpPr>
          <p:nvPr/>
        </p:nvSpPr>
        <p:spPr>
          <a:xfrm>
            <a:off x="800100" y="3790950"/>
            <a:ext cx="4286250" cy="4381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350" b="0">
                <a:solidFill>
                  <a:srgbClr val="172735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172735"/>
                </a:solidFill>
                <a:latin typeface="DejaVu Sans"/>
                <a:ea typeface="DejaVu Sans"/>
                <a:cs typeface="DejaVu Sans"/>
              </a:rPr>
              <a:t>руслові процеси та гідрологічний режим</a:t>
            </a:r>
          </a:p>
        </p:txBody>
      </p:sp>
      <p:sp>
        <p:nvSpPr>
          <p:cNvPr id="16" name="Прямокутник: округлені кути 15">
            <a:extLst>
              <a:ext uri="{FF2B5EF4-FFF2-40B4-BE49-F238E27FC236}">
                <a16:creationId xmlns:a16="http://schemas.microsoft.com/office/drawing/2014/main" id="{5B0D566D-A354-48E3-81B3-AFFF34E69F04}"/>
              </a:ext>
            </a:extLst>
          </p:cNvPr>
          <p:cNvSpPr>
            <a:spLocks noGrp="1"/>
          </p:cNvSpPr>
          <p:nvPr/>
        </p:nvSpPr>
        <p:spPr>
          <a:xfrm>
            <a:off x="609600" y="4352925"/>
            <a:ext cx="76200" cy="76200"/>
          </a:xfrm>
          <a:prstGeom prst="roundRect">
            <a:avLst>
              <a:gd name="adj" fmla="val 50000"/>
            </a:avLst>
          </a:prstGeom>
          <a:solidFill>
            <a:srgbClr val="42B4C6"/>
          </a:solidFill>
          <a:ln w="0">
            <a:noFill/>
          </a:ln>
        </p:spPr>
      </p:sp>
      <p:sp>
        <p:nvSpPr>
          <p:cNvPr id="17" name="Прямокутник 16">
            <a:extLst>
              <a:ext uri="{FF2B5EF4-FFF2-40B4-BE49-F238E27FC236}">
                <a16:creationId xmlns:a16="http://schemas.microsoft.com/office/drawing/2014/main" id="{4740551B-9A40-471E-9F7B-5487E5B47192}"/>
              </a:ext>
            </a:extLst>
          </p:cNvPr>
          <p:cNvSpPr>
            <a:spLocks noGrp="1"/>
          </p:cNvSpPr>
          <p:nvPr/>
        </p:nvSpPr>
        <p:spPr>
          <a:xfrm>
            <a:off x="800100" y="4257675"/>
            <a:ext cx="4286250" cy="4381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350" b="0">
                <a:solidFill>
                  <a:srgbClr val="172735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172735"/>
                </a:solidFill>
                <a:latin typeface="DejaVu Sans"/>
                <a:ea typeface="DejaVu Sans"/>
                <a:cs typeface="DejaVu Sans"/>
              </a:rPr>
              <a:t>водно-болотні й прибережні екосистеми</a:t>
            </a:r>
          </a:p>
        </p:txBody>
      </p:sp>
      <p:sp>
        <p:nvSpPr>
          <p:cNvPr id="18" name="Прямокутник: округлені кути 17">
            <a:extLst>
              <a:ext uri="{FF2B5EF4-FFF2-40B4-BE49-F238E27FC236}">
                <a16:creationId xmlns:a16="http://schemas.microsoft.com/office/drawing/2014/main" id="{F41A2E67-85CC-474E-9179-6451F48E7B61}"/>
              </a:ext>
            </a:extLst>
          </p:cNvPr>
          <p:cNvSpPr>
            <a:spLocks noGrp="1"/>
          </p:cNvSpPr>
          <p:nvPr/>
        </p:nvSpPr>
        <p:spPr>
          <a:xfrm>
            <a:off x="609600" y="4819650"/>
            <a:ext cx="76200" cy="76200"/>
          </a:xfrm>
          <a:prstGeom prst="roundRect">
            <a:avLst>
              <a:gd name="adj" fmla="val 50000"/>
            </a:avLst>
          </a:prstGeom>
          <a:solidFill>
            <a:srgbClr val="62936C"/>
          </a:solidFill>
          <a:ln w="0">
            <a:noFill/>
          </a:ln>
        </p:spPr>
      </p:sp>
      <p:sp>
        <p:nvSpPr>
          <p:cNvPr id="19" name="Прямокутник 18">
            <a:extLst>
              <a:ext uri="{FF2B5EF4-FFF2-40B4-BE49-F238E27FC236}">
                <a16:creationId xmlns:a16="http://schemas.microsoft.com/office/drawing/2014/main" id="{2DB4CAC6-6ED8-4039-B6BB-1C071E4BAAE8}"/>
              </a:ext>
            </a:extLst>
          </p:cNvPr>
          <p:cNvSpPr>
            <a:spLocks noGrp="1"/>
          </p:cNvSpPr>
          <p:nvPr/>
        </p:nvSpPr>
        <p:spPr>
          <a:xfrm>
            <a:off x="800100" y="4724400"/>
            <a:ext cx="4286250" cy="4381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350" b="0">
                <a:solidFill>
                  <a:srgbClr val="172735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172735"/>
                </a:solidFill>
                <a:latin typeface="DejaVu Sans"/>
                <a:ea typeface="DejaVu Sans"/>
                <a:cs typeface="DejaVu Sans"/>
              </a:rPr>
              <a:t>запаси питної води</a:t>
            </a:r>
          </a:p>
        </p:txBody>
      </p:sp>
      <p:sp>
        <p:nvSpPr>
          <p:cNvPr id="20" name="Прямокутник 19">
            <a:extLst>
              <a:ext uri="{FF2B5EF4-FFF2-40B4-BE49-F238E27FC236}">
                <a16:creationId xmlns:a16="http://schemas.microsoft.com/office/drawing/2014/main" id="{B508BBC5-EA7E-4E36-AD39-305A59C414FB}"/>
              </a:ext>
            </a:extLst>
          </p:cNvPr>
          <p:cNvSpPr>
            <a:spLocks noGrp="1"/>
          </p:cNvSpPr>
          <p:nvPr/>
        </p:nvSpPr>
        <p:spPr>
          <a:xfrm>
            <a:off x="5905500" y="2571750"/>
            <a:ext cx="4762500" cy="190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66667" lnSpcReduction="10000"/>
          </a:bodyPr>
          <a:lstStyle/>
          <a:p>
            <a:pPr algn="l">
              <a:defRPr sz="975" b="1">
                <a:solidFill>
                  <a:srgbClr val="A75B50"/>
                </a:solidFill>
                <a:latin typeface="DejaVu Sans"/>
                <a:ea typeface="DejaVu Sans"/>
                <a:cs typeface="DejaVu Sans"/>
              </a:defRPr>
            </a:pPr>
            <a:r>
              <a:rPr sz="975" b="1">
                <a:solidFill>
                  <a:srgbClr val="A75B50"/>
                </a:solidFill>
                <a:latin typeface="DejaVu Sans"/>
                <a:ea typeface="DejaVu Sans"/>
                <a:cs typeface="DejaVu Sans"/>
              </a:rPr>
              <a:t>НАЙНЕБЕЗПЕЧНІШІ ПОШКОДЖЕННЯ</a:t>
            </a:r>
          </a:p>
        </p:txBody>
      </p:sp>
      <p:sp>
        <p:nvSpPr>
          <p:cNvPr id="21" name="Прямокутник: округлені кути 20">
            <a:extLst>
              <a:ext uri="{FF2B5EF4-FFF2-40B4-BE49-F238E27FC236}">
                <a16:creationId xmlns:a16="http://schemas.microsoft.com/office/drawing/2014/main" id="{4DAF8649-299C-439B-999F-62C422CA3118}"/>
              </a:ext>
            </a:extLst>
          </p:cNvPr>
          <p:cNvSpPr>
            <a:spLocks noGrp="1"/>
          </p:cNvSpPr>
          <p:nvPr/>
        </p:nvSpPr>
        <p:spPr>
          <a:xfrm>
            <a:off x="5905500" y="2952750"/>
            <a:ext cx="76200" cy="76200"/>
          </a:xfrm>
          <a:prstGeom prst="roundRect">
            <a:avLst>
              <a:gd name="adj" fmla="val 50000"/>
            </a:avLst>
          </a:prstGeom>
          <a:solidFill>
            <a:srgbClr val="42B4C6"/>
          </a:solidFill>
          <a:ln w="0">
            <a:noFill/>
          </a:ln>
        </p:spPr>
      </p:sp>
      <p:sp>
        <p:nvSpPr>
          <p:cNvPr id="22" name="Прямокутник 21">
            <a:extLst>
              <a:ext uri="{FF2B5EF4-FFF2-40B4-BE49-F238E27FC236}">
                <a16:creationId xmlns:a16="http://schemas.microsoft.com/office/drawing/2014/main" id="{08691250-0A6A-454E-BEBC-3C46C77D7E42}"/>
              </a:ext>
            </a:extLst>
          </p:cNvPr>
          <p:cNvSpPr>
            <a:spLocks noGrp="1"/>
          </p:cNvSpPr>
          <p:nvPr/>
        </p:nvSpPr>
        <p:spPr>
          <a:xfrm>
            <a:off x="6096000" y="2857500"/>
            <a:ext cx="4857750" cy="4381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350" b="0">
                <a:solidFill>
                  <a:srgbClr val="172735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172735"/>
                </a:solidFill>
                <a:latin typeface="DejaVu Sans"/>
                <a:ea typeface="DejaVu Sans"/>
                <a:cs typeface="DejaVu Sans"/>
              </a:rPr>
              <a:t>водозабори та каналізаційні системи</a:t>
            </a:r>
          </a:p>
        </p:txBody>
      </p:sp>
      <p:sp>
        <p:nvSpPr>
          <p:cNvPr id="23" name="Прямокутник: округлені кути 22">
            <a:extLst>
              <a:ext uri="{FF2B5EF4-FFF2-40B4-BE49-F238E27FC236}">
                <a16:creationId xmlns:a16="http://schemas.microsoft.com/office/drawing/2014/main" id="{ECFE9CE5-5AA6-486E-BC67-98637132C4E7}"/>
              </a:ext>
            </a:extLst>
          </p:cNvPr>
          <p:cNvSpPr>
            <a:spLocks noGrp="1"/>
          </p:cNvSpPr>
          <p:nvPr/>
        </p:nvSpPr>
        <p:spPr>
          <a:xfrm>
            <a:off x="5905500" y="3419475"/>
            <a:ext cx="76200" cy="76200"/>
          </a:xfrm>
          <a:prstGeom prst="roundRect">
            <a:avLst>
              <a:gd name="adj" fmla="val 50000"/>
            </a:avLst>
          </a:prstGeom>
          <a:solidFill>
            <a:srgbClr val="62936C"/>
          </a:solidFill>
          <a:ln w="0">
            <a:noFill/>
          </a:ln>
        </p:spPr>
      </p:sp>
      <p:sp>
        <p:nvSpPr>
          <p:cNvPr id="24" name="Прямокутник 23">
            <a:extLst>
              <a:ext uri="{FF2B5EF4-FFF2-40B4-BE49-F238E27FC236}">
                <a16:creationId xmlns:a16="http://schemas.microsoft.com/office/drawing/2014/main" id="{EF2C6F43-BD1C-4BC3-B969-9653B9349B07}"/>
              </a:ext>
            </a:extLst>
          </p:cNvPr>
          <p:cNvSpPr>
            <a:spLocks noGrp="1"/>
          </p:cNvSpPr>
          <p:nvPr/>
        </p:nvSpPr>
        <p:spPr>
          <a:xfrm>
            <a:off x="6096000" y="3324225"/>
            <a:ext cx="4857750" cy="4381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350" b="0">
                <a:solidFill>
                  <a:srgbClr val="172735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172735"/>
                </a:solidFill>
                <a:latin typeface="DejaVu Sans"/>
                <a:ea typeface="DejaVu Sans"/>
                <a:cs typeface="DejaVu Sans"/>
              </a:rPr>
              <a:t>очисні споруди</a:t>
            </a:r>
          </a:p>
        </p:txBody>
      </p:sp>
      <p:sp>
        <p:nvSpPr>
          <p:cNvPr id="25" name="Прямокутник: округлені кути 24">
            <a:extLst>
              <a:ext uri="{FF2B5EF4-FFF2-40B4-BE49-F238E27FC236}">
                <a16:creationId xmlns:a16="http://schemas.microsoft.com/office/drawing/2014/main" id="{27073DE2-FC6B-48C4-8EDE-D873459C2F6E}"/>
              </a:ext>
            </a:extLst>
          </p:cNvPr>
          <p:cNvSpPr>
            <a:spLocks noGrp="1"/>
          </p:cNvSpPr>
          <p:nvPr/>
        </p:nvSpPr>
        <p:spPr>
          <a:xfrm>
            <a:off x="5905500" y="3886200"/>
            <a:ext cx="76200" cy="76200"/>
          </a:xfrm>
          <a:prstGeom prst="roundRect">
            <a:avLst>
              <a:gd name="adj" fmla="val 50000"/>
            </a:avLst>
          </a:prstGeom>
          <a:solidFill>
            <a:srgbClr val="DDAE4C"/>
          </a:solidFill>
          <a:ln w="0">
            <a:noFill/>
          </a:ln>
        </p:spPr>
      </p:sp>
      <p:sp>
        <p:nvSpPr>
          <p:cNvPr id="26" name="Прямокутник 25">
            <a:extLst>
              <a:ext uri="{FF2B5EF4-FFF2-40B4-BE49-F238E27FC236}">
                <a16:creationId xmlns:a16="http://schemas.microsoft.com/office/drawing/2014/main" id="{13B9B9A7-FDB8-4951-8EDC-D314D0110A82}"/>
              </a:ext>
            </a:extLst>
          </p:cNvPr>
          <p:cNvSpPr>
            <a:spLocks noGrp="1"/>
          </p:cNvSpPr>
          <p:nvPr/>
        </p:nvSpPr>
        <p:spPr>
          <a:xfrm>
            <a:off x="6096000" y="3790950"/>
            <a:ext cx="4857750" cy="4381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350" b="0">
                <a:solidFill>
                  <a:srgbClr val="172735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172735"/>
                </a:solidFill>
                <a:latin typeface="DejaVu Sans"/>
                <a:ea typeface="DejaVu Sans"/>
                <a:cs typeface="DejaVu Sans"/>
              </a:rPr>
              <a:t>промислові підприємства</a:t>
            </a:r>
          </a:p>
        </p:txBody>
      </p:sp>
      <p:sp>
        <p:nvSpPr>
          <p:cNvPr id="27" name="Прямокутник: округлені кути 26">
            <a:extLst>
              <a:ext uri="{FF2B5EF4-FFF2-40B4-BE49-F238E27FC236}">
                <a16:creationId xmlns:a16="http://schemas.microsoft.com/office/drawing/2014/main" id="{54FD47C5-D857-414D-A829-23A3E3953F68}"/>
              </a:ext>
            </a:extLst>
          </p:cNvPr>
          <p:cNvSpPr>
            <a:spLocks noGrp="1"/>
          </p:cNvSpPr>
          <p:nvPr/>
        </p:nvSpPr>
        <p:spPr>
          <a:xfrm>
            <a:off x="5905500" y="4352925"/>
            <a:ext cx="76200" cy="76200"/>
          </a:xfrm>
          <a:prstGeom prst="roundRect">
            <a:avLst>
              <a:gd name="adj" fmla="val 50000"/>
            </a:avLst>
          </a:prstGeom>
          <a:solidFill>
            <a:srgbClr val="42B4C6"/>
          </a:solidFill>
          <a:ln w="0">
            <a:noFill/>
          </a:ln>
        </p:spPr>
      </p:sp>
      <p:sp>
        <p:nvSpPr>
          <p:cNvPr id="28" name="Прямокутник 27">
            <a:extLst>
              <a:ext uri="{FF2B5EF4-FFF2-40B4-BE49-F238E27FC236}">
                <a16:creationId xmlns:a16="http://schemas.microsoft.com/office/drawing/2014/main" id="{F88DBCF4-1CC0-4D29-A947-566824F5E804}"/>
              </a:ext>
            </a:extLst>
          </p:cNvPr>
          <p:cNvSpPr>
            <a:spLocks noGrp="1"/>
          </p:cNvSpPr>
          <p:nvPr/>
        </p:nvSpPr>
        <p:spPr>
          <a:xfrm>
            <a:off x="6096000" y="4257675"/>
            <a:ext cx="4857750" cy="4381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350" b="0">
                <a:solidFill>
                  <a:srgbClr val="172735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172735"/>
                </a:solidFill>
                <a:latin typeface="DejaVu Sans"/>
                <a:ea typeface="DejaVu Sans"/>
                <a:cs typeface="DejaVu Sans"/>
              </a:rPr>
              <a:t>нафтобази</a:t>
            </a:r>
          </a:p>
        </p:txBody>
      </p:sp>
      <p:sp>
        <p:nvSpPr>
          <p:cNvPr id="29" name="Прямокутник: округлені кути 28">
            <a:extLst>
              <a:ext uri="{FF2B5EF4-FFF2-40B4-BE49-F238E27FC236}">
                <a16:creationId xmlns:a16="http://schemas.microsoft.com/office/drawing/2014/main" id="{A7C1A54B-4F43-4DD6-8BB7-E7CBB8FF2EFB}"/>
              </a:ext>
            </a:extLst>
          </p:cNvPr>
          <p:cNvSpPr>
            <a:spLocks noGrp="1"/>
          </p:cNvSpPr>
          <p:nvPr/>
        </p:nvSpPr>
        <p:spPr>
          <a:xfrm>
            <a:off x="5905500" y="4819650"/>
            <a:ext cx="76200" cy="76200"/>
          </a:xfrm>
          <a:prstGeom prst="roundRect">
            <a:avLst>
              <a:gd name="adj" fmla="val 50000"/>
            </a:avLst>
          </a:prstGeom>
          <a:solidFill>
            <a:srgbClr val="62936C"/>
          </a:solidFill>
          <a:ln w="0">
            <a:noFill/>
          </a:ln>
        </p:spPr>
      </p:sp>
      <p:sp>
        <p:nvSpPr>
          <p:cNvPr id="30" name="Прямокутник 29">
            <a:extLst>
              <a:ext uri="{FF2B5EF4-FFF2-40B4-BE49-F238E27FC236}">
                <a16:creationId xmlns:a16="http://schemas.microsoft.com/office/drawing/2014/main" id="{9CF92D17-FEC8-4AF9-B6E1-0893749CED5E}"/>
              </a:ext>
            </a:extLst>
          </p:cNvPr>
          <p:cNvSpPr>
            <a:spLocks noGrp="1"/>
          </p:cNvSpPr>
          <p:nvPr/>
        </p:nvSpPr>
        <p:spPr>
          <a:xfrm>
            <a:off x="6096000" y="4724400"/>
            <a:ext cx="4857750" cy="4381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350" b="0">
                <a:solidFill>
                  <a:srgbClr val="172735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172735"/>
                </a:solidFill>
                <a:latin typeface="DejaVu Sans"/>
                <a:ea typeface="DejaVu Sans"/>
                <a:cs typeface="DejaVu Sans"/>
              </a:rPr>
              <a:t>склади небезпечних речовин</a:t>
            </a:r>
          </a:p>
        </p:txBody>
      </p:sp>
      <p:sp>
        <p:nvSpPr>
          <p:cNvPr id="31" name="Прямокутник: округлені кути 30">
            <a:extLst>
              <a:ext uri="{FF2B5EF4-FFF2-40B4-BE49-F238E27FC236}">
                <a16:creationId xmlns:a16="http://schemas.microsoft.com/office/drawing/2014/main" id="{6FE7F278-B746-4525-8328-3BF9BA04C82D}"/>
              </a:ext>
            </a:extLst>
          </p:cNvPr>
          <p:cNvSpPr>
            <a:spLocks noGrp="1"/>
          </p:cNvSpPr>
          <p:nvPr/>
        </p:nvSpPr>
        <p:spPr>
          <a:xfrm>
            <a:off x="609600" y="5476875"/>
            <a:ext cx="10972800" cy="819150"/>
          </a:xfrm>
          <a:prstGeom prst="roundRect">
            <a:avLst>
              <a:gd name="adj" fmla="val 16279"/>
            </a:avLst>
          </a:prstGeom>
          <a:solidFill>
            <a:srgbClr val="0B1F33"/>
          </a:solidFill>
          <a:ln w="0">
            <a:noFill/>
          </a:ln>
        </p:spPr>
      </p:sp>
      <p:sp>
        <p:nvSpPr>
          <p:cNvPr id="32" name="Прямокутник 31">
            <a:extLst>
              <a:ext uri="{FF2B5EF4-FFF2-40B4-BE49-F238E27FC236}">
                <a16:creationId xmlns:a16="http://schemas.microsoft.com/office/drawing/2014/main" id="{845A391A-6FFE-4938-B865-C9E9F00B8396}"/>
              </a:ext>
            </a:extLst>
          </p:cNvPr>
          <p:cNvSpPr>
            <a:spLocks noGrp="1"/>
          </p:cNvSpPr>
          <p:nvPr/>
        </p:nvSpPr>
        <p:spPr>
          <a:xfrm>
            <a:off x="876300" y="5600700"/>
            <a:ext cx="10287000" cy="5143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5398" lnSpcReduction="10000"/>
          </a:bodyPr>
          <a:lstStyle/>
          <a:p>
            <a:pPr algn="ctr">
              <a:defRPr sz="17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Оцінюють концентрацію забруднювачів і можливість їх переміщення водним середовищем.</a:t>
            </a:r>
          </a:p>
        </p:txBody>
      </p:sp>
      <p:sp>
        <p:nvSpPr>
          <p:cNvPr id="33" name="Прямокутник 32">
            <a:extLst>
              <a:ext uri="{FF2B5EF4-FFF2-40B4-BE49-F238E27FC236}">
                <a16:creationId xmlns:a16="http://schemas.microsoft.com/office/drawing/2014/main" id="{44D0394F-535E-4E58-B095-2DB6308E1050}"/>
              </a:ext>
            </a:extLst>
          </p:cNvPr>
          <p:cNvSpPr>
            <a:spLocks noGrp="1"/>
          </p:cNvSpPr>
          <p:nvPr/>
        </p:nvSpPr>
        <p:spPr>
          <a:xfrm>
            <a:off x="609600" y="6553200"/>
            <a:ext cx="7239000" cy="1524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66759" lnSpcReduction="10000"/>
          </a:bodyPr>
          <a:lstStyle/>
          <a:p>
            <a:pPr algn="l">
              <a:defRPr sz="675" b="0">
                <a:solidFill>
                  <a:srgbClr val="71818B"/>
                </a:solidFill>
                <a:latin typeface="DejaVu Sans"/>
                <a:ea typeface="DejaVu Sans"/>
                <a:cs typeface="DejaVu Sans"/>
              </a:defRPr>
            </a:pPr>
            <a:r>
              <a:rPr sz="675" b="0">
                <a:solidFill>
                  <a:srgbClr val="71818B"/>
                </a:solidFill>
                <a:latin typeface="DejaVu Sans"/>
                <a:ea typeface="DejaVu Sans"/>
                <a:cs typeface="DejaVu Sans"/>
              </a:rPr>
              <a:t>E2 «Екологія»  •  Повоєнне відновлення забруднених територій</a:t>
            </a:r>
          </a:p>
        </p:txBody>
      </p:sp>
    </p:spTree>
    <p:extLst>
      <p:ext uri="{BB962C8B-B14F-4D97-AF65-F5344CB8AC3E}">
        <p14:creationId xmlns:p14="http://schemas.microsoft.com/office/powerpoint/2010/main" val="10059934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Прямокутник 25">
            <a:extLst>
              <a:ext uri="{FF2B5EF4-FFF2-40B4-BE49-F238E27FC236}">
                <a16:creationId xmlns:a16="http://schemas.microsoft.com/office/drawing/2014/main" id="{A6FC663E-BD77-40C0-8E5D-61F14F6D4499}"/>
              </a:ext>
            </a:extLst>
          </p:cNvPr>
          <p:cNvSpPr>
            <a:spLocks noGrp="1"/>
          </p:cNvSpPr>
          <p:nvPr/>
        </p:nvSpPr>
        <p:spPr>
          <a:xfrm>
            <a:off x="609600" y="266700"/>
            <a:ext cx="8096250" cy="228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9808" lnSpcReduction="10000"/>
          </a:bodyPr>
          <a:lstStyle/>
          <a:p>
            <a:pPr algn="l">
              <a:defRPr sz="975" b="1">
                <a:solidFill>
                  <a:srgbClr val="42B4C6"/>
                </a:solidFill>
                <a:latin typeface="DejaVu Sans"/>
                <a:ea typeface="DejaVu Sans"/>
                <a:cs typeface="DejaVu Sans"/>
              </a:defRPr>
            </a:pPr>
            <a:r>
              <a:rPr sz="975" b="1">
                <a:solidFill>
                  <a:srgbClr val="42B4C6"/>
                </a:solidFill>
                <a:latin typeface="DejaVu Sans"/>
                <a:ea typeface="DejaVu Sans"/>
                <a:cs typeface="DejaVu Sans"/>
              </a:rPr>
              <a:t>7. БІОРІЗНОМАНІТТЯ</a:t>
            </a:r>
          </a:p>
        </p:txBody>
      </p:sp>
      <p:sp>
        <p:nvSpPr>
          <p:cNvPr id="2" name="Прямокутник 1">
            <a:extLst>
              <a:ext uri="{FF2B5EF4-FFF2-40B4-BE49-F238E27FC236}">
                <a16:creationId xmlns:a16="http://schemas.microsoft.com/office/drawing/2014/main" id="{89577209-1337-4EAD-AD6E-8F28FCB116DE}"/>
              </a:ext>
            </a:extLst>
          </p:cNvPr>
          <p:cNvSpPr>
            <a:spLocks noGrp="1"/>
          </p:cNvSpPr>
          <p:nvPr/>
        </p:nvSpPr>
        <p:spPr>
          <a:xfrm>
            <a:off x="609600" y="523875"/>
            <a:ext cx="10668000" cy="5905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2325" b="1">
                <a:solidFill>
                  <a:srgbClr val="0B1F33"/>
                </a:solidFill>
                <a:latin typeface="DejaVu Sans"/>
                <a:ea typeface="DejaVu Sans"/>
                <a:cs typeface="DejaVu Sans"/>
              </a:defRPr>
            </a:pPr>
            <a:r>
              <a:rPr sz="2325" b="1">
                <a:solidFill>
                  <a:srgbClr val="0B1F33"/>
                </a:solidFill>
                <a:latin typeface="DejaVu Sans"/>
                <a:ea typeface="DejaVu Sans"/>
                <a:cs typeface="DejaVu Sans"/>
              </a:rPr>
              <a:t>Вплив війни на біорізноманіття</a:t>
            </a:r>
          </a:p>
        </p:txBody>
      </p:sp>
      <p:sp>
        <p:nvSpPr>
          <p:cNvPr id="3" name="Прямокутник 2">
            <a:extLst>
              <a:ext uri="{FF2B5EF4-FFF2-40B4-BE49-F238E27FC236}">
                <a16:creationId xmlns:a16="http://schemas.microsoft.com/office/drawing/2014/main" id="{FF55DA93-3D1C-40AD-A066-B96D4F1517B1}"/>
              </a:ext>
            </a:extLst>
          </p:cNvPr>
          <p:cNvSpPr>
            <a:spLocks noGrp="1"/>
          </p:cNvSpPr>
          <p:nvPr/>
        </p:nvSpPr>
        <p:spPr>
          <a:xfrm>
            <a:off x="609600" y="1181100"/>
            <a:ext cx="10972800" cy="28575"/>
          </a:xfrm>
          <a:prstGeom prst="rect">
            <a:avLst/>
          </a:prstGeom>
          <a:solidFill>
            <a:srgbClr val="42B4C6"/>
          </a:solidFill>
          <a:ln w="0">
            <a:noFill/>
          </a:ln>
        </p:spPr>
      </p:sp>
      <p:sp>
        <p:nvSpPr>
          <p:cNvPr id="4" name="Прямокутник 3">
            <a:extLst>
              <a:ext uri="{FF2B5EF4-FFF2-40B4-BE49-F238E27FC236}">
                <a16:creationId xmlns:a16="http://schemas.microsoft.com/office/drawing/2014/main" id="{E67A545E-2FA6-4248-A7CE-50BEF9CF7F88}"/>
              </a:ext>
            </a:extLst>
          </p:cNvPr>
          <p:cNvSpPr>
            <a:spLocks noGrp="1"/>
          </p:cNvSpPr>
          <p:nvPr/>
        </p:nvSpPr>
        <p:spPr>
          <a:xfrm>
            <a:off x="11010900" y="266700"/>
            <a:ext cx="571500" cy="228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9808" lnSpcReduction="10000"/>
          </a:bodyPr>
          <a:lstStyle/>
          <a:p>
            <a:pPr algn="r">
              <a:defRPr sz="975" b="1">
                <a:solidFill>
                  <a:srgbClr val="5D6E79"/>
                </a:solidFill>
                <a:latin typeface="DejaVu Sans"/>
                <a:ea typeface="DejaVu Sans"/>
                <a:cs typeface="DejaVu Sans"/>
              </a:defRPr>
            </a:pPr>
            <a:r>
              <a:rPr sz="975" b="1" dirty="0">
                <a:solidFill>
                  <a:srgbClr val="5D6E79"/>
                </a:solidFill>
                <a:latin typeface="DejaVu Sans"/>
                <a:ea typeface="DejaVu Sans"/>
                <a:cs typeface="DejaVu Sans"/>
              </a:rPr>
              <a:t>0</a:t>
            </a:r>
            <a:r>
              <a:rPr lang="uk-UA" sz="975" b="1" dirty="0">
                <a:solidFill>
                  <a:srgbClr val="5D6E79"/>
                </a:solidFill>
                <a:latin typeface="DejaVu Sans"/>
                <a:ea typeface="DejaVu Sans"/>
                <a:cs typeface="DejaVu Sans"/>
              </a:rPr>
              <a:t>9</a:t>
            </a:r>
            <a:endParaRPr sz="975" b="1" dirty="0">
              <a:solidFill>
                <a:srgbClr val="5D6E79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5" name="Прямокутник: округлені кути 4">
            <a:extLst>
              <a:ext uri="{FF2B5EF4-FFF2-40B4-BE49-F238E27FC236}">
                <a16:creationId xmlns:a16="http://schemas.microsoft.com/office/drawing/2014/main" id="{2F645375-F8E4-4A95-907F-D633791575A4}"/>
              </a:ext>
            </a:extLst>
          </p:cNvPr>
          <p:cNvSpPr>
            <a:spLocks noGrp="1"/>
          </p:cNvSpPr>
          <p:nvPr/>
        </p:nvSpPr>
        <p:spPr>
          <a:xfrm>
            <a:off x="609600" y="1428750"/>
            <a:ext cx="10972800" cy="876300"/>
          </a:xfrm>
          <a:prstGeom prst="roundRect">
            <a:avLst>
              <a:gd name="adj" fmla="val 15217"/>
            </a:avLst>
          </a:prstGeom>
          <a:solidFill>
            <a:srgbClr val="E4EEF1"/>
          </a:solidFill>
          <a:ln w="0">
            <a:noFill/>
          </a:ln>
        </p:spPr>
      </p:sp>
      <p:sp>
        <p:nvSpPr>
          <p:cNvPr id="6" name="Прямокутник: округлені кути 5">
            <a:extLst>
              <a:ext uri="{FF2B5EF4-FFF2-40B4-BE49-F238E27FC236}">
                <a16:creationId xmlns:a16="http://schemas.microsoft.com/office/drawing/2014/main" id="{9B66B693-78B2-4930-BC5C-9135688A0787}"/>
              </a:ext>
            </a:extLst>
          </p:cNvPr>
          <p:cNvSpPr>
            <a:spLocks noGrp="1"/>
          </p:cNvSpPr>
          <p:nvPr/>
        </p:nvSpPr>
        <p:spPr>
          <a:xfrm>
            <a:off x="609600" y="1428750"/>
            <a:ext cx="85725" cy="876300"/>
          </a:xfrm>
          <a:prstGeom prst="roundRect">
            <a:avLst>
              <a:gd name="adj" fmla="val 44444"/>
            </a:avLst>
          </a:prstGeom>
          <a:solidFill>
            <a:srgbClr val="DDAE4C"/>
          </a:solidFill>
          <a:ln w="0">
            <a:noFill/>
          </a:ln>
        </p:spPr>
      </p:sp>
      <p:sp>
        <p:nvSpPr>
          <p:cNvPr id="7" name="Прямокутник 6">
            <a:extLst>
              <a:ext uri="{FF2B5EF4-FFF2-40B4-BE49-F238E27FC236}">
                <a16:creationId xmlns:a16="http://schemas.microsoft.com/office/drawing/2014/main" id="{5487BC77-BB60-4B98-8B02-F72517D1B903}"/>
              </a:ext>
            </a:extLst>
          </p:cNvPr>
          <p:cNvSpPr>
            <a:spLocks noGrp="1"/>
          </p:cNvSpPr>
          <p:nvPr/>
        </p:nvSpPr>
        <p:spPr>
          <a:xfrm>
            <a:off x="876300" y="1552575"/>
            <a:ext cx="10496550" cy="190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66667" lnSpcReduction="10000"/>
          </a:bodyPr>
          <a:lstStyle/>
          <a:p>
            <a:pPr algn="l">
              <a:defRPr sz="975" b="1">
                <a:solidFill>
                  <a:srgbClr val="DDAE4C"/>
                </a:solidFill>
                <a:latin typeface="DejaVu Sans"/>
                <a:ea typeface="DejaVu Sans"/>
                <a:cs typeface="DejaVu Sans"/>
              </a:defRPr>
            </a:pPr>
            <a:r>
              <a:rPr sz="975" b="1">
                <a:solidFill>
                  <a:srgbClr val="DDAE4C"/>
                </a:solidFill>
                <a:latin typeface="DejaVu Sans"/>
                <a:ea typeface="DejaVu Sans"/>
                <a:cs typeface="DejaVu Sans"/>
              </a:rPr>
              <a:t>ВИЗНАЧЕННЯ</a:t>
            </a:r>
          </a:p>
        </p:txBody>
      </p:sp>
      <p:sp>
        <p:nvSpPr>
          <p:cNvPr id="8" name="Прямокутник 7">
            <a:extLst>
              <a:ext uri="{FF2B5EF4-FFF2-40B4-BE49-F238E27FC236}">
                <a16:creationId xmlns:a16="http://schemas.microsoft.com/office/drawing/2014/main" id="{BAF8954B-ECC4-4BB9-9591-D4CAEF29378A}"/>
              </a:ext>
            </a:extLst>
          </p:cNvPr>
          <p:cNvSpPr>
            <a:spLocks noGrp="1"/>
          </p:cNvSpPr>
          <p:nvPr/>
        </p:nvSpPr>
        <p:spPr>
          <a:xfrm>
            <a:off x="876300" y="1752600"/>
            <a:ext cx="10477500" cy="4286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5132" lnSpcReduction="10000"/>
          </a:bodyPr>
          <a:lstStyle/>
          <a:p>
            <a:pPr algn="l">
              <a:defRPr sz="1425" b="1">
                <a:solidFill>
                  <a:srgbClr val="0B1F33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0B1F33"/>
                </a:solidFill>
                <a:latin typeface="DejaVu Sans"/>
                <a:ea typeface="DejaVu Sans"/>
                <a:cs typeface="DejaVu Sans"/>
              </a:rPr>
              <a:t>Воєнна втрата біорізноманіття — скорочення різноманітності організмів, оселищ і природних процесів, що підтримують стійкість екосистем.</a:t>
            </a:r>
          </a:p>
        </p:txBody>
      </p:sp>
      <p:sp>
        <p:nvSpPr>
          <p:cNvPr id="9" name="Прямокутник 8">
            <a:extLst>
              <a:ext uri="{FF2B5EF4-FFF2-40B4-BE49-F238E27FC236}">
                <a16:creationId xmlns:a16="http://schemas.microsoft.com/office/drawing/2014/main" id="{E54365F3-B8F4-46DA-ADCB-53DBCD687BF0}"/>
              </a:ext>
            </a:extLst>
          </p:cNvPr>
          <p:cNvSpPr>
            <a:spLocks noGrp="1"/>
          </p:cNvSpPr>
          <p:nvPr/>
        </p:nvSpPr>
        <p:spPr>
          <a:xfrm>
            <a:off x="609600" y="2571750"/>
            <a:ext cx="4762500" cy="190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66667" lnSpcReduction="10000"/>
          </a:bodyPr>
          <a:lstStyle/>
          <a:p>
            <a:pPr algn="l">
              <a:defRPr sz="975" b="1">
                <a:solidFill>
                  <a:srgbClr val="A75B50"/>
                </a:solidFill>
                <a:latin typeface="DejaVu Sans"/>
                <a:ea typeface="DejaVu Sans"/>
                <a:cs typeface="DejaVu Sans"/>
              </a:defRPr>
            </a:pPr>
            <a:r>
              <a:rPr sz="975" b="1">
                <a:solidFill>
                  <a:srgbClr val="A75B50"/>
                </a:solidFill>
                <a:latin typeface="DejaVu Sans"/>
                <a:ea typeface="DejaVu Sans"/>
                <a:cs typeface="DejaVu Sans"/>
              </a:rPr>
              <a:t>ОРГАНІЗМИ</a:t>
            </a:r>
          </a:p>
        </p:txBody>
      </p:sp>
      <p:sp>
        <p:nvSpPr>
          <p:cNvPr id="10" name="Прямокутник 9">
            <a:extLst>
              <a:ext uri="{FF2B5EF4-FFF2-40B4-BE49-F238E27FC236}">
                <a16:creationId xmlns:a16="http://schemas.microsoft.com/office/drawing/2014/main" id="{9E791D04-661F-460D-BD9C-DBEE19C69DD2}"/>
              </a:ext>
            </a:extLst>
          </p:cNvPr>
          <p:cNvSpPr>
            <a:spLocks noGrp="1"/>
          </p:cNvSpPr>
          <p:nvPr/>
        </p:nvSpPr>
        <p:spPr>
          <a:xfrm>
            <a:off x="609600" y="2819400"/>
            <a:ext cx="4953000" cy="5238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350" b="0">
                <a:solidFill>
                  <a:srgbClr val="172735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172735"/>
                </a:solidFill>
                <a:latin typeface="DejaVu Sans"/>
                <a:ea typeface="DejaVu Sans"/>
                <a:cs typeface="DejaVu Sans"/>
              </a:rPr>
              <a:t>безпосередня загибель, зменшення кормової бази</a:t>
            </a:r>
          </a:p>
        </p:txBody>
      </p:sp>
      <p:sp>
        <p:nvSpPr>
          <p:cNvPr id="11" name="Прямокутник 10">
            <a:extLst>
              <a:ext uri="{FF2B5EF4-FFF2-40B4-BE49-F238E27FC236}">
                <a16:creationId xmlns:a16="http://schemas.microsoft.com/office/drawing/2014/main" id="{18F3FE91-070F-4E57-BEA0-0AD3C1530D69}"/>
              </a:ext>
            </a:extLst>
          </p:cNvPr>
          <p:cNvSpPr>
            <a:spLocks noGrp="1"/>
          </p:cNvSpPr>
          <p:nvPr/>
        </p:nvSpPr>
        <p:spPr>
          <a:xfrm>
            <a:off x="6096000" y="2571750"/>
            <a:ext cx="4762500" cy="190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66667" lnSpcReduction="10000"/>
          </a:bodyPr>
          <a:lstStyle/>
          <a:p>
            <a:pPr algn="l">
              <a:defRPr sz="975" b="1">
                <a:solidFill>
                  <a:srgbClr val="DDAE4C"/>
                </a:solidFill>
                <a:latin typeface="DejaVu Sans"/>
                <a:ea typeface="DejaVu Sans"/>
                <a:cs typeface="DejaVu Sans"/>
              </a:defRPr>
            </a:pPr>
            <a:r>
              <a:rPr sz="975" b="1">
                <a:solidFill>
                  <a:srgbClr val="DDAE4C"/>
                </a:solidFill>
                <a:latin typeface="DejaVu Sans"/>
                <a:ea typeface="DejaVu Sans"/>
                <a:cs typeface="DejaVu Sans"/>
              </a:rPr>
              <a:t>ОСЕЛИЩА</a:t>
            </a:r>
          </a:p>
        </p:txBody>
      </p:sp>
      <p:sp>
        <p:nvSpPr>
          <p:cNvPr id="12" name="Прямокутник 11">
            <a:extLst>
              <a:ext uri="{FF2B5EF4-FFF2-40B4-BE49-F238E27FC236}">
                <a16:creationId xmlns:a16="http://schemas.microsoft.com/office/drawing/2014/main" id="{51972EBB-38AC-4820-8413-CD9CC2EA6B90}"/>
              </a:ext>
            </a:extLst>
          </p:cNvPr>
          <p:cNvSpPr>
            <a:spLocks noGrp="1"/>
          </p:cNvSpPr>
          <p:nvPr/>
        </p:nvSpPr>
        <p:spPr>
          <a:xfrm>
            <a:off x="6096000" y="2819400"/>
            <a:ext cx="4953000" cy="5238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350" b="0">
                <a:solidFill>
                  <a:srgbClr val="172735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172735"/>
                </a:solidFill>
                <a:latin typeface="DejaVu Sans"/>
                <a:ea typeface="DejaVu Sans"/>
                <a:cs typeface="DejaVu Sans"/>
              </a:rPr>
              <a:t>знищення, фрагментація, пожежі</a:t>
            </a:r>
          </a:p>
        </p:txBody>
      </p:sp>
      <p:sp>
        <p:nvSpPr>
          <p:cNvPr id="13" name="Прямокутник 12">
            <a:extLst>
              <a:ext uri="{FF2B5EF4-FFF2-40B4-BE49-F238E27FC236}">
                <a16:creationId xmlns:a16="http://schemas.microsoft.com/office/drawing/2014/main" id="{E4AB79F7-EF48-42A8-95DD-961931B786FE}"/>
              </a:ext>
            </a:extLst>
          </p:cNvPr>
          <p:cNvSpPr>
            <a:spLocks noGrp="1"/>
          </p:cNvSpPr>
          <p:nvPr/>
        </p:nvSpPr>
        <p:spPr>
          <a:xfrm>
            <a:off x="609600" y="3571875"/>
            <a:ext cx="4762500" cy="190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66667" lnSpcReduction="10000"/>
          </a:bodyPr>
          <a:lstStyle/>
          <a:p>
            <a:pPr algn="l">
              <a:defRPr sz="975" b="1">
                <a:solidFill>
                  <a:srgbClr val="62936C"/>
                </a:solidFill>
                <a:latin typeface="DejaVu Sans"/>
                <a:ea typeface="DejaVu Sans"/>
                <a:cs typeface="DejaVu Sans"/>
              </a:defRPr>
            </a:pPr>
            <a:r>
              <a:rPr sz="975" b="1">
                <a:solidFill>
                  <a:srgbClr val="62936C"/>
                </a:solidFill>
                <a:latin typeface="DejaVu Sans"/>
                <a:ea typeface="DejaVu Sans"/>
                <a:cs typeface="DejaVu Sans"/>
              </a:rPr>
              <a:t>ПРОЦЕСИ</a:t>
            </a:r>
          </a:p>
        </p:txBody>
      </p:sp>
      <p:sp>
        <p:nvSpPr>
          <p:cNvPr id="14" name="Прямокутник 13">
            <a:extLst>
              <a:ext uri="{FF2B5EF4-FFF2-40B4-BE49-F238E27FC236}">
                <a16:creationId xmlns:a16="http://schemas.microsoft.com/office/drawing/2014/main" id="{E62ED676-50F2-40B1-9067-9E99207C2893}"/>
              </a:ext>
            </a:extLst>
          </p:cNvPr>
          <p:cNvSpPr>
            <a:spLocks noGrp="1"/>
          </p:cNvSpPr>
          <p:nvPr/>
        </p:nvSpPr>
        <p:spPr>
          <a:xfrm>
            <a:off x="609600" y="3819525"/>
            <a:ext cx="4953000" cy="5238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350" b="0">
                <a:solidFill>
                  <a:srgbClr val="172735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172735"/>
                </a:solidFill>
                <a:latin typeface="DejaVu Sans"/>
                <a:ea typeface="DejaVu Sans"/>
                <a:cs typeface="DejaVu Sans"/>
              </a:rPr>
              <a:t>порушення міграційних шляхів, поширення інвазійних видів</a:t>
            </a:r>
          </a:p>
        </p:txBody>
      </p:sp>
      <p:sp>
        <p:nvSpPr>
          <p:cNvPr id="15" name="Прямокутник 14">
            <a:extLst>
              <a:ext uri="{FF2B5EF4-FFF2-40B4-BE49-F238E27FC236}">
                <a16:creationId xmlns:a16="http://schemas.microsoft.com/office/drawing/2014/main" id="{BF9CCBDF-A060-44A4-9C69-0C09C3AA6318}"/>
              </a:ext>
            </a:extLst>
          </p:cNvPr>
          <p:cNvSpPr>
            <a:spLocks noGrp="1"/>
          </p:cNvSpPr>
          <p:nvPr/>
        </p:nvSpPr>
        <p:spPr>
          <a:xfrm>
            <a:off x="6096000" y="3571875"/>
            <a:ext cx="4762500" cy="190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66667" lnSpcReduction="10000"/>
          </a:bodyPr>
          <a:lstStyle/>
          <a:p>
            <a:pPr algn="l">
              <a:defRPr sz="975" b="1">
                <a:solidFill>
                  <a:srgbClr val="245A85"/>
                </a:solidFill>
                <a:latin typeface="DejaVu Sans"/>
                <a:ea typeface="DejaVu Sans"/>
                <a:cs typeface="DejaVu Sans"/>
              </a:defRPr>
            </a:pPr>
            <a:r>
              <a:rPr sz="975" b="1">
                <a:solidFill>
                  <a:srgbClr val="245A85"/>
                </a:solidFill>
                <a:latin typeface="DejaVu Sans"/>
                <a:ea typeface="DejaVu Sans"/>
                <a:cs typeface="DejaVu Sans"/>
              </a:rPr>
              <a:t>ОХОРОНА</a:t>
            </a:r>
          </a:p>
        </p:txBody>
      </p:sp>
      <p:sp>
        <p:nvSpPr>
          <p:cNvPr id="16" name="Прямокутник 15">
            <a:extLst>
              <a:ext uri="{FF2B5EF4-FFF2-40B4-BE49-F238E27FC236}">
                <a16:creationId xmlns:a16="http://schemas.microsoft.com/office/drawing/2014/main" id="{5E1C7938-8552-4601-B3B6-FA7A22AC27EF}"/>
              </a:ext>
            </a:extLst>
          </p:cNvPr>
          <p:cNvSpPr>
            <a:spLocks noGrp="1"/>
          </p:cNvSpPr>
          <p:nvPr/>
        </p:nvSpPr>
        <p:spPr>
          <a:xfrm>
            <a:off x="6096000" y="3819525"/>
            <a:ext cx="4953000" cy="5238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350" b="0">
                <a:solidFill>
                  <a:srgbClr val="172735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172735"/>
                </a:solidFill>
                <a:latin typeface="DejaVu Sans"/>
                <a:ea typeface="DejaVu Sans"/>
                <a:cs typeface="DejaVu Sans"/>
              </a:rPr>
              <a:t>зміна режиму природоохоронних територій</a:t>
            </a:r>
          </a:p>
        </p:txBody>
      </p:sp>
      <p:sp>
        <p:nvSpPr>
          <p:cNvPr id="17" name="Прямокутник: округлені кути 16">
            <a:extLst>
              <a:ext uri="{FF2B5EF4-FFF2-40B4-BE49-F238E27FC236}">
                <a16:creationId xmlns:a16="http://schemas.microsoft.com/office/drawing/2014/main" id="{2ACA29FF-AB6D-4CE4-A6A5-10476232E923}"/>
              </a:ext>
            </a:extLst>
          </p:cNvPr>
          <p:cNvSpPr>
            <a:spLocks noGrp="1"/>
          </p:cNvSpPr>
          <p:nvPr/>
        </p:nvSpPr>
        <p:spPr>
          <a:xfrm>
            <a:off x="609600" y="4762500"/>
            <a:ext cx="10972800" cy="1352550"/>
          </a:xfrm>
          <a:prstGeom prst="roundRect">
            <a:avLst>
              <a:gd name="adj" fmla="val 11268"/>
            </a:avLst>
          </a:prstGeom>
          <a:solidFill>
            <a:srgbClr val="0B1F33"/>
          </a:solidFill>
          <a:ln w="0">
            <a:noFill/>
          </a:ln>
        </p:spPr>
      </p:sp>
      <p:sp>
        <p:nvSpPr>
          <p:cNvPr id="18" name="Прямокутник 17">
            <a:extLst>
              <a:ext uri="{FF2B5EF4-FFF2-40B4-BE49-F238E27FC236}">
                <a16:creationId xmlns:a16="http://schemas.microsoft.com/office/drawing/2014/main" id="{D24EAA7F-6F1C-4AD5-A9E6-AED8B82D9460}"/>
              </a:ext>
            </a:extLst>
          </p:cNvPr>
          <p:cNvSpPr>
            <a:spLocks noGrp="1"/>
          </p:cNvSpPr>
          <p:nvPr/>
        </p:nvSpPr>
        <p:spPr>
          <a:xfrm>
            <a:off x="876300" y="4953000"/>
            <a:ext cx="2857500" cy="190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66667" lnSpcReduction="10000"/>
          </a:bodyPr>
          <a:lstStyle/>
          <a:p>
            <a:pPr algn="l">
              <a:defRPr sz="975" b="1">
                <a:solidFill>
                  <a:srgbClr val="42B4C6"/>
                </a:solidFill>
                <a:latin typeface="DejaVu Sans"/>
                <a:ea typeface="DejaVu Sans"/>
                <a:cs typeface="DejaVu Sans"/>
              </a:defRPr>
            </a:pPr>
            <a:r>
              <a:rPr sz="975" b="1">
                <a:solidFill>
                  <a:srgbClr val="42B4C6"/>
                </a:solidFill>
                <a:latin typeface="DejaVu Sans"/>
                <a:ea typeface="DejaVu Sans"/>
                <a:cs typeface="DejaVu Sans"/>
              </a:rPr>
              <a:t>ЕКОСИСТЕМНІ ФУНКЦІЇ</a:t>
            </a:r>
          </a:p>
        </p:txBody>
      </p:sp>
      <p:sp>
        <p:nvSpPr>
          <p:cNvPr id="19" name="Прямокутник 18">
            <a:extLst>
              <a:ext uri="{FF2B5EF4-FFF2-40B4-BE49-F238E27FC236}">
                <a16:creationId xmlns:a16="http://schemas.microsoft.com/office/drawing/2014/main" id="{2FF01C6F-2EEC-41BC-BC39-2146C9141124}"/>
              </a:ext>
            </a:extLst>
          </p:cNvPr>
          <p:cNvSpPr>
            <a:spLocks noGrp="1"/>
          </p:cNvSpPr>
          <p:nvPr/>
        </p:nvSpPr>
        <p:spPr>
          <a:xfrm>
            <a:off x="876300" y="5257800"/>
            <a:ext cx="3048000" cy="228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2500" lnSpcReduction="10000"/>
          </a:bodyPr>
          <a:lstStyle/>
          <a:p>
            <a:pPr algn="l">
              <a:defRPr sz="1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Запилювачі</a:t>
            </a:r>
          </a:p>
        </p:txBody>
      </p:sp>
      <p:sp>
        <p:nvSpPr>
          <p:cNvPr id="20" name="Прямокутник 19">
            <a:extLst>
              <a:ext uri="{FF2B5EF4-FFF2-40B4-BE49-F238E27FC236}">
                <a16:creationId xmlns:a16="http://schemas.microsoft.com/office/drawing/2014/main" id="{B3A68546-FD53-4319-8F55-577381BFD28A}"/>
              </a:ext>
            </a:extLst>
          </p:cNvPr>
          <p:cNvSpPr>
            <a:spLocks noGrp="1"/>
          </p:cNvSpPr>
          <p:nvPr/>
        </p:nvSpPr>
        <p:spPr>
          <a:xfrm>
            <a:off x="876300" y="5524500"/>
            <a:ext cx="3048000" cy="4000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200" b="0">
                <a:solidFill>
                  <a:srgbClr val="C7D7DC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C7D7DC"/>
                </a:solidFill>
                <a:latin typeface="DejaVu Sans"/>
                <a:ea typeface="DejaVu Sans"/>
                <a:cs typeface="DejaVu Sans"/>
              </a:rPr>
              <a:t>продуктивність агроекосистем</a:t>
            </a:r>
          </a:p>
        </p:txBody>
      </p:sp>
      <p:sp>
        <p:nvSpPr>
          <p:cNvPr id="21" name="Прямокутник 20">
            <a:extLst>
              <a:ext uri="{FF2B5EF4-FFF2-40B4-BE49-F238E27FC236}">
                <a16:creationId xmlns:a16="http://schemas.microsoft.com/office/drawing/2014/main" id="{A4EC8FB5-E5ED-446F-ACBC-6F1C4BC734F0}"/>
              </a:ext>
            </a:extLst>
          </p:cNvPr>
          <p:cNvSpPr>
            <a:spLocks noGrp="1"/>
          </p:cNvSpPr>
          <p:nvPr/>
        </p:nvSpPr>
        <p:spPr>
          <a:xfrm>
            <a:off x="4305300" y="5257800"/>
            <a:ext cx="3048000" cy="228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2500" lnSpcReduction="10000"/>
          </a:bodyPr>
          <a:lstStyle/>
          <a:p>
            <a:pPr algn="l">
              <a:defRPr sz="1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Водно-болотні угіддя</a:t>
            </a:r>
          </a:p>
        </p:txBody>
      </p:sp>
      <p:sp>
        <p:nvSpPr>
          <p:cNvPr id="22" name="Прямокутник 21">
            <a:extLst>
              <a:ext uri="{FF2B5EF4-FFF2-40B4-BE49-F238E27FC236}">
                <a16:creationId xmlns:a16="http://schemas.microsoft.com/office/drawing/2014/main" id="{DBE430CC-60DA-42EC-9611-C56FD1639A89}"/>
              </a:ext>
            </a:extLst>
          </p:cNvPr>
          <p:cNvSpPr>
            <a:spLocks noGrp="1"/>
          </p:cNvSpPr>
          <p:nvPr/>
        </p:nvSpPr>
        <p:spPr>
          <a:xfrm>
            <a:off x="4305300" y="5524500"/>
            <a:ext cx="3048000" cy="4000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200" b="0">
                <a:solidFill>
                  <a:srgbClr val="C7D7DC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C7D7DC"/>
                </a:solidFill>
                <a:latin typeface="DejaVu Sans"/>
                <a:ea typeface="DejaVu Sans"/>
                <a:cs typeface="DejaVu Sans"/>
              </a:rPr>
              <a:t>регуляція водного режиму</a:t>
            </a:r>
          </a:p>
        </p:txBody>
      </p:sp>
      <p:sp>
        <p:nvSpPr>
          <p:cNvPr id="23" name="Прямокутник 22">
            <a:extLst>
              <a:ext uri="{FF2B5EF4-FFF2-40B4-BE49-F238E27FC236}">
                <a16:creationId xmlns:a16="http://schemas.microsoft.com/office/drawing/2014/main" id="{01F06D58-EDD5-4379-BC48-9292503299C5}"/>
              </a:ext>
            </a:extLst>
          </p:cNvPr>
          <p:cNvSpPr>
            <a:spLocks noGrp="1"/>
          </p:cNvSpPr>
          <p:nvPr/>
        </p:nvSpPr>
        <p:spPr>
          <a:xfrm>
            <a:off x="7734300" y="5257800"/>
            <a:ext cx="3048000" cy="228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2500" lnSpcReduction="10000"/>
          </a:bodyPr>
          <a:lstStyle/>
          <a:p>
            <a:pPr algn="l">
              <a:defRPr sz="1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Ліси</a:t>
            </a:r>
          </a:p>
        </p:txBody>
      </p:sp>
      <p:sp>
        <p:nvSpPr>
          <p:cNvPr id="24" name="Прямокутник 23">
            <a:extLst>
              <a:ext uri="{FF2B5EF4-FFF2-40B4-BE49-F238E27FC236}">
                <a16:creationId xmlns:a16="http://schemas.microsoft.com/office/drawing/2014/main" id="{EDBDD08A-CA51-47E6-B5EA-F221158B4DCA}"/>
              </a:ext>
            </a:extLst>
          </p:cNvPr>
          <p:cNvSpPr>
            <a:spLocks noGrp="1"/>
          </p:cNvSpPr>
          <p:nvPr/>
        </p:nvSpPr>
        <p:spPr>
          <a:xfrm>
            <a:off x="7734300" y="5524500"/>
            <a:ext cx="3048000" cy="4000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1875" lnSpcReduction="10000"/>
          </a:bodyPr>
          <a:lstStyle/>
          <a:p>
            <a:pPr algn="l">
              <a:defRPr sz="1200" b="0">
                <a:solidFill>
                  <a:srgbClr val="C7D7DC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C7D7DC"/>
                </a:solidFill>
                <a:latin typeface="DejaVu Sans"/>
                <a:ea typeface="DejaVu Sans"/>
                <a:cs typeface="DejaVu Sans"/>
              </a:rPr>
              <a:t>мікроклімат, вуглецевий баланс, захист від ерозії</a:t>
            </a:r>
          </a:p>
        </p:txBody>
      </p:sp>
      <p:sp>
        <p:nvSpPr>
          <p:cNvPr id="25" name="Прямокутник 24">
            <a:extLst>
              <a:ext uri="{FF2B5EF4-FFF2-40B4-BE49-F238E27FC236}">
                <a16:creationId xmlns:a16="http://schemas.microsoft.com/office/drawing/2014/main" id="{CEF1A37F-B13C-44C1-8896-D79A0AE59542}"/>
              </a:ext>
            </a:extLst>
          </p:cNvPr>
          <p:cNvSpPr>
            <a:spLocks noGrp="1"/>
          </p:cNvSpPr>
          <p:nvPr/>
        </p:nvSpPr>
        <p:spPr>
          <a:xfrm>
            <a:off x="609600" y="6553200"/>
            <a:ext cx="7239000" cy="1524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66759" lnSpcReduction="10000"/>
          </a:bodyPr>
          <a:lstStyle/>
          <a:p>
            <a:pPr algn="l">
              <a:defRPr sz="675" b="0">
                <a:solidFill>
                  <a:srgbClr val="71818B"/>
                </a:solidFill>
                <a:latin typeface="DejaVu Sans"/>
                <a:ea typeface="DejaVu Sans"/>
                <a:cs typeface="DejaVu Sans"/>
              </a:defRPr>
            </a:pPr>
            <a:r>
              <a:rPr sz="675" b="0">
                <a:solidFill>
                  <a:srgbClr val="71818B"/>
                </a:solidFill>
                <a:latin typeface="DejaVu Sans"/>
                <a:ea typeface="DejaVu Sans"/>
                <a:cs typeface="DejaVu Sans"/>
              </a:rPr>
              <a:t>E2 «Екологія»  •  Повоєнне відновлення забруднених територій</a:t>
            </a:r>
          </a:p>
        </p:txBody>
      </p:sp>
    </p:spTree>
    <p:extLst>
      <p:ext uri="{BB962C8B-B14F-4D97-AF65-F5344CB8AC3E}">
        <p14:creationId xmlns:p14="http://schemas.microsoft.com/office/powerpoint/2010/main" val="25432886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Прямокутник 23">
            <a:extLst>
              <a:ext uri="{FF2B5EF4-FFF2-40B4-BE49-F238E27FC236}">
                <a16:creationId xmlns:a16="http://schemas.microsoft.com/office/drawing/2014/main" id="{083DAC94-541E-4F82-905B-8A532E21ECF4}"/>
              </a:ext>
            </a:extLst>
          </p:cNvPr>
          <p:cNvSpPr>
            <a:spLocks noGrp="1"/>
          </p:cNvSpPr>
          <p:nvPr/>
        </p:nvSpPr>
        <p:spPr>
          <a:xfrm>
            <a:off x="609600" y="266700"/>
            <a:ext cx="8096250" cy="228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9808" lnSpcReduction="10000"/>
          </a:bodyPr>
          <a:lstStyle/>
          <a:p>
            <a:pPr algn="l">
              <a:defRPr sz="975" b="1">
                <a:solidFill>
                  <a:srgbClr val="42B4C6"/>
                </a:solidFill>
                <a:latin typeface="DejaVu Sans"/>
                <a:ea typeface="DejaVu Sans"/>
                <a:cs typeface="DejaVu Sans"/>
              </a:defRPr>
            </a:pPr>
            <a:r>
              <a:rPr sz="975" b="1">
                <a:solidFill>
                  <a:srgbClr val="42B4C6"/>
                </a:solidFill>
                <a:latin typeface="DejaVu Sans"/>
                <a:ea typeface="DejaVu Sans"/>
                <a:cs typeface="DejaVu Sans"/>
              </a:rPr>
              <a:t>ОСНОВНІ ПРИНЦИПИ • ПРИНЦИП 1</a:t>
            </a:r>
          </a:p>
        </p:txBody>
      </p:sp>
      <p:sp>
        <p:nvSpPr>
          <p:cNvPr id="2" name="Прямокутник 1">
            <a:extLst>
              <a:ext uri="{FF2B5EF4-FFF2-40B4-BE49-F238E27FC236}">
                <a16:creationId xmlns:a16="http://schemas.microsoft.com/office/drawing/2014/main" id="{53E45757-9A47-443F-8F1A-57007D686E57}"/>
              </a:ext>
            </a:extLst>
          </p:cNvPr>
          <p:cNvSpPr>
            <a:spLocks noGrp="1"/>
          </p:cNvSpPr>
          <p:nvPr/>
        </p:nvSpPr>
        <p:spPr>
          <a:xfrm>
            <a:off x="609600" y="523875"/>
            <a:ext cx="10668000" cy="5905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2325" b="1">
                <a:solidFill>
                  <a:srgbClr val="0B1F33"/>
                </a:solidFill>
                <a:latin typeface="DejaVu Sans"/>
                <a:ea typeface="DejaVu Sans"/>
                <a:cs typeface="DejaVu Sans"/>
              </a:defRPr>
            </a:pPr>
            <a:r>
              <a:rPr sz="2325" b="1">
                <a:solidFill>
                  <a:srgbClr val="0B1F33"/>
                </a:solidFill>
                <a:latin typeface="DejaVu Sans"/>
                <a:ea typeface="DejaVu Sans"/>
                <a:cs typeface="DejaVu Sans"/>
              </a:rPr>
              <a:t>Екосистемний підхід</a:t>
            </a:r>
          </a:p>
        </p:txBody>
      </p:sp>
      <p:sp>
        <p:nvSpPr>
          <p:cNvPr id="3" name="Прямокутник 2">
            <a:extLst>
              <a:ext uri="{FF2B5EF4-FFF2-40B4-BE49-F238E27FC236}">
                <a16:creationId xmlns:a16="http://schemas.microsoft.com/office/drawing/2014/main" id="{E1C890F8-0CC8-419D-A80C-041C4382E04B}"/>
              </a:ext>
            </a:extLst>
          </p:cNvPr>
          <p:cNvSpPr>
            <a:spLocks noGrp="1"/>
          </p:cNvSpPr>
          <p:nvPr/>
        </p:nvSpPr>
        <p:spPr>
          <a:xfrm>
            <a:off x="609600" y="1181100"/>
            <a:ext cx="10972800" cy="28575"/>
          </a:xfrm>
          <a:prstGeom prst="rect">
            <a:avLst/>
          </a:prstGeom>
          <a:solidFill>
            <a:srgbClr val="42B4C6"/>
          </a:solidFill>
          <a:ln w="0">
            <a:noFill/>
          </a:ln>
        </p:spPr>
      </p:sp>
      <p:sp>
        <p:nvSpPr>
          <p:cNvPr id="4" name="Прямокутник 3">
            <a:extLst>
              <a:ext uri="{FF2B5EF4-FFF2-40B4-BE49-F238E27FC236}">
                <a16:creationId xmlns:a16="http://schemas.microsoft.com/office/drawing/2014/main" id="{FA8433D9-4BC7-4DCA-A07A-0A1F55611A2E}"/>
              </a:ext>
            </a:extLst>
          </p:cNvPr>
          <p:cNvSpPr>
            <a:spLocks noGrp="1"/>
          </p:cNvSpPr>
          <p:nvPr/>
        </p:nvSpPr>
        <p:spPr>
          <a:xfrm>
            <a:off x="11010900" y="266700"/>
            <a:ext cx="571500" cy="228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9808" lnSpcReduction="10000"/>
          </a:bodyPr>
          <a:lstStyle/>
          <a:p>
            <a:pPr algn="r">
              <a:defRPr sz="975" b="1">
                <a:solidFill>
                  <a:srgbClr val="5D6E79"/>
                </a:solidFill>
                <a:latin typeface="DejaVu Sans"/>
                <a:ea typeface="DejaVu Sans"/>
                <a:cs typeface="DejaVu Sans"/>
              </a:defRPr>
            </a:pPr>
            <a:r>
              <a:rPr lang="uk-UA" sz="975" b="1" dirty="0">
                <a:solidFill>
                  <a:srgbClr val="5D6E79"/>
                </a:solidFill>
                <a:latin typeface="DejaVu Sans"/>
                <a:ea typeface="DejaVu Sans"/>
                <a:cs typeface="DejaVu Sans"/>
              </a:rPr>
              <a:t>10</a:t>
            </a:r>
            <a:endParaRPr sz="975" b="1" dirty="0">
              <a:solidFill>
                <a:srgbClr val="5D6E79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5" name="Прямокутник: округлені кути 4">
            <a:extLst>
              <a:ext uri="{FF2B5EF4-FFF2-40B4-BE49-F238E27FC236}">
                <a16:creationId xmlns:a16="http://schemas.microsoft.com/office/drawing/2014/main" id="{0E74AB1B-3719-431D-AB4F-FDD0B3CB8D0E}"/>
              </a:ext>
            </a:extLst>
          </p:cNvPr>
          <p:cNvSpPr>
            <a:spLocks noGrp="1"/>
          </p:cNvSpPr>
          <p:nvPr/>
        </p:nvSpPr>
        <p:spPr>
          <a:xfrm>
            <a:off x="609600" y="1428750"/>
            <a:ext cx="10972800" cy="876300"/>
          </a:xfrm>
          <a:prstGeom prst="roundRect">
            <a:avLst>
              <a:gd name="adj" fmla="val 15217"/>
            </a:avLst>
          </a:prstGeom>
          <a:solidFill>
            <a:srgbClr val="E4EEF1"/>
          </a:solidFill>
          <a:ln w="0">
            <a:noFill/>
          </a:ln>
        </p:spPr>
      </p:sp>
      <p:sp>
        <p:nvSpPr>
          <p:cNvPr id="6" name="Прямокутник: округлені кути 5">
            <a:extLst>
              <a:ext uri="{FF2B5EF4-FFF2-40B4-BE49-F238E27FC236}">
                <a16:creationId xmlns:a16="http://schemas.microsoft.com/office/drawing/2014/main" id="{078A6AB6-7A31-4D6A-BE7C-7A0E74982AAC}"/>
              </a:ext>
            </a:extLst>
          </p:cNvPr>
          <p:cNvSpPr>
            <a:spLocks noGrp="1"/>
          </p:cNvSpPr>
          <p:nvPr/>
        </p:nvSpPr>
        <p:spPr>
          <a:xfrm>
            <a:off x="609600" y="1428750"/>
            <a:ext cx="85725" cy="876300"/>
          </a:xfrm>
          <a:prstGeom prst="roundRect">
            <a:avLst>
              <a:gd name="adj" fmla="val 44444"/>
            </a:avLst>
          </a:prstGeom>
          <a:solidFill>
            <a:srgbClr val="DDAE4C"/>
          </a:solidFill>
          <a:ln w="0">
            <a:noFill/>
          </a:ln>
        </p:spPr>
      </p:sp>
      <p:sp>
        <p:nvSpPr>
          <p:cNvPr id="7" name="Прямокутник 6">
            <a:extLst>
              <a:ext uri="{FF2B5EF4-FFF2-40B4-BE49-F238E27FC236}">
                <a16:creationId xmlns:a16="http://schemas.microsoft.com/office/drawing/2014/main" id="{BB97BA45-A57A-4441-838B-9DA5CCEF4B20}"/>
              </a:ext>
            </a:extLst>
          </p:cNvPr>
          <p:cNvSpPr>
            <a:spLocks noGrp="1"/>
          </p:cNvSpPr>
          <p:nvPr/>
        </p:nvSpPr>
        <p:spPr>
          <a:xfrm>
            <a:off x="876300" y="1552575"/>
            <a:ext cx="10496550" cy="190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66667" lnSpcReduction="10000"/>
          </a:bodyPr>
          <a:lstStyle/>
          <a:p>
            <a:pPr algn="l">
              <a:defRPr sz="975" b="1">
                <a:solidFill>
                  <a:srgbClr val="DDAE4C"/>
                </a:solidFill>
                <a:latin typeface="DejaVu Sans"/>
                <a:ea typeface="DejaVu Sans"/>
                <a:cs typeface="DejaVu Sans"/>
              </a:defRPr>
            </a:pPr>
            <a:r>
              <a:rPr sz="975" b="1">
                <a:solidFill>
                  <a:srgbClr val="DDAE4C"/>
                </a:solidFill>
                <a:latin typeface="DejaVu Sans"/>
                <a:ea typeface="DejaVu Sans"/>
                <a:cs typeface="DejaVu Sans"/>
              </a:rPr>
              <a:t>ВИЗНАЧЕННЯ</a:t>
            </a:r>
          </a:p>
        </p:txBody>
      </p:sp>
      <p:sp>
        <p:nvSpPr>
          <p:cNvPr id="8" name="Прямокутник 7">
            <a:extLst>
              <a:ext uri="{FF2B5EF4-FFF2-40B4-BE49-F238E27FC236}">
                <a16:creationId xmlns:a16="http://schemas.microsoft.com/office/drawing/2014/main" id="{3BA75862-FD0B-4241-911B-280C75FA157E}"/>
              </a:ext>
            </a:extLst>
          </p:cNvPr>
          <p:cNvSpPr>
            <a:spLocks noGrp="1"/>
          </p:cNvSpPr>
          <p:nvPr/>
        </p:nvSpPr>
        <p:spPr>
          <a:xfrm>
            <a:off x="876300" y="1752600"/>
            <a:ext cx="10477500" cy="4286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5132" lnSpcReduction="10000"/>
          </a:bodyPr>
          <a:lstStyle/>
          <a:p>
            <a:pPr algn="l">
              <a:defRPr sz="1425" b="1">
                <a:solidFill>
                  <a:srgbClr val="0B1F33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0B1F33"/>
                </a:solidFill>
                <a:latin typeface="DejaVu Sans"/>
                <a:ea typeface="DejaVu Sans"/>
                <a:cs typeface="DejaVu Sans"/>
              </a:rPr>
              <a:t>Екосистемний підхід — планування відновлення території як цілісної системи взаємопов’язаних природних компонентів, екосистемних функцій і потреб населення.</a:t>
            </a:r>
          </a:p>
        </p:txBody>
      </p:sp>
      <p:sp>
        <p:nvSpPr>
          <p:cNvPr id="9" name="Прямокутник 8">
            <a:extLst>
              <a:ext uri="{FF2B5EF4-FFF2-40B4-BE49-F238E27FC236}">
                <a16:creationId xmlns:a16="http://schemas.microsoft.com/office/drawing/2014/main" id="{247ED4B3-627E-4C49-AF5A-B5DBAEEF1F74}"/>
              </a:ext>
            </a:extLst>
          </p:cNvPr>
          <p:cNvSpPr>
            <a:spLocks noGrp="1"/>
          </p:cNvSpPr>
          <p:nvPr/>
        </p:nvSpPr>
        <p:spPr>
          <a:xfrm>
            <a:off x="666750" y="2628900"/>
            <a:ext cx="1714500" cy="12001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7200" b="1">
                <a:solidFill>
                  <a:srgbClr val="62936C"/>
                </a:solidFill>
                <a:latin typeface="DejaVu Sans"/>
                <a:ea typeface="DejaVu Sans"/>
                <a:cs typeface="DejaVu Sans"/>
              </a:defRPr>
            </a:pPr>
            <a:r>
              <a:rPr sz="7200" b="1">
                <a:solidFill>
                  <a:srgbClr val="62936C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10" name="Прямокутник 9">
            <a:extLst>
              <a:ext uri="{FF2B5EF4-FFF2-40B4-BE49-F238E27FC236}">
                <a16:creationId xmlns:a16="http://schemas.microsoft.com/office/drawing/2014/main" id="{19A61BF8-9E54-4B15-913C-A8F60E2F1B6C}"/>
              </a:ext>
            </a:extLst>
          </p:cNvPr>
          <p:cNvSpPr>
            <a:spLocks noGrp="1"/>
          </p:cNvSpPr>
          <p:nvPr/>
        </p:nvSpPr>
        <p:spPr>
          <a:xfrm>
            <a:off x="2571750" y="2619375"/>
            <a:ext cx="8096250" cy="190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66667" lnSpcReduction="10000"/>
          </a:bodyPr>
          <a:lstStyle/>
          <a:p>
            <a:pPr algn="l">
              <a:defRPr sz="975" b="1">
                <a:solidFill>
                  <a:srgbClr val="62936C"/>
                </a:solidFill>
                <a:latin typeface="DejaVu Sans"/>
                <a:ea typeface="DejaVu Sans"/>
                <a:cs typeface="DejaVu Sans"/>
              </a:defRPr>
            </a:pPr>
            <a:r>
              <a:rPr sz="975" b="1">
                <a:solidFill>
                  <a:srgbClr val="62936C"/>
                </a:solidFill>
                <a:latin typeface="DejaVu Sans"/>
                <a:ea typeface="DejaVu Sans"/>
                <a:cs typeface="DejaVu Sans"/>
              </a:rPr>
              <a:t>ВЗАЄМОЗАЛЕЖНІСТЬ КОМПОНЕНТІВ</a:t>
            </a:r>
          </a:p>
        </p:txBody>
      </p:sp>
      <p:sp>
        <p:nvSpPr>
          <p:cNvPr id="11" name="Прямокутник: округлені кути 10">
            <a:extLst>
              <a:ext uri="{FF2B5EF4-FFF2-40B4-BE49-F238E27FC236}">
                <a16:creationId xmlns:a16="http://schemas.microsoft.com/office/drawing/2014/main" id="{7D0D4171-7409-4484-BAAF-2B3C92827522}"/>
              </a:ext>
            </a:extLst>
          </p:cNvPr>
          <p:cNvSpPr>
            <a:spLocks noGrp="1"/>
          </p:cNvSpPr>
          <p:nvPr/>
        </p:nvSpPr>
        <p:spPr>
          <a:xfrm>
            <a:off x="2571750" y="3048000"/>
            <a:ext cx="76200" cy="76200"/>
          </a:xfrm>
          <a:prstGeom prst="roundRect">
            <a:avLst>
              <a:gd name="adj" fmla="val 50000"/>
            </a:avLst>
          </a:prstGeom>
          <a:solidFill>
            <a:srgbClr val="42B4C6"/>
          </a:solidFill>
          <a:ln w="0">
            <a:noFill/>
          </a:ln>
        </p:spPr>
      </p:sp>
      <p:sp>
        <p:nvSpPr>
          <p:cNvPr id="12" name="Прямокутник 11">
            <a:extLst>
              <a:ext uri="{FF2B5EF4-FFF2-40B4-BE49-F238E27FC236}">
                <a16:creationId xmlns:a16="http://schemas.microsoft.com/office/drawing/2014/main" id="{E041DEF1-9412-4C67-B409-40CAAECB0A40}"/>
              </a:ext>
            </a:extLst>
          </p:cNvPr>
          <p:cNvSpPr>
            <a:spLocks noGrp="1"/>
          </p:cNvSpPr>
          <p:nvPr/>
        </p:nvSpPr>
        <p:spPr>
          <a:xfrm>
            <a:off x="2762250" y="2952750"/>
            <a:ext cx="8382000" cy="4667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425" b="0">
                <a:solidFill>
                  <a:srgbClr val="172735"/>
                </a:solidFill>
                <a:latin typeface="DejaVu Sans"/>
                <a:ea typeface="DejaVu Sans"/>
                <a:cs typeface="DejaVu Sans"/>
              </a:defRPr>
            </a:pPr>
            <a:r>
              <a:rPr sz="1425" b="0">
                <a:solidFill>
                  <a:srgbClr val="172735"/>
                </a:solidFill>
                <a:latin typeface="DejaVu Sans"/>
                <a:ea typeface="DejaVu Sans"/>
                <a:cs typeface="DejaVu Sans"/>
              </a:rPr>
              <a:t>ліс впливає на стан ґрунту</a:t>
            </a:r>
          </a:p>
        </p:txBody>
      </p:sp>
      <p:sp>
        <p:nvSpPr>
          <p:cNvPr id="13" name="Прямокутник: округлені кути 12">
            <a:extLst>
              <a:ext uri="{FF2B5EF4-FFF2-40B4-BE49-F238E27FC236}">
                <a16:creationId xmlns:a16="http://schemas.microsoft.com/office/drawing/2014/main" id="{2B4623D9-F6AF-4F47-A104-D3EAAB5CD144}"/>
              </a:ext>
            </a:extLst>
          </p:cNvPr>
          <p:cNvSpPr>
            <a:spLocks noGrp="1"/>
          </p:cNvSpPr>
          <p:nvPr/>
        </p:nvSpPr>
        <p:spPr>
          <a:xfrm>
            <a:off x="2571750" y="3543300"/>
            <a:ext cx="76200" cy="76200"/>
          </a:xfrm>
          <a:prstGeom prst="roundRect">
            <a:avLst>
              <a:gd name="adj" fmla="val 50000"/>
            </a:avLst>
          </a:prstGeom>
          <a:solidFill>
            <a:srgbClr val="62936C"/>
          </a:solidFill>
          <a:ln w="0">
            <a:noFill/>
          </a:ln>
        </p:spPr>
      </p:sp>
      <p:sp>
        <p:nvSpPr>
          <p:cNvPr id="14" name="Прямокутник 13">
            <a:extLst>
              <a:ext uri="{FF2B5EF4-FFF2-40B4-BE49-F238E27FC236}">
                <a16:creationId xmlns:a16="http://schemas.microsoft.com/office/drawing/2014/main" id="{4A3760F0-F63F-48F0-A0A1-53173F0296F2}"/>
              </a:ext>
            </a:extLst>
          </p:cNvPr>
          <p:cNvSpPr>
            <a:spLocks noGrp="1"/>
          </p:cNvSpPr>
          <p:nvPr/>
        </p:nvSpPr>
        <p:spPr>
          <a:xfrm>
            <a:off x="2762250" y="3448050"/>
            <a:ext cx="8382000" cy="4667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425" b="0">
                <a:solidFill>
                  <a:srgbClr val="172735"/>
                </a:solidFill>
                <a:latin typeface="DejaVu Sans"/>
                <a:ea typeface="DejaVu Sans"/>
                <a:cs typeface="DejaVu Sans"/>
              </a:defRPr>
            </a:pPr>
            <a:r>
              <a:rPr sz="1425" b="0">
                <a:solidFill>
                  <a:srgbClr val="172735"/>
                </a:solidFill>
                <a:latin typeface="DejaVu Sans"/>
                <a:ea typeface="DejaVu Sans"/>
                <a:cs typeface="DejaVu Sans"/>
              </a:rPr>
              <a:t>ґрунт визначає поверхневий і підземний стік</a:t>
            </a:r>
          </a:p>
        </p:txBody>
      </p:sp>
      <p:sp>
        <p:nvSpPr>
          <p:cNvPr id="15" name="Прямокутник: округлені кути 14">
            <a:extLst>
              <a:ext uri="{FF2B5EF4-FFF2-40B4-BE49-F238E27FC236}">
                <a16:creationId xmlns:a16="http://schemas.microsoft.com/office/drawing/2014/main" id="{669E5D24-AD18-41FF-A680-E157D397103E}"/>
              </a:ext>
            </a:extLst>
          </p:cNvPr>
          <p:cNvSpPr>
            <a:spLocks noGrp="1"/>
          </p:cNvSpPr>
          <p:nvPr/>
        </p:nvSpPr>
        <p:spPr>
          <a:xfrm>
            <a:off x="2571750" y="4038600"/>
            <a:ext cx="76200" cy="76200"/>
          </a:xfrm>
          <a:prstGeom prst="roundRect">
            <a:avLst>
              <a:gd name="adj" fmla="val 50000"/>
            </a:avLst>
          </a:prstGeom>
          <a:solidFill>
            <a:srgbClr val="DDAE4C"/>
          </a:solidFill>
          <a:ln w="0">
            <a:noFill/>
          </a:ln>
        </p:spPr>
      </p:sp>
      <p:sp>
        <p:nvSpPr>
          <p:cNvPr id="16" name="Прямокутник 15">
            <a:extLst>
              <a:ext uri="{FF2B5EF4-FFF2-40B4-BE49-F238E27FC236}">
                <a16:creationId xmlns:a16="http://schemas.microsoft.com/office/drawing/2014/main" id="{F7FE3F72-38E7-4A9F-9F46-18C99DF0FA60}"/>
              </a:ext>
            </a:extLst>
          </p:cNvPr>
          <p:cNvSpPr>
            <a:spLocks noGrp="1"/>
          </p:cNvSpPr>
          <p:nvPr/>
        </p:nvSpPr>
        <p:spPr>
          <a:xfrm>
            <a:off x="2762250" y="3943350"/>
            <a:ext cx="8382000" cy="4667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425" b="0">
                <a:solidFill>
                  <a:srgbClr val="172735"/>
                </a:solidFill>
                <a:latin typeface="DejaVu Sans"/>
                <a:ea typeface="DejaVu Sans"/>
                <a:cs typeface="DejaVu Sans"/>
              </a:defRPr>
            </a:pPr>
            <a:r>
              <a:rPr sz="1425" b="0">
                <a:solidFill>
                  <a:srgbClr val="172735"/>
                </a:solidFill>
                <a:latin typeface="DejaVu Sans"/>
                <a:ea typeface="DejaVu Sans"/>
                <a:cs typeface="DejaVu Sans"/>
              </a:rPr>
              <a:t>водний режим підтримує біорізноманіття</a:t>
            </a:r>
          </a:p>
        </p:txBody>
      </p:sp>
      <p:sp>
        <p:nvSpPr>
          <p:cNvPr id="17" name="Прямокутник: округлені кути 16">
            <a:extLst>
              <a:ext uri="{FF2B5EF4-FFF2-40B4-BE49-F238E27FC236}">
                <a16:creationId xmlns:a16="http://schemas.microsoft.com/office/drawing/2014/main" id="{A6FC204A-1B52-446C-A584-CB0C13CE52C7}"/>
              </a:ext>
            </a:extLst>
          </p:cNvPr>
          <p:cNvSpPr>
            <a:spLocks noGrp="1"/>
          </p:cNvSpPr>
          <p:nvPr/>
        </p:nvSpPr>
        <p:spPr>
          <a:xfrm>
            <a:off x="2571750" y="4533900"/>
            <a:ext cx="76200" cy="76200"/>
          </a:xfrm>
          <a:prstGeom prst="roundRect">
            <a:avLst>
              <a:gd name="adj" fmla="val 50000"/>
            </a:avLst>
          </a:prstGeom>
          <a:solidFill>
            <a:srgbClr val="42B4C6"/>
          </a:solidFill>
          <a:ln w="0">
            <a:noFill/>
          </a:ln>
        </p:spPr>
      </p:sp>
      <p:sp>
        <p:nvSpPr>
          <p:cNvPr id="18" name="Прямокутник 17">
            <a:extLst>
              <a:ext uri="{FF2B5EF4-FFF2-40B4-BE49-F238E27FC236}">
                <a16:creationId xmlns:a16="http://schemas.microsoft.com/office/drawing/2014/main" id="{22420677-55C6-41DD-8FC2-2496398EF248}"/>
              </a:ext>
            </a:extLst>
          </p:cNvPr>
          <p:cNvSpPr>
            <a:spLocks noGrp="1"/>
          </p:cNvSpPr>
          <p:nvPr/>
        </p:nvSpPr>
        <p:spPr>
          <a:xfrm>
            <a:off x="2762250" y="4438650"/>
            <a:ext cx="8382000" cy="4667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425" b="0">
                <a:solidFill>
                  <a:srgbClr val="172735"/>
                </a:solidFill>
                <a:latin typeface="DejaVu Sans"/>
                <a:ea typeface="DejaVu Sans"/>
                <a:cs typeface="DejaVu Sans"/>
              </a:defRPr>
            </a:pPr>
            <a:r>
              <a:rPr sz="1425" b="0">
                <a:solidFill>
                  <a:srgbClr val="172735"/>
                </a:solidFill>
                <a:latin typeface="DejaVu Sans"/>
                <a:ea typeface="DejaVu Sans"/>
                <a:cs typeface="DejaVu Sans"/>
              </a:rPr>
              <a:t>рослинність і вода формують мікроклімат</a:t>
            </a:r>
          </a:p>
        </p:txBody>
      </p:sp>
      <p:sp>
        <p:nvSpPr>
          <p:cNvPr id="19" name="Прямокутник: округлені кути 18">
            <a:extLst>
              <a:ext uri="{FF2B5EF4-FFF2-40B4-BE49-F238E27FC236}">
                <a16:creationId xmlns:a16="http://schemas.microsoft.com/office/drawing/2014/main" id="{7ABD1DEA-E060-4D7C-B678-AB1833123D29}"/>
              </a:ext>
            </a:extLst>
          </p:cNvPr>
          <p:cNvSpPr>
            <a:spLocks noGrp="1"/>
          </p:cNvSpPr>
          <p:nvPr/>
        </p:nvSpPr>
        <p:spPr>
          <a:xfrm>
            <a:off x="2571750" y="5029200"/>
            <a:ext cx="76200" cy="76200"/>
          </a:xfrm>
          <a:prstGeom prst="roundRect">
            <a:avLst>
              <a:gd name="adj" fmla="val 50000"/>
            </a:avLst>
          </a:prstGeom>
          <a:solidFill>
            <a:srgbClr val="62936C"/>
          </a:solidFill>
          <a:ln w="0">
            <a:noFill/>
          </a:ln>
        </p:spPr>
      </p:sp>
      <p:sp>
        <p:nvSpPr>
          <p:cNvPr id="20" name="Прямокутник 19">
            <a:extLst>
              <a:ext uri="{FF2B5EF4-FFF2-40B4-BE49-F238E27FC236}">
                <a16:creationId xmlns:a16="http://schemas.microsoft.com/office/drawing/2014/main" id="{A90F0289-E926-4AEA-8AE4-9479BA1367E0}"/>
              </a:ext>
            </a:extLst>
          </p:cNvPr>
          <p:cNvSpPr>
            <a:spLocks noGrp="1"/>
          </p:cNvSpPr>
          <p:nvPr/>
        </p:nvSpPr>
        <p:spPr>
          <a:xfrm>
            <a:off x="2762250" y="4933950"/>
            <a:ext cx="8382000" cy="4667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425" b="0">
                <a:solidFill>
                  <a:srgbClr val="172735"/>
                </a:solidFill>
                <a:latin typeface="DejaVu Sans"/>
                <a:ea typeface="DejaVu Sans"/>
                <a:cs typeface="DejaVu Sans"/>
              </a:defRPr>
            </a:pPr>
            <a:r>
              <a:rPr sz="1425" b="0">
                <a:solidFill>
                  <a:srgbClr val="172735"/>
                </a:solidFill>
                <a:latin typeface="DejaVu Sans"/>
                <a:ea typeface="DejaVu Sans"/>
                <a:cs typeface="DejaVu Sans"/>
              </a:rPr>
              <a:t>стан екосистем визначає безпеку населення</a:t>
            </a:r>
          </a:p>
        </p:txBody>
      </p:sp>
      <p:sp>
        <p:nvSpPr>
          <p:cNvPr id="21" name="Прямокутник: округлені кути 20">
            <a:extLst>
              <a:ext uri="{FF2B5EF4-FFF2-40B4-BE49-F238E27FC236}">
                <a16:creationId xmlns:a16="http://schemas.microsoft.com/office/drawing/2014/main" id="{24DCB092-3445-469A-855A-02C497F0291E}"/>
              </a:ext>
            </a:extLst>
          </p:cNvPr>
          <p:cNvSpPr>
            <a:spLocks noGrp="1"/>
          </p:cNvSpPr>
          <p:nvPr/>
        </p:nvSpPr>
        <p:spPr>
          <a:xfrm>
            <a:off x="609600" y="5619750"/>
            <a:ext cx="10972800" cy="685800"/>
          </a:xfrm>
          <a:prstGeom prst="roundRect">
            <a:avLst>
              <a:gd name="adj" fmla="val 19444"/>
            </a:avLst>
          </a:prstGeom>
          <a:solidFill>
            <a:srgbClr val="62936C"/>
          </a:solidFill>
          <a:ln w="0">
            <a:noFill/>
          </a:ln>
        </p:spPr>
      </p:sp>
      <p:sp>
        <p:nvSpPr>
          <p:cNvPr id="22" name="Прямокутник 21">
            <a:extLst>
              <a:ext uri="{FF2B5EF4-FFF2-40B4-BE49-F238E27FC236}">
                <a16:creationId xmlns:a16="http://schemas.microsoft.com/office/drawing/2014/main" id="{51EA58B2-BAC2-45F1-B796-6C8BFAB6377D}"/>
              </a:ext>
            </a:extLst>
          </p:cNvPr>
          <p:cNvSpPr>
            <a:spLocks noGrp="1"/>
          </p:cNvSpPr>
          <p:nvPr/>
        </p:nvSpPr>
        <p:spPr>
          <a:xfrm>
            <a:off x="838200" y="5715000"/>
            <a:ext cx="10515600" cy="4762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15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Зміна одного компонента може посилити або послабити стан усієї території.</a:t>
            </a:r>
          </a:p>
        </p:txBody>
      </p:sp>
      <p:sp>
        <p:nvSpPr>
          <p:cNvPr id="23" name="Прямокутник 22">
            <a:extLst>
              <a:ext uri="{FF2B5EF4-FFF2-40B4-BE49-F238E27FC236}">
                <a16:creationId xmlns:a16="http://schemas.microsoft.com/office/drawing/2014/main" id="{478FDD52-A36F-4151-80B3-97BC9CD2F2E1}"/>
              </a:ext>
            </a:extLst>
          </p:cNvPr>
          <p:cNvSpPr>
            <a:spLocks noGrp="1"/>
          </p:cNvSpPr>
          <p:nvPr/>
        </p:nvSpPr>
        <p:spPr>
          <a:xfrm>
            <a:off x="609600" y="6553200"/>
            <a:ext cx="7239000" cy="1524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66759" lnSpcReduction="10000"/>
          </a:bodyPr>
          <a:lstStyle/>
          <a:p>
            <a:pPr algn="l">
              <a:defRPr sz="675" b="0">
                <a:solidFill>
                  <a:srgbClr val="71818B"/>
                </a:solidFill>
                <a:latin typeface="DejaVu Sans"/>
                <a:ea typeface="DejaVu Sans"/>
                <a:cs typeface="DejaVu Sans"/>
              </a:defRPr>
            </a:pPr>
            <a:r>
              <a:rPr sz="675" b="0">
                <a:solidFill>
                  <a:srgbClr val="71818B"/>
                </a:solidFill>
                <a:latin typeface="DejaVu Sans"/>
                <a:ea typeface="DejaVu Sans"/>
                <a:cs typeface="DejaVu Sans"/>
              </a:rPr>
              <a:t>E2 «Екологія»  •  Повоєнне відновлення забруднених територій</a:t>
            </a:r>
          </a:p>
        </p:txBody>
      </p:sp>
    </p:spTree>
    <p:extLst>
      <p:ext uri="{BB962C8B-B14F-4D97-AF65-F5344CB8AC3E}">
        <p14:creationId xmlns:p14="http://schemas.microsoft.com/office/powerpoint/2010/main" val="98827292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Прямокутник 21">
            <a:extLst>
              <a:ext uri="{FF2B5EF4-FFF2-40B4-BE49-F238E27FC236}">
                <a16:creationId xmlns:a16="http://schemas.microsoft.com/office/drawing/2014/main" id="{9C955BD6-DF55-4828-872C-BC177F1F9166}"/>
              </a:ext>
            </a:extLst>
          </p:cNvPr>
          <p:cNvSpPr>
            <a:spLocks noGrp="1"/>
          </p:cNvSpPr>
          <p:nvPr/>
        </p:nvSpPr>
        <p:spPr>
          <a:xfrm>
            <a:off x="609600" y="266700"/>
            <a:ext cx="8096250" cy="228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9808" lnSpcReduction="10000"/>
          </a:bodyPr>
          <a:lstStyle/>
          <a:p>
            <a:pPr algn="l">
              <a:defRPr sz="975" b="1">
                <a:solidFill>
                  <a:srgbClr val="42B4C6"/>
                </a:solidFill>
                <a:latin typeface="DejaVu Sans"/>
                <a:ea typeface="DejaVu Sans"/>
                <a:cs typeface="DejaVu Sans"/>
              </a:defRPr>
            </a:pPr>
            <a:r>
              <a:rPr sz="975" b="1">
                <a:solidFill>
                  <a:srgbClr val="42B4C6"/>
                </a:solidFill>
                <a:latin typeface="DejaVu Sans"/>
                <a:ea typeface="DejaVu Sans"/>
                <a:cs typeface="DejaVu Sans"/>
              </a:rPr>
              <a:t>ОСНОВНІ ПРИНЦИПИ • ПРИНЦИП 2</a:t>
            </a:r>
          </a:p>
        </p:txBody>
      </p:sp>
      <p:sp>
        <p:nvSpPr>
          <p:cNvPr id="2" name="Прямокутник 1">
            <a:extLst>
              <a:ext uri="{FF2B5EF4-FFF2-40B4-BE49-F238E27FC236}">
                <a16:creationId xmlns:a16="http://schemas.microsoft.com/office/drawing/2014/main" id="{E212C4CC-5357-4C7F-BD8E-36261E5FDA6A}"/>
              </a:ext>
            </a:extLst>
          </p:cNvPr>
          <p:cNvSpPr>
            <a:spLocks noGrp="1"/>
          </p:cNvSpPr>
          <p:nvPr/>
        </p:nvSpPr>
        <p:spPr>
          <a:xfrm>
            <a:off x="609600" y="523875"/>
            <a:ext cx="10668000" cy="5905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23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2325" b="1">
                <a:solidFill>
                  <a:schemeClr val="tx1">
                    <a:lumMod val="95000"/>
                    <a:lumOff val="5000"/>
                  </a:schemeClr>
                </a:solidFill>
                <a:latin typeface="DejaVu Sans"/>
                <a:ea typeface="DejaVu Sans"/>
                <a:cs typeface="DejaVu Sans"/>
              </a:rPr>
              <a:t>Принцип «Не нашкодь»</a:t>
            </a:r>
          </a:p>
        </p:txBody>
      </p:sp>
      <p:sp>
        <p:nvSpPr>
          <p:cNvPr id="3" name="Прямокутник 2">
            <a:extLst>
              <a:ext uri="{FF2B5EF4-FFF2-40B4-BE49-F238E27FC236}">
                <a16:creationId xmlns:a16="http://schemas.microsoft.com/office/drawing/2014/main" id="{C293E9CA-29EE-4FBB-8E85-01141BFA1D8B}"/>
              </a:ext>
            </a:extLst>
          </p:cNvPr>
          <p:cNvSpPr>
            <a:spLocks noGrp="1"/>
          </p:cNvSpPr>
          <p:nvPr/>
        </p:nvSpPr>
        <p:spPr>
          <a:xfrm>
            <a:off x="609600" y="1181100"/>
            <a:ext cx="10972800" cy="28575"/>
          </a:xfrm>
          <a:prstGeom prst="rect">
            <a:avLst/>
          </a:prstGeom>
          <a:solidFill>
            <a:srgbClr val="42B4C6"/>
          </a:solidFill>
          <a:ln w="0">
            <a:noFill/>
          </a:ln>
        </p:spPr>
      </p:sp>
      <p:sp>
        <p:nvSpPr>
          <p:cNvPr id="4" name="Прямокутник 3">
            <a:extLst>
              <a:ext uri="{FF2B5EF4-FFF2-40B4-BE49-F238E27FC236}">
                <a16:creationId xmlns:a16="http://schemas.microsoft.com/office/drawing/2014/main" id="{D512F1F5-A29F-4D74-AA93-7E779C5F2CDF}"/>
              </a:ext>
            </a:extLst>
          </p:cNvPr>
          <p:cNvSpPr>
            <a:spLocks noGrp="1"/>
          </p:cNvSpPr>
          <p:nvPr/>
        </p:nvSpPr>
        <p:spPr>
          <a:xfrm>
            <a:off x="11010900" y="266700"/>
            <a:ext cx="571500" cy="228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9808" lnSpcReduction="10000"/>
          </a:bodyPr>
          <a:lstStyle/>
          <a:p>
            <a:pPr algn="r">
              <a:defRPr sz="975" b="1">
                <a:solidFill>
                  <a:srgbClr val="AFC2CA"/>
                </a:solidFill>
                <a:latin typeface="DejaVu Sans"/>
                <a:ea typeface="DejaVu Sans"/>
                <a:cs typeface="DejaVu Sans"/>
              </a:defRPr>
            </a:pPr>
            <a:r>
              <a:rPr lang="uk-UA" sz="975" b="1" dirty="0">
                <a:solidFill>
                  <a:srgbClr val="AFC2CA"/>
                </a:solidFill>
                <a:latin typeface="DejaVu Sans"/>
                <a:ea typeface="DejaVu Sans"/>
                <a:cs typeface="DejaVu Sans"/>
              </a:rPr>
              <a:t>11</a:t>
            </a:r>
            <a:endParaRPr sz="975" b="1" dirty="0">
              <a:solidFill>
                <a:srgbClr val="AFC2CA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5" name="Прямокутник: округлені кути 4">
            <a:extLst>
              <a:ext uri="{FF2B5EF4-FFF2-40B4-BE49-F238E27FC236}">
                <a16:creationId xmlns:a16="http://schemas.microsoft.com/office/drawing/2014/main" id="{7A53F149-52B5-447C-96CD-644EB13ECF23}"/>
              </a:ext>
            </a:extLst>
          </p:cNvPr>
          <p:cNvSpPr>
            <a:spLocks noGrp="1"/>
          </p:cNvSpPr>
          <p:nvPr/>
        </p:nvSpPr>
        <p:spPr>
          <a:xfrm>
            <a:off x="609600" y="1428750"/>
            <a:ext cx="10972800" cy="876300"/>
          </a:xfrm>
          <a:prstGeom prst="roundRect">
            <a:avLst>
              <a:gd name="adj" fmla="val 15217"/>
            </a:avLst>
          </a:prstGeom>
          <a:solidFill>
            <a:srgbClr val="16344B"/>
          </a:solidFill>
          <a:ln w="0">
            <a:noFill/>
          </a:ln>
        </p:spPr>
      </p:sp>
      <p:sp>
        <p:nvSpPr>
          <p:cNvPr id="6" name="Прямокутник: округлені кути 5">
            <a:extLst>
              <a:ext uri="{FF2B5EF4-FFF2-40B4-BE49-F238E27FC236}">
                <a16:creationId xmlns:a16="http://schemas.microsoft.com/office/drawing/2014/main" id="{A39B628B-907B-43D7-A861-4145E79AC9DF}"/>
              </a:ext>
            </a:extLst>
          </p:cNvPr>
          <p:cNvSpPr>
            <a:spLocks noGrp="1"/>
          </p:cNvSpPr>
          <p:nvPr/>
        </p:nvSpPr>
        <p:spPr>
          <a:xfrm>
            <a:off x="609600" y="1428750"/>
            <a:ext cx="85725" cy="876300"/>
          </a:xfrm>
          <a:prstGeom prst="roundRect">
            <a:avLst>
              <a:gd name="adj" fmla="val 44444"/>
            </a:avLst>
          </a:prstGeom>
          <a:solidFill>
            <a:srgbClr val="DDAE4C"/>
          </a:solidFill>
          <a:ln w="0">
            <a:noFill/>
          </a:ln>
        </p:spPr>
      </p:sp>
      <p:sp>
        <p:nvSpPr>
          <p:cNvPr id="7" name="Прямокутник 6">
            <a:extLst>
              <a:ext uri="{FF2B5EF4-FFF2-40B4-BE49-F238E27FC236}">
                <a16:creationId xmlns:a16="http://schemas.microsoft.com/office/drawing/2014/main" id="{66407B94-0085-470C-A873-53BD58237D3E}"/>
              </a:ext>
            </a:extLst>
          </p:cNvPr>
          <p:cNvSpPr>
            <a:spLocks noGrp="1"/>
          </p:cNvSpPr>
          <p:nvPr/>
        </p:nvSpPr>
        <p:spPr>
          <a:xfrm>
            <a:off x="876300" y="1552575"/>
            <a:ext cx="10496550" cy="190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66667" lnSpcReduction="10000"/>
          </a:bodyPr>
          <a:lstStyle/>
          <a:p>
            <a:pPr algn="l">
              <a:defRPr sz="975" b="1">
                <a:solidFill>
                  <a:srgbClr val="DDAE4C"/>
                </a:solidFill>
                <a:latin typeface="DejaVu Sans"/>
                <a:ea typeface="DejaVu Sans"/>
                <a:cs typeface="DejaVu Sans"/>
              </a:defRPr>
            </a:pPr>
            <a:r>
              <a:rPr sz="975" b="1">
                <a:solidFill>
                  <a:srgbClr val="DDAE4C"/>
                </a:solidFill>
                <a:latin typeface="DejaVu Sans"/>
                <a:ea typeface="DejaVu Sans"/>
                <a:cs typeface="DejaVu Sans"/>
              </a:rPr>
              <a:t>ВИЗНАЧЕННЯ</a:t>
            </a:r>
          </a:p>
        </p:txBody>
      </p:sp>
      <p:sp>
        <p:nvSpPr>
          <p:cNvPr id="8" name="Прямокутник 7">
            <a:extLst>
              <a:ext uri="{FF2B5EF4-FFF2-40B4-BE49-F238E27FC236}">
                <a16:creationId xmlns:a16="http://schemas.microsoft.com/office/drawing/2014/main" id="{C6442AB8-A632-402E-84C8-B7CDB5B909AB}"/>
              </a:ext>
            </a:extLst>
          </p:cNvPr>
          <p:cNvSpPr>
            <a:spLocks noGrp="1"/>
          </p:cNvSpPr>
          <p:nvPr/>
        </p:nvSpPr>
        <p:spPr>
          <a:xfrm>
            <a:off x="876300" y="1752600"/>
            <a:ext cx="10477500" cy="4286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5132" lnSpcReduction="10000"/>
          </a:bodyPr>
          <a:lstStyle/>
          <a:p>
            <a:pPr algn="l">
              <a:defRPr sz="14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Принцип «Не нашкодь» — вимога планувати відновлювальні заходи так, щоб вони не створювали нових ризиків і не посилювали наявні екологічні проблеми.</a:t>
            </a:r>
          </a:p>
        </p:txBody>
      </p:sp>
      <p:sp>
        <p:nvSpPr>
          <p:cNvPr id="9" name="Прямокутник 8">
            <a:extLst>
              <a:ext uri="{FF2B5EF4-FFF2-40B4-BE49-F238E27FC236}">
                <a16:creationId xmlns:a16="http://schemas.microsoft.com/office/drawing/2014/main" id="{533DEB3C-A797-4CBA-AFED-CFF762192FEE}"/>
              </a:ext>
            </a:extLst>
          </p:cNvPr>
          <p:cNvSpPr>
            <a:spLocks noGrp="1"/>
          </p:cNvSpPr>
          <p:nvPr/>
        </p:nvSpPr>
        <p:spPr>
          <a:xfrm>
            <a:off x="666750" y="2628900"/>
            <a:ext cx="1714500" cy="12001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7200" b="1">
                <a:solidFill>
                  <a:srgbClr val="A75B50"/>
                </a:solidFill>
                <a:latin typeface="DejaVu Sans"/>
                <a:ea typeface="DejaVu Sans"/>
                <a:cs typeface="DejaVu Sans"/>
              </a:defRPr>
            </a:pPr>
            <a:r>
              <a:rPr sz="7200" b="1">
                <a:solidFill>
                  <a:srgbClr val="A75B50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10" name="Прямокутник 9">
            <a:extLst>
              <a:ext uri="{FF2B5EF4-FFF2-40B4-BE49-F238E27FC236}">
                <a16:creationId xmlns:a16="http://schemas.microsoft.com/office/drawing/2014/main" id="{2C62FE91-CCAE-4B11-A604-FEAE32786BC9}"/>
              </a:ext>
            </a:extLst>
          </p:cNvPr>
          <p:cNvSpPr>
            <a:spLocks noGrp="1"/>
          </p:cNvSpPr>
          <p:nvPr/>
        </p:nvSpPr>
        <p:spPr>
          <a:xfrm>
            <a:off x="2571750" y="2619375"/>
            <a:ext cx="8096250" cy="190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66667" lnSpcReduction="10000"/>
          </a:bodyPr>
          <a:lstStyle/>
          <a:p>
            <a:pPr algn="l">
              <a:defRPr sz="975" b="1">
                <a:solidFill>
                  <a:srgbClr val="A75B50"/>
                </a:solidFill>
                <a:latin typeface="DejaVu Sans"/>
                <a:ea typeface="DejaVu Sans"/>
                <a:cs typeface="DejaVu Sans"/>
              </a:defRPr>
            </a:pPr>
            <a:r>
              <a:rPr sz="975" b="1">
                <a:solidFill>
                  <a:srgbClr val="A75B50"/>
                </a:solidFill>
                <a:latin typeface="DejaVu Sans"/>
                <a:ea typeface="DejaVu Sans"/>
                <a:cs typeface="DejaVu Sans"/>
              </a:rPr>
              <a:t>ЧОГО СЛІД УНИКАТИ</a:t>
            </a:r>
          </a:p>
        </p:txBody>
      </p:sp>
      <p:sp>
        <p:nvSpPr>
          <p:cNvPr id="11" name="Прямокутник: округлені кути 10">
            <a:extLst>
              <a:ext uri="{FF2B5EF4-FFF2-40B4-BE49-F238E27FC236}">
                <a16:creationId xmlns:a16="http://schemas.microsoft.com/office/drawing/2014/main" id="{827A5BD0-FC7C-4F3A-A9C0-B8ADF98AC07C}"/>
              </a:ext>
            </a:extLst>
          </p:cNvPr>
          <p:cNvSpPr>
            <a:spLocks noGrp="1"/>
          </p:cNvSpPr>
          <p:nvPr/>
        </p:nvSpPr>
        <p:spPr>
          <a:xfrm>
            <a:off x="2571750" y="3048000"/>
            <a:ext cx="76200" cy="76200"/>
          </a:xfrm>
          <a:prstGeom prst="roundRect">
            <a:avLst>
              <a:gd name="adj" fmla="val 50000"/>
            </a:avLst>
          </a:prstGeom>
          <a:solidFill>
            <a:srgbClr val="42B4C6"/>
          </a:solidFill>
          <a:ln w="0">
            <a:noFill/>
          </a:ln>
        </p:spPr>
      </p:sp>
      <p:sp>
        <p:nvSpPr>
          <p:cNvPr id="12" name="Прямокутник 11">
            <a:extLst>
              <a:ext uri="{FF2B5EF4-FFF2-40B4-BE49-F238E27FC236}">
                <a16:creationId xmlns:a16="http://schemas.microsoft.com/office/drawing/2014/main" id="{1D8215E6-1D8D-463C-A02E-0ED7F0B1D0B7}"/>
              </a:ext>
            </a:extLst>
          </p:cNvPr>
          <p:cNvSpPr>
            <a:spLocks noGrp="1"/>
          </p:cNvSpPr>
          <p:nvPr/>
        </p:nvSpPr>
        <p:spPr>
          <a:xfrm>
            <a:off x="2816176" y="2972533"/>
            <a:ext cx="8382000" cy="4667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42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425" b="0">
                <a:solidFill>
                  <a:schemeClr val="tx1">
                    <a:lumMod val="95000"/>
                    <a:lumOff val="5000"/>
                  </a:schemeClr>
                </a:solidFill>
                <a:latin typeface="DejaVu Sans"/>
                <a:ea typeface="DejaVu Sans"/>
                <a:cs typeface="DejaVu Sans"/>
              </a:rPr>
              <a:t>вторинного забруднення під час очищення</a:t>
            </a:r>
          </a:p>
        </p:txBody>
      </p:sp>
      <p:sp>
        <p:nvSpPr>
          <p:cNvPr id="13" name="Прямокутник: округлені кути 12">
            <a:extLst>
              <a:ext uri="{FF2B5EF4-FFF2-40B4-BE49-F238E27FC236}">
                <a16:creationId xmlns:a16="http://schemas.microsoft.com/office/drawing/2014/main" id="{CBCCFB08-65F9-4865-9543-372212D73273}"/>
              </a:ext>
            </a:extLst>
          </p:cNvPr>
          <p:cNvSpPr>
            <a:spLocks noGrp="1"/>
          </p:cNvSpPr>
          <p:nvPr/>
        </p:nvSpPr>
        <p:spPr>
          <a:xfrm>
            <a:off x="2571750" y="3543300"/>
            <a:ext cx="76200" cy="76200"/>
          </a:xfrm>
          <a:prstGeom prst="roundRect">
            <a:avLst>
              <a:gd name="adj" fmla="val 50000"/>
            </a:avLst>
          </a:prstGeom>
          <a:solidFill>
            <a:srgbClr val="62936C"/>
          </a:solidFill>
          <a:ln w="0">
            <a:noFill/>
          </a:ln>
        </p:spPr>
      </p:sp>
      <p:sp>
        <p:nvSpPr>
          <p:cNvPr id="14" name="Прямокутник 13">
            <a:extLst>
              <a:ext uri="{FF2B5EF4-FFF2-40B4-BE49-F238E27FC236}">
                <a16:creationId xmlns:a16="http://schemas.microsoft.com/office/drawing/2014/main" id="{4DD0BD7B-A570-44F7-B4E7-55278EBDBBFE}"/>
              </a:ext>
            </a:extLst>
          </p:cNvPr>
          <p:cNvSpPr>
            <a:spLocks noGrp="1"/>
          </p:cNvSpPr>
          <p:nvPr/>
        </p:nvSpPr>
        <p:spPr>
          <a:xfrm>
            <a:off x="2762250" y="3448050"/>
            <a:ext cx="8382000" cy="4667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42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425" b="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DejaVu Sans"/>
                <a:ea typeface="DejaVu Sans"/>
                <a:cs typeface="DejaVu Sans"/>
              </a:rPr>
              <a:t>зняття</a:t>
            </a:r>
            <a:r>
              <a:rPr sz="1425" b="0" dirty="0">
                <a:solidFill>
                  <a:schemeClr val="tx1">
                    <a:lumMod val="95000"/>
                    <a:lumOff val="5000"/>
                  </a:schemeClr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425" b="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DejaVu Sans"/>
                <a:ea typeface="DejaVu Sans"/>
                <a:cs typeface="DejaVu Sans"/>
              </a:rPr>
              <a:t>родючого</a:t>
            </a:r>
            <a:r>
              <a:rPr sz="1425" b="0" dirty="0">
                <a:solidFill>
                  <a:schemeClr val="tx1">
                    <a:lumMod val="95000"/>
                    <a:lumOff val="5000"/>
                  </a:schemeClr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425" b="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DejaVu Sans"/>
                <a:ea typeface="DejaVu Sans"/>
                <a:cs typeface="DejaVu Sans"/>
              </a:rPr>
              <a:t>шару</a:t>
            </a:r>
            <a:r>
              <a:rPr sz="1425" b="0" dirty="0">
                <a:solidFill>
                  <a:schemeClr val="tx1">
                    <a:lumMod val="95000"/>
                    <a:lumOff val="5000"/>
                  </a:schemeClr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425" b="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DejaVu Sans"/>
                <a:ea typeface="DejaVu Sans"/>
                <a:cs typeface="DejaVu Sans"/>
              </a:rPr>
              <a:t>без</a:t>
            </a:r>
            <a:r>
              <a:rPr sz="1425" b="0" dirty="0">
                <a:solidFill>
                  <a:schemeClr val="tx1">
                    <a:lumMod val="95000"/>
                    <a:lumOff val="5000"/>
                  </a:schemeClr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425" b="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DejaVu Sans"/>
                <a:ea typeface="DejaVu Sans"/>
                <a:cs typeface="DejaVu Sans"/>
              </a:rPr>
              <a:t>обґрунтованої</a:t>
            </a:r>
            <a:r>
              <a:rPr sz="1425" b="0" dirty="0">
                <a:solidFill>
                  <a:schemeClr val="tx1">
                    <a:lumMod val="95000"/>
                    <a:lumOff val="5000"/>
                  </a:schemeClr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425" b="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DejaVu Sans"/>
                <a:ea typeface="DejaVu Sans"/>
                <a:cs typeface="DejaVu Sans"/>
              </a:rPr>
              <a:t>потреби</a:t>
            </a:r>
            <a:endParaRPr sz="1425" b="0" dirty="0">
              <a:solidFill>
                <a:schemeClr val="tx1">
                  <a:lumMod val="95000"/>
                  <a:lumOff val="5000"/>
                </a:schemeClr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15" name="Прямокутник: округлені кути 14">
            <a:extLst>
              <a:ext uri="{FF2B5EF4-FFF2-40B4-BE49-F238E27FC236}">
                <a16:creationId xmlns:a16="http://schemas.microsoft.com/office/drawing/2014/main" id="{578A9998-4A1C-4626-A9DE-5A1EE9414608}"/>
              </a:ext>
            </a:extLst>
          </p:cNvPr>
          <p:cNvSpPr>
            <a:spLocks noGrp="1"/>
          </p:cNvSpPr>
          <p:nvPr/>
        </p:nvSpPr>
        <p:spPr>
          <a:xfrm>
            <a:off x="2571750" y="4038600"/>
            <a:ext cx="76200" cy="76200"/>
          </a:xfrm>
          <a:prstGeom prst="roundRect">
            <a:avLst>
              <a:gd name="adj" fmla="val 50000"/>
            </a:avLst>
          </a:prstGeom>
          <a:solidFill>
            <a:srgbClr val="DDAE4C"/>
          </a:solidFill>
          <a:ln w="0">
            <a:noFill/>
          </a:ln>
        </p:spPr>
      </p:sp>
      <p:sp>
        <p:nvSpPr>
          <p:cNvPr id="16" name="Прямокутник 15">
            <a:extLst>
              <a:ext uri="{FF2B5EF4-FFF2-40B4-BE49-F238E27FC236}">
                <a16:creationId xmlns:a16="http://schemas.microsoft.com/office/drawing/2014/main" id="{B7F19A48-E629-4C4A-8206-8ACF72F175F9}"/>
              </a:ext>
            </a:extLst>
          </p:cNvPr>
          <p:cNvSpPr>
            <a:spLocks noGrp="1"/>
          </p:cNvSpPr>
          <p:nvPr/>
        </p:nvSpPr>
        <p:spPr>
          <a:xfrm>
            <a:off x="2762250" y="3943350"/>
            <a:ext cx="8382000" cy="4667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42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425" b="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DejaVu Sans"/>
                <a:ea typeface="DejaVu Sans"/>
                <a:cs typeface="DejaVu Sans"/>
              </a:rPr>
              <a:t>пошкодження</a:t>
            </a:r>
            <a:r>
              <a:rPr sz="1425" b="0" dirty="0">
                <a:solidFill>
                  <a:schemeClr val="tx1">
                    <a:lumMod val="95000"/>
                    <a:lumOff val="5000"/>
                  </a:schemeClr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425" b="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DejaVu Sans"/>
                <a:ea typeface="DejaVu Sans"/>
                <a:cs typeface="DejaVu Sans"/>
              </a:rPr>
              <a:t>природних</a:t>
            </a:r>
            <a:r>
              <a:rPr sz="1425" b="0" dirty="0">
                <a:solidFill>
                  <a:schemeClr val="tx1">
                    <a:lumMod val="95000"/>
                    <a:lumOff val="5000"/>
                  </a:schemeClr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425" b="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DejaVu Sans"/>
                <a:ea typeface="DejaVu Sans"/>
                <a:cs typeface="DejaVu Sans"/>
              </a:rPr>
              <a:t>оселищ</a:t>
            </a:r>
            <a:endParaRPr sz="1425" b="0" dirty="0">
              <a:solidFill>
                <a:schemeClr val="tx1">
                  <a:lumMod val="95000"/>
                  <a:lumOff val="5000"/>
                </a:schemeClr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17" name="Прямокутник: округлені кути 16">
            <a:extLst>
              <a:ext uri="{FF2B5EF4-FFF2-40B4-BE49-F238E27FC236}">
                <a16:creationId xmlns:a16="http://schemas.microsoft.com/office/drawing/2014/main" id="{3E35F5BF-1A49-4A6C-B73A-E02505C08AF3}"/>
              </a:ext>
            </a:extLst>
          </p:cNvPr>
          <p:cNvSpPr>
            <a:spLocks noGrp="1"/>
          </p:cNvSpPr>
          <p:nvPr/>
        </p:nvSpPr>
        <p:spPr>
          <a:xfrm>
            <a:off x="2571750" y="4533900"/>
            <a:ext cx="76200" cy="76200"/>
          </a:xfrm>
          <a:prstGeom prst="roundRect">
            <a:avLst>
              <a:gd name="adj" fmla="val 50000"/>
            </a:avLst>
          </a:prstGeom>
          <a:solidFill>
            <a:srgbClr val="42B4C6"/>
          </a:solidFill>
          <a:ln w="0">
            <a:noFill/>
          </a:ln>
        </p:spPr>
      </p:sp>
      <p:sp>
        <p:nvSpPr>
          <p:cNvPr id="18" name="Прямокутник 17">
            <a:extLst>
              <a:ext uri="{FF2B5EF4-FFF2-40B4-BE49-F238E27FC236}">
                <a16:creationId xmlns:a16="http://schemas.microsoft.com/office/drawing/2014/main" id="{CA975FF5-E45D-4FCE-856E-FAEBF4CACB63}"/>
              </a:ext>
            </a:extLst>
          </p:cNvPr>
          <p:cNvSpPr>
            <a:spLocks noGrp="1"/>
          </p:cNvSpPr>
          <p:nvPr/>
        </p:nvSpPr>
        <p:spPr>
          <a:xfrm>
            <a:off x="2762250" y="4438650"/>
            <a:ext cx="8382000" cy="4667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42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425" b="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DejaVu Sans"/>
                <a:ea typeface="DejaVu Sans"/>
                <a:cs typeface="DejaVu Sans"/>
              </a:rPr>
              <a:t>неконтрольованого</a:t>
            </a:r>
            <a:r>
              <a:rPr sz="1425" b="0" dirty="0">
                <a:solidFill>
                  <a:schemeClr val="tx1">
                    <a:lumMod val="95000"/>
                    <a:lumOff val="5000"/>
                  </a:schemeClr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425" b="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DejaVu Sans"/>
                <a:ea typeface="DejaVu Sans"/>
                <a:cs typeface="DejaVu Sans"/>
              </a:rPr>
              <a:t>переміщення</a:t>
            </a:r>
            <a:r>
              <a:rPr sz="1425" b="0" dirty="0">
                <a:solidFill>
                  <a:schemeClr val="tx1">
                    <a:lumMod val="95000"/>
                    <a:lumOff val="5000"/>
                  </a:schemeClr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425" b="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DejaVu Sans"/>
                <a:ea typeface="DejaVu Sans"/>
                <a:cs typeface="DejaVu Sans"/>
              </a:rPr>
              <a:t>забрудненого</a:t>
            </a:r>
            <a:r>
              <a:rPr sz="1425" b="0" dirty="0">
                <a:solidFill>
                  <a:schemeClr val="tx1">
                    <a:lumMod val="95000"/>
                    <a:lumOff val="5000"/>
                  </a:schemeClr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425" b="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DejaVu Sans"/>
                <a:ea typeface="DejaVu Sans"/>
                <a:cs typeface="DejaVu Sans"/>
              </a:rPr>
              <a:t>ґрунту</a:t>
            </a:r>
            <a:endParaRPr sz="1425" b="0" dirty="0">
              <a:solidFill>
                <a:schemeClr val="tx1">
                  <a:lumMod val="95000"/>
                  <a:lumOff val="5000"/>
                </a:schemeClr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19" name="Прямокутник: округлені кути 18">
            <a:extLst>
              <a:ext uri="{FF2B5EF4-FFF2-40B4-BE49-F238E27FC236}">
                <a16:creationId xmlns:a16="http://schemas.microsoft.com/office/drawing/2014/main" id="{E79B75E0-84F7-4F40-BB7B-B1225B1798D1}"/>
              </a:ext>
            </a:extLst>
          </p:cNvPr>
          <p:cNvSpPr>
            <a:spLocks noGrp="1"/>
          </p:cNvSpPr>
          <p:nvPr/>
        </p:nvSpPr>
        <p:spPr>
          <a:xfrm>
            <a:off x="609600" y="5619750"/>
            <a:ext cx="10972800" cy="685800"/>
          </a:xfrm>
          <a:prstGeom prst="roundRect">
            <a:avLst>
              <a:gd name="adj" fmla="val 19444"/>
            </a:avLst>
          </a:prstGeom>
          <a:solidFill>
            <a:srgbClr val="A75B50"/>
          </a:solidFill>
          <a:ln w="0">
            <a:noFill/>
          </a:ln>
        </p:spPr>
      </p:sp>
      <p:sp>
        <p:nvSpPr>
          <p:cNvPr id="20" name="Прямокутник 19">
            <a:extLst>
              <a:ext uri="{FF2B5EF4-FFF2-40B4-BE49-F238E27FC236}">
                <a16:creationId xmlns:a16="http://schemas.microsoft.com/office/drawing/2014/main" id="{E7D5E249-82F7-454F-9FAB-61C8320AE7D1}"/>
              </a:ext>
            </a:extLst>
          </p:cNvPr>
          <p:cNvSpPr>
            <a:spLocks noGrp="1"/>
          </p:cNvSpPr>
          <p:nvPr/>
        </p:nvSpPr>
        <p:spPr>
          <a:xfrm>
            <a:off x="838200" y="5715000"/>
            <a:ext cx="10515600" cy="4762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15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Кожен захід оцінюють за прямим результатом і можливими побічними наслідками.</a:t>
            </a:r>
          </a:p>
        </p:txBody>
      </p:sp>
      <p:sp>
        <p:nvSpPr>
          <p:cNvPr id="21" name="Прямокутник 20">
            <a:extLst>
              <a:ext uri="{FF2B5EF4-FFF2-40B4-BE49-F238E27FC236}">
                <a16:creationId xmlns:a16="http://schemas.microsoft.com/office/drawing/2014/main" id="{758F4CB7-B21B-45AD-8AD7-C74EF4BDDE2B}"/>
              </a:ext>
            </a:extLst>
          </p:cNvPr>
          <p:cNvSpPr>
            <a:spLocks noGrp="1"/>
          </p:cNvSpPr>
          <p:nvPr/>
        </p:nvSpPr>
        <p:spPr>
          <a:xfrm>
            <a:off x="609600" y="6553200"/>
            <a:ext cx="7239000" cy="1524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66759" lnSpcReduction="10000"/>
          </a:bodyPr>
          <a:lstStyle/>
          <a:p>
            <a:pPr algn="l">
              <a:defRPr sz="675" b="0">
                <a:solidFill>
                  <a:srgbClr val="AFC2CA"/>
                </a:solidFill>
                <a:latin typeface="DejaVu Sans"/>
                <a:ea typeface="DejaVu Sans"/>
                <a:cs typeface="DejaVu Sans"/>
              </a:defRPr>
            </a:pPr>
            <a:r>
              <a:rPr sz="675" b="0">
                <a:solidFill>
                  <a:srgbClr val="AFC2CA"/>
                </a:solidFill>
                <a:latin typeface="DejaVu Sans"/>
                <a:ea typeface="DejaVu Sans"/>
                <a:cs typeface="DejaVu Sans"/>
              </a:rPr>
              <a:t>E2 «Екологія»  •  Повоєнне відновлення забруднених територій</a:t>
            </a:r>
          </a:p>
        </p:txBody>
      </p:sp>
    </p:spTree>
    <p:extLst>
      <p:ext uri="{BB962C8B-B14F-4D97-AF65-F5344CB8AC3E}">
        <p14:creationId xmlns:p14="http://schemas.microsoft.com/office/powerpoint/2010/main" val="200881190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Прямокутник 23">
            <a:extLst>
              <a:ext uri="{FF2B5EF4-FFF2-40B4-BE49-F238E27FC236}">
                <a16:creationId xmlns:a16="http://schemas.microsoft.com/office/drawing/2014/main" id="{B72C8C62-7957-46A0-AB00-C9FD212C0BE6}"/>
              </a:ext>
            </a:extLst>
          </p:cNvPr>
          <p:cNvSpPr>
            <a:spLocks noGrp="1"/>
          </p:cNvSpPr>
          <p:nvPr/>
        </p:nvSpPr>
        <p:spPr>
          <a:xfrm>
            <a:off x="609600" y="266700"/>
            <a:ext cx="8096250" cy="228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9808" lnSpcReduction="10000"/>
          </a:bodyPr>
          <a:lstStyle/>
          <a:p>
            <a:pPr algn="l">
              <a:defRPr sz="975" b="1">
                <a:solidFill>
                  <a:srgbClr val="42B4C6"/>
                </a:solidFill>
                <a:latin typeface="DejaVu Sans"/>
                <a:ea typeface="DejaVu Sans"/>
                <a:cs typeface="DejaVu Sans"/>
              </a:defRPr>
            </a:pPr>
            <a:r>
              <a:rPr sz="975" b="1">
                <a:solidFill>
                  <a:srgbClr val="42B4C6"/>
                </a:solidFill>
                <a:latin typeface="DejaVu Sans"/>
                <a:ea typeface="DejaVu Sans"/>
                <a:cs typeface="DejaVu Sans"/>
              </a:rPr>
              <a:t>ОСНОВНІ ПРИНЦИПИ • ПРИНЦИП 3</a:t>
            </a:r>
          </a:p>
        </p:txBody>
      </p:sp>
      <p:sp>
        <p:nvSpPr>
          <p:cNvPr id="2" name="Прямокутник 1">
            <a:extLst>
              <a:ext uri="{FF2B5EF4-FFF2-40B4-BE49-F238E27FC236}">
                <a16:creationId xmlns:a16="http://schemas.microsoft.com/office/drawing/2014/main" id="{D561CA6C-3C8A-4F2C-9083-A12ED9F822D8}"/>
              </a:ext>
            </a:extLst>
          </p:cNvPr>
          <p:cNvSpPr>
            <a:spLocks noGrp="1"/>
          </p:cNvSpPr>
          <p:nvPr/>
        </p:nvSpPr>
        <p:spPr>
          <a:xfrm>
            <a:off x="609600" y="523875"/>
            <a:ext cx="10668000" cy="5905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2325" b="1">
                <a:solidFill>
                  <a:srgbClr val="0B1F33"/>
                </a:solidFill>
                <a:latin typeface="DejaVu Sans"/>
                <a:ea typeface="DejaVu Sans"/>
                <a:cs typeface="DejaVu Sans"/>
              </a:defRPr>
            </a:pPr>
            <a:r>
              <a:rPr sz="2325" b="1">
                <a:solidFill>
                  <a:srgbClr val="0B1F33"/>
                </a:solidFill>
                <a:latin typeface="DejaVu Sans"/>
                <a:ea typeface="DejaVu Sans"/>
                <a:cs typeface="DejaVu Sans"/>
              </a:rPr>
              <a:t>Наукова обґрунтованість</a:t>
            </a:r>
          </a:p>
        </p:txBody>
      </p:sp>
      <p:sp>
        <p:nvSpPr>
          <p:cNvPr id="3" name="Прямокутник 2">
            <a:extLst>
              <a:ext uri="{FF2B5EF4-FFF2-40B4-BE49-F238E27FC236}">
                <a16:creationId xmlns:a16="http://schemas.microsoft.com/office/drawing/2014/main" id="{9C41D338-4220-4F34-8DC3-3A405EDAA96C}"/>
              </a:ext>
            </a:extLst>
          </p:cNvPr>
          <p:cNvSpPr>
            <a:spLocks noGrp="1"/>
          </p:cNvSpPr>
          <p:nvPr/>
        </p:nvSpPr>
        <p:spPr>
          <a:xfrm>
            <a:off x="609600" y="1181100"/>
            <a:ext cx="10972800" cy="28575"/>
          </a:xfrm>
          <a:prstGeom prst="rect">
            <a:avLst/>
          </a:prstGeom>
          <a:solidFill>
            <a:srgbClr val="42B4C6"/>
          </a:solidFill>
          <a:ln w="0">
            <a:noFill/>
          </a:ln>
        </p:spPr>
      </p:sp>
      <p:sp>
        <p:nvSpPr>
          <p:cNvPr id="4" name="Прямокутник 3">
            <a:extLst>
              <a:ext uri="{FF2B5EF4-FFF2-40B4-BE49-F238E27FC236}">
                <a16:creationId xmlns:a16="http://schemas.microsoft.com/office/drawing/2014/main" id="{3CC110C7-487C-4544-950D-65C67897FED4}"/>
              </a:ext>
            </a:extLst>
          </p:cNvPr>
          <p:cNvSpPr>
            <a:spLocks noGrp="1"/>
          </p:cNvSpPr>
          <p:nvPr/>
        </p:nvSpPr>
        <p:spPr>
          <a:xfrm>
            <a:off x="11010900" y="266700"/>
            <a:ext cx="571500" cy="228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9808" lnSpcReduction="10000"/>
          </a:bodyPr>
          <a:lstStyle/>
          <a:p>
            <a:pPr algn="r">
              <a:defRPr sz="975" b="1">
                <a:solidFill>
                  <a:srgbClr val="5D6E79"/>
                </a:solidFill>
                <a:latin typeface="DejaVu Sans"/>
                <a:ea typeface="DejaVu Sans"/>
                <a:cs typeface="DejaVu Sans"/>
              </a:defRPr>
            </a:pPr>
            <a:r>
              <a:rPr lang="uk-UA" sz="975" b="1" dirty="0">
                <a:solidFill>
                  <a:srgbClr val="5D6E79"/>
                </a:solidFill>
                <a:latin typeface="DejaVu Sans"/>
                <a:ea typeface="DejaVu Sans"/>
                <a:cs typeface="DejaVu Sans"/>
              </a:rPr>
              <a:t>12</a:t>
            </a:r>
            <a:endParaRPr sz="975" b="1" dirty="0">
              <a:solidFill>
                <a:srgbClr val="5D6E79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5" name="Прямокутник: округлені кути 4">
            <a:extLst>
              <a:ext uri="{FF2B5EF4-FFF2-40B4-BE49-F238E27FC236}">
                <a16:creationId xmlns:a16="http://schemas.microsoft.com/office/drawing/2014/main" id="{23258094-623E-43E1-AAFB-AEDC6F785D1F}"/>
              </a:ext>
            </a:extLst>
          </p:cNvPr>
          <p:cNvSpPr>
            <a:spLocks noGrp="1"/>
          </p:cNvSpPr>
          <p:nvPr/>
        </p:nvSpPr>
        <p:spPr>
          <a:xfrm>
            <a:off x="609600" y="1428750"/>
            <a:ext cx="10972800" cy="876300"/>
          </a:xfrm>
          <a:prstGeom prst="roundRect">
            <a:avLst>
              <a:gd name="adj" fmla="val 15217"/>
            </a:avLst>
          </a:prstGeom>
          <a:solidFill>
            <a:srgbClr val="E4EEF1"/>
          </a:solidFill>
          <a:ln w="0">
            <a:noFill/>
          </a:ln>
        </p:spPr>
      </p:sp>
      <p:sp>
        <p:nvSpPr>
          <p:cNvPr id="6" name="Прямокутник: округлені кути 5">
            <a:extLst>
              <a:ext uri="{FF2B5EF4-FFF2-40B4-BE49-F238E27FC236}">
                <a16:creationId xmlns:a16="http://schemas.microsoft.com/office/drawing/2014/main" id="{AA7B1AE9-9071-4FA0-963C-5F8498A2A82A}"/>
              </a:ext>
            </a:extLst>
          </p:cNvPr>
          <p:cNvSpPr>
            <a:spLocks noGrp="1"/>
          </p:cNvSpPr>
          <p:nvPr/>
        </p:nvSpPr>
        <p:spPr>
          <a:xfrm>
            <a:off x="609600" y="1428750"/>
            <a:ext cx="85725" cy="876300"/>
          </a:xfrm>
          <a:prstGeom prst="roundRect">
            <a:avLst>
              <a:gd name="adj" fmla="val 44444"/>
            </a:avLst>
          </a:prstGeom>
          <a:solidFill>
            <a:srgbClr val="DDAE4C"/>
          </a:solidFill>
          <a:ln w="0">
            <a:noFill/>
          </a:ln>
        </p:spPr>
      </p:sp>
      <p:sp>
        <p:nvSpPr>
          <p:cNvPr id="7" name="Прямокутник 6">
            <a:extLst>
              <a:ext uri="{FF2B5EF4-FFF2-40B4-BE49-F238E27FC236}">
                <a16:creationId xmlns:a16="http://schemas.microsoft.com/office/drawing/2014/main" id="{D91C8F60-ED20-4CC0-B2AB-88AE58F101A2}"/>
              </a:ext>
            </a:extLst>
          </p:cNvPr>
          <p:cNvSpPr>
            <a:spLocks noGrp="1"/>
          </p:cNvSpPr>
          <p:nvPr/>
        </p:nvSpPr>
        <p:spPr>
          <a:xfrm>
            <a:off x="876300" y="1552575"/>
            <a:ext cx="10496550" cy="190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66667" lnSpcReduction="10000"/>
          </a:bodyPr>
          <a:lstStyle/>
          <a:p>
            <a:pPr algn="l">
              <a:defRPr sz="975" b="1">
                <a:solidFill>
                  <a:srgbClr val="DDAE4C"/>
                </a:solidFill>
                <a:latin typeface="DejaVu Sans"/>
                <a:ea typeface="DejaVu Sans"/>
                <a:cs typeface="DejaVu Sans"/>
              </a:defRPr>
            </a:pPr>
            <a:r>
              <a:rPr sz="975" b="1">
                <a:solidFill>
                  <a:srgbClr val="DDAE4C"/>
                </a:solidFill>
                <a:latin typeface="DejaVu Sans"/>
                <a:ea typeface="DejaVu Sans"/>
                <a:cs typeface="DejaVu Sans"/>
              </a:rPr>
              <a:t>ВИЗНАЧЕННЯ</a:t>
            </a:r>
          </a:p>
        </p:txBody>
      </p:sp>
      <p:sp>
        <p:nvSpPr>
          <p:cNvPr id="8" name="Прямокутник 7">
            <a:extLst>
              <a:ext uri="{FF2B5EF4-FFF2-40B4-BE49-F238E27FC236}">
                <a16:creationId xmlns:a16="http://schemas.microsoft.com/office/drawing/2014/main" id="{ECC132A8-6DF7-4C14-A136-9388546A046B}"/>
              </a:ext>
            </a:extLst>
          </p:cNvPr>
          <p:cNvSpPr>
            <a:spLocks noGrp="1"/>
          </p:cNvSpPr>
          <p:nvPr/>
        </p:nvSpPr>
        <p:spPr>
          <a:xfrm>
            <a:off x="876300" y="1752600"/>
            <a:ext cx="10477500" cy="4286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5132" lnSpcReduction="10000"/>
          </a:bodyPr>
          <a:lstStyle/>
          <a:p>
            <a:pPr algn="l">
              <a:defRPr sz="1425" b="1">
                <a:solidFill>
                  <a:srgbClr val="0B1F33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0B1F33"/>
                </a:solidFill>
                <a:latin typeface="DejaVu Sans"/>
                <a:ea typeface="DejaVu Sans"/>
                <a:cs typeface="DejaVu Sans"/>
              </a:rPr>
              <a:t>Наукова обґрунтованість — прийняття рішень на основі перевірених даних, відтворюваних методів, оцінки невизначеності та екологічних ризиків.</a:t>
            </a:r>
          </a:p>
        </p:txBody>
      </p:sp>
      <p:sp>
        <p:nvSpPr>
          <p:cNvPr id="9" name="Прямокутник 8">
            <a:extLst>
              <a:ext uri="{FF2B5EF4-FFF2-40B4-BE49-F238E27FC236}">
                <a16:creationId xmlns:a16="http://schemas.microsoft.com/office/drawing/2014/main" id="{ECD553A3-4304-4875-9050-A3CF6BF175AE}"/>
              </a:ext>
            </a:extLst>
          </p:cNvPr>
          <p:cNvSpPr>
            <a:spLocks noGrp="1"/>
          </p:cNvSpPr>
          <p:nvPr/>
        </p:nvSpPr>
        <p:spPr>
          <a:xfrm>
            <a:off x="666750" y="2628900"/>
            <a:ext cx="1714500" cy="12001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7200" b="1">
                <a:solidFill>
                  <a:srgbClr val="245A85"/>
                </a:solidFill>
                <a:latin typeface="DejaVu Sans"/>
                <a:ea typeface="DejaVu Sans"/>
                <a:cs typeface="DejaVu Sans"/>
              </a:defRPr>
            </a:pPr>
            <a:r>
              <a:rPr sz="7200" b="1">
                <a:solidFill>
                  <a:srgbClr val="245A85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10" name="Прямокутник 9">
            <a:extLst>
              <a:ext uri="{FF2B5EF4-FFF2-40B4-BE49-F238E27FC236}">
                <a16:creationId xmlns:a16="http://schemas.microsoft.com/office/drawing/2014/main" id="{04781C8C-EFFF-4707-BB52-BA1237B93D3F}"/>
              </a:ext>
            </a:extLst>
          </p:cNvPr>
          <p:cNvSpPr>
            <a:spLocks noGrp="1"/>
          </p:cNvSpPr>
          <p:nvPr/>
        </p:nvSpPr>
        <p:spPr>
          <a:xfrm>
            <a:off x="2571750" y="2619375"/>
            <a:ext cx="8096250" cy="190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66667" lnSpcReduction="10000"/>
          </a:bodyPr>
          <a:lstStyle/>
          <a:p>
            <a:pPr algn="l">
              <a:defRPr sz="975" b="1">
                <a:solidFill>
                  <a:srgbClr val="245A85"/>
                </a:solidFill>
                <a:latin typeface="DejaVu Sans"/>
                <a:ea typeface="DejaVu Sans"/>
                <a:cs typeface="DejaVu Sans"/>
              </a:defRPr>
            </a:pPr>
            <a:r>
              <a:rPr sz="975" b="1">
                <a:solidFill>
                  <a:srgbClr val="245A85"/>
                </a:solidFill>
                <a:latin typeface="DejaVu Sans"/>
                <a:ea typeface="DejaVu Sans"/>
                <a:cs typeface="DejaVu Sans"/>
              </a:rPr>
              <a:t>ДОКАЗОВА ОСНОВА РІШЕНЬ</a:t>
            </a:r>
          </a:p>
        </p:txBody>
      </p:sp>
      <p:sp>
        <p:nvSpPr>
          <p:cNvPr id="11" name="Прямокутник: округлені кути 10">
            <a:extLst>
              <a:ext uri="{FF2B5EF4-FFF2-40B4-BE49-F238E27FC236}">
                <a16:creationId xmlns:a16="http://schemas.microsoft.com/office/drawing/2014/main" id="{B90486A3-13DB-4F12-957E-BE11510CAD6D}"/>
              </a:ext>
            </a:extLst>
          </p:cNvPr>
          <p:cNvSpPr>
            <a:spLocks noGrp="1"/>
          </p:cNvSpPr>
          <p:nvPr/>
        </p:nvSpPr>
        <p:spPr>
          <a:xfrm>
            <a:off x="2571750" y="3048000"/>
            <a:ext cx="76200" cy="76200"/>
          </a:xfrm>
          <a:prstGeom prst="roundRect">
            <a:avLst>
              <a:gd name="adj" fmla="val 50000"/>
            </a:avLst>
          </a:prstGeom>
          <a:solidFill>
            <a:srgbClr val="42B4C6"/>
          </a:solidFill>
          <a:ln w="0">
            <a:noFill/>
          </a:ln>
        </p:spPr>
      </p:sp>
      <p:sp>
        <p:nvSpPr>
          <p:cNvPr id="12" name="Прямокутник 11">
            <a:extLst>
              <a:ext uri="{FF2B5EF4-FFF2-40B4-BE49-F238E27FC236}">
                <a16:creationId xmlns:a16="http://schemas.microsoft.com/office/drawing/2014/main" id="{0ADEA9DD-4360-4FB8-AEBE-838B9F3E6AEC}"/>
              </a:ext>
            </a:extLst>
          </p:cNvPr>
          <p:cNvSpPr>
            <a:spLocks noGrp="1"/>
          </p:cNvSpPr>
          <p:nvPr/>
        </p:nvSpPr>
        <p:spPr>
          <a:xfrm>
            <a:off x="2762250" y="2952750"/>
            <a:ext cx="8382000" cy="4667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425" b="0">
                <a:solidFill>
                  <a:srgbClr val="172735"/>
                </a:solidFill>
                <a:latin typeface="DejaVu Sans"/>
                <a:ea typeface="DejaVu Sans"/>
                <a:cs typeface="DejaVu Sans"/>
              </a:defRPr>
            </a:pPr>
            <a:r>
              <a:rPr sz="1425" b="0">
                <a:solidFill>
                  <a:srgbClr val="172735"/>
                </a:solidFill>
                <a:latin typeface="DejaVu Sans"/>
                <a:ea typeface="DejaVu Sans"/>
                <a:cs typeface="DejaVu Sans"/>
              </a:rPr>
              <a:t>польові дослідження й лабораторні аналізи</a:t>
            </a:r>
          </a:p>
        </p:txBody>
      </p:sp>
      <p:sp>
        <p:nvSpPr>
          <p:cNvPr id="13" name="Прямокутник: округлені кути 12">
            <a:extLst>
              <a:ext uri="{FF2B5EF4-FFF2-40B4-BE49-F238E27FC236}">
                <a16:creationId xmlns:a16="http://schemas.microsoft.com/office/drawing/2014/main" id="{F628A690-89CD-4A0E-9565-9CFA787C960C}"/>
              </a:ext>
            </a:extLst>
          </p:cNvPr>
          <p:cNvSpPr>
            <a:spLocks noGrp="1"/>
          </p:cNvSpPr>
          <p:nvPr/>
        </p:nvSpPr>
        <p:spPr>
          <a:xfrm>
            <a:off x="2571750" y="3543300"/>
            <a:ext cx="76200" cy="76200"/>
          </a:xfrm>
          <a:prstGeom prst="roundRect">
            <a:avLst>
              <a:gd name="adj" fmla="val 50000"/>
            </a:avLst>
          </a:prstGeom>
          <a:solidFill>
            <a:srgbClr val="62936C"/>
          </a:solidFill>
          <a:ln w="0">
            <a:noFill/>
          </a:ln>
        </p:spPr>
      </p:sp>
      <p:sp>
        <p:nvSpPr>
          <p:cNvPr id="14" name="Прямокутник 13">
            <a:extLst>
              <a:ext uri="{FF2B5EF4-FFF2-40B4-BE49-F238E27FC236}">
                <a16:creationId xmlns:a16="http://schemas.microsoft.com/office/drawing/2014/main" id="{E8979636-0FA6-4A9F-8C7E-7D3C80BEA6A3}"/>
              </a:ext>
            </a:extLst>
          </p:cNvPr>
          <p:cNvSpPr>
            <a:spLocks noGrp="1"/>
          </p:cNvSpPr>
          <p:nvPr/>
        </p:nvSpPr>
        <p:spPr>
          <a:xfrm>
            <a:off x="2762250" y="3448050"/>
            <a:ext cx="8382000" cy="4667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425" b="0">
                <a:solidFill>
                  <a:srgbClr val="172735"/>
                </a:solidFill>
                <a:latin typeface="DejaVu Sans"/>
                <a:ea typeface="DejaVu Sans"/>
                <a:cs typeface="DejaVu Sans"/>
              </a:defRPr>
            </a:pPr>
            <a:r>
              <a:rPr sz="1425" b="0">
                <a:solidFill>
                  <a:srgbClr val="172735"/>
                </a:solidFill>
                <a:latin typeface="DejaVu Sans"/>
                <a:ea typeface="DejaVu Sans"/>
                <a:cs typeface="DejaVu Sans"/>
              </a:rPr>
              <a:t>дистанційне зондування Землі та GIS</a:t>
            </a:r>
          </a:p>
        </p:txBody>
      </p:sp>
      <p:sp>
        <p:nvSpPr>
          <p:cNvPr id="15" name="Прямокутник: округлені кути 14">
            <a:extLst>
              <a:ext uri="{FF2B5EF4-FFF2-40B4-BE49-F238E27FC236}">
                <a16:creationId xmlns:a16="http://schemas.microsoft.com/office/drawing/2014/main" id="{AC22F1FD-1B35-4039-A973-7B8EC9291EDE}"/>
              </a:ext>
            </a:extLst>
          </p:cNvPr>
          <p:cNvSpPr>
            <a:spLocks noGrp="1"/>
          </p:cNvSpPr>
          <p:nvPr/>
        </p:nvSpPr>
        <p:spPr>
          <a:xfrm>
            <a:off x="2571750" y="4038600"/>
            <a:ext cx="76200" cy="76200"/>
          </a:xfrm>
          <a:prstGeom prst="roundRect">
            <a:avLst>
              <a:gd name="adj" fmla="val 50000"/>
            </a:avLst>
          </a:prstGeom>
          <a:solidFill>
            <a:srgbClr val="DDAE4C"/>
          </a:solidFill>
          <a:ln w="0">
            <a:noFill/>
          </a:ln>
        </p:spPr>
      </p:sp>
      <p:sp>
        <p:nvSpPr>
          <p:cNvPr id="16" name="Прямокутник 15">
            <a:extLst>
              <a:ext uri="{FF2B5EF4-FFF2-40B4-BE49-F238E27FC236}">
                <a16:creationId xmlns:a16="http://schemas.microsoft.com/office/drawing/2014/main" id="{4A414251-60F3-43A9-8502-35B9227CAEDF}"/>
              </a:ext>
            </a:extLst>
          </p:cNvPr>
          <p:cNvSpPr>
            <a:spLocks noGrp="1"/>
          </p:cNvSpPr>
          <p:nvPr/>
        </p:nvSpPr>
        <p:spPr>
          <a:xfrm>
            <a:off x="2762250" y="3943350"/>
            <a:ext cx="8382000" cy="4667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425" b="0">
                <a:solidFill>
                  <a:srgbClr val="172735"/>
                </a:solidFill>
                <a:latin typeface="DejaVu Sans"/>
                <a:ea typeface="DejaVu Sans"/>
                <a:cs typeface="DejaVu Sans"/>
              </a:defRPr>
            </a:pPr>
            <a:r>
              <a:rPr sz="1425" b="0">
                <a:solidFill>
                  <a:srgbClr val="172735"/>
                </a:solidFill>
                <a:latin typeface="DejaVu Sans"/>
                <a:ea typeface="DejaVu Sans"/>
                <a:cs typeface="DejaVu Sans"/>
              </a:rPr>
              <a:t>систематичний екологічний моніторинг</a:t>
            </a:r>
          </a:p>
        </p:txBody>
      </p:sp>
      <p:sp>
        <p:nvSpPr>
          <p:cNvPr id="17" name="Прямокутник: округлені кути 16">
            <a:extLst>
              <a:ext uri="{FF2B5EF4-FFF2-40B4-BE49-F238E27FC236}">
                <a16:creationId xmlns:a16="http://schemas.microsoft.com/office/drawing/2014/main" id="{3B013413-D268-4B81-B6A4-02C280F66D49}"/>
              </a:ext>
            </a:extLst>
          </p:cNvPr>
          <p:cNvSpPr>
            <a:spLocks noGrp="1"/>
          </p:cNvSpPr>
          <p:nvPr/>
        </p:nvSpPr>
        <p:spPr>
          <a:xfrm>
            <a:off x="2571750" y="4533900"/>
            <a:ext cx="76200" cy="76200"/>
          </a:xfrm>
          <a:prstGeom prst="roundRect">
            <a:avLst>
              <a:gd name="adj" fmla="val 50000"/>
            </a:avLst>
          </a:prstGeom>
          <a:solidFill>
            <a:srgbClr val="42B4C6"/>
          </a:solidFill>
          <a:ln w="0">
            <a:noFill/>
          </a:ln>
        </p:spPr>
      </p:sp>
      <p:sp>
        <p:nvSpPr>
          <p:cNvPr id="18" name="Прямокутник 17">
            <a:extLst>
              <a:ext uri="{FF2B5EF4-FFF2-40B4-BE49-F238E27FC236}">
                <a16:creationId xmlns:a16="http://schemas.microsoft.com/office/drawing/2014/main" id="{839C8953-2D10-4DFB-97DA-32ACA2498EAE}"/>
              </a:ext>
            </a:extLst>
          </p:cNvPr>
          <p:cNvSpPr>
            <a:spLocks noGrp="1"/>
          </p:cNvSpPr>
          <p:nvPr/>
        </p:nvSpPr>
        <p:spPr>
          <a:xfrm>
            <a:off x="2762250" y="4438650"/>
            <a:ext cx="8382000" cy="4667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425" b="0">
                <a:solidFill>
                  <a:srgbClr val="172735"/>
                </a:solidFill>
                <a:latin typeface="DejaVu Sans"/>
                <a:ea typeface="DejaVu Sans"/>
                <a:cs typeface="DejaVu Sans"/>
              </a:defRPr>
            </a:pPr>
            <a:r>
              <a:rPr sz="1425" b="0">
                <a:solidFill>
                  <a:srgbClr val="172735"/>
                </a:solidFill>
                <a:latin typeface="DejaVu Sans"/>
                <a:ea typeface="DejaVu Sans"/>
                <a:cs typeface="DejaVu Sans"/>
              </a:rPr>
              <a:t>розрахунки поширення забруднення</a:t>
            </a:r>
          </a:p>
        </p:txBody>
      </p:sp>
      <p:sp>
        <p:nvSpPr>
          <p:cNvPr id="19" name="Прямокутник: округлені кути 18">
            <a:extLst>
              <a:ext uri="{FF2B5EF4-FFF2-40B4-BE49-F238E27FC236}">
                <a16:creationId xmlns:a16="http://schemas.microsoft.com/office/drawing/2014/main" id="{72F7613B-04D2-49BA-9D0C-1465DBA4367E}"/>
              </a:ext>
            </a:extLst>
          </p:cNvPr>
          <p:cNvSpPr>
            <a:spLocks noGrp="1"/>
          </p:cNvSpPr>
          <p:nvPr/>
        </p:nvSpPr>
        <p:spPr>
          <a:xfrm>
            <a:off x="2571750" y="5029200"/>
            <a:ext cx="76200" cy="76200"/>
          </a:xfrm>
          <a:prstGeom prst="roundRect">
            <a:avLst>
              <a:gd name="adj" fmla="val 50000"/>
            </a:avLst>
          </a:prstGeom>
          <a:solidFill>
            <a:srgbClr val="62936C"/>
          </a:solidFill>
          <a:ln w="0">
            <a:noFill/>
          </a:ln>
        </p:spPr>
      </p:sp>
      <p:sp>
        <p:nvSpPr>
          <p:cNvPr id="20" name="Прямокутник 19">
            <a:extLst>
              <a:ext uri="{FF2B5EF4-FFF2-40B4-BE49-F238E27FC236}">
                <a16:creationId xmlns:a16="http://schemas.microsoft.com/office/drawing/2014/main" id="{92651421-9C13-4A04-B4EF-66AC5AA7393C}"/>
              </a:ext>
            </a:extLst>
          </p:cNvPr>
          <p:cNvSpPr>
            <a:spLocks noGrp="1"/>
          </p:cNvSpPr>
          <p:nvPr/>
        </p:nvSpPr>
        <p:spPr>
          <a:xfrm>
            <a:off x="2762250" y="4933950"/>
            <a:ext cx="8382000" cy="4667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425" b="0">
                <a:solidFill>
                  <a:srgbClr val="172735"/>
                </a:solidFill>
                <a:latin typeface="DejaVu Sans"/>
                <a:ea typeface="DejaVu Sans"/>
                <a:cs typeface="DejaVu Sans"/>
              </a:defRPr>
            </a:pPr>
            <a:r>
              <a:rPr sz="1425" b="0">
                <a:solidFill>
                  <a:srgbClr val="172735"/>
                </a:solidFill>
                <a:latin typeface="DejaVu Sans"/>
                <a:ea typeface="DejaVu Sans"/>
                <a:cs typeface="DejaVu Sans"/>
              </a:rPr>
              <a:t>оцінка ризиків для здоров’я та екосистем</a:t>
            </a:r>
          </a:p>
        </p:txBody>
      </p:sp>
      <p:sp>
        <p:nvSpPr>
          <p:cNvPr id="21" name="Прямокутник: округлені кути 20">
            <a:extLst>
              <a:ext uri="{FF2B5EF4-FFF2-40B4-BE49-F238E27FC236}">
                <a16:creationId xmlns:a16="http://schemas.microsoft.com/office/drawing/2014/main" id="{49627732-3633-465F-88C8-471EEF2E874D}"/>
              </a:ext>
            </a:extLst>
          </p:cNvPr>
          <p:cNvSpPr>
            <a:spLocks noGrp="1"/>
          </p:cNvSpPr>
          <p:nvPr/>
        </p:nvSpPr>
        <p:spPr>
          <a:xfrm>
            <a:off x="609600" y="5619750"/>
            <a:ext cx="10972800" cy="685800"/>
          </a:xfrm>
          <a:prstGeom prst="roundRect">
            <a:avLst>
              <a:gd name="adj" fmla="val 19444"/>
            </a:avLst>
          </a:prstGeom>
          <a:solidFill>
            <a:srgbClr val="245A85"/>
          </a:solidFill>
          <a:ln w="0">
            <a:noFill/>
          </a:ln>
        </p:spPr>
      </p:sp>
      <p:sp>
        <p:nvSpPr>
          <p:cNvPr id="22" name="Прямокутник 21">
            <a:extLst>
              <a:ext uri="{FF2B5EF4-FFF2-40B4-BE49-F238E27FC236}">
                <a16:creationId xmlns:a16="http://schemas.microsoft.com/office/drawing/2014/main" id="{3EC700BD-10A6-45D7-9477-28AB0474EA01}"/>
              </a:ext>
            </a:extLst>
          </p:cNvPr>
          <p:cNvSpPr>
            <a:spLocks noGrp="1"/>
          </p:cNvSpPr>
          <p:nvPr/>
        </p:nvSpPr>
        <p:spPr>
          <a:xfrm>
            <a:off x="838200" y="5715000"/>
            <a:ext cx="10515600" cy="4762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15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UNEP рекомендує поєднувати польові дані, лабораторні результати та сучасні технології.</a:t>
            </a:r>
          </a:p>
        </p:txBody>
      </p:sp>
      <p:sp>
        <p:nvSpPr>
          <p:cNvPr id="23" name="Прямокутник 22">
            <a:extLst>
              <a:ext uri="{FF2B5EF4-FFF2-40B4-BE49-F238E27FC236}">
                <a16:creationId xmlns:a16="http://schemas.microsoft.com/office/drawing/2014/main" id="{DF0C5FB8-1EAA-4969-8B7C-186704105656}"/>
              </a:ext>
            </a:extLst>
          </p:cNvPr>
          <p:cNvSpPr>
            <a:spLocks noGrp="1"/>
          </p:cNvSpPr>
          <p:nvPr/>
        </p:nvSpPr>
        <p:spPr>
          <a:xfrm>
            <a:off x="609600" y="6553200"/>
            <a:ext cx="7239000" cy="1524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66759" lnSpcReduction="10000"/>
          </a:bodyPr>
          <a:lstStyle/>
          <a:p>
            <a:pPr algn="l">
              <a:defRPr sz="675" b="0">
                <a:solidFill>
                  <a:srgbClr val="71818B"/>
                </a:solidFill>
                <a:latin typeface="DejaVu Sans"/>
                <a:ea typeface="DejaVu Sans"/>
                <a:cs typeface="DejaVu Sans"/>
              </a:defRPr>
            </a:pPr>
            <a:r>
              <a:rPr sz="675" b="0">
                <a:solidFill>
                  <a:srgbClr val="71818B"/>
                </a:solidFill>
                <a:latin typeface="DejaVu Sans"/>
                <a:ea typeface="DejaVu Sans"/>
                <a:cs typeface="DejaVu Sans"/>
              </a:rPr>
              <a:t>E2 «Екологія»  •  Повоєнне відновлення забруднених територій</a:t>
            </a:r>
          </a:p>
        </p:txBody>
      </p:sp>
    </p:spTree>
    <p:extLst>
      <p:ext uri="{BB962C8B-B14F-4D97-AF65-F5344CB8AC3E}">
        <p14:creationId xmlns:p14="http://schemas.microsoft.com/office/powerpoint/2010/main" val="78977683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Прямокутник 23">
            <a:extLst>
              <a:ext uri="{FF2B5EF4-FFF2-40B4-BE49-F238E27FC236}">
                <a16:creationId xmlns:a16="http://schemas.microsoft.com/office/drawing/2014/main" id="{F2F9AFAB-56FF-40F3-A656-CFB96571D104}"/>
              </a:ext>
            </a:extLst>
          </p:cNvPr>
          <p:cNvSpPr>
            <a:spLocks noGrp="1"/>
          </p:cNvSpPr>
          <p:nvPr/>
        </p:nvSpPr>
        <p:spPr>
          <a:xfrm>
            <a:off x="609600" y="266700"/>
            <a:ext cx="8096250" cy="228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9808" lnSpcReduction="10000"/>
          </a:bodyPr>
          <a:lstStyle/>
          <a:p>
            <a:pPr algn="l">
              <a:defRPr sz="975" b="1">
                <a:solidFill>
                  <a:srgbClr val="42B4C6"/>
                </a:solidFill>
                <a:latin typeface="DejaVu Sans"/>
                <a:ea typeface="DejaVu Sans"/>
                <a:cs typeface="DejaVu Sans"/>
              </a:defRPr>
            </a:pPr>
            <a:r>
              <a:rPr sz="975" b="1">
                <a:solidFill>
                  <a:srgbClr val="42B4C6"/>
                </a:solidFill>
                <a:latin typeface="DejaVu Sans"/>
                <a:ea typeface="DejaVu Sans"/>
                <a:cs typeface="DejaVu Sans"/>
              </a:rPr>
              <a:t>ОСНОВНІ ПРИНЦИПИ • ПРИНЦИП 4</a:t>
            </a:r>
          </a:p>
        </p:txBody>
      </p:sp>
      <p:sp>
        <p:nvSpPr>
          <p:cNvPr id="2" name="Прямокутник 1">
            <a:extLst>
              <a:ext uri="{FF2B5EF4-FFF2-40B4-BE49-F238E27FC236}">
                <a16:creationId xmlns:a16="http://schemas.microsoft.com/office/drawing/2014/main" id="{E285CF47-313A-4DE9-8645-F34C94E57908}"/>
              </a:ext>
            </a:extLst>
          </p:cNvPr>
          <p:cNvSpPr>
            <a:spLocks noGrp="1"/>
          </p:cNvSpPr>
          <p:nvPr/>
        </p:nvSpPr>
        <p:spPr>
          <a:xfrm>
            <a:off x="609600" y="523875"/>
            <a:ext cx="10668000" cy="5905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23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2325" b="1">
                <a:solidFill>
                  <a:schemeClr val="tx2"/>
                </a:solidFill>
                <a:latin typeface="DejaVu Sans"/>
                <a:ea typeface="DejaVu Sans"/>
                <a:cs typeface="DejaVu Sans"/>
              </a:rPr>
              <a:t>Пріоритет безпеки людини</a:t>
            </a:r>
          </a:p>
        </p:txBody>
      </p:sp>
      <p:sp>
        <p:nvSpPr>
          <p:cNvPr id="3" name="Прямокутник 2">
            <a:extLst>
              <a:ext uri="{FF2B5EF4-FFF2-40B4-BE49-F238E27FC236}">
                <a16:creationId xmlns:a16="http://schemas.microsoft.com/office/drawing/2014/main" id="{AD23E9A2-92D9-4FAE-B613-5C981A331D9D}"/>
              </a:ext>
            </a:extLst>
          </p:cNvPr>
          <p:cNvSpPr>
            <a:spLocks noGrp="1"/>
          </p:cNvSpPr>
          <p:nvPr/>
        </p:nvSpPr>
        <p:spPr>
          <a:xfrm>
            <a:off x="609600" y="1181100"/>
            <a:ext cx="10972800" cy="28575"/>
          </a:xfrm>
          <a:prstGeom prst="rect">
            <a:avLst/>
          </a:prstGeom>
          <a:solidFill>
            <a:srgbClr val="42B4C6"/>
          </a:solidFill>
          <a:ln w="0">
            <a:noFill/>
          </a:ln>
        </p:spPr>
      </p:sp>
      <p:sp>
        <p:nvSpPr>
          <p:cNvPr id="4" name="Прямокутник 3">
            <a:extLst>
              <a:ext uri="{FF2B5EF4-FFF2-40B4-BE49-F238E27FC236}">
                <a16:creationId xmlns:a16="http://schemas.microsoft.com/office/drawing/2014/main" id="{7B37E546-DB24-4498-8F96-E3F6C9DF2A60}"/>
              </a:ext>
            </a:extLst>
          </p:cNvPr>
          <p:cNvSpPr>
            <a:spLocks noGrp="1"/>
          </p:cNvSpPr>
          <p:nvPr/>
        </p:nvSpPr>
        <p:spPr>
          <a:xfrm>
            <a:off x="11010900" y="266700"/>
            <a:ext cx="571500" cy="228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9808" lnSpcReduction="10000"/>
          </a:bodyPr>
          <a:lstStyle/>
          <a:p>
            <a:pPr algn="r">
              <a:defRPr sz="975" b="1">
                <a:solidFill>
                  <a:srgbClr val="AFC2CA"/>
                </a:solidFill>
                <a:latin typeface="DejaVu Sans"/>
                <a:ea typeface="DejaVu Sans"/>
                <a:cs typeface="DejaVu Sans"/>
              </a:defRPr>
            </a:pPr>
            <a:r>
              <a:rPr lang="uk-UA" sz="975" b="1" dirty="0">
                <a:solidFill>
                  <a:srgbClr val="AFC2CA"/>
                </a:solidFill>
                <a:latin typeface="DejaVu Sans"/>
                <a:ea typeface="DejaVu Sans"/>
                <a:cs typeface="DejaVu Sans"/>
              </a:rPr>
              <a:t>13</a:t>
            </a:r>
            <a:endParaRPr sz="975" b="1" dirty="0">
              <a:solidFill>
                <a:srgbClr val="AFC2CA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5" name="Прямокутник: округлені кути 4">
            <a:extLst>
              <a:ext uri="{FF2B5EF4-FFF2-40B4-BE49-F238E27FC236}">
                <a16:creationId xmlns:a16="http://schemas.microsoft.com/office/drawing/2014/main" id="{580EBAB1-1A42-48FF-AC40-B8D4CB0A721D}"/>
              </a:ext>
            </a:extLst>
          </p:cNvPr>
          <p:cNvSpPr>
            <a:spLocks noGrp="1"/>
          </p:cNvSpPr>
          <p:nvPr/>
        </p:nvSpPr>
        <p:spPr>
          <a:xfrm>
            <a:off x="609600" y="1428750"/>
            <a:ext cx="10972800" cy="876300"/>
          </a:xfrm>
          <a:prstGeom prst="roundRect">
            <a:avLst>
              <a:gd name="adj" fmla="val 15217"/>
            </a:avLst>
          </a:prstGeom>
          <a:solidFill>
            <a:srgbClr val="16344B"/>
          </a:solidFill>
          <a:ln w="0">
            <a:noFill/>
          </a:ln>
        </p:spPr>
      </p:sp>
      <p:sp>
        <p:nvSpPr>
          <p:cNvPr id="6" name="Прямокутник: округлені кути 5">
            <a:extLst>
              <a:ext uri="{FF2B5EF4-FFF2-40B4-BE49-F238E27FC236}">
                <a16:creationId xmlns:a16="http://schemas.microsoft.com/office/drawing/2014/main" id="{B1E1EAA1-C9E0-4A9E-9133-9A993D10D3B0}"/>
              </a:ext>
            </a:extLst>
          </p:cNvPr>
          <p:cNvSpPr>
            <a:spLocks noGrp="1"/>
          </p:cNvSpPr>
          <p:nvPr/>
        </p:nvSpPr>
        <p:spPr>
          <a:xfrm>
            <a:off x="609600" y="1428750"/>
            <a:ext cx="85725" cy="876300"/>
          </a:xfrm>
          <a:prstGeom prst="roundRect">
            <a:avLst>
              <a:gd name="adj" fmla="val 44444"/>
            </a:avLst>
          </a:prstGeom>
          <a:solidFill>
            <a:srgbClr val="DDAE4C"/>
          </a:solidFill>
          <a:ln w="0">
            <a:noFill/>
          </a:ln>
        </p:spPr>
      </p:sp>
      <p:sp>
        <p:nvSpPr>
          <p:cNvPr id="7" name="Прямокутник 6">
            <a:extLst>
              <a:ext uri="{FF2B5EF4-FFF2-40B4-BE49-F238E27FC236}">
                <a16:creationId xmlns:a16="http://schemas.microsoft.com/office/drawing/2014/main" id="{DFC47F29-7CBF-43FD-A9A1-337E656D8BAF}"/>
              </a:ext>
            </a:extLst>
          </p:cNvPr>
          <p:cNvSpPr>
            <a:spLocks noGrp="1"/>
          </p:cNvSpPr>
          <p:nvPr/>
        </p:nvSpPr>
        <p:spPr>
          <a:xfrm>
            <a:off x="876300" y="1552575"/>
            <a:ext cx="10496550" cy="190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66667" lnSpcReduction="10000"/>
          </a:bodyPr>
          <a:lstStyle/>
          <a:p>
            <a:pPr algn="l">
              <a:defRPr sz="975" b="1">
                <a:solidFill>
                  <a:srgbClr val="DDAE4C"/>
                </a:solidFill>
                <a:latin typeface="DejaVu Sans"/>
                <a:ea typeface="DejaVu Sans"/>
                <a:cs typeface="DejaVu Sans"/>
              </a:defRPr>
            </a:pPr>
            <a:r>
              <a:rPr sz="975" b="1">
                <a:solidFill>
                  <a:srgbClr val="DDAE4C"/>
                </a:solidFill>
                <a:latin typeface="DejaVu Sans"/>
                <a:ea typeface="DejaVu Sans"/>
                <a:cs typeface="DejaVu Sans"/>
              </a:rPr>
              <a:t>ВИЗНАЧЕННЯ</a:t>
            </a:r>
          </a:p>
        </p:txBody>
      </p:sp>
      <p:sp>
        <p:nvSpPr>
          <p:cNvPr id="8" name="Прямокутник 7">
            <a:extLst>
              <a:ext uri="{FF2B5EF4-FFF2-40B4-BE49-F238E27FC236}">
                <a16:creationId xmlns:a16="http://schemas.microsoft.com/office/drawing/2014/main" id="{D031298D-0A97-47F8-9A78-46FC8436E702}"/>
              </a:ext>
            </a:extLst>
          </p:cNvPr>
          <p:cNvSpPr>
            <a:spLocks noGrp="1"/>
          </p:cNvSpPr>
          <p:nvPr/>
        </p:nvSpPr>
        <p:spPr>
          <a:xfrm>
            <a:off x="876300" y="1752600"/>
            <a:ext cx="10477500" cy="4286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5132" lnSpcReduction="10000"/>
          </a:bodyPr>
          <a:lstStyle/>
          <a:p>
            <a:pPr algn="l">
              <a:defRPr sz="14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Пріоритет безпеки людини — спрямування першочергових заходів на усунення загроз життю, здоров’ю та основним умовам безпечного проживання.</a:t>
            </a:r>
          </a:p>
        </p:txBody>
      </p:sp>
      <p:sp>
        <p:nvSpPr>
          <p:cNvPr id="9" name="Прямокутник 8">
            <a:extLst>
              <a:ext uri="{FF2B5EF4-FFF2-40B4-BE49-F238E27FC236}">
                <a16:creationId xmlns:a16="http://schemas.microsoft.com/office/drawing/2014/main" id="{41800841-748B-4256-B110-4630D7AEFA51}"/>
              </a:ext>
            </a:extLst>
          </p:cNvPr>
          <p:cNvSpPr>
            <a:spLocks noGrp="1"/>
          </p:cNvSpPr>
          <p:nvPr/>
        </p:nvSpPr>
        <p:spPr>
          <a:xfrm>
            <a:off x="666750" y="2628900"/>
            <a:ext cx="1714500" cy="12001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7200" b="1">
                <a:solidFill>
                  <a:srgbClr val="DDAE4C"/>
                </a:solidFill>
                <a:latin typeface="DejaVu Sans"/>
                <a:ea typeface="DejaVu Sans"/>
                <a:cs typeface="DejaVu Sans"/>
              </a:defRPr>
            </a:pPr>
            <a:r>
              <a:rPr sz="7200" b="1">
                <a:solidFill>
                  <a:srgbClr val="DDAE4C"/>
                </a:solidFill>
                <a:latin typeface="DejaVu Sans"/>
                <a:ea typeface="DejaVu Sans"/>
                <a:cs typeface="DejaVu Sans"/>
              </a:rPr>
              <a:t>04</a:t>
            </a:r>
          </a:p>
        </p:txBody>
      </p:sp>
      <p:sp>
        <p:nvSpPr>
          <p:cNvPr id="10" name="Прямокутник 9">
            <a:extLst>
              <a:ext uri="{FF2B5EF4-FFF2-40B4-BE49-F238E27FC236}">
                <a16:creationId xmlns:a16="http://schemas.microsoft.com/office/drawing/2014/main" id="{6631F13D-8B9E-4D4E-9981-33CD96E60D24}"/>
              </a:ext>
            </a:extLst>
          </p:cNvPr>
          <p:cNvSpPr>
            <a:spLocks noGrp="1"/>
          </p:cNvSpPr>
          <p:nvPr/>
        </p:nvSpPr>
        <p:spPr>
          <a:xfrm>
            <a:off x="2571750" y="2619375"/>
            <a:ext cx="8096250" cy="190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66667" lnSpcReduction="10000"/>
          </a:bodyPr>
          <a:lstStyle/>
          <a:p>
            <a:pPr algn="l">
              <a:defRPr sz="975" b="1">
                <a:solidFill>
                  <a:srgbClr val="DDAE4C"/>
                </a:solidFill>
                <a:latin typeface="DejaVu Sans"/>
                <a:ea typeface="DejaVu Sans"/>
                <a:cs typeface="DejaVu Sans"/>
              </a:defRPr>
            </a:pPr>
            <a:r>
              <a:rPr sz="975" b="1">
                <a:solidFill>
                  <a:srgbClr val="DDAE4C"/>
                </a:solidFill>
                <a:latin typeface="DejaVu Sans"/>
                <a:ea typeface="DejaVu Sans"/>
                <a:cs typeface="DejaVu Sans"/>
              </a:rPr>
              <a:t>ПЕРШОЧЕРГОВІ ОБ’ЄКТИ ОЦІНЮВАННЯ</a:t>
            </a:r>
          </a:p>
        </p:txBody>
      </p:sp>
      <p:sp>
        <p:nvSpPr>
          <p:cNvPr id="11" name="Прямокутник: округлені кути 10">
            <a:extLst>
              <a:ext uri="{FF2B5EF4-FFF2-40B4-BE49-F238E27FC236}">
                <a16:creationId xmlns:a16="http://schemas.microsoft.com/office/drawing/2014/main" id="{1ECB6ECA-F951-427F-AD48-4CDA7EC34FF7}"/>
              </a:ext>
            </a:extLst>
          </p:cNvPr>
          <p:cNvSpPr>
            <a:spLocks noGrp="1"/>
          </p:cNvSpPr>
          <p:nvPr/>
        </p:nvSpPr>
        <p:spPr>
          <a:xfrm>
            <a:off x="2571750" y="3048000"/>
            <a:ext cx="76200" cy="76200"/>
          </a:xfrm>
          <a:prstGeom prst="roundRect">
            <a:avLst>
              <a:gd name="adj" fmla="val 50000"/>
            </a:avLst>
          </a:prstGeom>
          <a:solidFill>
            <a:srgbClr val="42B4C6"/>
          </a:solidFill>
          <a:ln w="0">
            <a:noFill/>
          </a:ln>
        </p:spPr>
      </p:sp>
      <p:sp>
        <p:nvSpPr>
          <p:cNvPr id="12" name="Прямокутник 11">
            <a:extLst>
              <a:ext uri="{FF2B5EF4-FFF2-40B4-BE49-F238E27FC236}">
                <a16:creationId xmlns:a16="http://schemas.microsoft.com/office/drawing/2014/main" id="{C4F3565D-CD06-4F08-93BB-66285DD77910}"/>
              </a:ext>
            </a:extLst>
          </p:cNvPr>
          <p:cNvSpPr>
            <a:spLocks noGrp="1"/>
          </p:cNvSpPr>
          <p:nvPr/>
        </p:nvSpPr>
        <p:spPr>
          <a:xfrm>
            <a:off x="2762250" y="2952750"/>
            <a:ext cx="8382000" cy="4667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42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425" b="0" dirty="0" err="1">
                <a:solidFill>
                  <a:schemeClr val="accent5">
                    <a:lumMod val="50000"/>
                  </a:schemeClr>
                </a:solidFill>
                <a:latin typeface="DejaVu Sans"/>
                <a:ea typeface="DejaVu Sans"/>
                <a:cs typeface="DejaVu Sans"/>
              </a:rPr>
              <a:t>життя</a:t>
            </a:r>
            <a:r>
              <a:rPr sz="1425" b="0" dirty="0">
                <a:solidFill>
                  <a:schemeClr val="accent5">
                    <a:lumMod val="50000"/>
                  </a:schemeClr>
                </a:solidFill>
                <a:latin typeface="DejaVu Sans"/>
                <a:ea typeface="DejaVu Sans"/>
                <a:cs typeface="DejaVu Sans"/>
              </a:rPr>
              <a:t> і </a:t>
            </a:r>
            <a:r>
              <a:rPr sz="1425" b="0" dirty="0" err="1">
                <a:solidFill>
                  <a:schemeClr val="accent5">
                    <a:lumMod val="50000"/>
                  </a:schemeClr>
                </a:solidFill>
                <a:latin typeface="DejaVu Sans"/>
                <a:ea typeface="DejaVu Sans"/>
                <a:cs typeface="DejaVu Sans"/>
              </a:rPr>
              <a:t>здоров’я</a:t>
            </a:r>
            <a:r>
              <a:rPr sz="1425" b="0" dirty="0">
                <a:solidFill>
                  <a:schemeClr val="accent5">
                    <a:lumMod val="50000"/>
                  </a:schemeClr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425" b="0" dirty="0" err="1">
                <a:solidFill>
                  <a:schemeClr val="accent5">
                    <a:lumMod val="50000"/>
                  </a:schemeClr>
                </a:solidFill>
                <a:latin typeface="DejaVu Sans"/>
                <a:ea typeface="DejaVu Sans"/>
                <a:cs typeface="DejaVu Sans"/>
              </a:rPr>
              <a:t>населення</a:t>
            </a:r>
            <a:endParaRPr sz="1425" b="0" dirty="0">
              <a:solidFill>
                <a:schemeClr val="accent5">
                  <a:lumMod val="50000"/>
                </a:schemeClr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13" name="Прямокутник: округлені кути 12">
            <a:extLst>
              <a:ext uri="{FF2B5EF4-FFF2-40B4-BE49-F238E27FC236}">
                <a16:creationId xmlns:a16="http://schemas.microsoft.com/office/drawing/2014/main" id="{41EF51D0-06A2-4D40-9A87-2ED4D9AD39F4}"/>
              </a:ext>
            </a:extLst>
          </p:cNvPr>
          <p:cNvSpPr>
            <a:spLocks noGrp="1"/>
          </p:cNvSpPr>
          <p:nvPr/>
        </p:nvSpPr>
        <p:spPr>
          <a:xfrm>
            <a:off x="2571750" y="3543300"/>
            <a:ext cx="76200" cy="76200"/>
          </a:xfrm>
          <a:prstGeom prst="roundRect">
            <a:avLst>
              <a:gd name="adj" fmla="val 50000"/>
            </a:avLst>
          </a:prstGeom>
          <a:solidFill>
            <a:srgbClr val="62936C"/>
          </a:solidFill>
          <a:ln w="0">
            <a:noFill/>
          </a:ln>
        </p:spPr>
      </p:sp>
      <p:sp>
        <p:nvSpPr>
          <p:cNvPr id="14" name="Прямокутник 13">
            <a:extLst>
              <a:ext uri="{FF2B5EF4-FFF2-40B4-BE49-F238E27FC236}">
                <a16:creationId xmlns:a16="http://schemas.microsoft.com/office/drawing/2014/main" id="{E9C8A34B-7417-4A41-8C9E-ED2A086855E4}"/>
              </a:ext>
            </a:extLst>
          </p:cNvPr>
          <p:cNvSpPr>
            <a:spLocks noGrp="1"/>
          </p:cNvSpPr>
          <p:nvPr/>
        </p:nvSpPr>
        <p:spPr>
          <a:xfrm>
            <a:off x="2762250" y="3448050"/>
            <a:ext cx="8382000" cy="4667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42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425" b="0" dirty="0" err="1">
                <a:solidFill>
                  <a:schemeClr val="accent5">
                    <a:lumMod val="50000"/>
                  </a:schemeClr>
                </a:solidFill>
                <a:latin typeface="DejaVu Sans"/>
                <a:ea typeface="DejaVu Sans"/>
                <a:cs typeface="DejaVu Sans"/>
              </a:rPr>
              <a:t>джерела</a:t>
            </a:r>
            <a:r>
              <a:rPr sz="1425" b="0" dirty="0">
                <a:solidFill>
                  <a:schemeClr val="accent5">
                    <a:lumMod val="50000"/>
                  </a:schemeClr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425" b="0" dirty="0" err="1">
                <a:solidFill>
                  <a:schemeClr val="accent5">
                    <a:lumMod val="50000"/>
                  </a:schemeClr>
                </a:solidFill>
                <a:latin typeface="DejaVu Sans"/>
                <a:ea typeface="DejaVu Sans"/>
                <a:cs typeface="DejaVu Sans"/>
              </a:rPr>
              <a:t>питної</a:t>
            </a:r>
            <a:r>
              <a:rPr sz="1425" b="0" dirty="0">
                <a:solidFill>
                  <a:schemeClr val="accent5">
                    <a:lumMod val="50000"/>
                  </a:schemeClr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425" b="0" dirty="0" err="1">
                <a:solidFill>
                  <a:schemeClr val="accent5">
                    <a:lumMod val="50000"/>
                  </a:schemeClr>
                </a:solidFill>
                <a:latin typeface="DejaVu Sans"/>
                <a:ea typeface="DejaVu Sans"/>
                <a:cs typeface="DejaVu Sans"/>
              </a:rPr>
              <a:t>води</a:t>
            </a:r>
            <a:endParaRPr sz="1425" b="0" dirty="0">
              <a:solidFill>
                <a:schemeClr val="accent5">
                  <a:lumMod val="50000"/>
                </a:schemeClr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15" name="Прямокутник: округлені кути 14">
            <a:extLst>
              <a:ext uri="{FF2B5EF4-FFF2-40B4-BE49-F238E27FC236}">
                <a16:creationId xmlns:a16="http://schemas.microsoft.com/office/drawing/2014/main" id="{1EDEBD47-AABB-4657-9E9F-9DE8378113A4}"/>
              </a:ext>
            </a:extLst>
          </p:cNvPr>
          <p:cNvSpPr>
            <a:spLocks noGrp="1"/>
          </p:cNvSpPr>
          <p:nvPr/>
        </p:nvSpPr>
        <p:spPr>
          <a:xfrm>
            <a:off x="2571750" y="4038600"/>
            <a:ext cx="76200" cy="76200"/>
          </a:xfrm>
          <a:prstGeom prst="roundRect">
            <a:avLst>
              <a:gd name="adj" fmla="val 50000"/>
            </a:avLst>
          </a:prstGeom>
          <a:solidFill>
            <a:srgbClr val="DDAE4C"/>
          </a:solidFill>
          <a:ln w="0">
            <a:noFill/>
          </a:ln>
        </p:spPr>
      </p:sp>
      <p:sp>
        <p:nvSpPr>
          <p:cNvPr id="16" name="Прямокутник 15">
            <a:extLst>
              <a:ext uri="{FF2B5EF4-FFF2-40B4-BE49-F238E27FC236}">
                <a16:creationId xmlns:a16="http://schemas.microsoft.com/office/drawing/2014/main" id="{3CEEF98C-D411-4A52-B715-96DDB71FE324}"/>
              </a:ext>
            </a:extLst>
          </p:cNvPr>
          <p:cNvSpPr>
            <a:spLocks noGrp="1"/>
          </p:cNvSpPr>
          <p:nvPr/>
        </p:nvSpPr>
        <p:spPr>
          <a:xfrm>
            <a:off x="2762250" y="3943350"/>
            <a:ext cx="8382000" cy="4667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42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425" b="0" dirty="0" err="1">
                <a:solidFill>
                  <a:schemeClr val="accent5">
                    <a:lumMod val="50000"/>
                  </a:schemeClr>
                </a:solidFill>
                <a:latin typeface="DejaVu Sans"/>
                <a:ea typeface="DejaVu Sans"/>
                <a:cs typeface="DejaVu Sans"/>
              </a:rPr>
              <a:t>якість</a:t>
            </a:r>
            <a:r>
              <a:rPr sz="1425" b="0" dirty="0">
                <a:solidFill>
                  <a:schemeClr val="accent5">
                    <a:lumMod val="50000"/>
                  </a:schemeClr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425" b="0" dirty="0" err="1">
                <a:solidFill>
                  <a:schemeClr val="accent5">
                    <a:lumMod val="50000"/>
                  </a:schemeClr>
                </a:solidFill>
                <a:latin typeface="DejaVu Sans"/>
                <a:ea typeface="DejaVu Sans"/>
                <a:cs typeface="DejaVu Sans"/>
              </a:rPr>
              <a:t>продуктів</a:t>
            </a:r>
            <a:r>
              <a:rPr sz="1425" b="0" dirty="0">
                <a:solidFill>
                  <a:schemeClr val="accent5">
                    <a:lumMod val="50000"/>
                  </a:schemeClr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425" b="0" dirty="0" err="1">
                <a:solidFill>
                  <a:schemeClr val="accent5">
                    <a:lumMod val="50000"/>
                  </a:schemeClr>
                </a:solidFill>
                <a:latin typeface="DejaVu Sans"/>
                <a:ea typeface="DejaVu Sans"/>
                <a:cs typeface="DejaVu Sans"/>
              </a:rPr>
              <a:t>харчування</a:t>
            </a:r>
            <a:endParaRPr sz="1425" b="0" dirty="0">
              <a:solidFill>
                <a:schemeClr val="accent5">
                  <a:lumMod val="50000"/>
                </a:schemeClr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17" name="Прямокутник: округлені кути 16">
            <a:extLst>
              <a:ext uri="{FF2B5EF4-FFF2-40B4-BE49-F238E27FC236}">
                <a16:creationId xmlns:a16="http://schemas.microsoft.com/office/drawing/2014/main" id="{B52B3BAC-91B3-4B02-AEE1-B549D1966007}"/>
              </a:ext>
            </a:extLst>
          </p:cNvPr>
          <p:cNvSpPr>
            <a:spLocks noGrp="1"/>
          </p:cNvSpPr>
          <p:nvPr/>
        </p:nvSpPr>
        <p:spPr>
          <a:xfrm>
            <a:off x="2571750" y="4533900"/>
            <a:ext cx="76200" cy="76200"/>
          </a:xfrm>
          <a:prstGeom prst="roundRect">
            <a:avLst>
              <a:gd name="adj" fmla="val 50000"/>
            </a:avLst>
          </a:prstGeom>
          <a:solidFill>
            <a:srgbClr val="42B4C6"/>
          </a:solidFill>
          <a:ln w="0">
            <a:noFill/>
          </a:ln>
        </p:spPr>
      </p:sp>
      <p:sp>
        <p:nvSpPr>
          <p:cNvPr id="18" name="Прямокутник 17">
            <a:extLst>
              <a:ext uri="{FF2B5EF4-FFF2-40B4-BE49-F238E27FC236}">
                <a16:creationId xmlns:a16="http://schemas.microsoft.com/office/drawing/2014/main" id="{922A2846-6DFF-4FE5-9458-CCEBB73FE629}"/>
              </a:ext>
            </a:extLst>
          </p:cNvPr>
          <p:cNvSpPr>
            <a:spLocks noGrp="1"/>
          </p:cNvSpPr>
          <p:nvPr/>
        </p:nvSpPr>
        <p:spPr>
          <a:xfrm>
            <a:off x="2762250" y="4438650"/>
            <a:ext cx="8382000" cy="4667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42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425" b="0" dirty="0" err="1">
                <a:solidFill>
                  <a:schemeClr val="accent5">
                    <a:lumMod val="50000"/>
                  </a:schemeClr>
                </a:solidFill>
                <a:latin typeface="DejaVu Sans"/>
                <a:ea typeface="DejaVu Sans"/>
                <a:cs typeface="DejaVu Sans"/>
              </a:rPr>
              <a:t>атмосферне</a:t>
            </a:r>
            <a:r>
              <a:rPr sz="1425" b="0" dirty="0">
                <a:solidFill>
                  <a:schemeClr val="accent5">
                    <a:lumMod val="50000"/>
                  </a:schemeClr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425" b="0" dirty="0" err="1">
                <a:solidFill>
                  <a:schemeClr val="accent5">
                    <a:lumMod val="50000"/>
                  </a:schemeClr>
                </a:solidFill>
                <a:latin typeface="DejaVu Sans"/>
                <a:ea typeface="DejaVu Sans"/>
                <a:cs typeface="DejaVu Sans"/>
              </a:rPr>
              <a:t>повітря</a:t>
            </a:r>
            <a:r>
              <a:rPr sz="1425" b="0" dirty="0">
                <a:solidFill>
                  <a:schemeClr val="accent5">
                    <a:lumMod val="50000"/>
                  </a:schemeClr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425" b="0" dirty="0" err="1">
                <a:solidFill>
                  <a:schemeClr val="accent5">
                    <a:lumMod val="50000"/>
                  </a:schemeClr>
                </a:solidFill>
                <a:latin typeface="DejaVu Sans"/>
                <a:ea typeface="DejaVu Sans"/>
                <a:cs typeface="DejaVu Sans"/>
              </a:rPr>
              <a:t>та</a:t>
            </a:r>
            <a:r>
              <a:rPr sz="1425" b="0" dirty="0">
                <a:solidFill>
                  <a:schemeClr val="accent5">
                    <a:lumMod val="50000"/>
                  </a:schemeClr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425" b="0" dirty="0" err="1">
                <a:solidFill>
                  <a:schemeClr val="accent5">
                    <a:lumMod val="50000"/>
                  </a:schemeClr>
                </a:solidFill>
                <a:latin typeface="DejaVu Sans"/>
                <a:ea typeface="DejaVu Sans"/>
                <a:cs typeface="DejaVu Sans"/>
              </a:rPr>
              <a:t>ґрунти</a:t>
            </a:r>
            <a:endParaRPr sz="1425" b="0" dirty="0">
              <a:solidFill>
                <a:schemeClr val="accent5">
                  <a:lumMod val="50000"/>
                </a:schemeClr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19" name="Прямокутник: округлені кути 18">
            <a:extLst>
              <a:ext uri="{FF2B5EF4-FFF2-40B4-BE49-F238E27FC236}">
                <a16:creationId xmlns:a16="http://schemas.microsoft.com/office/drawing/2014/main" id="{8AFE655D-B7D2-4799-9DB1-758DC64CBB2C}"/>
              </a:ext>
            </a:extLst>
          </p:cNvPr>
          <p:cNvSpPr>
            <a:spLocks noGrp="1"/>
          </p:cNvSpPr>
          <p:nvPr/>
        </p:nvSpPr>
        <p:spPr>
          <a:xfrm>
            <a:off x="2571750" y="5029200"/>
            <a:ext cx="76200" cy="76200"/>
          </a:xfrm>
          <a:prstGeom prst="roundRect">
            <a:avLst>
              <a:gd name="adj" fmla="val 50000"/>
            </a:avLst>
          </a:prstGeom>
          <a:solidFill>
            <a:srgbClr val="62936C"/>
          </a:solidFill>
          <a:ln w="0">
            <a:noFill/>
          </a:ln>
        </p:spPr>
      </p:sp>
      <p:sp>
        <p:nvSpPr>
          <p:cNvPr id="20" name="Прямокутник 19">
            <a:extLst>
              <a:ext uri="{FF2B5EF4-FFF2-40B4-BE49-F238E27FC236}">
                <a16:creationId xmlns:a16="http://schemas.microsoft.com/office/drawing/2014/main" id="{E2D7E319-5ABE-449C-8D97-C05562C23FC5}"/>
              </a:ext>
            </a:extLst>
          </p:cNvPr>
          <p:cNvSpPr>
            <a:spLocks noGrp="1"/>
          </p:cNvSpPr>
          <p:nvPr/>
        </p:nvSpPr>
        <p:spPr>
          <a:xfrm>
            <a:off x="2762250" y="4933950"/>
            <a:ext cx="8382000" cy="4667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42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425" b="0" dirty="0" err="1">
                <a:solidFill>
                  <a:schemeClr val="accent5">
                    <a:lumMod val="50000"/>
                  </a:schemeClr>
                </a:solidFill>
                <a:latin typeface="DejaVu Sans"/>
                <a:ea typeface="DejaVu Sans"/>
                <a:cs typeface="DejaVu Sans"/>
              </a:rPr>
              <a:t>житлові</a:t>
            </a:r>
            <a:r>
              <a:rPr sz="1425" b="0" dirty="0">
                <a:solidFill>
                  <a:schemeClr val="accent5">
                    <a:lumMod val="50000"/>
                  </a:schemeClr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425" b="0" dirty="0" err="1">
                <a:solidFill>
                  <a:schemeClr val="accent5">
                    <a:lumMod val="50000"/>
                  </a:schemeClr>
                </a:solidFill>
                <a:latin typeface="DejaVu Sans"/>
                <a:ea typeface="DejaVu Sans"/>
                <a:cs typeface="DejaVu Sans"/>
              </a:rPr>
              <a:t>території</a:t>
            </a:r>
            <a:endParaRPr sz="1425" b="0" dirty="0">
              <a:solidFill>
                <a:schemeClr val="accent5">
                  <a:lumMod val="50000"/>
                </a:schemeClr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21" name="Прямокутник: округлені кути 20">
            <a:extLst>
              <a:ext uri="{FF2B5EF4-FFF2-40B4-BE49-F238E27FC236}">
                <a16:creationId xmlns:a16="http://schemas.microsoft.com/office/drawing/2014/main" id="{CA682610-EC66-4CC1-8D39-BF9FCD6D6413}"/>
              </a:ext>
            </a:extLst>
          </p:cNvPr>
          <p:cNvSpPr>
            <a:spLocks noGrp="1"/>
          </p:cNvSpPr>
          <p:nvPr/>
        </p:nvSpPr>
        <p:spPr>
          <a:xfrm>
            <a:off x="609600" y="5619750"/>
            <a:ext cx="10972800" cy="685800"/>
          </a:xfrm>
          <a:prstGeom prst="roundRect">
            <a:avLst>
              <a:gd name="adj" fmla="val 19444"/>
            </a:avLst>
          </a:prstGeom>
          <a:solidFill>
            <a:srgbClr val="DDAE4C"/>
          </a:solidFill>
          <a:ln w="0">
            <a:noFill/>
          </a:ln>
        </p:spPr>
      </p:sp>
      <p:sp>
        <p:nvSpPr>
          <p:cNvPr id="22" name="Прямокутник 21">
            <a:extLst>
              <a:ext uri="{FF2B5EF4-FFF2-40B4-BE49-F238E27FC236}">
                <a16:creationId xmlns:a16="http://schemas.microsoft.com/office/drawing/2014/main" id="{8D933E26-E959-4F24-AB22-057EEA096A77}"/>
              </a:ext>
            </a:extLst>
          </p:cNvPr>
          <p:cNvSpPr>
            <a:spLocks noGrp="1"/>
          </p:cNvSpPr>
          <p:nvPr/>
        </p:nvSpPr>
        <p:spPr>
          <a:xfrm>
            <a:off x="838200" y="5715000"/>
            <a:ext cx="10515600" cy="4762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1500" b="1">
                <a:solidFill>
                  <a:srgbClr val="0B1F33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>
                <a:solidFill>
                  <a:srgbClr val="0B1F33"/>
                </a:solidFill>
                <a:latin typeface="DejaVu Sans"/>
                <a:ea typeface="DejaVu Sans"/>
                <a:cs typeface="DejaVu Sans"/>
              </a:rPr>
              <a:t>Екологічне відновлення одночасно відновлює екологічну безпеку людини.</a:t>
            </a:r>
          </a:p>
        </p:txBody>
      </p:sp>
      <p:sp>
        <p:nvSpPr>
          <p:cNvPr id="23" name="Прямокутник 22">
            <a:extLst>
              <a:ext uri="{FF2B5EF4-FFF2-40B4-BE49-F238E27FC236}">
                <a16:creationId xmlns:a16="http://schemas.microsoft.com/office/drawing/2014/main" id="{C9ECB1A3-A9F9-43E8-A228-5B3109901A79}"/>
              </a:ext>
            </a:extLst>
          </p:cNvPr>
          <p:cNvSpPr>
            <a:spLocks noGrp="1"/>
          </p:cNvSpPr>
          <p:nvPr/>
        </p:nvSpPr>
        <p:spPr>
          <a:xfrm>
            <a:off x="609600" y="6553200"/>
            <a:ext cx="7239000" cy="1524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66759" lnSpcReduction="10000"/>
          </a:bodyPr>
          <a:lstStyle/>
          <a:p>
            <a:pPr algn="l">
              <a:defRPr sz="675" b="0">
                <a:solidFill>
                  <a:srgbClr val="AFC2CA"/>
                </a:solidFill>
                <a:latin typeface="DejaVu Sans"/>
                <a:ea typeface="DejaVu Sans"/>
                <a:cs typeface="DejaVu Sans"/>
              </a:defRPr>
            </a:pPr>
            <a:r>
              <a:rPr sz="675" b="0">
                <a:solidFill>
                  <a:srgbClr val="AFC2CA"/>
                </a:solidFill>
                <a:latin typeface="DejaVu Sans"/>
                <a:ea typeface="DejaVu Sans"/>
                <a:cs typeface="DejaVu Sans"/>
              </a:rPr>
              <a:t>E2 «Екологія»  •  Повоєнне відновлення забруднених територій</a:t>
            </a:r>
          </a:p>
        </p:txBody>
      </p:sp>
    </p:spTree>
    <p:extLst>
      <p:ext uri="{BB962C8B-B14F-4D97-AF65-F5344CB8AC3E}">
        <p14:creationId xmlns:p14="http://schemas.microsoft.com/office/powerpoint/2010/main" val="30819112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Прямокутник 23">
            <a:extLst>
              <a:ext uri="{FF2B5EF4-FFF2-40B4-BE49-F238E27FC236}">
                <a16:creationId xmlns:a16="http://schemas.microsoft.com/office/drawing/2014/main" id="{8DAEE9AF-F36B-4284-B909-62870EEFE3F3}"/>
              </a:ext>
            </a:extLst>
          </p:cNvPr>
          <p:cNvSpPr>
            <a:spLocks noGrp="1"/>
          </p:cNvSpPr>
          <p:nvPr/>
        </p:nvSpPr>
        <p:spPr>
          <a:xfrm>
            <a:off x="609600" y="266700"/>
            <a:ext cx="8096250" cy="228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9808" lnSpcReduction="10000"/>
          </a:bodyPr>
          <a:lstStyle/>
          <a:p>
            <a:pPr algn="l">
              <a:defRPr sz="975" b="1">
                <a:solidFill>
                  <a:srgbClr val="42B4C6"/>
                </a:solidFill>
                <a:latin typeface="DejaVu Sans"/>
                <a:ea typeface="DejaVu Sans"/>
                <a:cs typeface="DejaVu Sans"/>
              </a:defRPr>
            </a:pPr>
            <a:r>
              <a:rPr sz="975" b="1">
                <a:solidFill>
                  <a:srgbClr val="42B4C6"/>
                </a:solidFill>
                <a:latin typeface="DejaVu Sans"/>
                <a:ea typeface="DejaVu Sans"/>
                <a:cs typeface="DejaVu Sans"/>
              </a:rPr>
              <a:t>ОСНОВНІ ПРИНЦИПИ • ПРИНЦИП 5</a:t>
            </a:r>
          </a:p>
        </p:txBody>
      </p:sp>
      <p:sp>
        <p:nvSpPr>
          <p:cNvPr id="2" name="Прямокутник 1">
            <a:extLst>
              <a:ext uri="{FF2B5EF4-FFF2-40B4-BE49-F238E27FC236}">
                <a16:creationId xmlns:a16="http://schemas.microsoft.com/office/drawing/2014/main" id="{B7693CA5-EFE6-4EA1-9FA5-128990A9EFBD}"/>
              </a:ext>
            </a:extLst>
          </p:cNvPr>
          <p:cNvSpPr>
            <a:spLocks noGrp="1"/>
          </p:cNvSpPr>
          <p:nvPr/>
        </p:nvSpPr>
        <p:spPr>
          <a:xfrm>
            <a:off x="609600" y="523875"/>
            <a:ext cx="10668000" cy="5905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2325" b="1">
                <a:solidFill>
                  <a:srgbClr val="0B1F33"/>
                </a:solidFill>
                <a:latin typeface="DejaVu Sans"/>
                <a:ea typeface="DejaVu Sans"/>
                <a:cs typeface="DejaVu Sans"/>
              </a:defRPr>
            </a:pPr>
            <a:r>
              <a:rPr sz="2325" b="1">
                <a:solidFill>
                  <a:srgbClr val="0B1F33"/>
                </a:solidFill>
                <a:latin typeface="DejaVu Sans"/>
                <a:ea typeface="DejaVu Sans"/>
                <a:cs typeface="DejaVu Sans"/>
              </a:rPr>
              <a:t>Принцип «Забруднювач платить»</a:t>
            </a:r>
          </a:p>
        </p:txBody>
      </p:sp>
      <p:sp>
        <p:nvSpPr>
          <p:cNvPr id="3" name="Прямокутник 2">
            <a:extLst>
              <a:ext uri="{FF2B5EF4-FFF2-40B4-BE49-F238E27FC236}">
                <a16:creationId xmlns:a16="http://schemas.microsoft.com/office/drawing/2014/main" id="{60417BA7-EBB7-4AE8-B69E-EF16345E892B}"/>
              </a:ext>
            </a:extLst>
          </p:cNvPr>
          <p:cNvSpPr>
            <a:spLocks noGrp="1"/>
          </p:cNvSpPr>
          <p:nvPr/>
        </p:nvSpPr>
        <p:spPr>
          <a:xfrm>
            <a:off x="609600" y="1181100"/>
            <a:ext cx="10972800" cy="28575"/>
          </a:xfrm>
          <a:prstGeom prst="rect">
            <a:avLst/>
          </a:prstGeom>
          <a:solidFill>
            <a:srgbClr val="42B4C6"/>
          </a:solidFill>
          <a:ln w="0">
            <a:noFill/>
          </a:ln>
        </p:spPr>
      </p:sp>
      <p:sp>
        <p:nvSpPr>
          <p:cNvPr id="4" name="Прямокутник 3">
            <a:extLst>
              <a:ext uri="{FF2B5EF4-FFF2-40B4-BE49-F238E27FC236}">
                <a16:creationId xmlns:a16="http://schemas.microsoft.com/office/drawing/2014/main" id="{FDCD08DA-3E26-4F1C-99A4-41716536C439}"/>
              </a:ext>
            </a:extLst>
          </p:cNvPr>
          <p:cNvSpPr>
            <a:spLocks noGrp="1"/>
          </p:cNvSpPr>
          <p:nvPr/>
        </p:nvSpPr>
        <p:spPr>
          <a:xfrm>
            <a:off x="11010900" y="266700"/>
            <a:ext cx="571500" cy="228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9808" lnSpcReduction="10000"/>
          </a:bodyPr>
          <a:lstStyle/>
          <a:p>
            <a:pPr algn="r">
              <a:defRPr sz="975" b="1">
                <a:solidFill>
                  <a:srgbClr val="5D6E79"/>
                </a:solidFill>
                <a:latin typeface="DejaVu Sans"/>
                <a:ea typeface="DejaVu Sans"/>
                <a:cs typeface="DejaVu Sans"/>
              </a:defRPr>
            </a:pPr>
            <a:r>
              <a:rPr lang="uk-UA" sz="975" b="1" dirty="0">
                <a:solidFill>
                  <a:srgbClr val="5D6E79"/>
                </a:solidFill>
                <a:latin typeface="DejaVu Sans"/>
                <a:ea typeface="DejaVu Sans"/>
                <a:cs typeface="DejaVu Sans"/>
              </a:rPr>
              <a:t>14</a:t>
            </a:r>
            <a:endParaRPr sz="975" b="1" dirty="0">
              <a:solidFill>
                <a:srgbClr val="5D6E79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5" name="Прямокутник: округлені кути 4">
            <a:extLst>
              <a:ext uri="{FF2B5EF4-FFF2-40B4-BE49-F238E27FC236}">
                <a16:creationId xmlns:a16="http://schemas.microsoft.com/office/drawing/2014/main" id="{B48105F3-41AF-41C0-892B-1764958BF88C}"/>
              </a:ext>
            </a:extLst>
          </p:cNvPr>
          <p:cNvSpPr>
            <a:spLocks noGrp="1"/>
          </p:cNvSpPr>
          <p:nvPr/>
        </p:nvSpPr>
        <p:spPr>
          <a:xfrm>
            <a:off x="609600" y="1428750"/>
            <a:ext cx="10972800" cy="876300"/>
          </a:xfrm>
          <a:prstGeom prst="roundRect">
            <a:avLst>
              <a:gd name="adj" fmla="val 15217"/>
            </a:avLst>
          </a:prstGeom>
          <a:solidFill>
            <a:srgbClr val="E4EEF1"/>
          </a:solidFill>
          <a:ln w="0">
            <a:noFill/>
          </a:ln>
        </p:spPr>
      </p:sp>
      <p:sp>
        <p:nvSpPr>
          <p:cNvPr id="6" name="Прямокутник: округлені кути 5">
            <a:extLst>
              <a:ext uri="{FF2B5EF4-FFF2-40B4-BE49-F238E27FC236}">
                <a16:creationId xmlns:a16="http://schemas.microsoft.com/office/drawing/2014/main" id="{23BBEDFB-086E-4297-9259-FA98A5D52860}"/>
              </a:ext>
            </a:extLst>
          </p:cNvPr>
          <p:cNvSpPr>
            <a:spLocks noGrp="1"/>
          </p:cNvSpPr>
          <p:nvPr/>
        </p:nvSpPr>
        <p:spPr>
          <a:xfrm>
            <a:off x="609600" y="1428750"/>
            <a:ext cx="85725" cy="876300"/>
          </a:xfrm>
          <a:prstGeom prst="roundRect">
            <a:avLst>
              <a:gd name="adj" fmla="val 44444"/>
            </a:avLst>
          </a:prstGeom>
          <a:solidFill>
            <a:srgbClr val="DDAE4C"/>
          </a:solidFill>
          <a:ln w="0">
            <a:noFill/>
          </a:ln>
        </p:spPr>
      </p:sp>
      <p:sp>
        <p:nvSpPr>
          <p:cNvPr id="7" name="Прямокутник 6">
            <a:extLst>
              <a:ext uri="{FF2B5EF4-FFF2-40B4-BE49-F238E27FC236}">
                <a16:creationId xmlns:a16="http://schemas.microsoft.com/office/drawing/2014/main" id="{ACB31221-5993-43D7-BC6F-092BAF9AB350}"/>
              </a:ext>
            </a:extLst>
          </p:cNvPr>
          <p:cNvSpPr>
            <a:spLocks noGrp="1"/>
          </p:cNvSpPr>
          <p:nvPr/>
        </p:nvSpPr>
        <p:spPr>
          <a:xfrm>
            <a:off x="876300" y="1552575"/>
            <a:ext cx="10496550" cy="190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66667" lnSpcReduction="10000"/>
          </a:bodyPr>
          <a:lstStyle/>
          <a:p>
            <a:pPr algn="l">
              <a:defRPr sz="975" b="1">
                <a:solidFill>
                  <a:srgbClr val="DDAE4C"/>
                </a:solidFill>
                <a:latin typeface="DejaVu Sans"/>
                <a:ea typeface="DejaVu Sans"/>
                <a:cs typeface="DejaVu Sans"/>
              </a:defRPr>
            </a:pPr>
            <a:r>
              <a:rPr sz="975" b="1">
                <a:solidFill>
                  <a:srgbClr val="DDAE4C"/>
                </a:solidFill>
                <a:latin typeface="DejaVu Sans"/>
                <a:ea typeface="DejaVu Sans"/>
                <a:cs typeface="DejaVu Sans"/>
              </a:rPr>
              <a:t>ВИЗНАЧЕННЯ</a:t>
            </a:r>
          </a:p>
        </p:txBody>
      </p:sp>
      <p:sp>
        <p:nvSpPr>
          <p:cNvPr id="8" name="Прямокутник 7">
            <a:extLst>
              <a:ext uri="{FF2B5EF4-FFF2-40B4-BE49-F238E27FC236}">
                <a16:creationId xmlns:a16="http://schemas.microsoft.com/office/drawing/2014/main" id="{858F7E33-B66D-4657-A398-E460C81CEF83}"/>
              </a:ext>
            </a:extLst>
          </p:cNvPr>
          <p:cNvSpPr>
            <a:spLocks noGrp="1"/>
          </p:cNvSpPr>
          <p:nvPr/>
        </p:nvSpPr>
        <p:spPr>
          <a:xfrm>
            <a:off x="876300" y="1752600"/>
            <a:ext cx="10477500" cy="4286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5132" lnSpcReduction="10000"/>
          </a:bodyPr>
          <a:lstStyle/>
          <a:p>
            <a:pPr algn="l">
              <a:defRPr sz="1425" b="1">
                <a:solidFill>
                  <a:srgbClr val="0B1F33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0B1F33"/>
                </a:solidFill>
                <a:latin typeface="DejaVu Sans"/>
                <a:ea typeface="DejaVu Sans"/>
                <a:cs typeface="DejaVu Sans"/>
              </a:rPr>
              <a:t>Принцип «Забруднювач платить» — покладення витрат на запобігання, усунення та компенсацію екологічної шкоди на сторону, яка її спричинила.</a:t>
            </a:r>
          </a:p>
        </p:txBody>
      </p:sp>
      <p:sp>
        <p:nvSpPr>
          <p:cNvPr id="9" name="Прямокутник 8">
            <a:extLst>
              <a:ext uri="{FF2B5EF4-FFF2-40B4-BE49-F238E27FC236}">
                <a16:creationId xmlns:a16="http://schemas.microsoft.com/office/drawing/2014/main" id="{13A54EC6-73CA-4EE9-B1E4-5F1D2A278DE7}"/>
              </a:ext>
            </a:extLst>
          </p:cNvPr>
          <p:cNvSpPr>
            <a:spLocks noGrp="1"/>
          </p:cNvSpPr>
          <p:nvPr/>
        </p:nvSpPr>
        <p:spPr>
          <a:xfrm>
            <a:off x="666750" y="2628900"/>
            <a:ext cx="1714500" cy="12001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7200" b="1">
                <a:solidFill>
                  <a:srgbClr val="A75B50"/>
                </a:solidFill>
                <a:latin typeface="DejaVu Sans"/>
                <a:ea typeface="DejaVu Sans"/>
                <a:cs typeface="DejaVu Sans"/>
              </a:defRPr>
            </a:pPr>
            <a:r>
              <a:rPr sz="7200" b="1">
                <a:solidFill>
                  <a:srgbClr val="A75B50"/>
                </a:solidFill>
                <a:latin typeface="DejaVu Sans"/>
                <a:ea typeface="DejaVu Sans"/>
                <a:cs typeface="DejaVu Sans"/>
              </a:rPr>
              <a:t>05</a:t>
            </a:r>
          </a:p>
        </p:txBody>
      </p:sp>
      <p:sp>
        <p:nvSpPr>
          <p:cNvPr id="10" name="Прямокутник 9">
            <a:extLst>
              <a:ext uri="{FF2B5EF4-FFF2-40B4-BE49-F238E27FC236}">
                <a16:creationId xmlns:a16="http://schemas.microsoft.com/office/drawing/2014/main" id="{4EE0DDDC-7A23-48B4-B970-2AC0B82BED63}"/>
              </a:ext>
            </a:extLst>
          </p:cNvPr>
          <p:cNvSpPr>
            <a:spLocks noGrp="1"/>
          </p:cNvSpPr>
          <p:nvPr/>
        </p:nvSpPr>
        <p:spPr>
          <a:xfrm>
            <a:off x="2571750" y="2619375"/>
            <a:ext cx="8096250" cy="190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66667" lnSpcReduction="10000"/>
          </a:bodyPr>
          <a:lstStyle/>
          <a:p>
            <a:pPr algn="l">
              <a:defRPr sz="975" b="1">
                <a:solidFill>
                  <a:srgbClr val="A75B50"/>
                </a:solidFill>
                <a:latin typeface="DejaVu Sans"/>
                <a:ea typeface="DejaVu Sans"/>
                <a:cs typeface="DejaVu Sans"/>
              </a:defRPr>
            </a:pPr>
            <a:r>
              <a:rPr sz="975" b="1">
                <a:solidFill>
                  <a:srgbClr val="A75B50"/>
                </a:solidFill>
                <a:latin typeface="DejaVu Sans"/>
                <a:ea typeface="DejaVu Sans"/>
                <a:cs typeface="DejaVu Sans"/>
              </a:rPr>
              <a:t>ЗНАЧЕННЯ ДЛЯ УКРАЇНИ</a:t>
            </a:r>
          </a:p>
        </p:txBody>
      </p:sp>
      <p:sp>
        <p:nvSpPr>
          <p:cNvPr id="11" name="Прямокутник: округлені кути 10">
            <a:extLst>
              <a:ext uri="{FF2B5EF4-FFF2-40B4-BE49-F238E27FC236}">
                <a16:creationId xmlns:a16="http://schemas.microsoft.com/office/drawing/2014/main" id="{C8425400-6740-4663-B505-A9A3FC04B914}"/>
              </a:ext>
            </a:extLst>
          </p:cNvPr>
          <p:cNvSpPr>
            <a:spLocks noGrp="1"/>
          </p:cNvSpPr>
          <p:nvPr/>
        </p:nvSpPr>
        <p:spPr>
          <a:xfrm>
            <a:off x="2571750" y="3048000"/>
            <a:ext cx="76200" cy="76200"/>
          </a:xfrm>
          <a:prstGeom prst="roundRect">
            <a:avLst>
              <a:gd name="adj" fmla="val 50000"/>
            </a:avLst>
          </a:prstGeom>
          <a:solidFill>
            <a:srgbClr val="42B4C6"/>
          </a:solidFill>
          <a:ln w="0">
            <a:noFill/>
          </a:ln>
        </p:spPr>
      </p:sp>
      <p:sp>
        <p:nvSpPr>
          <p:cNvPr id="12" name="Прямокутник 11">
            <a:extLst>
              <a:ext uri="{FF2B5EF4-FFF2-40B4-BE49-F238E27FC236}">
                <a16:creationId xmlns:a16="http://schemas.microsoft.com/office/drawing/2014/main" id="{60B1D3FA-B86B-4D04-812C-BCE359CCFFB6}"/>
              </a:ext>
            </a:extLst>
          </p:cNvPr>
          <p:cNvSpPr>
            <a:spLocks noGrp="1"/>
          </p:cNvSpPr>
          <p:nvPr/>
        </p:nvSpPr>
        <p:spPr>
          <a:xfrm>
            <a:off x="2762250" y="2952750"/>
            <a:ext cx="8382000" cy="4667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425" b="0">
                <a:solidFill>
                  <a:srgbClr val="172735"/>
                </a:solidFill>
                <a:latin typeface="DejaVu Sans"/>
                <a:ea typeface="DejaVu Sans"/>
                <a:cs typeface="DejaVu Sans"/>
              </a:defRPr>
            </a:pPr>
            <a:r>
              <a:rPr sz="1425" b="0">
                <a:solidFill>
                  <a:srgbClr val="172735"/>
                </a:solidFill>
                <a:latin typeface="DejaVu Sans"/>
                <a:ea typeface="DejaVu Sans"/>
                <a:cs typeface="DejaVu Sans"/>
              </a:rPr>
              <a:t>ідентифікація джерел екологічної шкоди</a:t>
            </a:r>
          </a:p>
        </p:txBody>
      </p:sp>
      <p:sp>
        <p:nvSpPr>
          <p:cNvPr id="13" name="Прямокутник: округлені кути 12">
            <a:extLst>
              <a:ext uri="{FF2B5EF4-FFF2-40B4-BE49-F238E27FC236}">
                <a16:creationId xmlns:a16="http://schemas.microsoft.com/office/drawing/2014/main" id="{D709CFE3-F8A5-4563-A579-A1410F9FF005}"/>
              </a:ext>
            </a:extLst>
          </p:cNvPr>
          <p:cNvSpPr>
            <a:spLocks noGrp="1"/>
          </p:cNvSpPr>
          <p:nvPr/>
        </p:nvSpPr>
        <p:spPr>
          <a:xfrm>
            <a:off x="2571750" y="3543300"/>
            <a:ext cx="76200" cy="76200"/>
          </a:xfrm>
          <a:prstGeom prst="roundRect">
            <a:avLst>
              <a:gd name="adj" fmla="val 50000"/>
            </a:avLst>
          </a:prstGeom>
          <a:solidFill>
            <a:srgbClr val="62936C"/>
          </a:solidFill>
          <a:ln w="0">
            <a:noFill/>
          </a:ln>
        </p:spPr>
      </p:sp>
      <p:sp>
        <p:nvSpPr>
          <p:cNvPr id="14" name="Прямокутник 13">
            <a:extLst>
              <a:ext uri="{FF2B5EF4-FFF2-40B4-BE49-F238E27FC236}">
                <a16:creationId xmlns:a16="http://schemas.microsoft.com/office/drawing/2014/main" id="{07DE3463-D3DD-4948-B19C-F380A706E9F7}"/>
              </a:ext>
            </a:extLst>
          </p:cNvPr>
          <p:cNvSpPr>
            <a:spLocks noGrp="1"/>
          </p:cNvSpPr>
          <p:nvPr/>
        </p:nvSpPr>
        <p:spPr>
          <a:xfrm>
            <a:off x="2762250" y="3448050"/>
            <a:ext cx="8382000" cy="4667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425" b="0">
                <a:solidFill>
                  <a:srgbClr val="172735"/>
                </a:solidFill>
                <a:latin typeface="DejaVu Sans"/>
                <a:ea typeface="DejaVu Sans"/>
                <a:cs typeface="DejaVu Sans"/>
              </a:defRPr>
            </a:pPr>
            <a:r>
              <a:rPr sz="1425" b="0">
                <a:solidFill>
                  <a:srgbClr val="172735"/>
                </a:solidFill>
                <a:latin typeface="DejaVu Sans"/>
                <a:ea typeface="DejaVu Sans"/>
                <a:cs typeface="DejaVu Sans"/>
              </a:rPr>
              <a:t>документування характеру і масштабу впливу</a:t>
            </a:r>
          </a:p>
        </p:txBody>
      </p:sp>
      <p:sp>
        <p:nvSpPr>
          <p:cNvPr id="15" name="Прямокутник: округлені кути 14">
            <a:extLst>
              <a:ext uri="{FF2B5EF4-FFF2-40B4-BE49-F238E27FC236}">
                <a16:creationId xmlns:a16="http://schemas.microsoft.com/office/drawing/2014/main" id="{5FDF1D71-F646-4264-B95B-71B8377ACEBC}"/>
              </a:ext>
            </a:extLst>
          </p:cNvPr>
          <p:cNvSpPr>
            <a:spLocks noGrp="1"/>
          </p:cNvSpPr>
          <p:nvPr/>
        </p:nvSpPr>
        <p:spPr>
          <a:xfrm>
            <a:off x="2571750" y="4038600"/>
            <a:ext cx="76200" cy="76200"/>
          </a:xfrm>
          <a:prstGeom prst="roundRect">
            <a:avLst>
              <a:gd name="adj" fmla="val 50000"/>
            </a:avLst>
          </a:prstGeom>
          <a:solidFill>
            <a:srgbClr val="DDAE4C"/>
          </a:solidFill>
          <a:ln w="0">
            <a:noFill/>
          </a:ln>
        </p:spPr>
      </p:sp>
      <p:sp>
        <p:nvSpPr>
          <p:cNvPr id="16" name="Прямокутник 15">
            <a:extLst>
              <a:ext uri="{FF2B5EF4-FFF2-40B4-BE49-F238E27FC236}">
                <a16:creationId xmlns:a16="http://schemas.microsoft.com/office/drawing/2014/main" id="{1B27FE5C-957A-411D-9841-63EDE477FE5C}"/>
              </a:ext>
            </a:extLst>
          </p:cNvPr>
          <p:cNvSpPr>
            <a:spLocks noGrp="1"/>
          </p:cNvSpPr>
          <p:nvPr/>
        </p:nvSpPr>
        <p:spPr>
          <a:xfrm>
            <a:off x="2762250" y="3943350"/>
            <a:ext cx="8382000" cy="4667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425" b="0">
                <a:solidFill>
                  <a:srgbClr val="172735"/>
                </a:solidFill>
                <a:latin typeface="DejaVu Sans"/>
                <a:ea typeface="DejaVu Sans"/>
                <a:cs typeface="DejaVu Sans"/>
              </a:defRPr>
            </a:pPr>
            <a:r>
              <a:rPr sz="1425" b="0">
                <a:solidFill>
                  <a:srgbClr val="172735"/>
                </a:solidFill>
                <a:latin typeface="DejaVu Sans"/>
                <a:ea typeface="DejaVu Sans"/>
                <a:cs typeface="DejaVu Sans"/>
              </a:rPr>
              <a:t>формування доказової бази</a:t>
            </a:r>
          </a:p>
        </p:txBody>
      </p:sp>
      <p:sp>
        <p:nvSpPr>
          <p:cNvPr id="17" name="Прямокутник: округлені кути 16">
            <a:extLst>
              <a:ext uri="{FF2B5EF4-FFF2-40B4-BE49-F238E27FC236}">
                <a16:creationId xmlns:a16="http://schemas.microsoft.com/office/drawing/2014/main" id="{2CA5FF67-8FCD-4B6C-8DF3-2C80FD0C1B7F}"/>
              </a:ext>
            </a:extLst>
          </p:cNvPr>
          <p:cNvSpPr>
            <a:spLocks noGrp="1"/>
          </p:cNvSpPr>
          <p:nvPr/>
        </p:nvSpPr>
        <p:spPr>
          <a:xfrm>
            <a:off x="2571750" y="4533900"/>
            <a:ext cx="76200" cy="76200"/>
          </a:xfrm>
          <a:prstGeom prst="roundRect">
            <a:avLst>
              <a:gd name="adj" fmla="val 50000"/>
            </a:avLst>
          </a:prstGeom>
          <a:solidFill>
            <a:srgbClr val="42B4C6"/>
          </a:solidFill>
          <a:ln w="0">
            <a:noFill/>
          </a:ln>
        </p:spPr>
      </p:sp>
      <p:sp>
        <p:nvSpPr>
          <p:cNvPr id="18" name="Прямокутник 17">
            <a:extLst>
              <a:ext uri="{FF2B5EF4-FFF2-40B4-BE49-F238E27FC236}">
                <a16:creationId xmlns:a16="http://schemas.microsoft.com/office/drawing/2014/main" id="{C3703444-2D34-4765-B6B2-360B71938B05}"/>
              </a:ext>
            </a:extLst>
          </p:cNvPr>
          <p:cNvSpPr>
            <a:spLocks noGrp="1"/>
          </p:cNvSpPr>
          <p:nvPr/>
        </p:nvSpPr>
        <p:spPr>
          <a:xfrm>
            <a:off x="2762250" y="4438650"/>
            <a:ext cx="8382000" cy="4667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425" b="0">
                <a:solidFill>
                  <a:srgbClr val="172735"/>
                </a:solidFill>
                <a:latin typeface="DejaVu Sans"/>
                <a:ea typeface="DejaVu Sans"/>
                <a:cs typeface="DejaVu Sans"/>
              </a:defRPr>
            </a:pPr>
            <a:r>
              <a:rPr sz="1425" b="0">
                <a:solidFill>
                  <a:srgbClr val="172735"/>
                </a:solidFill>
                <a:latin typeface="DejaVu Sans"/>
                <a:ea typeface="DejaVu Sans"/>
                <a:cs typeface="DejaVu Sans"/>
              </a:rPr>
              <a:t>обґрунтування витрат на відновлення</a:t>
            </a:r>
          </a:p>
        </p:txBody>
      </p:sp>
      <p:sp>
        <p:nvSpPr>
          <p:cNvPr id="19" name="Прямокутник: округлені кути 18">
            <a:extLst>
              <a:ext uri="{FF2B5EF4-FFF2-40B4-BE49-F238E27FC236}">
                <a16:creationId xmlns:a16="http://schemas.microsoft.com/office/drawing/2014/main" id="{C37D2464-6832-4A73-973D-EED491CB1180}"/>
              </a:ext>
            </a:extLst>
          </p:cNvPr>
          <p:cNvSpPr>
            <a:spLocks noGrp="1"/>
          </p:cNvSpPr>
          <p:nvPr/>
        </p:nvSpPr>
        <p:spPr>
          <a:xfrm>
            <a:off x="2571750" y="5029200"/>
            <a:ext cx="76200" cy="76200"/>
          </a:xfrm>
          <a:prstGeom prst="roundRect">
            <a:avLst>
              <a:gd name="adj" fmla="val 50000"/>
            </a:avLst>
          </a:prstGeom>
          <a:solidFill>
            <a:srgbClr val="62936C"/>
          </a:solidFill>
          <a:ln w="0">
            <a:noFill/>
          </a:ln>
        </p:spPr>
      </p:sp>
      <p:sp>
        <p:nvSpPr>
          <p:cNvPr id="20" name="Прямокутник 19">
            <a:extLst>
              <a:ext uri="{FF2B5EF4-FFF2-40B4-BE49-F238E27FC236}">
                <a16:creationId xmlns:a16="http://schemas.microsoft.com/office/drawing/2014/main" id="{C9B496FF-604D-4D07-9DE5-F0DD412E7FA6}"/>
              </a:ext>
            </a:extLst>
          </p:cNvPr>
          <p:cNvSpPr>
            <a:spLocks noGrp="1"/>
          </p:cNvSpPr>
          <p:nvPr/>
        </p:nvSpPr>
        <p:spPr>
          <a:xfrm>
            <a:off x="2762250" y="4933950"/>
            <a:ext cx="8382000" cy="4667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425" b="0">
                <a:solidFill>
                  <a:srgbClr val="172735"/>
                </a:solidFill>
                <a:latin typeface="DejaVu Sans"/>
                <a:ea typeface="DejaVu Sans"/>
                <a:cs typeface="DejaVu Sans"/>
              </a:defRPr>
            </a:pPr>
            <a:r>
              <a:rPr sz="1425" b="0">
                <a:solidFill>
                  <a:srgbClr val="172735"/>
                </a:solidFill>
                <a:latin typeface="DejaVu Sans"/>
                <a:ea typeface="DejaVu Sans"/>
                <a:cs typeface="DejaVu Sans"/>
              </a:rPr>
              <a:t>створення механізмів компенсації та відшкодування</a:t>
            </a:r>
          </a:p>
        </p:txBody>
      </p:sp>
      <p:sp>
        <p:nvSpPr>
          <p:cNvPr id="21" name="Прямокутник: округлені кути 20">
            <a:extLst>
              <a:ext uri="{FF2B5EF4-FFF2-40B4-BE49-F238E27FC236}">
                <a16:creationId xmlns:a16="http://schemas.microsoft.com/office/drawing/2014/main" id="{91FCBCC4-8BB5-45C4-B218-15FAD2E169F9}"/>
              </a:ext>
            </a:extLst>
          </p:cNvPr>
          <p:cNvSpPr>
            <a:spLocks noGrp="1"/>
          </p:cNvSpPr>
          <p:nvPr/>
        </p:nvSpPr>
        <p:spPr>
          <a:xfrm>
            <a:off x="609600" y="5619750"/>
            <a:ext cx="10972800" cy="685800"/>
          </a:xfrm>
          <a:prstGeom prst="roundRect">
            <a:avLst>
              <a:gd name="adj" fmla="val 19444"/>
            </a:avLst>
          </a:prstGeom>
          <a:solidFill>
            <a:srgbClr val="A75B50"/>
          </a:solidFill>
          <a:ln w="0">
            <a:noFill/>
          </a:ln>
        </p:spPr>
      </p:sp>
      <p:sp>
        <p:nvSpPr>
          <p:cNvPr id="22" name="Прямокутник 21">
            <a:extLst>
              <a:ext uri="{FF2B5EF4-FFF2-40B4-BE49-F238E27FC236}">
                <a16:creationId xmlns:a16="http://schemas.microsoft.com/office/drawing/2014/main" id="{E69647A0-1CC3-4C57-BC00-458139EB6169}"/>
              </a:ext>
            </a:extLst>
          </p:cNvPr>
          <p:cNvSpPr>
            <a:spLocks noGrp="1"/>
          </p:cNvSpPr>
          <p:nvPr/>
        </p:nvSpPr>
        <p:spPr>
          <a:xfrm>
            <a:off x="838200" y="5715000"/>
            <a:ext cx="10515600" cy="4762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15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Якісна фіксація шкоди пов’язує екологічну оцінку з майбутнім відшкодуванням.</a:t>
            </a:r>
          </a:p>
        </p:txBody>
      </p:sp>
      <p:sp>
        <p:nvSpPr>
          <p:cNvPr id="23" name="Прямокутник 22">
            <a:extLst>
              <a:ext uri="{FF2B5EF4-FFF2-40B4-BE49-F238E27FC236}">
                <a16:creationId xmlns:a16="http://schemas.microsoft.com/office/drawing/2014/main" id="{1FB9ECD4-275F-4CF8-8ECF-80765166702F}"/>
              </a:ext>
            </a:extLst>
          </p:cNvPr>
          <p:cNvSpPr>
            <a:spLocks noGrp="1"/>
          </p:cNvSpPr>
          <p:nvPr/>
        </p:nvSpPr>
        <p:spPr>
          <a:xfrm>
            <a:off x="609600" y="6553200"/>
            <a:ext cx="7239000" cy="1524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66759" lnSpcReduction="10000"/>
          </a:bodyPr>
          <a:lstStyle/>
          <a:p>
            <a:pPr algn="l">
              <a:defRPr sz="675" b="0">
                <a:solidFill>
                  <a:srgbClr val="71818B"/>
                </a:solidFill>
                <a:latin typeface="DejaVu Sans"/>
                <a:ea typeface="DejaVu Sans"/>
                <a:cs typeface="DejaVu Sans"/>
              </a:defRPr>
            </a:pPr>
            <a:r>
              <a:rPr sz="675" b="0">
                <a:solidFill>
                  <a:srgbClr val="71818B"/>
                </a:solidFill>
                <a:latin typeface="DejaVu Sans"/>
                <a:ea typeface="DejaVu Sans"/>
                <a:cs typeface="DejaVu Sans"/>
              </a:rPr>
              <a:t>E2 «Екологія»  •  Повоєнне відновлення забруднених територій</a:t>
            </a:r>
          </a:p>
        </p:txBody>
      </p:sp>
    </p:spTree>
    <p:extLst>
      <p:ext uri="{BB962C8B-B14F-4D97-AF65-F5344CB8AC3E}">
        <p14:creationId xmlns:p14="http://schemas.microsoft.com/office/powerpoint/2010/main" val="179936759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Прямокутник 23">
            <a:extLst>
              <a:ext uri="{FF2B5EF4-FFF2-40B4-BE49-F238E27FC236}">
                <a16:creationId xmlns:a16="http://schemas.microsoft.com/office/drawing/2014/main" id="{4EB841F9-97D1-46A7-92D2-011CB6F3D00C}"/>
              </a:ext>
            </a:extLst>
          </p:cNvPr>
          <p:cNvSpPr>
            <a:spLocks noGrp="1"/>
          </p:cNvSpPr>
          <p:nvPr/>
        </p:nvSpPr>
        <p:spPr>
          <a:xfrm>
            <a:off x="609600" y="266700"/>
            <a:ext cx="8096250" cy="228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9808" lnSpcReduction="10000"/>
          </a:bodyPr>
          <a:lstStyle/>
          <a:p>
            <a:pPr algn="l">
              <a:defRPr sz="975" b="1">
                <a:solidFill>
                  <a:srgbClr val="42B4C6"/>
                </a:solidFill>
                <a:latin typeface="DejaVu Sans"/>
                <a:ea typeface="DejaVu Sans"/>
                <a:cs typeface="DejaVu Sans"/>
              </a:defRPr>
            </a:pPr>
            <a:r>
              <a:rPr sz="975" b="1">
                <a:solidFill>
                  <a:srgbClr val="42B4C6"/>
                </a:solidFill>
                <a:latin typeface="DejaVu Sans"/>
                <a:ea typeface="DejaVu Sans"/>
                <a:cs typeface="DejaVu Sans"/>
              </a:rPr>
              <a:t>ОСНОВНІ ПРИНЦИПИ • ПРИНЦИП 6</a:t>
            </a:r>
          </a:p>
        </p:txBody>
      </p:sp>
      <p:sp>
        <p:nvSpPr>
          <p:cNvPr id="2" name="Прямокутник 1">
            <a:extLst>
              <a:ext uri="{FF2B5EF4-FFF2-40B4-BE49-F238E27FC236}">
                <a16:creationId xmlns:a16="http://schemas.microsoft.com/office/drawing/2014/main" id="{1648B066-4D8A-4AF1-9D60-D17514EC3190}"/>
              </a:ext>
            </a:extLst>
          </p:cNvPr>
          <p:cNvSpPr>
            <a:spLocks noGrp="1"/>
          </p:cNvSpPr>
          <p:nvPr/>
        </p:nvSpPr>
        <p:spPr>
          <a:xfrm>
            <a:off x="609600" y="523875"/>
            <a:ext cx="10668000" cy="5905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23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2325" b="1" dirty="0">
                <a:solidFill>
                  <a:schemeClr val="tx2"/>
                </a:solidFill>
                <a:latin typeface="DejaVu Sans"/>
                <a:ea typeface="DejaVu Sans"/>
                <a:cs typeface="DejaVu Sans"/>
              </a:rPr>
              <a:t>Build Back Better</a:t>
            </a:r>
          </a:p>
        </p:txBody>
      </p:sp>
      <p:sp>
        <p:nvSpPr>
          <p:cNvPr id="3" name="Прямокутник 2">
            <a:extLst>
              <a:ext uri="{FF2B5EF4-FFF2-40B4-BE49-F238E27FC236}">
                <a16:creationId xmlns:a16="http://schemas.microsoft.com/office/drawing/2014/main" id="{C9961B6C-DF52-45CF-BE46-8B3F451F6E6D}"/>
              </a:ext>
            </a:extLst>
          </p:cNvPr>
          <p:cNvSpPr>
            <a:spLocks noGrp="1"/>
          </p:cNvSpPr>
          <p:nvPr/>
        </p:nvSpPr>
        <p:spPr>
          <a:xfrm>
            <a:off x="609600" y="1181100"/>
            <a:ext cx="10972800" cy="28575"/>
          </a:xfrm>
          <a:prstGeom prst="rect">
            <a:avLst/>
          </a:prstGeom>
          <a:solidFill>
            <a:srgbClr val="42B4C6"/>
          </a:solidFill>
          <a:ln w="0">
            <a:noFill/>
          </a:ln>
        </p:spPr>
      </p:sp>
      <p:sp>
        <p:nvSpPr>
          <p:cNvPr id="4" name="Прямокутник 3">
            <a:extLst>
              <a:ext uri="{FF2B5EF4-FFF2-40B4-BE49-F238E27FC236}">
                <a16:creationId xmlns:a16="http://schemas.microsoft.com/office/drawing/2014/main" id="{2B237D44-B0B3-4C70-9DB9-03C0A77A565A}"/>
              </a:ext>
            </a:extLst>
          </p:cNvPr>
          <p:cNvSpPr>
            <a:spLocks noGrp="1"/>
          </p:cNvSpPr>
          <p:nvPr/>
        </p:nvSpPr>
        <p:spPr>
          <a:xfrm>
            <a:off x="11010900" y="266700"/>
            <a:ext cx="571500" cy="228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9808" lnSpcReduction="10000"/>
          </a:bodyPr>
          <a:lstStyle/>
          <a:p>
            <a:pPr algn="r">
              <a:defRPr sz="975" b="1">
                <a:solidFill>
                  <a:srgbClr val="AFC2CA"/>
                </a:solidFill>
                <a:latin typeface="DejaVu Sans"/>
                <a:ea typeface="DejaVu Sans"/>
                <a:cs typeface="DejaVu Sans"/>
              </a:defRPr>
            </a:pPr>
            <a:r>
              <a:rPr sz="975" b="1" dirty="0">
                <a:solidFill>
                  <a:srgbClr val="AFC2CA"/>
                </a:solidFill>
                <a:latin typeface="DejaVu Sans"/>
                <a:ea typeface="DejaVu Sans"/>
                <a:cs typeface="DejaVu Sans"/>
              </a:rPr>
              <a:t>1</a:t>
            </a:r>
            <a:r>
              <a:rPr lang="uk-UA" sz="975" b="1" dirty="0">
                <a:solidFill>
                  <a:srgbClr val="AFC2CA"/>
                </a:solidFill>
                <a:latin typeface="DejaVu Sans"/>
                <a:ea typeface="DejaVu Sans"/>
                <a:cs typeface="DejaVu Sans"/>
              </a:rPr>
              <a:t>5</a:t>
            </a:r>
            <a:endParaRPr sz="975" b="1" dirty="0">
              <a:solidFill>
                <a:srgbClr val="AFC2CA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5" name="Прямокутник: округлені кути 4">
            <a:extLst>
              <a:ext uri="{FF2B5EF4-FFF2-40B4-BE49-F238E27FC236}">
                <a16:creationId xmlns:a16="http://schemas.microsoft.com/office/drawing/2014/main" id="{B76465F9-BEC9-4551-A3EB-4FB7696EB69B}"/>
              </a:ext>
            </a:extLst>
          </p:cNvPr>
          <p:cNvSpPr>
            <a:spLocks noGrp="1"/>
          </p:cNvSpPr>
          <p:nvPr/>
        </p:nvSpPr>
        <p:spPr>
          <a:xfrm>
            <a:off x="609600" y="1428750"/>
            <a:ext cx="10972800" cy="876300"/>
          </a:xfrm>
          <a:prstGeom prst="roundRect">
            <a:avLst>
              <a:gd name="adj" fmla="val 15217"/>
            </a:avLst>
          </a:prstGeom>
          <a:solidFill>
            <a:srgbClr val="16344B"/>
          </a:solidFill>
          <a:ln w="0">
            <a:noFill/>
          </a:ln>
        </p:spPr>
      </p:sp>
      <p:sp>
        <p:nvSpPr>
          <p:cNvPr id="6" name="Прямокутник: округлені кути 5">
            <a:extLst>
              <a:ext uri="{FF2B5EF4-FFF2-40B4-BE49-F238E27FC236}">
                <a16:creationId xmlns:a16="http://schemas.microsoft.com/office/drawing/2014/main" id="{F1D27249-3409-478A-8C58-D98ABBBA688F}"/>
              </a:ext>
            </a:extLst>
          </p:cNvPr>
          <p:cNvSpPr>
            <a:spLocks noGrp="1"/>
          </p:cNvSpPr>
          <p:nvPr/>
        </p:nvSpPr>
        <p:spPr>
          <a:xfrm>
            <a:off x="609600" y="1428750"/>
            <a:ext cx="85725" cy="876300"/>
          </a:xfrm>
          <a:prstGeom prst="roundRect">
            <a:avLst>
              <a:gd name="adj" fmla="val 44444"/>
            </a:avLst>
          </a:prstGeom>
          <a:solidFill>
            <a:srgbClr val="DDAE4C"/>
          </a:solidFill>
          <a:ln w="0">
            <a:noFill/>
          </a:ln>
        </p:spPr>
      </p:sp>
      <p:sp>
        <p:nvSpPr>
          <p:cNvPr id="7" name="Прямокутник 6">
            <a:extLst>
              <a:ext uri="{FF2B5EF4-FFF2-40B4-BE49-F238E27FC236}">
                <a16:creationId xmlns:a16="http://schemas.microsoft.com/office/drawing/2014/main" id="{BA0098D1-F258-4249-AA42-D728F8BAE19E}"/>
              </a:ext>
            </a:extLst>
          </p:cNvPr>
          <p:cNvSpPr>
            <a:spLocks noGrp="1"/>
          </p:cNvSpPr>
          <p:nvPr/>
        </p:nvSpPr>
        <p:spPr>
          <a:xfrm>
            <a:off x="876300" y="1552575"/>
            <a:ext cx="10496550" cy="190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66667" lnSpcReduction="10000"/>
          </a:bodyPr>
          <a:lstStyle/>
          <a:p>
            <a:pPr algn="l">
              <a:defRPr sz="975" b="1">
                <a:solidFill>
                  <a:srgbClr val="DDAE4C"/>
                </a:solidFill>
                <a:latin typeface="DejaVu Sans"/>
                <a:ea typeface="DejaVu Sans"/>
                <a:cs typeface="DejaVu Sans"/>
              </a:defRPr>
            </a:pPr>
            <a:r>
              <a:rPr sz="975" b="1">
                <a:solidFill>
                  <a:srgbClr val="DDAE4C"/>
                </a:solidFill>
                <a:latin typeface="DejaVu Sans"/>
                <a:ea typeface="DejaVu Sans"/>
                <a:cs typeface="DejaVu Sans"/>
              </a:rPr>
              <a:t>ВИЗНАЧЕННЯ</a:t>
            </a:r>
          </a:p>
        </p:txBody>
      </p:sp>
      <p:sp>
        <p:nvSpPr>
          <p:cNvPr id="8" name="Прямокутник 7">
            <a:extLst>
              <a:ext uri="{FF2B5EF4-FFF2-40B4-BE49-F238E27FC236}">
                <a16:creationId xmlns:a16="http://schemas.microsoft.com/office/drawing/2014/main" id="{302175FF-832F-4E0E-9BAE-4FE02C2C52A4}"/>
              </a:ext>
            </a:extLst>
          </p:cNvPr>
          <p:cNvSpPr>
            <a:spLocks noGrp="1"/>
          </p:cNvSpPr>
          <p:nvPr/>
        </p:nvSpPr>
        <p:spPr>
          <a:xfrm>
            <a:off x="876300" y="1752600"/>
            <a:ext cx="10477500" cy="4286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5132" lnSpcReduction="10000"/>
          </a:bodyPr>
          <a:lstStyle/>
          <a:p>
            <a:pPr algn="l">
              <a:defRPr sz="14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Build Back Better — принцип відновлення, за якого зруйновані системи замінюють більш стійкими, безпечними й екологічно ефективними рішеннями.</a:t>
            </a:r>
          </a:p>
        </p:txBody>
      </p:sp>
      <p:sp>
        <p:nvSpPr>
          <p:cNvPr id="9" name="Прямокутник 8">
            <a:extLst>
              <a:ext uri="{FF2B5EF4-FFF2-40B4-BE49-F238E27FC236}">
                <a16:creationId xmlns:a16="http://schemas.microsoft.com/office/drawing/2014/main" id="{735CE54C-C292-4EC4-B416-90A6A4C66DA7}"/>
              </a:ext>
            </a:extLst>
          </p:cNvPr>
          <p:cNvSpPr>
            <a:spLocks noGrp="1"/>
          </p:cNvSpPr>
          <p:nvPr/>
        </p:nvSpPr>
        <p:spPr>
          <a:xfrm>
            <a:off x="666750" y="2628900"/>
            <a:ext cx="1714500" cy="12001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7200" b="1">
                <a:solidFill>
                  <a:srgbClr val="DDAE4C"/>
                </a:solidFill>
                <a:latin typeface="DejaVu Sans"/>
                <a:ea typeface="DejaVu Sans"/>
                <a:cs typeface="DejaVu Sans"/>
              </a:defRPr>
            </a:pPr>
            <a:r>
              <a:rPr sz="7200" b="1">
                <a:solidFill>
                  <a:srgbClr val="DDAE4C"/>
                </a:solidFill>
                <a:latin typeface="DejaVu Sans"/>
                <a:ea typeface="DejaVu Sans"/>
                <a:cs typeface="DejaVu Sans"/>
              </a:rPr>
              <a:t>06</a:t>
            </a:r>
          </a:p>
        </p:txBody>
      </p:sp>
      <p:sp>
        <p:nvSpPr>
          <p:cNvPr id="10" name="Прямокутник 9">
            <a:extLst>
              <a:ext uri="{FF2B5EF4-FFF2-40B4-BE49-F238E27FC236}">
                <a16:creationId xmlns:a16="http://schemas.microsoft.com/office/drawing/2014/main" id="{99C2F6AD-A346-4736-ACF0-978DE9687747}"/>
              </a:ext>
            </a:extLst>
          </p:cNvPr>
          <p:cNvSpPr>
            <a:spLocks noGrp="1"/>
          </p:cNvSpPr>
          <p:nvPr/>
        </p:nvSpPr>
        <p:spPr>
          <a:xfrm>
            <a:off x="2571750" y="2619375"/>
            <a:ext cx="8096250" cy="190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66667" lnSpcReduction="10000"/>
          </a:bodyPr>
          <a:lstStyle/>
          <a:p>
            <a:pPr algn="l">
              <a:defRPr sz="975" b="1">
                <a:solidFill>
                  <a:srgbClr val="DDAE4C"/>
                </a:solidFill>
                <a:latin typeface="DejaVu Sans"/>
                <a:ea typeface="DejaVu Sans"/>
                <a:cs typeface="DejaVu Sans"/>
              </a:defRPr>
            </a:pPr>
            <a:r>
              <a:rPr sz="975" b="1">
                <a:solidFill>
                  <a:srgbClr val="DDAE4C"/>
                </a:solidFill>
                <a:latin typeface="DejaVu Sans"/>
                <a:ea typeface="DejaVu Sans"/>
                <a:cs typeface="DejaVu Sans"/>
              </a:rPr>
              <a:t>ПРИКЛАД ДЛЯ ВОДОПОСТАЧАННЯ</a:t>
            </a:r>
          </a:p>
        </p:txBody>
      </p:sp>
      <p:sp>
        <p:nvSpPr>
          <p:cNvPr id="11" name="Прямокутник: округлені кути 10">
            <a:extLst>
              <a:ext uri="{FF2B5EF4-FFF2-40B4-BE49-F238E27FC236}">
                <a16:creationId xmlns:a16="http://schemas.microsoft.com/office/drawing/2014/main" id="{BB313DCC-3D66-4BC6-9808-DAB2BD9BFE51}"/>
              </a:ext>
            </a:extLst>
          </p:cNvPr>
          <p:cNvSpPr>
            <a:spLocks noGrp="1"/>
          </p:cNvSpPr>
          <p:nvPr/>
        </p:nvSpPr>
        <p:spPr>
          <a:xfrm>
            <a:off x="2571750" y="3048000"/>
            <a:ext cx="76200" cy="76200"/>
          </a:xfrm>
          <a:prstGeom prst="roundRect">
            <a:avLst>
              <a:gd name="adj" fmla="val 50000"/>
            </a:avLst>
          </a:prstGeom>
          <a:solidFill>
            <a:srgbClr val="42B4C6"/>
          </a:solidFill>
          <a:ln w="0">
            <a:noFill/>
          </a:ln>
        </p:spPr>
      </p:sp>
      <p:sp>
        <p:nvSpPr>
          <p:cNvPr id="12" name="Прямокутник 11">
            <a:extLst>
              <a:ext uri="{FF2B5EF4-FFF2-40B4-BE49-F238E27FC236}">
                <a16:creationId xmlns:a16="http://schemas.microsoft.com/office/drawing/2014/main" id="{148D62B9-5ACB-4916-BAE4-4A0C9705BD80}"/>
              </a:ext>
            </a:extLst>
          </p:cNvPr>
          <p:cNvSpPr>
            <a:spLocks noGrp="1"/>
          </p:cNvSpPr>
          <p:nvPr/>
        </p:nvSpPr>
        <p:spPr>
          <a:xfrm>
            <a:off x="2813538" y="2952750"/>
            <a:ext cx="8330712" cy="4667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42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425" b="0">
                <a:solidFill>
                  <a:schemeClr val="accent5">
                    <a:lumMod val="50000"/>
                  </a:schemeClr>
                </a:solidFill>
                <a:latin typeface="DejaVu Sans"/>
                <a:ea typeface="DejaVu Sans"/>
                <a:cs typeface="DejaVu Sans"/>
              </a:rPr>
              <a:t>енергоефективне обладнання</a:t>
            </a:r>
          </a:p>
        </p:txBody>
      </p:sp>
      <p:sp>
        <p:nvSpPr>
          <p:cNvPr id="13" name="Прямокутник: округлені кути 12">
            <a:extLst>
              <a:ext uri="{FF2B5EF4-FFF2-40B4-BE49-F238E27FC236}">
                <a16:creationId xmlns:a16="http://schemas.microsoft.com/office/drawing/2014/main" id="{84B94EBB-8AD4-4070-B674-7F333E2B945A}"/>
              </a:ext>
            </a:extLst>
          </p:cNvPr>
          <p:cNvSpPr>
            <a:spLocks noGrp="1"/>
          </p:cNvSpPr>
          <p:nvPr/>
        </p:nvSpPr>
        <p:spPr>
          <a:xfrm>
            <a:off x="2571750" y="3543300"/>
            <a:ext cx="76200" cy="76200"/>
          </a:xfrm>
          <a:prstGeom prst="roundRect">
            <a:avLst>
              <a:gd name="adj" fmla="val 50000"/>
            </a:avLst>
          </a:prstGeom>
          <a:solidFill>
            <a:srgbClr val="62936C"/>
          </a:solidFill>
          <a:ln w="0">
            <a:noFill/>
          </a:ln>
        </p:spPr>
      </p:sp>
      <p:sp>
        <p:nvSpPr>
          <p:cNvPr id="14" name="Прямокутник 13">
            <a:extLst>
              <a:ext uri="{FF2B5EF4-FFF2-40B4-BE49-F238E27FC236}">
                <a16:creationId xmlns:a16="http://schemas.microsoft.com/office/drawing/2014/main" id="{99AF384F-47EA-4513-9AAF-73A2501508D9}"/>
              </a:ext>
            </a:extLst>
          </p:cNvPr>
          <p:cNvSpPr>
            <a:spLocks noGrp="1"/>
          </p:cNvSpPr>
          <p:nvPr/>
        </p:nvSpPr>
        <p:spPr>
          <a:xfrm>
            <a:off x="2762250" y="3448050"/>
            <a:ext cx="8382000" cy="4667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42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425" b="0" dirty="0" err="1">
                <a:solidFill>
                  <a:schemeClr val="accent5">
                    <a:lumMod val="50000"/>
                  </a:schemeClr>
                </a:solidFill>
                <a:latin typeface="DejaVu Sans"/>
                <a:ea typeface="DejaVu Sans"/>
                <a:cs typeface="DejaVu Sans"/>
              </a:rPr>
              <a:t>повторне</a:t>
            </a:r>
            <a:r>
              <a:rPr sz="1425" b="0" dirty="0">
                <a:solidFill>
                  <a:schemeClr val="accent5">
                    <a:lumMod val="50000"/>
                  </a:schemeClr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425" b="0" dirty="0" err="1">
                <a:solidFill>
                  <a:schemeClr val="accent5">
                    <a:lumMod val="50000"/>
                  </a:schemeClr>
                </a:solidFill>
                <a:latin typeface="DejaVu Sans"/>
                <a:ea typeface="DejaVu Sans"/>
                <a:cs typeface="DejaVu Sans"/>
              </a:rPr>
              <a:t>використання</a:t>
            </a:r>
            <a:r>
              <a:rPr sz="1425" b="0" dirty="0">
                <a:solidFill>
                  <a:schemeClr val="accent5">
                    <a:lumMod val="50000"/>
                  </a:schemeClr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425" b="0" dirty="0" err="1">
                <a:solidFill>
                  <a:schemeClr val="accent5">
                    <a:lumMod val="50000"/>
                  </a:schemeClr>
                </a:solidFill>
                <a:latin typeface="DejaVu Sans"/>
                <a:ea typeface="DejaVu Sans"/>
                <a:cs typeface="DejaVu Sans"/>
              </a:rPr>
              <a:t>води</a:t>
            </a:r>
            <a:endParaRPr sz="1425" b="0" dirty="0">
              <a:solidFill>
                <a:schemeClr val="accent5">
                  <a:lumMod val="50000"/>
                </a:schemeClr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15" name="Прямокутник: округлені кути 14">
            <a:extLst>
              <a:ext uri="{FF2B5EF4-FFF2-40B4-BE49-F238E27FC236}">
                <a16:creationId xmlns:a16="http://schemas.microsoft.com/office/drawing/2014/main" id="{93757AEE-E929-4C27-84EE-252F3D6226B8}"/>
              </a:ext>
            </a:extLst>
          </p:cNvPr>
          <p:cNvSpPr>
            <a:spLocks noGrp="1"/>
          </p:cNvSpPr>
          <p:nvPr/>
        </p:nvSpPr>
        <p:spPr>
          <a:xfrm>
            <a:off x="2571750" y="4038600"/>
            <a:ext cx="76200" cy="76200"/>
          </a:xfrm>
          <a:prstGeom prst="roundRect">
            <a:avLst>
              <a:gd name="adj" fmla="val 50000"/>
            </a:avLst>
          </a:prstGeom>
          <a:solidFill>
            <a:srgbClr val="DDAE4C"/>
          </a:solidFill>
          <a:ln w="0">
            <a:noFill/>
          </a:ln>
        </p:spPr>
      </p:sp>
      <p:sp>
        <p:nvSpPr>
          <p:cNvPr id="16" name="Прямокутник 15">
            <a:extLst>
              <a:ext uri="{FF2B5EF4-FFF2-40B4-BE49-F238E27FC236}">
                <a16:creationId xmlns:a16="http://schemas.microsoft.com/office/drawing/2014/main" id="{41D2B71D-C39C-4454-A915-2351B51BF002}"/>
              </a:ext>
            </a:extLst>
          </p:cNvPr>
          <p:cNvSpPr>
            <a:spLocks noGrp="1"/>
          </p:cNvSpPr>
          <p:nvPr/>
        </p:nvSpPr>
        <p:spPr>
          <a:xfrm>
            <a:off x="2762250" y="3943350"/>
            <a:ext cx="8382000" cy="4667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42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425" b="0" dirty="0" err="1">
                <a:solidFill>
                  <a:schemeClr val="accent5">
                    <a:lumMod val="50000"/>
                  </a:schemeClr>
                </a:solidFill>
                <a:latin typeface="DejaVu Sans"/>
                <a:ea typeface="DejaVu Sans"/>
                <a:cs typeface="DejaVu Sans"/>
              </a:rPr>
              <a:t>сучасні</a:t>
            </a:r>
            <a:r>
              <a:rPr sz="1425" b="0" dirty="0">
                <a:solidFill>
                  <a:schemeClr val="accent5">
                    <a:lumMod val="50000"/>
                  </a:schemeClr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425" b="0" dirty="0" err="1">
                <a:solidFill>
                  <a:schemeClr val="accent5">
                    <a:lumMod val="50000"/>
                  </a:schemeClr>
                </a:solidFill>
                <a:latin typeface="DejaVu Sans"/>
                <a:ea typeface="DejaVu Sans"/>
                <a:cs typeface="DejaVu Sans"/>
              </a:rPr>
              <a:t>очисні</a:t>
            </a:r>
            <a:r>
              <a:rPr sz="1425" b="0" dirty="0">
                <a:solidFill>
                  <a:schemeClr val="accent5">
                    <a:lumMod val="50000"/>
                  </a:schemeClr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425" b="0" dirty="0" err="1">
                <a:solidFill>
                  <a:schemeClr val="accent5">
                    <a:lumMod val="50000"/>
                  </a:schemeClr>
                </a:solidFill>
                <a:latin typeface="DejaVu Sans"/>
                <a:ea typeface="DejaVu Sans"/>
                <a:cs typeface="DejaVu Sans"/>
              </a:rPr>
              <a:t>споруди</a:t>
            </a:r>
            <a:endParaRPr sz="1425" b="0" dirty="0">
              <a:solidFill>
                <a:schemeClr val="accent5">
                  <a:lumMod val="50000"/>
                </a:schemeClr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17" name="Прямокутник: округлені кути 16">
            <a:extLst>
              <a:ext uri="{FF2B5EF4-FFF2-40B4-BE49-F238E27FC236}">
                <a16:creationId xmlns:a16="http://schemas.microsoft.com/office/drawing/2014/main" id="{2AA1CD2D-61EB-479A-9786-CEAFAA67CFC7}"/>
              </a:ext>
            </a:extLst>
          </p:cNvPr>
          <p:cNvSpPr>
            <a:spLocks noGrp="1"/>
          </p:cNvSpPr>
          <p:nvPr/>
        </p:nvSpPr>
        <p:spPr>
          <a:xfrm>
            <a:off x="2571750" y="4533900"/>
            <a:ext cx="76200" cy="76200"/>
          </a:xfrm>
          <a:prstGeom prst="roundRect">
            <a:avLst>
              <a:gd name="adj" fmla="val 50000"/>
            </a:avLst>
          </a:prstGeom>
          <a:solidFill>
            <a:srgbClr val="42B4C6"/>
          </a:solidFill>
          <a:ln w="0">
            <a:noFill/>
          </a:ln>
        </p:spPr>
      </p:sp>
      <p:sp>
        <p:nvSpPr>
          <p:cNvPr id="18" name="Прямокутник 17">
            <a:extLst>
              <a:ext uri="{FF2B5EF4-FFF2-40B4-BE49-F238E27FC236}">
                <a16:creationId xmlns:a16="http://schemas.microsoft.com/office/drawing/2014/main" id="{B8585910-58D2-403C-86C1-ED18AAC09343}"/>
              </a:ext>
            </a:extLst>
          </p:cNvPr>
          <p:cNvSpPr>
            <a:spLocks noGrp="1"/>
          </p:cNvSpPr>
          <p:nvPr/>
        </p:nvSpPr>
        <p:spPr>
          <a:xfrm>
            <a:off x="2762250" y="4438650"/>
            <a:ext cx="8382000" cy="4667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42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425" b="0" dirty="0" err="1">
                <a:solidFill>
                  <a:schemeClr val="accent5">
                    <a:lumMod val="50000"/>
                  </a:schemeClr>
                </a:solidFill>
                <a:latin typeface="DejaVu Sans"/>
                <a:ea typeface="DejaVu Sans"/>
                <a:cs typeface="DejaVu Sans"/>
              </a:rPr>
              <a:t>резервні</a:t>
            </a:r>
            <a:r>
              <a:rPr sz="1425" b="0" dirty="0">
                <a:solidFill>
                  <a:schemeClr val="accent5">
                    <a:lumMod val="50000"/>
                  </a:schemeClr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425" b="0" dirty="0" err="1">
                <a:solidFill>
                  <a:schemeClr val="accent5">
                    <a:lumMod val="50000"/>
                  </a:schemeClr>
                </a:solidFill>
                <a:latin typeface="DejaVu Sans"/>
                <a:ea typeface="DejaVu Sans"/>
                <a:cs typeface="DejaVu Sans"/>
              </a:rPr>
              <a:t>джерела</a:t>
            </a:r>
            <a:r>
              <a:rPr sz="1425" b="0" dirty="0">
                <a:solidFill>
                  <a:schemeClr val="accent5">
                    <a:lumMod val="50000"/>
                  </a:schemeClr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425" b="0" dirty="0" err="1">
                <a:solidFill>
                  <a:schemeClr val="accent5">
                    <a:lumMod val="50000"/>
                  </a:schemeClr>
                </a:solidFill>
                <a:latin typeface="DejaVu Sans"/>
                <a:ea typeface="DejaVu Sans"/>
                <a:cs typeface="DejaVu Sans"/>
              </a:rPr>
              <a:t>водопостачання</a:t>
            </a:r>
            <a:endParaRPr sz="1425" b="0" dirty="0">
              <a:solidFill>
                <a:schemeClr val="accent5">
                  <a:lumMod val="50000"/>
                </a:schemeClr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19" name="Прямокутник: округлені кути 18">
            <a:extLst>
              <a:ext uri="{FF2B5EF4-FFF2-40B4-BE49-F238E27FC236}">
                <a16:creationId xmlns:a16="http://schemas.microsoft.com/office/drawing/2014/main" id="{347D3F95-5F21-4F4D-8893-2C56297246A0}"/>
              </a:ext>
            </a:extLst>
          </p:cNvPr>
          <p:cNvSpPr>
            <a:spLocks noGrp="1"/>
          </p:cNvSpPr>
          <p:nvPr/>
        </p:nvSpPr>
        <p:spPr>
          <a:xfrm>
            <a:off x="2571750" y="5029200"/>
            <a:ext cx="76200" cy="76200"/>
          </a:xfrm>
          <a:prstGeom prst="roundRect">
            <a:avLst>
              <a:gd name="adj" fmla="val 50000"/>
            </a:avLst>
          </a:prstGeom>
          <a:solidFill>
            <a:srgbClr val="62936C"/>
          </a:solidFill>
          <a:ln w="0">
            <a:noFill/>
          </a:ln>
        </p:spPr>
      </p:sp>
      <p:sp>
        <p:nvSpPr>
          <p:cNvPr id="20" name="Прямокутник 19">
            <a:extLst>
              <a:ext uri="{FF2B5EF4-FFF2-40B4-BE49-F238E27FC236}">
                <a16:creationId xmlns:a16="http://schemas.microsoft.com/office/drawing/2014/main" id="{93967B05-6EE8-43E1-8A83-FC602105AA65}"/>
              </a:ext>
            </a:extLst>
          </p:cNvPr>
          <p:cNvSpPr>
            <a:spLocks noGrp="1"/>
          </p:cNvSpPr>
          <p:nvPr/>
        </p:nvSpPr>
        <p:spPr>
          <a:xfrm>
            <a:off x="2762250" y="4933950"/>
            <a:ext cx="8382000" cy="4667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42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425" b="0" dirty="0" err="1">
                <a:solidFill>
                  <a:schemeClr val="accent5">
                    <a:lumMod val="50000"/>
                  </a:schemeClr>
                </a:solidFill>
                <a:latin typeface="DejaVu Sans"/>
                <a:ea typeface="DejaVu Sans"/>
                <a:cs typeface="DejaVu Sans"/>
              </a:rPr>
              <a:t>цифровий</a:t>
            </a:r>
            <a:r>
              <a:rPr sz="1425" b="0" dirty="0">
                <a:solidFill>
                  <a:schemeClr val="accent5">
                    <a:lumMod val="50000"/>
                  </a:schemeClr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425" b="0" dirty="0" err="1">
                <a:solidFill>
                  <a:schemeClr val="accent5">
                    <a:lumMod val="50000"/>
                  </a:schemeClr>
                </a:solidFill>
                <a:latin typeface="DejaVu Sans"/>
                <a:ea typeface="DejaVu Sans"/>
                <a:cs typeface="DejaVu Sans"/>
              </a:rPr>
              <a:t>моніторинг</a:t>
            </a:r>
            <a:r>
              <a:rPr sz="1425" b="0" dirty="0">
                <a:solidFill>
                  <a:schemeClr val="accent5">
                    <a:lumMod val="50000"/>
                  </a:schemeClr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425" b="0" dirty="0" err="1">
                <a:solidFill>
                  <a:schemeClr val="accent5">
                    <a:lumMod val="50000"/>
                  </a:schemeClr>
                </a:solidFill>
                <a:latin typeface="DejaVu Sans"/>
                <a:ea typeface="DejaVu Sans"/>
                <a:cs typeface="DejaVu Sans"/>
              </a:rPr>
              <a:t>якості</a:t>
            </a:r>
            <a:r>
              <a:rPr sz="1425" b="0" dirty="0">
                <a:solidFill>
                  <a:schemeClr val="accent5">
                    <a:lumMod val="50000"/>
                  </a:schemeClr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425" b="0" dirty="0" err="1">
                <a:solidFill>
                  <a:schemeClr val="accent5">
                    <a:lumMod val="50000"/>
                  </a:schemeClr>
                </a:solidFill>
                <a:latin typeface="DejaVu Sans"/>
                <a:ea typeface="DejaVu Sans"/>
                <a:cs typeface="DejaVu Sans"/>
              </a:rPr>
              <a:t>води</a:t>
            </a:r>
            <a:endParaRPr sz="1425" b="0" dirty="0">
              <a:solidFill>
                <a:schemeClr val="accent5">
                  <a:lumMod val="50000"/>
                </a:schemeClr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21" name="Прямокутник: округлені кути 20">
            <a:extLst>
              <a:ext uri="{FF2B5EF4-FFF2-40B4-BE49-F238E27FC236}">
                <a16:creationId xmlns:a16="http://schemas.microsoft.com/office/drawing/2014/main" id="{5F75CFCB-7447-4CE3-89ED-B90015A36A3E}"/>
              </a:ext>
            </a:extLst>
          </p:cNvPr>
          <p:cNvSpPr>
            <a:spLocks noGrp="1"/>
          </p:cNvSpPr>
          <p:nvPr/>
        </p:nvSpPr>
        <p:spPr>
          <a:xfrm>
            <a:off x="609600" y="5619750"/>
            <a:ext cx="10972800" cy="685800"/>
          </a:xfrm>
          <a:prstGeom prst="roundRect">
            <a:avLst>
              <a:gd name="adj" fmla="val 19444"/>
            </a:avLst>
          </a:prstGeom>
          <a:solidFill>
            <a:srgbClr val="DDAE4C"/>
          </a:solidFill>
          <a:ln w="0">
            <a:noFill/>
          </a:ln>
        </p:spPr>
      </p:sp>
      <p:sp>
        <p:nvSpPr>
          <p:cNvPr id="22" name="Прямокутник 21">
            <a:extLst>
              <a:ext uri="{FF2B5EF4-FFF2-40B4-BE49-F238E27FC236}">
                <a16:creationId xmlns:a16="http://schemas.microsoft.com/office/drawing/2014/main" id="{A43898A0-E275-42B4-849D-BA74A664449F}"/>
              </a:ext>
            </a:extLst>
          </p:cNvPr>
          <p:cNvSpPr>
            <a:spLocks noGrp="1"/>
          </p:cNvSpPr>
          <p:nvPr/>
        </p:nvSpPr>
        <p:spPr>
          <a:xfrm>
            <a:off x="838200" y="5715000"/>
            <a:ext cx="10515600" cy="4762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1877"/>
          </a:bodyPr>
          <a:lstStyle/>
          <a:p>
            <a:pPr algn="ctr">
              <a:defRPr sz="1500" b="1">
                <a:solidFill>
                  <a:srgbClr val="0B1F33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>
                <a:solidFill>
                  <a:srgbClr val="0B1F33"/>
                </a:solidFill>
                <a:latin typeface="DejaVu Sans"/>
                <a:ea typeface="DejaVu Sans"/>
                <a:cs typeface="DejaVu Sans"/>
              </a:rPr>
              <a:t>Мета відбудови полягає у зниженні майбутніх ризиків, а не у відтворенні застарілої системи.</a:t>
            </a:r>
          </a:p>
        </p:txBody>
      </p:sp>
      <p:sp>
        <p:nvSpPr>
          <p:cNvPr id="23" name="Прямокутник 22">
            <a:extLst>
              <a:ext uri="{FF2B5EF4-FFF2-40B4-BE49-F238E27FC236}">
                <a16:creationId xmlns:a16="http://schemas.microsoft.com/office/drawing/2014/main" id="{790EADC0-83E6-43BC-84E8-105C7A21241D}"/>
              </a:ext>
            </a:extLst>
          </p:cNvPr>
          <p:cNvSpPr>
            <a:spLocks noGrp="1"/>
          </p:cNvSpPr>
          <p:nvPr/>
        </p:nvSpPr>
        <p:spPr>
          <a:xfrm>
            <a:off x="609600" y="6553200"/>
            <a:ext cx="7239000" cy="1524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66759" lnSpcReduction="10000"/>
          </a:bodyPr>
          <a:lstStyle/>
          <a:p>
            <a:pPr algn="l">
              <a:defRPr sz="675" b="0">
                <a:solidFill>
                  <a:srgbClr val="AFC2CA"/>
                </a:solidFill>
                <a:latin typeface="DejaVu Sans"/>
                <a:ea typeface="DejaVu Sans"/>
                <a:cs typeface="DejaVu Sans"/>
              </a:defRPr>
            </a:pPr>
            <a:r>
              <a:rPr sz="675" b="0">
                <a:solidFill>
                  <a:srgbClr val="AFC2CA"/>
                </a:solidFill>
                <a:latin typeface="DejaVu Sans"/>
                <a:ea typeface="DejaVu Sans"/>
                <a:cs typeface="DejaVu Sans"/>
              </a:rPr>
              <a:t>E2 «Екологія»  •  Повоєнне відновлення забруднених територій</a:t>
            </a:r>
          </a:p>
        </p:txBody>
      </p:sp>
    </p:spTree>
    <p:extLst>
      <p:ext uri="{BB962C8B-B14F-4D97-AF65-F5344CB8AC3E}">
        <p14:creationId xmlns:p14="http://schemas.microsoft.com/office/powerpoint/2010/main" val="193099112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Прямокутник 24">
            <a:extLst>
              <a:ext uri="{FF2B5EF4-FFF2-40B4-BE49-F238E27FC236}">
                <a16:creationId xmlns:a16="http://schemas.microsoft.com/office/drawing/2014/main" id="{510B9EB3-385A-473A-B6DA-2DE8026EFA83}"/>
              </a:ext>
            </a:extLst>
          </p:cNvPr>
          <p:cNvSpPr>
            <a:spLocks noGrp="1"/>
          </p:cNvSpPr>
          <p:nvPr/>
        </p:nvSpPr>
        <p:spPr>
          <a:xfrm>
            <a:off x="609600" y="266700"/>
            <a:ext cx="8096250" cy="228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9808" lnSpcReduction="10000"/>
          </a:bodyPr>
          <a:lstStyle/>
          <a:p>
            <a:pPr algn="l">
              <a:defRPr sz="975" b="1">
                <a:solidFill>
                  <a:srgbClr val="42B4C6"/>
                </a:solidFill>
                <a:latin typeface="DejaVu Sans"/>
                <a:ea typeface="DejaVu Sans"/>
                <a:cs typeface="DejaVu Sans"/>
              </a:defRPr>
            </a:pPr>
            <a:r>
              <a:rPr sz="975" b="1">
                <a:solidFill>
                  <a:srgbClr val="42B4C6"/>
                </a:solidFill>
                <a:latin typeface="DejaVu Sans"/>
                <a:ea typeface="DejaVu Sans"/>
                <a:cs typeface="DejaVu Sans"/>
              </a:rPr>
              <a:t>ОСНОВНІ ПРИНЦИПИ • ПРИНЦИП 7</a:t>
            </a:r>
          </a:p>
        </p:txBody>
      </p:sp>
      <p:sp>
        <p:nvSpPr>
          <p:cNvPr id="2" name="Прямокутник 1">
            <a:extLst>
              <a:ext uri="{FF2B5EF4-FFF2-40B4-BE49-F238E27FC236}">
                <a16:creationId xmlns:a16="http://schemas.microsoft.com/office/drawing/2014/main" id="{6CB32E40-C077-4896-9FC2-9F78D7D76BDF}"/>
              </a:ext>
            </a:extLst>
          </p:cNvPr>
          <p:cNvSpPr>
            <a:spLocks noGrp="1"/>
          </p:cNvSpPr>
          <p:nvPr/>
        </p:nvSpPr>
        <p:spPr>
          <a:xfrm>
            <a:off x="609600" y="523875"/>
            <a:ext cx="10668000" cy="5905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23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2325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DejaVu Sans"/>
                <a:ea typeface="DejaVu Sans"/>
                <a:cs typeface="DejaVu Sans"/>
              </a:rPr>
              <a:t>Природоорієнтовані</a:t>
            </a:r>
            <a:r>
              <a:rPr sz="2325" b="1" dirty="0">
                <a:solidFill>
                  <a:schemeClr val="tx1">
                    <a:lumMod val="95000"/>
                    <a:lumOff val="5000"/>
                  </a:schemeClr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2325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DejaVu Sans"/>
                <a:ea typeface="DejaVu Sans"/>
                <a:cs typeface="DejaVu Sans"/>
              </a:rPr>
              <a:t>рішення</a:t>
            </a:r>
            <a:endParaRPr sz="2325" b="1" dirty="0">
              <a:solidFill>
                <a:schemeClr val="tx1">
                  <a:lumMod val="95000"/>
                  <a:lumOff val="5000"/>
                </a:schemeClr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3" name="Прямокутник 2">
            <a:extLst>
              <a:ext uri="{FF2B5EF4-FFF2-40B4-BE49-F238E27FC236}">
                <a16:creationId xmlns:a16="http://schemas.microsoft.com/office/drawing/2014/main" id="{CE1D20EB-AE13-46E5-AB7D-EAF0EF6D3DB3}"/>
              </a:ext>
            </a:extLst>
          </p:cNvPr>
          <p:cNvSpPr>
            <a:spLocks noGrp="1"/>
          </p:cNvSpPr>
          <p:nvPr/>
        </p:nvSpPr>
        <p:spPr>
          <a:xfrm>
            <a:off x="609600" y="1181100"/>
            <a:ext cx="10972800" cy="28575"/>
          </a:xfrm>
          <a:prstGeom prst="rect">
            <a:avLst/>
          </a:prstGeom>
          <a:solidFill>
            <a:srgbClr val="42B4C6"/>
          </a:solidFill>
          <a:ln w="0">
            <a:noFill/>
          </a:ln>
        </p:spPr>
      </p:sp>
      <p:sp>
        <p:nvSpPr>
          <p:cNvPr id="4" name="Прямокутник 3">
            <a:extLst>
              <a:ext uri="{FF2B5EF4-FFF2-40B4-BE49-F238E27FC236}">
                <a16:creationId xmlns:a16="http://schemas.microsoft.com/office/drawing/2014/main" id="{99FA34E8-ABA9-419B-9D46-1003DAE26A40}"/>
              </a:ext>
            </a:extLst>
          </p:cNvPr>
          <p:cNvSpPr>
            <a:spLocks noGrp="1"/>
          </p:cNvSpPr>
          <p:nvPr/>
        </p:nvSpPr>
        <p:spPr>
          <a:xfrm>
            <a:off x="11010900" y="266700"/>
            <a:ext cx="571500" cy="228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9808" lnSpcReduction="10000"/>
          </a:bodyPr>
          <a:lstStyle/>
          <a:p>
            <a:pPr algn="r">
              <a:defRPr sz="975" b="1">
                <a:solidFill>
                  <a:srgbClr val="AFC2CA"/>
                </a:solidFill>
                <a:latin typeface="DejaVu Sans"/>
                <a:ea typeface="DejaVu Sans"/>
                <a:cs typeface="DejaVu Sans"/>
              </a:defRPr>
            </a:pPr>
            <a:r>
              <a:rPr sz="975" b="1" dirty="0">
                <a:solidFill>
                  <a:srgbClr val="AFC2CA"/>
                </a:solidFill>
                <a:latin typeface="DejaVu Sans"/>
                <a:ea typeface="DejaVu Sans"/>
                <a:cs typeface="DejaVu Sans"/>
              </a:rPr>
              <a:t>1</a:t>
            </a:r>
            <a:r>
              <a:rPr lang="uk-UA" sz="975" b="1" dirty="0">
                <a:solidFill>
                  <a:srgbClr val="AFC2CA"/>
                </a:solidFill>
                <a:latin typeface="DejaVu Sans"/>
                <a:ea typeface="DejaVu Sans"/>
                <a:cs typeface="DejaVu Sans"/>
              </a:rPr>
              <a:t>6</a:t>
            </a:r>
            <a:endParaRPr sz="975" b="1" dirty="0">
              <a:solidFill>
                <a:srgbClr val="AFC2CA"/>
              </a:solidFill>
              <a:latin typeface="DejaVu Sans"/>
              <a:ea typeface="DejaVu Sans"/>
              <a:cs typeface="DejaVu Sans"/>
            </a:endParaRPr>
          </a:p>
        </p:txBody>
      </p:sp>
      <p:pic>
        <p:nvPicPr>
          <p:cNvPr id="29" name="Рисунок 28"/>
          <p:cNvPicPr>
            <a:picLocks noChangeAspect="1"/>
          </p:cNvPicPr>
          <p:nvPr/>
        </p:nvPicPr>
        <p:blipFill>
          <a:blip r:embed="rId3"/>
          <a:srcRect l="24722" r="24722"/>
          <a:stretch>
            <a:fillRect/>
          </a:stretch>
        </p:blipFill>
        <p:spPr>
          <a:xfrm>
            <a:off x="7143750" y="1238250"/>
            <a:ext cx="5048250" cy="5619750"/>
          </a:xfrm>
          <a:prstGeom prst="rect">
            <a:avLst/>
          </a:prstGeom>
        </p:spPr>
      </p:pic>
      <p:sp>
        <p:nvSpPr>
          <p:cNvPr id="6" name="Прямокутник 5">
            <a:extLst>
              <a:ext uri="{FF2B5EF4-FFF2-40B4-BE49-F238E27FC236}">
                <a16:creationId xmlns:a16="http://schemas.microsoft.com/office/drawing/2014/main" id="{097CEEF1-8AC4-49E5-B95E-8AAA820168AF}"/>
              </a:ext>
            </a:extLst>
          </p:cNvPr>
          <p:cNvSpPr>
            <a:spLocks noGrp="1"/>
          </p:cNvSpPr>
          <p:nvPr/>
        </p:nvSpPr>
        <p:spPr>
          <a:xfrm>
            <a:off x="0" y="1238250"/>
            <a:ext cx="8096250" cy="5619750"/>
          </a:xfrm>
          <a:prstGeom prst="rect">
            <a:avLst/>
          </a:prstGeom>
          <a:solidFill>
            <a:srgbClr val="0B1F33">
              <a:alpha val="95686"/>
            </a:srgbClr>
          </a:solidFill>
          <a:ln w="0">
            <a:noFill/>
          </a:ln>
        </p:spPr>
      </p:sp>
      <p:sp>
        <p:nvSpPr>
          <p:cNvPr id="7" name="Прямокутник: округлені кути 6">
            <a:extLst>
              <a:ext uri="{FF2B5EF4-FFF2-40B4-BE49-F238E27FC236}">
                <a16:creationId xmlns:a16="http://schemas.microsoft.com/office/drawing/2014/main" id="{2FD1F437-C065-4086-BE5C-56E5FF7E28FE}"/>
              </a:ext>
            </a:extLst>
          </p:cNvPr>
          <p:cNvSpPr>
            <a:spLocks noGrp="1"/>
          </p:cNvSpPr>
          <p:nvPr/>
        </p:nvSpPr>
        <p:spPr>
          <a:xfrm>
            <a:off x="609600" y="1428750"/>
            <a:ext cx="6572250" cy="876300"/>
          </a:xfrm>
          <a:prstGeom prst="roundRect">
            <a:avLst>
              <a:gd name="adj" fmla="val 15217"/>
            </a:avLst>
          </a:prstGeom>
          <a:solidFill>
            <a:srgbClr val="16344B"/>
          </a:solidFill>
          <a:ln w="0">
            <a:noFill/>
          </a:ln>
        </p:spPr>
      </p:sp>
      <p:sp>
        <p:nvSpPr>
          <p:cNvPr id="8" name="Прямокутник: округлені кути 7">
            <a:extLst>
              <a:ext uri="{FF2B5EF4-FFF2-40B4-BE49-F238E27FC236}">
                <a16:creationId xmlns:a16="http://schemas.microsoft.com/office/drawing/2014/main" id="{95A8F70B-D5EC-41DB-9190-1ABBCB2C1797}"/>
              </a:ext>
            </a:extLst>
          </p:cNvPr>
          <p:cNvSpPr>
            <a:spLocks noGrp="1"/>
          </p:cNvSpPr>
          <p:nvPr/>
        </p:nvSpPr>
        <p:spPr>
          <a:xfrm>
            <a:off x="609600" y="1428750"/>
            <a:ext cx="85725" cy="876300"/>
          </a:xfrm>
          <a:prstGeom prst="roundRect">
            <a:avLst>
              <a:gd name="adj" fmla="val 44444"/>
            </a:avLst>
          </a:prstGeom>
          <a:solidFill>
            <a:srgbClr val="DDAE4C"/>
          </a:solidFill>
          <a:ln w="0">
            <a:noFill/>
          </a:ln>
        </p:spPr>
      </p:sp>
      <p:sp>
        <p:nvSpPr>
          <p:cNvPr id="9" name="Прямокутник 8">
            <a:extLst>
              <a:ext uri="{FF2B5EF4-FFF2-40B4-BE49-F238E27FC236}">
                <a16:creationId xmlns:a16="http://schemas.microsoft.com/office/drawing/2014/main" id="{BD02CFB6-054F-4533-98AC-49AE9D895C9D}"/>
              </a:ext>
            </a:extLst>
          </p:cNvPr>
          <p:cNvSpPr>
            <a:spLocks noGrp="1"/>
          </p:cNvSpPr>
          <p:nvPr/>
        </p:nvSpPr>
        <p:spPr>
          <a:xfrm>
            <a:off x="876300" y="1552575"/>
            <a:ext cx="6096000" cy="190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66667" lnSpcReduction="10000"/>
          </a:bodyPr>
          <a:lstStyle/>
          <a:p>
            <a:pPr algn="l">
              <a:defRPr sz="975" b="1">
                <a:solidFill>
                  <a:srgbClr val="DDAE4C"/>
                </a:solidFill>
                <a:latin typeface="DejaVu Sans"/>
                <a:ea typeface="DejaVu Sans"/>
                <a:cs typeface="DejaVu Sans"/>
              </a:defRPr>
            </a:pPr>
            <a:r>
              <a:rPr sz="975" b="1">
                <a:solidFill>
                  <a:srgbClr val="DDAE4C"/>
                </a:solidFill>
                <a:latin typeface="DejaVu Sans"/>
                <a:ea typeface="DejaVu Sans"/>
                <a:cs typeface="DejaVu Sans"/>
              </a:rPr>
              <a:t>ВИЗНАЧЕННЯ</a:t>
            </a:r>
          </a:p>
        </p:txBody>
      </p:sp>
      <p:sp>
        <p:nvSpPr>
          <p:cNvPr id="10" name="Прямокутник 9">
            <a:extLst>
              <a:ext uri="{FF2B5EF4-FFF2-40B4-BE49-F238E27FC236}">
                <a16:creationId xmlns:a16="http://schemas.microsoft.com/office/drawing/2014/main" id="{865532D6-F201-40B2-BBB6-E0967AE4F94A}"/>
              </a:ext>
            </a:extLst>
          </p:cNvPr>
          <p:cNvSpPr>
            <a:spLocks noGrp="1"/>
          </p:cNvSpPr>
          <p:nvPr/>
        </p:nvSpPr>
        <p:spPr>
          <a:xfrm>
            <a:off x="876300" y="1752600"/>
            <a:ext cx="6076950" cy="4286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60839" lnSpcReduction="20000"/>
          </a:bodyPr>
          <a:lstStyle/>
          <a:p>
            <a:pPr algn="l">
              <a:defRPr sz="14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Природоорієнтовані рішення — заходи, що використовують природні процеси та функції екосистем для відновлення територій і зменшення екологічних ризиків.</a:t>
            </a:r>
          </a:p>
        </p:txBody>
      </p:sp>
      <p:sp>
        <p:nvSpPr>
          <p:cNvPr id="11" name="Прямокутник 10">
            <a:extLst>
              <a:ext uri="{FF2B5EF4-FFF2-40B4-BE49-F238E27FC236}">
                <a16:creationId xmlns:a16="http://schemas.microsoft.com/office/drawing/2014/main" id="{6CB92456-B69D-4342-A2B8-143F026A01CA}"/>
              </a:ext>
            </a:extLst>
          </p:cNvPr>
          <p:cNvSpPr>
            <a:spLocks noGrp="1"/>
          </p:cNvSpPr>
          <p:nvPr/>
        </p:nvSpPr>
        <p:spPr>
          <a:xfrm>
            <a:off x="609600" y="2667000"/>
            <a:ext cx="2286000" cy="190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66667" lnSpcReduction="10000"/>
          </a:bodyPr>
          <a:lstStyle/>
          <a:p>
            <a:pPr algn="l">
              <a:defRPr sz="975" b="1">
                <a:solidFill>
                  <a:srgbClr val="62936C"/>
                </a:solidFill>
                <a:latin typeface="DejaVu Sans"/>
                <a:ea typeface="DejaVu Sans"/>
                <a:cs typeface="DejaVu Sans"/>
              </a:defRPr>
            </a:pPr>
            <a:r>
              <a:rPr sz="975" b="1">
                <a:solidFill>
                  <a:srgbClr val="62936C"/>
                </a:solidFill>
                <a:latin typeface="DejaVu Sans"/>
                <a:ea typeface="DejaVu Sans"/>
                <a:cs typeface="DejaVu Sans"/>
              </a:rPr>
              <a:t>ПРИКЛАДИ</a:t>
            </a:r>
          </a:p>
        </p:txBody>
      </p:sp>
      <p:sp>
        <p:nvSpPr>
          <p:cNvPr id="12" name="Прямокутник: округлені кути 11">
            <a:extLst>
              <a:ext uri="{FF2B5EF4-FFF2-40B4-BE49-F238E27FC236}">
                <a16:creationId xmlns:a16="http://schemas.microsoft.com/office/drawing/2014/main" id="{05D2CDF8-5DBC-47B1-A955-BE1F48E53588}"/>
              </a:ext>
            </a:extLst>
          </p:cNvPr>
          <p:cNvSpPr>
            <a:spLocks noGrp="1"/>
          </p:cNvSpPr>
          <p:nvPr/>
        </p:nvSpPr>
        <p:spPr>
          <a:xfrm>
            <a:off x="609600" y="3067050"/>
            <a:ext cx="76200" cy="76200"/>
          </a:xfrm>
          <a:prstGeom prst="roundRect">
            <a:avLst>
              <a:gd name="adj" fmla="val 50000"/>
            </a:avLst>
          </a:prstGeom>
          <a:solidFill>
            <a:srgbClr val="42B4C6"/>
          </a:solidFill>
          <a:ln w="0">
            <a:noFill/>
          </a:ln>
        </p:spPr>
      </p:sp>
      <p:sp>
        <p:nvSpPr>
          <p:cNvPr id="13" name="Прямокутник 12">
            <a:extLst>
              <a:ext uri="{FF2B5EF4-FFF2-40B4-BE49-F238E27FC236}">
                <a16:creationId xmlns:a16="http://schemas.microsoft.com/office/drawing/2014/main" id="{538897C1-113A-4835-9891-A96F4BC8298D}"/>
              </a:ext>
            </a:extLst>
          </p:cNvPr>
          <p:cNvSpPr>
            <a:spLocks noGrp="1"/>
          </p:cNvSpPr>
          <p:nvPr/>
        </p:nvSpPr>
        <p:spPr>
          <a:xfrm>
            <a:off x="800100" y="2971800"/>
            <a:ext cx="6000750" cy="4667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42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425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відновлення водно-болотних угідь і заплав</a:t>
            </a:r>
          </a:p>
        </p:txBody>
      </p:sp>
      <p:sp>
        <p:nvSpPr>
          <p:cNvPr id="14" name="Прямокутник: округлені кути 13">
            <a:extLst>
              <a:ext uri="{FF2B5EF4-FFF2-40B4-BE49-F238E27FC236}">
                <a16:creationId xmlns:a16="http://schemas.microsoft.com/office/drawing/2014/main" id="{904F57B3-4937-4B80-ADAD-EB46246DCB43}"/>
              </a:ext>
            </a:extLst>
          </p:cNvPr>
          <p:cNvSpPr>
            <a:spLocks noGrp="1"/>
          </p:cNvSpPr>
          <p:nvPr/>
        </p:nvSpPr>
        <p:spPr>
          <a:xfrm>
            <a:off x="609600" y="3562350"/>
            <a:ext cx="76200" cy="76200"/>
          </a:xfrm>
          <a:prstGeom prst="roundRect">
            <a:avLst>
              <a:gd name="adj" fmla="val 50000"/>
            </a:avLst>
          </a:prstGeom>
          <a:solidFill>
            <a:srgbClr val="62936C"/>
          </a:solidFill>
          <a:ln w="0">
            <a:noFill/>
          </a:ln>
        </p:spPr>
      </p:sp>
      <p:sp>
        <p:nvSpPr>
          <p:cNvPr id="15" name="Прямокутник 14">
            <a:extLst>
              <a:ext uri="{FF2B5EF4-FFF2-40B4-BE49-F238E27FC236}">
                <a16:creationId xmlns:a16="http://schemas.microsoft.com/office/drawing/2014/main" id="{D4F7A998-1EBE-4569-8DCA-B3D8A71151CC}"/>
              </a:ext>
            </a:extLst>
          </p:cNvPr>
          <p:cNvSpPr>
            <a:spLocks noGrp="1"/>
          </p:cNvSpPr>
          <p:nvPr/>
        </p:nvSpPr>
        <p:spPr>
          <a:xfrm>
            <a:off x="800100" y="3467100"/>
            <a:ext cx="6000750" cy="4667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42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425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створення зелених коридорів</a:t>
            </a:r>
          </a:p>
        </p:txBody>
      </p:sp>
      <p:sp>
        <p:nvSpPr>
          <p:cNvPr id="16" name="Прямокутник: округлені кути 15">
            <a:extLst>
              <a:ext uri="{FF2B5EF4-FFF2-40B4-BE49-F238E27FC236}">
                <a16:creationId xmlns:a16="http://schemas.microsoft.com/office/drawing/2014/main" id="{597B5194-B007-4351-87C0-BA1FF3D4F3CD}"/>
              </a:ext>
            </a:extLst>
          </p:cNvPr>
          <p:cNvSpPr>
            <a:spLocks noGrp="1"/>
          </p:cNvSpPr>
          <p:nvPr/>
        </p:nvSpPr>
        <p:spPr>
          <a:xfrm>
            <a:off x="609600" y="4057650"/>
            <a:ext cx="76200" cy="76200"/>
          </a:xfrm>
          <a:prstGeom prst="roundRect">
            <a:avLst>
              <a:gd name="adj" fmla="val 50000"/>
            </a:avLst>
          </a:prstGeom>
          <a:solidFill>
            <a:srgbClr val="DDAE4C"/>
          </a:solidFill>
          <a:ln w="0">
            <a:noFill/>
          </a:ln>
        </p:spPr>
      </p:sp>
      <p:sp>
        <p:nvSpPr>
          <p:cNvPr id="17" name="Прямокутник 16">
            <a:extLst>
              <a:ext uri="{FF2B5EF4-FFF2-40B4-BE49-F238E27FC236}">
                <a16:creationId xmlns:a16="http://schemas.microsoft.com/office/drawing/2014/main" id="{642C7D9A-93EF-4A36-B178-F87458EAA321}"/>
              </a:ext>
            </a:extLst>
          </p:cNvPr>
          <p:cNvSpPr>
            <a:spLocks noGrp="1"/>
          </p:cNvSpPr>
          <p:nvPr/>
        </p:nvSpPr>
        <p:spPr>
          <a:xfrm>
            <a:off x="800100" y="3962400"/>
            <a:ext cx="6000750" cy="4667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42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425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лісовідновлення та протиерозійні насадження</a:t>
            </a:r>
          </a:p>
        </p:txBody>
      </p:sp>
      <p:sp>
        <p:nvSpPr>
          <p:cNvPr id="18" name="Прямокутник: округлені кути 17">
            <a:extLst>
              <a:ext uri="{FF2B5EF4-FFF2-40B4-BE49-F238E27FC236}">
                <a16:creationId xmlns:a16="http://schemas.microsoft.com/office/drawing/2014/main" id="{5B78A916-5596-48CB-A35D-5ACC557B8B7E}"/>
              </a:ext>
            </a:extLst>
          </p:cNvPr>
          <p:cNvSpPr>
            <a:spLocks noGrp="1"/>
          </p:cNvSpPr>
          <p:nvPr/>
        </p:nvSpPr>
        <p:spPr>
          <a:xfrm>
            <a:off x="609600" y="4552950"/>
            <a:ext cx="76200" cy="76200"/>
          </a:xfrm>
          <a:prstGeom prst="roundRect">
            <a:avLst>
              <a:gd name="adj" fmla="val 50000"/>
            </a:avLst>
          </a:prstGeom>
          <a:solidFill>
            <a:srgbClr val="42B4C6"/>
          </a:solidFill>
          <a:ln w="0">
            <a:noFill/>
          </a:ln>
        </p:spPr>
      </p:sp>
      <p:sp>
        <p:nvSpPr>
          <p:cNvPr id="19" name="Прямокутник 18">
            <a:extLst>
              <a:ext uri="{FF2B5EF4-FFF2-40B4-BE49-F238E27FC236}">
                <a16:creationId xmlns:a16="http://schemas.microsoft.com/office/drawing/2014/main" id="{E7A2DC47-24E7-483B-BD6B-0F16AC2F31FF}"/>
              </a:ext>
            </a:extLst>
          </p:cNvPr>
          <p:cNvSpPr>
            <a:spLocks noGrp="1"/>
          </p:cNvSpPr>
          <p:nvPr/>
        </p:nvSpPr>
        <p:spPr>
          <a:xfrm>
            <a:off x="800100" y="4457700"/>
            <a:ext cx="6000750" cy="4667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42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425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природне очищення води</a:t>
            </a:r>
          </a:p>
        </p:txBody>
      </p:sp>
      <p:sp>
        <p:nvSpPr>
          <p:cNvPr id="20" name="Прямокутник: округлені кути 19">
            <a:extLst>
              <a:ext uri="{FF2B5EF4-FFF2-40B4-BE49-F238E27FC236}">
                <a16:creationId xmlns:a16="http://schemas.microsoft.com/office/drawing/2014/main" id="{9F9FC105-9BF0-40C0-811C-16C015925CB1}"/>
              </a:ext>
            </a:extLst>
          </p:cNvPr>
          <p:cNvSpPr>
            <a:spLocks noGrp="1"/>
          </p:cNvSpPr>
          <p:nvPr/>
        </p:nvSpPr>
        <p:spPr>
          <a:xfrm>
            <a:off x="609600" y="5048250"/>
            <a:ext cx="76200" cy="76200"/>
          </a:xfrm>
          <a:prstGeom prst="roundRect">
            <a:avLst>
              <a:gd name="adj" fmla="val 50000"/>
            </a:avLst>
          </a:prstGeom>
          <a:solidFill>
            <a:srgbClr val="62936C"/>
          </a:solidFill>
          <a:ln w="0">
            <a:noFill/>
          </a:ln>
        </p:spPr>
      </p:sp>
      <p:sp>
        <p:nvSpPr>
          <p:cNvPr id="21" name="Прямокутник 20">
            <a:extLst>
              <a:ext uri="{FF2B5EF4-FFF2-40B4-BE49-F238E27FC236}">
                <a16:creationId xmlns:a16="http://schemas.microsoft.com/office/drawing/2014/main" id="{611FEE90-D4A6-42C2-B6F4-94509AE28AAB}"/>
              </a:ext>
            </a:extLst>
          </p:cNvPr>
          <p:cNvSpPr>
            <a:spLocks noGrp="1"/>
          </p:cNvSpPr>
          <p:nvPr/>
        </p:nvSpPr>
        <p:spPr>
          <a:xfrm>
            <a:off x="800100" y="4953000"/>
            <a:ext cx="6000750" cy="4667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42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425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відновлення прибережних захисних смуг</a:t>
            </a:r>
          </a:p>
        </p:txBody>
      </p:sp>
      <p:sp>
        <p:nvSpPr>
          <p:cNvPr id="22" name="Прямокутник: округлені кути 21">
            <a:extLst>
              <a:ext uri="{FF2B5EF4-FFF2-40B4-BE49-F238E27FC236}">
                <a16:creationId xmlns:a16="http://schemas.microsoft.com/office/drawing/2014/main" id="{9CC8E045-E1F0-4406-A99F-548776029761}"/>
              </a:ext>
            </a:extLst>
          </p:cNvPr>
          <p:cNvSpPr>
            <a:spLocks noGrp="1"/>
          </p:cNvSpPr>
          <p:nvPr/>
        </p:nvSpPr>
        <p:spPr>
          <a:xfrm>
            <a:off x="609600" y="5638800"/>
            <a:ext cx="6286500" cy="647700"/>
          </a:xfrm>
          <a:prstGeom prst="roundRect">
            <a:avLst>
              <a:gd name="adj" fmla="val 20588"/>
            </a:avLst>
          </a:prstGeom>
          <a:solidFill>
            <a:srgbClr val="62936C"/>
          </a:solidFill>
          <a:ln w="0">
            <a:noFill/>
          </a:ln>
        </p:spPr>
      </p:sp>
      <p:sp>
        <p:nvSpPr>
          <p:cNvPr id="23" name="Прямокутник 22">
            <a:extLst>
              <a:ext uri="{FF2B5EF4-FFF2-40B4-BE49-F238E27FC236}">
                <a16:creationId xmlns:a16="http://schemas.microsoft.com/office/drawing/2014/main" id="{D7471F8C-FE48-438D-808F-105FE11F26FB}"/>
              </a:ext>
            </a:extLst>
          </p:cNvPr>
          <p:cNvSpPr>
            <a:spLocks noGrp="1"/>
          </p:cNvSpPr>
          <p:nvPr/>
        </p:nvSpPr>
        <p:spPr>
          <a:xfrm>
            <a:off x="800100" y="5715000"/>
            <a:ext cx="5905500" cy="4762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3518" lnSpcReduction="10000"/>
          </a:bodyPr>
          <a:lstStyle/>
          <a:p>
            <a:pPr algn="ctr">
              <a:defRPr sz="13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Після усунення факторів деградації екосистема може відновлюватися природним шляхом.</a:t>
            </a:r>
          </a:p>
        </p:txBody>
      </p:sp>
      <p:sp>
        <p:nvSpPr>
          <p:cNvPr id="24" name="Прямокутник 23">
            <a:extLst>
              <a:ext uri="{FF2B5EF4-FFF2-40B4-BE49-F238E27FC236}">
                <a16:creationId xmlns:a16="http://schemas.microsoft.com/office/drawing/2014/main" id="{3A6DF786-5178-48BC-84F5-B20A0B2343DA}"/>
              </a:ext>
            </a:extLst>
          </p:cNvPr>
          <p:cNvSpPr>
            <a:spLocks noGrp="1"/>
          </p:cNvSpPr>
          <p:nvPr/>
        </p:nvSpPr>
        <p:spPr>
          <a:xfrm>
            <a:off x="609600" y="6553200"/>
            <a:ext cx="7239000" cy="1524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66759" lnSpcReduction="10000"/>
          </a:bodyPr>
          <a:lstStyle/>
          <a:p>
            <a:pPr algn="l">
              <a:defRPr sz="675" b="0">
                <a:solidFill>
                  <a:srgbClr val="AFC2CA"/>
                </a:solidFill>
                <a:latin typeface="DejaVu Sans"/>
                <a:ea typeface="DejaVu Sans"/>
                <a:cs typeface="DejaVu Sans"/>
              </a:defRPr>
            </a:pPr>
            <a:r>
              <a:rPr sz="675" b="0">
                <a:solidFill>
                  <a:srgbClr val="AFC2CA"/>
                </a:solidFill>
                <a:latin typeface="DejaVu Sans"/>
                <a:ea typeface="DejaVu Sans"/>
                <a:cs typeface="DejaVu Sans"/>
              </a:rPr>
              <a:t>E2 «Екологія»  •  Повоєнне відновлення забруднених територій</a:t>
            </a:r>
          </a:p>
        </p:txBody>
      </p:sp>
    </p:spTree>
    <p:extLst>
      <p:ext uri="{BB962C8B-B14F-4D97-AF65-F5344CB8AC3E}">
        <p14:creationId xmlns:p14="http://schemas.microsoft.com/office/powerpoint/2010/main" val="160660596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Прямокутник 39">
            <a:extLst>
              <a:ext uri="{FF2B5EF4-FFF2-40B4-BE49-F238E27FC236}">
                <a16:creationId xmlns:a16="http://schemas.microsoft.com/office/drawing/2014/main" id="{30CF3D31-3A88-4BEB-A2D6-F70BA057DC56}"/>
              </a:ext>
            </a:extLst>
          </p:cNvPr>
          <p:cNvSpPr>
            <a:spLocks noGrp="1"/>
          </p:cNvSpPr>
          <p:nvPr/>
        </p:nvSpPr>
        <p:spPr>
          <a:xfrm>
            <a:off x="609600" y="266700"/>
            <a:ext cx="8191500" cy="228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9808" lnSpcReduction="10000"/>
          </a:bodyPr>
          <a:lstStyle/>
          <a:p>
            <a:pPr algn="l">
              <a:defRPr sz="975" b="1">
                <a:solidFill>
                  <a:srgbClr val="43B5C7"/>
                </a:solidFill>
                <a:latin typeface="DejaVu Sans"/>
                <a:ea typeface="DejaVu Sans"/>
                <a:cs typeface="DejaVu Sans"/>
              </a:defRPr>
            </a:pPr>
            <a:r>
              <a:rPr sz="975" b="1">
                <a:solidFill>
                  <a:srgbClr val="43B5C7"/>
                </a:solidFill>
                <a:latin typeface="DejaVu Sans"/>
                <a:ea typeface="DejaVu Sans"/>
                <a:cs typeface="DejaVu Sans"/>
              </a:rPr>
              <a:t>ЕТАПИ ПОВОЄННОГО ЕКОЛОГІЧНОГО ВІДНОВЛЕННЯ</a:t>
            </a:r>
          </a:p>
        </p:txBody>
      </p:sp>
      <p:sp>
        <p:nvSpPr>
          <p:cNvPr id="2" name="Прямокутник 1">
            <a:extLst>
              <a:ext uri="{FF2B5EF4-FFF2-40B4-BE49-F238E27FC236}">
                <a16:creationId xmlns:a16="http://schemas.microsoft.com/office/drawing/2014/main" id="{F3640EB1-A31B-446D-A8E2-DF67F475EAA5}"/>
              </a:ext>
            </a:extLst>
          </p:cNvPr>
          <p:cNvSpPr>
            <a:spLocks noGrp="1"/>
          </p:cNvSpPr>
          <p:nvPr/>
        </p:nvSpPr>
        <p:spPr>
          <a:xfrm>
            <a:off x="609600" y="523875"/>
            <a:ext cx="10668000" cy="5905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2325" b="1">
                <a:solidFill>
                  <a:srgbClr val="0B1F33"/>
                </a:solidFill>
                <a:latin typeface="DejaVu Sans"/>
                <a:ea typeface="DejaVu Sans"/>
                <a:cs typeface="DejaVu Sans"/>
              </a:defRPr>
            </a:pPr>
            <a:r>
              <a:rPr sz="2325" b="1">
                <a:solidFill>
                  <a:srgbClr val="0B1F33"/>
                </a:solidFill>
                <a:latin typeface="DejaVu Sans"/>
                <a:ea typeface="DejaVu Sans"/>
                <a:cs typeface="DejaVu Sans"/>
              </a:rPr>
              <a:t>Етап 1. Первинне оцінювання</a:t>
            </a:r>
          </a:p>
        </p:txBody>
      </p:sp>
      <p:sp>
        <p:nvSpPr>
          <p:cNvPr id="3" name="Прямокутник 2">
            <a:extLst>
              <a:ext uri="{FF2B5EF4-FFF2-40B4-BE49-F238E27FC236}">
                <a16:creationId xmlns:a16="http://schemas.microsoft.com/office/drawing/2014/main" id="{00FE279B-03F9-4627-9ABF-ACD1610B09BC}"/>
              </a:ext>
            </a:extLst>
          </p:cNvPr>
          <p:cNvSpPr>
            <a:spLocks noGrp="1"/>
          </p:cNvSpPr>
          <p:nvPr/>
        </p:nvSpPr>
        <p:spPr>
          <a:xfrm>
            <a:off x="609600" y="1181100"/>
            <a:ext cx="10972800" cy="28575"/>
          </a:xfrm>
          <a:prstGeom prst="rect">
            <a:avLst/>
          </a:prstGeom>
          <a:solidFill>
            <a:srgbClr val="43B5C7"/>
          </a:solidFill>
          <a:ln w="0">
            <a:noFill/>
          </a:ln>
        </p:spPr>
      </p:sp>
      <p:sp>
        <p:nvSpPr>
          <p:cNvPr id="4" name="Прямокутник 3">
            <a:extLst>
              <a:ext uri="{FF2B5EF4-FFF2-40B4-BE49-F238E27FC236}">
                <a16:creationId xmlns:a16="http://schemas.microsoft.com/office/drawing/2014/main" id="{52F1280A-DE79-45E1-9D9D-E53A54B9234F}"/>
              </a:ext>
            </a:extLst>
          </p:cNvPr>
          <p:cNvSpPr>
            <a:spLocks noGrp="1"/>
          </p:cNvSpPr>
          <p:nvPr/>
        </p:nvSpPr>
        <p:spPr>
          <a:xfrm>
            <a:off x="11001375" y="266700"/>
            <a:ext cx="581025" cy="228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9808" lnSpcReduction="10000"/>
          </a:bodyPr>
          <a:lstStyle/>
          <a:p>
            <a:pPr algn="r">
              <a:defRPr sz="975" b="1">
                <a:solidFill>
                  <a:srgbClr val="5C6E79"/>
                </a:solidFill>
                <a:latin typeface="DejaVu Sans"/>
                <a:ea typeface="DejaVu Sans"/>
                <a:cs typeface="DejaVu Sans"/>
              </a:defRPr>
            </a:pPr>
            <a:r>
              <a:rPr lang="uk-UA" sz="975" b="1" dirty="0">
                <a:solidFill>
                  <a:srgbClr val="5C6E79"/>
                </a:solidFill>
                <a:latin typeface="DejaVu Sans"/>
                <a:ea typeface="DejaVu Sans"/>
                <a:cs typeface="DejaVu Sans"/>
              </a:rPr>
              <a:t>17</a:t>
            </a:r>
            <a:endParaRPr sz="975" b="1" dirty="0">
              <a:solidFill>
                <a:srgbClr val="5C6E79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5" name="Прямокутник: округлені кути 4">
            <a:extLst>
              <a:ext uri="{FF2B5EF4-FFF2-40B4-BE49-F238E27FC236}">
                <a16:creationId xmlns:a16="http://schemas.microsoft.com/office/drawing/2014/main" id="{CFEB8640-B77D-4DFC-8FAE-04343E736C99}"/>
              </a:ext>
            </a:extLst>
          </p:cNvPr>
          <p:cNvSpPr>
            <a:spLocks noGrp="1"/>
          </p:cNvSpPr>
          <p:nvPr/>
        </p:nvSpPr>
        <p:spPr>
          <a:xfrm>
            <a:off x="609600" y="1428750"/>
            <a:ext cx="10972800" cy="876300"/>
          </a:xfrm>
          <a:prstGeom prst="roundRect">
            <a:avLst>
              <a:gd name="adj" fmla="val 15217"/>
            </a:avLst>
          </a:prstGeom>
          <a:solidFill>
            <a:srgbClr val="E4EEF1"/>
          </a:solidFill>
          <a:ln w="0">
            <a:noFill/>
          </a:ln>
        </p:spPr>
      </p:sp>
      <p:sp>
        <p:nvSpPr>
          <p:cNvPr id="6" name="Прямокутник: округлені кути 5">
            <a:extLst>
              <a:ext uri="{FF2B5EF4-FFF2-40B4-BE49-F238E27FC236}">
                <a16:creationId xmlns:a16="http://schemas.microsoft.com/office/drawing/2014/main" id="{643CDB27-6626-46E0-923D-2A7D735FF7AA}"/>
              </a:ext>
            </a:extLst>
          </p:cNvPr>
          <p:cNvSpPr>
            <a:spLocks noGrp="1"/>
          </p:cNvSpPr>
          <p:nvPr/>
        </p:nvSpPr>
        <p:spPr>
          <a:xfrm>
            <a:off x="609600" y="1428750"/>
            <a:ext cx="85725" cy="876300"/>
          </a:xfrm>
          <a:prstGeom prst="roundRect">
            <a:avLst>
              <a:gd name="adj" fmla="val 44444"/>
            </a:avLst>
          </a:prstGeom>
          <a:solidFill>
            <a:srgbClr val="E0B14D"/>
          </a:solidFill>
          <a:ln w="0">
            <a:noFill/>
          </a:ln>
        </p:spPr>
      </p:sp>
      <p:sp>
        <p:nvSpPr>
          <p:cNvPr id="7" name="Прямокутник 6">
            <a:extLst>
              <a:ext uri="{FF2B5EF4-FFF2-40B4-BE49-F238E27FC236}">
                <a16:creationId xmlns:a16="http://schemas.microsoft.com/office/drawing/2014/main" id="{33E01B9C-5F3C-4C82-A113-73FD4317660E}"/>
              </a:ext>
            </a:extLst>
          </p:cNvPr>
          <p:cNvSpPr>
            <a:spLocks noGrp="1"/>
          </p:cNvSpPr>
          <p:nvPr/>
        </p:nvSpPr>
        <p:spPr>
          <a:xfrm>
            <a:off x="876300" y="1543050"/>
            <a:ext cx="10496550" cy="190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66667" lnSpcReduction="10000"/>
          </a:bodyPr>
          <a:lstStyle/>
          <a:p>
            <a:pPr algn="l">
              <a:defRPr sz="975" b="1">
                <a:solidFill>
                  <a:srgbClr val="E0B14D"/>
                </a:solidFill>
                <a:latin typeface="DejaVu Sans"/>
                <a:ea typeface="DejaVu Sans"/>
                <a:cs typeface="DejaVu Sans"/>
              </a:defRPr>
            </a:pPr>
            <a:r>
              <a:rPr sz="975" b="1">
                <a:solidFill>
                  <a:srgbClr val="E0B14D"/>
                </a:solidFill>
                <a:latin typeface="DejaVu Sans"/>
                <a:ea typeface="DejaVu Sans"/>
                <a:cs typeface="DejaVu Sans"/>
              </a:rPr>
              <a:t>ВИЗНАЧЕННЯ</a:t>
            </a:r>
          </a:p>
        </p:txBody>
      </p:sp>
      <p:sp>
        <p:nvSpPr>
          <p:cNvPr id="8" name="Прямокутник 7">
            <a:extLst>
              <a:ext uri="{FF2B5EF4-FFF2-40B4-BE49-F238E27FC236}">
                <a16:creationId xmlns:a16="http://schemas.microsoft.com/office/drawing/2014/main" id="{C6BAD6D1-68BB-4227-AE76-760E15058BD2}"/>
              </a:ext>
            </a:extLst>
          </p:cNvPr>
          <p:cNvSpPr>
            <a:spLocks noGrp="1"/>
          </p:cNvSpPr>
          <p:nvPr/>
        </p:nvSpPr>
        <p:spPr>
          <a:xfrm>
            <a:off x="876300" y="1752600"/>
            <a:ext cx="10496550" cy="4381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7325" lnSpcReduction="10000"/>
          </a:bodyPr>
          <a:lstStyle/>
          <a:p>
            <a:pPr algn="l">
              <a:defRPr sz="1425" b="1">
                <a:solidFill>
                  <a:srgbClr val="0B1F33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0B1F33"/>
                </a:solidFill>
                <a:latin typeface="DejaVu Sans"/>
                <a:ea typeface="DejaVu Sans"/>
                <a:cs typeface="DejaVu Sans"/>
              </a:rPr>
              <a:t>Первинне оцінювання — швидке системне збирання й аналіз доступних даних для визначення масштабу порушень, джерел небезпеки та пріоритетів подальшого обстеження.</a:t>
            </a:r>
          </a:p>
        </p:txBody>
      </p:sp>
      <p:sp>
        <p:nvSpPr>
          <p:cNvPr id="9" name="Прямокутник 8">
            <a:extLst>
              <a:ext uri="{FF2B5EF4-FFF2-40B4-BE49-F238E27FC236}">
                <a16:creationId xmlns:a16="http://schemas.microsoft.com/office/drawing/2014/main" id="{33833CFF-8490-42C5-83E1-037B65CBCFCB}"/>
              </a:ext>
            </a:extLst>
          </p:cNvPr>
          <p:cNvSpPr>
            <a:spLocks noGrp="1"/>
          </p:cNvSpPr>
          <p:nvPr/>
        </p:nvSpPr>
        <p:spPr>
          <a:xfrm>
            <a:off x="609600" y="2571750"/>
            <a:ext cx="2381250" cy="190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66667" lnSpcReduction="10000"/>
          </a:bodyPr>
          <a:lstStyle/>
          <a:p>
            <a:pPr algn="l">
              <a:defRPr sz="975" b="1">
                <a:solidFill>
                  <a:srgbClr val="275F8B"/>
                </a:solidFill>
                <a:latin typeface="DejaVu Sans"/>
                <a:ea typeface="DejaVu Sans"/>
                <a:cs typeface="DejaVu Sans"/>
              </a:defRPr>
            </a:pPr>
            <a:r>
              <a:rPr sz="975" b="1">
                <a:solidFill>
                  <a:srgbClr val="275F8B"/>
                </a:solidFill>
                <a:latin typeface="DejaVu Sans"/>
                <a:ea typeface="DejaVu Sans"/>
                <a:cs typeface="DejaVu Sans"/>
              </a:rPr>
              <a:t>ЩО ВИЗНАЧАЮТЬ</a:t>
            </a:r>
          </a:p>
        </p:txBody>
      </p:sp>
      <p:sp>
        <p:nvSpPr>
          <p:cNvPr id="10" name="Прямокутник: округлені кути 9">
            <a:extLst>
              <a:ext uri="{FF2B5EF4-FFF2-40B4-BE49-F238E27FC236}">
                <a16:creationId xmlns:a16="http://schemas.microsoft.com/office/drawing/2014/main" id="{695E2A14-D77D-422D-9F13-CFE28F2F050E}"/>
              </a:ext>
            </a:extLst>
          </p:cNvPr>
          <p:cNvSpPr>
            <a:spLocks noGrp="1"/>
          </p:cNvSpPr>
          <p:nvPr/>
        </p:nvSpPr>
        <p:spPr>
          <a:xfrm>
            <a:off x="609600" y="2962275"/>
            <a:ext cx="76200" cy="76200"/>
          </a:xfrm>
          <a:prstGeom prst="roundRect">
            <a:avLst>
              <a:gd name="adj" fmla="val 50000"/>
            </a:avLst>
          </a:prstGeom>
          <a:solidFill>
            <a:srgbClr val="43B5C7"/>
          </a:solidFill>
          <a:ln w="0">
            <a:noFill/>
          </a:ln>
        </p:spPr>
      </p:sp>
      <p:sp>
        <p:nvSpPr>
          <p:cNvPr id="11" name="Прямокутник 10">
            <a:extLst>
              <a:ext uri="{FF2B5EF4-FFF2-40B4-BE49-F238E27FC236}">
                <a16:creationId xmlns:a16="http://schemas.microsoft.com/office/drawing/2014/main" id="{0C76442F-9114-4591-9408-7261B377104E}"/>
              </a:ext>
            </a:extLst>
          </p:cNvPr>
          <p:cNvSpPr>
            <a:spLocks noGrp="1"/>
          </p:cNvSpPr>
          <p:nvPr/>
        </p:nvSpPr>
        <p:spPr>
          <a:xfrm>
            <a:off x="819150" y="2857500"/>
            <a:ext cx="4457700" cy="4381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350" b="0">
                <a:solidFill>
                  <a:srgbClr val="172735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172735"/>
                </a:solidFill>
                <a:latin typeface="DejaVu Sans"/>
                <a:ea typeface="DejaVu Sans"/>
                <a:cs typeface="DejaVu Sans"/>
              </a:rPr>
              <a:t>масштаби руйнування</a:t>
            </a:r>
          </a:p>
        </p:txBody>
      </p:sp>
      <p:sp>
        <p:nvSpPr>
          <p:cNvPr id="12" name="Прямокутник: округлені кути 11">
            <a:extLst>
              <a:ext uri="{FF2B5EF4-FFF2-40B4-BE49-F238E27FC236}">
                <a16:creationId xmlns:a16="http://schemas.microsoft.com/office/drawing/2014/main" id="{87A93914-0889-490E-A234-D7242519E1DE}"/>
              </a:ext>
            </a:extLst>
          </p:cNvPr>
          <p:cNvSpPr>
            <a:spLocks noGrp="1"/>
          </p:cNvSpPr>
          <p:nvPr/>
        </p:nvSpPr>
        <p:spPr>
          <a:xfrm>
            <a:off x="609600" y="3419475"/>
            <a:ext cx="76200" cy="76200"/>
          </a:xfrm>
          <a:prstGeom prst="roundRect">
            <a:avLst>
              <a:gd name="adj" fmla="val 50000"/>
            </a:avLst>
          </a:prstGeom>
          <a:solidFill>
            <a:srgbClr val="63956D"/>
          </a:solidFill>
          <a:ln w="0">
            <a:noFill/>
          </a:ln>
        </p:spPr>
      </p:sp>
      <p:sp>
        <p:nvSpPr>
          <p:cNvPr id="13" name="Прямокутник 12">
            <a:extLst>
              <a:ext uri="{FF2B5EF4-FFF2-40B4-BE49-F238E27FC236}">
                <a16:creationId xmlns:a16="http://schemas.microsoft.com/office/drawing/2014/main" id="{36767F2A-CFBB-41C4-9607-847F47884B03}"/>
              </a:ext>
            </a:extLst>
          </p:cNvPr>
          <p:cNvSpPr>
            <a:spLocks noGrp="1"/>
          </p:cNvSpPr>
          <p:nvPr/>
        </p:nvSpPr>
        <p:spPr>
          <a:xfrm>
            <a:off x="819150" y="3314700"/>
            <a:ext cx="4457700" cy="4381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350" b="0">
                <a:solidFill>
                  <a:srgbClr val="172735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172735"/>
                </a:solidFill>
                <a:latin typeface="DejaVu Sans"/>
                <a:ea typeface="DejaVu Sans"/>
                <a:cs typeface="DejaVu Sans"/>
              </a:rPr>
              <a:t>джерела забруднення й небезпечні об’єкти</a:t>
            </a:r>
          </a:p>
        </p:txBody>
      </p:sp>
      <p:sp>
        <p:nvSpPr>
          <p:cNvPr id="14" name="Прямокутник: округлені кути 13">
            <a:extLst>
              <a:ext uri="{FF2B5EF4-FFF2-40B4-BE49-F238E27FC236}">
                <a16:creationId xmlns:a16="http://schemas.microsoft.com/office/drawing/2014/main" id="{A66B6060-BA18-4763-9B78-A9ECBBDC83A4}"/>
              </a:ext>
            </a:extLst>
          </p:cNvPr>
          <p:cNvSpPr>
            <a:spLocks noGrp="1"/>
          </p:cNvSpPr>
          <p:nvPr/>
        </p:nvSpPr>
        <p:spPr>
          <a:xfrm>
            <a:off x="609600" y="3876675"/>
            <a:ext cx="76200" cy="76200"/>
          </a:xfrm>
          <a:prstGeom prst="roundRect">
            <a:avLst>
              <a:gd name="adj" fmla="val 50000"/>
            </a:avLst>
          </a:prstGeom>
          <a:solidFill>
            <a:srgbClr val="E0B14D"/>
          </a:solidFill>
          <a:ln w="0">
            <a:noFill/>
          </a:ln>
        </p:spPr>
      </p:sp>
      <p:sp>
        <p:nvSpPr>
          <p:cNvPr id="15" name="Прямокутник 14">
            <a:extLst>
              <a:ext uri="{FF2B5EF4-FFF2-40B4-BE49-F238E27FC236}">
                <a16:creationId xmlns:a16="http://schemas.microsoft.com/office/drawing/2014/main" id="{C192B2F4-4C59-4688-B8D0-D77003D3F079}"/>
              </a:ext>
            </a:extLst>
          </p:cNvPr>
          <p:cNvSpPr>
            <a:spLocks noGrp="1"/>
          </p:cNvSpPr>
          <p:nvPr/>
        </p:nvSpPr>
        <p:spPr>
          <a:xfrm>
            <a:off x="819150" y="3771900"/>
            <a:ext cx="4457700" cy="4381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350" b="0">
                <a:solidFill>
                  <a:srgbClr val="172735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172735"/>
                </a:solidFill>
                <a:latin typeface="DejaVu Sans"/>
                <a:ea typeface="DejaVu Sans"/>
                <a:cs typeface="DejaVu Sans"/>
              </a:rPr>
              <a:t>стан ґрунтів і вод</a:t>
            </a:r>
          </a:p>
        </p:txBody>
      </p:sp>
      <p:sp>
        <p:nvSpPr>
          <p:cNvPr id="16" name="Прямокутник: округлені кути 15">
            <a:extLst>
              <a:ext uri="{FF2B5EF4-FFF2-40B4-BE49-F238E27FC236}">
                <a16:creationId xmlns:a16="http://schemas.microsoft.com/office/drawing/2014/main" id="{B879AE53-1029-4DD8-A7C5-5A374C324A33}"/>
              </a:ext>
            </a:extLst>
          </p:cNvPr>
          <p:cNvSpPr>
            <a:spLocks noGrp="1"/>
          </p:cNvSpPr>
          <p:nvPr/>
        </p:nvSpPr>
        <p:spPr>
          <a:xfrm>
            <a:off x="609600" y="4333875"/>
            <a:ext cx="76200" cy="76200"/>
          </a:xfrm>
          <a:prstGeom prst="roundRect">
            <a:avLst>
              <a:gd name="adj" fmla="val 50000"/>
            </a:avLst>
          </a:prstGeom>
          <a:solidFill>
            <a:srgbClr val="43B5C7"/>
          </a:solidFill>
          <a:ln w="0">
            <a:noFill/>
          </a:ln>
        </p:spPr>
      </p:sp>
      <p:sp>
        <p:nvSpPr>
          <p:cNvPr id="17" name="Прямокутник 16">
            <a:extLst>
              <a:ext uri="{FF2B5EF4-FFF2-40B4-BE49-F238E27FC236}">
                <a16:creationId xmlns:a16="http://schemas.microsoft.com/office/drawing/2014/main" id="{76FA2F32-DBB7-4406-9925-D8DB38F682CC}"/>
              </a:ext>
            </a:extLst>
          </p:cNvPr>
          <p:cNvSpPr>
            <a:spLocks noGrp="1"/>
          </p:cNvSpPr>
          <p:nvPr/>
        </p:nvSpPr>
        <p:spPr>
          <a:xfrm>
            <a:off x="819150" y="4229100"/>
            <a:ext cx="4457700" cy="4381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350" b="0">
                <a:solidFill>
                  <a:srgbClr val="172735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172735"/>
                </a:solidFill>
                <a:latin typeface="DejaVu Sans"/>
                <a:ea typeface="DejaVu Sans"/>
                <a:cs typeface="DejaVu Sans"/>
              </a:rPr>
              <a:t>стан рослинності</a:t>
            </a:r>
          </a:p>
        </p:txBody>
      </p:sp>
      <p:sp>
        <p:nvSpPr>
          <p:cNvPr id="18" name="Прямокутник: округлені кути 17">
            <a:extLst>
              <a:ext uri="{FF2B5EF4-FFF2-40B4-BE49-F238E27FC236}">
                <a16:creationId xmlns:a16="http://schemas.microsoft.com/office/drawing/2014/main" id="{64A3A0EB-66D8-48DB-B59D-077737C5A09B}"/>
              </a:ext>
            </a:extLst>
          </p:cNvPr>
          <p:cNvSpPr>
            <a:spLocks noGrp="1"/>
          </p:cNvSpPr>
          <p:nvPr/>
        </p:nvSpPr>
        <p:spPr>
          <a:xfrm>
            <a:off x="609600" y="4791075"/>
            <a:ext cx="76200" cy="76200"/>
          </a:xfrm>
          <a:prstGeom prst="roundRect">
            <a:avLst>
              <a:gd name="adj" fmla="val 50000"/>
            </a:avLst>
          </a:prstGeom>
          <a:solidFill>
            <a:srgbClr val="63956D"/>
          </a:solidFill>
          <a:ln w="0">
            <a:noFill/>
          </a:ln>
        </p:spPr>
      </p:sp>
      <p:sp>
        <p:nvSpPr>
          <p:cNvPr id="19" name="Прямокутник 18">
            <a:extLst>
              <a:ext uri="{FF2B5EF4-FFF2-40B4-BE49-F238E27FC236}">
                <a16:creationId xmlns:a16="http://schemas.microsoft.com/office/drawing/2014/main" id="{8781C3D8-0256-4A4F-9637-58E7420760F9}"/>
              </a:ext>
            </a:extLst>
          </p:cNvPr>
          <p:cNvSpPr>
            <a:spLocks noGrp="1"/>
          </p:cNvSpPr>
          <p:nvPr/>
        </p:nvSpPr>
        <p:spPr>
          <a:xfrm>
            <a:off x="819150" y="4686300"/>
            <a:ext cx="4457700" cy="4381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350" b="0">
                <a:solidFill>
                  <a:srgbClr val="172735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172735"/>
                </a:solidFill>
                <a:latin typeface="DejaVu Sans"/>
                <a:ea typeface="DejaVu Sans"/>
                <a:cs typeface="DejaVu Sans"/>
              </a:rPr>
              <a:t>стан природоохоронних територій</a:t>
            </a:r>
          </a:p>
        </p:txBody>
      </p:sp>
      <p:pic>
        <p:nvPicPr>
          <p:cNvPr id="59" name="Рисунок 58"/>
          <p:cNvPicPr>
            <a:picLocks noChangeAspect="1"/>
          </p:cNvPicPr>
          <p:nvPr/>
        </p:nvPicPr>
        <p:blipFill>
          <a:blip r:embed="rId3"/>
          <a:srcRect t="14225" b="14225"/>
          <a:stretch>
            <a:fillRect/>
          </a:stretch>
        </p:blipFill>
        <p:spPr>
          <a:xfrm>
            <a:off x="5905500" y="2571750"/>
            <a:ext cx="5676900" cy="2286000"/>
          </a:xfrm>
          <a:prstGeom prst="rect">
            <a:avLst/>
          </a:prstGeom>
        </p:spPr>
      </p:pic>
      <p:sp>
        <p:nvSpPr>
          <p:cNvPr id="21" name="Прямокутник: округлені кути 20">
            <a:extLst>
              <a:ext uri="{FF2B5EF4-FFF2-40B4-BE49-F238E27FC236}">
                <a16:creationId xmlns:a16="http://schemas.microsoft.com/office/drawing/2014/main" id="{BB4A0EDC-454A-4D9D-83AD-D2BCD1BB8F79}"/>
              </a:ext>
            </a:extLst>
          </p:cNvPr>
          <p:cNvSpPr>
            <a:spLocks noGrp="1"/>
          </p:cNvSpPr>
          <p:nvPr/>
        </p:nvSpPr>
        <p:spPr>
          <a:xfrm>
            <a:off x="5905500" y="5010150"/>
            <a:ext cx="5676900" cy="495300"/>
          </a:xfrm>
          <a:prstGeom prst="roundRect">
            <a:avLst>
              <a:gd name="adj" fmla="val 23077"/>
            </a:avLst>
          </a:prstGeom>
          <a:solidFill>
            <a:srgbClr val="0B1F33"/>
          </a:solidFill>
          <a:ln w="0">
            <a:noFill/>
          </a:ln>
        </p:spPr>
      </p:sp>
      <p:sp>
        <p:nvSpPr>
          <p:cNvPr id="22" name="Прямокутник 21">
            <a:extLst>
              <a:ext uri="{FF2B5EF4-FFF2-40B4-BE49-F238E27FC236}">
                <a16:creationId xmlns:a16="http://schemas.microsoft.com/office/drawing/2014/main" id="{FC764633-C2C6-4F17-8FB7-95E3BAFCC887}"/>
              </a:ext>
            </a:extLst>
          </p:cNvPr>
          <p:cNvSpPr>
            <a:spLocks noGrp="1"/>
          </p:cNvSpPr>
          <p:nvPr/>
        </p:nvSpPr>
        <p:spPr>
          <a:xfrm>
            <a:off x="6096000" y="5086350"/>
            <a:ext cx="5295900" cy="3238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7332"/>
          </a:bodyPr>
          <a:lstStyle/>
          <a:p>
            <a:pPr algn="ctr">
              <a:def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GIS  +  супутникові дані  +  ДЗЗ  +  польові обстеження</a:t>
            </a:r>
          </a:p>
        </p:txBody>
      </p:sp>
      <p:sp>
        <p:nvSpPr>
          <p:cNvPr id="23" name="Прямокутник: округлені кути 22">
            <a:extLst>
              <a:ext uri="{FF2B5EF4-FFF2-40B4-BE49-F238E27FC236}">
                <a16:creationId xmlns:a16="http://schemas.microsoft.com/office/drawing/2014/main" id="{1CDBDAE0-259A-4B91-89D0-A40D5CE003C5}"/>
              </a:ext>
            </a:extLst>
          </p:cNvPr>
          <p:cNvSpPr>
            <a:spLocks noGrp="1"/>
          </p:cNvSpPr>
          <p:nvPr/>
        </p:nvSpPr>
        <p:spPr>
          <a:xfrm>
            <a:off x="609600" y="5715000"/>
            <a:ext cx="1257300" cy="476250"/>
          </a:xfrm>
          <a:prstGeom prst="roundRect">
            <a:avLst>
              <a:gd name="adj" fmla="val 18000"/>
            </a:avLst>
          </a:prstGeom>
          <a:solidFill>
            <a:srgbClr val="43B5C7"/>
          </a:solidFill>
          <a:ln w="9525">
            <a:solidFill>
              <a:srgbClr val="BDD0D7"/>
            </a:solidFill>
          </a:ln>
        </p:spPr>
      </p:sp>
      <p:sp>
        <p:nvSpPr>
          <p:cNvPr id="24" name="Прямокутник 23">
            <a:extLst>
              <a:ext uri="{FF2B5EF4-FFF2-40B4-BE49-F238E27FC236}">
                <a16:creationId xmlns:a16="http://schemas.microsoft.com/office/drawing/2014/main" id="{2F99341C-0459-45E4-96FA-B7ADCAD37EBE}"/>
              </a:ext>
            </a:extLst>
          </p:cNvPr>
          <p:cNvSpPr>
            <a:spLocks noGrp="1"/>
          </p:cNvSpPr>
          <p:nvPr/>
        </p:nvSpPr>
        <p:spPr>
          <a:xfrm>
            <a:off x="666750" y="5781675"/>
            <a:ext cx="1143000" cy="3238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2500"/>
          </a:bodyPr>
          <a:lstStyle/>
          <a:p>
            <a:pPr algn="ctr">
              <a:defRPr sz="9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1. Оцінювання</a:t>
            </a:r>
          </a:p>
        </p:txBody>
      </p:sp>
      <p:sp>
        <p:nvSpPr>
          <p:cNvPr id="25" name="Прямокутник: округлені кути 24">
            <a:extLst>
              <a:ext uri="{FF2B5EF4-FFF2-40B4-BE49-F238E27FC236}">
                <a16:creationId xmlns:a16="http://schemas.microsoft.com/office/drawing/2014/main" id="{727E0A7A-D407-4C13-A7DC-4AC282F18EBD}"/>
              </a:ext>
            </a:extLst>
          </p:cNvPr>
          <p:cNvSpPr>
            <a:spLocks noGrp="1"/>
          </p:cNvSpPr>
          <p:nvPr/>
        </p:nvSpPr>
        <p:spPr>
          <a:xfrm>
            <a:off x="1981200" y="5715000"/>
            <a:ext cx="1257300" cy="476250"/>
          </a:xfrm>
          <a:prstGeom prst="roundRect">
            <a:avLst>
              <a:gd name="adj" fmla="val 18000"/>
            </a:avLst>
          </a:prstGeom>
          <a:solidFill>
            <a:srgbClr val="E4EEF1"/>
          </a:solidFill>
          <a:ln w="9525">
            <a:solidFill>
              <a:srgbClr val="BDD0D7"/>
            </a:solidFill>
          </a:ln>
        </p:spPr>
      </p:sp>
      <p:sp>
        <p:nvSpPr>
          <p:cNvPr id="26" name="Прямокутник 25">
            <a:extLst>
              <a:ext uri="{FF2B5EF4-FFF2-40B4-BE49-F238E27FC236}">
                <a16:creationId xmlns:a16="http://schemas.microsoft.com/office/drawing/2014/main" id="{BDB3E6C2-ADC6-4D41-85F4-FEF9A6F238CD}"/>
              </a:ext>
            </a:extLst>
          </p:cNvPr>
          <p:cNvSpPr>
            <a:spLocks noGrp="1"/>
          </p:cNvSpPr>
          <p:nvPr/>
        </p:nvSpPr>
        <p:spPr>
          <a:xfrm>
            <a:off x="2038350" y="5781675"/>
            <a:ext cx="1143000" cy="3238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900" b="1">
                <a:solidFill>
                  <a:srgbClr val="275F8B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275F8B"/>
                </a:solidFill>
                <a:latin typeface="DejaVu Sans"/>
                <a:ea typeface="DejaVu Sans"/>
                <a:cs typeface="DejaVu Sans"/>
              </a:rPr>
              <a:t>2. Ризики</a:t>
            </a:r>
          </a:p>
        </p:txBody>
      </p:sp>
      <p:sp>
        <p:nvSpPr>
          <p:cNvPr id="27" name="Прямокутник: округлені кути 26">
            <a:extLst>
              <a:ext uri="{FF2B5EF4-FFF2-40B4-BE49-F238E27FC236}">
                <a16:creationId xmlns:a16="http://schemas.microsoft.com/office/drawing/2014/main" id="{85A6C566-A565-45E1-B052-BB865BE71BD8}"/>
              </a:ext>
            </a:extLst>
          </p:cNvPr>
          <p:cNvSpPr>
            <a:spLocks noGrp="1"/>
          </p:cNvSpPr>
          <p:nvPr/>
        </p:nvSpPr>
        <p:spPr>
          <a:xfrm>
            <a:off x="3352800" y="5715000"/>
            <a:ext cx="1257300" cy="476250"/>
          </a:xfrm>
          <a:prstGeom prst="roundRect">
            <a:avLst>
              <a:gd name="adj" fmla="val 18000"/>
            </a:avLst>
          </a:prstGeom>
          <a:solidFill>
            <a:srgbClr val="E4EEF1"/>
          </a:solidFill>
          <a:ln w="9525">
            <a:solidFill>
              <a:srgbClr val="BDD0D7"/>
            </a:solidFill>
          </a:ln>
        </p:spPr>
      </p:sp>
      <p:sp>
        <p:nvSpPr>
          <p:cNvPr id="28" name="Прямокутник 27">
            <a:extLst>
              <a:ext uri="{FF2B5EF4-FFF2-40B4-BE49-F238E27FC236}">
                <a16:creationId xmlns:a16="http://schemas.microsoft.com/office/drawing/2014/main" id="{B8B18359-C39F-4FC1-A5C5-E4F4A1E623A9}"/>
              </a:ext>
            </a:extLst>
          </p:cNvPr>
          <p:cNvSpPr>
            <a:spLocks noGrp="1"/>
          </p:cNvSpPr>
          <p:nvPr/>
        </p:nvSpPr>
        <p:spPr>
          <a:xfrm>
            <a:off x="3409950" y="5781675"/>
            <a:ext cx="1143000" cy="3238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900" b="1">
                <a:solidFill>
                  <a:srgbClr val="275F8B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275F8B"/>
                </a:solidFill>
                <a:latin typeface="DejaVu Sans"/>
                <a:ea typeface="DejaVu Sans"/>
                <a:cs typeface="DejaVu Sans"/>
              </a:rPr>
              <a:t>3. Локалізація</a:t>
            </a:r>
          </a:p>
        </p:txBody>
      </p:sp>
      <p:sp>
        <p:nvSpPr>
          <p:cNvPr id="29" name="Прямокутник: округлені кути 28">
            <a:extLst>
              <a:ext uri="{FF2B5EF4-FFF2-40B4-BE49-F238E27FC236}">
                <a16:creationId xmlns:a16="http://schemas.microsoft.com/office/drawing/2014/main" id="{B6FECA77-C6A0-41E2-ADAE-10AD04266957}"/>
              </a:ext>
            </a:extLst>
          </p:cNvPr>
          <p:cNvSpPr>
            <a:spLocks noGrp="1"/>
          </p:cNvSpPr>
          <p:nvPr/>
        </p:nvSpPr>
        <p:spPr>
          <a:xfrm>
            <a:off x="4724400" y="5715000"/>
            <a:ext cx="1257300" cy="476250"/>
          </a:xfrm>
          <a:prstGeom prst="roundRect">
            <a:avLst>
              <a:gd name="adj" fmla="val 18000"/>
            </a:avLst>
          </a:prstGeom>
          <a:solidFill>
            <a:srgbClr val="E4EEF1"/>
          </a:solidFill>
          <a:ln w="9525">
            <a:solidFill>
              <a:srgbClr val="BDD0D7"/>
            </a:solidFill>
          </a:ln>
        </p:spPr>
      </p:sp>
      <p:sp>
        <p:nvSpPr>
          <p:cNvPr id="30" name="Прямокутник 29">
            <a:extLst>
              <a:ext uri="{FF2B5EF4-FFF2-40B4-BE49-F238E27FC236}">
                <a16:creationId xmlns:a16="http://schemas.microsoft.com/office/drawing/2014/main" id="{E4C415B2-1259-4FB2-A048-5B2F98160568}"/>
              </a:ext>
            </a:extLst>
          </p:cNvPr>
          <p:cNvSpPr>
            <a:spLocks noGrp="1"/>
          </p:cNvSpPr>
          <p:nvPr/>
        </p:nvSpPr>
        <p:spPr>
          <a:xfrm>
            <a:off x="4781550" y="5781675"/>
            <a:ext cx="1143000" cy="3238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900" b="1">
                <a:solidFill>
                  <a:srgbClr val="275F8B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275F8B"/>
                </a:solidFill>
                <a:latin typeface="DejaVu Sans"/>
                <a:ea typeface="DejaVu Sans"/>
                <a:cs typeface="DejaVu Sans"/>
              </a:rPr>
              <a:t>4. Ремедіація</a:t>
            </a:r>
          </a:p>
        </p:txBody>
      </p:sp>
      <p:sp>
        <p:nvSpPr>
          <p:cNvPr id="31" name="Прямокутник: округлені кути 30">
            <a:extLst>
              <a:ext uri="{FF2B5EF4-FFF2-40B4-BE49-F238E27FC236}">
                <a16:creationId xmlns:a16="http://schemas.microsoft.com/office/drawing/2014/main" id="{7ED55F25-3461-4801-9A65-6C20DCE0B754}"/>
              </a:ext>
            </a:extLst>
          </p:cNvPr>
          <p:cNvSpPr>
            <a:spLocks noGrp="1"/>
          </p:cNvSpPr>
          <p:nvPr/>
        </p:nvSpPr>
        <p:spPr>
          <a:xfrm>
            <a:off x="6096000" y="5715000"/>
            <a:ext cx="1257300" cy="476250"/>
          </a:xfrm>
          <a:prstGeom prst="roundRect">
            <a:avLst>
              <a:gd name="adj" fmla="val 18000"/>
            </a:avLst>
          </a:prstGeom>
          <a:solidFill>
            <a:srgbClr val="E4EEF1"/>
          </a:solidFill>
          <a:ln w="9525">
            <a:solidFill>
              <a:srgbClr val="BDD0D7"/>
            </a:solidFill>
          </a:ln>
        </p:spPr>
      </p:sp>
      <p:sp>
        <p:nvSpPr>
          <p:cNvPr id="32" name="Прямокутник 31">
            <a:extLst>
              <a:ext uri="{FF2B5EF4-FFF2-40B4-BE49-F238E27FC236}">
                <a16:creationId xmlns:a16="http://schemas.microsoft.com/office/drawing/2014/main" id="{F9249225-FE03-45A2-8183-8DDD0935FE7F}"/>
              </a:ext>
            </a:extLst>
          </p:cNvPr>
          <p:cNvSpPr>
            <a:spLocks noGrp="1"/>
          </p:cNvSpPr>
          <p:nvPr/>
        </p:nvSpPr>
        <p:spPr>
          <a:xfrm>
            <a:off x="6153150" y="5781675"/>
            <a:ext cx="1143000" cy="3238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1979"/>
          </a:bodyPr>
          <a:lstStyle/>
          <a:p>
            <a:pPr algn="ctr">
              <a:defRPr sz="900" b="1">
                <a:solidFill>
                  <a:srgbClr val="275F8B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275F8B"/>
                </a:solidFill>
                <a:latin typeface="DejaVu Sans"/>
                <a:ea typeface="DejaVu Sans"/>
                <a:cs typeface="DejaVu Sans"/>
              </a:rPr>
              <a:t>5. Компоненти</a:t>
            </a:r>
          </a:p>
        </p:txBody>
      </p:sp>
      <p:sp>
        <p:nvSpPr>
          <p:cNvPr id="33" name="Прямокутник: округлені кути 32">
            <a:extLst>
              <a:ext uri="{FF2B5EF4-FFF2-40B4-BE49-F238E27FC236}">
                <a16:creationId xmlns:a16="http://schemas.microsoft.com/office/drawing/2014/main" id="{AAD88D70-6388-482C-817E-F28DF48D782C}"/>
              </a:ext>
            </a:extLst>
          </p:cNvPr>
          <p:cNvSpPr>
            <a:spLocks noGrp="1"/>
          </p:cNvSpPr>
          <p:nvPr/>
        </p:nvSpPr>
        <p:spPr>
          <a:xfrm>
            <a:off x="7467600" y="5715000"/>
            <a:ext cx="1257300" cy="476250"/>
          </a:xfrm>
          <a:prstGeom prst="roundRect">
            <a:avLst>
              <a:gd name="adj" fmla="val 18000"/>
            </a:avLst>
          </a:prstGeom>
          <a:solidFill>
            <a:srgbClr val="E4EEF1"/>
          </a:solidFill>
          <a:ln w="9525">
            <a:solidFill>
              <a:srgbClr val="BDD0D7"/>
            </a:solidFill>
          </a:ln>
        </p:spPr>
      </p:sp>
      <p:sp>
        <p:nvSpPr>
          <p:cNvPr id="34" name="Прямокутник 33">
            <a:extLst>
              <a:ext uri="{FF2B5EF4-FFF2-40B4-BE49-F238E27FC236}">
                <a16:creationId xmlns:a16="http://schemas.microsoft.com/office/drawing/2014/main" id="{C62E1E49-AF47-4C8C-853C-2E50D046BEE8}"/>
              </a:ext>
            </a:extLst>
          </p:cNvPr>
          <p:cNvSpPr>
            <a:spLocks noGrp="1"/>
          </p:cNvSpPr>
          <p:nvPr/>
        </p:nvSpPr>
        <p:spPr>
          <a:xfrm>
            <a:off x="7524750" y="5781675"/>
            <a:ext cx="1143000" cy="3238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2500"/>
          </a:bodyPr>
          <a:lstStyle/>
          <a:p>
            <a:pPr algn="ctr">
              <a:defRPr sz="900" b="1">
                <a:solidFill>
                  <a:srgbClr val="275F8B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275F8B"/>
                </a:solidFill>
                <a:latin typeface="DejaVu Sans"/>
                <a:ea typeface="DejaVu Sans"/>
                <a:cs typeface="DejaVu Sans"/>
              </a:rPr>
              <a:t>6. Планування</a:t>
            </a:r>
          </a:p>
        </p:txBody>
      </p:sp>
      <p:sp>
        <p:nvSpPr>
          <p:cNvPr id="35" name="Прямокутник: округлені кути 34">
            <a:extLst>
              <a:ext uri="{FF2B5EF4-FFF2-40B4-BE49-F238E27FC236}">
                <a16:creationId xmlns:a16="http://schemas.microsoft.com/office/drawing/2014/main" id="{5BED6928-AAA3-465E-9647-5DDE7E19FAA1}"/>
              </a:ext>
            </a:extLst>
          </p:cNvPr>
          <p:cNvSpPr>
            <a:spLocks noGrp="1"/>
          </p:cNvSpPr>
          <p:nvPr/>
        </p:nvSpPr>
        <p:spPr>
          <a:xfrm>
            <a:off x="8839200" y="5715000"/>
            <a:ext cx="1257300" cy="476250"/>
          </a:xfrm>
          <a:prstGeom prst="roundRect">
            <a:avLst>
              <a:gd name="adj" fmla="val 18000"/>
            </a:avLst>
          </a:prstGeom>
          <a:solidFill>
            <a:srgbClr val="E4EEF1"/>
          </a:solidFill>
          <a:ln w="9525">
            <a:solidFill>
              <a:srgbClr val="BDD0D7"/>
            </a:solidFill>
          </a:ln>
        </p:spPr>
      </p:sp>
      <p:sp>
        <p:nvSpPr>
          <p:cNvPr id="36" name="Прямокутник 35">
            <a:extLst>
              <a:ext uri="{FF2B5EF4-FFF2-40B4-BE49-F238E27FC236}">
                <a16:creationId xmlns:a16="http://schemas.microsoft.com/office/drawing/2014/main" id="{34278F94-A13A-4E86-8A32-F6659CA7AD02}"/>
              </a:ext>
            </a:extLst>
          </p:cNvPr>
          <p:cNvSpPr>
            <a:spLocks noGrp="1"/>
          </p:cNvSpPr>
          <p:nvPr/>
        </p:nvSpPr>
        <p:spPr>
          <a:xfrm>
            <a:off x="8896350" y="5781675"/>
            <a:ext cx="1143000" cy="3238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900" b="1">
                <a:solidFill>
                  <a:srgbClr val="275F8B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275F8B"/>
                </a:solidFill>
                <a:latin typeface="DejaVu Sans"/>
                <a:ea typeface="DejaVu Sans"/>
                <a:cs typeface="DejaVu Sans"/>
              </a:rPr>
              <a:t>7. Моніторинг</a:t>
            </a:r>
          </a:p>
        </p:txBody>
      </p:sp>
      <p:sp>
        <p:nvSpPr>
          <p:cNvPr id="37" name="Прямокутник: округлені кути 36">
            <a:extLst>
              <a:ext uri="{FF2B5EF4-FFF2-40B4-BE49-F238E27FC236}">
                <a16:creationId xmlns:a16="http://schemas.microsoft.com/office/drawing/2014/main" id="{991BA066-0AC2-4D00-929F-12CD47F38252}"/>
              </a:ext>
            </a:extLst>
          </p:cNvPr>
          <p:cNvSpPr>
            <a:spLocks noGrp="1"/>
          </p:cNvSpPr>
          <p:nvPr/>
        </p:nvSpPr>
        <p:spPr>
          <a:xfrm>
            <a:off x="10210800" y="5715000"/>
            <a:ext cx="1257300" cy="476250"/>
          </a:xfrm>
          <a:prstGeom prst="roundRect">
            <a:avLst>
              <a:gd name="adj" fmla="val 18000"/>
            </a:avLst>
          </a:prstGeom>
          <a:solidFill>
            <a:srgbClr val="E4EEF1"/>
          </a:solidFill>
          <a:ln w="9525">
            <a:solidFill>
              <a:srgbClr val="BDD0D7"/>
            </a:solidFill>
          </a:ln>
        </p:spPr>
      </p:sp>
      <p:sp>
        <p:nvSpPr>
          <p:cNvPr id="38" name="Прямокутник 37">
            <a:extLst>
              <a:ext uri="{FF2B5EF4-FFF2-40B4-BE49-F238E27FC236}">
                <a16:creationId xmlns:a16="http://schemas.microsoft.com/office/drawing/2014/main" id="{289CA88E-B2DF-4B42-B660-9491F0B05FAB}"/>
              </a:ext>
            </a:extLst>
          </p:cNvPr>
          <p:cNvSpPr>
            <a:spLocks noGrp="1"/>
          </p:cNvSpPr>
          <p:nvPr/>
        </p:nvSpPr>
        <p:spPr>
          <a:xfrm>
            <a:off x="10267950" y="5781675"/>
            <a:ext cx="1143000" cy="3238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900" b="1">
                <a:solidFill>
                  <a:srgbClr val="275F8B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275F8B"/>
                </a:solidFill>
                <a:latin typeface="DejaVu Sans"/>
                <a:ea typeface="DejaVu Sans"/>
                <a:cs typeface="DejaVu Sans"/>
              </a:rPr>
              <a:t>8. Адаптація</a:t>
            </a:r>
          </a:p>
        </p:txBody>
      </p:sp>
      <p:sp>
        <p:nvSpPr>
          <p:cNvPr id="39" name="Прямокутник 38">
            <a:extLst>
              <a:ext uri="{FF2B5EF4-FFF2-40B4-BE49-F238E27FC236}">
                <a16:creationId xmlns:a16="http://schemas.microsoft.com/office/drawing/2014/main" id="{2BD632BB-B506-4164-A7A8-FC5D082A66A5}"/>
              </a:ext>
            </a:extLst>
          </p:cNvPr>
          <p:cNvSpPr>
            <a:spLocks noGrp="1"/>
          </p:cNvSpPr>
          <p:nvPr/>
        </p:nvSpPr>
        <p:spPr>
          <a:xfrm>
            <a:off x="609600" y="6562725"/>
            <a:ext cx="7239000" cy="1333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40741" lnSpcReduction="10000"/>
          </a:bodyPr>
          <a:lstStyle/>
          <a:p>
            <a:pPr algn="l">
              <a:defRPr sz="675" b="0">
                <a:solidFill>
                  <a:srgbClr val="71818B"/>
                </a:solidFill>
                <a:latin typeface="DejaVu Sans"/>
                <a:ea typeface="DejaVu Sans"/>
                <a:cs typeface="DejaVu Sans"/>
              </a:defRPr>
            </a:pPr>
            <a:r>
              <a:rPr sz="675" b="0">
                <a:solidFill>
                  <a:srgbClr val="71818B"/>
                </a:solidFill>
                <a:latin typeface="DejaVu Sans"/>
                <a:ea typeface="DejaVu Sans"/>
                <a:cs typeface="DejaVu Sans"/>
              </a:rPr>
              <a:t>E2 «Екологія»  •  Повоєнне відновлення забруднених територій</a:t>
            </a:r>
          </a:p>
        </p:txBody>
      </p:sp>
    </p:spTree>
    <p:extLst>
      <p:ext uri="{BB962C8B-B14F-4D97-AF65-F5344CB8AC3E}">
        <p14:creationId xmlns:p14="http://schemas.microsoft.com/office/powerpoint/2010/main" val="22260538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Прямокутник 27">
            <a:extLst>
              <a:ext uri="{FF2B5EF4-FFF2-40B4-BE49-F238E27FC236}">
                <a16:creationId xmlns:a16="http://schemas.microsoft.com/office/drawing/2014/main" id="{DA7A7A66-08F8-4853-9864-528E12B737F6}"/>
              </a:ext>
            </a:extLst>
          </p:cNvPr>
          <p:cNvSpPr>
            <a:spLocks noGrp="1"/>
          </p:cNvSpPr>
          <p:nvPr/>
        </p:nvSpPr>
        <p:spPr>
          <a:xfrm>
            <a:off x="609600" y="266700"/>
            <a:ext cx="8191500" cy="228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9808" lnSpcReduction="10000"/>
          </a:bodyPr>
          <a:lstStyle/>
          <a:p>
            <a:pPr algn="l">
              <a:defRPr sz="975" b="1">
                <a:solidFill>
                  <a:srgbClr val="43B5C7"/>
                </a:solidFill>
                <a:latin typeface="DejaVu Sans"/>
                <a:ea typeface="DejaVu Sans"/>
                <a:cs typeface="DejaVu Sans"/>
              </a:defRPr>
            </a:pPr>
            <a:r>
              <a:rPr sz="975" b="1">
                <a:solidFill>
                  <a:srgbClr val="43B5C7"/>
                </a:solidFill>
                <a:latin typeface="DejaVu Sans"/>
                <a:ea typeface="DejaVu Sans"/>
                <a:cs typeface="DejaVu Sans"/>
              </a:rPr>
              <a:t>ЕТАПИ ВІДНОВЛЕННЯ</a:t>
            </a:r>
          </a:p>
        </p:txBody>
      </p:sp>
      <p:sp>
        <p:nvSpPr>
          <p:cNvPr id="2" name="Прямокутник 1">
            <a:extLst>
              <a:ext uri="{FF2B5EF4-FFF2-40B4-BE49-F238E27FC236}">
                <a16:creationId xmlns:a16="http://schemas.microsoft.com/office/drawing/2014/main" id="{41FD0834-985B-4217-9867-0B5FC31F2BDC}"/>
              </a:ext>
            </a:extLst>
          </p:cNvPr>
          <p:cNvSpPr>
            <a:spLocks noGrp="1"/>
          </p:cNvSpPr>
          <p:nvPr/>
        </p:nvSpPr>
        <p:spPr>
          <a:xfrm>
            <a:off x="609600" y="523875"/>
            <a:ext cx="10668000" cy="5905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23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2325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DejaVu Sans"/>
                <a:ea typeface="DejaVu Sans"/>
                <a:cs typeface="DejaVu Sans"/>
              </a:rPr>
              <a:t>Етап</a:t>
            </a:r>
            <a:r>
              <a:rPr sz="2325" b="1" dirty="0">
                <a:solidFill>
                  <a:schemeClr val="tx1">
                    <a:lumMod val="95000"/>
                    <a:lumOff val="5000"/>
                  </a:schemeClr>
                </a:solidFill>
                <a:latin typeface="DejaVu Sans"/>
                <a:ea typeface="DejaVu Sans"/>
                <a:cs typeface="DejaVu Sans"/>
              </a:rPr>
              <a:t> 2. </a:t>
            </a:r>
            <a:r>
              <a:rPr sz="2325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DejaVu Sans"/>
                <a:ea typeface="DejaVu Sans"/>
                <a:cs typeface="DejaVu Sans"/>
              </a:rPr>
              <a:t>Оцінювання</a:t>
            </a:r>
            <a:r>
              <a:rPr sz="2325" b="1" dirty="0">
                <a:solidFill>
                  <a:schemeClr val="tx1">
                    <a:lumMod val="95000"/>
                    <a:lumOff val="5000"/>
                  </a:schemeClr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2325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DejaVu Sans"/>
                <a:ea typeface="DejaVu Sans"/>
                <a:cs typeface="DejaVu Sans"/>
              </a:rPr>
              <a:t>екологічних</a:t>
            </a:r>
            <a:r>
              <a:rPr sz="2325" b="1" dirty="0">
                <a:solidFill>
                  <a:schemeClr val="tx1">
                    <a:lumMod val="95000"/>
                    <a:lumOff val="5000"/>
                  </a:schemeClr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2325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DejaVu Sans"/>
                <a:ea typeface="DejaVu Sans"/>
                <a:cs typeface="DejaVu Sans"/>
              </a:rPr>
              <a:t>ризиків</a:t>
            </a:r>
            <a:endParaRPr sz="2325" b="1" dirty="0">
              <a:solidFill>
                <a:schemeClr val="tx1">
                  <a:lumMod val="95000"/>
                  <a:lumOff val="5000"/>
                </a:schemeClr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3" name="Прямокутник 2">
            <a:extLst>
              <a:ext uri="{FF2B5EF4-FFF2-40B4-BE49-F238E27FC236}">
                <a16:creationId xmlns:a16="http://schemas.microsoft.com/office/drawing/2014/main" id="{56ED7B06-8747-4E5D-8AC2-398DCC169793}"/>
              </a:ext>
            </a:extLst>
          </p:cNvPr>
          <p:cNvSpPr>
            <a:spLocks noGrp="1"/>
          </p:cNvSpPr>
          <p:nvPr/>
        </p:nvSpPr>
        <p:spPr>
          <a:xfrm>
            <a:off x="609600" y="1181100"/>
            <a:ext cx="10972800" cy="28575"/>
          </a:xfrm>
          <a:prstGeom prst="rect">
            <a:avLst/>
          </a:prstGeom>
          <a:solidFill>
            <a:srgbClr val="43B5C7"/>
          </a:solidFill>
          <a:ln w="0">
            <a:noFill/>
          </a:ln>
        </p:spPr>
      </p:sp>
      <p:sp>
        <p:nvSpPr>
          <p:cNvPr id="4" name="Прямокутник 3">
            <a:extLst>
              <a:ext uri="{FF2B5EF4-FFF2-40B4-BE49-F238E27FC236}">
                <a16:creationId xmlns:a16="http://schemas.microsoft.com/office/drawing/2014/main" id="{DCCE3B0A-4DA2-4DF1-B8C5-1CC13A27A1BF}"/>
              </a:ext>
            </a:extLst>
          </p:cNvPr>
          <p:cNvSpPr>
            <a:spLocks noGrp="1"/>
          </p:cNvSpPr>
          <p:nvPr/>
        </p:nvSpPr>
        <p:spPr>
          <a:xfrm>
            <a:off x="11001375" y="266700"/>
            <a:ext cx="581025" cy="228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9808" lnSpcReduction="10000"/>
          </a:bodyPr>
          <a:lstStyle/>
          <a:p>
            <a:pPr algn="r">
              <a:defRPr sz="975" b="1">
                <a:solidFill>
                  <a:srgbClr val="AEC1C9"/>
                </a:solidFill>
                <a:latin typeface="DejaVu Sans"/>
                <a:ea typeface="DejaVu Sans"/>
                <a:cs typeface="DejaVu Sans"/>
              </a:defRPr>
            </a:pPr>
            <a:r>
              <a:rPr lang="uk-UA" sz="975" b="1" dirty="0">
                <a:solidFill>
                  <a:srgbClr val="AEC1C9"/>
                </a:solidFill>
                <a:latin typeface="DejaVu Sans"/>
                <a:ea typeface="DejaVu Sans"/>
                <a:cs typeface="DejaVu Sans"/>
              </a:rPr>
              <a:t>18</a:t>
            </a:r>
            <a:endParaRPr sz="975" b="1" dirty="0">
              <a:solidFill>
                <a:srgbClr val="AEC1C9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5" name="Прямокутник: округлені кути 4">
            <a:extLst>
              <a:ext uri="{FF2B5EF4-FFF2-40B4-BE49-F238E27FC236}">
                <a16:creationId xmlns:a16="http://schemas.microsoft.com/office/drawing/2014/main" id="{11F337BD-68EC-4B41-8817-35545379CAEB}"/>
              </a:ext>
            </a:extLst>
          </p:cNvPr>
          <p:cNvSpPr>
            <a:spLocks noGrp="1"/>
          </p:cNvSpPr>
          <p:nvPr/>
        </p:nvSpPr>
        <p:spPr>
          <a:xfrm>
            <a:off x="609600" y="1428750"/>
            <a:ext cx="10972800" cy="876300"/>
          </a:xfrm>
          <a:prstGeom prst="roundRect">
            <a:avLst>
              <a:gd name="adj" fmla="val 15217"/>
            </a:avLst>
          </a:prstGeom>
          <a:solidFill>
            <a:srgbClr val="18374F"/>
          </a:solidFill>
          <a:ln w="0">
            <a:noFill/>
          </a:ln>
        </p:spPr>
      </p:sp>
      <p:sp>
        <p:nvSpPr>
          <p:cNvPr id="6" name="Прямокутник: округлені кути 5">
            <a:extLst>
              <a:ext uri="{FF2B5EF4-FFF2-40B4-BE49-F238E27FC236}">
                <a16:creationId xmlns:a16="http://schemas.microsoft.com/office/drawing/2014/main" id="{56BC286D-DF03-415D-A86F-3D0C6BA4C088}"/>
              </a:ext>
            </a:extLst>
          </p:cNvPr>
          <p:cNvSpPr>
            <a:spLocks noGrp="1"/>
          </p:cNvSpPr>
          <p:nvPr/>
        </p:nvSpPr>
        <p:spPr>
          <a:xfrm>
            <a:off x="609600" y="1428750"/>
            <a:ext cx="85725" cy="876300"/>
          </a:xfrm>
          <a:prstGeom prst="roundRect">
            <a:avLst>
              <a:gd name="adj" fmla="val 44444"/>
            </a:avLst>
          </a:prstGeom>
          <a:solidFill>
            <a:srgbClr val="E0B14D"/>
          </a:solidFill>
          <a:ln w="0">
            <a:noFill/>
          </a:ln>
        </p:spPr>
      </p:sp>
      <p:sp>
        <p:nvSpPr>
          <p:cNvPr id="7" name="Прямокутник 6">
            <a:extLst>
              <a:ext uri="{FF2B5EF4-FFF2-40B4-BE49-F238E27FC236}">
                <a16:creationId xmlns:a16="http://schemas.microsoft.com/office/drawing/2014/main" id="{EB67FD0B-777F-4685-87EF-A981939ED23F}"/>
              </a:ext>
            </a:extLst>
          </p:cNvPr>
          <p:cNvSpPr>
            <a:spLocks noGrp="1"/>
          </p:cNvSpPr>
          <p:nvPr/>
        </p:nvSpPr>
        <p:spPr>
          <a:xfrm>
            <a:off x="876300" y="1543050"/>
            <a:ext cx="10496550" cy="190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66667" lnSpcReduction="10000"/>
          </a:bodyPr>
          <a:lstStyle/>
          <a:p>
            <a:pPr algn="l">
              <a:defRPr sz="975" b="1">
                <a:solidFill>
                  <a:srgbClr val="E0B14D"/>
                </a:solidFill>
                <a:latin typeface="DejaVu Sans"/>
                <a:ea typeface="DejaVu Sans"/>
                <a:cs typeface="DejaVu Sans"/>
              </a:defRPr>
            </a:pPr>
            <a:r>
              <a:rPr sz="975" b="1">
                <a:solidFill>
                  <a:srgbClr val="E0B14D"/>
                </a:solidFill>
                <a:latin typeface="DejaVu Sans"/>
                <a:ea typeface="DejaVu Sans"/>
                <a:cs typeface="DejaVu Sans"/>
              </a:rPr>
              <a:t>ВИЗНАЧЕННЯ</a:t>
            </a:r>
          </a:p>
        </p:txBody>
      </p:sp>
      <p:sp>
        <p:nvSpPr>
          <p:cNvPr id="8" name="Прямокутник 7">
            <a:extLst>
              <a:ext uri="{FF2B5EF4-FFF2-40B4-BE49-F238E27FC236}">
                <a16:creationId xmlns:a16="http://schemas.microsoft.com/office/drawing/2014/main" id="{4AAD5421-9C75-4B9B-A534-FCC7BF824F73}"/>
              </a:ext>
            </a:extLst>
          </p:cNvPr>
          <p:cNvSpPr>
            <a:spLocks noGrp="1"/>
          </p:cNvSpPr>
          <p:nvPr/>
        </p:nvSpPr>
        <p:spPr>
          <a:xfrm>
            <a:off x="876300" y="1752600"/>
            <a:ext cx="10496550" cy="4381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7325" lnSpcReduction="10000"/>
          </a:bodyPr>
          <a:lstStyle/>
          <a:p>
            <a:pPr algn="l">
              <a:defRPr sz="14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Оцінювання екологічного ризику — визначення ймовірності та тяжкості негативних наслідків через зв’язок між джерелом небезпеки, шляхом поширення і рецептором.</a:t>
            </a:r>
          </a:p>
        </p:txBody>
      </p:sp>
      <p:sp>
        <p:nvSpPr>
          <p:cNvPr id="9" name="Прямокутник 8">
            <a:extLst>
              <a:ext uri="{FF2B5EF4-FFF2-40B4-BE49-F238E27FC236}">
                <a16:creationId xmlns:a16="http://schemas.microsoft.com/office/drawing/2014/main" id="{8DE44A3D-FB97-444D-84F0-5E75957E2AAE}"/>
              </a:ext>
            </a:extLst>
          </p:cNvPr>
          <p:cNvSpPr>
            <a:spLocks noGrp="1"/>
          </p:cNvSpPr>
          <p:nvPr/>
        </p:nvSpPr>
        <p:spPr>
          <a:xfrm>
            <a:off x="609600" y="2571750"/>
            <a:ext cx="2857500" cy="190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66667" lnSpcReduction="10000"/>
          </a:bodyPr>
          <a:lstStyle/>
          <a:p>
            <a:pPr algn="l">
              <a:defRPr sz="975" b="1">
                <a:solidFill>
                  <a:srgbClr val="43B5C7"/>
                </a:solidFill>
                <a:latin typeface="DejaVu Sans"/>
                <a:ea typeface="DejaVu Sans"/>
                <a:cs typeface="DejaVu Sans"/>
              </a:defRPr>
            </a:pPr>
            <a:r>
              <a:rPr sz="975" b="1">
                <a:solidFill>
                  <a:srgbClr val="43B5C7"/>
                </a:solidFill>
                <a:latin typeface="DejaVu Sans"/>
                <a:ea typeface="DejaVu Sans"/>
                <a:cs typeface="DejaVu Sans"/>
              </a:rPr>
              <a:t>ЛОГІКА ОЦІНЮВАННЯ</a:t>
            </a:r>
          </a:p>
        </p:txBody>
      </p:sp>
      <p:sp>
        <p:nvSpPr>
          <p:cNvPr id="10" name="Прямокутник: округлені кути 9">
            <a:extLst>
              <a:ext uri="{FF2B5EF4-FFF2-40B4-BE49-F238E27FC236}">
                <a16:creationId xmlns:a16="http://schemas.microsoft.com/office/drawing/2014/main" id="{446521BF-8EE3-4628-9FD1-B9F93895AAF7}"/>
              </a:ext>
            </a:extLst>
          </p:cNvPr>
          <p:cNvSpPr>
            <a:spLocks noGrp="1"/>
          </p:cNvSpPr>
          <p:nvPr/>
        </p:nvSpPr>
        <p:spPr>
          <a:xfrm>
            <a:off x="609600" y="2914650"/>
            <a:ext cx="2381250" cy="704850"/>
          </a:xfrm>
          <a:prstGeom prst="roundRect">
            <a:avLst>
              <a:gd name="adj" fmla="val 18919"/>
            </a:avLst>
          </a:prstGeom>
          <a:solidFill>
            <a:srgbClr val="275F8B"/>
          </a:solidFill>
          <a:ln w="0">
            <a:noFill/>
          </a:ln>
        </p:spPr>
      </p:sp>
      <p:sp>
        <p:nvSpPr>
          <p:cNvPr id="11" name="Прямокутник 10">
            <a:extLst>
              <a:ext uri="{FF2B5EF4-FFF2-40B4-BE49-F238E27FC236}">
                <a16:creationId xmlns:a16="http://schemas.microsoft.com/office/drawing/2014/main" id="{4709E6CE-3A69-4A35-A73A-89BDDD644FFE}"/>
              </a:ext>
            </a:extLst>
          </p:cNvPr>
          <p:cNvSpPr>
            <a:spLocks noGrp="1"/>
          </p:cNvSpPr>
          <p:nvPr/>
        </p:nvSpPr>
        <p:spPr>
          <a:xfrm>
            <a:off x="742950" y="3028950"/>
            <a:ext cx="2114550" cy="4572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15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57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Джерело</a:t>
            </a:r>
          </a:p>
        </p:txBody>
      </p:sp>
      <p:sp>
        <p:nvSpPr>
          <p:cNvPr id="12" name="Прямокутник 11">
            <a:extLst>
              <a:ext uri="{FF2B5EF4-FFF2-40B4-BE49-F238E27FC236}">
                <a16:creationId xmlns:a16="http://schemas.microsoft.com/office/drawing/2014/main" id="{40079A35-A96A-4E57-B061-1A6B8E46C4EC}"/>
              </a:ext>
            </a:extLst>
          </p:cNvPr>
          <p:cNvSpPr>
            <a:spLocks noGrp="1"/>
          </p:cNvSpPr>
          <p:nvPr/>
        </p:nvSpPr>
        <p:spPr>
          <a:xfrm>
            <a:off x="3009900" y="3009900"/>
            <a:ext cx="323850" cy="4286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4265" lnSpcReduction="10000"/>
          </a:bodyPr>
          <a:lstStyle/>
          <a:p>
            <a:pPr algn="ctr">
              <a:defRPr sz="2550" b="1">
                <a:solidFill>
                  <a:srgbClr val="E0B14D"/>
                </a:solidFill>
                <a:latin typeface="DejaVu Sans"/>
                <a:ea typeface="DejaVu Sans"/>
                <a:cs typeface="DejaVu Sans"/>
              </a:defRPr>
            </a:pPr>
            <a:r>
              <a:rPr sz="2550" b="1">
                <a:solidFill>
                  <a:srgbClr val="E0B14D"/>
                </a:solidFill>
                <a:latin typeface="DejaVu Sans"/>
                <a:ea typeface="DejaVu Sans"/>
                <a:cs typeface="DejaVu Sans"/>
              </a:rPr>
              <a:t>›</a:t>
            </a:r>
          </a:p>
        </p:txBody>
      </p:sp>
      <p:sp>
        <p:nvSpPr>
          <p:cNvPr id="13" name="Прямокутник: округлені кути 12">
            <a:extLst>
              <a:ext uri="{FF2B5EF4-FFF2-40B4-BE49-F238E27FC236}">
                <a16:creationId xmlns:a16="http://schemas.microsoft.com/office/drawing/2014/main" id="{79AEA27B-3CDF-49A4-AD04-7D7F233A4E8A}"/>
              </a:ext>
            </a:extLst>
          </p:cNvPr>
          <p:cNvSpPr>
            <a:spLocks noGrp="1"/>
          </p:cNvSpPr>
          <p:nvPr/>
        </p:nvSpPr>
        <p:spPr>
          <a:xfrm>
            <a:off x="3352800" y="2914650"/>
            <a:ext cx="2381250" cy="704850"/>
          </a:xfrm>
          <a:prstGeom prst="roundRect">
            <a:avLst>
              <a:gd name="adj" fmla="val 18919"/>
            </a:avLst>
          </a:prstGeom>
          <a:solidFill>
            <a:srgbClr val="275F8B"/>
          </a:solidFill>
          <a:ln w="0">
            <a:noFill/>
          </a:ln>
        </p:spPr>
      </p:sp>
      <p:sp>
        <p:nvSpPr>
          <p:cNvPr id="14" name="Прямокутник 13">
            <a:extLst>
              <a:ext uri="{FF2B5EF4-FFF2-40B4-BE49-F238E27FC236}">
                <a16:creationId xmlns:a16="http://schemas.microsoft.com/office/drawing/2014/main" id="{16235CE8-519F-4034-AA20-E012E6C48D2D}"/>
              </a:ext>
            </a:extLst>
          </p:cNvPr>
          <p:cNvSpPr>
            <a:spLocks noGrp="1"/>
          </p:cNvSpPr>
          <p:nvPr/>
        </p:nvSpPr>
        <p:spPr>
          <a:xfrm>
            <a:off x="3486150" y="3028950"/>
            <a:ext cx="2114550" cy="4572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15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57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Шлях міграції</a:t>
            </a:r>
          </a:p>
        </p:txBody>
      </p:sp>
      <p:sp>
        <p:nvSpPr>
          <p:cNvPr id="15" name="Прямокутник 14">
            <a:extLst>
              <a:ext uri="{FF2B5EF4-FFF2-40B4-BE49-F238E27FC236}">
                <a16:creationId xmlns:a16="http://schemas.microsoft.com/office/drawing/2014/main" id="{5E3929F4-5110-48B4-BF41-6E2E0D60B6BB}"/>
              </a:ext>
            </a:extLst>
          </p:cNvPr>
          <p:cNvSpPr>
            <a:spLocks noGrp="1"/>
          </p:cNvSpPr>
          <p:nvPr/>
        </p:nvSpPr>
        <p:spPr>
          <a:xfrm>
            <a:off x="5753100" y="3009900"/>
            <a:ext cx="323850" cy="4286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4265" lnSpcReduction="10000"/>
          </a:bodyPr>
          <a:lstStyle/>
          <a:p>
            <a:pPr algn="ctr">
              <a:defRPr sz="2550" b="1">
                <a:solidFill>
                  <a:srgbClr val="E0B14D"/>
                </a:solidFill>
                <a:latin typeface="DejaVu Sans"/>
                <a:ea typeface="DejaVu Sans"/>
                <a:cs typeface="DejaVu Sans"/>
              </a:defRPr>
            </a:pPr>
            <a:r>
              <a:rPr sz="2550" b="1">
                <a:solidFill>
                  <a:srgbClr val="E0B14D"/>
                </a:solidFill>
                <a:latin typeface="DejaVu Sans"/>
                <a:ea typeface="DejaVu Sans"/>
                <a:cs typeface="DejaVu Sans"/>
              </a:rPr>
              <a:t>›</a:t>
            </a:r>
          </a:p>
        </p:txBody>
      </p:sp>
      <p:sp>
        <p:nvSpPr>
          <p:cNvPr id="16" name="Прямокутник: округлені кути 15">
            <a:extLst>
              <a:ext uri="{FF2B5EF4-FFF2-40B4-BE49-F238E27FC236}">
                <a16:creationId xmlns:a16="http://schemas.microsoft.com/office/drawing/2014/main" id="{FEB2EF60-A079-4A02-945E-21116B834976}"/>
              </a:ext>
            </a:extLst>
          </p:cNvPr>
          <p:cNvSpPr>
            <a:spLocks noGrp="1"/>
          </p:cNvSpPr>
          <p:nvPr/>
        </p:nvSpPr>
        <p:spPr>
          <a:xfrm>
            <a:off x="6096000" y="2914650"/>
            <a:ext cx="2381250" cy="704850"/>
          </a:xfrm>
          <a:prstGeom prst="roundRect">
            <a:avLst>
              <a:gd name="adj" fmla="val 18919"/>
            </a:avLst>
          </a:prstGeom>
          <a:solidFill>
            <a:srgbClr val="275F8B"/>
          </a:solidFill>
          <a:ln w="0">
            <a:noFill/>
          </a:ln>
        </p:spPr>
      </p:sp>
      <p:sp>
        <p:nvSpPr>
          <p:cNvPr id="17" name="Прямокутник 16">
            <a:extLst>
              <a:ext uri="{FF2B5EF4-FFF2-40B4-BE49-F238E27FC236}">
                <a16:creationId xmlns:a16="http://schemas.microsoft.com/office/drawing/2014/main" id="{783D22A3-74AA-4A91-890C-D33F8927F68E}"/>
              </a:ext>
            </a:extLst>
          </p:cNvPr>
          <p:cNvSpPr>
            <a:spLocks noGrp="1"/>
          </p:cNvSpPr>
          <p:nvPr/>
        </p:nvSpPr>
        <p:spPr>
          <a:xfrm>
            <a:off x="6229350" y="3028950"/>
            <a:ext cx="2114550" cy="4572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15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57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Рецептор</a:t>
            </a:r>
          </a:p>
        </p:txBody>
      </p:sp>
      <p:sp>
        <p:nvSpPr>
          <p:cNvPr id="18" name="Прямокутник 17">
            <a:extLst>
              <a:ext uri="{FF2B5EF4-FFF2-40B4-BE49-F238E27FC236}">
                <a16:creationId xmlns:a16="http://schemas.microsoft.com/office/drawing/2014/main" id="{D9FE383F-1368-42CA-9711-E3698E8ECB83}"/>
              </a:ext>
            </a:extLst>
          </p:cNvPr>
          <p:cNvSpPr>
            <a:spLocks noGrp="1"/>
          </p:cNvSpPr>
          <p:nvPr/>
        </p:nvSpPr>
        <p:spPr>
          <a:xfrm>
            <a:off x="8496300" y="3009900"/>
            <a:ext cx="323850" cy="4286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4265" lnSpcReduction="10000"/>
          </a:bodyPr>
          <a:lstStyle/>
          <a:p>
            <a:pPr algn="ctr">
              <a:defRPr sz="2550" b="1">
                <a:solidFill>
                  <a:srgbClr val="E0B14D"/>
                </a:solidFill>
                <a:latin typeface="DejaVu Sans"/>
                <a:ea typeface="DejaVu Sans"/>
                <a:cs typeface="DejaVu Sans"/>
              </a:defRPr>
            </a:pPr>
            <a:r>
              <a:rPr sz="2550" b="1">
                <a:solidFill>
                  <a:srgbClr val="E0B14D"/>
                </a:solidFill>
                <a:latin typeface="DejaVu Sans"/>
                <a:ea typeface="DejaVu Sans"/>
                <a:cs typeface="DejaVu Sans"/>
              </a:rPr>
              <a:t>›</a:t>
            </a:r>
          </a:p>
        </p:txBody>
      </p:sp>
      <p:sp>
        <p:nvSpPr>
          <p:cNvPr id="19" name="Прямокутник: округлені кути 18">
            <a:extLst>
              <a:ext uri="{FF2B5EF4-FFF2-40B4-BE49-F238E27FC236}">
                <a16:creationId xmlns:a16="http://schemas.microsoft.com/office/drawing/2014/main" id="{2D274B20-6DCD-41D3-83C5-733AE7BE107A}"/>
              </a:ext>
            </a:extLst>
          </p:cNvPr>
          <p:cNvSpPr>
            <a:spLocks noGrp="1"/>
          </p:cNvSpPr>
          <p:nvPr/>
        </p:nvSpPr>
        <p:spPr>
          <a:xfrm>
            <a:off x="8839200" y="2914650"/>
            <a:ext cx="2381250" cy="704850"/>
          </a:xfrm>
          <a:prstGeom prst="roundRect">
            <a:avLst>
              <a:gd name="adj" fmla="val 18919"/>
            </a:avLst>
          </a:prstGeom>
          <a:solidFill>
            <a:srgbClr val="AE6054"/>
          </a:solidFill>
          <a:ln w="0">
            <a:noFill/>
          </a:ln>
        </p:spPr>
      </p:sp>
      <p:sp>
        <p:nvSpPr>
          <p:cNvPr id="20" name="Прямокутник 19">
            <a:extLst>
              <a:ext uri="{FF2B5EF4-FFF2-40B4-BE49-F238E27FC236}">
                <a16:creationId xmlns:a16="http://schemas.microsoft.com/office/drawing/2014/main" id="{2F44BE6B-9F18-49B8-BCA2-3C9200C861FE}"/>
              </a:ext>
            </a:extLst>
          </p:cNvPr>
          <p:cNvSpPr>
            <a:spLocks noGrp="1"/>
          </p:cNvSpPr>
          <p:nvPr/>
        </p:nvSpPr>
        <p:spPr>
          <a:xfrm>
            <a:off x="8972550" y="3028950"/>
            <a:ext cx="2114550" cy="4572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15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57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Наслідок</a:t>
            </a:r>
          </a:p>
        </p:txBody>
      </p:sp>
      <p:sp>
        <p:nvSpPr>
          <p:cNvPr id="21" name="Прямокутник 20">
            <a:extLst>
              <a:ext uri="{FF2B5EF4-FFF2-40B4-BE49-F238E27FC236}">
                <a16:creationId xmlns:a16="http://schemas.microsoft.com/office/drawing/2014/main" id="{7121DF4C-3161-425C-8E12-402EAEEABD72}"/>
              </a:ext>
            </a:extLst>
          </p:cNvPr>
          <p:cNvSpPr>
            <a:spLocks noGrp="1"/>
          </p:cNvSpPr>
          <p:nvPr/>
        </p:nvSpPr>
        <p:spPr>
          <a:xfrm>
            <a:off x="609600" y="4000500"/>
            <a:ext cx="1714500" cy="190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1667" lnSpcReduction="20000"/>
          </a:bodyPr>
          <a:lstStyle/>
          <a:p>
            <a:pPr algn="l">
              <a:defRPr sz="975" b="1">
                <a:solidFill>
                  <a:srgbClr val="63956D"/>
                </a:solidFill>
                <a:latin typeface="DejaVu Sans"/>
                <a:ea typeface="DejaVu Sans"/>
                <a:cs typeface="DejaVu Sans"/>
              </a:defRPr>
            </a:pPr>
            <a:r>
              <a:rPr sz="975" b="1" dirty="0">
                <a:solidFill>
                  <a:srgbClr val="63956D"/>
                </a:solidFill>
                <a:latin typeface="DejaVu Sans"/>
                <a:ea typeface="DejaVu Sans"/>
                <a:cs typeface="DejaVu Sans"/>
              </a:rPr>
              <a:t>ПРИКЛАД 1</a:t>
            </a:r>
          </a:p>
        </p:txBody>
      </p:sp>
      <p:sp>
        <p:nvSpPr>
          <p:cNvPr id="22" name="Прямокутник 21">
            <a:extLst>
              <a:ext uri="{FF2B5EF4-FFF2-40B4-BE49-F238E27FC236}">
                <a16:creationId xmlns:a16="http://schemas.microsoft.com/office/drawing/2014/main" id="{B47659D2-4C2F-44F5-9E97-CC2CF64EB81A}"/>
              </a:ext>
            </a:extLst>
          </p:cNvPr>
          <p:cNvSpPr>
            <a:spLocks noGrp="1"/>
          </p:cNvSpPr>
          <p:nvPr/>
        </p:nvSpPr>
        <p:spPr>
          <a:xfrm>
            <a:off x="609600" y="4248150"/>
            <a:ext cx="10972800" cy="3810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5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>
                <a:solidFill>
                  <a:schemeClr val="tx1">
                    <a:lumMod val="95000"/>
                    <a:lumOff val="5000"/>
                  </a:schemeClr>
                </a:solidFill>
                <a:latin typeface="DejaVu Sans"/>
                <a:ea typeface="DejaVu Sans"/>
                <a:cs typeface="DejaVu Sans"/>
              </a:rPr>
              <a:t>забруднена територія  ›  ґрунт  ›  ґрунтові води  ›  питна вода  ›  людина</a:t>
            </a:r>
          </a:p>
        </p:txBody>
      </p:sp>
      <p:sp>
        <p:nvSpPr>
          <p:cNvPr id="23" name="Прямокутник 22">
            <a:extLst>
              <a:ext uri="{FF2B5EF4-FFF2-40B4-BE49-F238E27FC236}">
                <a16:creationId xmlns:a16="http://schemas.microsoft.com/office/drawing/2014/main" id="{7D6CF9C7-7AF2-42DD-987C-6A6519B99A62}"/>
              </a:ext>
            </a:extLst>
          </p:cNvPr>
          <p:cNvSpPr>
            <a:spLocks noGrp="1"/>
          </p:cNvSpPr>
          <p:nvPr/>
        </p:nvSpPr>
        <p:spPr>
          <a:xfrm>
            <a:off x="609600" y="4762500"/>
            <a:ext cx="1714500" cy="190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66667" lnSpcReduction="10000"/>
          </a:bodyPr>
          <a:lstStyle/>
          <a:p>
            <a:pPr algn="l">
              <a:defRPr sz="975" b="1">
                <a:solidFill>
                  <a:srgbClr val="E0B14D"/>
                </a:solidFill>
                <a:latin typeface="DejaVu Sans"/>
                <a:ea typeface="DejaVu Sans"/>
                <a:cs typeface="DejaVu Sans"/>
              </a:defRPr>
            </a:pPr>
            <a:r>
              <a:rPr sz="975" b="1">
                <a:solidFill>
                  <a:srgbClr val="E0B14D"/>
                </a:solidFill>
                <a:latin typeface="DejaVu Sans"/>
                <a:ea typeface="DejaVu Sans"/>
                <a:cs typeface="DejaVu Sans"/>
              </a:rPr>
              <a:t>ПРИКЛАД 2</a:t>
            </a:r>
          </a:p>
        </p:txBody>
      </p:sp>
      <p:sp>
        <p:nvSpPr>
          <p:cNvPr id="24" name="Прямокутник 23">
            <a:extLst>
              <a:ext uri="{FF2B5EF4-FFF2-40B4-BE49-F238E27FC236}">
                <a16:creationId xmlns:a16="http://schemas.microsoft.com/office/drawing/2014/main" id="{21A0E3F6-F7B6-4481-9420-FAF6D23C2DAD}"/>
              </a:ext>
            </a:extLst>
          </p:cNvPr>
          <p:cNvSpPr>
            <a:spLocks noGrp="1"/>
          </p:cNvSpPr>
          <p:nvPr/>
        </p:nvSpPr>
        <p:spPr>
          <a:xfrm>
            <a:off x="609600" y="5010150"/>
            <a:ext cx="10972800" cy="3810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5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DejaVu Sans"/>
                <a:ea typeface="DejaVu Sans"/>
                <a:cs typeface="DejaVu Sans"/>
              </a:rPr>
              <a:t>пожежа</a:t>
            </a:r>
            <a:r>
              <a:rPr sz="1500" b="1" dirty="0">
                <a:solidFill>
                  <a:schemeClr val="tx1">
                    <a:lumMod val="95000"/>
                    <a:lumOff val="5000"/>
                  </a:schemeClr>
                </a:solidFill>
                <a:latin typeface="DejaVu Sans"/>
                <a:ea typeface="DejaVu Sans"/>
                <a:cs typeface="DejaVu Sans"/>
              </a:rPr>
              <a:t>  ›  PM₂.₅  ›  </a:t>
            </a:r>
            <a:r>
              <a:rPr sz="15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DejaVu Sans"/>
                <a:ea typeface="DejaVu Sans"/>
                <a:cs typeface="DejaVu Sans"/>
              </a:rPr>
              <a:t>атмосферне</a:t>
            </a:r>
            <a:r>
              <a:rPr sz="1500" b="1" dirty="0">
                <a:solidFill>
                  <a:schemeClr val="tx1">
                    <a:lumMod val="95000"/>
                    <a:lumOff val="5000"/>
                  </a:schemeClr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5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DejaVu Sans"/>
                <a:ea typeface="DejaVu Sans"/>
                <a:cs typeface="DejaVu Sans"/>
              </a:rPr>
              <a:t>повітря</a:t>
            </a:r>
            <a:r>
              <a:rPr sz="1500" b="1" dirty="0">
                <a:solidFill>
                  <a:schemeClr val="tx1">
                    <a:lumMod val="95000"/>
                    <a:lumOff val="5000"/>
                  </a:schemeClr>
                </a:solidFill>
                <a:latin typeface="DejaVu Sans"/>
                <a:ea typeface="DejaVu Sans"/>
                <a:cs typeface="DejaVu Sans"/>
              </a:rPr>
              <a:t>  ›  </a:t>
            </a:r>
            <a:r>
              <a:rPr sz="15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DejaVu Sans"/>
                <a:ea typeface="DejaVu Sans"/>
                <a:cs typeface="DejaVu Sans"/>
              </a:rPr>
              <a:t>населення</a:t>
            </a:r>
            <a:r>
              <a:rPr sz="1500" b="1" dirty="0">
                <a:solidFill>
                  <a:schemeClr val="tx1">
                    <a:lumMod val="95000"/>
                    <a:lumOff val="5000"/>
                  </a:schemeClr>
                </a:solidFill>
                <a:latin typeface="DejaVu Sans"/>
                <a:ea typeface="DejaVu Sans"/>
                <a:cs typeface="DejaVu Sans"/>
              </a:rPr>
              <a:t>  ›  ризик </a:t>
            </a:r>
            <a:r>
              <a:rPr sz="15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DejaVu Sans"/>
                <a:ea typeface="DejaVu Sans"/>
                <a:cs typeface="DejaVu Sans"/>
              </a:rPr>
              <a:t>для</a:t>
            </a:r>
            <a:r>
              <a:rPr sz="1500" b="1" dirty="0">
                <a:solidFill>
                  <a:schemeClr val="tx1">
                    <a:lumMod val="95000"/>
                    <a:lumOff val="5000"/>
                  </a:schemeClr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5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DejaVu Sans"/>
                <a:ea typeface="DejaVu Sans"/>
                <a:cs typeface="DejaVu Sans"/>
              </a:rPr>
              <a:t>здоров’я</a:t>
            </a:r>
            <a:endParaRPr sz="1500" b="1" dirty="0">
              <a:solidFill>
                <a:schemeClr val="tx1">
                  <a:lumMod val="95000"/>
                  <a:lumOff val="5000"/>
                </a:schemeClr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25" name="Прямокутник: округлені кути 24">
            <a:extLst>
              <a:ext uri="{FF2B5EF4-FFF2-40B4-BE49-F238E27FC236}">
                <a16:creationId xmlns:a16="http://schemas.microsoft.com/office/drawing/2014/main" id="{C01F5F94-D25E-417A-ADF4-093846CF284B}"/>
              </a:ext>
            </a:extLst>
          </p:cNvPr>
          <p:cNvSpPr>
            <a:spLocks noGrp="1"/>
          </p:cNvSpPr>
          <p:nvPr/>
        </p:nvSpPr>
        <p:spPr>
          <a:xfrm>
            <a:off x="609600" y="5619750"/>
            <a:ext cx="10972800" cy="685800"/>
          </a:xfrm>
          <a:prstGeom prst="roundRect">
            <a:avLst>
              <a:gd name="adj" fmla="val 19444"/>
            </a:avLst>
          </a:prstGeom>
          <a:solidFill>
            <a:srgbClr val="63956D"/>
          </a:solidFill>
          <a:ln w="0">
            <a:noFill/>
          </a:ln>
        </p:spPr>
      </p:sp>
      <p:sp>
        <p:nvSpPr>
          <p:cNvPr id="26" name="Прямокутник 25">
            <a:extLst>
              <a:ext uri="{FF2B5EF4-FFF2-40B4-BE49-F238E27FC236}">
                <a16:creationId xmlns:a16="http://schemas.microsoft.com/office/drawing/2014/main" id="{B7672A2A-8E5A-4851-87F2-BDC5D4299AA4}"/>
              </a:ext>
            </a:extLst>
          </p:cNvPr>
          <p:cNvSpPr>
            <a:spLocks noGrp="1"/>
          </p:cNvSpPr>
          <p:nvPr/>
        </p:nvSpPr>
        <p:spPr>
          <a:xfrm>
            <a:off x="838200" y="5715000"/>
            <a:ext cx="10515600" cy="4762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15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Результат етапу: визначення пріоритетних ризиків і першочергових об’єктів захисту.</a:t>
            </a:r>
          </a:p>
        </p:txBody>
      </p:sp>
      <p:sp>
        <p:nvSpPr>
          <p:cNvPr id="27" name="Прямокутник 26">
            <a:extLst>
              <a:ext uri="{FF2B5EF4-FFF2-40B4-BE49-F238E27FC236}">
                <a16:creationId xmlns:a16="http://schemas.microsoft.com/office/drawing/2014/main" id="{40BFEE4F-68FE-4307-91F0-BB24CA982753}"/>
              </a:ext>
            </a:extLst>
          </p:cNvPr>
          <p:cNvSpPr>
            <a:spLocks noGrp="1"/>
          </p:cNvSpPr>
          <p:nvPr/>
        </p:nvSpPr>
        <p:spPr>
          <a:xfrm>
            <a:off x="609600" y="6562725"/>
            <a:ext cx="7239000" cy="1333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40741" lnSpcReduction="10000"/>
          </a:bodyPr>
          <a:lstStyle/>
          <a:p>
            <a:pPr algn="l">
              <a:defRPr sz="675" b="0">
                <a:solidFill>
                  <a:srgbClr val="AFC1C9"/>
                </a:solidFill>
                <a:latin typeface="DejaVu Sans"/>
                <a:ea typeface="DejaVu Sans"/>
                <a:cs typeface="DejaVu Sans"/>
              </a:defRPr>
            </a:pPr>
            <a:r>
              <a:rPr sz="675" b="0">
                <a:solidFill>
                  <a:srgbClr val="AFC1C9"/>
                </a:solidFill>
                <a:latin typeface="DejaVu Sans"/>
                <a:ea typeface="DejaVu Sans"/>
                <a:cs typeface="DejaVu Sans"/>
              </a:rPr>
              <a:t>E2 «Екологія»  •  Повоєнне відновлення забруднених територій</a:t>
            </a:r>
          </a:p>
        </p:txBody>
      </p:sp>
    </p:spTree>
    <p:extLst>
      <p:ext uri="{BB962C8B-B14F-4D97-AF65-F5344CB8AC3E}">
        <p14:creationId xmlns:p14="http://schemas.microsoft.com/office/powerpoint/2010/main" val="210304544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Прямокутник 25">
            <a:extLst>
              <a:ext uri="{FF2B5EF4-FFF2-40B4-BE49-F238E27FC236}">
                <a16:creationId xmlns:a16="http://schemas.microsoft.com/office/drawing/2014/main" id="{A11DD12F-5F84-4DB5-A941-366BD315C34C}"/>
              </a:ext>
            </a:extLst>
          </p:cNvPr>
          <p:cNvSpPr>
            <a:spLocks noGrp="1"/>
          </p:cNvSpPr>
          <p:nvPr/>
        </p:nvSpPr>
        <p:spPr>
          <a:xfrm>
            <a:off x="609600" y="266700"/>
            <a:ext cx="8191500" cy="228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9808" lnSpcReduction="10000"/>
          </a:bodyPr>
          <a:lstStyle/>
          <a:p>
            <a:pPr algn="l">
              <a:defRPr sz="975" b="1">
                <a:solidFill>
                  <a:srgbClr val="43B5C7"/>
                </a:solidFill>
                <a:latin typeface="DejaVu Sans"/>
                <a:ea typeface="DejaVu Sans"/>
                <a:cs typeface="DejaVu Sans"/>
              </a:defRPr>
            </a:pPr>
            <a:r>
              <a:rPr sz="975" b="1">
                <a:solidFill>
                  <a:srgbClr val="43B5C7"/>
                </a:solidFill>
                <a:latin typeface="DejaVu Sans"/>
                <a:ea typeface="DejaVu Sans"/>
                <a:cs typeface="DejaVu Sans"/>
              </a:rPr>
              <a:t>ЕТАПИ ВІДНОВЛЕННЯ</a:t>
            </a:r>
          </a:p>
        </p:txBody>
      </p:sp>
      <p:sp>
        <p:nvSpPr>
          <p:cNvPr id="2" name="Прямокутник 1">
            <a:extLst>
              <a:ext uri="{FF2B5EF4-FFF2-40B4-BE49-F238E27FC236}">
                <a16:creationId xmlns:a16="http://schemas.microsoft.com/office/drawing/2014/main" id="{ED789701-00EF-42B3-8516-01545EFA1D42}"/>
              </a:ext>
            </a:extLst>
          </p:cNvPr>
          <p:cNvSpPr>
            <a:spLocks noGrp="1"/>
          </p:cNvSpPr>
          <p:nvPr/>
        </p:nvSpPr>
        <p:spPr>
          <a:xfrm>
            <a:off x="609600" y="523875"/>
            <a:ext cx="10668000" cy="5905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2325" b="1">
                <a:solidFill>
                  <a:srgbClr val="0B1F33"/>
                </a:solidFill>
                <a:latin typeface="DejaVu Sans"/>
                <a:ea typeface="DejaVu Sans"/>
                <a:cs typeface="DejaVu Sans"/>
              </a:defRPr>
            </a:pPr>
            <a:r>
              <a:rPr sz="2325" b="1">
                <a:solidFill>
                  <a:srgbClr val="0B1F33"/>
                </a:solidFill>
                <a:latin typeface="DejaVu Sans"/>
                <a:ea typeface="DejaVu Sans"/>
                <a:cs typeface="DejaVu Sans"/>
              </a:rPr>
              <a:t>Етап 3. Локалізація та усунення небезпек</a:t>
            </a:r>
          </a:p>
        </p:txBody>
      </p:sp>
      <p:sp>
        <p:nvSpPr>
          <p:cNvPr id="3" name="Прямокутник 2">
            <a:extLst>
              <a:ext uri="{FF2B5EF4-FFF2-40B4-BE49-F238E27FC236}">
                <a16:creationId xmlns:a16="http://schemas.microsoft.com/office/drawing/2014/main" id="{CDC1513C-019E-41F9-BD88-B005A945C865}"/>
              </a:ext>
            </a:extLst>
          </p:cNvPr>
          <p:cNvSpPr>
            <a:spLocks noGrp="1"/>
          </p:cNvSpPr>
          <p:nvPr/>
        </p:nvSpPr>
        <p:spPr>
          <a:xfrm>
            <a:off x="609600" y="1181100"/>
            <a:ext cx="10972800" cy="28575"/>
          </a:xfrm>
          <a:prstGeom prst="rect">
            <a:avLst/>
          </a:prstGeom>
          <a:solidFill>
            <a:srgbClr val="43B5C7"/>
          </a:solidFill>
          <a:ln w="0">
            <a:noFill/>
          </a:ln>
        </p:spPr>
      </p:sp>
      <p:sp>
        <p:nvSpPr>
          <p:cNvPr id="4" name="Прямокутник 3">
            <a:extLst>
              <a:ext uri="{FF2B5EF4-FFF2-40B4-BE49-F238E27FC236}">
                <a16:creationId xmlns:a16="http://schemas.microsoft.com/office/drawing/2014/main" id="{B9DB8823-4AB7-44F6-BB78-7F787A4C3E23}"/>
              </a:ext>
            </a:extLst>
          </p:cNvPr>
          <p:cNvSpPr>
            <a:spLocks noGrp="1"/>
          </p:cNvSpPr>
          <p:nvPr/>
        </p:nvSpPr>
        <p:spPr>
          <a:xfrm>
            <a:off x="11001375" y="266700"/>
            <a:ext cx="581025" cy="228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9808" lnSpcReduction="10000"/>
          </a:bodyPr>
          <a:lstStyle/>
          <a:p>
            <a:pPr algn="r">
              <a:defRPr sz="975" b="1">
                <a:solidFill>
                  <a:srgbClr val="5C6E79"/>
                </a:solidFill>
                <a:latin typeface="DejaVu Sans"/>
                <a:ea typeface="DejaVu Sans"/>
                <a:cs typeface="DejaVu Sans"/>
              </a:defRPr>
            </a:pPr>
            <a:r>
              <a:rPr lang="uk-UA" sz="975" b="1" dirty="0">
                <a:solidFill>
                  <a:srgbClr val="5C6E79"/>
                </a:solidFill>
                <a:latin typeface="DejaVu Sans"/>
                <a:ea typeface="DejaVu Sans"/>
                <a:cs typeface="DejaVu Sans"/>
              </a:rPr>
              <a:t>19</a:t>
            </a:r>
            <a:endParaRPr sz="975" b="1" dirty="0">
              <a:solidFill>
                <a:srgbClr val="5C6E79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5" name="Прямокутник: округлені кути 4">
            <a:extLst>
              <a:ext uri="{FF2B5EF4-FFF2-40B4-BE49-F238E27FC236}">
                <a16:creationId xmlns:a16="http://schemas.microsoft.com/office/drawing/2014/main" id="{5FCC9203-D500-42AD-A128-411A76FF3A50}"/>
              </a:ext>
            </a:extLst>
          </p:cNvPr>
          <p:cNvSpPr>
            <a:spLocks noGrp="1"/>
          </p:cNvSpPr>
          <p:nvPr/>
        </p:nvSpPr>
        <p:spPr>
          <a:xfrm>
            <a:off x="609600" y="1428750"/>
            <a:ext cx="10972800" cy="876300"/>
          </a:xfrm>
          <a:prstGeom prst="roundRect">
            <a:avLst>
              <a:gd name="adj" fmla="val 15217"/>
            </a:avLst>
          </a:prstGeom>
          <a:solidFill>
            <a:srgbClr val="E4EEF1"/>
          </a:solidFill>
          <a:ln w="0">
            <a:noFill/>
          </a:ln>
        </p:spPr>
      </p:sp>
      <p:sp>
        <p:nvSpPr>
          <p:cNvPr id="6" name="Прямокутник: округлені кути 5">
            <a:extLst>
              <a:ext uri="{FF2B5EF4-FFF2-40B4-BE49-F238E27FC236}">
                <a16:creationId xmlns:a16="http://schemas.microsoft.com/office/drawing/2014/main" id="{31AA3D43-4ED4-4570-910A-D09D3C13D8FC}"/>
              </a:ext>
            </a:extLst>
          </p:cNvPr>
          <p:cNvSpPr>
            <a:spLocks noGrp="1"/>
          </p:cNvSpPr>
          <p:nvPr/>
        </p:nvSpPr>
        <p:spPr>
          <a:xfrm>
            <a:off x="609600" y="1428750"/>
            <a:ext cx="85725" cy="876300"/>
          </a:xfrm>
          <a:prstGeom prst="roundRect">
            <a:avLst>
              <a:gd name="adj" fmla="val 44444"/>
            </a:avLst>
          </a:prstGeom>
          <a:solidFill>
            <a:srgbClr val="E0B14D"/>
          </a:solidFill>
          <a:ln w="0">
            <a:noFill/>
          </a:ln>
        </p:spPr>
      </p:sp>
      <p:sp>
        <p:nvSpPr>
          <p:cNvPr id="7" name="Прямокутник 6">
            <a:extLst>
              <a:ext uri="{FF2B5EF4-FFF2-40B4-BE49-F238E27FC236}">
                <a16:creationId xmlns:a16="http://schemas.microsoft.com/office/drawing/2014/main" id="{11C88C9C-5F0B-4464-930C-B738F23816FB}"/>
              </a:ext>
            </a:extLst>
          </p:cNvPr>
          <p:cNvSpPr>
            <a:spLocks noGrp="1"/>
          </p:cNvSpPr>
          <p:nvPr/>
        </p:nvSpPr>
        <p:spPr>
          <a:xfrm>
            <a:off x="876300" y="1543050"/>
            <a:ext cx="10496550" cy="190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66667" lnSpcReduction="10000"/>
          </a:bodyPr>
          <a:lstStyle/>
          <a:p>
            <a:pPr algn="l">
              <a:defRPr sz="975" b="1">
                <a:solidFill>
                  <a:srgbClr val="E0B14D"/>
                </a:solidFill>
                <a:latin typeface="DejaVu Sans"/>
                <a:ea typeface="DejaVu Sans"/>
                <a:cs typeface="DejaVu Sans"/>
              </a:defRPr>
            </a:pPr>
            <a:r>
              <a:rPr sz="975" b="1">
                <a:solidFill>
                  <a:srgbClr val="E0B14D"/>
                </a:solidFill>
                <a:latin typeface="DejaVu Sans"/>
                <a:ea typeface="DejaVu Sans"/>
                <a:cs typeface="DejaVu Sans"/>
              </a:rPr>
              <a:t>ВИЗНАЧЕННЯ</a:t>
            </a:r>
          </a:p>
        </p:txBody>
      </p:sp>
      <p:sp>
        <p:nvSpPr>
          <p:cNvPr id="8" name="Прямокутник 7">
            <a:extLst>
              <a:ext uri="{FF2B5EF4-FFF2-40B4-BE49-F238E27FC236}">
                <a16:creationId xmlns:a16="http://schemas.microsoft.com/office/drawing/2014/main" id="{E7D8C04B-1E7B-4FCA-9924-1E8F6812C809}"/>
              </a:ext>
            </a:extLst>
          </p:cNvPr>
          <p:cNvSpPr>
            <a:spLocks noGrp="1"/>
          </p:cNvSpPr>
          <p:nvPr/>
        </p:nvSpPr>
        <p:spPr>
          <a:xfrm>
            <a:off x="876300" y="1752600"/>
            <a:ext cx="10496550" cy="4381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7325" lnSpcReduction="10000"/>
          </a:bodyPr>
          <a:lstStyle/>
          <a:p>
            <a:pPr algn="l">
              <a:defRPr sz="1425" b="1">
                <a:solidFill>
                  <a:srgbClr val="0B1F33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0B1F33"/>
                </a:solidFill>
                <a:latin typeface="DejaVu Sans"/>
                <a:ea typeface="DejaVu Sans"/>
                <a:cs typeface="DejaVu Sans"/>
              </a:rPr>
              <a:t>Локалізація небезпеки — невідкладне обмеження джерела впливу та шляхів поширення забруднення для захисту людей і довкілля.</a:t>
            </a:r>
          </a:p>
        </p:txBody>
      </p:sp>
      <p:sp>
        <p:nvSpPr>
          <p:cNvPr id="9" name="Прямокутник 8">
            <a:extLst>
              <a:ext uri="{FF2B5EF4-FFF2-40B4-BE49-F238E27FC236}">
                <a16:creationId xmlns:a16="http://schemas.microsoft.com/office/drawing/2014/main" id="{7C431D66-9688-495C-B0E1-677A315896BF}"/>
              </a:ext>
            </a:extLst>
          </p:cNvPr>
          <p:cNvSpPr>
            <a:spLocks noGrp="1"/>
          </p:cNvSpPr>
          <p:nvPr/>
        </p:nvSpPr>
        <p:spPr>
          <a:xfrm>
            <a:off x="685800" y="2628900"/>
            <a:ext cx="1809750" cy="12001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6900" b="1">
                <a:solidFill>
                  <a:srgbClr val="AE6054"/>
                </a:solidFill>
                <a:latin typeface="DejaVu Sans"/>
                <a:ea typeface="DejaVu Sans"/>
                <a:cs typeface="DejaVu Sans"/>
              </a:defRPr>
            </a:pPr>
            <a:r>
              <a:rPr sz="6900" b="1">
                <a:solidFill>
                  <a:srgbClr val="AE6054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10" name="Прямокутник 9">
            <a:extLst>
              <a:ext uri="{FF2B5EF4-FFF2-40B4-BE49-F238E27FC236}">
                <a16:creationId xmlns:a16="http://schemas.microsoft.com/office/drawing/2014/main" id="{3D3F6DA7-62B5-4B10-8F7F-68EC25E548B6}"/>
              </a:ext>
            </a:extLst>
          </p:cNvPr>
          <p:cNvSpPr>
            <a:spLocks noGrp="1"/>
          </p:cNvSpPr>
          <p:nvPr/>
        </p:nvSpPr>
        <p:spPr>
          <a:xfrm>
            <a:off x="2667000" y="2628900"/>
            <a:ext cx="7620000" cy="190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66667" lnSpcReduction="10000"/>
          </a:bodyPr>
          <a:lstStyle/>
          <a:p>
            <a:pPr algn="l">
              <a:defRPr sz="975" b="1">
                <a:solidFill>
                  <a:srgbClr val="AE6054"/>
                </a:solidFill>
                <a:latin typeface="DejaVu Sans"/>
                <a:ea typeface="DejaVu Sans"/>
                <a:cs typeface="DejaVu Sans"/>
              </a:defRPr>
            </a:pPr>
            <a:r>
              <a:rPr sz="975" b="1">
                <a:solidFill>
                  <a:srgbClr val="AE6054"/>
                </a:solidFill>
                <a:latin typeface="DejaVu Sans"/>
                <a:ea typeface="DejaVu Sans"/>
                <a:cs typeface="DejaVu Sans"/>
              </a:rPr>
              <a:t>ПЕРШОЧЕРГОВІ ЗАХОДИ</a:t>
            </a:r>
          </a:p>
        </p:txBody>
      </p:sp>
      <p:sp>
        <p:nvSpPr>
          <p:cNvPr id="11" name="Прямокутник: округлені кути 10">
            <a:extLst>
              <a:ext uri="{FF2B5EF4-FFF2-40B4-BE49-F238E27FC236}">
                <a16:creationId xmlns:a16="http://schemas.microsoft.com/office/drawing/2014/main" id="{5FADBC0A-08EE-4E1D-AB11-4A2743BAAB97}"/>
              </a:ext>
            </a:extLst>
          </p:cNvPr>
          <p:cNvSpPr>
            <a:spLocks noGrp="1"/>
          </p:cNvSpPr>
          <p:nvPr/>
        </p:nvSpPr>
        <p:spPr>
          <a:xfrm>
            <a:off x="2667000" y="3057525"/>
            <a:ext cx="76200" cy="76200"/>
          </a:xfrm>
          <a:prstGeom prst="roundRect">
            <a:avLst>
              <a:gd name="adj" fmla="val 50000"/>
            </a:avLst>
          </a:prstGeom>
          <a:solidFill>
            <a:srgbClr val="43B5C7"/>
          </a:solidFill>
          <a:ln w="0">
            <a:noFill/>
          </a:ln>
        </p:spPr>
      </p:sp>
      <p:sp>
        <p:nvSpPr>
          <p:cNvPr id="12" name="Прямокутник 11">
            <a:extLst>
              <a:ext uri="{FF2B5EF4-FFF2-40B4-BE49-F238E27FC236}">
                <a16:creationId xmlns:a16="http://schemas.microsoft.com/office/drawing/2014/main" id="{FFAD2D0C-DD55-4C66-A02E-DB411586180D}"/>
              </a:ext>
            </a:extLst>
          </p:cNvPr>
          <p:cNvSpPr>
            <a:spLocks noGrp="1"/>
          </p:cNvSpPr>
          <p:nvPr/>
        </p:nvSpPr>
        <p:spPr>
          <a:xfrm>
            <a:off x="2876550" y="2952750"/>
            <a:ext cx="7886700" cy="4095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350" b="0">
                <a:solidFill>
                  <a:srgbClr val="172735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172735"/>
                </a:solidFill>
                <a:latin typeface="DejaVu Sans"/>
                <a:ea typeface="DejaVu Sans"/>
                <a:cs typeface="DejaVu Sans"/>
              </a:rPr>
              <a:t>розмінування та забезпечення безпечного доступу</a:t>
            </a:r>
          </a:p>
        </p:txBody>
      </p:sp>
      <p:sp>
        <p:nvSpPr>
          <p:cNvPr id="13" name="Прямокутник: округлені кути 12">
            <a:extLst>
              <a:ext uri="{FF2B5EF4-FFF2-40B4-BE49-F238E27FC236}">
                <a16:creationId xmlns:a16="http://schemas.microsoft.com/office/drawing/2014/main" id="{8AF84C3A-4F28-408D-8838-AA7D22F09A47}"/>
              </a:ext>
            </a:extLst>
          </p:cNvPr>
          <p:cNvSpPr>
            <a:spLocks noGrp="1"/>
          </p:cNvSpPr>
          <p:nvPr/>
        </p:nvSpPr>
        <p:spPr>
          <a:xfrm>
            <a:off x="2667000" y="3486150"/>
            <a:ext cx="76200" cy="76200"/>
          </a:xfrm>
          <a:prstGeom prst="roundRect">
            <a:avLst>
              <a:gd name="adj" fmla="val 50000"/>
            </a:avLst>
          </a:prstGeom>
          <a:solidFill>
            <a:srgbClr val="63956D"/>
          </a:solidFill>
          <a:ln w="0">
            <a:noFill/>
          </a:ln>
        </p:spPr>
      </p:sp>
      <p:sp>
        <p:nvSpPr>
          <p:cNvPr id="14" name="Прямокутник 13">
            <a:extLst>
              <a:ext uri="{FF2B5EF4-FFF2-40B4-BE49-F238E27FC236}">
                <a16:creationId xmlns:a16="http://schemas.microsoft.com/office/drawing/2014/main" id="{D65229B0-0531-4B85-800D-F300A82F7869}"/>
              </a:ext>
            </a:extLst>
          </p:cNvPr>
          <p:cNvSpPr>
            <a:spLocks noGrp="1"/>
          </p:cNvSpPr>
          <p:nvPr/>
        </p:nvSpPr>
        <p:spPr>
          <a:xfrm>
            <a:off x="2876550" y="3381375"/>
            <a:ext cx="7886700" cy="4095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350" b="0">
                <a:solidFill>
                  <a:srgbClr val="172735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172735"/>
                </a:solidFill>
                <a:latin typeface="DejaVu Sans"/>
                <a:ea typeface="DejaVu Sans"/>
                <a:cs typeface="DejaVu Sans"/>
              </a:rPr>
              <a:t>ліквідація аварійних об’єктів</a:t>
            </a:r>
          </a:p>
        </p:txBody>
      </p:sp>
      <p:sp>
        <p:nvSpPr>
          <p:cNvPr id="15" name="Прямокутник: округлені кути 14">
            <a:extLst>
              <a:ext uri="{FF2B5EF4-FFF2-40B4-BE49-F238E27FC236}">
                <a16:creationId xmlns:a16="http://schemas.microsoft.com/office/drawing/2014/main" id="{1FF463CE-F518-4BBF-829F-EEB7B5183C2D}"/>
              </a:ext>
            </a:extLst>
          </p:cNvPr>
          <p:cNvSpPr>
            <a:spLocks noGrp="1"/>
          </p:cNvSpPr>
          <p:nvPr/>
        </p:nvSpPr>
        <p:spPr>
          <a:xfrm>
            <a:off x="2667000" y="3914775"/>
            <a:ext cx="76200" cy="76200"/>
          </a:xfrm>
          <a:prstGeom prst="roundRect">
            <a:avLst>
              <a:gd name="adj" fmla="val 50000"/>
            </a:avLst>
          </a:prstGeom>
          <a:solidFill>
            <a:srgbClr val="E0B14D"/>
          </a:solidFill>
          <a:ln w="0">
            <a:noFill/>
          </a:ln>
        </p:spPr>
      </p:sp>
      <p:sp>
        <p:nvSpPr>
          <p:cNvPr id="16" name="Прямокутник 15">
            <a:extLst>
              <a:ext uri="{FF2B5EF4-FFF2-40B4-BE49-F238E27FC236}">
                <a16:creationId xmlns:a16="http://schemas.microsoft.com/office/drawing/2014/main" id="{591C0718-C586-4E35-8775-2C2543B81C25}"/>
              </a:ext>
            </a:extLst>
          </p:cNvPr>
          <p:cNvSpPr>
            <a:spLocks noGrp="1"/>
          </p:cNvSpPr>
          <p:nvPr/>
        </p:nvSpPr>
        <p:spPr>
          <a:xfrm>
            <a:off x="2876550" y="3810000"/>
            <a:ext cx="7886700" cy="4095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350" b="0">
                <a:solidFill>
                  <a:srgbClr val="172735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172735"/>
                </a:solidFill>
                <a:latin typeface="DejaVu Sans"/>
                <a:ea typeface="DejaVu Sans"/>
                <a:cs typeface="DejaVu Sans"/>
              </a:rPr>
              <a:t>ізоляція джерел забруднення</a:t>
            </a:r>
          </a:p>
        </p:txBody>
      </p:sp>
      <p:sp>
        <p:nvSpPr>
          <p:cNvPr id="17" name="Прямокутник: округлені кути 16">
            <a:extLst>
              <a:ext uri="{FF2B5EF4-FFF2-40B4-BE49-F238E27FC236}">
                <a16:creationId xmlns:a16="http://schemas.microsoft.com/office/drawing/2014/main" id="{22630E7D-14FB-4712-9C30-71EE1AEF401F}"/>
              </a:ext>
            </a:extLst>
          </p:cNvPr>
          <p:cNvSpPr>
            <a:spLocks noGrp="1"/>
          </p:cNvSpPr>
          <p:nvPr/>
        </p:nvSpPr>
        <p:spPr>
          <a:xfrm>
            <a:off x="2667000" y="4343400"/>
            <a:ext cx="76200" cy="76200"/>
          </a:xfrm>
          <a:prstGeom prst="roundRect">
            <a:avLst>
              <a:gd name="adj" fmla="val 50000"/>
            </a:avLst>
          </a:prstGeom>
          <a:solidFill>
            <a:srgbClr val="43B5C7"/>
          </a:solidFill>
          <a:ln w="0">
            <a:noFill/>
          </a:ln>
        </p:spPr>
      </p:sp>
      <p:sp>
        <p:nvSpPr>
          <p:cNvPr id="18" name="Прямокутник 17">
            <a:extLst>
              <a:ext uri="{FF2B5EF4-FFF2-40B4-BE49-F238E27FC236}">
                <a16:creationId xmlns:a16="http://schemas.microsoft.com/office/drawing/2014/main" id="{708AB2DA-9222-4F36-850D-73A0CFC937B5}"/>
              </a:ext>
            </a:extLst>
          </p:cNvPr>
          <p:cNvSpPr>
            <a:spLocks noGrp="1"/>
          </p:cNvSpPr>
          <p:nvPr/>
        </p:nvSpPr>
        <p:spPr>
          <a:xfrm>
            <a:off x="2876550" y="4238625"/>
            <a:ext cx="7886700" cy="4095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350" b="0">
                <a:solidFill>
                  <a:srgbClr val="172735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172735"/>
                </a:solidFill>
                <a:latin typeface="DejaVu Sans"/>
                <a:ea typeface="DejaVu Sans"/>
                <a:cs typeface="DejaVu Sans"/>
              </a:rPr>
              <a:t>припинення витоків</a:t>
            </a:r>
          </a:p>
        </p:txBody>
      </p:sp>
      <p:sp>
        <p:nvSpPr>
          <p:cNvPr id="19" name="Прямокутник: округлені кути 18">
            <a:extLst>
              <a:ext uri="{FF2B5EF4-FFF2-40B4-BE49-F238E27FC236}">
                <a16:creationId xmlns:a16="http://schemas.microsoft.com/office/drawing/2014/main" id="{CD86B648-ADDF-4BC9-A547-845F4ABFE56D}"/>
              </a:ext>
            </a:extLst>
          </p:cNvPr>
          <p:cNvSpPr>
            <a:spLocks noGrp="1"/>
          </p:cNvSpPr>
          <p:nvPr/>
        </p:nvSpPr>
        <p:spPr>
          <a:xfrm>
            <a:off x="2667000" y="4772025"/>
            <a:ext cx="76200" cy="76200"/>
          </a:xfrm>
          <a:prstGeom prst="roundRect">
            <a:avLst>
              <a:gd name="adj" fmla="val 50000"/>
            </a:avLst>
          </a:prstGeom>
          <a:solidFill>
            <a:srgbClr val="63956D"/>
          </a:solidFill>
          <a:ln w="0">
            <a:noFill/>
          </a:ln>
        </p:spPr>
      </p:sp>
      <p:sp>
        <p:nvSpPr>
          <p:cNvPr id="20" name="Прямокутник 19">
            <a:extLst>
              <a:ext uri="{FF2B5EF4-FFF2-40B4-BE49-F238E27FC236}">
                <a16:creationId xmlns:a16="http://schemas.microsoft.com/office/drawing/2014/main" id="{756F72B9-48CA-4BB0-93B5-0E4CAD66F346}"/>
              </a:ext>
            </a:extLst>
          </p:cNvPr>
          <p:cNvSpPr>
            <a:spLocks noGrp="1"/>
          </p:cNvSpPr>
          <p:nvPr/>
        </p:nvSpPr>
        <p:spPr>
          <a:xfrm>
            <a:off x="2876550" y="4667250"/>
            <a:ext cx="7886700" cy="4095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350" b="0">
                <a:solidFill>
                  <a:srgbClr val="172735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172735"/>
                </a:solidFill>
                <a:latin typeface="DejaVu Sans"/>
                <a:ea typeface="DejaVu Sans"/>
                <a:cs typeface="DejaVu Sans"/>
              </a:rPr>
              <a:t>очищення небезпечних територій</a:t>
            </a:r>
          </a:p>
        </p:txBody>
      </p:sp>
      <p:sp>
        <p:nvSpPr>
          <p:cNvPr id="21" name="Прямокутник: округлені кути 20">
            <a:extLst>
              <a:ext uri="{FF2B5EF4-FFF2-40B4-BE49-F238E27FC236}">
                <a16:creationId xmlns:a16="http://schemas.microsoft.com/office/drawing/2014/main" id="{1CAA3813-46E9-41AA-B620-A94D7E2731AD}"/>
              </a:ext>
            </a:extLst>
          </p:cNvPr>
          <p:cNvSpPr>
            <a:spLocks noGrp="1"/>
          </p:cNvSpPr>
          <p:nvPr/>
        </p:nvSpPr>
        <p:spPr>
          <a:xfrm>
            <a:off x="2667000" y="5200650"/>
            <a:ext cx="76200" cy="76200"/>
          </a:xfrm>
          <a:prstGeom prst="roundRect">
            <a:avLst>
              <a:gd name="adj" fmla="val 50000"/>
            </a:avLst>
          </a:prstGeom>
          <a:solidFill>
            <a:srgbClr val="E0B14D"/>
          </a:solidFill>
          <a:ln w="0">
            <a:noFill/>
          </a:ln>
        </p:spPr>
      </p:sp>
      <p:sp>
        <p:nvSpPr>
          <p:cNvPr id="22" name="Прямокутник 21">
            <a:extLst>
              <a:ext uri="{FF2B5EF4-FFF2-40B4-BE49-F238E27FC236}">
                <a16:creationId xmlns:a16="http://schemas.microsoft.com/office/drawing/2014/main" id="{781E6495-C698-4FBE-9B74-1390B31B5422}"/>
              </a:ext>
            </a:extLst>
          </p:cNvPr>
          <p:cNvSpPr>
            <a:spLocks noGrp="1"/>
          </p:cNvSpPr>
          <p:nvPr/>
        </p:nvSpPr>
        <p:spPr>
          <a:xfrm>
            <a:off x="2876550" y="5095875"/>
            <a:ext cx="7886700" cy="4095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350" b="0">
                <a:solidFill>
                  <a:srgbClr val="172735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172735"/>
                </a:solidFill>
                <a:latin typeface="DejaVu Sans"/>
                <a:ea typeface="DejaVu Sans"/>
                <a:cs typeface="DejaVu Sans"/>
              </a:rPr>
              <a:t>контроль забруднених матеріалів</a:t>
            </a:r>
          </a:p>
        </p:txBody>
      </p:sp>
      <p:sp>
        <p:nvSpPr>
          <p:cNvPr id="23" name="Прямокутник: округлені кути 22">
            <a:extLst>
              <a:ext uri="{FF2B5EF4-FFF2-40B4-BE49-F238E27FC236}">
                <a16:creationId xmlns:a16="http://schemas.microsoft.com/office/drawing/2014/main" id="{60A8D692-3CCB-482A-BB69-443858E1ACC4}"/>
              </a:ext>
            </a:extLst>
          </p:cNvPr>
          <p:cNvSpPr>
            <a:spLocks noGrp="1"/>
          </p:cNvSpPr>
          <p:nvPr/>
        </p:nvSpPr>
        <p:spPr>
          <a:xfrm>
            <a:off x="609600" y="5619750"/>
            <a:ext cx="10972800" cy="685800"/>
          </a:xfrm>
          <a:prstGeom prst="roundRect">
            <a:avLst>
              <a:gd name="adj" fmla="val 19444"/>
            </a:avLst>
          </a:prstGeom>
          <a:solidFill>
            <a:srgbClr val="AE6054"/>
          </a:solidFill>
          <a:ln w="0">
            <a:noFill/>
          </a:ln>
        </p:spPr>
      </p:sp>
      <p:sp>
        <p:nvSpPr>
          <p:cNvPr id="24" name="Прямокутник 23">
            <a:extLst>
              <a:ext uri="{FF2B5EF4-FFF2-40B4-BE49-F238E27FC236}">
                <a16:creationId xmlns:a16="http://schemas.microsoft.com/office/drawing/2014/main" id="{0BABE549-BA16-4D16-8543-761FC8ADBD2A}"/>
              </a:ext>
            </a:extLst>
          </p:cNvPr>
          <p:cNvSpPr>
            <a:spLocks noGrp="1"/>
          </p:cNvSpPr>
          <p:nvPr/>
        </p:nvSpPr>
        <p:spPr>
          <a:xfrm>
            <a:off x="838200" y="5715000"/>
            <a:ext cx="10515600" cy="4762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15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Цей етап виконує функцію екологічного аварійного реагування.</a:t>
            </a:r>
          </a:p>
        </p:txBody>
      </p:sp>
      <p:sp>
        <p:nvSpPr>
          <p:cNvPr id="25" name="Прямокутник 24">
            <a:extLst>
              <a:ext uri="{FF2B5EF4-FFF2-40B4-BE49-F238E27FC236}">
                <a16:creationId xmlns:a16="http://schemas.microsoft.com/office/drawing/2014/main" id="{9493A41E-F748-4779-A32F-AD03DAEC8D27}"/>
              </a:ext>
            </a:extLst>
          </p:cNvPr>
          <p:cNvSpPr>
            <a:spLocks noGrp="1"/>
          </p:cNvSpPr>
          <p:nvPr/>
        </p:nvSpPr>
        <p:spPr>
          <a:xfrm>
            <a:off x="609600" y="6562725"/>
            <a:ext cx="7239000" cy="1333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40741" lnSpcReduction="10000"/>
          </a:bodyPr>
          <a:lstStyle/>
          <a:p>
            <a:pPr algn="l">
              <a:defRPr sz="675" b="0">
                <a:solidFill>
                  <a:srgbClr val="71818B"/>
                </a:solidFill>
                <a:latin typeface="DejaVu Sans"/>
                <a:ea typeface="DejaVu Sans"/>
                <a:cs typeface="DejaVu Sans"/>
              </a:defRPr>
            </a:pPr>
            <a:r>
              <a:rPr sz="675" b="0">
                <a:solidFill>
                  <a:srgbClr val="71818B"/>
                </a:solidFill>
                <a:latin typeface="DejaVu Sans"/>
                <a:ea typeface="DejaVu Sans"/>
                <a:cs typeface="DejaVu Sans"/>
              </a:rPr>
              <a:t>E2 «Екологія»  •  Повоєнне відновлення забруднених територій</a:t>
            </a:r>
          </a:p>
        </p:txBody>
      </p:sp>
    </p:spTree>
    <p:extLst>
      <p:ext uri="{BB962C8B-B14F-4D97-AF65-F5344CB8AC3E}">
        <p14:creationId xmlns:p14="http://schemas.microsoft.com/office/powerpoint/2010/main" val="81546432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Прямокутник 36">
            <a:extLst>
              <a:ext uri="{FF2B5EF4-FFF2-40B4-BE49-F238E27FC236}">
                <a16:creationId xmlns:a16="http://schemas.microsoft.com/office/drawing/2014/main" id="{43D5A7E3-705F-472C-AD67-C4528D79BE9A}"/>
              </a:ext>
            </a:extLst>
          </p:cNvPr>
          <p:cNvSpPr>
            <a:spLocks noGrp="1"/>
          </p:cNvSpPr>
          <p:nvPr/>
        </p:nvSpPr>
        <p:spPr>
          <a:xfrm>
            <a:off x="609600" y="266700"/>
            <a:ext cx="8191500" cy="228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9808" lnSpcReduction="10000"/>
          </a:bodyPr>
          <a:lstStyle/>
          <a:p>
            <a:pPr algn="l">
              <a:defRPr sz="975" b="1">
                <a:solidFill>
                  <a:srgbClr val="43B5C7"/>
                </a:solidFill>
                <a:latin typeface="DejaVu Sans"/>
                <a:ea typeface="DejaVu Sans"/>
                <a:cs typeface="DejaVu Sans"/>
              </a:defRPr>
            </a:pPr>
            <a:r>
              <a:rPr sz="975" b="1">
                <a:solidFill>
                  <a:srgbClr val="43B5C7"/>
                </a:solidFill>
                <a:latin typeface="DejaVu Sans"/>
                <a:ea typeface="DejaVu Sans"/>
                <a:cs typeface="DejaVu Sans"/>
              </a:rPr>
              <a:t>ЕТАПИ ВІДНОВЛЕННЯ</a:t>
            </a:r>
          </a:p>
        </p:txBody>
      </p:sp>
      <p:sp>
        <p:nvSpPr>
          <p:cNvPr id="2" name="Прямокутник 1">
            <a:extLst>
              <a:ext uri="{FF2B5EF4-FFF2-40B4-BE49-F238E27FC236}">
                <a16:creationId xmlns:a16="http://schemas.microsoft.com/office/drawing/2014/main" id="{698960CC-625A-4C22-B058-C0FA19064C23}"/>
              </a:ext>
            </a:extLst>
          </p:cNvPr>
          <p:cNvSpPr>
            <a:spLocks noGrp="1"/>
          </p:cNvSpPr>
          <p:nvPr/>
        </p:nvSpPr>
        <p:spPr>
          <a:xfrm>
            <a:off x="609600" y="523875"/>
            <a:ext cx="10668000" cy="5905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23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2325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DejaVu Sans"/>
                <a:ea typeface="DejaVu Sans"/>
                <a:cs typeface="DejaVu Sans"/>
              </a:rPr>
              <a:t>Етап</a:t>
            </a:r>
            <a:r>
              <a:rPr sz="2325" b="1" dirty="0">
                <a:solidFill>
                  <a:schemeClr val="tx1">
                    <a:lumMod val="95000"/>
                    <a:lumOff val="5000"/>
                  </a:schemeClr>
                </a:solidFill>
                <a:latin typeface="DejaVu Sans"/>
                <a:ea typeface="DejaVu Sans"/>
                <a:cs typeface="DejaVu Sans"/>
              </a:rPr>
              <a:t> 4. </a:t>
            </a:r>
            <a:r>
              <a:rPr sz="2325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DejaVu Sans"/>
                <a:ea typeface="DejaVu Sans"/>
                <a:cs typeface="DejaVu Sans"/>
              </a:rPr>
              <a:t>Ремедіація</a:t>
            </a:r>
            <a:r>
              <a:rPr sz="2325" b="1" dirty="0">
                <a:solidFill>
                  <a:schemeClr val="tx1">
                    <a:lumMod val="95000"/>
                    <a:lumOff val="5000"/>
                  </a:schemeClr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2325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DejaVu Sans"/>
                <a:ea typeface="DejaVu Sans"/>
                <a:cs typeface="DejaVu Sans"/>
              </a:rPr>
              <a:t>та</a:t>
            </a:r>
            <a:r>
              <a:rPr sz="2325" b="1" dirty="0">
                <a:solidFill>
                  <a:schemeClr val="tx1">
                    <a:lumMod val="95000"/>
                    <a:lumOff val="5000"/>
                  </a:schemeClr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2325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DejaVu Sans"/>
                <a:ea typeface="DejaVu Sans"/>
                <a:cs typeface="DejaVu Sans"/>
              </a:rPr>
              <a:t>стабілізація</a:t>
            </a:r>
            <a:endParaRPr sz="2325" b="1" dirty="0">
              <a:solidFill>
                <a:schemeClr val="tx1">
                  <a:lumMod val="95000"/>
                  <a:lumOff val="5000"/>
                </a:schemeClr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3" name="Прямокутник 2">
            <a:extLst>
              <a:ext uri="{FF2B5EF4-FFF2-40B4-BE49-F238E27FC236}">
                <a16:creationId xmlns:a16="http://schemas.microsoft.com/office/drawing/2014/main" id="{BEFF16EB-F9CB-4D30-8A6A-31CB557178E7}"/>
              </a:ext>
            </a:extLst>
          </p:cNvPr>
          <p:cNvSpPr>
            <a:spLocks noGrp="1"/>
          </p:cNvSpPr>
          <p:nvPr/>
        </p:nvSpPr>
        <p:spPr>
          <a:xfrm>
            <a:off x="609600" y="1181100"/>
            <a:ext cx="10972800" cy="28575"/>
          </a:xfrm>
          <a:prstGeom prst="rect">
            <a:avLst/>
          </a:prstGeom>
          <a:solidFill>
            <a:srgbClr val="43B5C7"/>
          </a:solidFill>
          <a:ln w="0">
            <a:noFill/>
          </a:ln>
        </p:spPr>
      </p:sp>
      <p:sp>
        <p:nvSpPr>
          <p:cNvPr id="4" name="Прямокутник 3">
            <a:extLst>
              <a:ext uri="{FF2B5EF4-FFF2-40B4-BE49-F238E27FC236}">
                <a16:creationId xmlns:a16="http://schemas.microsoft.com/office/drawing/2014/main" id="{67386AF5-9848-47D0-8990-9177142BAC8E}"/>
              </a:ext>
            </a:extLst>
          </p:cNvPr>
          <p:cNvSpPr>
            <a:spLocks noGrp="1"/>
          </p:cNvSpPr>
          <p:nvPr/>
        </p:nvSpPr>
        <p:spPr>
          <a:xfrm>
            <a:off x="11001375" y="266700"/>
            <a:ext cx="581025" cy="228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9808" lnSpcReduction="10000"/>
          </a:bodyPr>
          <a:lstStyle/>
          <a:p>
            <a:pPr algn="r">
              <a:defRPr sz="975" b="1">
                <a:solidFill>
                  <a:srgbClr val="AEC1C9"/>
                </a:solidFill>
                <a:latin typeface="DejaVu Sans"/>
                <a:ea typeface="DejaVu Sans"/>
                <a:cs typeface="DejaVu Sans"/>
              </a:defRPr>
            </a:pPr>
            <a:r>
              <a:rPr lang="uk-UA" sz="975" b="1" dirty="0">
                <a:solidFill>
                  <a:srgbClr val="AEC1C9"/>
                </a:solidFill>
                <a:latin typeface="DejaVu Sans"/>
                <a:ea typeface="DejaVu Sans"/>
                <a:cs typeface="DejaVu Sans"/>
              </a:rPr>
              <a:t>20</a:t>
            </a:r>
            <a:endParaRPr sz="975" b="1" dirty="0">
              <a:solidFill>
                <a:srgbClr val="AEC1C9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5" name="Прямокутник: округлені кути 4">
            <a:extLst>
              <a:ext uri="{FF2B5EF4-FFF2-40B4-BE49-F238E27FC236}">
                <a16:creationId xmlns:a16="http://schemas.microsoft.com/office/drawing/2014/main" id="{5CCA34AB-DEF3-41C6-9D7D-0FBB738B7DB6}"/>
              </a:ext>
            </a:extLst>
          </p:cNvPr>
          <p:cNvSpPr>
            <a:spLocks noGrp="1"/>
          </p:cNvSpPr>
          <p:nvPr/>
        </p:nvSpPr>
        <p:spPr>
          <a:xfrm>
            <a:off x="609600" y="1428750"/>
            <a:ext cx="10972800" cy="876300"/>
          </a:xfrm>
          <a:prstGeom prst="roundRect">
            <a:avLst>
              <a:gd name="adj" fmla="val 15217"/>
            </a:avLst>
          </a:prstGeom>
          <a:solidFill>
            <a:srgbClr val="18374F"/>
          </a:solidFill>
          <a:ln w="0">
            <a:noFill/>
          </a:ln>
        </p:spPr>
      </p:sp>
      <p:sp>
        <p:nvSpPr>
          <p:cNvPr id="6" name="Прямокутник: округлені кути 5">
            <a:extLst>
              <a:ext uri="{FF2B5EF4-FFF2-40B4-BE49-F238E27FC236}">
                <a16:creationId xmlns:a16="http://schemas.microsoft.com/office/drawing/2014/main" id="{4DFB5BF0-5551-4D14-80A5-8BE06C594710}"/>
              </a:ext>
            </a:extLst>
          </p:cNvPr>
          <p:cNvSpPr>
            <a:spLocks noGrp="1"/>
          </p:cNvSpPr>
          <p:nvPr/>
        </p:nvSpPr>
        <p:spPr>
          <a:xfrm>
            <a:off x="609600" y="1428750"/>
            <a:ext cx="85725" cy="876300"/>
          </a:xfrm>
          <a:prstGeom prst="roundRect">
            <a:avLst>
              <a:gd name="adj" fmla="val 44444"/>
            </a:avLst>
          </a:prstGeom>
          <a:solidFill>
            <a:srgbClr val="E0B14D"/>
          </a:solidFill>
          <a:ln w="0">
            <a:noFill/>
          </a:ln>
        </p:spPr>
      </p:sp>
      <p:sp>
        <p:nvSpPr>
          <p:cNvPr id="7" name="Прямокутник 6">
            <a:extLst>
              <a:ext uri="{FF2B5EF4-FFF2-40B4-BE49-F238E27FC236}">
                <a16:creationId xmlns:a16="http://schemas.microsoft.com/office/drawing/2014/main" id="{B4BBD0E2-FCEB-4D46-8CDE-CCC8D9938FF6}"/>
              </a:ext>
            </a:extLst>
          </p:cNvPr>
          <p:cNvSpPr>
            <a:spLocks noGrp="1"/>
          </p:cNvSpPr>
          <p:nvPr/>
        </p:nvSpPr>
        <p:spPr>
          <a:xfrm>
            <a:off x="876300" y="1543050"/>
            <a:ext cx="10496550" cy="190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66667" lnSpcReduction="10000"/>
          </a:bodyPr>
          <a:lstStyle/>
          <a:p>
            <a:pPr algn="l">
              <a:defRPr sz="975" b="1">
                <a:solidFill>
                  <a:srgbClr val="E0B14D"/>
                </a:solidFill>
                <a:latin typeface="DejaVu Sans"/>
                <a:ea typeface="DejaVu Sans"/>
                <a:cs typeface="DejaVu Sans"/>
              </a:defRPr>
            </a:pPr>
            <a:r>
              <a:rPr sz="975" b="1">
                <a:solidFill>
                  <a:srgbClr val="E0B14D"/>
                </a:solidFill>
                <a:latin typeface="DejaVu Sans"/>
                <a:ea typeface="DejaVu Sans"/>
                <a:cs typeface="DejaVu Sans"/>
              </a:rPr>
              <a:t>ВИЗНАЧЕННЯ</a:t>
            </a:r>
          </a:p>
        </p:txBody>
      </p:sp>
      <p:sp>
        <p:nvSpPr>
          <p:cNvPr id="8" name="Прямокутник 7">
            <a:extLst>
              <a:ext uri="{FF2B5EF4-FFF2-40B4-BE49-F238E27FC236}">
                <a16:creationId xmlns:a16="http://schemas.microsoft.com/office/drawing/2014/main" id="{73C5BA4A-62A4-4312-AEA9-8AA64FA25956}"/>
              </a:ext>
            </a:extLst>
          </p:cNvPr>
          <p:cNvSpPr>
            <a:spLocks noGrp="1"/>
          </p:cNvSpPr>
          <p:nvPr/>
        </p:nvSpPr>
        <p:spPr>
          <a:xfrm>
            <a:off x="876300" y="1752600"/>
            <a:ext cx="10496550" cy="4381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7325" lnSpcReduction="10000"/>
          </a:bodyPr>
          <a:lstStyle/>
          <a:p>
            <a:pPr algn="l">
              <a:defRPr sz="14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Ремедіація та стабілізація — очищення, видалення, зменшення рухливості або ізоляція забруднювачів до рівня, сумісного з безпечним використанням території.</a:t>
            </a:r>
          </a:p>
        </p:txBody>
      </p:sp>
      <p:sp>
        <p:nvSpPr>
          <p:cNvPr id="9" name="Прямокутник 8">
            <a:extLst>
              <a:ext uri="{FF2B5EF4-FFF2-40B4-BE49-F238E27FC236}">
                <a16:creationId xmlns:a16="http://schemas.microsoft.com/office/drawing/2014/main" id="{F4AC6E3E-2EF3-4E9E-98BF-520F9BCD4129}"/>
              </a:ext>
            </a:extLst>
          </p:cNvPr>
          <p:cNvSpPr>
            <a:spLocks noGrp="1"/>
          </p:cNvSpPr>
          <p:nvPr/>
        </p:nvSpPr>
        <p:spPr>
          <a:xfrm>
            <a:off x="609600" y="2609850"/>
            <a:ext cx="3333750" cy="190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66667" lnSpcReduction="10000"/>
          </a:bodyPr>
          <a:lstStyle/>
          <a:p>
            <a:pPr algn="l">
              <a:defRPr sz="975" b="1">
                <a:solidFill>
                  <a:srgbClr val="43B5C7"/>
                </a:solidFill>
                <a:latin typeface="DejaVu Sans"/>
                <a:ea typeface="DejaVu Sans"/>
                <a:cs typeface="DejaVu Sans"/>
              </a:defRPr>
            </a:pPr>
            <a:r>
              <a:rPr sz="975" b="1">
                <a:solidFill>
                  <a:srgbClr val="43B5C7"/>
                </a:solidFill>
                <a:latin typeface="DejaVu Sans"/>
                <a:ea typeface="DejaVu Sans"/>
                <a:cs typeface="DejaVu Sans"/>
              </a:rPr>
              <a:t>ТЕХНОЛОГІЧНІ ВАРІАНТИ</a:t>
            </a:r>
          </a:p>
        </p:txBody>
      </p:sp>
      <p:sp>
        <p:nvSpPr>
          <p:cNvPr id="10" name="Прямокутник: округлені кути 9">
            <a:extLst>
              <a:ext uri="{FF2B5EF4-FFF2-40B4-BE49-F238E27FC236}">
                <a16:creationId xmlns:a16="http://schemas.microsoft.com/office/drawing/2014/main" id="{997B2C64-5750-4D8F-A399-656797945F0F}"/>
              </a:ext>
            </a:extLst>
          </p:cNvPr>
          <p:cNvSpPr>
            <a:spLocks noGrp="1"/>
          </p:cNvSpPr>
          <p:nvPr/>
        </p:nvSpPr>
        <p:spPr>
          <a:xfrm>
            <a:off x="609600" y="3019425"/>
            <a:ext cx="76200" cy="76200"/>
          </a:xfrm>
          <a:prstGeom prst="roundRect">
            <a:avLst>
              <a:gd name="adj" fmla="val 50000"/>
            </a:avLst>
          </a:prstGeom>
          <a:solidFill>
            <a:srgbClr val="43B5C7"/>
          </a:solidFill>
          <a:ln w="0">
            <a:noFill/>
          </a:ln>
        </p:spPr>
      </p:sp>
      <p:sp>
        <p:nvSpPr>
          <p:cNvPr id="11" name="Прямокутник 10">
            <a:extLst>
              <a:ext uri="{FF2B5EF4-FFF2-40B4-BE49-F238E27FC236}">
                <a16:creationId xmlns:a16="http://schemas.microsoft.com/office/drawing/2014/main" id="{78571CB1-AC04-4C6F-85B3-C71C4AB6EDE7}"/>
              </a:ext>
            </a:extLst>
          </p:cNvPr>
          <p:cNvSpPr>
            <a:spLocks noGrp="1"/>
          </p:cNvSpPr>
          <p:nvPr/>
        </p:nvSpPr>
        <p:spPr>
          <a:xfrm>
            <a:off x="819150" y="2914650"/>
            <a:ext cx="4552950" cy="3810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35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chemeClr val="tx1">
                    <a:lumMod val="95000"/>
                    <a:lumOff val="5000"/>
                  </a:schemeClr>
                </a:solidFill>
                <a:latin typeface="DejaVu Sans"/>
                <a:ea typeface="DejaVu Sans"/>
                <a:cs typeface="DejaVu Sans"/>
              </a:rPr>
              <a:t>механічне очищення</a:t>
            </a:r>
          </a:p>
        </p:txBody>
      </p:sp>
      <p:sp>
        <p:nvSpPr>
          <p:cNvPr id="12" name="Прямокутник: округлені кути 11">
            <a:extLst>
              <a:ext uri="{FF2B5EF4-FFF2-40B4-BE49-F238E27FC236}">
                <a16:creationId xmlns:a16="http://schemas.microsoft.com/office/drawing/2014/main" id="{E2EA9063-2EEC-4354-A0EF-6C922D4F85DC}"/>
              </a:ext>
            </a:extLst>
          </p:cNvPr>
          <p:cNvSpPr>
            <a:spLocks noGrp="1"/>
          </p:cNvSpPr>
          <p:nvPr/>
        </p:nvSpPr>
        <p:spPr>
          <a:xfrm>
            <a:off x="609600" y="3419475"/>
            <a:ext cx="76200" cy="76200"/>
          </a:xfrm>
          <a:prstGeom prst="roundRect">
            <a:avLst>
              <a:gd name="adj" fmla="val 50000"/>
            </a:avLst>
          </a:prstGeom>
          <a:solidFill>
            <a:srgbClr val="63956D"/>
          </a:solidFill>
          <a:ln w="0">
            <a:noFill/>
          </a:ln>
        </p:spPr>
      </p:sp>
      <p:sp>
        <p:nvSpPr>
          <p:cNvPr id="13" name="Прямокутник 12">
            <a:extLst>
              <a:ext uri="{FF2B5EF4-FFF2-40B4-BE49-F238E27FC236}">
                <a16:creationId xmlns:a16="http://schemas.microsoft.com/office/drawing/2014/main" id="{E3AFE9DB-8EB4-4558-A670-3067467C4DAC}"/>
              </a:ext>
            </a:extLst>
          </p:cNvPr>
          <p:cNvSpPr>
            <a:spLocks noGrp="1"/>
          </p:cNvSpPr>
          <p:nvPr/>
        </p:nvSpPr>
        <p:spPr>
          <a:xfrm>
            <a:off x="819150" y="3314700"/>
            <a:ext cx="4552950" cy="3810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35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chemeClr val="tx1">
                    <a:lumMod val="95000"/>
                    <a:lumOff val="5000"/>
                  </a:schemeClr>
                </a:solidFill>
                <a:latin typeface="DejaVu Sans"/>
                <a:ea typeface="DejaVu Sans"/>
                <a:cs typeface="DejaVu Sans"/>
              </a:rPr>
              <a:t>заміна ґрунту</a:t>
            </a:r>
          </a:p>
        </p:txBody>
      </p:sp>
      <p:sp>
        <p:nvSpPr>
          <p:cNvPr id="14" name="Прямокутник: округлені кути 13">
            <a:extLst>
              <a:ext uri="{FF2B5EF4-FFF2-40B4-BE49-F238E27FC236}">
                <a16:creationId xmlns:a16="http://schemas.microsoft.com/office/drawing/2014/main" id="{D433F6E9-F7ED-4051-8EAD-F78F87AD98C3}"/>
              </a:ext>
            </a:extLst>
          </p:cNvPr>
          <p:cNvSpPr>
            <a:spLocks noGrp="1"/>
          </p:cNvSpPr>
          <p:nvPr/>
        </p:nvSpPr>
        <p:spPr>
          <a:xfrm>
            <a:off x="609600" y="3819525"/>
            <a:ext cx="76200" cy="76200"/>
          </a:xfrm>
          <a:prstGeom prst="roundRect">
            <a:avLst>
              <a:gd name="adj" fmla="val 50000"/>
            </a:avLst>
          </a:prstGeom>
          <a:solidFill>
            <a:srgbClr val="E0B14D"/>
          </a:solidFill>
          <a:ln w="0">
            <a:noFill/>
          </a:ln>
        </p:spPr>
      </p:sp>
      <p:sp>
        <p:nvSpPr>
          <p:cNvPr id="15" name="Прямокутник 14">
            <a:extLst>
              <a:ext uri="{FF2B5EF4-FFF2-40B4-BE49-F238E27FC236}">
                <a16:creationId xmlns:a16="http://schemas.microsoft.com/office/drawing/2014/main" id="{E63AC804-52D1-4BC4-8C5D-C4E81F2F961F}"/>
              </a:ext>
            </a:extLst>
          </p:cNvPr>
          <p:cNvSpPr>
            <a:spLocks noGrp="1"/>
          </p:cNvSpPr>
          <p:nvPr/>
        </p:nvSpPr>
        <p:spPr>
          <a:xfrm>
            <a:off x="819150" y="3714750"/>
            <a:ext cx="4552950" cy="3810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35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chemeClr val="tx1">
                    <a:lumMod val="95000"/>
                    <a:lumOff val="5000"/>
                  </a:schemeClr>
                </a:solidFill>
                <a:latin typeface="DejaVu Sans"/>
                <a:ea typeface="DejaVu Sans"/>
                <a:cs typeface="DejaVu Sans"/>
              </a:rPr>
              <a:t>сорбційні методи</a:t>
            </a:r>
          </a:p>
        </p:txBody>
      </p:sp>
      <p:sp>
        <p:nvSpPr>
          <p:cNvPr id="16" name="Прямокутник: округлені кути 15">
            <a:extLst>
              <a:ext uri="{FF2B5EF4-FFF2-40B4-BE49-F238E27FC236}">
                <a16:creationId xmlns:a16="http://schemas.microsoft.com/office/drawing/2014/main" id="{B392377C-F861-447A-947D-AAC146E10F25}"/>
              </a:ext>
            </a:extLst>
          </p:cNvPr>
          <p:cNvSpPr>
            <a:spLocks noGrp="1"/>
          </p:cNvSpPr>
          <p:nvPr/>
        </p:nvSpPr>
        <p:spPr>
          <a:xfrm>
            <a:off x="609600" y="4219575"/>
            <a:ext cx="76200" cy="76200"/>
          </a:xfrm>
          <a:prstGeom prst="roundRect">
            <a:avLst>
              <a:gd name="adj" fmla="val 50000"/>
            </a:avLst>
          </a:prstGeom>
          <a:solidFill>
            <a:srgbClr val="43B5C7"/>
          </a:solidFill>
          <a:ln w="0">
            <a:noFill/>
          </a:ln>
        </p:spPr>
      </p:sp>
      <p:sp>
        <p:nvSpPr>
          <p:cNvPr id="17" name="Прямокутник 16">
            <a:extLst>
              <a:ext uri="{FF2B5EF4-FFF2-40B4-BE49-F238E27FC236}">
                <a16:creationId xmlns:a16="http://schemas.microsoft.com/office/drawing/2014/main" id="{8D59784E-0667-4887-A735-E6A762FD6091}"/>
              </a:ext>
            </a:extLst>
          </p:cNvPr>
          <p:cNvSpPr>
            <a:spLocks noGrp="1"/>
          </p:cNvSpPr>
          <p:nvPr/>
        </p:nvSpPr>
        <p:spPr>
          <a:xfrm>
            <a:off x="819150" y="4114800"/>
            <a:ext cx="4552950" cy="3810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35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chemeClr val="tx1">
                    <a:lumMod val="95000"/>
                    <a:lumOff val="5000"/>
                  </a:schemeClr>
                </a:solidFill>
                <a:latin typeface="DejaVu Sans"/>
                <a:ea typeface="DejaVu Sans"/>
                <a:cs typeface="DejaVu Sans"/>
              </a:rPr>
              <a:t>фіторемедіація</a:t>
            </a:r>
          </a:p>
        </p:txBody>
      </p:sp>
      <p:sp>
        <p:nvSpPr>
          <p:cNvPr id="18" name="Прямокутник: округлені кути 17">
            <a:extLst>
              <a:ext uri="{FF2B5EF4-FFF2-40B4-BE49-F238E27FC236}">
                <a16:creationId xmlns:a16="http://schemas.microsoft.com/office/drawing/2014/main" id="{1ED22ECC-0772-4B78-9CB5-693F219C59EE}"/>
              </a:ext>
            </a:extLst>
          </p:cNvPr>
          <p:cNvSpPr>
            <a:spLocks noGrp="1"/>
          </p:cNvSpPr>
          <p:nvPr/>
        </p:nvSpPr>
        <p:spPr>
          <a:xfrm>
            <a:off x="609600" y="4619625"/>
            <a:ext cx="76200" cy="76200"/>
          </a:xfrm>
          <a:prstGeom prst="roundRect">
            <a:avLst>
              <a:gd name="adj" fmla="val 50000"/>
            </a:avLst>
          </a:prstGeom>
          <a:solidFill>
            <a:srgbClr val="63956D"/>
          </a:solidFill>
          <a:ln w="0">
            <a:noFill/>
          </a:ln>
        </p:spPr>
      </p:sp>
      <p:sp>
        <p:nvSpPr>
          <p:cNvPr id="19" name="Прямокутник 18">
            <a:extLst>
              <a:ext uri="{FF2B5EF4-FFF2-40B4-BE49-F238E27FC236}">
                <a16:creationId xmlns:a16="http://schemas.microsoft.com/office/drawing/2014/main" id="{B0230AF2-6713-4D4D-9A4C-7A75B7CFB4EF}"/>
              </a:ext>
            </a:extLst>
          </p:cNvPr>
          <p:cNvSpPr>
            <a:spLocks noGrp="1"/>
          </p:cNvSpPr>
          <p:nvPr/>
        </p:nvSpPr>
        <p:spPr>
          <a:xfrm>
            <a:off x="819150" y="4514850"/>
            <a:ext cx="4552950" cy="3810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35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DejaVu Sans"/>
                <a:ea typeface="DejaVu Sans"/>
                <a:cs typeface="DejaVu Sans"/>
              </a:rPr>
              <a:t>біоремедіація</a:t>
            </a:r>
            <a:endParaRPr sz="1350" b="0" dirty="0">
              <a:solidFill>
                <a:schemeClr val="tx1">
                  <a:lumMod val="95000"/>
                  <a:lumOff val="5000"/>
                </a:schemeClr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20" name="Прямокутник: округлені кути 19">
            <a:extLst>
              <a:ext uri="{FF2B5EF4-FFF2-40B4-BE49-F238E27FC236}">
                <a16:creationId xmlns:a16="http://schemas.microsoft.com/office/drawing/2014/main" id="{DA59325A-7AD2-49B5-B27D-443807D4910F}"/>
              </a:ext>
            </a:extLst>
          </p:cNvPr>
          <p:cNvSpPr>
            <a:spLocks noGrp="1"/>
          </p:cNvSpPr>
          <p:nvPr/>
        </p:nvSpPr>
        <p:spPr>
          <a:xfrm>
            <a:off x="609600" y="5019675"/>
            <a:ext cx="76200" cy="76200"/>
          </a:xfrm>
          <a:prstGeom prst="roundRect">
            <a:avLst>
              <a:gd name="adj" fmla="val 50000"/>
            </a:avLst>
          </a:prstGeom>
          <a:solidFill>
            <a:srgbClr val="E0B14D"/>
          </a:solidFill>
          <a:ln w="0">
            <a:noFill/>
          </a:ln>
        </p:spPr>
      </p:sp>
      <p:sp>
        <p:nvSpPr>
          <p:cNvPr id="21" name="Прямокутник 20">
            <a:extLst>
              <a:ext uri="{FF2B5EF4-FFF2-40B4-BE49-F238E27FC236}">
                <a16:creationId xmlns:a16="http://schemas.microsoft.com/office/drawing/2014/main" id="{371E4785-B7E3-4972-AC72-8553F2DFD630}"/>
              </a:ext>
            </a:extLst>
          </p:cNvPr>
          <p:cNvSpPr>
            <a:spLocks noGrp="1"/>
          </p:cNvSpPr>
          <p:nvPr/>
        </p:nvSpPr>
        <p:spPr>
          <a:xfrm>
            <a:off x="819150" y="4914900"/>
            <a:ext cx="4552950" cy="3810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35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DejaVu Sans"/>
                <a:ea typeface="DejaVu Sans"/>
                <a:cs typeface="DejaVu Sans"/>
              </a:rPr>
              <a:t>стабілізація</a:t>
            </a:r>
            <a:r>
              <a:rPr sz="1350" b="0" dirty="0">
                <a:solidFill>
                  <a:schemeClr val="tx1">
                    <a:lumMod val="95000"/>
                    <a:lumOff val="5000"/>
                  </a:schemeClr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350" b="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DejaVu Sans"/>
                <a:ea typeface="DejaVu Sans"/>
                <a:cs typeface="DejaVu Sans"/>
              </a:rPr>
              <a:t>забруднювачів</a:t>
            </a:r>
            <a:endParaRPr sz="1350" b="0" dirty="0">
              <a:solidFill>
                <a:schemeClr val="tx1">
                  <a:lumMod val="95000"/>
                  <a:lumOff val="5000"/>
                </a:schemeClr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22" name="Прямокутник: округлені кути 21">
            <a:extLst>
              <a:ext uri="{FF2B5EF4-FFF2-40B4-BE49-F238E27FC236}">
                <a16:creationId xmlns:a16="http://schemas.microsoft.com/office/drawing/2014/main" id="{41F2F614-7C8D-4628-A95C-5E2045AAD5AE}"/>
              </a:ext>
            </a:extLst>
          </p:cNvPr>
          <p:cNvSpPr>
            <a:spLocks noGrp="1"/>
          </p:cNvSpPr>
          <p:nvPr/>
        </p:nvSpPr>
        <p:spPr>
          <a:xfrm>
            <a:off x="609600" y="5419725"/>
            <a:ext cx="76200" cy="76200"/>
          </a:xfrm>
          <a:prstGeom prst="roundRect">
            <a:avLst>
              <a:gd name="adj" fmla="val 50000"/>
            </a:avLst>
          </a:prstGeom>
          <a:solidFill>
            <a:srgbClr val="43B5C7"/>
          </a:solidFill>
          <a:ln w="0">
            <a:noFill/>
          </a:ln>
        </p:spPr>
      </p:sp>
      <p:sp>
        <p:nvSpPr>
          <p:cNvPr id="23" name="Прямокутник 22">
            <a:extLst>
              <a:ext uri="{FF2B5EF4-FFF2-40B4-BE49-F238E27FC236}">
                <a16:creationId xmlns:a16="http://schemas.microsoft.com/office/drawing/2014/main" id="{3F3C7E48-5BE1-4E47-82A2-AE1D5D7F5950}"/>
              </a:ext>
            </a:extLst>
          </p:cNvPr>
          <p:cNvSpPr>
            <a:spLocks noGrp="1"/>
          </p:cNvSpPr>
          <p:nvPr/>
        </p:nvSpPr>
        <p:spPr>
          <a:xfrm>
            <a:off x="819150" y="5314950"/>
            <a:ext cx="4552950" cy="3810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35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DejaVu Sans"/>
                <a:ea typeface="DejaVu Sans"/>
                <a:cs typeface="DejaVu Sans"/>
              </a:rPr>
              <a:t>відновлення</a:t>
            </a:r>
            <a:r>
              <a:rPr sz="1350" b="0" dirty="0">
                <a:solidFill>
                  <a:schemeClr val="tx1">
                    <a:lumMod val="95000"/>
                    <a:lumOff val="5000"/>
                  </a:schemeClr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350" b="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DejaVu Sans"/>
                <a:ea typeface="DejaVu Sans"/>
                <a:cs typeface="DejaVu Sans"/>
              </a:rPr>
              <a:t>водного</a:t>
            </a:r>
            <a:r>
              <a:rPr sz="1350" b="0" dirty="0">
                <a:solidFill>
                  <a:schemeClr val="tx1">
                    <a:lumMod val="95000"/>
                    <a:lumOff val="5000"/>
                  </a:schemeClr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350" b="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DejaVu Sans"/>
                <a:ea typeface="DejaVu Sans"/>
                <a:cs typeface="DejaVu Sans"/>
              </a:rPr>
              <a:t>режиму</a:t>
            </a:r>
            <a:endParaRPr sz="1350" b="0" dirty="0">
              <a:solidFill>
                <a:schemeClr val="tx1">
                  <a:lumMod val="95000"/>
                  <a:lumOff val="5000"/>
                </a:schemeClr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24" name="Прямокутник: округлені кути 23">
            <a:extLst>
              <a:ext uri="{FF2B5EF4-FFF2-40B4-BE49-F238E27FC236}">
                <a16:creationId xmlns:a16="http://schemas.microsoft.com/office/drawing/2014/main" id="{B99ED50F-F882-4108-AAC0-E82FDF97BD83}"/>
              </a:ext>
            </a:extLst>
          </p:cNvPr>
          <p:cNvSpPr>
            <a:spLocks noGrp="1"/>
          </p:cNvSpPr>
          <p:nvPr/>
        </p:nvSpPr>
        <p:spPr>
          <a:xfrm>
            <a:off x="5905500" y="2609850"/>
            <a:ext cx="5676900" cy="2457450"/>
          </a:xfrm>
          <a:prstGeom prst="roundRect">
            <a:avLst>
              <a:gd name="adj" fmla="val 6202"/>
            </a:avLst>
          </a:prstGeom>
          <a:solidFill>
            <a:srgbClr val="16364D"/>
          </a:solidFill>
          <a:ln w="0">
            <a:noFill/>
          </a:ln>
        </p:spPr>
      </p:sp>
      <p:sp>
        <p:nvSpPr>
          <p:cNvPr id="25" name="Прямокутник 24">
            <a:extLst>
              <a:ext uri="{FF2B5EF4-FFF2-40B4-BE49-F238E27FC236}">
                <a16:creationId xmlns:a16="http://schemas.microsoft.com/office/drawing/2014/main" id="{9CFC00A8-2859-4543-91B7-24DC798DFAA7}"/>
              </a:ext>
            </a:extLst>
          </p:cNvPr>
          <p:cNvSpPr>
            <a:spLocks noGrp="1"/>
          </p:cNvSpPr>
          <p:nvPr/>
        </p:nvSpPr>
        <p:spPr>
          <a:xfrm>
            <a:off x="6191250" y="2838450"/>
            <a:ext cx="4857750" cy="190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66667" lnSpcReduction="10000"/>
          </a:bodyPr>
          <a:lstStyle/>
          <a:p>
            <a:pPr algn="l">
              <a:defRPr sz="975" b="1">
                <a:solidFill>
                  <a:srgbClr val="E0B14D"/>
                </a:solidFill>
                <a:latin typeface="DejaVu Sans"/>
                <a:ea typeface="DejaVu Sans"/>
                <a:cs typeface="DejaVu Sans"/>
              </a:defRPr>
            </a:pPr>
            <a:r>
              <a:rPr sz="975" b="1">
                <a:solidFill>
                  <a:srgbClr val="E0B14D"/>
                </a:solidFill>
                <a:latin typeface="DejaVu Sans"/>
                <a:ea typeface="DejaVu Sans"/>
                <a:cs typeface="DejaVu Sans"/>
              </a:rPr>
              <a:t>ВИБІР ТЕХНОЛОГІЇ ВИЗНАЧАЮТЬ</a:t>
            </a:r>
          </a:p>
        </p:txBody>
      </p:sp>
      <p:sp>
        <p:nvSpPr>
          <p:cNvPr id="26" name="Прямокутник: округлені кути 25">
            <a:extLst>
              <a:ext uri="{FF2B5EF4-FFF2-40B4-BE49-F238E27FC236}">
                <a16:creationId xmlns:a16="http://schemas.microsoft.com/office/drawing/2014/main" id="{41603127-743A-498F-A8CE-281DF21CBA61}"/>
              </a:ext>
            </a:extLst>
          </p:cNvPr>
          <p:cNvSpPr>
            <a:spLocks noGrp="1"/>
          </p:cNvSpPr>
          <p:nvPr/>
        </p:nvSpPr>
        <p:spPr>
          <a:xfrm>
            <a:off x="6191250" y="3286125"/>
            <a:ext cx="76200" cy="76200"/>
          </a:xfrm>
          <a:prstGeom prst="roundRect">
            <a:avLst>
              <a:gd name="adj" fmla="val 50000"/>
            </a:avLst>
          </a:prstGeom>
          <a:solidFill>
            <a:srgbClr val="43B5C7"/>
          </a:solidFill>
          <a:ln w="0">
            <a:noFill/>
          </a:ln>
        </p:spPr>
      </p:sp>
      <p:sp>
        <p:nvSpPr>
          <p:cNvPr id="27" name="Прямокутник 26">
            <a:extLst>
              <a:ext uri="{FF2B5EF4-FFF2-40B4-BE49-F238E27FC236}">
                <a16:creationId xmlns:a16="http://schemas.microsoft.com/office/drawing/2014/main" id="{601595C4-A640-4A01-B404-F04E6CA16500}"/>
              </a:ext>
            </a:extLst>
          </p:cNvPr>
          <p:cNvSpPr>
            <a:spLocks noGrp="1"/>
          </p:cNvSpPr>
          <p:nvPr/>
        </p:nvSpPr>
        <p:spPr>
          <a:xfrm>
            <a:off x="6400800" y="3181350"/>
            <a:ext cx="4743450" cy="4000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27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тип забруднювача та концентрація</a:t>
            </a:r>
          </a:p>
        </p:txBody>
      </p:sp>
      <p:sp>
        <p:nvSpPr>
          <p:cNvPr id="28" name="Прямокутник: округлені кути 27">
            <a:extLst>
              <a:ext uri="{FF2B5EF4-FFF2-40B4-BE49-F238E27FC236}">
                <a16:creationId xmlns:a16="http://schemas.microsoft.com/office/drawing/2014/main" id="{778F2767-28AE-4B5F-A899-97E09D3DFBB2}"/>
              </a:ext>
            </a:extLst>
          </p:cNvPr>
          <p:cNvSpPr>
            <a:spLocks noGrp="1"/>
          </p:cNvSpPr>
          <p:nvPr/>
        </p:nvSpPr>
        <p:spPr>
          <a:xfrm>
            <a:off x="6191250" y="3705225"/>
            <a:ext cx="76200" cy="76200"/>
          </a:xfrm>
          <a:prstGeom prst="roundRect">
            <a:avLst>
              <a:gd name="adj" fmla="val 50000"/>
            </a:avLst>
          </a:prstGeom>
          <a:solidFill>
            <a:srgbClr val="63956D"/>
          </a:solidFill>
          <a:ln w="0">
            <a:noFill/>
          </a:ln>
        </p:spPr>
      </p:sp>
      <p:sp>
        <p:nvSpPr>
          <p:cNvPr id="29" name="Прямокутник 28">
            <a:extLst>
              <a:ext uri="{FF2B5EF4-FFF2-40B4-BE49-F238E27FC236}">
                <a16:creationId xmlns:a16="http://schemas.microsoft.com/office/drawing/2014/main" id="{424955B3-924C-4A49-8B8F-848AF42237A6}"/>
              </a:ext>
            </a:extLst>
          </p:cNvPr>
          <p:cNvSpPr>
            <a:spLocks noGrp="1"/>
          </p:cNvSpPr>
          <p:nvPr/>
        </p:nvSpPr>
        <p:spPr>
          <a:xfrm>
            <a:off x="6400800" y="3600450"/>
            <a:ext cx="4743450" cy="4000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27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властивості середовища</a:t>
            </a:r>
          </a:p>
        </p:txBody>
      </p:sp>
      <p:sp>
        <p:nvSpPr>
          <p:cNvPr id="30" name="Прямокутник: округлені кути 29">
            <a:extLst>
              <a:ext uri="{FF2B5EF4-FFF2-40B4-BE49-F238E27FC236}">
                <a16:creationId xmlns:a16="http://schemas.microsoft.com/office/drawing/2014/main" id="{5CAB8E2F-89B8-4966-BBBC-7500478E3FAF}"/>
              </a:ext>
            </a:extLst>
          </p:cNvPr>
          <p:cNvSpPr>
            <a:spLocks noGrp="1"/>
          </p:cNvSpPr>
          <p:nvPr/>
        </p:nvSpPr>
        <p:spPr>
          <a:xfrm>
            <a:off x="6191250" y="4124325"/>
            <a:ext cx="76200" cy="76200"/>
          </a:xfrm>
          <a:prstGeom prst="roundRect">
            <a:avLst>
              <a:gd name="adj" fmla="val 50000"/>
            </a:avLst>
          </a:prstGeom>
          <a:solidFill>
            <a:srgbClr val="E0B14D"/>
          </a:solidFill>
          <a:ln w="0">
            <a:noFill/>
          </a:ln>
        </p:spPr>
      </p:sp>
      <p:sp>
        <p:nvSpPr>
          <p:cNvPr id="31" name="Прямокутник 30">
            <a:extLst>
              <a:ext uri="{FF2B5EF4-FFF2-40B4-BE49-F238E27FC236}">
                <a16:creationId xmlns:a16="http://schemas.microsoft.com/office/drawing/2014/main" id="{38FB7BDE-BF03-490D-A07B-FF28BF87D9C2}"/>
              </a:ext>
            </a:extLst>
          </p:cNvPr>
          <p:cNvSpPr>
            <a:spLocks noGrp="1"/>
          </p:cNvSpPr>
          <p:nvPr/>
        </p:nvSpPr>
        <p:spPr>
          <a:xfrm>
            <a:off x="6400800" y="4019550"/>
            <a:ext cx="4743450" cy="4000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27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ризик міграції</a:t>
            </a:r>
          </a:p>
        </p:txBody>
      </p:sp>
      <p:sp>
        <p:nvSpPr>
          <p:cNvPr id="32" name="Прямокутник: округлені кути 31">
            <a:extLst>
              <a:ext uri="{FF2B5EF4-FFF2-40B4-BE49-F238E27FC236}">
                <a16:creationId xmlns:a16="http://schemas.microsoft.com/office/drawing/2014/main" id="{2BBC6680-E43A-4FB7-9AB4-9FF1DF7C361B}"/>
              </a:ext>
            </a:extLst>
          </p:cNvPr>
          <p:cNvSpPr>
            <a:spLocks noGrp="1"/>
          </p:cNvSpPr>
          <p:nvPr/>
        </p:nvSpPr>
        <p:spPr>
          <a:xfrm>
            <a:off x="6191250" y="4543425"/>
            <a:ext cx="76200" cy="76200"/>
          </a:xfrm>
          <a:prstGeom prst="roundRect">
            <a:avLst>
              <a:gd name="adj" fmla="val 50000"/>
            </a:avLst>
          </a:prstGeom>
          <a:solidFill>
            <a:srgbClr val="43B5C7"/>
          </a:solidFill>
          <a:ln w="0">
            <a:noFill/>
          </a:ln>
        </p:spPr>
      </p:sp>
      <p:sp>
        <p:nvSpPr>
          <p:cNvPr id="33" name="Прямокутник 32">
            <a:extLst>
              <a:ext uri="{FF2B5EF4-FFF2-40B4-BE49-F238E27FC236}">
                <a16:creationId xmlns:a16="http://schemas.microsoft.com/office/drawing/2014/main" id="{B8CD02F2-AAC9-4160-8CAC-367EFB83537A}"/>
              </a:ext>
            </a:extLst>
          </p:cNvPr>
          <p:cNvSpPr>
            <a:spLocks noGrp="1"/>
          </p:cNvSpPr>
          <p:nvPr/>
        </p:nvSpPr>
        <p:spPr>
          <a:xfrm>
            <a:off x="6400800" y="4438650"/>
            <a:ext cx="4743450" cy="4000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27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цільове використання території</a:t>
            </a:r>
          </a:p>
        </p:txBody>
      </p:sp>
      <p:sp>
        <p:nvSpPr>
          <p:cNvPr id="34" name="Прямокутник: округлені кути 33">
            <a:extLst>
              <a:ext uri="{FF2B5EF4-FFF2-40B4-BE49-F238E27FC236}">
                <a16:creationId xmlns:a16="http://schemas.microsoft.com/office/drawing/2014/main" id="{F9B4E00A-2BAF-4B9B-8A8F-CE6C785F7558}"/>
              </a:ext>
            </a:extLst>
          </p:cNvPr>
          <p:cNvSpPr>
            <a:spLocks noGrp="1"/>
          </p:cNvSpPr>
          <p:nvPr/>
        </p:nvSpPr>
        <p:spPr>
          <a:xfrm>
            <a:off x="609600" y="5619750"/>
            <a:ext cx="10972800" cy="685800"/>
          </a:xfrm>
          <a:prstGeom prst="roundRect">
            <a:avLst>
              <a:gd name="adj" fmla="val 19444"/>
            </a:avLst>
          </a:prstGeom>
          <a:solidFill>
            <a:srgbClr val="E0B14D"/>
          </a:solidFill>
          <a:ln w="0">
            <a:noFill/>
          </a:ln>
        </p:spPr>
      </p:sp>
      <p:sp>
        <p:nvSpPr>
          <p:cNvPr id="35" name="Прямокутник 34">
            <a:extLst>
              <a:ext uri="{FF2B5EF4-FFF2-40B4-BE49-F238E27FC236}">
                <a16:creationId xmlns:a16="http://schemas.microsoft.com/office/drawing/2014/main" id="{9D79E061-23DF-4F17-B4C0-82324F929CF8}"/>
              </a:ext>
            </a:extLst>
          </p:cNvPr>
          <p:cNvSpPr>
            <a:spLocks noGrp="1"/>
          </p:cNvSpPr>
          <p:nvPr/>
        </p:nvSpPr>
        <p:spPr>
          <a:xfrm>
            <a:off x="838200" y="5715000"/>
            <a:ext cx="10515600" cy="4762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1500" b="1">
                <a:solidFill>
                  <a:srgbClr val="0B1F33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>
                <a:solidFill>
                  <a:srgbClr val="0B1F33"/>
                </a:solidFill>
                <a:latin typeface="DejaVu Sans"/>
                <a:ea typeface="DejaVu Sans"/>
                <a:cs typeface="DejaVu Sans"/>
              </a:rPr>
              <a:t>Технологічне рішення має зменшувати ризик без створення вторинного забруднення.</a:t>
            </a:r>
          </a:p>
        </p:txBody>
      </p:sp>
      <p:sp>
        <p:nvSpPr>
          <p:cNvPr id="36" name="Прямокутник 35">
            <a:extLst>
              <a:ext uri="{FF2B5EF4-FFF2-40B4-BE49-F238E27FC236}">
                <a16:creationId xmlns:a16="http://schemas.microsoft.com/office/drawing/2014/main" id="{D76469B1-25CA-4A2D-96D1-D8803D4ECE1F}"/>
              </a:ext>
            </a:extLst>
          </p:cNvPr>
          <p:cNvSpPr>
            <a:spLocks noGrp="1"/>
          </p:cNvSpPr>
          <p:nvPr/>
        </p:nvSpPr>
        <p:spPr>
          <a:xfrm>
            <a:off x="609600" y="6562725"/>
            <a:ext cx="7239000" cy="1333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40741" lnSpcReduction="10000"/>
          </a:bodyPr>
          <a:lstStyle/>
          <a:p>
            <a:pPr algn="l">
              <a:defRPr sz="675" b="0">
                <a:solidFill>
                  <a:srgbClr val="AFC1C9"/>
                </a:solidFill>
                <a:latin typeface="DejaVu Sans"/>
                <a:ea typeface="DejaVu Sans"/>
                <a:cs typeface="DejaVu Sans"/>
              </a:defRPr>
            </a:pPr>
            <a:r>
              <a:rPr sz="675" b="0">
                <a:solidFill>
                  <a:srgbClr val="AFC1C9"/>
                </a:solidFill>
                <a:latin typeface="DejaVu Sans"/>
                <a:ea typeface="DejaVu Sans"/>
                <a:cs typeface="DejaVu Sans"/>
              </a:rPr>
              <a:t>E2 «Екологія»  •  Повоєнне відновлення забруднених територій</a:t>
            </a:r>
          </a:p>
        </p:txBody>
      </p:sp>
    </p:spTree>
    <p:extLst>
      <p:ext uri="{BB962C8B-B14F-4D97-AF65-F5344CB8AC3E}">
        <p14:creationId xmlns:p14="http://schemas.microsoft.com/office/powerpoint/2010/main" val="5409321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Прямокутник 55">
            <a:extLst>
              <a:ext uri="{FF2B5EF4-FFF2-40B4-BE49-F238E27FC236}">
                <a16:creationId xmlns:a16="http://schemas.microsoft.com/office/drawing/2014/main" id="{5078EA30-FB1F-47CD-8222-A079EE0865EF}"/>
              </a:ext>
            </a:extLst>
          </p:cNvPr>
          <p:cNvSpPr>
            <a:spLocks noGrp="1"/>
          </p:cNvSpPr>
          <p:nvPr/>
        </p:nvSpPr>
        <p:spPr>
          <a:xfrm>
            <a:off x="609600" y="266700"/>
            <a:ext cx="8191500" cy="228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9808" lnSpcReduction="10000"/>
          </a:bodyPr>
          <a:lstStyle/>
          <a:p>
            <a:pPr algn="l">
              <a:defRPr sz="975" b="1">
                <a:solidFill>
                  <a:srgbClr val="43B5C7"/>
                </a:solidFill>
                <a:latin typeface="DejaVu Sans"/>
                <a:ea typeface="DejaVu Sans"/>
                <a:cs typeface="DejaVu Sans"/>
              </a:defRPr>
            </a:pPr>
            <a:r>
              <a:rPr sz="975" b="1">
                <a:solidFill>
                  <a:srgbClr val="43B5C7"/>
                </a:solidFill>
                <a:latin typeface="DejaVu Sans"/>
                <a:ea typeface="DejaVu Sans"/>
                <a:cs typeface="DejaVu Sans"/>
              </a:rPr>
              <a:t>ЕТАПИ ВІДНОВЛЕННЯ</a:t>
            </a:r>
          </a:p>
        </p:txBody>
      </p:sp>
      <p:sp>
        <p:nvSpPr>
          <p:cNvPr id="2" name="Прямокутник 1">
            <a:extLst>
              <a:ext uri="{FF2B5EF4-FFF2-40B4-BE49-F238E27FC236}">
                <a16:creationId xmlns:a16="http://schemas.microsoft.com/office/drawing/2014/main" id="{66770176-4E71-45F5-A9E6-B5323174786F}"/>
              </a:ext>
            </a:extLst>
          </p:cNvPr>
          <p:cNvSpPr>
            <a:spLocks noGrp="1"/>
          </p:cNvSpPr>
          <p:nvPr/>
        </p:nvSpPr>
        <p:spPr>
          <a:xfrm>
            <a:off x="609600" y="523875"/>
            <a:ext cx="10668000" cy="5905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2325" b="1">
                <a:solidFill>
                  <a:srgbClr val="0B1F33"/>
                </a:solidFill>
                <a:latin typeface="DejaVu Sans"/>
                <a:ea typeface="DejaVu Sans"/>
                <a:cs typeface="DejaVu Sans"/>
              </a:defRPr>
            </a:pPr>
            <a:r>
              <a:rPr sz="2325" b="1">
                <a:solidFill>
                  <a:srgbClr val="0B1F33"/>
                </a:solidFill>
                <a:latin typeface="DejaVu Sans"/>
                <a:ea typeface="DejaVu Sans"/>
                <a:cs typeface="DejaVu Sans"/>
              </a:rPr>
              <a:t>Етап 5. Відновлення природних компонентів</a:t>
            </a:r>
          </a:p>
        </p:txBody>
      </p:sp>
      <p:sp>
        <p:nvSpPr>
          <p:cNvPr id="3" name="Прямокутник 2">
            <a:extLst>
              <a:ext uri="{FF2B5EF4-FFF2-40B4-BE49-F238E27FC236}">
                <a16:creationId xmlns:a16="http://schemas.microsoft.com/office/drawing/2014/main" id="{DA981254-FF98-4FAE-941A-47961C59146A}"/>
              </a:ext>
            </a:extLst>
          </p:cNvPr>
          <p:cNvSpPr>
            <a:spLocks noGrp="1"/>
          </p:cNvSpPr>
          <p:nvPr/>
        </p:nvSpPr>
        <p:spPr>
          <a:xfrm>
            <a:off x="609600" y="1181100"/>
            <a:ext cx="10972800" cy="28575"/>
          </a:xfrm>
          <a:prstGeom prst="rect">
            <a:avLst/>
          </a:prstGeom>
          <a:solidFill>
            <a:srgbClr val="43B5C7"/>
          </a:solidFill>
          <a:ln w="0">
            <a:noFill/>
          </a:ln>
        </p:spPr>
      </p:sp>
      <p:sp>
        <p:nvSpPr>
          <p:cNvPr id="4" name="Прямокутник 3">
            <a:extLst>
              <a:ext uri="{FF2B5EF4-FFF2-40B4-BE49-F238E27FC236}">
                <a16:creationId xmlns:a16="http://schemas.microsoft.com/office/drawing/2014/main" id="{4AB00625-975C-467D-8BEF-5BE64D9A1DC4}"/>
              </a:ext>
            </a:extLst>
          </p:cNvPr>
          <p:cNvSpPr>
            <a:spLocks noGrp="1"/>
          </p:cNvSpPr>
          <p:nvPr/>
        </p:nvSpPr>
        <p:spPr>
          <a:xfrm>
            <a:off x="11001375" y="266700"/>
            <a:ext cx="581025" cy="228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9808" lnSpcReduction="10000"/>
          </a:bodyPr>
          <a:lstStyle/>
          <a:p>
            <a:pPr algn="r">
              <a:defRPr sz="975" b="1">
                <a:solidFill>
                  <a:srgbClr val="5C6E79"/>
                </a:solidFill>
                <a:latin typeface="DejaVu Sans"/>
                <a:ea typeface="DejaVu Sans"/>
                <a:cs typeface="DejaVu Sans"/>
              </a:defRPr>
            </a:pPr>
            <a:r>
              <a:rPr lang="uk-UA" sz="975" b="1" dirty="0">
                <a:solidFill>
                  <a:srgbClr val="5C6E79"/>
                </a:solidFill>
                <a:latin typeface="DejaVu Sans"/>
                <a:ea typeface="DejaVu Sans"/>
                <a:cs typeface="DejaVu Sans"/>
              </a:rPr>
              <a:t>21</a:t>
            </a:r>
            <a:endParaRPr sz="975" b="1" dirty="0">
              <a:solidFill>
                <a:srgbClr val="5C6E79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5" name="Прямокутник: округлені кути 4">
            <a:extLst>
              <a:ext uri="{FF2B5EF4-FFF2-40B4-BE49-F238E27FC236}">
                <a16:creationId xmlns:a16="http://schemas.microsoft.com/office/drawing/2014/main" id="{B625A529-039E-4A20-9BAF-0027BCF96E9C}"/>
              </a:ext>
            </a:extLst>
          </p:cNvPr>
          <p:cNvSpPr>
            <a:spLocks noGrp="1"/>
          </p:cNvSpPr>
          <p:nvPr/>
        </p:nvSpPr>
        <p:spPr>
          <a:xfrm>
            <a:off x="609600" y="1428750"/>
            <a:ext cx="10972800" cy="876300"/>
          </a:xfrm>
          <a:prstGeom prst="roundRect">
            <a:avLst>
              <a:gd name="adj" fmla="val 15217"/>
            </a:avLst>
          </a:prstGeom>
          <a:solidFill>
            <a:srgbClr val="E4EEF1"/>
          </a:solidFill>
          <a:ln w="0">
            <a:noFill/>
          </a:ln>
        </p:spPr>
      </p:sp>
      <p:sp>
        <p:nvSpPr>
          <p:cNvPr id="6" name="Прямокутник: округлені кути 5">
            <a:extLst>
              <a:ext uri="{FF2B5EF4-FFF2-40B4-BE49-F238E27FC236}">
                <a16:creationId xmlns:a16="http://schemas.microsoft.com/office/drawing/2014/main" id="{E7D1DAF4-7617-4AD1-A2D0-CF139461C297}"/>
              </a:ext>
            </a:extLst>
          </p:cNvPr>
          <p:cNvSpPr>
            <a:spLocks noGrp="1"/>
          </p:cNvSpPr>
          <p:nvPr/>
        </p:nvSpPr>
        <p:spPr>
          <a:xfrm>
            <a:off x="609600" y="1428750"/>
            <a:ext cx="85725" cy="876300"/>
          </a:xfrm>
          <a:prstGeom prst="roundRect">
            <a:avLst>
              <a:gd name="adj" fmla="val 44444"/>
            </a:avLst>
          </a:prstGeom>
          <a:solidFill>
            <a:srgbClr val="E0B14D"/>
          </a:solidFill>
          <a:ln w="0">
            <a:noFill/>
          </a:ln>
        </p:spPr>
      </p:sp>
      <p:sp>
        <p:nvSpPr>
          <p:cNvPr id="7" name="Прямокутник 6">
            <a:extLst>
              <a:ext uri="{FF2B5EF4-FFF2-40B4-BE49-F238E27FC236}">
                <a16:creationId xmlns:a16="http://schemas.microsoft.com/office/drawing/2014/main" id="{2458FDB9-987B-484E-9039-45A491CBF8BE}"/>
              </a:ext>
            </a:extLst>
          </p:cNvPr>
          <p:cNvSpPr>
            <a:spLocks noGrp="1"/>
          </p:cNvSpPr>
          <p:nvPr/>
        </p:nvSpPr>
        <p:spPr>
          <a:xfrm>
            <a:off x="876300" y="1543050"/>
            <a:ext cx="10496550" cy="190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66667" lnSpcReduction="10000"/>
          </a:bodyPr>
          <a:lstStyle/>
          <a:p>
            <a:pPr algn="l">
              <a:defRPr sz="975" b="1">
                <a:solidFill>
                  <a:srgbClr val="E0B14D"/>
                </a:solidFill>
                <a:latin typeface="DejaVu Sans"/>
                <a:ea typeface="DejaVu Sans"/>
                <a:cs typeface="DejaVu Sans"/>
              </a:defRPr>
            </a:pPr>
            <a:r>
              <a:rPr sz="975" b="1">
                <a:solidFill>
                  <a:srgbClr val="E0B14D"/>
                </a:solidFill>
                <a:latin typeface="DejaVu Sans"/>
                <a:ea typeface="DejaVu Sans"/>
                <a:cs typeface="DejaVu Sans"/>
              </a:rPr>
              <a:t>ВИЗНАЧЕННЯ</a:t>
            </a:r>
          </a:p>
        </p:txBody>
      </p:sp>
      <p:sp>
        <p:nvSpPr>
          <p:cNvPr id="8" name="Прямокутник 7">
            <a:extLst>
              <a:ext uri="{FF2B5EF4-FFF2-40B4-BE49-F238E27FC236}">
                <a16:creationId xmlns:a16="http://schemas.microsoft.com/office/drawing/2014/main" id="{51587194-7034-4AEB-8395-420C5F5691F6}"/>
              </a:ext>
            </a:extLst>
          </p:cNvPr>
          <p:cNvSpPr>
            <a:spLocks noGrp="1"/>
          </p:cNvSpPr>
          <p:nvPr/>
        </p:nvSpPr>
        <p:spPr>
          <a:xfrm>
            <a:off x="876300" y="1752600"/>
            <a:ext cx="10496550" cy="4381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7325" lnSpcReduction="10000"/>
          </a:bodyPr>
          <a:lstStyle/>
          <a:p>
            <a:pPr algn="l">
              <a:defRPr sz="1425" b="1">
                <a:solidFill>
                  <a:srgbClr val="0B1F33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0B1F33"/>
                </a:solidFill>
                <a:latin typeface="DejaVu Sans"/>
                <a:ea typeface="DejaVu Sans"/>
                <a:cs typeface="DejaVu Sans"/>
              </a:rPr>
              <a:t>Відновлення природних компонентів — комплекс заходів для повернення екологічних функцій ґрунтів, водних систем, лісів та агроекосистем після усунення основних ризиків.</a:t>
            </a:r>
          </a:p>
        </p:txBody>
      </p:sp>
      <p:sp>
        <p:nvSpPr>
          <p:cNvPr id="9" name="Прямокутник: округлені кути 8">
            <a:extLst>
              <a:ext uri="{FF2B5EF4-FFF2-40B4-BE49-F238E27FC236}">
                <a16:creationId xmlns:a16="http://schemas.microsoft.com/office/drawing/2014/main" id="{46369432-4A0F-4D7C-9B28-1BA46F8A35E6}"/>
              </a:ext>
            </a:extLst>
          </p:cNvPr>
          <p:cNvSpPr>
            <a:spLocks noGrp="1"/>
          </p:cNvSpPr>
          <p:nvPr/>
        </p:nvSpPr>
        <p:spPr>
          <a:xfrm>
            <a:off x="609600" y="2571750"/>
            <a:ext cx="2514600" cy="2781300"/>
          </a:xfrm>
          <a:prstGeom prst="roundRect">
            <a:avLst>
              <a:gd name="adj" fmla="val 5303"/>
            </a:avLst>
          </a:prstGeom>
          <a:solidFill>
            <a:srgbClr val="FFFFFF"/>
          </a:solidFill>
          <a:ln w="0">
            <a:noFill/>
          </a:ln>
        </p:spPr>
      </p:sp>
      <p:sp>
        <p:nvSpPr>
          <p:cNvPr id="10" name="Прямокутник: округлені кути 9">
            <a:extLst>
              <a:ext uri="{FF2B5EF4-FFF2-40B4-BE49-F238E27FC236}">
                <a16:creationId xmlns:a16="http://schemas.microsoft.com/office/drawing/2014/main" id="{C08AEAF8-D196-48C1-859A-9A48F768D362}"/>
              </a:ext>
            </a:extLst>
          </p:cNvPr>
          <p:cNvSpPr>
            <a:spLocks noGrp="1"/>
          </p:cNvSpPr>
          <p:nvPr/>
        </p:nvSpPr>
        <p:spPr>
          <a:xfrm>
            <a:off x="609600" y="2571750"/>
            <a:ext cx="2514600" cy="76200"/>
          </a:xfrm>
          <a:prstGeom prst="roundRect">
            <a:avLst>
              <a:gd name="adj" fmla="val 50000"/>
            </a:avLst>
          </a:prstGeom>
          <a:solidFill>
            <a:srgbClr val="AE6054"/>
          </a:solidFill>
          <a:ln w="0">
            <a:noFill/>
          </a:ln>
        </p:spPr>
      </p:sp>
      <p:sp>
        <p:nvSpPr>
          <p:cNvPr id="11" name="Прямокутник 10">
            <a:extLst>
              <a:ext uri="{FF2B5EF4-FFF2-40B4-BE49-F238E27FC236}">
                <a16:creationId xmlns:a16="http://schemas.microsoft.com/office/drawing/2014/main" id="{397CF629-3980-408F-B22C-39E28880EB28}"/>
              </a:ext>
            </a:extLst>
          </p:cNvPr>
          <p:cNvSpPr>
            <a:spLocks noGrp="1"/>
          </p:cNvSpPr>
          <p:nvPr/>
        </p:nvSpPr>
        <p:spPr>
          <a:xfrm>
            <a:off x="819150" y="2762250"/>
            <a:ext cx="2095500" cy="190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66667" lnSpcReduction="10000"/>
          </a:bodyPr>
          <a:lstStyle/>
          <a:p>
            <a:pPr algn="l">
              <a:defRPr sz="975" b="1">
                <a:solidFill>
                  <a:srgbClr val="AE6054"/>
                </a:solidFill>
                <a:latin typeface="DejaVu Sans"/>
                <a:ea typeface="DejaVu Sans"/>
                <a:cs typeface="DejaVu Sans"/>
              </a:defRPr>
            </a:pPr>
            <a:r>
              <a:rPr sz="975" b="1">
                <a:solidFill>
                  <a:srgbClr val="AE6054"/>
                </a:solidFill>
                <a:latin typeface="DejaVu Sans"/>
                <a:ea typeface="DejaVu Sans"/>
                <a:cs typeface="DejaVu Sans"/>
              </a:rPr>
              <a:t>ҐРУНТИ</a:t>
            </a:r>
          </a:p>
        </p:txBody>
      </p:sp>
      <p:sp>
        <p:nvSpPr>
          <p:cNvPr id="12" name="Прямокутник: округлені кути 11">
            <a:extLst>
              <a:ext uri="{FF2B5EF4-FFF2-40B4-BE49-F238E27FC236}">
                <a16:creationId xmlns:a16="http://schemas.microsoft.com/office/drawing/2014/main" id="{95E4C17A-DCA5-4069-91FF-841B5E99D0B2}"/>
              </a:ext>
            </a:extLst>
          </p:cNvPr>
          <p:cNvSpPr>
            <a:spLocks noGrp="1"/>
          </p:cNvSpPr>
          <p:nvPr/>
        </p:nvSpPr>
        <p:spPr>
          <a:xfrm>
            <a:off x="819150" y="3209925"/>
            <a:ext cx="76200" cy="76200"/>
          </a:xfrm>
          <a:prstGeom prst="roundRect">
            <a:avLst>
              <a:gd name="adj" fmla="val 50000"/>
            </a:avLst>
          </a:prstGeom>
          <a:solidFill>
            <a:srgbClr val="43B5C7"/>
          </a:solidFill>
          <a:ln w="0">
            <a:noFill/>
          </a:ln>
        </p:spPr>
      </p:sp>
      <p:sp>
        <p:nvSpPr>
          <p:cNvPr id="13" name="Прямокутник 12">
            <a:extLst>
              <a:ext uri="{FF2B5EF4-FFF2-40B4-BE49-F238E27FC236}">
                <a16:creationId xmlns:a16="http://schemas.microsoft.com/office/drawing/2014/main" id="{4D40E4E7-0CF4-4FA1-8D5F-9AAA6145732A}"/>
              </a:ext>
            </a:extLst>
          </p:cNvPr>
          <p:cNvSpPr>
            <a:spLocks noGrp="1"/>
          </p:cNvSpPr>
          <p:nvPr/>
        </p:nvSpPr>
        <p:spPr>
          <a:xfrm>
            <a:off x="1028700" y="3105150"/>
            <a:ext cx="1885950" cy="4381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200" b="0">
                <a:solidFill>
                  <a:srgbClr val="172735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172735"/>
                </a:solidFill>
                <a:latin typeface="DejaVu Sans"/>
                <a:ea typeface="DejaVu Sans"/>
                <a:cs typeface="DejaVu Sans"/>
              </a:rPr>
              <a:t>структура</a:t>
            </a:r>
          </a:p>
        </p:txBody>
      </p:sp>
      <p:sp>
        <p:nvSpPr>
          <p:cNvPr id="14" name="Прямокутник: округлені кути 13">
            <a:extLst>
              <a:ext uri="{FF2B5EF4-FFF2-40B4-BE49-F238E27FC236}">
                <a16:creationId xmlns:a16="http://schemas.microsoft.com/office/drawing/2014/main" id="{FFB3AD48-3C61-4447-8CBA-1575F6488D67}"/>
              </a:ext>
            </a:extLst>
          </p:cNvPr>
          <p:cNvSpPr>
            <a:spLocks noGrp="1"/>
          </p:cNvSpPr>
          <p:nvPr/>
        </p:nvSpPr>
        <p:spPr>
          <a:xfrm>
            <a:off x="819150" y="3667125"/>
            <a:ext cx="76200" cy="76200"/>
          </a:xfrm>
          <a:prstGeom prst="roundRect">
            <a:avLst>
              <a:gd name="adj" fmla="val 50000"/>
            </a:avLst>
          </a:prstGeom>
          <a:solidFill>
            <a:srgbClr val="63956D"/>
          </a:solidFill>
          <a:ln w="0">
            <a:noFill/>
          </a:ln>
        </p:spPr>
      </p:sp>
      <p:sp>
        <p:nvSpPr>
          <p:cNvPr id="15" name="Прямокутник 14">
            <a:extLst>
              <a:ext uri="{FF2B5EF4-FFF2-40B4-BE49-F238E27FC236}">
                <a16:creationId xmlns:a16="http://schemas.microsoft.com/office/drawing/2014/main" id="{4315184C-71F6-47A0-B47F-36C1C1899483}"/>
              </a:ext>
            </a:extLst>
          </p:cNvPr>
          <p:cNvSpPr>
            <a:spLocks noGrp="1"/>
          </p:cNvSpPr>
          <p:nvPr/>
        </p:nvSpPr>
        <p:spPr>
          <a:xfrm>
            <a:off x="1028700" y="3562350"/>
            <a:ext cx="1885950" cy="4381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200" b="0">
                <a:solidFill>
                  <a:srgbClr val="172735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172735"/>
                </a:solidFill>
                <a:latin typeface="DejaVu Sans"/>
                <a:ea typeface="DejaVu Sans"/>
                <a:cs typeface="DejaVu Sans"/>
              </a:rPr>
              <a:t>органічна речовина</a:t>
            </a:r>
          </a:p>
        </p:txBody>
      </p:sp>
      <p:sp>
        <p:nvSpPr>
          <p:cNvPr id="16" name="Прямокутник: округлені кути 15">
            <a:extLst>
              <a:ext uri="{FF2B5EF4-FFF2-40B4-BE49-F238E27FC236}">
                <a16:creationId xmlns:a16="http://schemas.microsoft.com/office/drawing/2014/main" id="{4049BE77-02FA-4B47-B213-36492EAB1891}"/>
              </a:ext>
            </a:extLst>
          </p:cNvPr>
          <p:cNvSpPr>
            <a:spLocks noGrp="1"/>
          </p:cNvSpPr>
          <p:nvPr/>
        </p:nvSpPr>
        <p:spPr>
          <a:xfrm>
            <a:off x="819150" y="4124325"/>
            <a:ext cx="76200" cy="76200"/>
          </a:xfrm>
          <a:prstGeom prst="roundRect">
            <a:avLst>
              <a:gd name="adj" fmla="val 50000"/>
            </a:avLst>
          </a:prstGeom>
          <a:solidFill>
            <a:srgbClr val="E0B14D"/>
          </a:solidFill>
          <a:ln w="0">
            <a:noFill/>
          </a:ln>
        </p:spPr>
      </p:sp>
      <p:sp>
        <p:nvSpPr>
          <p:cNvPr id="17" name="Прямокутник 16">
            <a:extLst>
              <a:ext uri="{FF2B5EF4-FFF2-40B4-BE49-F238E27FC236}">
                <a16:creationId xmlns:a16="http://schemas.microsoft.com/office/drawing/2014/main" id="{3D4C1FE6-78B8-436E-A446-BCC2D212C04B}"/>
              </a:ext>
            </a:extLst>
          </p:cNvPr>
          <p:cNvSpPr>
            <a:spLocks noGrp="1"/>
          </p:cNvSpPr>
          <p:nvPr/>
        </p:nvSpPr>
        <p:spPr>
          <a:xfrm>
            <a:off x="1028700" y="4019550"/>
            <a:ext cx="1885950" cy="4381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4792"/>
          </a:bodyPr>
          <a:lstStyle/>
          <a:p>
            <a:pPr algn="l">
              <a:defRPr sz="1200" b="0">
                <a:solidFill>
                  <a:srgbClr val="172735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172735"/>
                </a:solidFill>
                <a:latin typeface="DejaVu Sans"/>
                <a:ea typeface="DejaVu Sans"/>
                <a:cs typeface="DejaVu Sans"/>
              </a:rPr>
              <a:t>мікробіологічна активність</a:t>
            </a:r>
          </a:p>
        </p:txBody>
      </p:sp>
      <p:sp>
        <p:nvSpPr>
          <p:cNvPr id="18" name="Прямокутник: округлені кути 17">
            <a:extLst>
              <a:ext uri="{FF2B5EF4-FFF2-40B4-BE49-F238E27FC236}">
                <a16:creationId xmlns:a16="http://schemas.microsoft.com/office/drawing/2014/main" id="{31A987DD-E8B9-4621-BFD5-98AC980358D0}"/>
              </a:ext>
            </a:extLst>
          </p:cNvPr>
          <p:cNvSpPr>
            <a:spLocks noGrp="1"/>
          </p:cNvSpPr>
          <p:nvPr/>
        </p:nvSpPr>
        <p:spPr>
          <a:xfrm>
            <a:off x="819150" y="4581525"/>
            <a:ext cx="76200" cy="76200"/>
          </a:xfrm>
          <a:prstGeom prst="roundRect">
            <a:avLst>
              <a:gd name="adj" fmla="val 50000"/>
            </a:avLst>
          </a:prstGeom>
          <a:solidFill>
            <a:srgbClr val="43B5C7"/>
          </a:solidFill>
          <a:ln w="0">
            <a:noFill/>
          </a:ln>
        </p:spPr>
      </p:sp>
      <p:sp>
        <p:nvSpPr>
          <p:cNvPr id="19" name="Прямокутник 18">
            <a:extLst>
              <a:ext uri="{FF2B5EF4-FFF2-40B4-BE49-F238E27FC236}">
                <a16:creationId xmlns:a16="http://schemas.microsoft.com/office/drawing/2014/main" id="{4EBBA646-3F23-4784-8DED-CB56086387A8}"/>
              </a:ext>
            </a:extLst>
          </p:cNvPr>
          <p:cNvSpPr>
            <a:spLocks noGrp="1"/>
          </p:cNvSpPr>
          <p:nvPr/>
        </p:nvSpPr>
        <p:spPr>
          <a:xfrm>
            <a:off x="1028700" y="4476750"/>
            <a:ext cx="1885950" cy="4381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200" b="0">
                <a:solidFill>
                  <a:srgbClr val="172735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172735"/>
                </a:solidFill>
                <a:latin typeface="DejaVu Sans"/>
                <a:ea typeface="DejaVu Sans"/>
                <a:cs typeface="DejaVu Sans"/>
              </a:rPr>
              <a:t>родючість</a:t>
            </a:r>
          </a:p>
        </p:txBody>
      </p:sp>
      <p:sp>
        <p:nvSpPr>
          <p:cNvPr id="20" name="Прямокутник: округлені кути 19">
            <a:extLst>
              <a:ext uri="{FF2B5EF4-FFF2-40B4-BE49-F238E27FC236}">
                <a16:creationId xmlns:a16="http://schemas.microsoft.com/office/drawing/2014/main" id="{591F5048-9C81-4995-B308-D2AC4220CD34}"/>
              </a:ext>
            </a:extLst>
          </p:cNvPr>
          <p:cNvSpPr>
            <a:spLocks noGrp="1"/>
          </p:cNvSpPr>
          <p:nvPr/>
        </p:nvSpPr>
        <p:spPr>
          <a:xfrm>
            <a:off x="3352800" y="2571750"/>
            <a:ext cx="2514600" cy="2781300"/>
          </a:xfrm>
          <a:prstGeom prst="roundRect">
            <a:avLst>
              <a:gd name="adj" fmla="val 5303"/>
            </a:avLst>
          </a:prstGeom>
          <a:solidFill>
            <a:srgbClr val="FFFFFF"/>
          </a:solidFill>
          <a:ln w="0">
            <a:noFill/>
          </a:ln>
        </p:spPr>
      </p:sp>
      <p:sp>
        <p:nvSpPr>
          <p:cNvPr id="21" name="Прямокутник: округлені кути 20">
            <a:extLst>
              <a:ext uri="{FF2B5EF4-FFF2-40B4-BE49-F238E27FC236}">
                <a16:creationId xmlns:a16="http://schemas.microsoft.com/office/drawing/2014/main" id="{E71A9899-D869-417C-A89F-063A0FA8B7CB}"/>
              </a:ext>
            </a:extLst>
          </p:cNvPr>
          <p:cNvSpPr>
            <a:spLocks noGrp="1"/>
          </p:cNvSpPr>
          <p:nvPr/>
        </p:nvSpPr>
        <p:spPr>
          <a:xfrm>
            <a:off x="3352800" y="2571750"/>
            <a:ext cx="2514600" cy="76200"/>
          </a:xfrm>
          <a:prstGeom prst="roundRect">
            <a:avLst>
              <a:gd name="adj" fmla="val 50000"/>
            </a:avLst>
          </a:prstGeom>
          <a:solidFill>
            <a:srgbClr val="275F8B"/>
          </a:solidFill>
          <a:ln w="0">
            <a:noFill/>
          </a:ln>
        </p:spPr>
      </p:sp>
      <p:sp>
        <p:nvSpPr>
          <p:cNvPr id="22" name="Прямокутник 21">
            <a:extLst>
              <a:ext uri="{FF2B5EF4-FFF2-40B4-BE49-F238E27FC236}">
                <a16:creationId xmlns:a16="http://schemas.microsoft.com/office/drawing/2014/main" id="{C5C76155-7D34-494F-92D7-08D0A19D73E0}"/>
              </a:ext>
            </a:extLst>
          </p:cNvPr>
          <p:cNvSpPr>
            <a:spLocks noGrp="1"/>
          </p:cNvSpPr>
          <p:nvPr/>
        </p:nvSpPr>
        <p:spPr>
          <a:xfrm>
            <a:off x="3562350" y="2762250"/>
            <a:ext cx="2095500" cy="190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66667" lnSpcReduction="10000"/>
          </a:bodyPr>
          <a:lstStyle/>
          <a:p>
            <a:pPr algn="l">
              <a:defRPr sz="975" b="1">
                <a:solidFill>
                  <a:srgbClr val="275F8B"/>
                </a:solidFill>
                <a:latin typeface="DejaVu Sans"/>
                <a:ea typeface="DejaVu Sans"/>
                <a:cs typeface="DejaVu Sans"/>
              </a:defRPr>
            </a:pPr>
            <a:r>
              <a:rPr sz="975" b="1">
                <a:solidFill>
                  <a:srgbClr val="275F8B"/>
                </a:solidFill>
                <a:latin typeface="DejaVu Sans"/>
                <a:ea typeface="DejaVu Sans"/>
                <a:cs typeface="DejaVu Sans"/>
              </a:rPr>
              <a:t>ВОДНІ СИСТЕМИ</a:t>
            </a:r>
          </a:p>
        </p:txBody>
      </p:sp>
      <p:sp>
        <p:nvSpPr>
          <p:cNvPr id="23" name="Прямокутник: округлені кути 22">
            <a:extLst>
              <a:ext uri="{FF2B5EF4-FFF2-40B4-BE49-F238E27FC236}">
                <a16:creationId xmlns:a16="http://schemas.microsoft.com/office/drawing/2014/main" id="{94F495FC-72D0-4645-B504-9B2B3519A6B7}"/>
              </a:ext>
            </a:extLst>
          </p:cNvPr>
          <p:cNvSpPr>
            <a:spLocks noGrp="1"/>
          </p:cNvSpPr>
          <p:nvPr/>
        </p:nvSpPr>
        <p:spPr>
          <a:xfrm>
            <a:off x="3562350" y="3209925"/>
            <a:ext cx="76200" cy="76200"/>
          </a:xfrm>
          <a:prstGeom prst="roundRect">
            <a:avLst>
              <a:gd name="adj" fmla="val 50000"/>
            </a:avLst>
          </a:prstGeom>
          <a:solidFill>
            <a:srgbClr val="43B5C7"/>
          </a:solidFill>
          <a:ln w="0">
            <a:noFill/>
          </a:ln>
        </p:spPr>
      </p:sp>
      <p:sp>
        <p:nvSpPr>
          <p:cNvPr id="24" name="Прямокутник 23">
            <a:extLst>
              <a:ext uri="{FF2B5EF4-FFF2-40B4-BE49-F238E27FC236}">
                <a16:creationId xmlns:a16="http://schemas.microsoft.com/office/drawing/2014/main" id="{F22B6142-095C-4399-8549-E2464D66E4CB}"/>
              </a:ext>
            </a:extLst>
          </p:cNvPr>
          <p:cNvSpPr>
            <a:spLocks noGrp="1"/>
          </p:cNvSpPr>
          <p:nvPr/>
        </p:nvSpPr>
        <p:spPr>
          <a:xfrm>
            <a:off x="3771900" y="3105150"/>
            <a:ext cx="1885950" cy="4381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200" b="0">
                <a:solidFill>
                  <a:srgbClr val="172735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172735"/>
                </a:solidFill>
                <a:latin typeface="DejaVu Sans"/>
                <a:ea typeface="DejaVu Sans"/>
                <a:cs typeface="DejaVu Sans"/>
              </a:rPr>
              <a:t>якість води</a:t>
            </a:r>
          </a:p>
        </p:txBody>
      </p:sp>
      <p:sp>
        <p:nvSpPr>
          <p:cNvPr id="25" name="Прямокутник: округлені кути 24">
            <a:extLst>
              <a:ext uri="{FF2B5EF4-FFF2-40B4-BE49-F238E27FC236}">
                <a16:creationId xmlns:a16="http://schemas.microsoft.com/office/drawing/2014/main" id="{4D8E9766-8C02-40AF-B2DC-6AD2A79DD7BD}"/>
              </a:ext>
            </a:extLst>
          </p:cNvPr>
          <p:cNvSpPr>
            <a:spLocks noGrp="1"/>
          </p:cNvSpPr>
          <p:nvPr/>
        </p:nvSpPr>
        <p:spPr>
          <a:xfrm>
            <a:off x="3562350" y="3667125"/>
            <a:ext cx="76200" cy="76200"/>
          </a:xfrm>
          <a:prstGeom prst="roundRect">
            <a:avLst>
              <a:gd name="adj" fmla="val 50000"/>
            </a:avLst>
          </a:prstGeom>
          <a:solidFill>
            <a:srgbClr val="63956D"/>
          </a:solidFill>
          <a:ln w="0">
            <a:noFill/>
          </a:ln>
        </p:spPr>
      </p:sp>
      <p:sp>
        <p:nvSpPr>
          <p:cNvPr id="26" name="Прямокутник 25">
            <a:extLst>
              <a:ext uri="{FF2B5EF4-FFF2-40B4-BE49-F238E27FC236}">
                <a16:creationId xmlns:a16="http://schemas.microsoft.com/office/drawing/2014/main" id="{0B8E7C72-08F1-464F-9A4B-101880C5E31F}"/>
              </a:ext>
            </a:extLst>
          </p:cNvPr>
          <p:cNvSpPr>
            <a:spLocks noGrp="1"/>
          </p:cNvSpPr>
          <p:nvPr/>
        </p:nvSpPr>
        <p:spPr>
          <a:xfrm>
            <a:off x="3771900" y="3562350"/>
            <a:ext cx="1885950" cy="4381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200" b="0">
                <a:solidFill>
                  <a:srgbClr val="172735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172735"/>
                </a:solidFill>
                <a:latin typeface="DejaVu Sans"/>
                <a:ea typeface="DejaVu Sans"/>
                <a:cs typeface="DejaVu Sans"/>
              </a:rPr>
              <a:t>русловий режим</a:t>
            </a:r>
          </a:p>
        </p:txBody>
      </p:sp>
      <p:sp>
        <p:nvSpPr>
          <p:cNvPr id="27" name="Прямокутник: округлені кути 26">
            <a:extLst>
              <a:ext uri="{FF2B5EF4-FFF2-40B4-BE49-F238E27FC236}">
                <a16:creationId xmlns:a16="http://schemas.microsoft.com/office/drawing/2014/main" id="{0A3AE6E1-54EE-4745-9326-3684111C0CC6}"/>
              </a:ext>
            </a:extLst>
          </p:cNvPr>
          <p:cNvSpPr>
            <a:spLocks noGrp="1"/>
          </p:cNvSpPr>
          <p:nvPr/>
        </p:nvSpPr>
        <p:spPr>
          <a:xfrm>
            <a:off x="3562350" y="4124325"/>
            <a:ext cx="76200" cy="76200"/>
          </a:xfrm>
          <a:prstGeom prst="roundRect">
            <a:avLst>
              <a:gd name="adj" fmla="val 50000"/>
            </a:avLst>
          </a:prstGeom>
          <a:solidFill>
            <a:srgbClr val="E0B14D"/>
          </a:solidFill>
          <a:ln w="0">
            <a:noFill/>
          </a:ln>
        </p:spPr>
      </p:sp>
      <p:sp>
        <p:nvSpPr>
          <p:cNvPr id="28" name="Прямокутник 27">
            <a:extLst>
              <a:ext uri="{FF2B5EF4-FFF2-40B4-BE49-F238E27FC236}">
                <a16:creationId xmlns:a16="http://schemas.microsoft.com/office/drawing/2014/main" id="{D2199F4B-581D-462D-BB80-8C0E60ECCCF4}"/>
              </a:ext>
            </a:extLst>
          </p:cNvPr>
          <p:cNvSpPr>
            <a:spLocks noGrp="1"/>
          </p:cNvSpPr>
          <p:nvPr/>
        </p:nvSpPr>
        <p:spPr>
          <a:xfrm>
            <a:off x="3771900" y="4019550"/>
            <a:ext cx="1885950" cy="4381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9609"/>
          </a:bodyPr>
          <a:lstStyle/>
          <a:p>
            <a:pPr algn="l">
              <a:defRPr sz="1200" b="0">
                <a:solidFill>
                  <a:srgbClr val="172735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172735"/>
                </a:solidFill>
                <a:latin typeface="DejaVu Sans"/>
                <a:ea typeface="DejaVu Sans"/>
                <a:cs typeface="DejaVu Sans"/>
              </a:rPr>
              <a:t>водно-болотні угіддя</a:t>
            </a:r>
          </a:p>
        </p:txBody>
      </p:sp>
      <p:sp>
        <p:nvSpPr>
          <p:cNvPr id="29" name="Прямокутник: округлені кути 28">
            <a:extLst>
              <a:ext uri="{FF2B5EF4-FFF2-40B4-BE49-F238E27FC236}">
                <a16:creationId xmlns:a16="http://schemas.microsoft.com/office/drawing/2014/main" id="{8793D18A-01C1-4B8B-90DD-4744E5313523}"/>
              </a:ext>
            </a:extLst>
          </p:cNvPr>
          <p:cNvSpPr>
            <a:spLocks noGrp="1"/>
          </p:cNvSpPr>
          <p:nvPr/>
        </p:nvSpPr>
        <p:spPr>
          <a:xfrm>
            <a:off x="3562350" y="4581525"/>
            <a:ext cx="76200" cy="76200"/>
          </a:xfrm>
          <a:prstGeom prst="roundRect">
            <a:avLst>
              <a:gd name="adj" fmla="val 50000"/>
            </a:avLst>
          </a:prstGeom>
          <a:solidFill>
            <a:srgbClr val="43B5C7"/>
          </a:solidFill>
          <a:ln w="0">
            <a:noFill/>
          </a:ln>
        </p:spPr>
      </p:sp>
      <p:sp>
        <p:nvSpPr>
          <p:cNvPr id="30" name="Прямокутник 29">
            <a:extLst>
              <a:ext uri="{FF2B5EF4-FFF2-40B4-BE49-F238E27FC236}">
                <a16:creationId xmlns:a16="http://schemas.microsoft.com/office/drawing/2014/main" id="{5E688A86-9C90-4C21-AE41-28C75880DA71}"/>
              </a:ext>
            </a:extLst>
          </p:cNvPr>
          <p:cNvSpPr>
            <a:spLocks noGrp="1"/>
          </p:cNvSpPr>
          <p:nvPr/>
        </p:nvSpPr>
        <p:spPr>
          <a:xfrm>
            <a:off x="3771900" y="4476750"/>
            <a:ext cx="1885950" cy="4381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4792"/>
          </a:bodyPr>
          <a:lstStyle/>
          <a:p>
            <a:pPr algn="l">
              <a:defRPr sz="1200" b="0">
                <a:solidFill>
                  <a:srgbClr val="172735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172735"/>
                </a:solidFill>
                <a:latin typeface="DejaVu Sans"/>
                <a:ea typeface="DejaVu Sans"/>
                <a:cs typeface="DejaVu Sans"/>
              </a:rPr>
              <a:t>прибережна рослинність</a:t>
            </a:r>
          </a:p>
        </p:txBody>
      </p:sp>
      <p:sp>
        <p:nvSpPr>
          <p:cNvPr id="31" name="Прямокутник: округлені кути 30">
            <a:extLst>
              <a:ext uri="{FF2B5EF4-FFF2-40B4-BE49-F238E27FC236}">
                <a16:creationId xmlns:a16="http://schemas.microsoft.com/office/drawing/2014/main" id="{7FFE0F72-63CC-43C6-A0F6-2567E0BB1FCB}"/>
              </a:ext>
            </a:extLst>
          </p:cNvPr>
          <p:cNvSpPr>
            <a:spLocks noGrp="1"/>
          </p:cNvSpPr>
          <p:nvPr/>
        </p:nvSpPr>
        <p:spPr>
          <a:xfrm>
            <a:off x="6096000" y="2571750"/>
            <a:ext cx="2514600" cy="2781300"/>
          </a:xfrm>
          <a:prstGeom prst="roundRect">
            <a:avLst>
              <a:gd name="adj" fmla="val 5303"/>
            </a:avLst>
          </a:prstGeom>
          <a:solidFill>
            <a:srgbClr val="FFFFFF"/>
          </a:solidFill>
          <a:ln w="0">
            <a:noFill/>
          </a:ln>
        </p:spPr>
      </p:sp>
      <p:sp>
        <p:nvSpPr>
          <p:cNvPr id="32" name="Прямокутник: округлені кути 31">
            <a:extLst>
              <a:ext uri="{FF2B5EF4-FFF2-40B4-BE49-F238E27FC236}">
                <a16:creationId xmlns:a16="http://schemas.microsoft.com/office/drawing/2014/main" id="{42D0EBF2-D6D2-4B49-BFC6-E9E4A32FDE25}"/>
              </a:ext>
            </a:extLst>
          </p:cNvPr>
          <p:cNvSpPr>
            <a:spLocks noGrp="1"/>
          </p:cNvSpPr>
          <p:nvPr/>
        </p:nvSpPr>
        <p:spPr>
          <a:xfrm>
            <a:off x="6096000" y="2571750"/>
            <a:ext cx="2514600" cy="76200"/>
          </a:xfrm>
          <a:prstGeom prst="roundRect">
            <a:avLst>
              <a:gd name="adj" fmla="val 50000"/>
            </a:avLst>
          </a:prstGeom>
          <a:solidFill>
            <a:srgbClr val="63956D"/>
          </a:solidFill>
          <a:ln w="0">
            <a:noFill/>
          </a:ln>
        </p:spPr>
      </p:sp>
      <p:sp>
        <p:nvSpPr>
          <p:cNvPr id="33" name="Прямокутник 32">
            <a:extLst>
              <a:ext uri="{FF2B5EF4-FFF2-40B4-BE49-F238E27FC236}">
                <a16:creationId xmlns:a16="http://schemas.microsoft.com/office/drawing/2014/main" id="{66608E9C-EF84-4552-9FBB-9EBE4CC178B9}"/>
              </a:ext>
            </a:extLst>
          </p:cNvPr>
          <p:cNvSpPr>
            <a:spLocks noGrp="1"/>
          </p:cNvSpPr>
          <p:nvPr/>
        </p:nvSpPr>
        <p:spPr>
          <a:xfrm>
            <a:off x="6305550" y="2762250"/>
            <a:ext cx="2095500" cy="190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66667" lnSpcReduction="10000"/>
          </a:bodyPr>
          <a:lstStyle/>
          <a:p>
            <a:pPr algn="l">
              <a:defRPr sz="975" b="1">
                <a:solidFill>
                  <a:srgbClr val="63956D"/>
                </a:solidFill>
                <a:latin typeface="DejaVu Sans"/>
                <a:ea typeface="DejaVu Sans"/>
                <a:cs typeface="DejaVu Sans"/>
              </a:defRPr>
            </a:pPr>
            <a:r>
              <a:rPr sz="975" b="1">
                <a:solidFill>
                  <a:srgbClr val="63956D"/>
                </a:solidFill>
                <a:latin typeface="DejaVu Sans"/>
                <a:ea typeface="DejaVu Sans"/>
                <a:cs typeface="DejaVu Sans"/>
              </a:rPr>
              <a:t>ЛІСИ</a:t>
            </a:r>
          </a:p>
        </p:txBody>
      </p:sp>
      <p:sp>
        <p:nvSpPr>
          <p:cNvPr id="34" name="Прямокутник: округлені кути 33">
            <a:extLst>
              <a:ext uri="{FF2B5EF4-FFF2-40B4-BE49-F238E27FC236}">
                <a16:creationId xmlns:a16="http://schemas.microsoft.com/office/drawing/2014/main" id="{4ECE67DD-7225-41F5-A5BF-FEDC1DDC4B05}"/>
              </a:ext>
            </a:extLst>
          </p:cNvPr>
          <p:cNvSpPr>
            <a:spLocks noGrp="1"/>
          </p:cNvSpPr>
          <p:nvPr/>
        </p:nvSpPr>
        <p:spPr>
          <a:xfrm>
            <a:off x="6305550" y="3209925"/>
            <a:ext cx="76200" cy="76200"/>
          </a:xfrm>
          <a:prstGeom prst="roundRect">
            <a:avLst>
              <a:gd name="adj" fmla="val 50000"/>
            </a:avLst>
          </a:prstGeom>
          <a:solidFill>
            <a:srgbClr val="43B5C7"/>
          </a:solidFill>
          <a:ln w="0">
            <a:noFill/>
          </a:ln>
        </p:spPr>
      </p:sp>
      <p:sp>
        <p:nvSpPr>
          <p:cNvPr id="35" name="Прямокутник 34">
            <a:extLst>
              <a:ext uri="{FF2B5EF4-FFF2-40B4-BE49-F238E27FC236}">
                <a16:creationId xmlns:a16="http://schemas.microsoft.com/office/drawing/2014/main" id="{44DC0FB2-A08B-414A-A228-3B0FB4A96B40}"/>
              </a:ext>
            </a:extLst>
          </p:cNvPr>
          <p:cNvSpPr>
            <a:spLocks noGrp="1"/>
          </p:cNvSpPr>
          <p:nvPr/>
        </p:nvSpPr>
        <p:spPr>
          <a:xfrm>
            <a:off x="6515100" y="3105150"/>
            <a:ext cx="1885950" cy="4381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4822"/>
          </a:bodyPr>
          <a:lstStyle/>
          <a:p>
            <a:pPr algn="l">
              <a:defRPr sz="1200" b="0">
                <a:solidFill>
                  <a:srgbClr val="172735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172735"/>
                </a:solidFill>
                <a:latin typeface="DejaVu Sans"/>
                <a:ea typeface="DejaVu Sans"/>
                <a:cs typeface="DejaVu Sans"/>
              </a:rPr>
              <a:t>структура угруповань</a:t>
            </a:r>
          </a:p>
        </p:txBody>
      </p:sp>
      <p:sp>
        <p:nvSpPr>
          <p:cNvPr id="36" name="Прямокутник: округлені кути 35">
            <a:extLst>
              <a:ext uri="{FF2B5EF4-FFF2-40B4-BE49-F238E27FC236}">
                <a16:creationId xmlns:a16="http://schemas.microsoft.com/office/drawing/2014/main" id="{E8E5FF6E-E796-4531-9E45-A82FE04B4760}"/>
              </a:ext>
            </a:extLst>
          </p:cNvPr>
          <p:cNvSpPr>
            <a:spLocks noGrp="1"/>
          </p:cNvSpPr>
          <p:nvPr/>
        </p:nvSpPr>
        <p:spPr>
          <a:xfrm>
            <a:off x="6305550" y="3667125"/>
            <a:ext cx="76200" cy="76200"/>
          </a:xfrm>
          <a:prstGeom prst="roundRect">
            <a:avLst>
              <a:gd name="adj" fmla="val 50000"/>
            </a:avLst>
          </a:prstGeom>
          <a:solidFill>
            <a:srgbClr val="63956D"/>
          </a:solidFill>
          <a:ln w="0">
            <a:noFill/>
          </a:ln>
        </p:spPr>
      </p:sp>
      <p:sp>
        <p:nvSpPr>
          <p:cNvPr id="37" name="Прямокутник 36">
            <a:extLst>
              <a:ext uri="{FF2B5EF4-FFF2-40B4-BE49-F238E27FC236}">
                <a16:creationId xmlns:a16="http://schemas.microsoft.com/office/drawing/2014/main" id="{9B346215-6A36-4C48-A1BA-5C04293DB4FD}"/>
              </a:ext>
            </a:extLst>
          </p:cNvPr>
          <p:cNvSpPr>
            <a:spLocks noGrp="1"/>
          </p:cNvSpPr>
          <p:nvPr/>
        </p:nvSpPr>
        <p:spPr>
          <a:xfrm>
            <a:off x="6515100" y="3562350"/>
            <a:ext cx="1885950" cy="4381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200" b="0">
                <a:solidFill>
                  <a:srgbClr val="172735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172735"/>
                </a:solidFill>
                <a:latin typeface="DejaVu Sans"/>
                <a:ea typeface="DejaVu Sans"/>
                <a:cs typeface="DejaVu Sans"/>
              </a:rPr>
              <a:t>видовий склад</a:t>
            </a:r>
          </a:p>
        </p:txBody>
      </p:sp>
      <p:sp>
        <p:nvSpPr>
          <p:cNvPr id="38" name="Прямокутник: округлені кути 37">
            <a:extLst>
              <a:ext uri="{FF2B5EF4-FFF2-40B4-BE49-F238E27FC236}">
                <a16:creationId xmlns:a16="http://schemas.microsoft.com/office/drawing/2014/main" id="{A302FD64-31FF-4734-8AC6-3EBF8DBE6574}"/>
              </a:ext>
            </a:extLst>
          </p:cNvPr>
          <p:cNvSpPr>
            <a:spLocks noGrp="1"/>
          </p:cNvSpPr>
          <p:nvPr/>
        </p:nvSpPr>
        <p:spPr>
          <a:xfrm>
            <a:off x="6305550" y="4124325"/>
            <a:ext cx="76200" cy="76200"/>
          </a:xfrm>
          <a:prstGeom prst="roundRect">
            <a:avLst>
              <a:gd name="adj" fmla="val 50000"/>
            </a:avLst>
          </a:prstGeom>
          <a:solidFill>
            <a:srgbClr val="E0B14D"/>
          </a:solidFill>
          <a:ln w="0">
            <a:noFill/>
          </a:ln>
        </p:spPr>
      </p:sp>
      <p:sp>
        <p:nvSpPr>
          <p:cNvPr id="39" name="Прямокутник 38">
            <a:extLst>
              <a:ext uri="{FF2B5EF4-FFF2-40B4-BE49-F238E27FC236}">
                <a16:creationId xmlns:a16="http://schemas.microsoft.com/office/drawing/2014/main" id="{90AFC97D-73A0-44E0-A241-6C641D1C9987}"/>
              </a:ext>
            </a:extLst>
          </p:cNvPr>
          <p:cNvSpPr>
            <a:spLocks noGrp="1"/>
          </p:cNvSpPr>
          <p:nvPr/>
        </p:nvSpPr>
        <p:spPr>
          <a:xfrm>
            <a:off x="6515100" y="4019550"/>
            <a:ext cx="1885950" cy="4381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4822"/>
          </a:bodyPr>
          <a:lstStyle/>
          <a:p>
            <a:pPr algn="l">
              <a:defRPr sz="1200" b="0">
                <a:solidFill>
                  <a:srgbClr val="172735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172735"/>
                </a:solidFill>
                <a:latin typeface="DejaVu Sans"/>
                <a:ea typeface="DejaVu Sans"/>
                <a:cs typeface="DejaVu Sans"/>
              </a:rPr>
              <a:t>природне поновлення</a:t>
            </a:r>
          </a:p>
        </p:txBody>
      </p:sp>
      <p:sp>
        <p:nvSpPr>
          <p:cNvPr id="40" name="Прямокутник: округлені кути 39">
            <a:extLst>
              <a:ext uri="{FF2B5EF4-FFF2-40B4-BE49-F238E27FC236}">
                <a16:creationId xmlns:a16="http://schemas.microsoft.com/office/drawing/2014/main" id="{A21D3A5B-B2EA-47F1-A326-85CF69C4C287}"/>
              </a:ext>
            </a:extLst>
          </p:cNvPr>
          <p:cNvSpPr>
            <a:spLocks noGrp="1"/>
          </p:cNvSpPr>
          <p:nvPr/>
        </p:nvSpPr>
        <p:spPr>
          <a:xfrm>
            <a:off x="6305550" y="4581525"/>
            <a:ext cx="76200" cy="76200"/>
          </a:xfrm>
          <a:prstGeom prst="roundRect">
            <a:avLst>
              <a:gd name="adj" fmla="val 50000"/>
            </a:avLst>
          </a:prstGeom>
          <a:solidFill>
            <a:srgbClr val="43B5C7"/>
          </a:solidFill>
          <a:ln w="0">
            <a:noFill/>
          </a:ln>
        </p:spPr>
      </p:sp>
      <p:sp>
        <p:nvSpPr>
          <p:cNvPr id="41" name="Прямокутник 40">
            <a:extLst>
              <a:ext uri="{FF2B5EF4-FFF2-40B4-BE49-F238E27FC236}">
                <a16:creationId xmlns:a16="http://schemas.microsoft.com/office/drawing/2014/main" id="{1BC9DFBC-3E01-4CDD-9C03-5BAD003025D2}"/>
              </a:ext>
            </a:extLst>
          </p:cNvPr>
          <p:cNvSpPr>
            <a:spLocks noGrp="1"/>
          </p:cNvSpPr>
          <p:nvPr/>
        </p:nvSpPr>
        <p:spPr>
          <a:xfrm>
            <a:off x="6515100" y="4476750"/>
            <a:ext cx="1885950" cy="4381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200" b="0">
                <a:solidFill>
                  <a:srgbClr val="172735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172735"/>
                </a:solidFill>
                <a:latin typeface="DejaVu Sans"/>
                <a:ea typeface="DejaVu Sans"/>
                <a:cs typeface="DejaVu Sans"/>
              </a:rPr>
              <a:t>екологічні коридори</a:t>
            </a:r>
          </a:p>
        </p:txBody>
      </p:sp>
      <p:sp>
        <p:nvSpPr>
          <p:cNvPr id="42" name="Прямокутник: округлені кути 41">
            <a:extLst>
              <a:ext uri="{FF2B5EF4-FFF2-40B4-BE49-F238E27FC236}">
                <a16:creationId xmlns:a16="http://schemas.microsoft.com/office/drawing/2014/main" id="{FD43E632-935B-41D6-A821-ED4BFF4761BE}"/>
              </a:ext>
            </a:extLst>
          </p:cNvPr>
          <p:cNvSpPr>
            <a:spLocks noGrp="1"/>
          </p:cNvSpPr>
          <p:nvPr/>
        </p:nvSpPr>
        <p:spPr>
          <a:xfrm>
            <a:off x="8839200" y="2571750"/>
            <a:ext cx="2514600" cy="2781300"/>
          </a:xfrm>
          <a:prstGeom prst="roundRect">
            <a:avLst>
              <a:gd name="adj" fmla="val 5303"/>
            </a:avLst>
          </a:prstGeom>
          <a:solidFill>
            <a:srgbClr val="FFFFFF"/>
          </a:solidFill>
          <a:ln w="0">
            <a:noFill/>
          </a:ln>
        </p:spPr>
      </p:sp>
      <p:sp>
        <p:nvSpPr>
          <p:cNvPr id="43" name="Прямокутник: округлені кути 42">
            <a:extLst>
              <a:ext uri="{FF2B5EF4-FFF2-40B4-BE49-F238E27FC236}">
                <a16:creationId xmlns:a16="http://schemas.microsoft.com/office/drawing/2014/main" id="{6657FBA7-337B-449F-BABC-0E1ACB499BEC}"/>
              </a:ext>
            </a:extLst>
          </p:cNvPr>
          <p:cNvSpPr>
            <a:spLocks noGrp="1"/>
          </p:cNvSpPr>
          <p:nvPr/>
        </p:nvSpPr>
        <p:spPr>
          <a:xfrm>
            <a:off x="8839200" y="2571750"/>
            <a:ext cx="2514600" cy="76200"/>
          </a:xfrm>
          <a:prstGeom prst="roundRect">
            <a:avLst>
              <a:gd name="adj" fmla="val 50000"/>
            </a:avLst>
          </a:prstGeom>
          <a:solidFill>
            <a:srgbClr val="E0B14D"/>
          </a:solidFill>
          <a:ln w="0">
            <a:noFill/>
          </a:ln>
        </p:spPr>
      </p:sp>
      <p:sp>
        <p:nvSpPr>
          <p:cNvPr id="44" name="Прямокутник 43">
            <a:extLst>
              <a:ext uri="{FF2B5EF4-FFF2-40B4-BE49-F238E27FC236}">
                <a16:creationId xmlns:a16="http://schemas.microsoft.com/office/drawing/2014/main" id="{944AC1B6-91C7-4B76-A13E-D46C0DDCDDBF}"/>
              </a:ext>
            </a:extLst>
          </p:cNvPr>
          <p:cNvSpPr>
            <a:spLocks noGrp="1"/>
          </p:cNvSpPr>
          <p:nvPr/>
        </p:nvSpPr>
        <p:spPr>
          <a:xfrm>
            <a:off x="9048750" y="2762250"/>
            <a:ext cx="2095500" cy="190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66667" lnSpcReduction="10000"/>
          </a:bodyPr>
          <a:lstStyle/>
          <a:p>
            <a:pPr algn="l">
              <a:defRPr sz="975" b="1">
                <a:solidFill>
                  <a:srgbClr val="E0B14D"/>
                </a:solidFill>
                <a:latin typeface="DejaVu Sans"/>
                <a:ea typeface="DejaVu Sans"/>
                <a:cs typeface="DejaVu Sans"/>
              </a:defRPr>
            </a:pPr>
            <a:r>
              <a:rPr sz="975" b="1">
                <a:solidFill>
                  <a:srgbClr val="E0B14D"/>
                </a:solidFill>
                <a:latin typeface="DejaVu Sans"/>
                <a:ea typeface="DejaVu Sans"/>
                <a:cs typeface="DejaVu Sans"/>
              </a:rPr>
              <a:t>АГРОЕКОСИСТЕМИ</a:t>
            </a:r>
          </a:p>
        </p:txBody>
      </p:sp>
      <p:sp>
        <p:nvSpPr>
          <p:cNvPr id="45" name="Прямокутник: округлені кути 44">
            <a:extLst>
              <a:ext uri="{FF2B5EF4-FFF2-40B4-BE49-F238E27FC236}">
                <a16:creationId xmlns:a16="http://schemas.microsoft.com/office/drawing/2014/main" id="{481380AA-EFC5-4BBE-82C0-31C4E22D8FC5}"/>
              </a:ext>
            </a:extLst>
          </p:cNvPr>
          <p:cNvSpPr>
            <a:spLocks noGrp="1"/>
          </p:cNvSpPr>
          <p:nvPr/>
        </p:nvSpPr>
        <p:spPr>
          <a:xfrm>
            <a:off x="9048750" y="3209925"/>
            <a:ext cx="76200" cy="76200"/>
          </a:xfrm>
          <a:prstGeom prst="roundRect">
            <a:avLst>
              <a:gd name="adj" fmla="val 50000"/>
            </a:avLst>
          </a:prstGeom>
          <a:solidFill>
            <a:srgbClr val="43B5C7"/>
          </a:solidFill>
          <a:ln w="0">
            <a:noFill/>
          </a:ln>
        </p:spPr>
      </p:sp>
      <p:sp>
        <p:nvSpPr>
          <p:cNvPr id="46" name="Прямокутник 45">
            <a:extLst>
              <a:ext uri="{FF2B5EF4-FFF2-40B4-BE49-F238E27FC236}">
                <a16:creationId xmlns:a16="http://schemas.microsoft.com/office/drawing/2014/main" id="{829FBCA7-7A5E-4152-B2D2-B1D9CC47D73F}"/>
              </a:ext>
            </a:extLst>
          </p:cNvPr>
          <p:cNvSpPr>
            <a:spLocks noGrp="1"/>
          </p:cNvSpPr>
          <p:nvPr/>
        </p:nvSpPr>
        <p:spPr>
          <a:xfrm>
            <a:off x="9258300" y="3105150"/>
            <a:ext cx="1885950" cy="4381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200" b="0">
                <a:solidFill>
                  <a:srgbClr val="172735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172735"/>
                </a:solidFill>
                <a:latin typeface="DejaVu Sans"/>
                <a:ea typeface="DejaVu Sans"/>
                <a:cs typeface="DejaVu Sans"/>
              </a:rPr>
              <a:t>родючість</a:t>
            </a:r>
          </a:p>
        </p:txBody>
      </p:sp>
      <p:sp>
        <p:nvSpPr>
          <p:cNvPr id="47" name="Прямокутник: округлені кути 46">
            <a:extLst>
              <a:ext uri="{FF2B5EF4-FFF2-40B4-BE49-F238E27FC236}">
                <a16:creationId xmlns:a16="http://schemas.microsoft.com/office/drawing/2014/main" id="{16A573EB-BF76-4000-ADC7-4194B159DF6F}"/>
              </a:ext>
            </a:extLst>
          </p:cNvPr>
          <p:cNvSpPr>
            <a:spLocks noGrp="1"/>
          </p:cNvSpPr>
          <p:nvPr/>
        </p:nvSpPr>
        <p:spPr>
          <a:xfrm>
            <a:off x="9048750" y="3667125"/>
            <a:ext cx="76200" cy="76200"/>
          </a:xfrm>
          <a:prstGeom prst="roundRect">
            <a:avLst>
              <a:gd name="adj" fmla="val 50000"/>
            </a:avLst>
          </a:prstGeom>
          <a:solidFill>
            <a:srgbClr val="63956D"/>
          </a:solidFill>
          <a:ln w="0">
            <a:noFill/>
          </a:ln>
        </p:spPr>
      </p:sp>
      <p:sp>
        <p:nvSpPr>
          <p:cNvPr id="48" name="Прямокутник 47">
            <a:extLst>
              <a:ext uri="{FF2B5EF4-FFF2-40B4-BE49-F238E27FC236}">
                <a16:creationId xmlns:a16="http://schemas.microsoft.com/office/drawing/2014/main" id="{A38C3EBA-8D3E-4113-B736-28A125FA04F2}"/>
              </a:ext>
            </a:extLst>
          </p:cNvPr>
          <p:cNvSpPr>
            <a:spLocks noGrp="1"/>
          </p:cNvSpPr>
          <p:nvPr/>
        </p:nvSpPr>
        <p:spPr>
          <a:xfrm>
            <a:off x="9258300" y="3562350"/>
            <a:ext cx="1885950" cy="4381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200" b="0">
                <a:solidFill>
                  <a:srgbClr val="172735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172735"/>
                </a:solidFill>
                <a:latin typeface="DejaVu Sans"/>
                <a:ea typeface="DejaVu Sans"/>
                <a:cs typeface="DejaVu Sans"/>
              </a:rPr>
              <a:t>структура ґрунту</a:t>
            </a:r>
          </a:p>
        </p:txBody>
      </p:sp>
      <p:sp>
        <p:nvSpPr>
          <p:cNvPr id="49" name="Прямокутник: округлені кути 48">
            <a:extLst>
              <a:ext uri="{FF2B5EF4-FFF2-40B4-BE49-F238E27FC236}">
                <a16:creationId xmlns:a16="http://schemas.microsoft.com/office/drawing/2014/main" id="{92741727-D48C-4F50-BA21-A676318F0882}"/>
              </a:ext>
            </a:extLst>
          </p:cNvPr>
          <p:cNvSpPr>
            <a:spLocks noGrp="1"/>
          </p:cNvSpPr>
          <p:nvPr/>
        </p:nvSpPr>
        <p:spPr>
          <a:xfrm>
            <a:off x="9048750" y="4124325"/>
            <a:ext cx="76200" cy="76200"/>
          </a:xfrm>
          <a:prstGeom prst="roundRect">
            <a:avLst>
              <a:gd name="adj" fmla="val 50000"/>
            </a:avLst>
          </a:prstGeom>
          <a:solidFill>
            <a:srgbClr val="E0B14D"/>
          </a:solidFill>
          <a:ln w="0">
            <a:noFill/>
          </a:ln>
        </p:spPr>
      </p:sp>
      <p:sp>
        <p:nvSpPr>
          <p:cNvPr id="50" name="Прямокутник 49">
            <a:extLst>
              <a:ext uri="{FF2B5EF4-FFF2-40B4-BE49-F238E27FC236}">
                <a16:creationId xmlns:a16="http://schemas.microsoft.com/office/drawing/2014/main" id="{F065024F-605A-4638-8864-8B0CF4EC543A}"/>
              </a:ext>
            </a:extLst>
          </p:cNvPr>
          <p:cNvSpPr>
            <a:spLocks noGrp="1"/>
          </p:cNvSpPr>
          <p:nvPr/>
        </p:nvSpPr>
        <p:spPr>
          <a:xfrm>
            <a:off x="9258300" y="4019550"/>
            <a:ext cx="1885950" cy="4381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7847"/>
          </a:bodyPr>
          <a:lstStyle/>
          <a:p>
            <a:pPr algn="l">
              <a:defRPr sz="1200" b="0">
                <a:solidFill>
                  <a:srgbClr val="172735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172735"/>
                </a:solidFill>
                <a:latin typeface="DejaVu Sans"/>
                <a:ea typeface="DejaVu Sans"/>
                <a:cs typeface="DejaVu Sans"/>
              </a:rPr>
              <a:t>біологічна активність</a:t>
            </a:r>
          </a:p>
        </p:txBody>
      </p:sp>
      <p:sp>
        <p:nvSpPr>
          <p:cNvPr id="51" name="Прямокутник: округлені кути 50">
            <a:extLst>
              <a:ext uri="{FF2B5EF4-FFF2-40B4-BE49-F238E27FC236}">
                <a16:creationId xmlns:a16="http://schemas.microsoft.com/office/drawing/2014/main" id="{82F7F2F7-A389-4B2E-8C14-F57BF05C0010}"/>
              </a:ext>
            </a:extLst>
          </p:cNvPr>
          <p:cNvSpPr>
            <a:spLocks noGrp="1"/>
          </p:cNvSpPr>
          <p:nvPr/>
        </p:nvSpPr>
        <p:spPr>
          <a:xfrm>
            <a:off x="9048750" y="4581525"/>
            <a:ext cx="76200" cy="76200"/>
          </a:xfrm>
          <a:prstGeom prst="roundRect">
            <a:avLst>
              <a:gd name="adj" fmla="val 50000"/>
            </a:avLst>
          </a:prstGeom>
          <a:solidFill>
            <a:srgbClr val="43B5C7"/>
          </a:solidFill>
          <a:ln w="0">
            <a:noFill/>
          </a:ln>
        </p:spPr>
      </p:sp>
      <p:sp>
        <p:nvSpPr>
          <p:cNvPr id="52" name="Прямокутник 51">
            <a:extLst>
              <a:ext uri="{FF2B5EF4-FFF2-40B4-BE49-F238E27FC236}">
                <a16:creationId xmlns:a16="http://schemas.microsoft.com/office/drawing/2014/main" id="{F402390A-B7C6-4698-878F-D6A56ABDC553}"/>
              </a:ext>
            </a:extLst>
          </p:cNvPr>
          <p:cNvSpPr>
            <a:spLocks noGrp="1"/>
          </p:cNvSpPr>
          <p:nvPr/>
        </p:nvSpPr>
        <p:spPr>
          <a:xfrm>
            <a:off x="9258300" y="4476750"/>
            <a:ext cx="1885950" cy="4381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4792"/>
          </a:bodyPr>
          <a:lstStyle/>
          <a:p>
            <a:pPr algn="l">
              <a:defRPr sz="1200" b="0">
                <a:solidFill>
                  <a:srgbClr val="172735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172735"/>
                </a:solidFill>
                <a:latin typeface="DejaVu Sans"/>
                <a:ea typeface="DejaVu Sans"/>
                <a:cs typeface="DejaVu Sans"/>
              </a:rPr>
              <a:t>водоутримувальна здатність</a:t>
            </a:r>
          </a:p>
        </p:txBody>
      </p:sp>
      <p:sp>
        <p:nvSpPr>
          <p:cNvPr id="53" name="Прямокутник: округлені кути 52">
            <a:extLst>
              <a:ext uri="{FF2B5EF4-FFF2-40B4-BE49-F238E27FC236}">
                <a16:creationId xmlns:a16="http://schemas.microsoft.com/office/drawing/2014/main" id="{CF40AB10-8B5A-4869-B9BF-AF1ACEF8B4C7}"/>
              </a:ext>
            </a:extLst>
          </p:cNvPr>
          <p:cNvSpPr>
            <a:spLocks noGrp="1"/>
          </p:cNvSpPr>
          <p:nvPr/>
        </p:nvSpPr>
        <p:spPr>
          <a:xfrm>
            <a:off x="609600" y="5619750"/>
            <a:ext cx="10972800" cy="685800"/>
          </a:xfrm>
          <a:prstGeom prst="roundRect">
            <a:avLst>
              <a:gd name="adj" fmla="val 19444"/>
            </a:avLst>
          </a:prstGeom>
          <a:solidFill>
            <a:srgbClr val="63956D"/>
          </a:solidFill>
          <a:ln w="0">
            <a:noFill/>
          </a:ln>
        </p:spPr>
      </p:sp>
      <p:sp>
        <p:nvSpPr>
          <p:cNvPr id="54" name="Прямокутник 53">
            <a:extLst>
              <a:ext uri="{FF2B5EF4-FFF2-40B4-BE49-F238E27FC236}">
                <a16:creationId xmlns:a16="http://schemas.microsoft.com/office/drawing/2014/main" id="{CCA7C09C-F3D0-4329-92E0-5165F97C15A4}"/>
              </a:ext>
            </a:extLst>
          </p:cNvPr>
          <p:cNvSpPr>
            <a:spLocks noGrp="1"/>
          </p:cNvSpPr>
          <p:nvPr/>
        </p:nvSpPr>
        <p:spPr>
          <a:xfrm>
            <a:off x="838200" y="5715000"/>
            <a:ext cx="10515600" cy="4762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15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Спільна мета: відновити функції, стійкість і здатність екосистем до самопідтримання.</a:t>
            </a:r>
          </a:p>
        </p:txBody>
      </p:sp>
      <p:sp>
        <p:nvSpPr>
          <p:cNvPr id="55" name="Прямокутник 54">
            <a:extLst>
              <a:ext uri="{FF2B5EF4-FFF2-40B4-BE49-F238E27FC236}">
                <a16:creationId xmlns:a16="http://schemas.microsoft.com/office/drawing/2014/main" id="{514ADDD9-83E4-463E-93AD-6FC7847D6EAB}"/>
              </a:ext>
            </a:extLst>
          </p:cNvPr>
          <p:cNvSpPr>
            <a:spLocks noGrp="1"/>
          </p:cNvSpPr>
          <p:nvPr/>
        </p:nvSpPr>
        <p:spPr>
          <a:xfrm>
            <a:off x="609600" y="6562725"/>
            <a:ext cx="7239000" cy="1333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40741" lnSpcReduction="10000"/>
          </a:bodyPr>
          <a:lstStyle/>
          <a:p>
            <a:pPr algn="l">
              <a:defRPr sz="675" b="0">
                <a:solidFill>
                  <a:srgbClr val="71818B"/>
                </a:solidFill>
                <a:latin typeface="DejaVu Sans"/>
                <a:ea typeface="DejaVu Sans"/>
                <a:cs typeface="DejaVu Sans"/>
              </a:defRPr>
            </a:pPr>
            <a:r>
              <a:rPr sz="675" b="0">
                <a:solidFill>
                  <a:srgbClr val="71818B"/>
                </a:solidFill>
                <a:latin typeface="DejaVu Sans"/>
                <a:ea typeface="DejaVu Sans"/>
                <a:cs typeface="DejaVu Sans"/>
              </a:rPr>
              <a:t>E2 «Екологія»  •  Повоєнне відновлення забруднених територій</a:t>
            </a:r>
          </a:p>
        </p:txBody>
      </p:sp>
    </p:spTree>
    <p:extLst>
      <p:ext uri="{BB962C8B-B14F-4D97-AF65-F5344CB8AC3E}">
        <p14:creationId xmlns:p14="http://schemas.microsoft.com/office/powerpoint/2010/main" val="65521847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Прямокутник 31">
            <a:extLst>
              <a:ext uri="{FF2B5EF4-FFF2-40B4-BE49-F238E27FC236}">
                <a16:creationId xmlns:a16="http://schemas.microsoft.com/office/drawing/2014/main" id="{32C70B46-C4D9-4E9E-9F9B-CE6B2E5D483A}"/>
              </a:ext>
            </a:extLst>
          </p:cNvPr>
          <p:cNvSpPr>
            <a:spLocks noGrp="1"/>
          </p:cNvSpPr>
          <p:nvPr/>
        </p:nvSpPr>
        <p:spPr>
          <a:xfrm>
            <a:off x="609600" y="266700"/>
            <a:ext cx="8191500" cy="228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9808" lnSpcReduction="10000"/>
          </a:bodyPr>
          <a:lstStyle/>
          <a:p>
            <a:pPr algn="l">
              <a:defRPr sz="975" b="1">
                <a:solidFill>
                  <a:srgbClr val="43B5C7"/>
                </a:solidFill>
                <a:latin typeface="DejaVu Sans"/>
                <a:ea typeface="DejaVu Sans"/>
                <a:cs typeface="DejaVu Sans"/>
              </a:defRPr>
            </a:pPr>
            <a:r>
              <a:rPr sz="975" b="1">
                <a:solidFill>
                  <a:srgbClr val="43B5C7"/>
                </a:solidFill>
                <a:latin typeface="DejaVu Sans"/>
                <a:ea typeface="DejaVu Sans"/>
                <a:cs typeface="DejaVu Sans"/>
              </a:rPr>
              <a:t>ЕТАПИ ВІДНОВЛЕННЯ</a:t>
            </a:r>
          </a:p>
        </p:txBody>
      </p:sp>
      <p:sp>
        <p:nvSpPr>
          <p:cNvPr id="2" name="Прямокутник 1">
            <a:extLst>
              <a:ext uri="{FF2B5EF4-FFF2-40B4-BE49-F238E27FC236}">
                <a16:creationId xmlns:a16="http://schemas.microsoft.com/office/drawing/2014/main" id="{A2E2F33B-BB76-4735-86BA-B2721FD82EA5}"/>
              </a:ext>
            </a:extLst>
          </p:cNvPr>
          <p:cNvSpPr>
            <a:spLocks noGrp="1"/>
          </p:cNvSpPr>
          <p:nvPr/>
        </p:nvSpPr>
        <p:spPr>
          <a:xfrm>
            <a:off x="609600" y="523875"/>
            <a:ext cx="10668000" cy="5905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23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2325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DejaVu Sans"/>
                <a:ea typeface="DejaVu Sans"/>
                <a:cs typeface="DejaVu Sans"/>
              </a:rPr>
              <a:t>Етап</a:t>
            </a:r>
            <a:r>
              <a:rPr sz="2325" b="1" dirty="0">
                <a:solidFill>
                  <a:schemeClr val="tx1">
                    <a:lumMod val="95000"/>
                    <a:lumOff val="5000"/>
                  </a:schemeClr>
                </a:solidFill>
                <a:latin typeface="DejaVu Sans"/>
                <a:ea typeface="DejaVu Sans"/>
                <a:cs typeface="DejaVu Sans"/>
              </a:rPr>
              <a:t> 6. </a:t>
            </a:r>
            <a:r>
              <a:rPr sz="2325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DejaVu Sans"/>
                <a:ea typeface="DejaVu Sans"/>
                <a:cs typeface="DejaVu Sans"/>
              </a:rPr>
              <a:t>Ландшафтне</a:t>
            </a:r>
            <a:r>
              <a:rPr sz="2325" b="1" dirty="0">
                <a:solidFill>
                  <a:schemeClr val="tx1">
                    <a:lumMod val="95000"/>
                    <a:lumOff val="5000"/>
                  </a:schemeClr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2325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DejaVu Sans"/>
                <a:ea typeface="DejaVu Sans"/>
                <a:cs typeface="DejaVu Sans"/>
              </a:rPr>
              <a:t>та</a:t>
            </a:r>
            <a:r>
              <a:rPr sz="2325" b="1" dirty="0">
                <a:solidFill>
                  <a:schemeClr val="tx1">
                    <a:lumMod val="95000"/>
                    <a:lumOff val="5000"/>
                  </a:schemeClr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2325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DejaVu Sans"/>
                <a:ea typeface="DejaVu Sans"/>
                <a:cs typeface="DejaVu Sans"/>
              </a:rPr>
              <a:t>просторове</a:t>
            </a:r>
            <a:r>
              <a:rPr sz="2325" b="1" dirty="0">
                <a:solidFill>
                  <a:schemeClr val="tx1">
                    <a:lumMod val="95000"/>
                    <a:lumOff val="5000"/>
                  </a:schemeClr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2325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DejaVu Sans"/>
                <a:ea typeface="DejaVu Sans"/>
                <a:cs typeface="DejaVu Sans"/>
              </a:rPr>
              <a:t>планування</a:t>
            </a:r>
            <a:endParaRPr sz="2325" b="1" dirty="0">
              <a:solidFill>
                <a:schemeClr val="tx1">
                  <a:lumMod val="95000"/>
                  <a:lumOff val="5000"/>
                </a:schemeClr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3" name="Прямокутник 2">
            <a:extLst>
              <a:ext uri="{FF2B5EF4-FFF2-40B4-BE49-F238E27FC236}">
                <a16:creationId xmlns:a16="http://schemas.microsoft.com/office/drawing/2014/main" id="{2A2BEEC7-78C7-442A-BF51-7796FC9646E8}"/>
              </a:ext>
            </a:extLst>
          </p:cNvPr>
          <p:cNvSpPr>
            <a:spLocks noGrp="1"/>
          </p:cNvSpPr>
          <p:nvPr/>
        </p:nvSpPr>
        <p:spPr>
          <a:xfrm>
            <a:off x="609600" y="1181100"/>
            <a:ext cx="10972800" cy="28575"/>
          </a:xfrm>
          <a:prstGeom prst="rect">
            <a:avLst/>
          </a:prstGeom>
          <a:solidFill>
            <a:srgbClr val="43B5C7"/>
          </a:solidFill>
          <a:ln w="0">
            <a:noFill/>
          </a:ln>
        </p:spPr>
      </p:sp>
      <p:sp>
        <p:nvSpPr>
          <p:cNvPr id="4" name="Прямокутник 3">
            <a:extLst>
              <a:ext uri="{FF2B5EF4-FFF2-40B4-BE49-F238E27FC236}">
                <a16:creationId xmlns:a16="http://schemas.microsoft.com/office/drawing/2014/main" id="{8B1BA952-7D3E-40ED-A0F8-DBE4D6B533C8}"/>
              </a:ext>
            </a:extLst>
          </p:cNvPr>
          <p:cNvSpPr>
            <a:spLocks noGrp="1"/>
          </p:cNvSpPr>
          <p:nvPr/>
        </p:nvSpPr>
        <p:spPr>
          <a:xfrm>
            <a:off x="11001375" y="266700"/>
            <a:ext cx="581025" cy="228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9808" lnSpcReduction="10000"/>
          </a:bodyPr>
          <a:lstStyle/>
          <a:p>
            <a:pPr algn="r">
              <a:defRPr sz="975" b="1">
                <a:solidFill>
                  <a:srgbClr val="AEC1C9"/>
                </a:solidFill>
                <a:latin typeface="DejaVu Sans"/>
                <a:ea typeface="DejaVu Sans"/>
                <a:cs typeface="DejaVu Sans"/>
              </a:defRPr>
            </a:pPr>
            <a:r>
              <a:rPr lang="uk-UA" sz="975" b="1" dirty="0">
                <a:solidFill>
                  <a:srgbClr val="AEC1C9"/>
                </a:solidFill>
                <a:latin typeface="DejaVu Sans"/>
                <a:ea typeface="DejaVu Sans"/>
                <a:cs typeface="DejaVu Sans"/>
              </a:rPr>
              <a:t>22</a:t>
            </a:r>
            <a:endParaRPr sz="975" b="1" dirty="0">
              <a:solidFill>
                <a:srgbClr val="AEC1C9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5" name="Прямокутник: округлені кути 4">
            <a:extLst>
              <a:ext uri="{FF2B5EF4-FFF2-40B4-BE49-F238E27FC236}">
                <a16:creationId xmlns:a16="http://schemas.microsoft.com/office/drawing/2014/main" id="{35A0398F-C91C-46FB-BC1C-F95F93E05937}"/>
              </a:ext>
            </a:extLst>
          </p:cNvPr>
          <p:cNvSpPr>
            <a:spLocks noGrp="1"/>
          </p:cNvSpPr>
          <p:nvPr/>
        </p:nvSpPr>
        <p:spPr>
          <a:xfrm>
            <a:off x="609600" y="1428750"/>
            <a:ext cx="10972800" cy="876300"/>
          </a:xfrm>
          <a:prstGeom prst="roundRect">
            <a:avLst>
              <a:gd name="adj" fmla="val 15217"/>
            </a:avLst>
          </a:prstGeom>
          <a:solidFill>
            <a:srgbClr val="18374F"/>
          </a:solidFill>
          <a:ln w="0">
            <a:noFill/>
          </a:ln>
        </p:spPr>
      </p:sp>
      <p:sp>
        <p:nvSpPr>
          <p:cNvPr id="6" name="Прямокутник: округлені кути 5">
            <a:extLst>
              <a:ext uri="{FF2B5EF4-FFF2-40B4-BE49-F238E27FC236}">
                <a16:creationId xmlns:a16="http://schemas.microsoft.com/office/drawing/2014/main" id="{936615C0-8357-4C6C-A3BA-D134B77CAF40}"/>
              </a:ext>
            </a:extLst>
          </p:cNvPr>
          <p:cNvSpPr>
            <a:spLocks noGrp="1"/>
          </p:cNvSpPr>
          <p:nvPr/>
        </p:nvSpPr>
        <p:spPr>
          <a:xfrm>
            <a:off x="609600" y="1428750"/>
            <a:ext cx="85725" cy="876300"/>
          </a:xfrm>
          <a:prstGeom prst="roundRect">
            <a:avLst>
              <a:gd name="adj" fmla="val 44444"/>
            </a:avLst>
          </a:prstGeom>
          <a:solidFill>
            <a:srgbClr val="E0B14D"/>
          </a:solidFill>
          <a:ln w="0">
            <a:noFill/>
          </a:ln>
        </p:spPr>
      </p:sp>
      <p:sp>
        <p:nvSpPr>
          <p:cNvPr id="7" name="Прямокутник 6">
            <a:extLst>
              <a:ext uri="{FF2B5EF4-FFF2-40B4-BE49-F238E27FC236}">
                <a16:creationId xmlns:a16="http://schemas.microsoft.com/office/drawing/2014/main" id="{3B4D22B6-4021-42E1-AED9-46C0468E2A27}"/>
              </a:ext>
            </a:extLst>
          </p:cNvPr>
          <p:cNvSpPr>
            <a:spLocks noGrp="1"/>
          </p:cNvSpPr>
          <p:nvPr/>
        </p:nvSpPr>
        <p:spPr>
          <a:xfrm>
            <a:off x="876300" y="1543050"/>
            <a:ext cx="10496550" cy="190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66667" lnSpcReduction="10000"/>
          </a:bodyPr>
          <a:lstStyle/>
          <a:p>
            <a:pPr algn="l">
              <a:defRPr sz="975" b="1">
                <a:solidFill>
                  <a:srgbClr val="E0B14D"/>
                </a:solidFill>
                <a:latin typeface="DejaVu Sans"/>
                <a:ea typeface="DejaVu Sans"/>
                <a:cs typeface="DejaVu Sans"/>
              </a:defRPr>
            </a:pPr>
            <a:r>
              <a:rPr sz="975" b="1">
                <a:solidFill>
                  <a:srgbClr val="E0B14D"/>
                </a:solidFill>
                <a:latin typeface="DejaVu Sans"/>
                <a:ea typeface="DejaVu Sans"/>
                <a:cs typeface="DejaVu Sans"/>
              </a:rPr>
              <a:t>ВИЗНАЧЕННЯ</a:t>
            </a:r>
          </a:p>
        </p:txBody>
      </p:sp>
      <p:sp>
        <p:nvSpPr>
          <p:cNvPr id="8" name="Прямокутник 7">
            <a:extLst>
              <a:ext uri="{FF2B5EF4-FFF2-40B4-BE49-F238E27FC236}">
                <a16:creationId xmlns:a16="http://schemas.microsoft.com/office/drawing/2014/main" id="{006103E6-AB02-4D52-A43D-E60C333AF2E9}"/>
              </a:ext>
            </a:extLst>
          </p:cNvPr>
          <p:cNvSpPr>
            <a:spLocks noGrp="1"/>
          </p:cNvSpPr>
          <p:nvPr/>
        </p:nvSpPr>
        <p:spPr>
          <a:xfrm>
            <a:off x="876300" y="1752600"/>
            <a:ext cx="10496550" cy="4381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7325" lnSpcReduction="10000"/>
          </a:bodyPr>
          <a:lstStyle/>
          <a:p>
            <a:pPr algn="l">
              <a:defRPr sz="14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Ландшафтне та просторове планування — узгодження майбутнього використання території з її природними зв’язками, екологічними обмеженнями та потребами громад.</a:t>
            </a:r>
          </a:p>
        </p:txBody>
      </p:sp>
      <p:sp>
        <p:nvSpPr>
          <p:cNvPr id="9" name="Прямокутник 8">
            <a:extLst>
              <a:ext uri="{FF2B5EF4-FFF2-40B4-BE49-F238E27FC236}">
                <a16:creationId xmlns:a16="http://schemas.microsoft.com/office/drawing/2014/main" id="{AD9BEF5E-4BFF-4F6F-93C5-386610A70FB2}"/>
              </a:ext>
            </a:extLst>
          </p:cNvPr>
          <p:cNvSpPr>
            <a:spLocks noGrp="1"/>
          </p:cNvSpPr>
          <p:nvPr/>
        </p:nvSpPr>
        <p:spPr>
          <a:xfrm>
            <a:off x="609600" y="2590800"/>
            <a:ext cx="2190750" cy="190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66667" lnSpcReduction="10000"/>
          </a:bodyPr>
          <a:lstStyle/>
          <a:p>
            <a:pPr algn="l">
              <a:defRPr sz="975" b="1">
                <a:solidFill>
                  <a:srgbClr val="43B5C7"/>
                </a:solidFill>
                <a:latin typeface="DejaVu Sans"/>
                <a:ea typeface="DejaVu Sans"/>
                <a:cs typeface="DejaVu Sans"/>
              </a:defRPr>
            </a:pPr>
            <a:r>
              <a:rPr sz="975" b="1">
                <a:solidFill>
                  <a:srgbClr val="43B5C7"/>
                </a:solidFill>
                <a:latin typeface="DejaVu Sans"/>
                <a:ea typeface="DejaVu Sans"/>
                <a:cs typeface="DejaVu Sans"/>
              </a:rPr>
              <a:t>ФОРМУЮТЬСЯ</a:t>
            </a:r>
          </a:p>
        </p:txBody>
      </p:sp>
      <p:sp>
        <p:nvSpPr>
          <p:cNvPr id="10" name="Прямокутник: округлені кути 9">
            <a:extLst>
              <a:ext uri="{FF2B5EF4-FFF2-40B4-BE49-F238E27FC236}">
                <a16:creationId xmlns:a16="http://schemas.microsoft.com/office/drawing/2014/main" id="{53B1F248-9CA6-4993-8420-8187F891621F}"/>
              </a:ext>
            </a:extLst>
          </p:cNvPr>
          <p:cNvSpPr>
            <a:spLocks noGrp="1"/>
          </p:cNvSpPr>
          <p:nvPr/>
        </p:nvSpPr>
        <p:spPr>
          <a:xfrm>
            <a:off x="609600" y="3019425"/>
            <a:ext cx="76200" cy="76200"/>
          </a:xfrm>
          <a:prstGeom prst="roundRect">
            <a:avLst>
              <a:gd name="adj" fmla="val 50000"/>
            </a:avLst>
          </a:prstGeom>
          <a:solidFill>
            <a:srgbClr val="43B5C7"/>
          </a:solidFill>
          <a:ln w="0">
            <a:noFill/>
          </a:ln>
        </p:spPr>
      </p:sp>
      <p:sp>
        <p:nvSpPr>
          <p:cNvPr id="11" name="Прямокутник 10">
            <a:extLst>
              <a:ext uri="{FF2B5EF4-FFF2-40B4-BE49-F238E27FC236}">
                <a16:creationId xmlns:a16="http://schemas.microsoft.com/office/drawing/2014/main" id="{CA8B4F91-DF67-4832-9954-BFAF68A94514}"/>
              </a:ext>
            </a:extLst>
          </p:cNvPr>
          <p:cNvSpPr>
            <a:spLocks noGrp="1"/>
          </p:cNvSpPr>
          <p:nvPr/>
        </p:nvSpPr>
        <p:spPr>
          <a:xfrm>
            <a:off x="819150" y="2914650"/>
            <a:ext cx="4552950" cy="4095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35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chemeClr val="tx1">
                    <a:lumMod val="95000"/>
                    <a:lumOff val="5000"/>
                  </a:schemeClr>
                </a:solidFill>
                <a:latin typeface="DejaVu Sans"/>
                <a:ea typeface="DejaVu Sans"/>
                <a:cs typeface="DejaVu Sans"/>
              </a:rPr>
              <a:t>екологічні коридори</a:t>
            </a:r>
          </a:p>
        </p:txBody>
      </p:sp>
      <p:sp>
        <p:nvSpPr>
          <p:cNvPr id="12" name="Прямокутник: округлені кути 11">
            <a:extLst>
              <a:ext uri="{FF2B5EF4-FFF2-40B4-BE49-F238E27FC236}">
                <a16:creationId xmlns:a16="http://schemas.microsoft.com/office/drawing/2014/main" id="{2FBD3A71-01DF-456F-AA50-0642A0B81180}"/>
              </a:ext>
            </a:extLst>
          </p:cNvPr>
          <p:cNvSpPr>
            <a:spLocks noGrp="1"/>
          </p:cNvSpPr>
          <p:nvPr/>
        </p:nvSpPr>
        <p:spPr>
          <a:xfrm>
            <a:off x="609600" y="3448050"/>
            <a:ext cx="76200" cy="76200"/>
          </a:xfrm>
          <a:prstGeom prst="roundRect">
            <a:avLst>
              <a:gd name="adj" fmla="val 50000"/>
            </a:avLst>
          </a:prstGeom>
          <a:solidFill>
            <a:srgbClr val="63956D"/>
          </a:solidFill>
          <a:ln w="0">
            <a:noFill/>
          </a:ln>
        </p:spPr>
      </p:sp>
      <p:sp>
        <p:nvSpPr>
          <p:cNvPr id="13" name="Прямокутник 12">
            <a:extLst>
              <a:ext uri="{FF2B5EF4-FFF2-40B4-BE49-F238E27FC236}">
                <a16:creationId xmlns:a16="http://schemas.microsoft.com/office/drawing/2014/main" id="{44472869-95BA-4021-9922-3D38E8B2A908}"/>
              </a:ext>
            </a:extLst>
          </p:cNvPr>
          <p:cNvSpPr>
            <a:spLocks noGrp="1"/>
          </p:cNvSpPr>
          <p:nvPr/>
        </p:nvSpPr>
        <p:spPr>
          <a:xfrm>
            <a:off x="819150" y="3343275"/>
            <a:ext cx="4552950" cy="4095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35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DejaVu Sans"/>
                <a:ea typeface="DejaVu Sans"/>
                <a:cs typeface="DejaVu Sans"/>
              </a:rPr>
              <a:t>буферні</a:t>
            </a:r>
            <a:r>
              <a:rPr sz="1350" b="0" dirty="0">
                <a:solidFill>
                  <a:schemeClr val="tx1">
                    <a:lumMod val="95000"/>
                    <a:lumOff val="5000"/>
                  </a:schemeClr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350" b="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DejaVu Sans"/>
                <a:ea typeface="DejaVu Sans"/>
                <a:cs typeface="DejaVu Sans"/>
              </a:rPr>
              <a:t>та</a:t>
            </a:r>
            <a:r>
              <a:rPr sz="1350" b="0" dirty="0">
                <a:solidFill>
                  <a:schemeClr val="tx1">
                    <a:lumMod val="95000"/>
                    <a:lumOff val="5000"/>
                  </a:schemeClr>
                </a:solidFill>
                <a:latin typeface="DejaVu Sans"/>
                <a:ea typeface="DejaVu Sans"/>
                <a:cs typeface="DejaVu Sans"/>
              </a:rPr>
              <a:t> зелені зони</a:t>
            </a:r>
          </a:p>
        </p:txBody>
      </p:sp>
      <p:sp>
        <p:nvSpPr>
          <p:cNvPr id="14" name="Прямокутник: округлені кути 13">
            <a:extLst>
              <a:ext uri="{FF2B5EF4-FFF2-40B4-BE49-F238E27FC236}">
                <a16:creationId xmlns:a16="http://schemas.microsoft.com/office/drawing/2014/main" id="{75B132E7-B721-4B7F-9FE6-9C17BA5974C7}"/>
              </a:ext>
            </a:extLst>
          </p:cNvPr>
          <p:cNvSpPr>
            <a:spLocks noGrp="1"/>
          </p:cNvSpPr>
          <p:nvPr/>
        </p:nvSpPr>
        <p:spPr>
          <a:xfrm>
            <a:off x="609600" y="3876675"/>
            <a:ext cx="76200" cy="76200"/>
          </a:xfrm>
          <a:prstGeom prst="roundRect">
            <a:avLst>
              <a:gd name="adj" fmla="val 50000"/>
            </a:avLst>
          </a:prstGeom>
          <a:solidFill>
            <a:srgbClr val="E0B14D"/>
          </a:solidFill>
          <a:ln w="0">
            <a:noFill/>
          </a:ln>
        </p:spPr>
      </p:sp>
      <p:sp>
        <p:nvSpPr>
          <p:cNvPr id="15" name="Прямокутник 14">
            <a:extLst>
              <a:ext uri="{FF2B5EF4-FFF2-40B4-BE49-F238E27FC236}">
                <a16:creationId xmlns:a16="http://schemas.microsoft.com/office/drawing/2014/main" id="{BA54F488-1EC3-4744-8184-1836FC5FC463}"/>
              </a:ext>
            </a:extLst>
          </p:cNvPr>
          <p:cNvSpPr>
            <a:spLocks noGrp="1"/>
          </p:cNvSpPr>
          <p:nvPr/>
        </p:nvSpPr>
        <p:spPr>
          <a:xfrm>
            <a:off x="819150" y="3771900"/>
            <a:ext cx="4552950" cy="4095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35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DejaVu Sans"/>
                <a:ea typeface="DejaVu Sans"/>
                <a:cs typeface="DejaVu Sans"/>
              </a:rPr>
              <a:t>природоохоронні</a:t>
            </a:r>
            <a:r>
              <a:rPr sz="1350" b="0" dirty="0">
                <a:solidFill>
                  <a:schemeClr val="tx1">
                    <a:lumMod val="95000"/>
                    <a:lumOff val="5000"/>
                  </a:schemeClr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350" b="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DejaVu Sans"/>
                <a:ea typeface="DejaVu Sans"/>
                <a:cs typeface="DejaVu Sans"/>
              </a:rPr>
              <a:t>території</a:t>
            </a:r>
            <a:endParaRPr sz="1350" b="0" dirty="0">
              <a:solidFill>
                <a:schemeClr val="tx1">
                  <a:lumMod val="95000"/>
                  <a:lumOff val="5000"/>
                </a:schemeClr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16" name="Прямокутник: округлені кути 15">
            <a:extLst>
              <a:ext uri="{FF2B5EF4-FFF2-40B4-BE49-F238E27FC236}">
                <a16:creationId xmlns:a16="http://schemas.microsoft.com/office/drawing/2014/main" id="{82D2AC5E-5157-41B4-AD8C-F5EE31AFCF68}"/>
              </a:ext>
            </a:extLst>
          </p:cNvPr>
          <p:cNvSpPr>
            <a:spLocks noGrp="1"/>
          </p:cNvSpPr>
          <p:nvPr/>
        </p:nvSpPr>
        <p:spPr>
          <a:xfrm>
            <a:off x="609600" y="4305300"/>
            <a:ext cx="76200" cy="76200"/>
          </a:xfrm>
          <a:prstGeom prst="roundRect">
            <a:avLst>
              <a:gd name="adj" fmla="val 50000"/>
            </a:avLst>
          </a:prstGeom>
          <a:solidFill>
            <a:srgbClr val="43B5C7"/>
          </a:solidFill>
          <a:ln w="0">
            <a:noFill/>
          </a:ln>
        </p:spPr>
      </p:sp>
      <p:sp>
        <p:nvSpPr>
          <p:cNvPr id="17" name="Прямокутник 16">
            <a:extLst>
              <a:ext uri="{FF2B5EF4-FFF2-40B4-BE49-F238E27FC236}">
                <a16:creationId xmlns:a16="http://schemas.microsoft.com/office/drawing/2014/main" id="{7B1C538B-FFC8-4C2C-A909-3AAC8D9D2656}"/>
              </a:ext>
            </a:extLst>
          </p:cNvPr>
          <p:cNvSpPr>
            <a:spLocks noGrp="1"/>
          </p:cNvSpPr>
          <p:nvPr/>
        </p:nvSpPr>
        <p:spPr>
          <a:xfrm>
            <a:off x="819150" y="4200525"/>
            <a:ext cx="4552950" cy="4095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35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chemeClr val="tx1">
                    <a:lumMod val="95000"/>
                    <a:lumOff val="5000"/>
                  </a:schemeClr>
                </a:solidFill>
                <a:latin typeface="DejaVu Sans"/>
                <a:ea typeface="DejaVu Sans"/>
                <a:cs typeface="DejaVu Sans"/>
              </a:rPr>
              <a:t>водоохоронні та рекреаційні зони</a:t>
            </a:r>
          </a:p>
        </p:txBody>
      </p:sp>
      <p:sp>
        <p:nvSpPr>
          <p:cNvPr id="18" name="Прямокутник: округлені кути 17">
            <a:extLst>
              <a:ext uri="{FF2B5EF4-FFF2-40B4-BE49-F238E27FC236}">
                <a16:creationId xmlns:a16="http://schemas.microsoft.com/office/drawing/2014/main" id="{8E955475-76AD-4F81-8220-2B0F255F33C0}"/>
              </a:ext>
            </a:extLst>
          </p:cNvPr>
          <p:cNvSpPr>
            <a:spLocks noGrp="1"/>
          </p:cNvSpPr>
          <p:nvPr/>
        </p:nvSpPr>
        <p:spPr>
          <a:xfrm>
            <a:off x="5810250" y="3019425"/>
            <a:ext cx="76200" cy="76200"/>
          </a:xfrm>
          <a:prstGeom prst="roundRect">
            <a:avLst>
              <a:gd name="adj" fmla="val 50000"/>
            </a:avLst>
          </a:prstGeom>
          <a:solidFill>
            <a:srgbClr val="43B5C7"/>
          </a:solidFill>
          <a:ln w="0">
            <a:noFill/>
          </a:ln>
        </p:spPr>
      </p:sp>
      <p:sp>
        <p:nvSpPr>
          <p:cNvPr id="19" name="Прямокутник 18">
            <a:extLst>
              <a:ext uri="{FF2B5EF4-FFF2-40B4-BE49-F238E27FC236}">
                <a16:creationId xmlns:a16="http://schemas.microsoft.com/office/drawing/2014/main" id="{808DB67E-F026-4193-9EC2-9DB1695A560B}"/>
              </a:ext>
            </a:extLst>
          </p:cNvPr>
          <p:cNvSpPr>
            <a:spLocks noGrp="1"/>
          </p:cNvSpPr>
          <p:nvPr/>
        </p:nvSpPr>
        <p:spPr>
          <a:xfrm>
            <a:off x="6019800" y="2914650"/>
            <a:ext cx="5124450" cy="4095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35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chemeClr val="tx1">
                    <a:lumMod val="95000"/>
                    <a:lumOff val="5000"/>
                  </a:schemeClr>
                </a:solidFill>
                <a:latin typeface="DejaVu Sans"/>
                <a:ea typeface="DejaVu Sans"/>
                <a:cs typeface="DejaVu Sans"/>
              </a:rPr>
              <a:t>території активного відновлення</a:t>
            </a:r>
          </a:p>
        </p:txBody>
      </p:sp>
      <p:sp>
        <p:nvSpPr>
          <p:cNvPr id="20" name="Прямокутник: округлені кути 19">
            <a:extLst>
              <a:ext uri="{FF2B5EF4-FFF2-40B4-BE49-F238E27FC236}">
                <a16:creationId xmlns:a16="http://schemas.microsoft.com/office/drawing/2014/main" id="{DA483C6F-DC86-4CD6-92D2-46633E59AD4B}"/>
              </a:ext>
            </a:extLst>
          </p:cNvPr>
          <p:cNvSpPr>
            <a:spLocks noGrp="1"/>
          </p:cNvSpPr>
          <p:nvPr/>
        </p:nvSpPr>
        <p:spPr>
          <a:xfrm>
            <a:off x="5810250" y="3448050"/>
            <a:ext cx="76200" cy="76200"/>
          </a:xfrm>
          <a:prstGeom prst="roundRect">
            <a:avLst>
              <a:gd name="adj" fmla="val 50000"/>
            </a:avLst>
          </a:prstGeom>
          <a:solidFill>
            <a:srgbClr val="63956D"/>
          </a:solidFill>
          <a:ln w="0">
            <a:noFill/>
          </a:ln>
        </p:spPr>
      </p:sp>
      <p:sp>
        <p:nvSpPr>
          <p:cNvPr id="21" name="Прямокутник 20">
            <a:extLst>
              <a:ext uri="{FF2B5EF4-FFF2-40B4-BE49-F238E27FC236}">
                <a16:creationId xmlns:a16="http://schemas.microsoft.com/office/drawing/2014/main" id="{CB6AD0A5-9069-4092-92D3-F3098070CC88}"/>
              </a:ext>
            </a:extLst>
          </p:cNvPr>
          <p:cNvSpPr>
            <a:spLocks noGrp="1"/>
          </p:cNvSpPr>
          <p:nvPr/>
        </p:nvSpPr>
        <p:spPr>
          <a:xfrm>
            <a:off x="6019800" y="3343275"/>
            <a:ext cx="5124450" cy="4095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35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chemeClr val="tx1">
                    <a:lumMod val="95000"/>
                    <a:lumOff val="5000"/>
                  </a:schemeClr>
                </a:solidFill>
                <a:latin typeface="DejaVu Sans"/>
                <a:ea typeface="DejaVu Sans"/>
                <a:cs typeface="DejaVu Sans"/>
              </a:rPr>
              <a:t>території природного відновлення</a:t>
            </a:r>
          </a:p>
        </p:txBody>
      </p:sp>
      <p:sp>
        <p:nvSpPr>
          <p:cNvPr id="22" name="Прямокутник: округлені кути 21">
            <a:extLst>
              <a:ext uri="{FF2B5EF4-FFF2-40B4-BE49-F238E27FC236}">
                <a16:creationId xmlns:a16="http://schemas.microsoft.com/office/drawing/2014/main" id="{C4FF58B7-83EA-4F12-A616-E183F5C473EA}"/>
              </a:ext>
            </a:extLst>
          </p:cNvPr>
          <p:cNvSpPr>
            <a:spLocks noGrp="1"/>
          </p:cNvSpPr>
          <p:nvPr/>
        </p:nvSpPr>
        <p:spPr>
          <a:xfrm>
            <a:off x="5810250" y="3876675"/>
            <a:ext cx="76200" cy="76200"/>
          </a:xfrm>
          <a:prstGeom prst="roundRect">
            <a:avLst>
              <a:gd name="adj" fmla="val 50000"/>
            </a:avLst>
          </a:prstGeom>
          <a:solidFill>
            <a:srgbClr val="E0B14D"/>
          </a:solidFill>
          <a:ln w="0">
            <a:noFill/>
          </a:ln>
        </p:spPr>
      </p:sp>
      <p:sp>
        <p:nvSpPr>
          <p:cNvPr id="23" name="Прямокутник 22">
            <a:extLst>
              <a:ext uri="{FF2B5EF4-FFF2-40B4-BE49-F238E27FC236}">
                <a16:creationId xmlns:a16="http://schemas.microsoft.com/office/drawing/2014/main" id="{5B966FBD-91D1-42F3-BE6F-B0F6C63783D5}"/>
              </a:ext>
            </a:extLst>
          </p:cNvPr>
          <p:cNvSpPr>
            <a:spLocks noGrp="1"/>
          </p:cNvSpPr>
          <p:nvPr/>
        </p:nvSpPr>
        <p:spPr>
          <a:xfrm>
            <a:off x="6019800" y="3771900"/>
            <a:ext cx="5124450" cy="4095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35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 dirty="0">
                <a:solidFill>
                  <a:schemeClr val="tx1">
                    <a:lumMod val="95000"/>
                    <a:lumOff val="5000"/>
                  </a:schemeClr>
                </a:solidFill>
                <a:latin typeface="DejaVu Sans"/>
                <a:ea typeface="DejaVu Sans"/>
                <a:cs typeface="DejaVu Sans"/>
              </a:rPr>
              <a:t>зони </a:t>
            </a:r>
            <a:r>
              <a:rPr sz="1350" b="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DejaVu Sans"/>
                <a:ea typeface="DejaVu Sans"/>
                <a:cs typeface="DejaVu Sans"/>
              </a:rPr>
              <a:t>обмеженого</a:t>
            </a:r>
            <a:r>
              <a:rPr sz="1350" b="0" dirty="0">
                <a:solidFill>
                  <a:schemeClr val="tx1">
                    <a:lumMod val="95000"/>
                    <a:lumOff val="5000"/>
                  </a:schemeClr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350" b="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DejaVu Sans"/>
                <a:ea typeface="DejaVu Sans"/>
                <a:cs typeface="DejaVu Sans"/>
              </a:rPr>
              <a:t>використання</a:t>
            </a:r>
            <a:endParaRPr sz="1350" b="0" dirty="0">
              <a:solidFill>
                <a:schemeClr val="tx1">
                  <a:lumMod val="95000"/>
                  <a:lumOff val="5000"/>
                </a:schemeClr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24" name="Прямокутник: округлені кути 23">
            <a:extLst>
              <a:ext uri="{FF2B5EF4-FFF2-40B4-BE49-F238E27FC236}">
                <a16:creationId xmlns:a16="http://schemas.microsoft.com/office/drawing/2014/main" id="{01402734-0622-4F54-B736-E11BB3FD0690}"/>
              </a:ext>
            </a:extLst>
          </p:cNvPr>
          <p:cNvSpPr>
            <a:spLocks noGrp="1"/>
          </p:cNvSpPr>
          <p:nvPr/>
        </p:nvSpPr>
        <p:spPr>
          <a:xfrm>
            <a:off x="5810250" y="4305300"/>
            <a:ext cx="76200" cy="76200"/>
          </a:xfrm>
          <a:prstGeom prst="roundRect">
            <a:avLst>
              <a:gd name="adj" fmla="val 50000"/>
            </a:avLst>
          </a:prstGeom>
          <a:solidFill>
            <a:srgbClr val="43B5C7"/>
          </a:solidFill>
          <a:ln w="0">
            <a:noFill/>
          </a:ln>
        </p:spPr>
      </p:sp>
      <p:sp>
        <p:nvSpPr>
          <p:cNvPr id="25" name="Прямокутник 24">
            <a:extLst>
              <a:ext uri="{FF2B5EF4-FFF2-40B4-BE49-F238E27FC236}">
                <a16:creationId xmlns:a16="http://schemas.microsoft.com/office/drawing/2014/main" id="{F1C18954-4C74-4772-B600-DEB641BD0986}"/>
              </a:ext>
            </a:extLst>
          </p:cNvPr>
          <p:cNvSpPr>
            <a:spLocks noGrp="1"/>
          </p:cNvSpPr>
          <p:nvPr/>
        </p:nvSpPr>
        <p:spPr>
          <a:xfrm>
            <a:off x="6019800" y="4200525"/>
            <a:ext cx="5124450" cy="4095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35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DejaVu Sans"/>
                <a:ea typeface="DejaVu Sans"/>
                <a:cs typeface="DejaVu Sans"/>
              </a:rPr>
              <a:t>просторові</a:t>
            </a:r>
            <a:r>
              <a:rPr sz="1350" b="0" dirty="0">
                <a:solidFill>
                  <a:schemeClr val="tx1">
                    <a:lumMod val="95000"/>
                    <a:lumOff val="5000"/>
                  </a:schemeClr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350" b="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DejaVu Sans"/>
                <a:ea typeface="DejaVu Sans"/>
                <a:cs typeface="DejaVu Sans"/>
              </a:rPr>
              <a:t>зв’язки</a:t>
            </a:r>
            <a:r>
              <a:rPr sz="1350" b="0" dirty="0">
                <a:solidFill>
                  <a:schemeClr val="tx1">
                    <a:lumMod val="95000"/>
                    <a:lumOff val="5000"/>
                  </a:schemeClr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350" b="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DejaVu Sans"/>
                <a:ea typeface="DejaVu Sans"/>
                <a:cs typeface="DejaVu Sans"/>
              </a:rPr>
              <a:t>між</a:t>
            </a:r>
            <a:r>
              <a:rPr sz="1350" b="0" dirty="0">
                <a:solidFill>
                  <a:schemeClr val="tx1">
                    <a:lumMod val="95000"/>
                    <a:lumOff val="5000"/>
                  </a:schemeClr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350" b="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DejaVu Sans"/>
                <a:ea typeface="DejaVu Sans"/>
                <a:cs typeface="DejaVu Sans"/>
              </a:rPr>
              <a:t>оселищами</a:t>
            </a:r>
            <a:endParaRPr sz="1350" b="0" dirty="0">
              <a:solidFill>
                <a:schemeClr val="tx1">
                  <a:lumMod val="95000"/>
                  <a:lumOff val="5000"/>
                </a:schemeClr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26" name="Прямокутник: округлені кути 25">
            <a:extLst>
              <a:ext uri="{FF2B5EF4-FFF2-40B4-BE49-F238E27FC236}">
                <a16:creationId xmlns:a16="http://schemas.microsoft.com/office/drawing/2014/main" id="{7D07163E-92AB-4F42-93F8-9632B50F3048}"/>
              </a:ext>
            </a:extLst>
          </p:cNvPr>
          <p:cNvSpPr>
            <a:spLocks noGrp="1"/>
          </p:cNvSpPr>
          <p:nvPr/>
        </p:nvSpPr>
        <p:spPr>
          <a:xfrm>
            <a:off x="609600" y="4838700"/>
            <a:ext cx="10972800" cy="609600"/>
          </a:xfrm>
          <a:prstGeom prst="roundRect">
            <a:avLst>
              <a:gd name="adj" fmla="val 21875"/>
            </a:avLst>
          </a:prstGeom>
          <a:solidFill>
            <a:srgbClr val="16364D"/>
          </a:solidFill>
          <a:ln w="0">
            <a:noFill/>
          </a:ln>
        </p:spPr>
      </p:sp>
      <p:sp>
        <p:nvSpPr>
          <p:cNvPr id="27" name="Прямокутник 26">
            <a:extLst>
              <a:ext uri="{FF2B5EF4-FFF2-40B4-BE49-F238E27FC236}">
                <a16:creationId xmlns:a16="http://schemas.microsoft.com/office/drawing/2014/main" id="{1FECC2EF-81E5-4FFB-9E45-619E7232BA76}"/>
              </a:ext>
            </a:extLst>
          </p:cNvPr>
          <p:cNvSpPr>
            <a:spLocks noGrp="1"/>
          </p:cNvSpPr>
          <p:nvPr/>
        </p:nvSpPr>
        <p:spPr>
          <a:xfrm>
            <a:off x="838200" y="4933950"/>
            <a:ext cx="5429250" cy="190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66667" lnSpcReduction="10000"/>
          </a:bodyPr>
          <a:lstStyle/>
          <a:p>
            <a:pPr algn="l">
              <a:defRPr sz="975" b="1">
                <a:solidFill>
                  <a:srgbClr val="E0B14D"/>
                </a:solidFill>
                <a:latin typeface="DejaVu Sans"/>
                <a:ea typeface="DejaVu Sans"/>
                <a:cs typeface="DejaVu Sans"/>
              </a:defRPr>
            </a:pPr>
            <a:r>
              <a:rPr sz="975" b="1">
                <a:solidFill>
                  <a:srgbClr val="E0B14D"/>
                </a:solidFill>
                <a:latin typeface="DejaVu Sans"/>
                <a:ea typeface="DejaVu Sans"/>
                <a:cs typeface="DejaVu Sans"/>
              </a:rPr>
              <a:t>ІНТЕГРОВАНА СТРАТЕГІЧНА ЕКОЛОГІЧНА ОЦІНКА</a:t>
            </a:r>
          </a:p>
        </p:txBody>
      </p:sp>
      <p:sp>
        <p:nvSpPr>
          <p:cNvPr id="28" name="Прямокутник 27">
            <a:extLst>
              <a:ext uri="{FF2B5EF4-FFF2-40B4-BE49-F238E27FC236}">
                <a16:creationId xmlns:a16="http://schemas.microsoft.com/office/drawing/2014/main" id="{0AF66EA3-5E23-433D-9250-5BED2D60A00C}"/>
              </a:ext>
            </a:extLst>
          </p:cNvPr>
          <p:cNvSpPr>
            <a:spLocks noGrp="1"/>
          </p:cNvSpPr>
          <p:nvPr/>
        </p:nvSpPr>
        <p:spPr>
          <a:xfrm>
            <a:off x="5143500" y="4914900"/>
            <a:ext cx="6096000" cy="4000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1875" lnSpcReduction="10000"/>
          </a:bodyPr>
          <a:lstStyle/>
          <a:p>
            <a:pPr algn="l">
              <a:defRPr sz="1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поєднує екологічні аспекти, кліматичні ризики, просторове планування та участь зацікавлених сторін</a:t>
            </a:r>
          </a:p>
        </p:txBody>
      </p:sp>
      <p:sp>
        <p:nvSpPr>
          <p:cNvPr id="29" name="Прямокутник: округлені кути 28">
            <a:extLst>
              <a:ext uri="{FF2B5EF4-FFF2-40B4-BE49-F238E27FC236}">
                <a16:creationId xmlns:a16="http://schemas.microsoft.com/office/drawing/2014/main" id="{3E168905-15EC-4244-A5F5-6307D782969A}"/>
              </a:ext>
            </a:extLst>
          </p:cNvPr>
          <p:cNvSpPr>
            <a:spLocks noGrp="1"/>
          </p:cNvSpPr>
          <p:nvPr/>
        </p:nvSpPr>
        <p:spPr>
          <a:xfrm>
            <a:off x="609600" y="5619750"/>
            <a:ext cx="10972800" cy="685800"/>
          </a:xfrm>
          <a:prstGeom prst="roundRect">
            <a:avLst>
              <a:gd name="adj" fmla="val 19444"/>
            </a:avLst>
          </a:prstGeom>
          <a:solidFill>
            <a:srgbClr val="275F8B"/>
          </a:solidFill>
          <a:ln w="0">
            <a:noFill/>
          </a:ln>
        </p:spPr>
      </p:sp>
      <p:sp>
        <p:nvSpPr>
          <p:cNvPr id="30" name="Прямокутник 29">
            <a:extLst>
              <a:ext uri="{FF2B5EF4-FFF2-40B4-BE49-F238E27FC236}">
                <a16:creationId xmlns:a16="http://schemas.microsoft.com/office/drawing/2014/main" id="{9007F68A-69A9-45D1-9781-FD7AC484C6A5}"/>
              </a:ext>
            </a:extLst>
          </p:cNvPr>
          <p:cNvSpPr>
            <a:spLocks noGrp="1"/>
          </p:cNvSpPr>
          <p:nvPr/>
        </p:nvSpPr>
        <p:spPr>
          <a:xfrm>
            <a:off x="838200" y="5715000"/>
            <a:ext cx="10515600" cy="4762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15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Територію планують як єдину систему природних і суспільних зв’язків.</a:t>
            </a:r>
          </a:p>
        </p:txBody>
      </p:sp>
      <p:sp>
        <p:nvSpPr>
          <p:cNvPr id="31" name="Прямокутник 30">
            <a:extLst>
              <a:ext uri="{FF2B5EF4-FFF2-40B4-BE49-F238E27FC236}">
                <a16:creationId xmlns:a16="http://schemas.microsoft.com/office/drawing/2014/main" id="{479A5E66-164E-4558-9E2C-8D53E986B06B}"/>
              </a:ext>
            </a:extLst>
          </p:cNvPr>
          <p:cNvSpPr>
            <a:spLocks noGrp="1"/>
          </p:cNvSpPr>
          <p:nvPr/>
        </p:nvSpPr>
        <p:spPr>
          <a:xfrm>
            <a:off x="609600" y="6562725"/>
            <a:ext cx="7239000" cy="1333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40741" lnSpcReduction="10000"/>
          </a:bodyPr>
          <a:lstStyle/>
          <a:p>
            <a:pPr algn="l">
              <a:defRPr sz="675" b="0">
                <a:solidFill>
                  <a:srgbClr val="AFC1C9"/>
                </a:solidFill>
                <a:latin typeface="DejaVu Sans"/>
                <a:ea typeface="DejaVu Sans"/>
                <a:cs typeface="DejaVu Sans"/>
              </a:defRPr>
            </a:pPr>
            <a:r>
              <a:rPr sz="675" b="0">
                <a:solidFill>
                  <a:srgbClr val="AFC1C9"/>
                </a:solidFill>
                <a:latin typeface="DejaVu Sans"/>
                <a:ea typeface="DejaVu Sans"/>
                <a:cs typeface="DejaVu Sans"/>
              </a:rPr>
              <a:t>E2 «Екологія»  •  Повоєнне відновлення забруднених територій</a:t>
            </a:r>
          </a:p>
        </p:txBody>
      </p:sp>
    </p:spTree>
    <p:extLst>
      <p:ext uri="{BB962C8B-B14F-4D97-AF65-F5344CB8AC3E}">
        <p14:creationId xmlns:p14="http://schemas.microsoft.com/office/powerpoint/2010/main" val="125552815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Прямокутник 36">
            <a:extLst>
              <a:ext uri="{FF2B5EF4-FFF2-40B4-BE49-F238E27FC236}">
                <a16:creationId xmlns:a16="http://schemas.microsoft.com/office/drawing/2014/main" id="{B35443A5-94F8-4B95-91B4-C131200F5227}"/>
              </a:ext>
            </a:extLst>
          </p:cNvPr>
          <p:cNvSpPr>
            <a:spLocks noGrp="1"/>
          </p:cNvSpPr>
          <p:nvPr/>
        </p:nvSpPr>
        <p:spPr>
          <a:xfrm>
            <a:off x="609600" y="266700"/>
            <a:ext cx="8191500" cy="228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9808" lnSpcReduction="10000"/>
          </a:bodyPr>
          <a:lstStyle/>
          <a:p>
            <a:pPr algn="l">
              <a:defRPr sz="975" b="1">
                <a:solidFill>
                  <a:srgbClr val="43B5C7"/>
                </a:solidFill>
                <a:latin typeface="DejaVu Sans"/>
                <a:ea typeface="DejaVu Sans"/>
                <a:cs typeface="DejaVu Sans"/>
              </a:defRPr>
            </a:pPr>
            <a:r>
              <a:rPr sz="975" b="1">
                <a:solidFill>
                  <a:srgbClr val="43B5C7"/>
                </a:solidFill>
                <a:latin typeface="DejaVu Sans"/>
                <a:ea typeface="DejaVu Sans"/>
                <a:cs typeface="DejaVu Sans"/>
              </a:rPr>
              <a:t>ЕТАПИ ВІДНОВЛЕННЯ</a:t>
            </a:r>
          </a:p>
        </p:txBody>
      </p:sp>
      <p:sp>
        <p:nvSpPr>
          <p:cNvPr id="2" name="Прямокутник 1">
            <a:extLst>
              <a:ext uri="{FF2B5EF4-FFF2-40B4-BE49-F238E27FC236}">
                <a16:creationId xmlns:a16="http://schemas.microsoft.com/office/drawing/2014/main" id="{11799137-1172-4940-9F9B-87FE27730047}"/>
              </a:ext>
            </a:extLst>
          </p:cNvPr>
          <p:cNvSpPr>
            <a:spLocks noGrp="1"/>
          </p:cNvSpPr>
          <p:nvPr/>
        </p:nvSpPr>
        <p:spPr>
          <a:xfrm>
            <a:off x="609600" y="523875"/>
            <a:ext cx="10668000" cy="5905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2325" b="1">
                <a:solidFill>
                  <a:srgbClr val="0B1F33"/>
                </a:solidFill>
                <a:latin typeface="DejaVu Sans"/>
                <a:ea typeface="DejaVu Sans"/>
                <a:cs typeface="DejaVu Sans"/>
              </a:defRPr>
            </a:pPr>
            <a:r>
              <a:rPr sz="2325" b="1">
                <a:solidFill>
                  <a:srgbClr val="0B1F33"/>
                </a:solidFill>
                <a:latin typeface="DejaVu Sans"/>
                <a:ea typeface="DejaVu Sans"/>
                <a:cs typeface="DejaVu Sans"/>
              </a:rPr>
              <a:t>Етап 7. Моніторинг ефективності</a:t>
            </a:r>
          </a:p>
        </p:txBody>
      </p:sp>
      <p:sp>
        <p:nvSpPr>
          <p:cNvPr id="3" name="Прямокутник 2">
            <a:extLst>
              <a:ext uri="{FF2B5EF4-FFF2-40B4-BE49-F238E27FC236}">
                <a16:creationId xmlns:a16="http://schemas.microsoft.com/office/drawing/2014/main" id="{0EF10DB5-8328-4E2E-80DA-96C70259D6E1}"/>
              </a:ext>
            </a:extLst>
          </p:cNvPr>
          <p:cNvSpPr>
            <a:spLocks noGrp="1"/>
          </p:cNvSpPr>
          <p:nvPr/>
        </p:nvSpPr>
        <p:spPr>
          <a:xfrm>
            <a:off x="609600" y="1181100"/>
            <a:ext cx="10972800" cy="28575"/>
          </a:xfrm>
          <a:prstGeom prst="rect">
            <a:avLst/>
          </a:prstGeom>
          <a:solidFill>
            <a:srgbClr val="43B5C7"/>
          </a:solidFill>
          <a:ln w="0">
            <a:noFill/>
          </a:ln>
        </p:spPr>
      </p:sp>
      <p:sp>
        <p:nvSpPr>
          <p:cNvPr id="4" name="Прямокутник 3">
            <a:extLst>
              <a:ext uri="{FF2B5EF4-FFF2-40B4-BE49-F238E27FC236}">
                <a16:creationId xmlns:a16="http://schemas.microsoft.com/office/drawing/2014/main" id="{F318E284-B706-4AD8-9644-B02228664E89}"/>
              </a:ext>
            </a:extLst>
          </p:cNvPr>
          <p:cNvSpPr>
            <a:spLocks noGrp="1"/>
          </p:cNvSpPr>
          <p:nvPr/>
        </p:nvSpPr>
        <p:spPr>
          <a:xfrm>
            <a:off x="11001375" y="266700"/>
            <a:ext cx="581025" cy="228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9808" lnSpcReduction="10000"/>
          </a:bodyPr>
          <a:lstStyle/>
          <a:p>
            <a:pPr algn="r">
              <a:defRPr sz="975" b="1">
                <a:solidFill>
                  <a:srgbClr val="5C6E79"/>
                </a:solidFill>
                <a:latin typeface="DejaVu Sans"/>
                <a:ea typeface="DejaVu Sans"/>
                <a:cs typeface="DejaVu Sans"/>
              </a:defRPr>
            </a:pPr>
            <a:r>
              <a:rPr lang="uk-UA" sz="975" b="1" dirty="0">
                <a:solidFill>
                  <a:srgbClr val="5C6E79"/>
                </a:solidFill>
                <a:latin typeface="DejaVu Sans"/>
                <a:ea typeface="DejaVu Sans"/>
                <a:cs typeface="DejaVu Sans"/>
              </a:rPr>
              <a:t>23</a:t>
            </a:r>
            <a:endParaRPr sz="975" b="1" dirty="0">
              <a:solidFill>
                <a:srgbClr val="5C6E79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5" name="Прямокутник: округлені кути 4">
            <a:extLst>
              <a:ext uri="{FF2B5EF4-FFF2-40B4-BE49-F238E27FC236}">
                <a16:creationId xmlns:a16="http://schemas.microsoft.com/office/drawing/2014/main" id="{25BE8A43-D18E-4F69-A811-326371142B24}"/>
              </a:ext>
            </a:extLst>
          </p:cNvPr>
          <p:cNvSpPr>
            <a:spLocks noGrp="1"/>
          </p:cNvSpPr>
          <p:nvPr/>
        </p:nvSpPr>
        <p:spPr>
          <a:xfrm>
            <a:off x="609600" y="1428750"/>
            <a:ext cx="10972800" cy="876300"/>
          </a:xfrm>
          <a:prstGeom prst="roundRect">
            <a:avLst>
              <a:gd name="adj" fmla="val 15217"/>
            </a:avLst>
          </a:prstGeom>
          <a:solidFill>
            <a:srgbClr val="E4EEF1"/>
          </a:solidFill>
          <a:ln w="0">
            <a:noFill/>
          </a:ln>
        </p:spPr>
      </p:sp>
      <p:sp>
        <p:nvSpPr>
          <p:cNvPr id="6" name="Прямокутник: округлені кути 5">
            <a:extLst>
              <a:ext uri="{FF2B5EF4-FFF2-40B4-BE49-F238E27FC236}">
                <a16:creationId xmlns:a16="http://schemas.microsoft.com/office/drawing/2014/main" id="{67AB1A82-5609-4A15-A47C-AD74F023F382}"/>
              </a:ext>
            </a:extLst>
          </p:cNvPr>
          <p:cNvSpPr>
            <a:spLocks noGrp="1"/>
          </p:cNvSpPr>
          <p:nvPr/>
        </p:nvSpPr>
        <p:spPr>
          <a:xfrm>
            <a:off x="609600" y="1428750"/>
            <a:ext cx="85725" cy="876300"/>
          </a:xfrm>
          <a:prstGeom prst="roundRect">
            <a:avLst>
              <a:gd name="adj" fmla="val 44444"/>
            </a:avLst>
          </a:prstGeom>
          <a:solidFill>
            <a:srgbClr val="E0B14D"/>
          </a:solidFill>
          <a:ln w="0">
            <a:noFill/>
          </a:ln>
        </p:spPr>
      </p:sp>
      <p:sp>
        <p:nvSpPr>
          <p:cNvPr id="7" name="Прямокутник 6">
            <a:extLst>
              <a:ext uri="{FF2B5EF4-FFF2-40B4-BE49-F238E27FC236}">
                <a16:creationId xmlns:a16="http://schemas.microsoft.com/office/drawing/2014/main" id="{52EED5F0-3854-438C-93B2-5535A224112F}"/>
              </a:ext>
            </a:extLst>
          </p:cNvPr>
          <p:cNvSpPr>
            <a:spLocks noGrp="1"/>
          </p:cNvSpPr>
          <p:nvPr/>
        </p:nvSpPr>
        <p:spPr>
          <a:xfrm>
            <a:off x="876300" y="1543050"/>
            <a:ext cx="10496550" cy="190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66667" lnSpcReduction="10000"/>
          </a:bodyPr>
          <a:lstStyle/>
          <a:p>
            <a:pPr algn="l">
              <a:defRPr sz="975" b="1">
                <a:solidFill>
                  <a:srgbClr val="E0B14D"/>
                </a:solidFill>
                <a:latin typeface="DejaVu Sans"/>
                <a:ea typeface="DejaVu Sans"/>
                <a:cs typeface="DejaVu Sans"/>
              </a:defRPr>
            </a:pPr>
            <a:r>
              <a:rPr sz="975" b="1">
                <a:solidFill>
                  <a:srgbClr val="E0B14D"/>
                </a:solidFill>
                <a:latin typeface="DejaVu Sans"/>
                <a:ea typeface="DejaVu Sans"/>
                <a:cs typeface="DejaVu Sans"/>
              </a:rPr>
              <a:t>ВИЗНАЧЕННЯ</a:t>
            </a:r>
          </a:p>
        </p:txBody>
      </p:sp>
      <p:sp>
        <p:nvSpPr>
          <p:cNvPr id="8" name="Прямокутник 7">
            <a:extLst>
              <a:ext uri="{FF2B5EF4-FFF2-40B4-BE49-F238E27FC236}">
                <a16:creationId xmlns:a16="http://schemas.microsoft.com/office/drawing/2014/main" id="{2B16234F-457B-4AE2-AD77-610005BD9F64}"/>
              </a:ext>
            </a:extLst>
          </p:cNvPr>
          <p:cNvSpPr>
            <a:spLocks noGrp="1"/>
          </p:cNvSpPr>
          <p:nvPr/>
        </p:nvSpPr>
        <p:spPr>
          <a:xfrm>
            <a:off x="876300" y="1752600"/>
            <a:ext cx="10496550" cy="4381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7325" lnSpcReduction="10000"/>
          </a:bodyPr>
          <a:lstStyle/>
          <a:p>
            <a:pPr algn="l">
              <a:defRPr sz="1425" b="1">
                <a:solidFill>
                  <a:srgbClr val="0B1F33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0B1F33"/>
                </a:solidFill>
                <a:latin typeface="DejaVu Sans"/>
                <a:ea typeface="DejaVu Sans"/>
                <a:cs typeface="DejaVu Sans"/>
              </a:rPr>
              <a:t>Моніторинг ефективності — регулярне спостереження за станом території для перевірки досягнення цілей відновлення та своєчасного виявлення негативних змін.</a:t>
            </a:r>
          </a:p>
        </p:txBody>
      </p:sp>
      <p:sp>
        <p:nvSpPr>
          <p:cNvPr id="9" name="Прямокутник 8">
            <a:extLst>
              <a:ext uri="{FF2B5EF4-FFF2-40B4-BE49-F238E27FC236}">
                <a16:creationId xmlns:a16="http://schemas.microsoft.com/office/drawing/2014/main" id="{19C17A79-BA66-4639-9CE2-D97A884CF60F}"/>
              </a:ext>
            </a:extLst>
          </p:cNvPr>
          <p:cNvSpPr>
            <a:spLocks noGrp="1"/>
          </p:cNvSpPr>
          <p:nvPr/>
        </p:nvSpPr>
        <p:spPr>
          <a:xfrm>
            <a:off x="609600" y="2571750"/>
            <a:ext cx="2571750" cy="190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66667" lnSpcReduction="10000"/>
          </a:bodyPr>
          <a:lstStyle/>
          <a:p>
            <a:pPr algn="l">
              <a:defRPr sz="975" b="1">
                <a:solidFill>
                  <a:srgbClr val="275F8B"/>
                </a:solidFill>
                <a:latin typeface="DejaVu Sans"/>
                <a:ea typeface="DejaVu Sans"/>
                <a:cs typeface="DejaVu Sans"/>
              </a:defRPr>
            </a:pPr>
            <a:r>
              <a:rPr sz="975" b="1">
                <a:solidFill>
                  <a:srgbClr val="275F8B"/>
                </a:solidFill>
                <a:latin typeface="DejaVu Sans"/>
                <a:ea typeface="DejaVu Sans"/>
                <a:cs typeface="DejaVu Sans"/>
              </a:rPr>
              <a:t>ЩО КОНТРОЛЮЮТЬ</a:t>
            </a:r>
          </a:p>
        </p:txBody>
      </p:sp>
      <p:sp>
        <p:nvSpPr>
          <p:cNvPr id="10" name="Прямокутник: округлені кути 9">
            <a:extLst>
              <a:ext uri="{FF2B5EF4-FFF2-40B4-BE49-F238E27FC236}">
                <a16:creationId xmlns:a16="http://schemas.microsoft.com/office/drawing/2014/main" id="{B2867333-0137-4CA9-8170-D9DB1968661C}"/>
              </a:ext>
            </a:extLst>
          </p:cNvPr>
          <p:cNvSpPr>
            <a:spLocks noGrp="1"/>
          </p:cNvSpPr>
          <p:nvPr/>
        </p:nvSpPr>
        <p:spPr>
          <a:xfrm>
            <a:off x="609600" y="2962275"/>
            <a:ext cx="76200" cy="76200"/>
          </a:xfrm>
          <a:prstGeom prst="roundRect">
            <a:avLst>
              <a:gd name="adj" fmla="val 50000"/>
            </a:avLst>
          </a:prstGeom>
          <a:solidFill>
            <a:srgbClr val="43B5C7"/>
          </a:solidFill>
          <a:ln w="0">
            <a:noFill/>
          </a:ln>
        </p:spPr>
      </p:sp>
      <p:sp>
        <p:nvSpPr>
          <p:cNvPr id="11" name="Прямокутник 10">
            <a:extLst>
              <a:ext uri="{FF2B5EF4-FFF2-40B4-BE49-F238E27FC236}">
                <a16:creationId xmlns:a16="http://schemas.microsoft.com/office/drawing/2014/main" id="{C679F674-CB3E-490A-9CF6-98A2C19FAD53}"/>
              </a:ext>
            </a:extLst>
          </p:cNvPr>
          <p:cNvSpPr>
            <a:spLocks noGrp="1"/>
          </p:cNvSpPr>
          <p:nvPr/>
        </p:nvSpPr>
        <p:spPr>
          <a:xfrm>
            <a:off x="819150" y="2857500"/>
            <a:ext cx="4743450" cy="3905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275" b="0">
                <a:solidFill>
                  <a:srgbClr val="172735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172735"/>
                </a:solidFill>
                <a:latin typeface="DejaVu Sans"/>
                <a:ea typeface="DejaVu Sans"/>
                <a:cs typeface="DejaVu Sans"/>
              </a:rPr>
              <a:t>концентрації забруднювачів</a:t>
            </a:r>
          </a:p>
        </p:txBody>
      </p:sp>
      <p:sp>
        <p:nvSpPr>
          <p:cNvPr id="12" name="Прямокутник: округлені кути 11">
            <a:extLst>
              <a:ext uri="{FF2B5EF4-FFF2-40B4-BE49-F238E27FC236}">
                <a16:creationId xmlns:a16="http://schemas.microsoft.com/office/drawing/2014/main" id="{7C211C71-7A20-49D7-B9FE-340CC981AC5E}"/>
              </a:ext>
            </a:extLst>
          </p:cNvPr>
          <p:cNvSpPr>
            <a:spLocks noGrp="1"/>
          </p:cNvSpPr>
          <p:nvPr/>
        </p:nvSpPr>
        <p:spPr>
          <a:xfrm>
            <a:off x="609600" y="3371850"/>
            <a:ext cx="76200" cy="76200"/>
          </a:xfrm>
          <a:prstGeom prst="roundRect">
            <a:avLst>
              <a:gd name="adj" fmla="val 50000"/>
            </a:avLst>
          </a:prstGeom>
          <a:solidFill>
            <a:srgbClr val="63956D"/>
          </a:solidFill>
          <a:ln w="0">
            <a:noFill/>
          </a:ln>
        </p:spPr>
      </p:sp>
      <p:sp>
        <p:nvSpPr>
          <p:cNvPr id="13" name="Прямокутник 12">
            <a:extLst>
              <a:ext uri="{FF2B5EF4-FFF2-40B4-BE49-F238E27FC236}">
                <a16:creationId xmlns:a16="http://schemas.microsoft.com/office/drawing/2014/main" id="{68467E12-E7F4-4B86-91DB-0776CE403415}"/>
              </a:ext>
            </a:extLst>
          </p:cNvPr>
          <p:cNvSpPr>
            <a:spLocks noGrp="1"/>
          </p:cNvSpPr>
          <p:nvPr/>
        </p:nvSpPr>
        <p:spPr>
          <a:xfrm>
            <a:off x="819150" y="3267075"/>
            <a:ext cx="4743450" cy="3905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275" b="0">
                <a:solidFill>
                  <a:srgbClr val="172735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172735"/>
                </a:solidFill>
                <a:latin typeface="DejaVu Sans"/>
                <a:ea typeface="DejaVu Sans"/>
                <a:cs typeface="DejaVu Sans"/>
              </a:rPr>
              <a:t>якість води та властивості ґрунту</a:t>
            </a:r>
          </a:p>
        </p:txBody>
      </p:sp>
      <p:sp>
        <p:nvSpPr>
          <p:cNvPr id="14" name="Прямокутник: округлені кути 13">
            <a:extLst>
              <a:ext uri="{FF2B5EF4-FFF2-40B4-BE49-F238E27FC236}">
                <a16:creationId xmlns:a16="http://schemas.microsoft.com/office/drawing/2014/main" id="{D4C8F24A-2844-4CC7-8D03-4B1B6402D48C}"/>
              </a:ext>
            </a:extLst>
          </p:cNvPr>
          <p:cNvSpPr>
            <a:spLocks noGrp="1"/>
          </p:cNvSpPr>
          <p:nvPr/>
        </p:nvSpPr>
        <p:spPr>
          <a:xfrm>
            <a:off x="609600" y="3781425"/>
            <a:ext cx="76200" cy="76200"/>
          </a:xfrm>
          <a:prstGeom prst="roundRect">
            <a:avLst>
              <a:gd name="adj" fmla="val 50000"/>
            </a:avLst>
          </a:prstGeom>
          <a:solidFill>
            <a:srgbClr val="E0B14D"/>
          </a:solidFill>
          <a:ln w="0">
            <a:noFill/>
          </a:ln>
        </p:spPr>
      </p:sp>
      <p:sp>
        <p:nvSpPr>
          <p:cNvPr id="15" name="Прямокутник 14">
            <a:extLst>
              <a:ext uri="{FF2B5EF4-FFF2-40B4-BE49-F238E27FC236}">
                <a16:creationId xmlns:a16="http://schemas.microsoft.com/office/drawing/2014/main" id="{5C9C7A77-00C3-428A-A8D3-FA28462596FF}"/>
              </a:ext>
            </a:extLst>
          </p:cNvPr>
          <p:cNvSpPr>
            <a:spLocks noGrp="1"/>
          </p:cNvSpPr>
          <p:nvPr/>
        </p:nvSpPr>
        <p:spPr>
          <a:xfrm>
            <a:off x="819150" y="3676650"/>
            <a:ext cx="4743450" cy="3905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275" b="0">
                <a:solidFill>
                  <a:srgbClr val="172735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172735"/>
                </a:solidFill>
                <a:latin typeface="DejaVu Sans"/>
                <a:ea typeface="DejaVu Sans"/>
                <a:cs typeface="DejaVu Sans"/>
              </a:rPr>
              <a:t>рослинний покрив і біорізноманіття</a:t>
            </a:r>
          </a:p>
        </p:txBody>
      </p:sp>
      <p:sp>
        <p:nvSpPr>
          <p:cNvPr id="16" name="Прямокутник: округлені кути 15">
            <a:extLst>
              <a:ext uri="{FF2B5EF4-FFF2-40B4-BE49-F238E27FC236}">
                <a16:creationId xmlns:a16="http://schemas.microsoft.com/office/drawing/2014/main" id="{600B76C7-DFD0-4925-B196-3716AFDCA87F}"/>
              </a:ext>
            </a:extLst>
          </p:cNvPr>
          <p:cNvSpPr>
            <a:spLocks noGrp="1"/>
          </p:cNvSpPr>
          <p:nvPr/>
        </p:nvSpPr>
        <p:spPr>
          <a:xfrm>
            <a:off x="609600" y="4191000"/>
            <a:ext cx="76200" cy="76200"/>
          </a:xfrm>
          <a:prstGeom prst="roundRect">
            <a:avLst>
              <a:gd name="adj" fmla="val 50000"/>
            </a:avLst>
          </a:prstGeom>
          <a:solidFill>
            <a:srgbClr val="43B5C7"/>
          </a:solidFill>
          <a:ln w="0">
            <a:noFill/>
          </a:ln>
        </p:spPr>
      </p:sp>
      <p:sp>
        <p:nvSpPr>
          <p:cNvPr id="17" name="Прямокутник 16">
            <a:extLst>
              <a:ext uri="{FF2B5EF4-FFF2-40B4-BE49-F238E27FC236}">
                <a16:creationId xmlns:a16="http://schemas.microsoft.com/office/drawing/2014/main" id="{F4DDE56E-47EE-48EE-B57C-4F64CCA8F8EF}"/>
              </a:ext>
            </a:extLst>
          </p:cNvPr>
          <p:cNvSpPr>
            <a:spLocks noGrp="1"/>
          </p:cNvSpPr>
          <p:nvPr/>
        </p:nvSpPr>
        <p:spPr>
          <a:xfrm>
            <a:off x="819150" y="4086225"/>
            <a:ext cx="4743450" cy="3905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275" b="0">
                <a:solidFill>
                  <a:srgbClr val="172735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172735"/>
                </a:solidFill>
                <a:latin typeface="DejaVu Sans"/>
                <a:ea typeface="DejaVu Sans"/>
                <a:cs typeface="DejaVu Sans"/>
              </a:rPr>
              <a:t>ерозійні процеси</a:t>
            </a:r>
          </a:p>
        </p:txBody>
      </p:sp>
      <p:sp>
        <p:nvSpPr>
          <p:cNvPr id="18" name="Прямокутник: округлені кути 17">
            <a:extLst>
              <a:ext uri="{FF2B5EF4-FFF2-40B4-BE49-F238E27FC236}">
                <a16:creationId xmlns:a16="http://schemas.microsoft.com/office/drawing/2014/main" id="{55751E65-63F3-4DB7-BEB4-915938BC1371}"/>
              </a:ext>
            </a:extLst>
          </p:cNvPr>
          <p:cNvSpPr>
            <a:spLocks noGrp="1"/>
          </p:cNvSpPr>
          <p:nvPr/>
        </p:nvSpPr>
        <p:spPr>
          <a:xfrm>
            <a:off x="609600" y="4600575"/>
            <a:ext cx="76200" cy="76200"/>
          </a:xfrm>
          <a:prstGeom prst="roundRect">
            <a:avLst>
              <a:gd name="adj" fmla="val 50000"/>
            </a:avLst>
          </a:prstGeom>
          <a:solidFill>
            <a:srgbClr val="63956D"/>
          </a:solidFill>
          <a:ln w="0">
            <a:noFill/>
          </a:ln>
        </p:spPr>
      </p:sp>
      <p:sp>
        <p:nvSpPr>
          <p:cNvPr id="19" name="Прямокутник 18">
            <a:extLst>
              <a:ext uri="{FF2B5EF4-FFF2-40B4-BE49-F238E27FC236}">
                <a16:creationId xmlns:a16="http://schemas.microsoft.com/office/drawing/2014/main" id="{A17E8627-7FC3-413E-9559-7F18EE142153}"/>
              </a:ext>
            </a:extLst>
          </p:cNvPr>
          <p:cNvSpPr>
            <a:spLocks noGrp="1"/>
          </p:cNvSpPr>
          <p:nvPr/>
        </p:nvSpPr>
        <p:spPr>
          <a:xfrm>
            <a:off x="819150" y="4495800"/>
            <a:ext cx="4743450" cy="3905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275" b="0">
                <a:solidFill>
                  <a:srgbClr val="172735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172735"/>
                </a:solidFill>
                <a:latin typeface="DejaVu Sans"/>
                <a:ea typeface="DejaVu Sans"/>
                <a:cs typeface="DejaVu Sans"/>
              </a:rPr>
              <a:t>рівень ґрунтових вод</a:t>
            </a:r>
          </a:p>
        </p:txBody>
      </p:sp>
      <p:sp>
        <p:nvSpPr>
          <p:cNvPr id="20" name="Прямокутник: округлені кути 19">
            <a:extLst>
              <a:ext uri="{FF2B5EF4-FFF2-40B4-BE49-F238E27FC236}">
                <a16:creationId xmlns:a16="http://schemas.microsoft.com/office/drawing/2014/main" id="{2642A4D1-4AB2-4C66-A32F-4A1D1317D3C0}"/>
              </a:ext>
            </a:extLst>
          </p:cNvPr>
          <p:cNvSpPr>
            <a:spLocks noGrp="1"/>
          </p:cNvSpPr>
          <p:nvPr/>
        </p:nvSpPr>
        <p:spPr>
          <a:xfrm>
            <a:off x="609600" y="5010150"/>
            <a:ext cx="76200" cy="76200"/>
          </a:xfrm>
          <a:prstGeom prst="roundRect">
            <a:avLst>
              <a:gd name="adj" fmla="val 50000"/>
            </a:avLst>
          </a:prstGeom>
          <a:solidFill>
            <a:srgbClr val="E0B14D"/>
          </a:solidFill>
          <a:ln w="0">
            <a:noFill/>
          </a:ln>
        </p:spPr>
      </p:sp>
      <p:sp>
        <p:nvSpPr>
          <p:cNvPr id="21" name="Прямокутник 20">
            <a:extLst>
              <a:ext uri="{FF2B5EF4-FFF2-40B4-BE49-F238E27FC236}">
                <a16:creationId xmlns:a16="http://schemas.microsoft.com/office/drawing/2014/main" id="{AA0B970F-54B8-48B8-8651-90CAF9BEDAD7}"/>
              </a:ext>
            </a:extLst>
          </p:cNvPr>
          <p:cNvSpPr>
            <a:spLocks noGrp="1"/>
          </p:cNvSpPr>
          <p:nvPr/>
        </p:nvSpPr>
        <p:spPr>
          <a:xfrm>
            <a:off x="819150" y="4905375"/>
            <a:ext cx="4743450" cy="3905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275" b="0">
                <a:solidFill>
                  <a:srgbClr val="172735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172735"/>
                </a:solidFill>
                <a:latin typeface="DejaVu Sans"/>
                <a:ea typeface="DejaVu Sans"/>
                <a:cs typeface="DejaVu Sans"/>
              </a:rPr>
              <a:t>стан екосистемних послуг</a:t>
            </a:r>
          </a:p>
        </p:txBody>
      </p:sp>
      <p:sp>
        <p:nvSpPr>
          <p:cNvPr id="22" name="Прямокутник: округлені кути 21">
            <a:extLst>
              <a:ext uri="{FF2B5EF4-FFF2-40B4-BE49-F238E27FC236}">
                <a16:creationId xmlns:a16="http://schemas.microsoft.com/office/drawing/2014/main" id="{95E09B9C-A2D1-41F6-AF9A-F27395729CDD}"/>
              </a:ext>
            </a:extLst>
          </p:cNvPr>
          <p:cNvSpPr>
            <a:spLocks noGrp="1"/>
          </p:cNvSpPr>
          <p:nvPr/>
        </p:nvSpPr>
        <p:spPr>
          <a:xfrm>
            <a:off x="6096000" y="2571750"/>
            <a:ext cx="5486400" cy="1428750"/>
          </a:xfrm>
          <a:prstGeom prst="roundRect">
            <a:avLst>
              <a:gd name="adj" fmla="val 10667"/>
            </a:avLst>
          </a:prstGeom>
          <a:solidFill>
            <a:srgbClr val="0B1F33"/>
          </a:solidFill>
          <a:ln w="0">
            <a:noFill/>
          </a:ln>
        </p:spPr>
      </p:sp>
      <p:sp>
        <p:nvSpPr>
          <p:cNvPr id="23" name="Прямокутник 22">
            <a:extLst>
              <a:ext uri="{FF2B5EF4-FFF2-40B4-BE49-F238E27FC236}">
                <a16:creationId xmlns:a16="http://schemas.microsoft.com/office/drawing/2014/main" id="{26E8F41F-1C07-463E-BE5B-6BF415D2613F}"/>
              </a:ext>
            </a:extLst>
          </p:cNvPr>
          <p:cNvSpPr>
            <a:spLocks noGrp="1"/>
          </p:cNvSpPr>
          <p:nvPr/>
        </p:nvSpPr>
        <p:spPr>
          <a:xfrm>
            <a:off x="6381750" y="2762250"/>
            <a:ext cx="4762500" cy="190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66667" lnSpcReduction="10000"/>
          </a:bodyPr>
          <a:lstStyle/>
          <a:p>
            <a:pPr algn="l">
              <a:defRPr sz="975" b="1">
                <a:solidFill>
                  <a:srgbClr val="E0B14D"/>
                </a:solidFill>
                <a:latin typeface="DejaVu Sans"/>
                <a:ea typeface="DejaVu Sans"/>
                <a:cs typeface="DejaVu Sans"/>
              </a:defRPr>
            </a:pPr>
            <a:r>
              <a:rPr sz="975" b="1">
                <a:solidFill>
                  <a:srgbClr val="E0B14D"/>
                </a:solidFill>
                <a:latin typeface="DejaVu Sans"/>
                <a:ea typeface="DejaVu Sans"/>
                <a:cs typeface="DejaVu Sans"/>
              </a:rPr>
              <a:t>БАЗОВА ЛІНІЯ (BASELINE)</a:t>
            </a:r>
          </a:p>
        </p:txBody>
      </p:sp>
      <p:sp>
        <p:nvSpPr>
          <p:cNvPr id="24" name="Прямокутник 23">
            <a:extLst>
              <a:ext uri="{FF2B5EF4-FFF2-40B4-BE49-F238E27FC236}">
                <a16:creationId xmlns:a16="http://schemas.microsoft.com/office/drawing/2014/main" id="{4C057858-FFF2-4449-BEC3-D4488C3444B3}"/>
              </a:ext>
            </a:extLst>
          </p:cNvPr>
          <p:cNvSpPr>
            <a:spLocks noGrp="1"/>
          </p:cNvSpPr>
          <p:nvPr/>
        </p:nvSpPr>
        <p:spPr>
          <a:xfrm>
            <a:off x="6381750" y="3067050"/>
            <a:ext cx="4762500" cy="6667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9060"/>
          </a:bodyPr>
          <a:lstStyle/>
          <a:p>
            <a:pPr algn="l">
              <a:defRPr sz="15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57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Вихідний стан території, з яким порівнюють усі наступні результати відновлення.</a:t>
            </a:r>
          </a:p>
        </p:txBody>
      </p:sp>
      <p:sp>
        <p:nvSpPr>
          <p:cNvPr id="25" name="Прямокутник: округлені кути 24">
            <a:extLst>
              <a:ext uri="{FF2B5EF4-FFF2-40B4-BE49-F238E27FC236}">
                <a16:creationId xmlns:a16="http://schemas.microsoft.com/office/drawing/2014/main" id="{C7ADA277-D91E-4904-99C8-190EFE5C7BFB}"/>
              </a:ext>
            </a:extLst>
          </p:cNvPr>
          <p:cNvSpPr>
            <a:spLocks noGrp="1"/>
          </p:cNvSpPr>
          <p:nvPr/>
        </p:nvSpPr>
        <p:spPr>
          <a:xfrm>
            <a:off x="6096000" y="4248150"/>
            <a:ext cx="1676400" cy="1009650"/>
          </a:xfrm>
          <a:prstGeom prst="roundRect">
            <a:avLst>
              <a:gd name="adj" fmla="val 11321"/>
            </a:avLst>
          </a:prstGeom>
          <a:solidFill>
            <a:srgbClr val="275F8B"/>
          </a:solidFill>
          <a:ln w="0">
            <a:noFill/>
          </a:ln>
        </p:spPr>
      </p:sp>
      <p:sp>
        <p:nvSpPr>
          <p:cNvPr id="26" name="Прямокутник 25">
            <a:extLst>
              <a:ext uri="{FF2B5EF4-FFF2-40B4-BE49-F238E27FC236}">
                <a16:creationId xmlns:a16="http://schemas.microsoft.com/office/drawing/2014/main" id="{F3E5F2D4-6D38-4900-AFF9-A63DC4B646C8}"/>
              </a:ext>
            </a:extLst>
          </p:cNvPr>
          <p:cNvSpPr>
            <a:spLocks noGrp="1"/>
          </p:cNvSpPr>
          <p:nvPr/>
        </p:nvSpPr>
        <p:spPr>
          <a:xfrm>
            <a:off x="6191250" y="4381500"/>
            <a:ext cx="1485900" cy="2095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73809" lnSpcReduction="10000"/>
          </a:bodyPr>
          <a:lstStyle/>
          <a:p>
            <a:pPr algn="ctr">
              <a:defRPr sz="10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БАЗОВИЙ</a:t>
            </a:r>
          </a:p>
        </p:txBody>
      </p:sp>
      <p:sp>
        <p:nvSpPr>
          <p:cNvPr id="27" name="Прямокутник 26">
            <a:extLst>
              <a:ext uri="{FF2B5EF4-FFF2-40B4-BE49-F238E27FC236}">
                <a16:creationId xmlns:a16="http://schemas.microsoft.com/office/drawing/2014/main" id="{4AC1781F-ED1D-4243-8640-F7BDDB51172E}"/>
              </a:ext>
            </a:extLst>
          </p:cNvPr>
          <p:cNvSpPr>
            <a:spLocks noGrp="1"/>
          </p:cNvSpPr>
          <p:nvPr/>
        </p:nvSpPr>
        <p:spPr>
          <a:xfrm>
            <a:off x="6210300" y="4638675"/>
            <a:ext cx="1447800" cy="4572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112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до або на початку робіт</a:t>
            </a:r>
          </a:p>
        </p:txBody>
      </p:sp>
      <p:sp>
        <p:nvSpPr>
          <p:cNvPr id="28" name="Прямокутник: округлені кути 27">
            <a:extLst>
              <a:ext uri="{FF2B5EF4-FFF2-40B4-BE49-F238E27FC236}">
                <a16:creationId xmlns:a16="http://schemas.microsoft.com/office/drawing/2014/main" id="{08F2E0DB-BB90-4948-B60F-A07E896A8491}"/>
              </a:ext>
            </a:extLst>
          </p:cNvPr>
          <p:cNvSpPr>
            <a:spLocks noGrp="1"/>
          </p:cNvSpPr>
          <p:nvPr/>
        </p:nvSpPr>
        <p:spPr>
          <a:xfrm>
            <a:off x="7924800" y="4248150"/>
            <a:ext cx="1676400" cy="1009650"/>
          </a:xfrm>
          <a:prstGeom prst="roundRect">
            <a:avLst>
              <a:gd name="adj" fmla="val 11321"/>
            </a:avLst>
          </a:prstGeom>
          <a:solidFill>
            <a:srgbClr val="43B5C7"/>
          </a:solidFill>
          <a:ln w="0">
            <a:noFill/>
          </a:ln>
        </p:spPr>
      </p:sp>
      <p:sp>
        <p:nvSpPr>
          <p:cNvPr id="29" name="Прямокутник 28">
            <a:extLst>
              <a:ext uri="{FF2B5EF4-FFF2-40B4-BE49-F238E27FC236}">
                <a16:creationId xmlns:a16="http://schemas.microsoft.com/office/drawing/2014/main" id="{A3181311-4E50-4196-871F-20A4903DD6E0}"/>
              </a:ext>
            </a:extLst>
          </p:cNvPr>
          <p:cNvSpPr>
            <a:spLocks noGrp="1"/>
          </p:cNvSpPr>
          <p:nvPr/>
        </p:nvSpPr>
        <p:spPr>
          <a:xfrm>
            <a:off x="8020050" y="4381500"/>
            <a:ext cx="1485900" cy="2095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73809" lnSpcReduction="10000"/>
          </a:bodyPr>
          <a:lstStyle/>
          <a:p>
            <a:pPr algn="ctr">
              <a:defRPr sz="10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ПОТОЧНИЙ</a:t>
            </a:r>
          </a:p>
        </p:txBody>
      </p:sp>
      <p:sp>
        <p:nvSpPr>
          <p:cNvPr id="30" name="Прямокутник 29">
            <a:extLst>
              <a:ext uri="{FF2B5EF4-FFF2-40B4-BE49-F238E27FC236}">
                <a16:creationId xmlns:a16="http://schemas.microsoft.com/office/drawing/2014/main" id="{34E5B640-AFCD-448C-899D-8F281C74BF18}"/>
              </a:ext>
            </a:extLst>
          </p:cNvPr>
          <p:cNvSpPr>
            <a:spLocks noGrp="1"/>
          </p:cNvSpPr>
          <p:nvPr/>
        </p:nvSpPr>
        <p:spPr>
          <a:xfrm>
            <a:off x="8039100" y="4638675"/>
            <a:ext cx="1447800" cy="4572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112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під час реалізації</a:t>
            </a:r>
          </a:p>
        </p:txBody>
      </p:sp>
      <p:sp>
        <p:nvSpPr>
          <p:cNvPr id="31" name="Прямокутник: округлені кути 30">
            <a:extLst>
              <a:ext uri="{FF2B5EF4-FFF2-40B4-BE49-F238E27FC236}">
                <a16:creationId xmlns:a16="http://schemas.microsoft.com/office/drawing/2014/main" id="{ADC39264-D678-4CF3-AFF1-BB842EBCC80D}"/>
              </a:ext>
            </a:extLst>
          </p:cNvPr>
          <p:cNvSpPr>
            <a:spLocks noGrp="1"/>
          </p:cNvSpPr>
          <p:nvPr/>
        </p:nvSpPr>
        <p:spPr>
          <a:xfrm>
            <a:off x="9753600" y="4248150"/>
            <a:ext cx="1676400" cy="1009650"/>
          </a:xfrm>
          <a:prstGeom prst="roundRect">
            <a:avLst>
              <a:gd name="adj" fmla="val 11321"/>
            </a:avLst>
          </a:prstGeom>
          <a:solidFill>
            <a:srgbClr val="63956D"/>
          </a:solidFill>
          <a:ln w="0">
            <a:noFill/>
          </a:ln>
        </p:spPr>
      </p:sp>
      <p:sp>
        <p:nvSpPr>
          <p:cNvPr id="32" name="Прямокутник 31">
            <a:extLst>
              <a:ext uri="{FF2B5EF4-FFF2-40B4-BE49-F238E27FC236}">
                <a16:creationId xmlns:a16="http://schemas.microsoft.com/office/drawing/2014/main" id="{03A8F0D9-4475-4EA0-AAA6-21ECD7B89D4D}"/>
              </a:ext>
            </a:extLst>
          </p:cNvPr>
          <p:cNvSpPr>
            <a:spLocks noGrp="1"/>
          </p:cNvSpPr>
          <p:nvPr/>
        </p:nvSpPr>
        <p:spPr>
          <a:xfrm>
            <a:off x="9848850" y="4381500"/>
            <a:ext cx="1485900" cy="2095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73809" lnSpcReduction="10000"/>
          </a:bodyPr>
          <a:lstStyle/>
          <a:p>
            <a:pPr algn="ctr">
              <a:defRPr sz="10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ДОВГОСТРОКОВИЙ</a:t>
            </a:r>
          </a:p>
        </p:txBody>
      </p:sp>
      <p:sp>
        <p:nvSpPr>
          <p:cNvPr id="33" name="Прямокутник 32">
            <a:extLst>
              <a:ext uri="{FF2B5EF4-FFF2-40B4-BE49-F238E27FC236}">
                <a16:creationId xmlns:a16="http://schemas.microsoft.com/office/drawing/2014/main" id="{8306D4F9-B013-43D6-A3C1-A376FE026C00}"/>
              </a:ext>
            </a:extLst>
          </p:cNvPr>
          <p:cNvSpPr>
            <a:spLocks noGrp="1"/>
          </p:cNvSpPr>
          <p:nvPr/>
        </p:nvSpPr>
        <p:spPr>
          <a:xfrm>
            <a:off x="9867900" y="4638675"/>
            <a:ext cx="1447800" cy="4572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5837"/>
          </a:bodyPr>
          <a:lstStyle/>
          <a:p>
            <a:pPr algn="ctr">
              <a:defRPr sz="112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після завершення заходів</a:t>
            </a:r>
          </a:p>
        </p:txBody>
      </p:sp>
      <p:sp>
        <p:nvSpPr>
          <p:cNvPr id="34" name="Прямокутник: округлені кути 33">
            <a:extLst>
              <a:ext uri="{FF2B5EF4-FFF2-40B4-BE49-F238E27FC236}">
                <a16:creationId xmlns:a16="http://schemas.microsoft.com/office/drawing/2014/main" id="{8531BEE1-863C-40D2-8C3B-AC60D42CBD11}"/>
              </a:ext>
            </a:extLst>
          </p:cNvPr>
          <p:cNvSpPr>
            <a:spLocks noGrp="1"/>
          </p:cNvSpPr>
          <p:nvPr/>
        </p:nvSpPr>
        <p:spPr>
          <a:xfrm>
            <a:off x="609600" y="5619750"/>
            <a:ext cx="10972800" cy="685800"/>
          </a:xfrm>
          <a:prstGeom prst="roundRect">
            <a:avLst>
              <a:gd name="adj" fmla="val 19444"/>
            </a:avLst>
          </a:prstGeom>
          <a:solidFill>
            <a:srgbClr val="275F8B"/>
          </a:solidFill>
          <a:ln w="0">
            <a:noFill/>
          </a:ln>
        </p:spPr>
      </p:sp>
      <p:sp>
        <p:nvSpPr>
          <p:cNvPr id="35" name="Прямокутник 34">
            <a:extLst>
              <a:ext uri="{FF2B5EF4-FFF2-40B4-BE49-F238E27FC236}">
                <a16:creationId xmlns:a16="http://schemas.microsoft.com/office/drawing/2014/main" id="{4427ED0C-4D1C-4C05-89D4-97D785CA2E7C}"/>
              </a:ext>
            </a:extLst>
          </p:cNvPr>
          <p:cNvSpPr>
            <a:spLocks noGrp="1"/>
          </p:cNvSpPr>
          <p:nvPr/>
        </p:nvSpPr>
        <p:spPr>
          <a:xfrm>
            <a:off x="838200" y="5715000"/>
            <a:ext cx="10515600" cy="4762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15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Відновлення не завершується після виконання запланованих робіт.</a:t>
            </a:r>
          </a:p>
        </p:txBody>
      </p:sp>
      <p:sp>
        <p:nvSpPr>
          <p:cNvPr id="36" name="Прямокутник 35">
            <a:extLst>
              <a:ext uri="{FF2B5EF4-FFF2-40B4-BE49-F238E27FC236}">
                <a16:creationId xmlns:a16="http://schemas.microsoft.com/office/drawing/2014/main" id="{6E01F480-3E20-417E-983D-4810DFB63C7E}"/>
              </a:ext>
            </a:extLst>
          </p:cNvPr>
          <p:cNvSpPr>
            <a:spLocks noGrp="1"/>
          </p:cNvSpPr>
          <p:nvPr/>
        </p:nvSpPr>
        <p:spPr>
          <a:xfrm>
            <a:off x="609600" y="6562725"/>
            <a:ext cx="7239000" cy="1333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40741" lnSpcReduction="10000"/>
          </a:bodyPr>
          <a:lstStyle/>
          <a:p>
            <a:pPr algn="l">
              <a:defRPr sz="675" b="0">
                <a:solidFill>
                  <a:srgbClr val="71818B"/>
                </a:solidFill>
                <a:latin typeface="DejaVu Sans"/>
                <a:ea typeface="DejaVu Sans"/>
                <a:cs typeface="DejaVu Sans"/>
              </a:defRPr>
            </a:pPr>
            <a:r>
              <a:rPr sz="675" b="0">
                <a:solidFill>
                  <a:srgbClr val="71818B"/>
                </a:solidFill>
                <a:latin typeface="DejaVu Sans"/>
                <a:ea typeface="DejaVu Sans"/>
                <a:cs typeface="DejaVu Sans"/>
              </a:rPr>
              <a:t>E2 «Екологія»  •  Повоєнне відновлення забруднених територій</a:t>
            </a:r>
          </a:p>
        </p:txBody>
      </p:sp>
    </p:spTree>
    <p:extLst>
      <p:ext uri="{BB962C8B-B14F-4D97-AF65-F5344CB8AC3E}">
        <p14:creationId xmlns:p14="http://schemas.microsoft.com/office/powerpoint/2010/main" val="20357472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Прямокутник 30">
            <a:extLst>
              <a:ext uri="{FF2B5EF4-FFF2-40B4-BE49-F238E27FC236}">
                <a16:creationId xmlns:a16="http://schemas.microsoft.com/office/drawing/2014/main" id="{EA47A2A5-CCD5-44D3-8ABA-A0D74AD199C9}"/>
              </a:ext>
            </a:extLst>
          </p:cNvPr>
          <p:cNvSpPr>
            <a:spLocks noGrp="1"/>
          </p:cNvSpPr>
          <p:nvPr/>
        </p:nvSpPr>
        <p:spPr>
          <a:xfrm>
            <a:off x="609600" y="266700"/>
            <a:ext cx="8191500" cy="228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9808" lnSpcReduction="10000"/>
          </a:bodyPr>
          <a:lstStyle/>
          <a:p>
            <a:pPr algn="l">
              <a:defRPr sz="975" b="1">
                <a:solidFill>
                  <a:srgbClr val="43B5C7"/>
                </a:solidFill>
                <a:latin typeface="DejaVu Sans"/>
                <a:ea typeface="DejaVu Sans"/>
                <a:cs typeface="DejaVu Sans"/>
              </a:defRPr>
            </a:pPr>
            <a:r>
              <a:rPr sz="975" b="1">
                <a:solidFill>
                  <a:srgbClr val="43B5C7"/>
                </a:solidFill>
                <a:latin typeface="DejaVu Sans"/>
                <a:ea typeface="DejaVu Sans"/>
                <a:cs typeface="DejaVu Sans"/>
              </a:rPr>
              <a:t>ЕТАПИ ВІДНОВЛЕННЯ</a:t>
            </a:r>
          </a:p>
        </p:txBody>
      </p:sp>
      <p:sp>
        <p:nvSpPr>
          <p:cNvPr id="2" name="Прямокутник 1">
            <a:extLst>
              <a:ext uri="{FF2B5EF4-FFF2-40B4-BE49-F238E27FC236}">
                <a16:creationId xmlns:a16="http://schemas.microsoft.com/office/drawing/2014/main" id="{6C8BC8D0-26E8-467D-A466-AA0C36D769BA}"/>
              </a:ext>
            </a:extLst>
          </p:cNvPr>
          <p:cNvSpPr>
            <a:spLocks noGrp="1"/>
          </p:cNvSpPr>
          <p:nvPr/>
        </p:nvSpPr>
        <p:spPr>
          <a:xfrm>
            <a:off x="609600" y="523875"/>
            <a:ext cx="10668000" cy="5905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23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2325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DejaVu Sans"/>
                <a:ea typeface="DejaVu Sans"/>
                <a:cs typeface="DejaVu Sans"/>
              </a:rPr>
              <a:t>Етап</a:t>
            </a:r>
            <a:r>
              <a:rPr sz="2325" b="1" dirty="0">
                <a:solidFill>
                  <a:schemeClr val="tx1">
                    <a:lumMod val="95000"/>
                    <a:lumOff val="5000"/>
                  </a:schemeClr>
                </a:solidFill>
                <a:latin typeface="DejaVu Sans"/>
                <a:ea typeface="DejaVu Sans"/>
                <a:cs typeface="DejaVu Sans"/>
              </a:rPr>
              <a:t> 8. </a:t>
            </a:r>
            <a:r>
              <a:rPr sz="2325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DejaVu Sans"/>
                <a:ea typeface="DejaVu Sans"/>
                <a:cs typeface="DejaVu Sans"/>
              </a:rPr>
              <a:t>Адаптивне</a:t>
            </a:r>
            <a:r>
              <a:rPr sz="2325" b="1" dirty="0">
                <a:solidFill>
                  <a:schemeClr val="tx1">
                    <a:lumMod val="95000"/>
                    <a:lumOff val="5000"/>
                  </a:schemeClr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2325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DejaVu Sans"/>
                <a:ea typeface="DejaVu Sans"/>
                <a:cs typeface="DejaVu Sans"/>
              </a:rPr>
              <a:t>управління</a:t>
            </a:r>
            <a:endParaRPr sz="2325" b="1" dirty="0">
              <a:solidFill>
                <a:schemeClr val="tx1">
                  <a:lumMod val="95000"/>
                  <a:lumOff val="5000"/>
                </a:schemeClr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3" name="Прямокутник 2">
            <a:extLst>
              <a:ext uri="{FF2B5EF4-FFF2-40B4-BE49-F238E27FC236}">
                <a16:creationId xmlns:a16="http://schemas.microsoft.com/office/drawing/2014/main" id="{2A99C190-E4F5-472D-ADEC-E07638116FAD}"/>
              </a:ext>
            </a:extLst>
          </p:cNvPr>
          <p:cNvSpPr>
            <a:spLocks noGrp="1"/>
          </p:cNvSpPr>
          <p:nvPr/>
        </p:nvSpPr>
        <p:spPr>
          <a:xfrm>
            <a:off x="609600" y="1181100"/>
            <a:ext cx="10972800" cy="28575"/>
          </a:xfrm>
          <a:prstGeom prst="rect">
            <a:avLst/>
          </a:prstGeom>
          <a:solidFill>
            <a:srgbClr val="43B5C7"/>
          </a:solidFill>
          <a:ln w="0">
            <a:noFill/>
          </a:ln>
        </p:spPr>
      </p:sp>
      <p:sp>
        <p:nvSpPr>
          <p:cNvPr id="4" name="Прямокутник 3">
            <a:extLst>
              <a:ext uri="{FF2B5EF4-FFF2-40B4-BE49-F238E27FC236}">
                <a16:creationId xmlns:a16="http://schemas.microsoft.com/office/drawing/2014/main" id="{71D50133-C6D2-4A90-81E9-4A9DDCE0AAAC}"/>
              </a:ext>
            </a:extLst>
          </p:cNvPr>
          <p:cNvSpPr>
            <a:spLocks noGrp="1"/>
          </p:cNvSpPr>
          <p:nvPr/>
        </p:nvSpPr>
        <p:spPr>
          <a:xfrm>
            <a:off x="11001375" y="266700"/>
            <a:ext cx="581025" cy="228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9808" lnSpcReduction="10000"/>
          </a:bodyPr>
          <a:lstStyle/>
          <a:p>
            <a:pPr algn="r">
              <a:defRPr sz="975" b="1">
                <a:solidFill>
                  <a:srgbClr val="AEC1C9"/>
                </a:solidFill>
                <a:latin typeface="DejaVu Sans"/>
                <a:ea typeface="DejaVu Sans"/>
                <a:cs typeface="DejaVu Sans"/>
              </a:defRPr>
            </a:pPr>
            <a:r>
              <a:rPr lang="uk-UA" sz="975" b="1" dirty="0">
                <a:solidFill>
                  <a:srgbClr val="AEC1C9"/>
                </a:solidFill>
                <a:latin typeface="DejaVu Sans"/>
                <a:ea typeface="DejaVu Sans"/>
                <a:cs typeface="DejaVu Sans"/>
              </a:rPr>
              <a:t>24</a:t>
            </a:r>
            <a:endParaRPr sz="975" b="1" dirty="0">
              <a:solidFill>
                <a:srgbClr val="AEC1C9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5" name="Прямокутник: округлені кути 4">
            <a:extLst>
              <a:ext uri="{FF2B5EF4-FFF2-40B4-BE49-F238E27FC236}">
                <a16:creationId xmlns:a16="http://schemas.microsoft.com/office/drawing/2014/main" id="{4CA37EFD-5DCB-4FB1-B3AD-F9CAE52E6559}"/>
              </a:ext>
            </a:extLst>
          </p:cNvPr>
          <p:cNvSpPr>
            <a:spLocks noGrp="1"/>
          </p:cNvSpPr>
          <p:nvPr/>
        </p:nvSpPr>
        <p:spPr>
          <a:xfrm>
            <a:off x="609600" y="1428750"/>
            <a:ext cx="10972800" cy="876300"/>
          </a:xfrm>
          <a:prstGeom prst="roundRect">
            <a:avLst>
              <a:gd name="adj" fmla="val 15217"/>
            </a:avLst>
          </a:prstGeom>
          <a:solidFill>
            <a:srgbClr val="18374F"/>
          </a:solidFill>
          <a:ln w="0">
            <a:noFill/>
          </a:ln>
        </p:spPr>
      </p:sp>
      <p:sp>
        <p:nvSpPr>
          <p:cNvPr id="6" name="Прямокутник: округлені кути 5">
            <a:extLst>
              <a:ext uri="{FF2B5EF4-FFF2-40B4-BE49-F238E27FC236}">
                <a16:creationId xmlns:a16="http://schemas.microsoft.com/office/drawing/2014/main" id="{350C7B03-BC0F-425E-98D5-84574D20264F}"/>
              </a:ext>
            </a:extLst>
          </p:cNvPr>
          <p:cNvSpPr>
            <a:spLocks noGrp="1"/>
          </p:cNvSpPr>
          <p:nvPr/>
        </p:nvSpPr>
        <p:spPr>
          <a:xfrm>
            <a:off x="609600" y="1428750"/>
            <a:ext cx="85725" cy="876300"/>
          </a:xfrm>
          <a:prstGeom prst="roundRect">
            <a:avLst>
              <a:gd name="adj" fmla="val 44444"/>
            </a:avLst>
          </a:prstGeom>
          <a:solidFill>
            <a:srgbClr val="E0B14D"/>
          </a:solidFill>
          <a:ln w="0">
            <a:noFill/>
          </a:ln>
        </p:spPr>
      </p:sp>
      <p:sp>
        <p:nvSpPr>
          <p:cNvPr id="7" name="Прямокутник 6">
            <a:extLst>
              <a:ext uri="{FF2B5EF4-FFF2-40B4-BE49-F238E27FC236}">
                <a16:creationId xmlns:a16="http://schemas.microsoft.com/office/drawing/2014/main" id="{90B5C631-887C-4B13-AF2C-4517E16BE23E}"/>
              </a:ext>
            </a:extLst>
          </p:cNvPr>
          <p:cNvSpPr>
            <a:spLocks noGrp="1"/>
          </p:cNvSpPr>
          <p:nvPr/>
        </p:nvSpPr>
        <p:spPr>
          <a:xfrm>
            <a:off x="876300" y="1543050"/>
            <a:ext cx="10496550" cy="190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66667" lnSpcReduction="10000"/>
          </a:bodyPr>
          <a:lstStyle/>
          <a:p>
            <a:pPr algn="l">
              <a:defRPr sz="975" b="1">
                <a:solidFill>
                  <a:srgbClr val="E0B14D"/>
                </a:solidFill>
                <a:latin typeface="DejaVu Sans"/>
                <a:ea typeface="DejaVu Sans"/>
                <a:cs typeface="DejaVu Sans"/>
              </a:defRPr>
            </a:pPr>
            <a:r>
              <a:rPr sz="975" b="1">
                <a:solidFill>
                  <a:srgbClr val="E0B14D"/>
                </a:solidFill>
                <a:latin typeface="DejaVu Sans"/>
                <a:ea typeface="DejaVu Sans"/>
                <a:cs typeface="DejaVu Sans"/>
              </a:rPr>
              <a:t>ВИЗНАЧЕННЯ</a:t>
            </a:r>
          </a:p>
        </p:txBody>
      </p:sp>
      <p:sp>
        <p:nvSpPr>
          <p:cNvPr id="8" name="Прямокутник 7">
            <a:extLst>
              <a:ext uri="{FF2B5EF4-FFF2-40B4-BE49-F238E27FC236}">
                <a16:creationId xmlns:a16="http://schemas.microsoft.com/office/drawing/2014/main" id="{A3160153-045F-4FC6-B963-EB0DB1E5026D}"/>
              </a:ext>
            </a:extLst>
          </p:cNvPr>
          <p:cNvSpPr>
            <a:spLocks noGrp="1"/>
          </p:cNvSpPr>
          <p:nvPr/>
        </p:nvSpPr>
        <p:spPr>
          <a:xfrm>
            <a:off x="876300" y="1752600"/>
            <a:ext cx="10496550" cy="4381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7325" lnSpcReduction="10000"/>
          </a:bodyPr>
          <a:lstStyle/>
          <a:p>
            <a:pPr algn="l">
              <a:defRPr sz="14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Адаптивне управління — систематичне коригування програми відновлення на основі результатів моніторингу, нових даних і фактичної реакції екосистеми.</a:t>
            </a:r>
          </a:p>
        </p:txBody>
      </p:sp>
      <p:sp>
        <p:nvSpPr>
          <p:cNvPr id="9" name="Прямокутник 8">
            <a:extLst>
              <a:ext uri="{FF2B5EF4-FFF2-40B4-BE49-F238E27FC236}">
                <a16:creationId xmlns:a16="http://schemas.microsoft.com/office/drawing/2014/main" id="{2E0C7A2B-3F40-4DD2-BE85-99EAD150BBD4}"/>
              </a:ext>
            </a:extLst>
          </p:cNvPr>
          <p:cNvSpPr>
            <a:spLocks noGrp="1"/>
          </p:cNvSpPr>
          <p:nvPr/>
        </p:nvSpPr>
        <p:spPr>
          <a:xfrm>
            <a:off x="609600" y="2571750"/>
            <a:ext cx="3143250" cy="190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66667" lnSpcReduction="10000"/>
          </a:bodyPr>
          <a:lstStyle/>
          <a:p>
            <a:pPr algn="l">
              <a:defRPr sz="975" b="1">
                <a:solidFill>
                  <a:srgbClr val="AE6054"/>
                </a:solidFill>
                <a:latin typeface="DejaVu Sans"/>
                <a:ea typeface="DejaVu Sans"/>
                <a:cs typeface="DejaVu Sans"/>
              </a:defRPr>
            </a:pPr>
            <a:r>
              <a:rPr sz="975" b="1">
                <a:solidFill>
                  <a:srgbClr val="AE6054"/>
                </a:solidFill>
                <a:latin typeface="DejaVu Sans"/>
                <a:ea typeface="DejaVu Sans"/>
                <a:cs typeface="DejaVu Sans"/>
              </a:rPr>
              <a:t>СИГНАЛИ ДЛЯ КОРИГУВАННЯ</a:t>
            </a:r>
          </a:p>
        </p:txBody>
      </p:sp>
      <p:sp>
        <p:nvSpPr>
          <p:cNvPr id="10" name="Прямокутник: округлені кути 9">
            <a:extLst>
              <a:ext uri="{FF2B5EF4-FFF2-40B4-BE49-F238E27FC236}">
                <a16:creationId xmlns:a16="http://schemas.microsoft.com/office/drawing/2014/main" id="{07B5A097-DFCD-4BDD-8C96-4346055C3D9D}"/>
              </a:ext>
            </a:extLst>
          </p:cNvPr>
          <p:cNvSpPr>
            <a:spLocks noGrp="1"/>
          </p:cNvSpPr>
          <p:nvPr/>
        </p:nvSpPr>
        <p:spPr>
          <a:xfrm>
            <a:off x="609600" y="3000375"/>
            <a:ext cx="76200" cy="76200"/>
          </a:xfrm>
          <a:prstGeom prst="roundRect">
            <a:avLst>
              <a:gd name="adj" fmla="val 50000"/>
            </a:avLst>
          </a:prstGeom>
          <a:solidFill>
            <a:srgbClr val="43B5C7"/>
          </a:solidFill>
          <a:ln w="0">
            <a:noFill/>
          </a:ln>
        </p:spPr>
      </p:sp>
      <p:sp>
        <p:nvSpPr>
          <p:cNvPr id="11" name="Прямокутник 10">
            <a:extLst>
              <a:ext uri="{FF2B5EF4-FFF2-40B4-BE49-F238E27FC236}">
                <a16:creationId xmlns:a16="http://schemas.microsoft.com/office/drawing/2014/main" id="{B62EBCCD-6F6A-44B4-B728-0780DA8EE830}"/>
              </a:ext>
            </a:extLst>
          </p:cNvPr>
          <p:cNvSpPr>
            <a:spLocks noGrp="1"/>
          </p:cNvSpPr>
          <p:nvPr/>
        </p:nvSpPr>
        <p:spPr>
          <a:xfrm>
            <a:off x="819150" y="2895600"/>
            <a:ext cx="5505450" cy="4572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35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chemeClr val="tx1">
                    <a:lumMod val="95000"/>
                    <a:lumOff val="5000"/>
                  </a:schemeClr>
                </a:solidFill>
                <a:latin typeface="DejaVu Sans"/>
                <a:ea typeface="DejaVu Sans"/>
                <a:cs typeface="DejaVu Sans"/>
              </a:rPr>
              <a:t>концентрація забруднювача не зменшується</a:t>
            </a:r>
          </a:p>
        </p:txBody>
      </p:sp>
      <p:sp>
        <p:nvSpPr>
          <p:cNvPr id="12" name="Прямокутник: округлені кути 11">
            <a:extLst>
              <a:ext uri="{FF2B5EF4-FFF2-40B4-BE49-F238E27FC236}">
                <a16:creationId xmlns:a16="http://schemas.microsoft.com/office/drawing/2014/main" id="{4B577595-342C-44E8-9155-C2BD8409DAFD}"/>
              </a:ext>
            </a:extLst>
          </p:cNvPr>
          <p:cNvSpPr>
            <a:spLocks noGrp="1"/>
          </p:cNvSpPr>
          <p:nvPr/>
        </p:nvSpPr>
        <p:spPr>
          <a:xfrm>
            <a:off x="609600" y="3476625"/>
            <a:ext cx="76200" cy="76200"/>
          </a:xfrm>
          <a:prstGeom prst="roundRect">
            <a:avLst>
              <a:gd name="adj" fmla="val 50000"/>
            </a:avLst>
          </a:prstGeom>
          <a:solidFill>
            <a:srgbClr val="63956D"/>
          </a:solidFill>
          <a:ln w="0">
            <a:noFill/>
          </a:ln>
        </p:spPr>
      </p:sp>
      <p:sp>
        <p:nvSpPr>
          <p:cNvPr id="13" name="Прямокутник 12">
            <a:extLst>
              <a:ext uri="{FF2B5EF4-FFF2-40B4-BE49-F238E27FC236}">
                <a16:creationId xmlns:a16="http://schemas.microsoft.com/office/drawing/2014/main" id="{137EA463-191F-425B-AEFC-53C3A78E85DA}"/>
              </a:ext>
            </a:extLst>
          </p:cNvPr>
          <p:cNvSpPr>
            <a:spLocks noGrp="1"/>
          </p:cNvSpPr>
          <p:nvPr/>
        </p:nvSpPr>
        <p:spPr>
          <a:xfrm>
            <a:off x="819150" y="3371850"/>
            <a:ext cx="5505450" cy="4572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35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DejaVu Sans"/>
                <a:ea typeface="DejaVu Sans"/>
                <a:cs typeface="DejaVu Sans"/>
              </a:rPr>
              <a:t>рослинність</a:t>
            </a:r>
            <a:r>
              <a:rPr sz="1350" b="0" dirty="0">
                <a:solidFill>
                  <a:schemeClr val="tx1">
                    <a:lumMod val="95000"/>
                    <a:lumOff val="5000"/>
                  </a:schemeClr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350" b="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DejaVu Sans"/>
                <a:ea typeface="DejaVu Sans"/>
                <a:cs typeface="DejaVu Sans"/>
              </a:rPr>
              <a:t>не</a:t>
            </a:r>
            <a:r>
              <a:rPr sz="1350" b="0" dirty="0">
                <a:solidFill>
                  <a:schemeClr val="tx1">
                    <a:lumMod val="95000"/>
                    <a:lumOff val="5000"/>
                  </a:schemeClr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350" b="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DejaVu Sans"/>
                <a:ea typeface="DejaVu Sans"/>
                <a:cs typeface="DejaVu Sans"/>
              </a:rPr>
              <a:t>відновлюється</a:t>
            </a:r>
            <a:endParaRPr sz="1350" b="0" dirty="0">
              <a:solidFill>
                <a:schemeClr val="tx1">
                  <a:lumMod val="95000"/>
                  <a:lumOff val="5000"/>
                </a:schemeClr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14" name="Прямокутник: округлені кути 13">
            <a:extLst>
              <a:ext uri="{FF2B5EF4-FFF2-40B4-BE49-F238E27FC236}">
                <a16:creationId xmlns:a16="http://schemas.microsoft.com/office/drawing/2014/main" id="{9EE0F460-398D-4E89-A943-CEA7E5FC023E}"/>
              </a:ext>
            </a:extLst>
          </p:cNvPr>
          <p:cNvSpPr>
            <a:spLocks noGrp="1"/>
          </p:cNvSpPr>
          <p:nvPr/>
        </p:nvSpPr>
        <p:spPr>
          <a:xfrm>
            <a:off x="609600" y="3952875"/>
            <a:ext cx="76200" cy="76200"/>
          </a:xfrm>
          <a:prstGeom prst="roundRect">
            <a:avLst>
              <a:gd name="adj" fmla="val 50000"/>
            </a:avLst>
          </a:prstGeom>
          <a:solidFill>
            <a:srgbClr val="E0B14D"/>
          </a:solidFill>
          <a:ln w="0">
            <a:noFill/>
          </a:ln>
        </p:spPr>
      </p:sp>
      <p:sp>
        <p:nvSpPr>
          <p:cNvPr id="15" name="Прямокутник 14">
            <a:extLst>
              <a:ext uri="{FF2B5EF4-FFF2-40B4-BE49-F238E27FC236}">
                <a16:creationId xmlns:a16="http://schemas.microsoft.com/office/drawing/2014/main" id="{4B68337B-CC3F-44D4-9134-49BD1E54F19F}"/>
              </a:ext>
            </a:extLst>
          </p:cNvPr>
          <p:cNvSpPr>
            <a:spLocks noGrp="1"/>
          </p:cNvSpPr>
          <p:nvPr/>
        </p:nvSpPr>
        <p:spPr>
          <a:xfrm>
            <a:off x="819150" y="3848100"/>
            <a:ext cx="5505450" cy="4572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35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DejaVu Sans"/>
                <a:ea typeface="DejaVu Sans"/>
                <a:cs typeface="DejaVu Sans"/>
              </a:rPr>
              <a:t>посилюються</a:t>
            </a:r>
            <a:r>
              <a:rPr sz="1350" b="0" dirty="0">
                <a:solidFill>
                  <a:schemeClr val="tx1">
                    <a:lumMod val="95000"/>
                    <a:lumOff val="5000"/>
                  </a:schemeClr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350" b="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DejaVu Sans"/>
                <a:ea typeface="DejaVu Sans"/>
                <a:cs typeface="DejaVu Sans"/>
              </a:rPr>
              <a:t>ерозійні</a:t>
            </a:r>
            <a:r>
              <a:rPr sz="1350" b="0" dirty="0">
                <a:solidFill>
                  <a:schemeClr val="tx1">
                    <a:lumMod val="95000"/>
                    <a:lumOff val="5000"/>
                  </a:schemeClr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350" b="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DejaVu Sans"/>
                <a:ea typeface="DejaVu Sans"/>
                <a:cs typeface="DejaVu Sans"/>
              </a:rPr>
              <a:t>процеси</a:t>
            </a:r>
            <a:endParaRPr sz="1350" b="0" dirty="0">
              <a:solidFill>
                <a:schemeClr val="tx1">
                  <a:lumMod val="95000"/>
                  <a:lumOff val="5000"/>
                </a:schemeClr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16" name="Прямокутник: округлені кути 15">
            <a:extLst>
              <a:ext uri="{FF2B5EF4-FFF2-40B4-BE49-F238E27FC236}">
                <a16:creationId xmlns:a16="http://schemas.microsoft.com/office/drawing/2014/main" id="{5A6B817A-5F29-484A-BB0A-893238776AE7}"/>
              </a:ext>
            </a:extLst>
          </p:cNvPr>
          <p:cNvSpPr>
            <a:spLocks noGrp="1"/>
          </p:cNvSpPr>
          <p:nvPr/>
        </p:nvSpPr>
        <p:spPr>
          <a:xfrm>
            <a:off x="609600" y="4429125"/>
            <a:ext cx="76200" cy="76200"/>
          </a:xfrm>
          <a:prstGeom prst="roundRect">
            <a:avLst>
              <a:gd name="adj" fmla="val 50000"/>
            </a:avLst>
          </a:prstGeom>
          <a:solidFill>
            <a:srgbClr val="43B5C7"/>
          </a:solidFill>
          <a:ln w="0">
            <a:noFill/>
          </a:ln>
        </p:spPr>
      </p:sp>
      <p:sp>
        <p:nvSpPr>
          <p:cNvPr id="17" name="Прямокутник 16">
            <a:extLst>
              <a:ext uri="{FF2B5EF4-FFF2-40B4-BE49-F238E27FC236}">
                <a16:creationId xmlns:a16="http://schemas.microsoft.com/office/drawing/2014/main" id="{2FB8C64D-BD38-41F1-94DA-B61E3BE1D2A8}"/>
              </a:ext>
            </a:extLst>
          </p:cNvPr>
          <p:cNvSpPr>
            <a:spLocks noGrp="1"/>
          </p:cNvSpPr>
          <p:nvPr/>
        </p:nvSpPr>
        <p:spPr>
          <a:xfrm>
            <a:off x="819150" y="4324350"/>
            <a:ext cx="5505450" cy="4572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35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chemeClr val="tx1">
                    <a:lumMod val="95000"/>
                    <a:lumOff val="5000"/>
                  </a:schemeClr>
                </a:solidFill>
                <a:latin typeface="DejaVu Sans"/>
                <a:ea typeface="DejaVu Sans"/>
                <a:cs typeface="DejaVu Sans"/>
              </a:rPr>
              <a:t>змінюється гідрологічний режим</a:t>
            </a:r>
          </a:p>
        </p:txBody>
      </p:sp>
      <p:sp>
        <p:nvSpPr>
          <p:cNvPr id="18" name="Прямокутник: округлені кути 17">
            <a:extLst>
              <a:ext uri="{FF2B5EF4-FFF2-40B4-BE49-F238E27FC236}">
                <a16:creationId xmlns:a16="http://schemas.microsoft.com/office/drawing/2014/main" id="{8561317E-500E-4AFD-9D18-036E26F83615}"/>
              </a:ext>
            </a:extLst>
          </p:cNvPr>
          <p:cNvSpPr>
            <a:spLocks noGrp="1"/>
          </p:cNvSpPr>
          <p:nvPr/>
        </p:nvSpPr>
        <p:spPr>
          <a:xfrm>
            <a:off x="609600" y="4972050"/>
            <a:ext cx="2000250" cy="590550"/>
          </a:xfrm>
          <a:prstGeom prst="roundRect">
            <a:avLst>
              <a:gd name="adj" fmla="val 20968"/>
            </a:avLst>
          </a:prstGeom>
          <a:solidFill>
            <a:srgbClr val="275F8B"/>
          </a:solidFill>
          <a:ln w="0">
            <a:noFill/>
          </a:ln>
        </p:spPr>
      </p:sp>
      <p:sp>
        <p:nvSpPr>
          <p:cNvPr id="19" name="Прямокутник 18">
            <a:extLst>
              <a:ext uri="{FF2B5EF4-FFF2-40B4-BE49-F238E27FC236}">
                <a16:creationId xmlns:a16="http://schemas.microsoft.com/office/drawing/2014/main" id="{D452271B-7CD1-46AA-AD9A-23DD4E9EE6EA}"/>
              </a:ext>
            </a:extLst>
          </p:cNvPr>
          <p:cNvSpPr>
            <a:spLocks noGrp="1"/>
          </p:cNvSpPr>
          <p:nvPr/>
        </p:nvSpPr>
        <p:spPr>
          <a:xfrm>
            <a:off x="723900" y="5067300"/>
            <a:ext cx="1771650" cy="3810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14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1. Плануй</a:t>
            </a:r>
          </a:p>
        </p:txBody>
      </p:sp>
      <p:sp>
        <p:nvSpPr>
          <p:cNvPr id="20" name="Прямокутник: округлені кути 19">
            <a:extLst>
              <a:ext uri="{FF2B5EF4-FFF2-40B4-BE49-F238E27FC236}">
                <a16:creationId xmlns:a16="http://schemas.microsoft.com/office/drawing/2014/main" id="{99603B28-04AE-4BAA-A0EB-6EC810A7D8DF}"/>
              </a:ext>
            </a:extLst>
          </p:cNvPr>
          <p:cNvSpPr>
            <a:spLocks noGrp="1"/>
          </p:cNvSpPr>
          <p:nvPr/>
        </p:nvSpPr>
        <p:spPr>
          <a:xfrm>
            <a:off x="2800350" y="4972050"/>
            <a:ext cx="2000250" cy="590550"/>
          </a:xfrm>
          <a:prstGeom prst="roundRect">
            <a:avLst>
              <a:gd name="adj" fmla="val 20968"/>
            </a:avLst>
          </a:prstGeom>
          <a:solidFill>
            <a:srgbClr val="63956D"/>
          </a:solidFill>
          <a:ln w="0">
            <a:noFill/>
          </a:ln>
        </p:spPr>
      </p:sp>
      <p:sp>
        <p:nvSpPr>
          <p:cNvPr id="21" name="Прямокутник 20">
            <a:extLst>
              <a:ext uri="{FF2B5EF4-FFF2-40B4-BE49-F238E27FC236}">
                <a16:creationId xmlns:a16="http://schemas.microsoft.com/office/drawing/2014/main" id="{5F297F94-0CBD-4DA2-B30E-34B9E9F0BBF0}"/>
              </a:ext>
            </a:extLst>
          </p:cNvPr>
          <p:cNvSpPr>
            <a:spLocks noGrp="1"/>
          </p:cNvSpPr>
          <p:nvPr/>
        </p:nvSpPr>
        <p:spPr>
          <a:xfrm>
            <a:off x="2914650" y="5067300"/>
            <a:ext cx="1771650" cy="3810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14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2. Реалізуй</a:t>
            </a:r>
          </a:p>
        </p:txBody>
      </p:sp>
      <p:sp>
        <p:nvSpPr>
          <p:cNvPr id="22" name="Прямокутник: округлені кути 21">
            <a:extLst>
              <a:ext uri="{FF2B5EF4-FFF2-40B4-BE49-F238E27FC236}">
                <a16:creationId xmlns:a16="http://schemas.microsoft.com/office/drawing/2014/main" id="{6CA0B47E-F723-4703-A33C-A45255FD15E1}"/>
              </a:ext>
            </a:extLst>
          </p:cNvPr>
          <p:cNvSpPr>
            <a:spLocks noGrp="1"/>
          </p:cNvSpPr>
          <p:nvPr/>
        </p:nvSpPr>
        <p:spPr>
          <a:xfrm>
            <a:off x="4991100" y="4972050"/>
            <a:ext cx="2000250" cy="590550"/>
          </a:xfrm>
          <a:prstGeom prst="roundRect">
            <a:avLst>
              <a:gd name="adj" fmla="val 20968"/>
            </a:avLst>
          </a:prstGeom>
          <a:solidFill>
            <a:srgbClr val="275F8B"/>
          </a:solidFill>
          <a:ln w="0">
            <a:noFill/>
          </a:ln>
        </p:spPr>
      </p:sp>
      <p:sp>
        <p:nvSpPr>
          <p:cNvPr id="23" name="Прямокутник 22">
            <a:extLst>
              <a:ext uri="{FF2B5EF4-FFF2-40B4-BE49-F238E27FC236}">
                <a16:creationId xmlns:a16="http://schemas.microsoft.com/office/drawing/2014/main" id="{B539D7CE-374C-4F8D-A7C9-2999F80D7719}"/>
              </a:ext>
            </a:extLst>
          </p:cNvPr>
          <p:cNvSpPr>
            <a:spLocks noGrp="1"/>
          </p:cNvSpPr>
          <p:nvPr/>
        </p:nvSpPr>
        <p:spPr>
          <a:xfrm>
            <a:off x="5105400" y="5067300"/>
            <a:ext cx="1771650" cy="3810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14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3. Монітор</a:t>
            </a:r>
          </a:p>
        </p:txBody>
      </p:sp>
      <p:sp>
        <p:nvSpPr>
          <p:cNvPr id="24" name="Прямокутник: округлені кути 23">
            <a:extLst>
              <a:ext uri="{FF2B5EF4-FFF2-40B4-BE49-F238E27FC236}">
                <a16:creationId xmlns:a16="http://schemas.microsoft.com/office/drawing/2014/main" id="{11A84C9A-4BEE-48D3-ADC2-9A20F09BE9B1}"/>
              </a:ext>
            </a:extLst>
          </p:cNvPr>
          <p:cNvSpPr>
            <a:spLocks noGrp="1"/>
          </p:cNvSpPr>
          <p:nvPr/>
        </p:nvSpPr>
        <p:spPr>
          <a:xfrm>
            <a:off x="7181850" y="4972050"/>
            <a:ext cx="2000250" cy="590550"/>
          </a:xfrm>
          <a:prstGeom prst="roundRect">
            <a:avLst>
              <a:gd name="adj" fmla="val 20968"/>
            </a:avLst>
          </a:prstGeom>
          <a:solidFill>
            <a:srgbClr val="63956D"/>
          </a:solidFill>
          <a:ln w="0">
            <a:noFill/>
          </a:ln>
        </p:spPr>
      </p:sp>
      <p:sp>
        <p:nvSpPr>
          <p:cNvPr id="25" name="Прямокутник 24">
            <a:extLst>
              <a:ext uri="{FF2B5EF4-FFF2-40B4-BE49-F238E27FC236}">
                <a16:creationId xmlns:a16="http://schemas.microsoft.com/office/drawing/2014/main" id="{892FFB0D-B3A7-4CA0-8365-209E547DEAD0}"/>
              </a:ext>
            </a:extLst>
          </p:cNvPr>
          <p:cNvSpPr>
            <a:spLocks noGrp="1"/>
          </p:cNvSpPr>
          <p:nvPr/>
        </p:nvSpPr>
        <p:spPr>
          <a:xfrm>
            <a:off x="7296150" y="5067300"/>
            <a:ext cx="1771650" cy="3810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14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4. Оцінюй</a:t>
            </a:r>
          </a:p>
        </p:txBody>
      </p:sp>
      <p:sp>
        <p:nvSpPr>
          <p:cNvPr id="26" name="Прямокутник: округлені кути 25">
            <a:extLst>
              <a:ext uri="{FF2B5EF4-FFF2-40B4-BE49-F238E27FC236}">
                <a16:creationId xmlns:a16="http://schemas.microsoft.com/office/drawing/2014/main" id="{6F37605E-C764-4554-90C2-28EA11B938F1}"/>
              </a:ext>
            </a:extLst>
          </p:cNvPr>
          <p:cNvSpPr>
            <a:spLocks noGrp="1"/>
          </p:cNvSpPr>
          <p:nvPr/>
        </p:nvSpPr>
        <p:spPr>
          <a:xfrm>
            <a:off x="9372600" y="4972050"/>
            <a:ext cx="2000250" cy="590550"/>
          </a:xfrm>
          <a:prstGeom prst="roundRect">
            <a:avLst>
              <a:gd name="adj" fmla="val 20968"/>
            </a:avLst>
          </a:prstGeom>
          <a:solidFill>
            <a:srgbClr val="AE6054"/>
          </a:solidFill>
          <a:ln w="0">
            <a:noFill/>
          </a:ln>
        </p:spPr>
      </p:sp>
      <p:sp>
        <p:nvSpPr>
          <p:cNvPr id="27" name="Прямокутник 26">
            <a:extLst>
              <a:ext uri="{FF2B5EF4-FFF2-40B4-BE49-F238E27FC236}">
                <a16:creationId xmlns:a16="http://schemas.microsoft.com/office/drawing/2014/main" id="{DA5B74DD-B05C-4DEA-B9EC-0E339E02D6FC}"/>
              </a:ext>
            </a:extLst>
          </p:cNvPr>
          <p:cNvSpPr>
            <a:spLocks noGrp="1"/>
          </p:cNvSpPr>
          <p:nvPr/>
        </p:nvSpPr>
        <p:spPr>
          <a:xfrm>
            <a:off x="9486900" y="5067300"/>
            <a:ext cx="1771650" cy="3810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14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5. Коригуй</a:t>
            </a:r>
          </a:p>
        </p:txBody>
      </p:sp>
      <p:sp>
        <p:nvSpPr>
          <p:cNvPr id="28" name="Прямокутник: округлені кути 27">
            <a:extLst>
              <a:ext uri="{FF2B5EF4-FFF2-40B4-BE49-F238E27FC236}">
                <a16:creationId xmlns:a16="http://schemas.microsoft.com/office/drawing/2014/main" id="{0F4776AF-F271-4583-AA32-5A95A5A08637}"/>
              </a:ext>
            </a:extLst>
          </p:cNvPr>
          <p:cNvSpPr>
            <a:spLocks noGrp="1"/>
          </p:cNvSpPr>
          <p:nvPr/>
        </p:nvSpPr>
        <p:spPr>
          <a:xfrm>
            <a:off x="609600" y="5619750"/>
            <a:ext cx="10972800" cy="685800"/>
          </a:xfrm>
          <a:prstGeom prst="roundRect">
            <a:avLst>
              <a:gd name="adj" fmla="val 19444"/>
            </a:avLst>
          </a:prstGeom>
          <a:solidFill>
            <a:srgbClr val="E0B14D"/>
          </a:solidFill>
          <a:ln w="0">
            <a:noFill/>
          </a:ln>
        </p:spPr>
      </p:sp>
      <p:sp>
        <p:nvSpPr>
          <p:cNvPr id="29" name="Прямокутник 28">
            <a:extLst>
              <a:ext uri="{FF2B5EF4-FFF2-40B4-BE49-F238E27FC236}">
                <a16:creationId xmlns:a16="http://schemas.microsoft.com/office/drawing/2014/main" id="{4306D507-4C9B-4DF6-B767-5803EE4C4B53}"/>
              </a:ext>
            </a:extLst>
          </p:cNvPr>
          <p:cNvSpPr>
            <a:spLocks noGrp="1"/>
          </p:cNvSpPr>
          <p:nvPr/>
        </p:nvSpPr>
        <p:spPr>
          <a:xfrm>
            <a:off x="838200" y="5715000"/>
            <a:ext cx="10515600" cy="4762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1642"/>
          </a:bodyPr>
          <a:lstStyle/>
          <a:p>
            <a:pPr algn="ctr">
              <a:defRPr sz="1500" b="1">
                <a:solidFill>
                  <a:srgbClr val="0B1F33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>
                <a:solidFill>
                  <a:srgbClr val="0B1F33"/>
                </a:solidFill>
                <a:latin typeface="DejaVu Sans"/>
                <a:ea typeface="DejaVu Sans"/>
                <a:cs typeface="DejaVu Sans"/>
              </a:rPr>
              <a:t>Екосистема динамічна, тому програма відновлення має змінюватися разом із новими даними.</a:t>
            </a:r>
          </a:p>
        </p:txBody>
      </p:sp>
      <p:sp>
        <p:nvSpPr>
          <p:cNvPr id="30" name="Прямокутник 29">
            <a:extLst>
              <a:ext uri="{FF2B5EF4-FFF2-40B4-BE49-F238E27FC236}">
                <a16:creationId xmlns:a16="http://schemas.microsoft.com/office/drawing/2014/main" id="{39049416-B7D9-4E43-BC30-F39584013751}"/>
              </a:ext>
            </a:extLst>
          </p:cNvPr>
          <p:cNvSpPr>
            <a:spLocks noGrp="1"/>
          </p:cNvSpPr>
          <p:nvPr/>
        </p:nvSpPr>
        <p:spPr>
          <a:xfrm>
            <a:off x="609600" y="6562725"/>
            <a:ext cx="7239000" cy="1333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40741" lnSpcReduction="10000"/>
          </a:bodyPr>
          <a:lstStyle/>
          <a:p>
            <a:pPr algn="l">
              <a:defRPr sz="675" b="0">
                <a:solidFill>
                  <a:srgbClr val="AFC1C9"/>
                </a:solidFill>
                <a:latin typeface="DejaVu Sans"/>
                <a:ea typeface="DejaVu Sans"/>
                <a:cs typeface="DejaVu Sans"/>
              </a:defRPr>
            </a:pPr>
            <a:r>
              <a:rPr sz="675" b="0">
                <a:solidFill>
                  <a:srgbClr val="AFC1C9"/>
                </a:solidFill>
                <a:latin typeface="DejaVu Sans"/>
                <a:ea typeface="DejaVu Sans"/>
                <a:cs typeface="DejaVu Sans"/>
              </a:rPr>
              <a:t>E2 «Екологія»  •  Повоєнне відновлення забруднених територій</a:t>
            </a:r>
          </a:p>
        </p:txBody>
      </p:sp>
    </p:spTree>
    <p:extLst>
      <p:ext uri="{BB962C8B-B14F-4D97-AF65-F5344CB8AC3E}">
        <p14:creationId xmlns:p14="http://schemas.microsoft.com/office/powerpoint/2010/main" val="74555515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Прямокутник 44">
            <a:extLst>
              <a:ext uri="{FF2B5EF4-FFF2-40B4-BE49-F238E27FC236}">
                <a16:creationId xmlns:a16="http://schemas.microsoft.com/office/drawing/2014/main" id="{BEA3C10D-30FB-4366-A5A8-4961D16AA60E}"/>
              </a:ext>
            </a:extLst>
          </p:cNvPr>
          <p:cNvSpPr>
            <a:spLocks noGrp="1"/>
          </p:cNvSpPr>
          <p:nvPr/>
        </p:nvSpPr>
        <p:spPr>
          <a:xfrm>
            <a:off x="609600" y="266700"/>
            <a:ext cx="8191500" cy="228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9808" lnSpcReduction="10000"/>
          </a:bodyPr>
          <a:lstStyle/>
          <a:p>
            <a:pPr algn="l">
              <a:defRPr sz="975" b="1">
                <a:solidFill>
                  <a:srgbClr val="43B5C7"/>
                </a:solidFill>
                <a:latin typeface="DejaVu Sans"/>
                <a:ea typeface="DejaVu Sans"/>
                <a:cs typeface="DejaVu Sans"/>
              </a:defRPr>
            </a:pPr>
            <a:r>
              <a:rPr sz="975" b="1">
                <a:solidFill>
                  <a:srgbClr val="43B5C7"/>
                </a:solidFill>
                <a:latin typeface="DejaVu Sans"/>
                <a:ea typeface="DejaVu Sans"/>
                <a:cs typeface="DejaVu Sans"/>
              </a:rPr>
              <a:t>КОНЦЕПТУАЛЬНІ ЗАСАДИ ВІДНОВЛЕННЯ</a:t>
            </a:r>
          </a:p>
        </p:txBody>
      </p:sp>
      <p:sp>
        <p:nvSpPr>
          <p:cNvPr id="2" name="Прямокутник 1">
            <a:extLst>
              <a:ext uri="{FF2B5EF4-FFF2-40B4-BE49-F238E27FC236}">
                <a16:creationId xmlns:a16="http://schemas.microsoft.com/office/drawing/2014/main" id="{68056826-6968-4E53-A91D-8E813BD5C1D1}"/>
              </a:ext>
            </a:extLst>
          </p:cNvPr>
          <p:cNvSpPr>
            <a:spLocks noGrp="1"/>
          </p:cNvSpPr>
          <p:nvPr/>
        </p:nvSpPr>
        <p:spPr>
          <a:xfrm>
            <a:off x="609600" y="523875"/>
            <a:ext cx="10668000" cy="5905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2325" b="1">
                <a:solidFill>
                  <a:srgbClr val="0B1F33"/>
                </a:solidFill>
                <a:latin typeface="DejaVu Sans"/>
                <a:ea typeface="DejaVu Sans"/>
                <a:cs typeface="DejaVu Sans"/>
              </a:defRPr>
            </a:pPr>
            <a:r>
              <a:rPr sz="2325" b="1">
                <a:solidFill>
                  <a:srgbClr val="0B1F33"/>
                </a:solidFill>
                <a:latin typeface="DejaVu Sans"/>
                <a:ea typeface="DejaVu Sans"/>
                <a:cs typeface="DejaVu Sans"/>
              </a:rPr>
              <a:t>Схема повоєнного екологічного відновлення</a:t>
            </a:r>
          </a:p>
        </p:txBody>
      </p:sp>
      <p:sp>
        <p:nvSpPr>
          <p:cNvPr id="3" name="Прямокутник 2">
            <a:extLst>
              <a:ext uri="{FF2B5EF4-FFF2-40B4-BE49-F238E27FC236}">
                <a16:creationId xmlns:a16="http://schemas.microsoft.com/office/drawing/2014/main" id="{7C814EC9-367C-479D-AE56-90602AD8D7D1}"/>
              </a:ext>
            </a:extLst>
          </p:cNvPr>
          <p:cNvSpPr>
            <a:spLocks noGrp="1"/>
          </p:cNvSpPr>
          <p:nvPr/>
        </p:nvSpPr>
        <p:spPr>
          <a:xfrm>
            <a:off x="609600" y="1181100"/>
            <a:ext cx="10972800" cy="28575"/>
          </a:xfrm>
          <a:prstGeom prst="rect">
            <a:avLst/>
          </a:prstGeom>
          <a:solidFill>
            <a:srgbClr val="43B5C7"/>
          </a:solidFill>
          <a:ln w="0">
            <a:noFill/>
          </a:ln>
        </p:spPr>
      </p:sp>
      <p:sp>
        <p:nvSpPr>
          <p:cNvPr id="4" name="Прямокутник 3">
            <a:extLst>
              <a:ext uri="{FF2B5EF4-FFF2-40B4-BE49-F238E27FC236}">
                <a16:creationId xmlns:a16="http://schemas.microsoft.com/office/drawing/2014/main" id="{3DD85775-8108-4C8D-8521-EA3E1372082B}"/>
              </a:ext>
            </a:extLst>
          </p:cNvPr>
          <p:cNvSpPr>
            <a:spLocks noGrp="1"/>
          </p:cNvSpPr>
          <p:nvPr/>
        </p:nvSpPr>
        <p:spPr>
          <a:xfrm>
            <a:off x="11001375" y="266700"/>
            <a:ext cx="581025" cy="228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9808" lnSpcReduction="10000"/>
          </a:bodyPr>
          <a:lstStyle/>
          <a:p>
            <a:pPr algn="r">
              <a:defRPr sz="975" b="1">
                <a:solidFill>
                  <a:srgbClr val="5C6E79"/>
                </a:solidFill>
                <a:latin typeface="DejaVu Sans"/>
                <a:ea typeface="DejaVu Sans"/>
                <a:cs typeface="DejaVu Sans"/>
              </a:defRPr>
            </a:pPr>
            <a:r>
              <a:rPr lang="uk-UA" sz="975" b="1" dirty="0">
                <a:solidFill>
                  <a:srgbClr val="5C6E79"/>
                </a:solidFill>
                <a:latin typeface="DejaVu Sans"/>
                <a:ea typeface="DejaVu Sans"/>
                <a:cs typeface="DejaVu Sans"/>
              </a:rPr>
              <a:t>25</a:t>
            </a:r>
            <a:endParaRPr sz="975" b="1" dirty="0">
              <a:solidFill>
                <a:srgbClr val="5C6E79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5" name="Прямокутник: округлені кути 4">
            <a:extLst>
              <a:ext uri="{FF2B5EF4-FFF2-40B4-BE49-F238E27FC236}">
                <a16:creationId xmlns:a16="http://schemas.microsoft.com/office/drawing/2014/main" id="{A942341F-2A87-4CE6-B848-56B752315313}"/>
              </a:ext>
            </a:extLst>
          </p:cNvPr>
          <p:cNvSpPr>
            <a:spLocks noGrp="1"/>
          </p:cNvSpPr>
          <p:nvPr/>
        </p:nvSpPr>
        <p:spPr>
          <a:xfrm>
            <a:off x="609600" y="1428750"/>
            <a:ext cx="10972800" cy="819150"/>
          </a:xfrm>
          <a:prstGeom prst="roundRect">
            <a:avLst>
              <a:gd name="adj" fmla="val 16279"/>
            </a:avLst>
          </a:prstGeom>
          <a:solidFill>
            <a:srgbClr val="E4EEF1"/>
          </a:solidFill>
          <a:ln w="0">
            <a:noFill/>
          </a:ln>
        </p:spPr>
      </p:sp>
      <p:sp>
        <p:nvSpPr>
          <p:cNvPr id="6" name="Прямокутник: округлені кути 5">
            <a:extLst>
              <a:ext uri="{FF2B5EF4-FFF2-40B4-BE49-F238E27FC236}">
                <a16:creationId xmlns:a16="http://schemas.microsoft.com/office/drawing/2014/main" id="{6C5E7FCA-5AB5-4813-9E55-8698B60F892A}"/>
              </a:ext>
            </a:extLst>
          </p:cNvPr>
          <p:cNvSpPr>
            <a:spLocks noGrp="1"/>
          </p:cNvSpPr>
          <p:nvPr/>
        </p:nvSpPr>
        <p:spPr>
          <a:xfrm>
            <a:off x="609600" y="1428750"/>
            <a:ext cx="85725" cy="819150"/>
          </a:xfrm>
          <a:prstGeom prst="roundRect">
            <a:avLst>
              <a:gd name="adj" fmla="val 44444"/>
            </a:avLst>
          </a:prstGeom>
          <a:solidFill>
            <a:srgbClr val="E0B14D"/>
          </a:solidFill>
          <a:ln w="0">
            <a:noFill/>
          </a:ln>
        </p:spPr>
      </p:sp>
      <p:sp>
        <p:nvSpPr>
          <p:cNvPr id="7" name="Прямокутник 6">
            <a:extLst>
              <a:ext uri="{FF2B5EF4-FFF2-40B4-BE49-F238E27FC236}">
                <a16:creationId xmlns:a16="http://schemas.microsoft.com/office/drawing/2014/main" id="{94D318B1-F406-48C8-A3B2-9732E4B860E6}"/>
              </a:ext>
            </a:extLst>
          </p:cNvPr>
          <p:cNvSpPr>
            <a:spLocks noGrp="1"/>
          </p:cNvSpPr>
          <p:nvPr/>
        </p:nvSpPr>
        <p:spPr>
          <a:xfrm>
            <a:off x="876300" y="1524000"/>
            <a:ext cx="10496550" cy="190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66667" lnSpcReduction="10000"/>
          </a:bodyPr>
          <a:lstStyle/>
          <a:p>
            <a:pPr algn="l">
              <a:defRPr sz="975" b="1">
                <a:solidFill>
                  <a:srgbClr val="E0B14D"/>
                </a:solidFill>
                <a:latin typeface="DejaVu Sans"/>
                <a:ea typeface="DejaVu Sans"/>
                <a:cs typeface="DejaVu Sans"/>
              </a:defRPr>
            </a:pPr>
            <a:r>
              <a:rPr sz="975" b="1">
                <a:solidFill>
                  <a:srgbClr val="E0B14D"/>
                </a:solidFill>
                <a:latin typeface="DejaVu Sans"/>
                <a:ea typeface="DejaVu Sans"/>
                <a:cs typeface="DejaVu Sans"/>
              </a:rPr>
              <a:t>ВИЗНАЧЕННЯ</a:t>
            </a:r>
          </a:p>
        </p:txBody>
      </p:sp>
      <p:sp>
        <p:nvSpPr>
          <p:cNvPr id="8" name="Прямокутник 7">
            <a:extLst>
              <a:ext uri="{FF2B5EF4-FFF2-40B4-BE49-F238E27FC236}">
                <a16:creationId xmlns:a16="http://schemas.microsoft.com/office/drawing/2014/main" id="{12078A41-4F4A-46E8-BC13-FBFA727F2180}"/>
              </a:ext>
            </a:extLst>
          </p:cNvPr>
          <p:cNvSpPr>
            <a:spLocks noGrp="1"/>
          </p:cNvSpPr>
          <p:nvPr/>
        </p:nvSpPr>
        <p:spPr>
          <a:xfrm>
            <a:off x="876300" y="1724025"/>
            <a:ext cx="10496550" cy="4381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1759" lnSpcReduction="10000"/>
          </a:bodyPr>
          <a:lstStyle/>
          <a:p>
            <a:pPr algn="l">
              <a:defRPr sz="1350" b="1">
                <a:solidFill>
                  <a:srgbClr val="0B1F33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0B1F33"/>
                </a:solidFill>
                <a:latin typeface="DejaVu Sans"/>
                <a:ea typeface="DejaVu Sans"/>
                <a:cs typeface="DejaVu Sans"/>
              </a:rPr>
              <a:t>Схема повоєнного екологічного відновлення — послідовність взаємопов’язаних рішень від фіксації воєнного впливу до формування стійкої та екологічно безпечної території.</a:t>
            </a:r>
          </a:p>
        </p:txBody>
      </p:sp>
      <p:sp>
        <p:nvSpPr>
          <p:cNvPr id="9" name="Прямокутник: округлені кути 8">
            <a:extLst>
              <a:ext uri="{FF2B5EF4-FFF2-40B4-BE49-F238E27FC236}">
                <a16:creationId xmlns:a16="http://schemas.microsoft.com/office/drawing/2014/main" id="{8F8E8563-B9A4-4962-B198-41A487A1E74D}"/>
              </a:ext>
            </a:extLst>
          </p:cNvPr>
          <p:cNvSpPr>
            <a:spLocks noGrp="1"/>
          </p:cNvSpPr>
          <p:nvPr/>
        </p:nvSpPr>
        <p:spPr>
          <a:xfrm>
            <a:off x="609600" y="2571750"/>
            <a:ext cx="2457450" cy="552450"/>
          </a:xfrm>
          <a:prstGeom prst="roundRect">
            <a:avLst>
              <a:gd name="adj" fmla="val 20690"/>
            </a:avLst>
          </a:prstGeom>
          <a:solidFill>
            <a:srgbClr val="AE6054"/>
          </a:solidFill>
          <a:ln w="0">
            <a:noFill/>
          </a:ln>
        </p:spPr>
      </p:sp>
      <p:sp>
        <p:nvSpPr>
          <p:cNvPr id="10" name="Прямокутник 9">
            <a:extLst>
              <a:ext uri="{FF2B5EF4-FFF2-40B4-BE49-F238E27FC236}">
                <a16:creationId xmlns:a16="http://schemas.microsoft.com/office/drawing/2014/main" id="{E0CFC3FD-9D3F-4E4A-BE4F-9EE03180A960}"/>
              </a:ext>
            </a:extLst>
          </p:cNvPr>
          <p:cNvSpPr>
            <a:spLocks noGrp="1"/>
          </p:cNvSpPr>
          <p:nvPr/>
        </p:nvSpPr>
        <p:spPr>
          <a:xfrm>
            <a:off x="723900" y="2638425"/>
            <a:ext cx="2228850" cy="4191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11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ВОЄННІ ДІЇ</a:t>
            </a:r>
          </a:p>
        </p:txBody>
      </p:sp>
      <p:sp>
        <p:nvSpPr>
          <p:cNvPr id="11" name="Прямокутник 10">
            <a:extLst>
              <a:ext uri="{FF2B5EF4-FFF2-40B4-BE49-F238E27FC236}">
                <a16:creationId xmlns:a16="http://schemas.microsoft.com/office/drawing/2014/main" id="{A633DAAC-C65D-4658-9510-65D72AFAA8DA}"/>
              </a:ext>
            </a:extLst>
          </p:cNvPr>
          <p:cNvSpPr>
            <a:spLocks noGrp="1"/>
          </p:cNvSpPr>
          <p:nvPr/>
        </p:nvSpPr>
        <p:spPr>
          <a:xfrm>
            <a:off x="3086100" y="2647950"/>
            <a:ext cx="247650" cy="3810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5980" lnSpcReduction="10000"/>
          </a:bodyPr>
          <a:lstStyle/>
          <a:p>
            <a:pPr algn="ctr">
              <a:defRPr sz="2100" b="1">
                <a:solidFill>
                  <a:srgbClr val="5C6E79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5C6E79"/>
                </a:solidFill>
                <a:latin typeface="DejaVu Sans"/>
                <a:ea typeface="DejaVu Sans"/>
                <a:cs typeface="DejaVu Sans"/>
              </a:rPr>
              <a:t>›</a:t>
            </a:r>
          </a:p>
        </p:txBody>
      </p:sp>
      <p:sp>
        <p:nvSpPr>
          <p:cNvPr id="12" name="Прямокутник: округлені кути 11">
            <a:extLst>
              <a:ext uri="{FF2B5EF4-FFF2-40B4-BE49-F238E27FC236}">
                <a16:creationId xmlns:a16="http://schemas.microsoft.com/office/drawing/2014/main" id="{26E23650-F85E-4208-AB68-615463CE0AF3}"/>
              </a:ext>
            </a:extLst>
          </p:cNvPr>
          <p:cNvSpPr>
            <a:spLocks noGrp="1"/>
          </p:cNvSpPr>
          <p:nvPr/>
        </p:nvSpPr>
        <p:spPr>
          <a:xfrm>
            <a:off x="3352800" y="2571750"/>
            <a:ext cx="2457450" cy="552450"/>
          </a:xfrm>
          <a:prstGeom prst="roundRect">
            <a:avLst>
              <a:gd name="adj" fmla="val 20690"/>
            </a:avLst>
          </a:prstGeom>
          <a:solidFill>
            <a:srgbClr val="AE6054"/>
          </a:solidFill>
          <a:ln w="0">
            <a:noFill/>
          </a:ln>
        </p:spPr>
      </p:sp>
      <p:sp>
        <p:nvSpPr>
          <p:cNvPr id="13" name="Прямокутник 12">
            <a:extLst>
              <a:ext uri="{FF2B5EF4-FFF2-40B4-BE49-F238E27FC236}">
                <a16:creationId xmlns:a16="http://schemas.microsoft.com/office/drawing/2014/main" id="{BA8CCE28-65AF-4019-A830-9772F5AE9CB4}"/>
              </a:ext>
            </a:extLst>
          </p:cNvPr>
          <p:cNvSpPr>
            <a:spLocks noGrp="1"/>
          </p:cNvSpPr>
          <p:nvPr/>
        </p:nvSpPr>
        <p:spPr>
          <a:xfrm>
            <a:off x="3467100" y="2638425"/>
            <a:ext cx="2228850" cy="4191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11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Екологічні порушення</a:t>
            </a:r>
          </a:p>
        </p:txBody>
      </p:sp>
      <p:sp>
        <p:nvSpPr>
          <p:cNvPr id="14" name="Прямокутник 13">
            <a:extLst>
              <a:ext uri="{FF2B5EF4-FFF2-40B4-BE49-F238E27FC236}">
                <a16:creationId xmlns:a16="http://schemas.microsoft.com/office/drawing/2014/main" id="{B69196CE-B4DE-47C3-82E7-544687B01B37}"/>
              </a:ext>
            </a:extLst>
          </p:cNvPr>
          <p:cNvSpPr>
            <a:spLocks noGrp="1"/>
          </p:cNvSpPr>
          <p:nvPr/>
        </p:nvSpPr>
        <p:spPr>
          <a:xfrm>
            <a:off x="5829300" y="2647950"/>
            <a:ext cx="247650" cy="3810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5980" lnSpcReduction="10000"/>
          </a:bodyPr>
          <a:lstStyle/>
          <a:p>
            <a:pPr algn="ctr">
              <a:defRPr sz="2100" b="1">
                <a:solidFill>
                  <a:srgbClr val="5C6E79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5C6E79"/>
                </a:solidFill>
                <a:latin typeface="DejaVu Sans"/>
                <a:ea typeface="DejaVu Sans"/>
                <a:cs typeface="DejaVu Sans"/>
              </a:rPr>
              <a:t>›</a:t>
            </a:r>
          </a:p>
        </p:txBody>
      </p:sp>
      <p:sp>
        <p:nvSpPr>
          <p:cNvPr id="15" name="Прямокутник: округлені кути 14">
            <a:extLst>
              <a:ext uri="{FF2B5EF4-FFF2-40B4-BE49-F238E27FC236}">
                <a16:creationId xmlns:a16="http://schemas.microsoft.com/office/drawing/2014/main" id="{A492D80B-4B49-4C3F-8007-EC1C1FB4FDE6}"/>
              </a:ext>
            </a:extLst>
          </p:cNvPr>
          <p:cNvSpPr>
            <a:spLocks noGrp="1"/>
          </p:cNvSpPr>
          <p:nvPr/>
        </p:nvSpPr>
        <p:spPr>
          <a:xfrm>
            <a:off x="6096000" y="2571750"/>
            <a:ext cx="2457450" cy="552450"/>
          </a:xfrm>
          <a:prstGeom prst="roundRect">
            <a:avLst>
              <a:gd name="adj" fmla="val 20690"/>
            </a:avLst>
          </a:prstGeom>
          <a:solidFill>
            <a:srgbClr val="275F8B"/>
          </a:solidFill>
          <a:ln w="0">
            <a:noFill/>
          </a:ln>
        </p:spPr>
      </p:sp>
      <p:sp>
        <p:nvSpPr>
          <p:cNvPr id="16" name="Прямокутник 15">
            <a:extLst>
              <a:ext uri="{FF2B5EF4-FFF2-40B4-BE49-F238E27FC236}">
                <a16:creationId xmlns:a16="http://schemas.microsoft.com/office/drawing/2014/main" id="{6E84CB60-171C-4154-B13B-FA2E57A5E4A1}"/>
              </a:ext>
            </a:extLst>
          </p:cNvPr>
          <p:cNvSpPr>
            <a:spLocks noGrp="1"/>
          </p:cNvSpPr>
          <p:nvPr/>
        </p:nvSpPr>
        <p:spPr>
          <a:xfrm>
            <a:off x="6210300" y="2638425"/>
            <a:ext cx="2228850" cy="4191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11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Первинне обстеження</a:t>
            </a:r>
          </a:p>
        </p:txBody>
      </p:sp>
      <p:sp>
        <p:nvSpPr>
          <p:cNvPr id="17" name="Прямокутник 16">
            <a:extLst>
              <a:ext uri="{FF2B5EF4-FFF2-40B4-BE49-F238E27FC236}">
                <a16:creationId xmlns:a16="http://schemas.microsoft.com/office/drawing/2014/main" id="{E42FEBA4-6530-445D-85EB-C93B3C38F00F}"/>
              </a:ext>
            </a:extLst>
          </p:cNvPr>
          <p:cNvSpPr>
            <a:spLocks noGrp="1"/>
          </p:cNvSpPr>
          <p:nvPr/>
        </p:nvSpPr>
        <p:spPr>
          <a:xfrm>
            <a:off x="8572500" y="2647950"/>
            <a:ext cx="247650" cy="3810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5980" lnSpcReduction="10000"/>
          </a:bodyPr>
          <a:lstStyle/>
          <a:p>
            <a:pPr algn="ctr">
              <a:defRPr sz="2100" b="1">
                <a:solidFill>
                  <a:srgbClr val="5C6E79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5C6E79"/>
                </a:solidFill>
                <a:latin typeface="DejaVu Sans"/>
                <a:ea typeface="DejaVu Sans"/>
                <a:cs typeface="DejaVu Sans"/>
              </a:rPr>
              <a:t>›</a:t>
            </a:r>
          </a:p>
        </p:txBody>
      </p:sp>
      <p:sp>
        <p:nvSpPr>
          <p:cNvPr id="18" name="Прямокутник: округлені кути 17">
            <a:extLst>
              <a:ext uri="{FF2B5EF4-FFF2-40B4-BE49-F238E27FC236}">
                <a16:creationId xmlns:a16="http://schemas.microsoft.com/office/drawing/2014/main" id="{7C7718FB-95A9-423B-80DF-A35FBE7B1EC2}"/>
              </a:ext>
            </a:extLst>
          </p:cNvPr>
          <p:cNvSpPr>
            <a:spLocks noGrp="1"/>
          </p:cNvSpPr>
          <p:nvPr/>
        </p:nvSpPr>
        <p:spPr>
          <a:xfrm>
            <a:off x="8839200" y="2571750"/>
            <a:ext cx="2457450" cy="552450"/>
          </a:xfrm>
          <a:prstGeom prst="roundRect">
            <a:avLst>
              <a:gd name="adj" fmla="val 20690"/>
            </a:avLst>
          </a:prstGeom>
          <a:solidFill>
            <a:srgbClr val="275F8B"/>
          </a:solidFill>
          <a:ln w="0">
            <a:noFill/>
          </a:ln>
        </p:spPr>
      </p:sp>
      <p:sp>
        <p:nvSpPr>
          <p:cNvPr id="19" name="Прямокутник 18">
            <a:extLst>
              <a:ext uri="{FF2B5EF4-FFF2-40B4-BE49-F238E27FC236}">
                <a16:creationId xmlns:a16="http://schemas.microsoft.com/office/drawing/2014/main" id="{666CDF0B-F59A-4DAA-8FA1-38F7AB4C9CC3}"/>
              </a:ext>
            </a:extLst>
          </p:cNvPr>
          <p:cNvSpPr>
            <a:spLocks noGrp="1"/>
          </p:cNvSpPr>
          <p:nvPr/>
        </p:nvSpPr>
        <p:spPr>
          <a:xfrm>
            <a:off x="8953500" y="2638425"/>
            <a:ext cx="2228850" cy="4191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11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Оцінювання ризиків</a:t>
            </a:r>
          </a:p>
        </p:txBody>
      </p:sp>
      <p:sp>
        <p:nvSpPr>
          <p:cNvPr id="20" name="Прямокутник: округлені кути 19">
            <a:extLst>
              <a:ext uri="{FF2B5EF4-FFF2-40B4-BE49-F238E27FC236}">
                <a16:creationId xmlns:a16="http://schemas.microsoft.com/office/drawing/2014/main" id="{547C8BFF-E929-4AA7-A6F9-BD2CAB9D88CB}"/>
              </a:ext>
            </a:extLst>
          </p:cNvPr>
          <p:cNvSpPr>
            <a:spLocks noGrp="1"/>
          </p:cNvSpPr>
          <p:nvPr/>
        </p:nvSpPr>
        <p:spPr>
          <a:xfrm>
            <a:off x="609600" y="3448050"/>
            <a:ext cx="2457450" cy="552450"/>
          </a:xfrm>
          <a:prstGeom prst="roundRect">
            <a:avLst>
              <a:gd name="adj" fmla="val 20690"/>
            </a:avLst>
          </a:prstGeom>
          <a:solidFill>
            <a:srgbClr val="275F8B"/>
          </a:solidFill>
          <a:ln w="0">
            <a:noFill/>
          </a:ln>
        </p:spPr>
      </p:sp>
      <p:sp>
        <p:nvSpPr>
          <p:cNvPr id="21" name="Прямокутник 20">
            <a:extLst>
              <a:ext uri="{FF2B5EF4-FFF2-40B4-BE49-F238E27FC236}">
                <a16:creationId xmlns:a16="http://schemas.microsoft.com/office/drawing/2014/main" id="{4F5692CA-B9D6-45AE-A1DC-7DB4DCBAF834}"/>
              </a:ext>
            </a:extLst>
          </p:cNvPr>
          <p:cNvSpPr>
            <a:spLocks noGrp="1"/>
          </p:cNvSpPr>
          <p:nvPr/>
        </p:nvSpPr>
        <p:spPr>
          <a:xfrm>
            <a:off x="723900" y="3514725"/>
            <a:ext cx="2228850" cy="4191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11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Визначення пріоритетів</a:t>
            </a:r>
          </a:p>
        </p:txBody>
      </p:sp>
      <p:sp>
        <p:nvSpPr>
          <p:cNvPr id="22" name="Прямокутник 21">
            <a:extLst>
              <a:ext uri="{FF2B5EF4-FFF2-40B4-BE49-F238E27FC236}">
                <a16:creationId xmlns:a16="http://schemas.microsoft.com/office/drawing/2014/main" id="{D2CFDF9E-68C1-4B65-B1C2-ED58D2D9BE57}"/>
              </a:ext>
            </a:extLst>
          </p:cNvPr>
          <p:cNvSpPr>
            <a:spLocks noGrp="1"/>
          </p:cNvSpPr>
          <p:nvPr/>
        </p:nvSpPr>
        <p:spPr>
          <a:xfrm>
            <a:off x="3086100" y="3524250"/>
            <a:ext cx="247650" cy="3810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5980" lnSpcReduction="10000"/>
          </a:bodyPr>
          <a:lstStyle/>
          <a:p>
            <a:pPr algn="ctr">
              <a:defRPr sz="2100" b="1">
                <a:solidFill>
                  <a:srgbClr val="5C6E79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5C6E79"/>
                </a:solidFill>
                <a:latin typeface="DejaVu Sans"/>
                <a:ea typeface="DejaVu Sans"/>
                <a:cs typeface="DejaVu Sans"/>
              </a:rPr>
              <a:t>›</a:t>
            </a:r>
          </a:p>
        </p:txBody>
      </p:sp>
      <p:sp>
        <p:nvSpPr>
          <p:cNvPr id="23" name="Прямокутник: округлені кути 22">
            <a:extLst>
              <a:ext uri="{FF2B5EF4-FFF2-40B4-BE49-F238E27FC236}">
                <a16:creationId xmlns:a16="http://schemas.microsoft.com/office/drawing/2014/main" id="{C028D4B0-653C-4D94-93E2-FE41FA92ECA3}"/>
              </a:ext>
            </a:extLst>
          </p:cNvPr>
          <p:cNvSpPr>
            <a:spLocks noGrp="1"/>
          </p:cNvSpPr>
          <p:nvPr/>
        </p:nvSpPr>
        <p:spPr>
          <a:xfrm>
            <a:off x="3352800" y="3448050"/>
            <a:ext cx="2457450" cy="552450"/>
          </a:xfrm>
          <a:prstGeom prst="roundRect">
            <a:avLst>
              <a:gd name="adj" fmla="val 20690"/>
            </a:avLst>
          </a:prstGeom>
          <a:solidFill>
            <a:srgbClr val="E0B14D"/>
          </a:solidFill>
          <a:ln w="0">
            <a:noFill/>
          </a:ln>
        </p:spPr>
      </p:sp>
      <p:sp>
        <p:nvSpPr>
          <p:cNvPr id="24" name="Прямокутник 23">
            <a:extLst>
              <a:ext uri="{FF2B5EF4-FFF2-40B4-BE49-F238E27FC236}">
                <a16:creationId xmlns:a16="http://schemas.microsoft.com/office/drawing/2014/main" id="{1BCAAD90-BDE6-4BD4-8E9F-4BF320FA7836}"/>
              </a:ext>
            </a:extLst>
          </p:cNvPr>
          <p:cNvSpPr>
            <a:spLocks noGrp="1"/>
          </p:cNvSpPr>
          <p:nvPr/>
        </p:nvSpPr>
        <p:spPr>
          <a:xfrm>
            <a:off x="3467100" y="3514725"/>
            <a:ext cx="2228850" cy="4191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5556" lnSpcReduction="10000"/>
          </a:bodyPr>
          <a:lstStyle/>
          <a:p>
            <a:pPr algn="ctr">
              <a:defRPr sz="1125" b="1">
                <a:solidFill>
                  <a:srgbClr val="0B1F33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0B1F33"/>
                </a:solidFill>
                <a:latin typeface="DejaVu Sans"/>
                <a:ea typeface="DejaVu Sans"/>
                <a:cs typeface="DejaVu Sans"/>
              </a:rPr>
              <a:t>Розмінування та усунення небезпек</a:t>
            </a:r>
          </a:p>
        </p:txBody>
      </p:sp>
      <p:sp>
        <p:nvSpPr>
          <p:cNvPr id="25" name="Прямокутник 24">
            <a:extLst>
              <a:ext uri="{FF2B5EF4-FFF2-40B4-BE49-F238E27FC236}">
                <a16:creationId xmlns:a16="http://schemas.microsoft.com/office/drawing/2014/main" id="{83BDF404-C80C-4046-BE88-611B697A60CD}"/>
              </a:ext>
            </a:extLst>
          </p:cNvPr>
          <p:cNvSpPr>
            <a:spLocks noGrp="1"/>
          </p:cNvSpPr>
          <p:nvPr/>
        </p:nvSpPr>
        <p:spPr>
          <a:xfrm>
            <a:off x="5829300" y="3524250"/>
            <a:ext cx="247650" cy="3810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5980" lnSpcReduction="10000"/>
          </a:bodyPr>
          <a:lstStyle/>
          <a:p>
            <a:pPr algn="ctr">
              <a:defRPr sz="2100" b="1">
                <a:solidFill>
                  <a:srgbClr val="5C6E79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5C6E79"/>
                </a:solidFill>
                <a:latin typeface="DejaVu Sans"/>
                <a:ea typeface="DejaVu Sans"/>
                <a:cs typeface="DejaVu Sans"/>
              </a:rPr>
              <a:t>›</a:t>
            </a:r>
          </a:p>
        </p:txBody>
      </p:sp>
      <p:sp>
        <p:nvSpPr>
          <p:cNvPr id="26" name="Прямокутник: округлені кути 25">
            <a:extLst>
              <a:ext uri="{FF2B5EF4-FFF2-40B4-BE49-F238E27FC236}">
                <a16:creationId xmlns:a16="http://schemas.microsoft.com/office/drawing/2014/main" id="{8105BC6E-FBD8-4273-BC26-AF4A7A164951}"/>
              </a:ext>
            </a:extLst>
          </p:cNvPr>
          <p:cNvSpPr>
            <a:spLocks noGrp="1"/>
          </p:cNvSpPr>
          <p:nvPr/>
        </p:nvSpPr>
        <p:spPr>
          <a:xfrm>
            <a:off x="6096000" y="3448050"/>
            <a:ext cx="2457450" cy="552450"/>
          </a:xfrm>
          <a:prstGeom prst="roundRect">
            <a:avLst>
              <a:gd name="adj" fmla="val 20690"/>
            </a:avLst>
          </a:prstGeom>
          <a:solidFill>
            <a:srgbClr val="E0B14D"/>
          </a:solidFill>
          <a:ln w="0">
            <a:noFill/>
          </a:ln>
        </p:spPr>
      </p:sp>
      <p:sp>
        <p:nvSpPr>
          <p:cNvPr id="27" name="Прямокутник 26">
            <a:extLst>
              <a:ext uri="{FF2B5EF4-FFF2-40B4-BE49-F238E27FC236}">
                <a16:creationId xmlns:a16="http://schemas.microsoft.com/office/drawing/2014/main" id="{66BF2212-6AAD-45CA-9DE4-8087D370C458}"/>
              </a:ext>
            </a:extLst>
          </p:cNvPr>
          <p:cNvSpPr>
            <a:spLocks noGrp="1"/>
          </p:cNvSpPr>
          <p:nvPr/>
        </p:nvSpPr>
        <p:spPr>
          <a:xfrm>
            <a:off x="6210300" y="3514725"/>
            <a:ext cx="2228850" cy="4191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5556" lnSpcReduction="10000"/>
          </a:bodyPr>
          <a:lstStyle/>
          <a:p>
            <a:pPr algn="ctr">
              <a:defRPr sz="1125" b="1">
                <a:solidFill>
                  <a:srgbClr val="0B1F33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0B1F33"/>
                </a:solidFill>
                <a:latin typeface="DejaVu Sans"/>
                <a:ea typeface="DejaVu Sans"/>
                <a:cs typeface="DejaVu Sans"/>
              </a:rPr>
              <a:t>Ремедіація / рекультивація</a:t>
            </a:r>
          </a:p>
        </p:txBody>
      </p:sp>
      <p:sp>
        <p:nvSpPr>
          <p:cNvPr id="28" name="Прямокутник 27">
            <a:extLst>
              <a:ext uri="{FF2B5EF4-FFF2-40B4-BE49-F238E27FC236}">
                <a16:creationId xmlns:a16="http://schemas.microsoft.com/office/drawing/2014/main" id="{A428609D-78C3-4D31-AA8E-3DEE65941ABE}"/>
              </a:ext>
            </a:extLst>
          </p:cNvPr>
          <p:cNvSpPr>
            <a:spLocks noGrp="1"/>
          </p:cNvSpPr>
          <p:nvPr/>
        </p:nvSpPr>
        <p:spPr>
          <a:xfrm>
            <a:off x="8572500" y="3524250"/>
            <a:ext cx="247650" cy="3810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5980" lnSpcReduction="10000"/>
          </a:bodyPr>
          <a:lstStyle/>
          <a:p>
            <a:pPr algn="ctr">
              <a:defRPr sz="2100" b="1">
                <a:solidFill>
                  <a:srgbClr val="5C6E79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5C6E79"/>
                </a:solidFill>
                <a:latin typeface="DejaVu Sans"/>
                <a:ea typeface="DejaVu Sans"/>
                <a:cs typeface="DejaVu Sans"/>
              </a:rPr>
              <a:t>›</a:t>
            </a:r>
          </a:p>
        </p:txBody>
      </p:sp>
      <p:sp>
        <p:nvSpPr>
          <p:cNvPr id="29" name="Прямокутник: округлені кути 28">
            <a:extLst>
              <a:ext uri="{FF2B5EF4-FFF2-40B4-BE49-F238E27FC236}">
                <a16:creationId xmlns:a16="http://schemas.microsoft.com/office/drawing/2014/main" id="{22B46DB0-F03C-4904-9B76-2E4638E42694}"/>
              </a:ext>
            </a:extLst>
          </p:cNvPr>
          <p:cNvSpPr>
            <a:spLocks noGrp="1"/>
          </p:cNvSpPr>
          <p:nvPr/>
        </p:nvSpPr>
        <p:spPr>
          <a:xfrm>
            <a:off x="8839200" y="3448050"/>
            <a:ext cx="2457450" cy="552450"/>
          </a:xfrm>
          <a:prstGeom prst="roundRect">
            <a:avLst>
              <a:gd name="adj" fmla="val 20690"/>
            </a:avLst>
          </a:prstGeom>
          <a:solidFill>
            <a:srgbClr val="63956D"/>
          </a:solidFill>
          <a:ln w="0">
            <a:noFill/>
          </a:ln>
        </p:spPr>
      </p:sp>
      <p:sp>
        <p:nvSpPr>
          <p:cNvPr id="30" name="Прямокутник 29">
            <a:extLst>
              <a:ext uri="{FF2B5EF4-FFF2-40B4-BE49-F238E27FC236}">
                <a16:creationId xmlns:a16="http://schemas.microsoft.com/office/drawing/2014/main" id="{72F97CD5-48C5-42CE-BAEC-63352EA21CDA}"/>
              </a:ext>
            </a:extLst>
          </p:cNvPr>
          <p:cNvSpPr>
            <a:spLocks noGrp="1"/>
          </p:cNvSpPr>
          <p:nvPr/>
        </p:nvSpPr>
        <p:spPr>
          <a:xfrm>
            <a:off x="8953500" y="3514725"/>
            <a:ext cx="2228850" cy="4191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11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Відновлення екосистем</a:t>
            </a:r>
          </a:p>
        </p:txBody>
      </p:sp>
      <p:sp>
        <p:nvSpPr>
          <p:cNvPr id="31" name="Прямокутник: округлені кути 30">
            <a:extLst>
              <a:ext uri="{FF2B5EF4-FFF2-40B4-BE49-F238E27FC236}">
                <a16:creationId xmlns:a16="http://schemas.microsoft.com/office/drawing/2014/main" id="{FE90494E-A3C2-4F25-8418-93545A9697C0}"/>
              </a:ext>
            </a:extLst>
          </p:cNvPr>
          <p:cNvSpPr>
            <a:spLocks noGrp="1"/>
          </p:cNvSpPr>
          <p:nvPr/>
        </p:nvSpPr>
        <p:spPr>
          <a:xfrm>
            <a:off x="609600" y="4324350"/>
            <a:ext cx="2457450" cy="552450"/>
          </a:xfrm>
          <a:prstGeom prst="roundRect">
            <a:avLst>
              <a:gd name="adj" fmla="val 20690"/>
            </a:avLst>
          </a:prstGeom>
          <a:solidFill>
            <a:srgbClr val="63956D"/>
          </a:solidFill>
          <a:ln w="0">
            <a:noFill/>
          </a:ln>
        </p:spPr>
      </p:sp>
      <p:sp>
        <p:nvSpPr>
          <p:cNvPr id="32" name="Прямокутник 31">
            <a:extLst>
              <a:ext uri="{FF2B5EF4-FFF2-40B4-BE49-F238E27FC236}">
                <a16:creationId xmlns:a16="http://schemas.microsoft.com/office/drawing/2014/main" id="{86CAE45F-DE18-4345-B0C7-162B99F4596F}"/>
              </a:ext>
            </a:extLst>
          </p:cNvPr>
          <p:cNvSpPr>
            <a:spLocks noGrp="1"/>
          </p:cNvSpPr>
          <p:nvPr/>
        </p:nvSpPr>
        <p:spPr>
          <a:xfrm>
            <a:off x="723900" y="4391025"/>
            <a:ext cx="2228850" cy="4191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5556" lnSpcReduction="10000"/>
          </a:bodyPr>
          <a:lstStyle/>
          <a:p>
            <a:pPr algn="ctr">
              <a:defRPr sz="11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Природоорієнтовані рішення</a:t>
            </a:r>
          </a:p>
        </p:txBody>
      </p:sp>
      <p:sp>
        <p:nvSpPr>
          <p:cNvPr id="33" name="Прямокутник 32">
            <a:extLst>
              <a:ext uri="{FF2B5EF4-FFF2-40B4-BE49-F238E27FC236}">
                <a16:creationId xmlns:a16="http://schemas.microsoft.com/office/drawing/2014/main" id="{E8F6A0F0-1DDE-42E8-8034-3CBC35C66FED}"/>
              </a:ext>
            </a:extLst>
          </p:cNvPr>
          <p:cNvSpPr>
            <a:spLocks noGrp="1"/>
          </p:cNvSpPr>
          <p:nvPr/>
        </p:nvSpPr>
        <p:spPr>
          <a:xfrm>
            <a:off x="3086100" y="4400550"/>
            <a:ext cx="247650" cy="3810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5980" lnSpcReduction="10000"/>
          </a:bodyPr>
          <a:lstStyle/>
          <a:p>
            <a:pPr algn="ctr">
              <a:defRPr sz="2100" b="1">
                <a:solidFill>
                  <a:srgbClr val="5C6E79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5C6E79"/>
                </a:solidFill>
                <a:latin typeface="DejaVu Sans"/>
                <a:ea typeface="DejaVu Sans"/>
                <a:cs typeface="DejaVu Sans"/>
              </a:rPr>
              <a:t>›</a:t>
            </a:r>
          </a:p>
        </p:txBody>
      </p:sp>
      <p:sp>
        <p:nvSpPr>
          <p:cNvPr id="34" name="Прямокутник: округлені кути 33">
            <a:extLst>
              <a:ext uri="{FF2B5EF4-FFF2-40B4-BE49-F238E27FC236}">
                <a16:creationId xmlns:a16="http://schemas.microsoft.com/office/drawing/2014/main" id="{DB043A4E-ED67-4FE7-AD7E-183751DE2DC0}"/>
              </a:ext>
            </a:extLst>
          </p:cNvPr>
          <p:cNvSpPr>
            <a:spLocks noGrp="1"/>
          </p:cNvSpPr>
          <p:nvPr/>
        </p:nvSpPr>
        <p:spPr>
          <a:xfrm>
            <a:off x="3352800" y="4324350"/>
            <a:ext cx="2457450" cy="552450"/>
          </a:xfrm>
          <a:prstGeom prst="roundRect">
            <a:avLst>
              <a:gd name="adj" fmla="val 20690"/>
            </a:avLst>
          </a:prstGeom>
          <a:solidFill>
            <a:srgbClr val="63956D"/>
          </a:solidFill>
          <a:ln w="0">
            <a:noFill/>
          </a:ln>
        </p:spPr>
      </p:sp>
      <p:sp>
        <p:nvSpPr>
          <p:cNvPr id="35" name="Прямокутник 34">
            <a:extLst>
              <a:ext uri="{FF2B5EF4-FFF2-40B4-BE49-F238E27FC236}">
                <a16:creationId xmlns:a16="http://schemas.microsoft.com/office/drawing/2014/main" id="{0639D336-E5DC-4034-8158-690EC59145BB}"/>
              </a:ext>
            </a:extLst>
          </p:cNvPr>
          <p:cNvSpPr>
            <a:spLocks noGrp="1"/>
          </p:cNvSpPr>
          <p:nvPr/>
        </p:nvSpPr>
        <p:spPr>
          <a:xfrm>
            <a:off x="3467100" y="4391025"/>
            <a:ext cx="2228850" cy="4191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11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Просторове планування</a:t>
            </a:r>
          </a:p>
        </p:txBody>
      </p:sp>
      <p:sp>
        <p:nvSpPr>
          <p:cNvPr id="36" name="Прямокутник 35">
            <a:extLst>
              <a:ext uri="{FF2B5EF4-FFF2-40B4-BE49-F238E27FC236}">
                <a16:creationId xmlns:a16="http://schemas.microsoft.com/office/drawing/2014/main" id="{C9FBE3BE-5339-4D06-AF55-5B5B299FA0CD}"/>
              </a:ext>
            </a:extLst>
          </p:cNvPr>
          <p:cNvSpPr>
            <a:spLocks noGrp="1"/>
          </p:cNvSpPr>
          <p:nvPr/>
        </p:nvSpPr>
        <p:spPr>
          <a:xfrm>
            <a:off x="5829300" y="4400550"/>
            <a:ext cx="247650" cy="3810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5980" lnSpcReduction="10000"/>
          </a:bodyPr>
          <a:lstStyle/>
          <a:p>
            <a:pPr algn="ctr">
              <a:defRPr sz="2100" b="1">
                <a:solidFill>
                  <a:srgbClr val="5C6E79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5C6E79"/>
                </a:solidFill>
                <a:latin typeface="DejaVu Sans"/>
                <a:ea typeface="DejaVu Sans"/>
                <a:cs typeface="DejaVu Sans"/>
              </a:rPr>
              <a:t>›</a:t>
            </a:r>
          </a:p>
        </p:txBody>
      </p:sp>
      <p:sp>
        <p:nvSpPr>
          <p:cNvPr id="37" name="Прямокутник: округлені кути 36">
            <a:extLst>
              <a:ext uri="{FF2B5EF4-FFF2-40B4-BE49-F238E27FC236}">
                <a16:creationId xmlns:a16="http://schemas.microsoft.com/office/drawing/2014/main" id="{E2CB03F4-FCE5-4657-B20C-878E895C4AF7}"/>
              </a:ext>
            </a:extLst>
          </p:cNvPr>
          <p:cNvSpPr>
            <a:spLocks noGrp="1"/>
          </p:cNvSpPr>
          <p:nvPr/>
        </p:nvSpPr>
        <p:spPr>
          <a:xfrm>
            <a:off x="6096000" y="4324350"/>
            <a:ext cx="2457450" cy="552450"/>
          </a:xfrm>
          <a:prstGeom prst="roundRect">
            <a:avLst>
              <a:gd name="adj" fmla="val 20690"/>
            </a:avLst>
          </a:prstGeom>
          <a:solidFill>
            <a:srgbClr val="43B5C7"/>
          </a:solidFill>
          <a:ln w="0">
            <a:noFill/>
          </a:ln>
        </p:spPr>
      </p:sp>
      <p:sp>
        <p:nvSpPr>
          <p:cNvPr id="38" name="Прямокутник 37">
            <a:extLst>
              <a:ext uri="{FF2B5EF4-FFF2-40B4-BE49-F238E27FC236}">
                <a16:creationId xmlns:a16="http://schemas.microsoft.com/office/drawing/2014/main" id="{B49D7F3A-3D9D-4B1E-8D7A-2311521B85A3}"/>
              </a:ext>
            </a:extLst>
          </p:cNvPr>
          <p:cNvSpPr>
            <a:spLocks noGrp="1"/>
          </p:cNvSpPr>
          <p:nvPr/>
        </p:nvSpPr>
        <p:spPr>
          <a:xfrm>
            <a:off x="6210300" y="4391025"/>
            <a:ext cx="2228850" cy="4191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11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Екологічний моніторинг</a:t>
            </a:r>
          </a:p>
        </p:txBody>
      </p:sp>
      <p:sp>
        <p:nvSpPr>
          <p:cNvPr id="39" name="Прямокутник 38">
            <a:extLst>
              <a:ext uri="{FF2B5EF4-FFF2-40B4-BE49-F238E27FC236}">
                <a16:creationId xmlns:a16="http://schemas.microsoft.com/office/drawing/2014/main" id="{8A8C0B1B-09DE-4EAF-B71F-24AE3CAA8D53}"/>
              </a:ext>
            </a:extLst>
          </p:cNvPr>
          <p:cNvSpPr>
            <a:spLocks noGrp="1"/>
          </p:cNvSpPr>
          <p:nvPr/>
        </p:nvSpPr>
        <p:spPr>
          <a:xfrm>
            <a:off x="8572500" y="4400550"/>
            <a:ext cx="247650" cy="3810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5980" lnSpcReduction="10000"/>
          </a:bodyPr>
          <a:lstStyle/>
          <a:p>
            <a:pPr algn="ctr">
              <a:defRPr sz="2100" b="1">
                <a:solidFill>
                  <a:srgbClr val="5C6E79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5C6E79"/>
                </a:solidFill>
                <a:latin typeface="DejaVu Sans"/>
                <a:ea typeface="DejaVu Sans"/>
                <a:cs typeface="DejaVu Sans"/>
              </a:rPr>
              <a:t>›</a:t>
            </a:r>
          </a:p>
        </p:txBody>
      </p:sp>
      <p:sp>
        <p:nvSpPr>
          <p:cNvPr id="40" name="Прямокутник: округлені кути 39">
            <a:extLst>
              <a:ext uri="{FF2B5EF4-FFF2-40B4-BE49-F238E27FC236}">
                <a16:creationId xmlns:a16="http://schemas.microsoft.com/office/drawing/2014/main" id="{D952CB3A-5665-459E-9D2C-7A1B5D93FA17}"/>
              </a:ext>
            </a:extLst>
          </p:cNvPr>
          <p:cNvSpPr>
            <a:spLocks noGrp="1"/>
          </p:cNvSpPr>
          <p:nvPr/>
        </p:nvSpPr>
        <p:spPr>
          <a:xfrm>
            <a:off x="8839200" y="4324350"/>
            <a:ext cx="2457450" cy="552450"/>
          </a:xfrm>
          <a:prstGeom prst="roundRect">
            <a:avLst>
              <a:gd name="adj" fmla="val 20690"/>
            </a:avLst>
          </a:prstGeom>
          <a:solidFill>
            <a:srgbClr val="43B5C7"/>
          </a:solidFill>
          <a:ln w="0">
            <a:noFill/>
          </a:ln>
        </p:spPr>
      </p:sp>
      <p:sp>
        <p:nvSpPr>
          <p:cNvPr id="41" name="Прямокутник 40">
            <a:extLst>
              <a:ext uri="{FF2B5EF4-FFF2-40B4-BE49-F238E27FC236}">
                <a16:creationId xmlns:a16="http://schemas.microsoft.com/office/drawing/2014/main" id="{D8A4A4B4-E8C4-4B3C-A226-27F45A90DED0}"/>
              </a:ext>
            </a:extLst>
          </p:cNvPr>
          <p:cNvSpPr>
            <a:spLocks noGrp="1"/>
          </p:cNvSpPr>
          <p:nvPr/>
        </p:nvSpPr>
        <p:spPr>
          <a:xfrm>
            <a:off x="8953500" y="4391025"/>
            <a:ext cx="2228850" cy="4191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11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Адаптивне управління</a:t>
            </a:r>
          </a:p>
        </p:txBody>
      </p:sp>
      <p:sp>
        <p:nvSpPr>
          <p:cNvPr id="42" name="Прямокутник: округлені кути 41">
            <a:extLst>
              <a:ext uri="{FF2B5EF4-FFF2-40B4-BE49-F238E27FC236}">
                <a16:creationId xmlns:a16="http://schemas.microsoft.com/office/drawing/2014/main" id="{B11B179B-E145-4A3B-B4ED-3BCF1EBE01B4}"/>
              </a:ext>
            </a:extLst>
          </p:cNvPr>
          <p:cNvSpPr>
            <a:spLocks noGrp="1"/>
          </p:cNvSpPr>
          <p:nvPr/>
        </p:nvSpPr>
        <p:spPr>
          <a:xfrm>
            <a:off x="609600" y="5314950"/>
            <a:ext cx="10972800" cy="704850"/>
          </a:xfrm>
          <a:prstGeom prst="roundRect">
            <a:avLst>
              <a:gd name="adj" fmla="val 18919"/>
            </a:avLst>
          </a:prstGeom>
          <a:solidFill>
            <a:srgbClr val="0B1F33"/>
          </a:solidFill>
          <a:ln w="0">
            <a:noFill/>
          </a:ln>
        </p:spPr>
      </p:sp>
      <p:sp>
        <p:nvSpPr>
          <p:cNvPr id="43" name="Прямокутник 42">
            <a:extLst>
              <a:ext uri="{FF2B5EF4-FFF2-40B4-BE49-F238E27FC236}">
                <a16:creationId xmlns:a16="http://schemas.microsoft.com/office/drawing/2014/main" id="{85BC5BFD-D4E5-4273-B376-C4AD70D38522}"/>
              </a:ext>
            </a:extLst>
          </p:cNvPr>
          <p:cNvSpPr>
            <a:spLocks noGrp="1"/>
          </p:cNvSpPr>
          <p:nvPr/>
        </p:nvSpPr>
        <p:spPr>
          <a:xfrm>
            <a:off x="838200" y="5429250"/>
            <a:ext cx="10515600" cy="4572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16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СТІЙКА ТА ЕКОЛОГІЧНО БЕЗПЕЧНА ТЕРИТОРІЯ</a:t>
            </a:r>
          </a:p>
        </p:txBody>
      </p:sp>
      <p:sp>
        <p:nvSpPr>
          <p:cNvPr id="44" name="Прямокутник 43">
            <a:extLst>
              <a:ext uri="{FF2B5EF4-FFF2-40B4-BE49-F238E27FC236}">
                <a16:creationId xmlns:a16="http://schemas.microsoft.com/office/drawing/2014/main" id="{9B9196E7-F2C9-4CAA-80C3-742AC075F5B9}"/>
              </a:ext>
            </a:extLst>
          </p:cNvPr>
          <p:cNvSpPr>
            <a:spLocks noGrp="1"/>
          </p:cNvSpPr>
          <p:nvPr/>
        </p:nvSpPr>
        <p:spPr>
          <a:xfrm>
            <a:off x="609600" y="6562725"/>
            <a:ext cx="7239000" cy="1333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40741" lnSpcReduction="10000"/>
          </a:bodyPr>
          <a:lstStyle/>
          <a:p>
            <a:pPr algn="l">
              <a:defRPr sz="675" b="0">
                <a:solidFill>
                  <a:srgbClr val="71818B"/>
                </a:solidFill>
                <a:latin typeface="DejaVu Sans"/>
                <a:ea typeface="DejaVu Sans"/>
                <a:cs typeface="DejaVu Sans"/>
              </a:defRPr>
            </a:pPr>
            <a:r>
              <a:rPr sz="675" b="0">
                <a:solidFill>
                  <a:srgbClr val="71818B"/>
                </a:solidFill>
                <a:latin typeface="DejaVu Sans"/>
                <a:ea typeface="DejaVu Sans"/>
                <a:cs typeface="DejaVu Sans"/>
              </a:rPr>
              <a:t>E2 «Екологія»  •  Повоєнне відновлення забруднених територій</a:t>
            </a:r>
          </a:p>
        </p:txBody>
      </p:sp>
    </p:spTree>
    <p:extLst>
      <p:ext uri="{BB962C8B-B14F-4D97-AF65-F5344CB8AC3E}">
        <p14:creationId xmlns:p14="http://schemas.microsoft.com/office/powerpoint/2010/main" val="173549130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Прямокутник 26">
            <a:extLst>
              <a:ext uri="{FF2B5EF4-FFF2-40B4-BE49-F238E27FC236}">
                <a16:creationId xmlns:a16="http://schemas.microsoft.com/office/drawing/2014/main" id="{DAD0C6A7-5CC3-42E3-8CB7-BD58F6D3E50D}"/>
              </a:ext>
            </a:extLst>
          </p:cNvPr>
          <p:cNvSpPr>
            <a:spLocks noGrp="1"/>
          </p:cNvSpPr>
          <p:nvPr/>
        </p:nvSpPr>
        <p:spPr>
          <a:xfrm>
            <a:off x="609600" y="266700"/>
            <a:ext cx="8191500" cy="228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9808" lnSpcReduction="10000"/>
          </a:bodyPr>
          <a:lstStyle/>
          <a:p>
            <a:pPr algn="l">
              <a:defRPr sz="975" b="1">
                <a:solidFill>
                  <a:srgbClr val="43B5C7"/>
                </a:solidFill>
                <a:latin typeface="DejaVu Sans"/>
                <a:ea typeface="DejaVu Sans"/>
                <a:cs typeface="DejaVu Sans"/>
              </a:defRPr>
            </a:pPr>
            <a:r>
              <a:rPr sz="975" b="1">
                <a:solidFill>
                  <a:srgbClr val="43B5C7"/>
                </a:solidFill>
                <a:latin typeface="DejaVu Sans"/>
                <a:ea typeface="DejaVu Sans"/>
                <a:cs typeface="DejaVu Sans"/>
              </a:rPr>
              <a:t>УКРАЇНСЬКИЙ КОНТЕКСТ</a:t>
            </a:r>
          </a:p>
        </p:txBody>
      </p:sp>
      <p:sp>
        <p:nvSpPr>
          <p:cNvPr id="2" name="Прямокутник 1">
            <a:extLst>
              <a:ext uri="{FF2B5EF4-FFF2-40B4-BE49-F238E27FC236}">
                <a16:creationId xmlns:a16="http://schemas.microsoft.com/office/drawing/2014/main" id="{6E90AE4C-1F94-4A5D-B4E3-5C4CF03419A9}"/>
              </a:ext>
            </a:extLst>
          </p:cNvPr>
          <p:cNvSpPr>
            <a:spLocks noGrp="1"/>
          </p:cNvSpPr>
          <p:nvPr/>
        </p:nvSpPr>
        <p:spPr>
          <a:xfrm>
            <a:off x="609600" y="523875"/>
            <a:ext cx="10668000" cy="5905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23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2325" b="1">
                <a:solidFill>
                  <a:schemeClr val="tx1">
                    <a:lumMod val="95000"/>
                    <a:lumOff val="5000"/>
                  </a:schemeClr>
                </a:solidFill>
                <a:latin typeface="DejaVu Sans"/>
                <a:ea typeface="DejaVu Sans"/>
                <a:cs typeface="DejaVu Sans"/>
              </a:rPr>
              <a:t>Особливості повоєнного екологічного відновлення України</a:t>
            </a:r>
          </a:p>
        </p:txBody>
      </p:sp>
      <p:sp>
        <p:nvSpPr>
          <p:cNvPr id="3" name="Прямокутник 2">
            <a:extLst>
              <a:ext uri="{FF2B5EF4-FFF2-40B4-BE49-F238E27FC236}">
                <a16:creationId xmlns:a16="http://schemas.microsoft.com/office/drawing/2014/main" id="{9CFCE0CC-1550-4118-98E4-044246EB1567}"/>
              </a:ext>
            </a:extLst>
          </p:cNvPr>
          <p:cNvSpPr>
            <a:spLocks noGrp="1"/>
          </p:cNvSpPr>
          <p:nvPr/>
        </p:nvSpPr>
        <p:spPr>
          <a:xfrm>
            <a:off x="609600" y="1181100"/>
            <a:ext cx="10972800" cy="28575"/>
          </a:xfrm>
          <a:prstGeom prst="rect">
            <a:avLst/>
          </a:prstGeom>
          <a:solidFill>
            <a:srgbClr val="43B5C7"/>
          </a:solidFill>
          <a:ln w="0">
            <a:noFill/>
          </a:ln>
        </p:spPr>
      </p:sp>
      <p:sp>
        <p:nvSpPr>
          <p:cNvPr id="4" name="Прямокутник 3">
            <a:extLst>
              <a:ext uri="{FF2B5EF4-FFF2-40B4-BE49-F238E27FC236}">
                <a16:creationId xmlns:a16="http://schemas.microsoft.com/office/drawing/2014/main" id="{F765D52C-400E-412C-A57F-8DED82FCCD51}"/>
              </a:ext>
            </a:extLst>
          </p:cNvPr>
          <p:cNvSpPr>
            <a:spLocks noGrp="1"/>
          </p:cNvSpPr>
          <p:nvPr/>
        </p:nvSpPr>
        <p:spPr>
          <a:xfrm>
            <a:off x="11001375" y="266700"/>
            <a:ext cx="581025" cy="228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9808" lnSpcReduction="10000"/>
          </a:bodyPr>
          <a:lstStyle/>
          <a:p>
            <a:pPr algn="r">
              <a:defRPr sz="975" b="1">
                <a:solidFill>
                  <a:srgbClr val="AEC1C9"/>
                </a:solidFill>
                <a:latin typeface="DejaVu Sans"/>
                <a:ea typeface="DejaVu Sans"/>
                <a:cs typeface="DejaVu Sans"/>
              </a:defRPr>
            </a:pPr>
            <a:r>
              <a:rPr lang="uk-UA" sz="975" b="1" dirty="0">
                <a:solidFill>
                  <a:srgbClr val="AEC1C9"/>
                </a:solidFill>
                <a:latin typeface="DejaVu Sans"/>
                <a:ea typeface="DejaVu Sans"/>
                <a:cs typeface="DejaVu Sans"/>
              </a:rPr>
              <a:t>26</a:t>
            </a:r>
            <a:endParaRPr sz="975" b="1" dirty="0">
              <a:solidFill>
                <a:srgbClr val="AEC1C9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5" name="Прямокутник: округлені кути 4">
            <a:extLst>
              <a:ext uri="{FF2B5EF4-FFF2-40B4-BE49-F238E27FC236}">
                <a16:creationId xmlns:a16="http://schemas.microsoft.com/office/drawing/2014/main" id="{653D3528-DB8E-4B10-9DD7-60C0D7A77019}"/>
              </a:ext>
            </a:extLst>
          </p:cNvPr>
          <p:cNvSpPr>
            <a:spLocks noGrp="1"/>
          </p:cNvSpPr>
          <p:nvPr/>
        </p:nvSpPr>
        <p:spPr>
          <a:xfrm>
            <a:off x="609600" y="1428750"/>
            <a:ext cx="10972800" cy="819150"/>
          </a:xfrm>
          <a:prstGeom prst="roundRect">
            <a:avLst>
              <a:gd name="adj" fmla="val 16279"/>
            </a:avLst>
          </a:prstGeom>
          <a:solidFill>
            <a:srgbClr val="18374F"/>
          </a:solidFill>
          <a:ln w="0">
            <a:noFill/>
          </a:ln>
        </p:spPr>
      </p:sp>
      <p:sp>
        <p:nvSpPr>
          <p:cNvPr id="6" name="Прямокутник: округлені кути 5">
            <a:extLst>
              <a:ext uri="{FF2B5EF4-FFF2-40B4-BE49-F238E27FC236}">
                <a16:creationId xmlns:a16="http://schemas.microsoft.com/office/drawing/2014/main" id="{A9AFA974-EFB7-4AB9-B29C-A426CA4089BA}"/>
              </a:ext>
            </a:extLst>
          </p:cNvPr>
          <p:cNvSpPr>
            <a:spLocks noGrp="1"/>
          </p:cNvSpPr>
          <p:nvPr/>
        </p:nvSpPr>
        <p:spPr>
          <a:xfrm>
            <a:off x="609600" y="1428750"/>
            <a:ext cx="85725" cy="819150"/>
          </a:xfrm>
          <a:prstGeom prst="roundRect">
            <a:avLst>
              <a:gd name="adj" fmla="val 44444"/>
            </a:avLst>
          </a:prstGeom>
          <a:solidFill>
            <a:srgbClr val="E0B14D"/>
          </a:solidFill>
          <a:ln w="0">
            <a:noFill/>
          </a:ln>
        </p:spPr>
      </p:sp>
      <p:sp>
        <p:nvSpPr>
          <p:cNvPr id="7" name="Прямокутник 6">
            <a:extLst>
              <a:ext uri="{FF2B5EF4-FFF2-40B4-BE49-F238E27FC236}">
                <a16:creationId xmlns:a16="http://schemas.microsoft.com/office/drawing/2014/main" id="{7CB32E66-CE11-4219-B624-A9EF0F9B99D7}"/>
              </a:ext>
            </a:extLst>
          </p:cNvPr>
          <p:cNvSpPr>
            <a:spLocks noGrp="1"/>
          </p:cNvSpPr>
          <p:nvPr/>
        </p:nvSpPr>
        <p:spPr>
          <a:xfrm>
            <a:off x="876300" y="1524000"/>
            <a:ext cx="10496550" cy="190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66667" lnSpcReduction="10000"/>
          </a:bodyPr>
          <a:lstStyle/>
          <a:p>
            <a:pPr algn="l">
              <a:defRPr sz="975" b="1">
                <a:solidFill>
                  <a:srgbClr val="E0B14D"/>
                </a:solidFill>
                <a:latin typeface="DejaVu Sans"/>
                <a:ea typeface="DejaVu Sans"/>
                <a:cs typeface="DejaVu Sans"/>
              </a:defRPr>
            </a:pPr>
            <a:r>
              <a:rPr sz="975" b="1">
                <a:solidFill>
                  <a:srgbClr val="E0B14D"/>
                </a:solidFill>
                <a:latin typeface="DejaVu Sans"/>
                <a:ea typeface="DejaVu Sans"/>
                <a:cs typeface="DejaVu Sans"/>
              </a:rPr>
              <a:t>ВИЗНАЧЕННЯ</a:t>
            </a:r>
          </a:p>
        </p:txBody>
      </p:sp>
      <p:sp>
        <p:nvSpPr>
          <p:cNvPr id="8" name="Прямокутник 7">
            <a:extLst>
              <a:ext uri="{FF2B5EF4-FFF2-40B4-BE49-F238E27FC236}">
                <a16:creationId xmlns:a16="http://schemas.microsoft.com/office/drawing/2014/main" id="{40ECC4A9-678A-42A1-BDCC-A1FCA5997010}"/>
              </a:ext>
            </a:extLst>
          </p:cNvPr>
          <p:cNvSpPr>
            <a:spLocks noGrp="1"/>
          </p:cNvSpPr>
          <p:nvPr/>
        </p:nvSpPr>
        <p:spPr>
          <a:xfrm>
            <a:off x="876300" y="1724025"/>
            <a:ext cx="10496550" cy="4381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1759" lnSpcReduction="10000"/>
          </a:bodyPr>
          <a:lstStyle/>
          <a:p>
            <a:pPr algn="l">
              <a:defRPr sz="13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Повоєнне екологічне відновлення України — системне усунення воєнних екологічних наслідків з урахуванням масштабу території, різноманітності природних зон і високої концентрації промислових об’єктів.</a:t>
            </a:r>
          </a:p>
        </p:txBody>
      </p:sp>
      <p:sp>
        <p:nvSpPr>
          <p:cNvPr id="9" name="Прямокутник: округлені кути 8">
            <a:extLst>
              <a:ext uri="{FF2B5EF4-FFF2-40B4-BE49-F238E27FC236}">
                <a16:creationId xmlns:a16="http://schemas.microsoft.com/office/drawing/2014/main" id="{0692B18F-ED57-4D06-92C8-2F3BC7062CA9}"/>
              </a:ext>
            </a:extLst>
          </p:cNvPr>
          <p:cNvSpPr>
            <a:spLocks noGrp="1"/>
          </p:cNvSpPr>
          <p:nvPr/>
        </p:nvSpPr>
        <p:spPr>
          <a:xfrm>
            <a:off x="609600" y="2571750"/>
            <a:ext cx="3143250" cy="2019300"/>
          </a:xfrm>
          <a:prstGeom prst="roundRect">
            <a:avLst>
              <a:gd name="adj" fmla="val 7547"/>
            </a:avLst>
          </a:prstGeom>
          <a:solidFill>
            <a:srgbClr val="E0B14D"/>
          </a:solidFill>
          <a:ln w="0">
            <a:noFill/>
          </a:ln>
        </p:spPr>
      </p:sp>
      <p:sp>
        <p:nvSpPr>
          <p:cNvPr id="10" name="Прямокутник 9">
            <a:extLst>
              <a:ext uri="{FF2B5EF4-FFF2-40B4-BE49-F238E27FC236}">
                <a16:creationId xmlns:a16="http://schemas.microsoft.com/office/drawing/2014/main" id="{013C8608-9E6B-4D0F-8A55-B94E46073122}"/>
              </a:ext>
            </a:extLst>
          </p:cNvPr>
          <p:cNvSpPr>
            <a:spLocks noGrp="1"/>
          </p:cNvSpPr>
          <p:nvPr/>
        </p:nvSpPr>
        <p:spPr>
          <a:xfrm>
            <a:off x="838200" y="2724150"/>
            <a:ext cx="2686050" cy="7048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9383"/>
          </a:bodyPr>
          <a:lstStyle/>
          <a:p>
            <a:pPr algn="ctr">
              <a:defRPr sz="4050" b="1">
                <a:solidFill>
                  <a:srgbClr val="0B1F33"/>
                </a:solidFill>
                <a:latin typeface="DejaVu Sans"/>
                <a:ea typeface="DejaVu Sans"/>
                <a:cs typeface="DejaVu Sans"/>
              </a:defRPr>
            </a:pPr>
            <a:r>
              <a:rPr sz="4050" b="1">
                <a:solidFill>
                  <a:srgbClr val="0B1F33"/>
                </a:solidFill>
                <a:latin typeface="DejaVu Sans"/>
                <a:ea typeface="DejaVu Sans"/>
                <a:cs typeface="DejaVu Sans"/>
              </a:rPr>
              <a:t>$197,5</a:t>
            </a:r>
          </a:p>
        </p:txBody>
      </p:sp>
      <p:sp>
        <p:nvSpPr>
          <p:cNvPr id="11" name="Прямокутник 10">
            <a:extLst>
              <a:ext uri="{FF2B5EF4-FFF2-40B4-BE49-F238E27FC236}">
                <a16:creationId xmlns:a16="http://schemas.microsoft.com/office/drawing/2014/main" id="{66932997-7847-4767-BA7C-3FC80F7457C1}"/>
              </a:ext>
            </a:extLst>
          </p:cNvPr>
          <p:cNvSpPr>
            <a:spLocks noGrp="1"/>
          </p:cNvSpPr>
          <p:nvPr/>
        </p:nvSpPr>
        <p:spPr>
          <a:xfrm>
            <a:off x="838200" y="3390900"/>
            <a:ext cx="2686050" cy="5143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2500" lnSpcReduction="10000"/>
          </a:bodyPr>
          <a:lstStyle/>
          <a:p>
            <a:pPr algn="ctr">
              <a:defRPr sz="1500" b="1">
                <a:solidFill>
                  <a:srgbClr val="0B1F33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>
                <a:solidFill>
                  <a:srgbClr val="0B1F33"/>
                </a:solidFill>
                <a:latin typeface="DejaVu Sans"/>
                <a:ea typeface="DejaVu Sans"/>
                <a:cs typeface="DejaVu Sans"/>
              </a:rPr>
              <a:t>млрд прямих фізичних збитків</a:t>
            </a:r>
          </a:p>
        </p:txBody>
      </p:sp>
      <p:sp>
        <p:nvSpPr>
          <p:cNvPr id="12" name="Прямокутник 11">
            <a:extLst>
              <a:ext uri="{FF2B5EF4-FFF2-40B4-BE49-F238E27FC236}">
                <a16:creationId xmlns:a16="http://schemas.microsoft.com/office/drawing/2014/main" id="{9F8EC2FB-5DD7-4625-95A2-D69D78A830EF}"/>
              </a:ext>
            </a:extLst>
          </p:cNvPr>
          <p:cNvSpPr>
            <a:spLocks noGrp="1"/>
          </p:cNvSpPr>
          <p:nvPr/>
        </p:nvSpPr>
        <p:spPr>
          <a:xfrm>
            <a:off x="838200" y="3943350"/>
            <a:ext cx="2686050" cy="4381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1050" b="0">
                <a:solidFill>
                  <a:srgbClr val="0B1F33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0B1F33"/>
                </a:solidFill>
                <a:latin typeface="DejaVu Sans"/>
                <a:ea typeface="DejaVu Sans"/>
                <a:cs typeface="DejaVu Sans"/>
              </a:rPr>
              <a:t>оцінка KSE Institute</a:t>
            </a:r>
          </a:p>
          <a:p>
            <a:pPr algn="ctr">
              <a:defRPr sz="1050" b="0">
                <a:solidFill>
                  <a:srgbClr val="0B1F33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0B1F33"/>
                </a:solidFill>
                <a:latin typeface="DejaVu Sans"/>
                <a:ea typeface="DejaVu Sans"/>
                <a:cs typeface="DejaVu Sans"/>
              </a:rPr>
              <a:t>станом на лютий 2026 року</a:t>
            </a:r>
          </a:p>
        </p:txBody>
      </p:sp>
      <p:pic>
        <p:nvPicPr>
          <p:cNvPr id="39" name="Рисунок 38"/>
          <p:cNvPicPr>
            <a:picLocks noChangeAspect="1"/>
          </p:cNvPicPr>
          <p:nvPr/>
        </p:nvPicPr>
        <p:blipFill>
          <a:blip r:embed="rId3"/>
          <a:srcRect t="26038" b="26038"/>
          <a:stretch>
            <a:fillRect/>
          </a:stretch>
        </p:blipFill>
        <p:spPr>
          <a:xfrm>
            <a:off x="4095750" y="2571750"/>
            <a:ext cx="7486650" cy="2019300"/>
          </a:xfrm>
          <a:prstGeom prst="rect">
            <a:avLst/>
          </a:prstGeom>
        </p:spPr>
      </p:pic>
      <p:sp>
        <p:nvSpPr>
          <p:cNvPr id="14" name="Прямокутник: округлені кути 13">
            <a:extLst>
              <a:ext uri="{FF2B5EF4-FFF2-40B4-BE49-F238E27FC236}">
                <a16:creationId xmlns:a16="http://schemas.microsoft.com/office/drawing/2014/main" id="{9817554C-28AF-49C6-B535-FE5D0F216882}"/>
              </a:ext>
            </a:extLst>
          </p:cNvPr>
          <p:cNvSpPr>
            <a:spLocks noGrp="1"/>
          </p:cNvSpPr>
          <p:nvPr/>
        </p:nvSpPr>
        <p:spPr>
          <a:xfrm>
            <a:off x="609600" y="4857750"/>
            <a:ext cx="2000250" cy="533400"/>
          </a:xfrm>
          <a:prstGeom prst="roundRect">
            <a:avLst>
              <a:gd name="adj" fmla="val 19643"/>
            </a:avLst>
          </a:prstGeom>
          <a:solidFill>
            <a:srgbClr val="18374F"/>
          </a:solidFill>
          <a:ln w="0">
            <a:noFill/>
          </a:ln>
        </p:spPr>
      </p:sp>
      <p:sp>
        <p:nvSpPr>
          <p:cNvPr id="15" name="Прямокутник 14">
            <a:extLst>
              <a:ext uri="{FF2B5EF4-FFF2-40B4-BE49-F238E27FC236}">
                <a16:creationId xmlns:a16="http://schemas.microsoft.com/office/drawing/2014/main" id="{A17F643E-2BE7-4DFC-8637-0678D9212626}"/>
              </a:ext>
            </a:extLst>
          </p:cNvPr>
          <p:cNvSpPr>
            <a:spLocks noGrp="1"/>
          </p:cNvSpPr>
          <p:nvPr/>
        </p:nvSpPr>
        <p:spPr>
          <a:xfrm>
            <a:off x="704850" y="4933950"/>
            <a:ext cx="1809750" cy="3810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11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повітря та води</a:t>
            </a:r>
          </a:p>
        </p:txBody>
      </p:sp>
      <p:sp>
        <p:nvSpPr>
          <p:cNvPr id="16" name="Прямокутник: округлені кути 15">
            <a:extLst>
              <a:ext uri="{FF2B5EF4-FFF2-40B4-BE49-F238E27FC236}">
                <a16:creationId xmlns:a16="http://schemas.microsoft.com/office/drawing/2014/main" id="{1C66632C-F1C2-44A6-A97B-5A5770B8151E}"/>
              </a:ext>
            </a:extLst>
          </p:cNvPr>
          <p:cNvSpPr>
            <a:spLocks noGrp="1"/>
          </p:cNvSpPr>
          <p:nvPr/>
        </p:nvSpPr>
        <p:spPr>
          <a:xfrm>
            <a:off x="2800350" y="4857750"/>
            <a:ext cx="2000250" cy="533400"/>
          </a:xfrm>
          <a:prstGeom prst="roundRect">
            <a:avLst>
              <a:gd name="adj" fmla="val 19643"/>
            </a:avLst>
          </a:prstGeom>
          <a:solidFill>
            <a:srgbClr val="275F8B"/>
          </a:solidFill>
          <a:ln w="0">
            <a:noFill/>
          </a:ln>
        </p:spPr>
      </p:sp>
      <p:sp>
        <p:nvSpPr>
          <p:cNvPr id="17" name="Прямокутник 16">
            <a:extLst>
              <a:ext uri="{FF2B5EF4-FFF2-40B4-BE49-F238E27FC236}">
                <a16:creationId xmlns:a16="http://schemas.microsoft.com/office/drawing/2014/main" id="{36B58B6A-BE19-425D-B3D5-ECA69026AC2D}"/>
              </a:ext>
            </a:extLst>
          </p:cNvPr>
          <p:cNvSpPr>
            <a:spLocks noGrp="1"/>
          </p:cNvSpPr>
          <p:nvPr/>
        </p:nvSpPr>
        <p:spPr>
          <a:xfrm>
            <a:off x="2895600" y="4933950"/>
            <a:ext cx="1809750" cy="3810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6043"/>
          </a:bodyPr>
          <a:lstStyle/>
          <a:p>
            <a:pPr algn="ctr">
              <a:defRPr sz="11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ґрунти й ландшафти</a:t>
            </a:r>
          </a:p>
        </p:txBody>
      </p:sp>
      <p:sp>
        <p:nvSpPr>
          <p:cNvPr id="18" name="Прямокутник: округлені кути 17">
            <a:extLst>
              <a:ext uri="{FF2B5EF4-FFF2-40B4-BE49-F238E27FC236}">
                <a16:creationId xmlns:a16="http://schemas.microsoft.com/office/drawing/2014/main" id="{ECFCC62B-5995-47CE-AA2F-89B893B964A8}"/>
              </a:ext>
            </a:extLst>
          </p:cNvPr>
          <p:cNvSpPr>
            <a:spLocks noGrp="1"/>
          </p:cNvSpPr>
          <p:nvPr/>
        </p:nvSpPr>
        <p:spPr>
          <a:xfrm>
            <a:off x="4991100" y="4857750"/>
            <a:ext cx="2000250" cy="533400"/>
          </a:xfrm>
          <a:prstGeom prst="roundRect">
            <a:avLst>
              <a:gd name="adj" fmla="val 19643"/>
            </a:avLst>
          </a:prstGeom>
          <a:solidFill>
            <a:srgbClr val="18374F"/>
          </a:solidFill>
          <a:ln w="0">
            <a:noFill/>
          </a:ln>
        </p:spPr>
      </p:sp>
      <p:sp>
        <p:nvSpPr>
          <p:cNvPr id="19" name="Прямокутник 18">
            <a:extLst>
              <a:ext uri="{FF2B5EF4-FFF2-40B4-BE49-F238E27FC236}">
                <a16:creationId xmlns:a16="http://schemas.microsoft.com/office/drawing/2014/main" id="{D75F5818-7111-486D-BCB0-919D24B71311}"/>
              </a:ext>
            </a:extLst>
          </p:cNvPr>
          <p:cNvSpPr>
            <a:spLocks noGrp="1"/>
          </p:cNvSpPr>
          <p:nvPr/>
        </p:nvSpPr>
        <p:spPr>
          <a:xfrm>
            <a:off x="5086350" y="4933950"/>
            <a:ext cx="1809750" cy="3810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1944" lnSpcReduction="10000"/>
          </a:bodyPr>
          <a:lstStyle/>
          <a:p>
            <a:pPr algn="ctr">
              <a:defRPr sz="11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пожежі та біорізноманіття</a:t>
            </a:r>
          </a:p>
        </p:txBody>
      </p:sp>
      <p:sp>
        <p:nvSpPr>
          <p:cNvPr id="20" name="Прямокутник: округлені кути 19">
            <a:extLst>
              <a:ext uri="{FF2B5EF4-FFF2-40B4-BE49-F238E27FC236}">
                <a16:creationId xmlns:a16="http://schemas.microsoft.com/office/drawing/2014/main" id="{EFB32013-3D1A-42BE-B81F-8C662E58C860}"/>
              </a:ext>
            </a:extLst>
          </p:cNvPr>
          <p:cNvSpPr>
            <a:spLocks noGrp="1"/>
          </p:cNvSpPr>
          <p:nvPr/>
        </p:nvSpPr>
        <p:spPr>
          <a:xfrm>
            <a:off x="7181850" y="4857750"/>
            <a:ext cx="2000250" cy="533400"/>
          </a:xfrm>
          <a:prstGeom prst="roundRect">
            <a:avLst>
              <a:gd name="adj" fmla="val 19643"/>
            </a:avLst>
          </a:prstGeom>
          <a:solidFill>
            <a:srgbClr val="275F8B"/>
          </a:solidFill>
          <a:ln w="0">
            <a:noFill/>
          </a:ln>
        </p:spPr>
      </p:sp>
      <p:sp>
        <p:nvSpPr>
          <p:cNvPr id="21" name="Прямокутник 20">
            <a:extLst>
              <a:ext uri="{FF2B5EF4-FFF2-40B4-BE49-F238E27FC236}">
                <a16:creationId xmlns:a16="http://schemas.microsoft.com/office/drawing/2014/main" id="{871772DB-6C5A-450F-8104-A0A31C67B1C0}"/>
              </a:ext>
            </a:extLst>
          </p:cNvPr>
          <p:cNvSpPr>
            <a:spLocks noGrp="1"/>
          </p:cNvSpPr>
          <p:nvPr/>
        </p:nvSpPr>
        <p:spPr>
          <a:xfrm>
            <a:off x="7277100" y="4933950"/>
            <a:ext cx="1809750" cy="3810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1944" lnSpcReduction="10000"/>
          </a:bodyPr>
          <a:lstStyle/>
          <a:p>
            <a:pPr algn="ctr">
              <a:defRPr sz="11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мінування і гідроспоруди</a:t>
            </a:r>
          </a:p>
        </p:txBody>
      </p:sp>
      <p:sp>
        <p:nvSpPr>
          <p:cNvPr id="22" name="Прямокутник: округлені кути 21">
            <a:extLst>
              <a:ext uri="{FF2B5EF4-FFF2-40B4-BE49-F238E27FC236}">
                <a16:creationId xmlns:a16="http://schemas.microsoft.com/office/drawing/2014/main" id="{BF002B9F-75D2-4AA3-BAB1-5B9BF078FA44}"/>
              </a:ext>
            </a:extLst>
          </p:cNvPr>
          <p:cNvSpPr>
            <a:spLocks noGrp="1"/>
          </p:cNvSpPr>
          <p:nvPr/>
        </p:nvSpPr>
        <p:spPr>
          <a:xfrm>
            <a:off x="9372600" y="4857750"/>
            <a:ext cx="2000250" cy="533400"/>
          </a:xfrm>
          <a:prstGeom prst="roundRect">
            <a:avLst>
              <a:gd name="adj" fmla="val 19643"/>
            </a:avLst>
          </a:prstGeom>
          <a:solidFill>
            <a:srgbClr val="18374F"/>
          </a:solidFill>
          <a:ln w="0">
            <a:noFill/>
          </a:ln>
        </p:spPr>
      </p:sp>
      <p:sp>
        <p:nvSpPr>
          <p:cNvPr id="23" name="Прямокутник 22">
            <a:extLst>
              <a:ext uri="{FF2B5EF4-FFF2-40B4-BE49-F238E27FC236}">
                <a16:creationId xmlns:a16="http://schemas.microsoft.com/office/drawing/2014/main" id="{8EB3F53E-328D-4BDF-BF2E-7118011D6583}"/>
              </a:ext>
            </a:extLst>
          </p:cNvPr>
          <p:cNvSpPr>
            <a:spLocks noGrp="1"/>
          </p:cNvSpPr>
          <p:nvPr/>
        </p:nvSpPr>
        <p:spPr>
          <a:xfrm>
            <a:off x="9467850" y="4933950"/>
            <a:ext cx="1809750" cy="3810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9890"/>
          </a:bodyPr>
          <a:lstStyle/>
          <a:p>
            <a:pPr algn="ctr">
              <a:defRPr sz="11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відходи руйнування</a:t>
            </a:r>
          </a:p>
        </p:txBody>
      </p:sp>
      <p:sp>
        <p:nvSpPr>
          <p:cNvPr id="24" name="Прямокутник: округлені кути 23">
            <a:extLst>
              <a:ext uri="{FF2B5EF4-FFF2-40B4-BE49-F238E27FC236}">
                <a16:creationId xmlns:a16="http://schemas.microsoft.com/office/drawing/2014/main" id="{BD034081-2149-458B-B30D-9642CA63EB5C}"/>
              </a:ext>
            </a:extLst>
          </p:cNvPr>
          <p:cNvSpPr>
            <a:spLocks noGrp="1"/>
          </p:cNvSpPr>
          <p:nvPr/>
        </p:nvSpPr>
        <p:spPr>
          <a:xfrm>
            <a:off x="609600" y="5619750"/>
            <a:ext cx="10972800" cy="609600"/>
          </a:xfrm>
          <a:prstGeom prst="roundRect">
            <a:avLst>
              <a:gd name="adj" fmla="val 21875"/>
            </a:avLst>
          </a:prstGeom>
          <a:solidFill>
            <a:srgbClr val="AE6054"/>
          </a:solidFill>
          <a:ln w="0">
            <a:noFill/>
          </a:ln>
        </p:spPr>
      </p:sp>
      <p:sp>
        <p:nvSpPr>
          <p:cNvPr id="25" name="Прямокутник 24">
            <a:extLst>
              <a:ext uri="{FF2B5EF4-FFF2-40B4-BE49-F238E27FC236}">
                <a16:creationId xmlns:a16="http://schemas.microsoft.com/office/drawing/2014/main" id="{D21BE2B5-CBBB-425B-86B7-D1C55332F792}"/>
              </a:ext>
            </a:extLst>
          </p:cNvPr>
          <p:cNvSpPr>
            <a:spLocks noGrp="1"/>
          </p:cNvSpPr>
          <p:nvPr/>
        </p:nvSpPr>
        <p:spPr>
          <a:xfrm>
            <a:off x="838200" y="5686425"/>
            <a:ext cx="10515600" cy="4762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14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Економічна оцінка фізичних збитків не охоплює повного масштабу екологічної шкоди.</a:t>
            </a:r>
          </a:p>
        </p:txBody>
      </p:sp>
      <p:sp>
        <p:nvSpPr>
          <p:cNvPr id="26" name="Прямокутник 25">
            <a:extLst>
              <a:ext uri="{FF2B5EF4-FFF2-40B4-BE49-F238E27FC236}">
                <a16:creationId xmlns:a16="http://schemas.microsoft.com/office/drawing/2014/main" id="{FB142EE8-A402-48B8-95D2-E9C259D34DC9}"/>
              </a:ext>
            </a:extLst>
          </p:cNvPr>
          <p:cNvSpPr>
            <a:spLocks noGrp="1"/>
          </p:cNvSpPr>
          <p:nvPr/>
        </p:nvSpPr>
        <p:spPr>
          <a:xfrm>
            <a:off x="609600" y="6562725"/>
            <a:ext cx="7239000" cy="1333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40741" lnSpcReduction="10000"/>
          </a:bodyPr>
          <a:lstStyle/>
          <a:p>
            <a:pPr algn="l">
              <a:defRPr sz="675" b="0">
                <a:solidFill>
                  <a:srgbClr val="AFC1C9"/>
                </a:solidFill>
                <a:latin typeface="DejaVu Sans"/>
                <a:ea typeface="DejaVu Sans"/>
                <a:cs typeface="DejaVu Sans"/>
              </a:defRPr>
            </a:pPr>
            <a:r>
              <a:rPr sz="675" b="0">
                <a:solidFill>
                  <a:srgbClr val="AFC1C9"/>
                </a:solidFill>
                <a:latin typeface="DejaVu Sans"/>
                <a:ea typeface="DejaVu Sans"/>
                <a:cs typeface="DejaVu Sans"/>
              </a:rPr>
              <a:t>E2 «Екологія»  •  Повоєнне відновлення забруднених територій</a:t>
            </a:r>
          </a:p>
        </p:txBody>
      </p:sp>
    </p:spTree>
    <p:extLst>
      <p:ext uri="{BB962C8B-B14F-4D97-AF65-F5344CB8AC3E}">
        <p14:creationId xmlns:p14="http://schemas.microsoft.com/office/powerpoint/2010/main" val="122992380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Прямокутник 35">
            <a:extLst>
              <a:ext uri="{FF2B5EF4-FFF2-40B4-BE49-F238E27FC236}">
                <a16:creationId xmlns:a16="http://schemas.microsoft.com/office/drawing/2014/main" id="{CAD2EDE0-67D7-4DA6-A43C-A8D8A99C509F}"/>
              </a:ext>
            </a:extLst>
          </p:cNvPr>
          <p:cNvSpPr>
            <a:spLocks noGrp="1"/>
          </p:cNvSpPr>
          <p:nvPr/>
        </p:nvSpPr>
        <p:spPr>
          <a:xfrm>
            <a:off x="609600" y="266700"/>
            <a:ext cx="8191500" cy="228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9808" lnSpcReduction="10000"/>
          </a:bodyPr>
          <a:lstStyle/>
          <a:p>
            <a:pPr algn="l">
              <a:defRPr sz="975" b="1">
                <a:solidFill>
                  <a:srgbClr val="43B5C7"/>
                </a:solidFill>
                <a:latin typeface="DejaVu Sans"/>
                <a:ea typeface="DejaVu Sans"/>
                <a:cs typeface="DejaVu Sans"/>
              </a:defRPr>
            </a:pPr>
            <a:r>
              <a:rPr sz="975" b="1">
                <a:solidFill>
                  <a:srgbClr val="43B5C7"/>
                </a:solidFill>
                <a:latin typeface="DejaVu Sans"/>
                <a:ea typeface="DejaVu Sans"/>
                <a:cs typeface="DejaVu Sans"/>
              </a:rPr>
              <a:t>СИСТЕМНИЙ ПІДХІД</a:t>
            </a:r>
          </a:p>
        </p:txBody>
      </p:sp>
      <p:sp>
        <p:nvSpPr>
          <p:cNvPr id="2" name="Прямокутник 1">
            <a:extLst>
              <a:ext uri="{FF2B5EF4-FFF2-40B4-BE49-F238E27FC236}">
                <a16:creationId xmlns:a16="http://schemas.microsoft.com/office/drawing/2014/main" id="{FA1C8BC4-5373-4DD9-BDA7-408479C7B53A}"/>
              </a:ext>
            </a:extLst>
          </p:cNvPr>
          <p:cNvSpPr>
            <a:spLocks noGrp="1"/>
          </p:cNvSpPr>
          <p:nvPr/>
        </p:nvSpPr>
        <p:spPr>
          <a:xfrm>
            <a:off x="609600" y="523875"/>
            <a:ext cx="10668000" cy="5905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2325" b="1">
                <a:solidFill>
                  <a:srgbClr val="0B1F33"/>
                </a:solidFill>
                <a:latin typeface="DejaVu Sans"/>
                <a:ea typeface="DejaVu Sans"/>
                <a:cs typeface="DejaVu Sans"/>
              </a:defRPr>
            </a:pPr>
            <a:r>
              <a:rPr sz="2325" b="1">
                <a:solidFill>
                  <a:srgbClr val="0B1F33"/>
                </a:solidFill>
                <a:latin typeface="DejaVu Sans"/>
                <a:ea typeface="DejaVu Sans"/>
                <a:cs typeface="DejaVu Sans"/>
              </a:rPr>
              <a:t>Чотири рівні екологічного відновлення</a:t>
            </a:r>
          </a:p>
        </p:txBody>
      </p:sp>
      <p:sp>
        <p:nvSpPr>
          <p:cNvPr id="3" name="Прямокутник 2">
            <a:extLst>
              <a:ext uri="{FF2B5EF4-FFF2-40B4-BE49-F238E27FC236}">
                <a16:creationId xmlns:a16="http://schemas.microsoft.com/office/drawing/2014/main" id="{55A58073-8AB6-461A-BE0C-5C32FE01FFA7}"/>
              </a:ext>
            </a:extLst>
          </p:cNvPr>
          <p:cNvSpPr>
            <a:spLocks noGrp="1"/>
          </p:cNvSpPr>
          <p:nvPr/>
        </p:nvSpPr>
        <p:spPr>
          <a:xfrm>
            <a:off x="609600" y="1181100"/>
            <a:ext cx="10972800" cy="28575"/>
          </a:xfrm>
          <a:prstGeom prst="rect">
            <a:avLst/>
          </a:prstGeom>
          <a:solidFill>
            <a:srgbClr val="43B5C7"/>
          </a:solidFill>
          <a:ln w="0">
            <a:noFill/>
          </a:ln>
        </p:spPr>
      </p:sp>
      <p:sp>
        <p:nvSpPr>
          <p:cNvPr id="4" name="Прямокутник 3">
            <a:extLst>
              <a:ext uri="{FF2B5EF4-FFF2-40B4-BE49-F238E27FC236}">
                <a16:creationId xmlns:a16="http://schemas.microsoft.com/office/drawing/2014/main" id="{D8E8B561-B686-4657-956A-9F5C505C51B9}"/>
              </a:ext>
            </a:extLst>
          </p:cNvPr>
          <p:cNvSpPr>
            <a:spLocks noGrp="1"/>
          </p:cNvSpPr>
          <p:nvPr/>
        </p:nvSpPr>
        <p:spPr>
          <a:xfrm>
            <a:off x="11001375" y="266700"/>
            <a:ext cx="581025" cy="228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9808" lnSpcReduction="10000"/>
          </a:bodyPr>
          <a:lstStyle/>
          <a:p>
            <a:pPr algn="r">
              <a:defRPr sz="975" b="1">
                <a:solidFill>
                  <a:srgbClr val="5C6E79"/>
                </a:solidFill>
                <a:latin typeface="DejaVu Sans"/>
                <a:ea typeface="DejaVu Sans"/>
                <a:cs typeface="DejaVu Sans"/>
              </a:defRPr>
            </a:pPr>
            <a:r>
              <a:rPr lang="uk-UA" sz="975" b="1" dirty="0">
                <a:solidFill>
                  <a:srgbClr val="5C6E79"/>
                </a:solidFill>
                <a:latin typeface="DejaVu Sans"/>
                <a:ea typeface="DejaVu Sans"/>
                <a:cs typeface="DejaVu Sans"/>
              </a:rPr>
              <a:t>27</a:t>
            </a:r>
            <a:endParaRPr sz="975" b="1" dirty="0">
              <a:solidFill>
                <a:srgbClr val="5C6E79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5" name="Прямокутник: округлені кути 4">
            <a:extLst>
              <a:ext uri="{FF2B5EF4-FFF2-40B4-BE49-F238E27FC236}">
                <a16:creationId xmlns:a16="http://schemas.microsoft.com/office/drawing/2014/main" id="{5F6B69C2-20A8-43E4-A1E6-B4A5ED6179E2}"/>
              </a:ext>
            </a:extLst>
          </p:cNvPr>
          <p:cNvSpPr>
            <a:spLocks noGrp="1"/>
          </p:cNvSpPr>
          <p:nvPr/>
        </p:nvSpPr>
        <p:spPr>
          <a:xfrm>
            <a:off x="609600" y="1428750"/>
            <a:ext cx="10972800" cy="819150"/>
          </a:xfrm>
          <a:prstGeom prst="roundRect">
            <a:avLst>
              <a:gd name="adj" fmla="val 16279"/>
            </a:avLst>
          </a:prstGeom>
          <a:solidFill>
            <a:srgbClr val="E4EEF1"/>
          </a:solidFill>
          <a:ln w="0">
            <a:noFill/>
          </a:ln>
        </p:spPr>
      </p:sp>
      <p:sp>
        <p:nvSpPr>
          <p:cNvPr id="6" name="Прямокутник: округлені кути 5">
            <a:extLst>
              <a:ext uri="{FF2B5EF4-FFF2-40B4-BE49-F238E27FC236}">
                <a16:creationId xmlns:a16="http://schemas.microsoft.com/office/drawing/2014/main" id="{83FE36ED-F1BE-4417-8FD6-78FDF615870A}"/>
              </a:ext>
            </a:extLst>
          </p:cNvPr>
          <p:cNvSpPr>
            <a:spLocks noGrp="1"/>
          </p:cNvSpPr>
          <p:nvPr/>
        </p:nvSpPr>
        <p:spPr>
          <a:xfrm>
            <a:off x="609600" y="1428750"/>
            <a:ext cx="85725" cy="819150"/>
          </a:xfrm>
          <a:prstGeom prst="roundRect">
            <a:avLst>
              <a:gd name="adj" fmla="val 44444"/>
            </a:avLst>
          </a:prstGeom>
          <a:solidFill>
            <a:srgbClr val="E0B14D"/>
          </a:solidFill>
          <a:ln w="0">
            <a:noFill/>
          </a:ln>
        </p:spPr>
      </p:sp>
      <p:sp>
        <p:nvSpPr>
          <p:cNvPr id="7" name="Прямокутник 6">
            <a:extLst>
              <a:ext uri="{FF2B5EF4-FFF2-40B4-BE49-F238E27FC236}">
                <a16:creationId xmlns:a16="http://schemas.microsoft.com/office/drawing/2014/main" id="{D63D89AD-1E5A-412B-8DB8-98D16463B36B}"/>
              </a:ext>
            </a:extLst>
          </p:cNvPr>
          <p:cNvSpPr>
            <a:spLocks noGrp="1"/>
          </p:cNvSpPr>
          <p:nvPr/>
        </p:nvSpPr>
        <p:spPr>
          <a:xfrm>
            <a:off x="876300" y="1524000"/>
            <a:ext cx="10496550" cy="190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66667" lnSpcReduction="10000"/>
          </a:bodyPr>
          <a:lstStyle/>
          <a:p>
            <a:pPr algn="l">
              <a:defRPr sz="975" b="1">
                <a:solidFill>
                  <a:srgbClr val="E0B14D"/>
                </a:solidFill>
                <a:latin typeface="DejaVu Sans"/>
                <a:ea typeface="DejaVu Sans"/>
                <a:cs typeface="DejaVu Sans"/>
              </a:defRPr>
            </a:pPr>
            <a:r>
              <a:rPr sz="975" b="1">
                <a:solidFill>
                  <a:srgbClr val="E0B14D"/>
                </a:solidFill>
                <a:latin typeface="DejaVu Sans"/>
                <a:ea typeface="DejaVu Sans"/>
                <a:cs typeface="DejaVu Sans"/>
              </a:rPr>
              <a:t>ВИЗНАЧЕННЯ</a:t>
            </a:r>
          </a:p>
        </p:txBody>
      </p:sp>
      <p:sp>
        <p:nvSpPr>
          <p:cNvPr id="8" name="Прямокутник 7">
            <a:extLst>
              <a:ext uri="{FF2B5EF4-FFF2-40B4-BE49-F238E27FC236}">
                <a16:creationId xmlns:a16="http://schemas.microsoft.com/office/drawing/2014/main" id="{B85F5F06-F7C5-4949-AD16-A99C886461BE}"/>
              </a:ext>
            </a:extLst>
          </p:cNvPr>
          <p:cNvSpPr>
            <a:spLocks noGrp="1"/>
          </p:cNvSpPr>
          <p:nvPr/>
        </p:nvSpPr>
        <p:spPr>
          <a:xfrm>
            <a:off x="876300" y="1724025"/>
            <a:ext cx="10496550" cy="4381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1759" lnSpcReduction="10000"/>
          </a:bodyPr>
          <a:lstStyle/>
          <a:p>
            <a:pPr algn="l">
              <a:defRPr sz="1350" b="1">
                <a:solidFill>
                  <a:srgbClr val="0B1F33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0B1F33"/>
                </a:solidFill>
                <a:latin typeface="DejaVu Sans"/>
                <a:ea typeface="DejaVu Sans"/>
                <a:cs typeface="DejaVu Sans"/>
              </a:rPr>
              <a:t>Багаторівневе відновлення — узгодження заходів на локальному, ландшафтному, регіональному та національному рівнях, щоб рішення для окремої ділянки підтримували безпеку ширшої території.</a:t>
            </a:r>
          </a:p>
        </p:txBody>
      </p:sp>
      <p:sp>
        <p:nvSpPr>
          <p:cNvPr id="9" name="Прямокутник: округлені кути 8">
            <a:extLst>
              <a:ext uri="{FF2B5EF4-FFF2-40B4-BE49-F238E27FC236}">
                <a16:creationId xmlns:a16="http://schemas.microsoft.com/office/drawing/2014/main" id="{381C94D9-641E-452F-9FCC-11C04F33528C}"/>
              </a:ext>
            </a:extLst>
          </p:cNvPr>
          <p:cNvSpPr>
            <a:spLocks noGrp="1"/>
          </p:cNvSpPr>
          <p:nvPr/>
        </p:nvSpPr>
        <p:spPr>
          <a:xfrm>
            <a:off x="609600" y="2590800"/>
            <a:ext cx="2514600" cy="2647950"/>
          </a:xfrm>
          <a:prstGeom prst="roundRect">
            <a:avLst>
              <a:gd name="adj" fmla="val 5303"/>
            </a:avLst>
          </a:prstGeom>
          <a:solidFill>
            <a:srgbClr val="FFFFFF"/>
          </a:solidFill>
          <a:ln w="9525">
            <a:solidFill>
              <a:srgbClr val="BDD0D7"/>
            </a:solidFill>
          </a:ln>
        </p:spPr>
      </p:sp>
      <p:sp>
        <p:nvSpPr>
          <p:cNvPr id="10" name="Прямокутник: округлені кути 9">
            <a:extLst>
              <a:ext uri="{FF2B5EF4-FFF2-40B4-BE49-F238E27FC236}">
                <a16:creationId xmlns:a16="http://schemas.microsoft.com/office/drawing/2014/main" id="{D7A98564-FA3E-4F9D-AFC3-CF0FB77D0530}"/>
              </a:ext>
            </a:extLst>
          </p:cNvPr>
          <p:cNvSpPr>
            <a:spLocks noGrp="1"/>
          </p:cNvSpPr>
          <p:nvPr/>
        </p:nvSpPr>
        <p:spPr>
          <a:xfrm>
            <a:off x="609600" y="2590800"/>
            <a:ext cx="2514600" cy="85725"/>
          </a:xfrm>
          <a:prstGeom prst="roundRect">
            <a:avLst>
              <a:gd name="adj" fmla="val 44444"/>
            </a:avLst>
          </a:prstGeom>
          <a:solidFill>
            <a:srgbClr val="AE6054"/>
          </a:solidFill>
          <a:ln w="0">
            <a:noFill/>
          </a:ln>
        </p:spPr>
      </p:sp>
      <p:sp>
        <p:nvSpPr>
          <p:cNvPr id="11" name="Прямокутник 10">
            <a:extLst>
              <a:ext uri="{FF2B5EF4-FFF2-40B4-BE49-F238E27FC236}">
                <a16:creationId xmlns:a16="http://schemas.microsoft.com/office/drawing/2014/main" id="{5445A2E8-B3F6-4B42-B9A4-7863EFC3F092}"/>
              </a:ext>
            </a:extLst>
          </p:cNvPr>
          <p:cNvSpPr>
            <a:spLocks noGrp="1"/>
          </p:cNvSpPr>
          <p:nvPr/>
        </p:nvSpPr>
        <p:spPr>
          <a:xfrm>
            <a:off x="819150" y="2781300"/>
            <a:ext cx="2095500" cy="190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66667" lnSpcReduction="10000"/>
          </a:bodyPr>
          <a:lstStyle/>
          <a:p>
            <a:pPr algn="l">
              <a:defRPr sz="975" b="1">
                <a:solidFill>
                  <a:srgbClr val="AE6054"/>
                </a:solidFill>
                <a:latin typeface="DejaVu Sans"/>
                <a:ea typeface="DejaVu Sans"/>
                <a:cs typeface="DejaVu Sans"/>
              </a:defRPr>
            </a:pPr>
            <a:r>
              <a:rPr sz="975" b="1">
                <a:solidFill>
                  <a:srgbClr val="AE6054"/>
                </a:solidFill>
                <a:latin typeface="DejaVu Sans"/>
                <a:ea typeface="DejaVu Sans"/>
                <a:cs typeface="DejaVu Sans"/>
              </a:rPr>
              <a:t>1. ЛОКАЛЬНИЙ</a:t>
            </a:r>
          </a:p>
        </p:txBody>
      </p:sp>
      <p:sp>
        <p:nvSpPr>
          <p:cNvPr id="12" name="Прямокутник 11">
            <a:extLst>
              <a:ext uri="{FF2B5EF4-FFF2-40B4-BE49-F238E27FC236}">
                <a16:creationId xmlns:a16="http://schemas.microsoft.com/office/drawing/2014/main" id="{35096FAC-C89E-401A-801A-CB99CC9009B0}"/>
              </a:ext>
            </a:extLst>
          </p:cNvPr>
          <p:cNvSpPr>
            <a:spLocks noGrp="1"/>
          </p:cNvSpPr>
          <p:nvPr/>
        </p:nvSpPr>
        <p:spPr>
          <a:xfrm>
            <a:off x="819150" y="3105150"/>
            <a:ext cx="2095500" cy="4000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500" b="1">
                <a:solidFill>
                  <a:srgbClr val="0B1F33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>
                <a:solidFill>
                  <a:srgbClr val="0B1F33"/>
                </a:solidFill>
                <a:latin typeface="DejaVu Sans"/>
                <a:ea typeface="DejaVu Sans"/>
                <a:cs typeface="DejaVu Sans"/>
              </a:rPr>
              <a:t>Окремий об’єкт</a:t>
            </a:r>
          </a:p>
        </p:txBody>
      </p:sp>
      <p:sp>
        <p:nvSpPr>
          <p:cNvPr id="13" name="Прямокутник 12">
            <a:extLst>
              <a:ext uri="{FF2B5EF4-FFF2-40B4-BE49-F238E27FC236}">
                <a16:creationId xmlns:a16="http://schemas.microsoft.com/office/drawing/2014/main" id="{288371D0-F653-400E-B354-BC584EC1C92F}"/>
              </a:ext>
            </a:extLst>
          </p:cNvPr>
          <p:cNvSpPr>
            <a:spLocks noGrp="1"/>
          </p:cNvSpPr>
          <p:nvPr/>
        </p:nvSpPr>
        <p:spPr>
          <a:xfrm>
            <a:off x="819150" y="3638550"/>
            <a:ext cx="2095500" cy="10096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275" b="0">
                <a:solidFill>
                  <a:srgbClr val="172735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172735"/>
                </a:solidFill>
                <a:latin typeface="DejaVu Sans"/>
                <a:ea typeface="DejaVu Sans"/>
                <a:cs typeface="DejaVu Sans"/>
              </a:rPr>
              <a:t>вирва  •  забруднений ґрунт  •  очищення</a:t>
            </a:r>
          </a:p>
        </p:txBody>
      </p:sp>
      <p:sp>
        <p:nvSpPr>
          <p:cNvPr id="14" name="Прямокутник 13">
            <a:extLst>
              <a:ext uri="{FF2B5EF4-FFF2-40B4-BE49-F238E27FC236}">
                <a16:creationId xmlns:a16="http://schemas.microsoft.com/office/drawing/2014/main" id="{8054CD97-9E18-49DB-8DE8-8718007F366E}"/>
              </a:ext>
            </a:extLst>
          </p:cNvPr>
          <p:cNvSpPr>
            <a:spLocks noGrp="1"/>
          </p:cNvSpPr>
          <p:nvPr/>
        </p:nvSpPr>
        <p:spPr>
          <a:xfrm>
            <a:off x="819150" y="4705350"/>
            <a:ext cx="2095500" cy="3429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8000" lnSpcReduction="10000"/>
          </a:bodyPr>
          <a:lstStyle/>
          <a:p>
            <a:pPr algn="r">
              <a:defRPr sz="1875" b="1">
                <a:solidFill>
                  <a:srgbClr val="AE6054"/>
                </a:solidFill>
                <a:latin typeface="DejaVu Sans"/>
                <a:ea typeface="DejaVu Sans"/>
                <a:cs typeface="DejaVu Sans"/>
              </a:defRPr>
            </a:pPr>
            <a:r>
              <a:rPr sz="1875" b="1">
                <a:solidFill>
                  <a:srgbClr val="AE6054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15" name="Прямокутник: округлені кути 14">
            <a:extLst>
              <a:ext uri="{FF2B5EF4-FFF2-40B4-BE49-F238E27FC236}">
                <a16:creationId xmlns:a16="http://schemas.microsoft.com/office/drawing/2014/main" id="{D99F4C5E-26EA-4D68-9D6B-4C39E48A1747}"/>
              </a:ext>
            </a:extLst>
          </p:cNvPr>
          <p:cNvSpPr>
            <a:spLocks noGrp="1"/>
          </p:cNvSpPr>
          <p:nvPr/>
        </p:nvSpPr>
        <p:spPr>
          <a:xfrm>
            <a:off x="3352800" y="2590800"/>
            <a:ext cx="2514600" cy="2647950"/>
          </a:xfrm>
          <a:prstGeom prst="roundRect">
            <a:avLst>
              <a:gd name="adj" fmla="val 5303"/>
            </a:avLst>
          </a:prstGeom>
          <a:solidFill>
            <a:srgbClr val="FFFFFF"/>
          </a:solidFill>
          <a:ln w="9525">
            <a:solidFill>
              <a:srgbClr val="BDD0D7"/>
            </a:solidFill>
          </a:ln>
        </p:spPr>
      </p:sp>
      <p:sp>
        <p:nvSpPr>
          <p:cNvPr id="16" name="Прямокутник: округлені кути 15">
            <a:extLst>
              <a:ext uri="{FF2B5EF4-FFF2-40B4-BE49-F238E27FC236}">
                <a16:creationId xmlns:a16="http://schemas.microsoft.com/office/drawing/2014/main" id="{7D22E5F3-9F0B-4878-9665-E0A5D0E612F9}"/>
              </a:ext>
            </a:extLst>
          </p:cNvPr>
          <p:cNvSpPr>
            <a:spLocks noGrp="1"/>
          </p:cNvSpPr>
          <p:nvPr/>
        </p:nvSpPr>
        <p:spPr>
          <a:xfrm>
            <a:off x="3352800" y="2590800"/>
            <a:ext cx="2514600" cy="85725"/>
          </a:xfrm>
          <a:prstGeom prst="roundRect">
            <a:avLst>
              <a:gd name="adj" fmla="val 44444"/>
            </a:avLst>
          </a:prstGeom>
          <a:solidFill>
            <a:srgbClr val="E0B14D"/>
          </a:solidFill>
          <a:ln w="0">
            <a:noFill/>
          </a:ln>
        </p:spPr>
      </p:sp>
      <p:sp>
        <p:nvSpPr>
          <p:cNvPr id="17" name="Прямокутник 16">
            <a:extLst>
              <a:ext uri="{FF2B5EF4-FFF2-40B4-BE49-F238E27FC236}">
                <a16:creationId xmlns:a16="http://schemas.microsoft.com/office/drawing/2014/main" id="{DCDFE7A2-06BB-41EA-AAC2-CFD3404A7E3B}"/>
              </a:ext>
            </a:extLst>
          </p:cNvPr>
          <p:cNvSpPr>
            <a:spLocks noGrp="1"/>
          </p:cNvSpPr>
          <p:nvPr/>
        </p:nvSpPr>
        <p:spPr>
          <a:xfrm>
            <a:off x="3562350" y="2781300"/>
            <a:ext cx="2095500" cy="190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66667" lnSpcReduction="10000"/>
          </a:bodyPr>
          <a:lstStyle/>
          <a:p>
            <a:pPr algn="l">
              <a:defRPr sz="975" b="1">
                <a:solidFill>
                  <a:srgbClr val="E0B14D"/>
                </a:solidFill>
                <a:latin typeface="DejaVu Sans"/>
                <a:ea typeface="DejaVu Sans"/>
                <a:cs typeface="DejaVu Sans"/>
              </a:defRPr>
            </a:pPr>
            <a:r>
              <a:rPr sz="975" b="1">
                <a:solidFill>
                  <a:srgbClr val="E0B14D"/>
                </a:solidFill>
                <a:latin typeface="DejaVu Sans"/>
                <a:ea typeface="DejaVu Sans"/>
                <a:cs typeface="DejaVu Sans"/>
              </a:rPr>
              <a:t>2. ЛАНДШАФТНИЙ</a:t>
            </a:r>
          </a:p>
        </p:txBody>
      </p:sp>
      <p:sp>
        <p:nvSpPr>
          <p:cNvPr id="18" name="Прямокутник 17">
            <a:extLst>
              <a:ext uri="{FF2B5EF4-FFF2-40B4-BE49-F238E27FC236}">
                <a16:creationId xmlns:a16="http://schemas.microsoft.com/office/drawing/2014/main" id="{F97FBC9E-8E12-4BAC-9BFA-33FF98C865E7}"/>
              </a:ext>
            </a:extLst>
          </p:cNvPr>
          <p:cNvSpPr>
            <a:spLocks noGrp="1"/>
          </p:cNvSpPr>
          <p:nvPr/>
        </p:nvSpPr>
        <p:spPr>
          <a:xfrm>
            <a:off x="3562350" y="3105150"/>
            <a:ext cx="2095500" cy="4000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77577" lnSpcReduction="10000"/>
          </a:bodyPr>
          <a:lstStyle/>
          <a:p>
            <a:pPr algn="l">
              <a:defRPr sz="1500" b="1">
                <a:solidFill>
                  <a:srgbClr val="0B1F33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>
                <a:solidFill>
                  <a:srgbClr val="0B1F33"/>
                </a:solidFill>
                <a:latin typeface="DejaVu Sans"/>
                <a:ea typeface="DejaVu Sans"/>
                <a:cs typeface="DejaVu Sans"/>
              </a:rPr>
              <a:t>Пов’язана територія</a:t>
            </a:r>
          </a:p>
        </p:txBody>
      </p:sp>
      <p:sp>
        <p:nvSpPr>
          <p:cNvPr id="19" name="Прямокутник 18">
            <a:extLst>
              <a:ext uri="{FF2B5EF4-FFF2-40B4-BE49-F238E27FC236}">
                <a16:creationId xmlns:a16="http://schemas.microsoft.com/office/drawing/2014/main" id="{916FE6C4-0EEE-4AF1-9657-38739597F1EB}"/>
              </a:ext>
            </a:extLst>
          </p:cNvPr>
          <p:cNvSpPr>
            <a:spLocks noGrp="1"/>
          </p:cNvSpPr>
          <p:nvPr/>
        </p:nvSpPr>
        <p:spPr>
          <a:xfrm>
            <a:off x="3562350" y="3638550"/>
            <a:ext cx="2095500" cy="10096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275" b="0">
                <a:solidFill>
                  <a:srgbClr val="172735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172735"/>
                </a:solidFill>
                <a:latin typeface="DejaVu Sans"/>
                <a:ea typeface="DejaVu Sans"/>
                <a:cs typeface="DejaVu Sans"/>
              </a:rPr>
              <a:t>поле  •  лісосмуга  •  водотік  •  населений пункт</a:t>
            </a:r>
          </a:p>
        </p:txBody>
      </p:sp>
      <p:sp>
        <p:nvSpPr>
          <p:cNvPr id="20" name="Прямокутник 19">
            <a:extLst>
              <a:ext uri="{FF2B5EF4-FFF2-40B4-BE49-F238E27FC236}">
                <a16:creationId xmlns:a16="http://schemas.microsoft.com/office/drawing/2014/main" id="{A99DB130-0269-4BD3-B529-6BDA8A6E3002}"/>
              </a:ext>
            </a:extLst>
          </p:cNvPr>
          <p:cNvSpPr>
            <a:spLocks noGrp="1"/>
          </p:cNvSpPr>
          <p:nvPr/>
        </p:nvSpPr>
        <p:spPr>
          <a:xfrm>
            <a:off x="3562350" y="4705350"/>
            <a:ext cx="2095500" cy="3429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8000" lnSpcReduction="10000"/>
          </a:bodyPr>
          <a:lstStyle/>
          <a:p>
            <a:pPr algn="r">
              <a:defRPr sz="1875" b="1">
                <a:solidFill>
                  <a:srgbClr val="E0B14D"/>
                </a:solidFill>
                <a:latin typeface="DejaVu Sans"/>
                <a:ea typeface="DejaVu Sans"/>
                <a:cs typeface="DejaVu Sans"/>
              </a:defRPr>
            </a:pPr>
            <a:r>
              <a:rPr sz="1875" b="1">
                <a:solidFill>
                  <a:srgbClr val="E0B14D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21" name="Прямокутник: округлені кути 20">
            <a:extLst>
              <a:ext uri="{FF2B5EF4-FFF2-40B4-BE49-F238E27FC236}">
                <a16:creationId xmlns:a16="http://schemas.microsoft.com/office/drawing/2014/main" id="{293FB175-E928-4AC3-9748-C4D3DC54BAF4}"/>
              </a:ext>
            </a:extLst>
          </p:cNvPr>
          <p:cNvSpPr>
            <a:spLocks noGrp="1"/>
          </p:cNvSpPr>
          <p:nvPr/>
        </p:nvSpPr>
        <p:spPr>
          <a:xfrm>
            <a:off x="6096000" y="2590800"/>
            <a:ext cx="2514600" cy="2647950"/>
          </a:xfrm>
          <a:prstGeom prst="roundRect">
            <a:avLst>
              <a:gd name="adj" fmla="val 5303"/>
            </a:avLst>
          </a:prstGeom>
          <a:solidFill>
            <a:srgbClr val="FFFFFF"/>
          </a:solidFill>
          <a:ln w="9525">
            <a:solidFill>
              <a:srgbClr val="BDD0D7"/>
            </a:solidFill>
          </a:ln>
        </p:spPr>
      </p:sp>
      <p:sp>
        <p:nvSpPr>
          <p:cNvPr id="22" name="Прямокутник: округлені кути 21">
            <a:extLst>
              <a:ext uri="{FF2B5EF4-FFF2-40B4-BE49-F238E27FC236}">
                <a16:creationId xmlns:a16="http://schemas.microsoft.com/office/drawing/2014/main" id="{5C3535A6-021E-4E14-BC84-1235E502F548}"/>
              </a:ext>
            </a:extLst>
          </p:cNvPr>
          <p:cNvSpPr>
            <a:spLocks noGrp="1"/>
          </p:cNvSpPr>
          <p:nvPr/>
        </p:nvSpPr>
        <p:spPr>
          <a:xfrm>
            <a:off x="6096000" y="2590800"/>
            <a:ext cx="2514600" cy="85725"/>
          </a:xfrm>
          <a:prstGeom prst="roundRect">
            <a:avLst>
              <a:gd name="adj" fmla="val 44444"/>
            </a:avLst>
          </a:prstGeom>
          <a:solidFill>
            <a:srgbClr val="275F8B"/>
          </a:solidFill>
          <a:ln w="0">
            <a:noFill/>
          </a:ln>
        </p:spPr>
      </p:sp>
      <p:sp>
        <p:nvSpPr>
          <p:cNvPr id="23" name="Прямокутник 22">
            <a:extLst>
              <a:ext uri="{FF2B5EF4-FFF2-40B4-BE49-F238E27FC236}">
                <a16:creationId xmlns:a16="http://schemas.microsoft.com/office/drawing/2014/main" id="{2AAE6083-2736-43AB-A7CB-C96176EB2BF0}"/>
              </a:ext>
            </a:extLst>
          </p:cNvPr>
          <p:cNvSpPr>
            <a:spLocks noGrp="1"/>
          </p:cNvSpPr>
          <p:nvPr/>
        </p:nvSpPr>
        <p:spPr>
          <a:xfrm>
            <a:off x="6305550" y="2781300"/>
            <a:ext cx="2095500" cy="190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66667" lnSpcReduction="10000"/>
          </a:bodyPr>
          <a:lstStyle/>
          <a:p>
            <a:pPr algn="l">
              <a:defRPr sz="975" b="1">
                <a:solidFill>
                  <a:srgbClr val="275F8B"/>
                </a:solidFill>
                <a:latin typeface="DejaVu Sans"/>
                <a:ea typeface="DejaVu Sans"/>
                <a:cs typeface="DejaVu Sans"/>
              </a:defRPr>
            </a:pPr>
            <a:r>
              <a:rPr sz="975" b="1">
                <a:solidFill>
                  <a:srgbClr val="275F8B"/>
                </a:solidFill>
                <a:latin typeface="DejaVu Sans"/>
                <a:ea typeface="DejaVu Sans"/>
                <a:cs typeface="DejaVu Sans"/>
              </a:rPr>
              <a:t>3. РЕГІОНАЛЬНИЙ</a:t>
            </a:r>
          </a:p>
        </p:txBody>
      </p:sp>
      <p:sp>
        <p:nvSpPr>
          <p:cNvPr id="24" name="Прямокутник 23">
            <a:extLst>
              <a:ext uri="{FF2B5EF4-FFF2-40B4-BE49-F238E27FC236}">
                <a16:creationId xmlns:a16="http://schemas.microsoft.com/office/drawing/2014/main" id="{D9FD19AA-22F1-4E0C-B3B1-BE78E3D443A8}"/>
              </a:ext>
            </a:extLst>
          </p:cNvPr>
          <p:cNvSpPr>
            <a:spLocks noGrp="1"/>
          </p:cNvSpPr>
          <p:nvPr/>
        </p:nvSpPr>
        <p:spPr>
          <a:xfrm>
            <a:off x="6305550" y="3105150"/>
            <a:ext cx="2095500" cy="4000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500" b="1">
                <a:solidFill>
                  <a:srgbClr val="0B1F33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>
                <a:solidFill>
                  <a:srgbClr val="0B1F33"/>
                </a:solidFill>
                <a:latin typeface="DejaVu Sans"/>
                <a:ea typeface="DejaVu Sans"/>
                <a:cs typeface="DejaVu Sans"/>
              </a:rPr>
              <a:t>Басейн і мережі</a:t>
            </a:r>
          </a:p>
        </p:txBody>
      </p:sp>
      <p:sp>
        <p:nvSpPr>
          <p:cNvPr id="25" name="Прямокутник 24">
            <a:extLst>
              <a:ext uri="{FF2B5EF4-FFF2-40B4-BE49-F238E27FC236}">
                <a16:creationId xmlns:a16="http://schemas.microsoft.com/office/drawing/2014/main" id="{9D9EE345-AF9D-4368-A39F-7340993DDD36}"/>
              </a:ext>
            </a:extLst>
          </p:cNvPr>
          <p:cNvSpPr>
            <a:spLocks noGrp="1"/>
          </p:cNvSpPr>
          <p:nvPr/>
        </p:nvSpPr>
        <p:spPr>
          <a:xfrm>
            <a:off x="6305550" y="3638550"/>
            <a:ext cx="2095500" cy="10096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275" b="0">
                <a:solidFill>
                  <a:srgbClr val="172735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172735"/>
                </a:solidFill>
                <a:latin typeface="DejaVu Sans"/>
                <a:ea typeface="DejaVu Sans"/>
                <a:cs typeface="DejaVu Sans"/>
              </a:rPr>
              <a:t>річка  •  агроландшафти  •  міста  •  промисловість</a:t>
            </a:r>
          </a:p>
        </p:txBody>
      </p:sp>
      <p:sp>
        <p:nvSpPr>
          <p:cNvPr id="26" name="Прямокутник 25">
            <a:extLst>
              <a:ext uri="{FF2B5EF4-FFF2-40B4-BE49-F238E27FC236}">
                <a16:creationId xmlns:a16="http://schemas.microsoft.com/office/drawing/2014/main" id="{35A266E0-289B-4748-BCD1-7B7E3D0BB5A8}"/>
              </a:ext>
            </a:extLst>
          </p:cNvPr>
          <p:cNvSpPr>
            <a:spLocks noGrp="1"/>
          </p:cNvSpPr>
          <p:nvPr/>
        </p:nvSpPr>
        <p:spPr>
          <a:xfrm>
            <a:off x="6305550" y="4705350"/>
            <a:ext cx="2095500" cy="3429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8000" lnSpcReduction="10000"/>
          </a:bodyPr>
          <a:lstStyle/>
          <a:p>
            <a:pPr algn="r">
              <a:defRPr sz="1875" b="1">
                <a:solidFill>
                  <a:srgbClr val="275F8B"/>
                </a:solidFill>
                <a:latin typeface="DejaVu Sans"/>
                <a:ea typeface="DejaVu Sans"/>
                <a:cs typeface="DejaVu Sans"/>
              </a:defRPr>
            </a:pPr>
            <a:r>
              <a:rPr sz="1875" b="1">
                <a:solidFill>
                  <a:srgbClr val="275F8B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27" name="Прямокутник: округлені кути 26">
            <a:extLst>
              <a:ext uri="{FF2B5EF4-FFF2-40B4-BE49-F238E27FC236}">
                <a16:creationId xmlns:a16="http://schemas.microsoft.com/office/drawing/2014/main" id="{C250E2B2-5011-45A3-A744-E550F77E7261}"/>
              </a:ext>
            </a:extLst>
          </p:cNvPr>
          <p:cNvSpPr>
            <a:spLocks noGrp="1"/>
          </p:cNvSpPr>
          <p:nvPr/>
        </p:nvSpPr>
        <p:spPr>
          <a:xfrm>
            <a:off x="8839200" y="2590800"/>
            <a:ext cx="2514600" cy="2647950"/>
          </a:xfrm>
          <a:prstGeom prst="roundRect">
            <a:avLst>
              <a:gd name="adj" fmla="val 5303"/>
            </a:avLst>
          </a:prstGeom>
          <a:solidFill>
            <a:srgbClr val="FFFFFF"/>
          </a:solidFill>
          <a:ln w="9525">
            <a:solidFill>
              <a:srgbClr val="BDD0D7"/>
            </a:solidFill>
          </a:ln>
        </p:spPr>
      </p:sp>
      <p:sp>
        <p:nvSpPr>
          <p:cNvPr id="28" name="Прямокутник: округлені кути 27">
            <a:extLst>
              <a:ext uri="{FF2B5EF4-FFF2-40B4-BE49-F238E27FC236}">
                <a16:creationId xmlns:a16="http://schemas.microsoft.com/office/drawing/2014/main" id="{C2805420-F602-4271-B1EF-F0A57E632350}"/>
              </a:ext>
            </a:extLst>
          </p:cNvPr>
          <p:cNvSpPr>
            <a:spLocks noGrp="1"/>
          </p:cNvSpPr>
          <p:nvPr/>
        </p:nvSpPr>
        <p:spPr>
          <a:xfrm>
            <a:off x="8839200" y="2590800"/>
            <a:ext cx="2514600" cy="85725"/>
          </a:xfrm>
          <a:prstGeom prst="roundRect">
            <a:avLst>
              <a:gd name="adj" fmla="val 44444"/>
            </a:avLst>
          </a:prstGeom>
          <a:solidFill>
            <a:srgbClr val="63956D"/>
          </a:solidFill>
          <a:ln w="0">
            <a:noFill/>
          </a:ln>
        </p:spPr>
      </p:sp>
      <p:sp>
        <p:nvSpPr>
          <p:cNvPr id="29" name="Прямокутник 28">
            <a:extLst>
              <a:ext uri="{FF2B5EF4-FFF2-40B4-BE49-F238E27FC236}">
                <a16:creationId xmlns:a16="http://schemas.microsoft.com/office/drawing/2014/main" id="{8EE67241-2C82-4273-9ED0-9D8E3A80C12F}"/>
              </a:ext>
            </a:extLst>
          </p:cNvPr>
          <p:cNvSpPr>
            <a:spLocks noGrp="1"/>
          </p:cNvSpPr>
          <p:nvPr/>
        </p:nvSpPr>
        <p:spPr>
          <a:xfrm>
            <a:off x="9048750" y="2781300"/>
            <a:ext cx="2095500" cy="190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66667" lnSpcReduction="10000"/>
          </a:bodyPr>
          <a:lstStyle/>
          <a:p>
            <a:pPr algn="l">
              <a:defRPr sz="975" b="1">
                <a:solidFill>
                  <a:srgbClr val="63956D"/>
                </a:solidFill>
                <a:latin typeface="DejaVu Sans"/>
                <a:ea typeface="DejaVu Sans"/>
                <a:cs typeface="DejaVu Sans"/>
              </a:defRPr>
            </a:pPr>
            <a:r>
              <a:rPr sz="975" b="1">
                <a:solidFill>
                  <a:srgbClr val="63956D"/>
                </a:solidFill>
                <a:latin typeface="DejaVu Sans"/>
                <a:ea typeface="DejaVu Sans"/>
                <a:cs typeface="DejaVu Sans"/>
              </a:rPr>
              <a:t>4. НАЦІОНАЛЬНИЙ</a:t>
            </a:r>
          </a:p>
        </p:txBody>
      </p:sp>
      <p:sp>
        <p:nvSpPr>
          <p:cNvPr id="30" name="Прямокутник 29">
            <a:extLst>
              <a:ext uri="{FF2B5EF4-FFF2-40B4-BE49-F238E27FC236}">
                <a16:creationId xmlns:a16="http://schemas.microsoft.com/office/drawing/2014/main" id="{01EBFC71-480A-4B98-83C4-E57032D17760}"/>
              </a:ext>
            </a:extLst>
          </p:cNvPr>
          <p:cNvSpPr>
            <a:spLocks noGrp="1"/>
          </p:cNvSpPr>
          <p:nvPr/>
        </p:nvSpPr>
        <p:spPr>
          <a:xfrm>
            <a:off x="9048750" y="3105150"/>
            <a:ext cx="2095500" cy="4000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500" b="1">
                <a:solidFill>
                  <a:srgbClr val="0B1F33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>
                <a:solidFill>
                  <a:srgbClr val="0B1F33"/>
                </a:solidFill>
                <a:latin typeface="DejaVu Sans"/>
                <a:ea typeface="DejaVu Sans"/>
                <a:cs typeface="DejaVu Sans"/>
              </a:rPr>
              <a:t>Система безпеки</a:t>
            </a:r>
          </a:p>
        </p:txBody>
      </p:sp>
      <p:sp>
        <p:nvSpPr>
          <p:cNvPr id="31" name="Прямокутник 30">
            <a:extLst>
              <a:ext uri="{FF2B5EF4-FFF2-40B4-BE49-F238E27FC236}">
                <a16:creationId xmlns:a16="http://schemas.microsoft.com/office/drawing/2014/main" id="{3A220998-1E0A-42AE-8337-BDFB34E04F9D}"/>
              </a:ext>
            </a:extLst>
          </p:cNvPr>
          <p:cNvSpPr>
            <a:spLocks noGrp="1"/>
          </p:cNvSpPr>
          <p:nvPr/>
        </p:nvSpPr>
        <p:spPr>
          <a:xfrm>
            <a:off x="9048750" y="3638550"/>
            <a:ext cx="2095500" cy="10096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275" b="0">
                <a:solidFill>
                  <a:srgbClr val="172735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172735"/>
                </a:solidFill>
                <a:latin typeface="DejaVu Sans"/>
                <a:ea typeface="DejaVu Sans"/>
                <a:cs typeface="DejaVu Sans"/>
              </a:rPr>
              <a:t>екологічна  •  продовольча  •  водна  •  кліматична</a:t>
            </a:r>
          </a:p>
        </p:txBody>
      </p:sp>
      <p:sp>
        <p:nvSpPr>
          <p:cNvPr id="32" name="Прямокутник 31">
            <a:extLst>
              <a:ext uri="{FF2B5EF4-FFF2-40B4-BE49-F238E27FC236}">
                <a16:creationId xmlns:a16="http://schemas.microsoft.com/office/drawing/2014/main" id="{73A644D4-F7A7-4E2E-A6B7-C166BD67D45F}"/>
              </a:ext>
            </a:extLst>
          </p:cNvPr>
          <p:cNvSpPr>
            <a:spLocks noGrp="1"/>
          </p:cNvSpPr>
          <p:nvPr/>
        </p:nvSpPr>
        <p:spPr>
          <a:xfrm>
            <a:off x="9048750" y="4705350"/>
            <a:ext cx="2095500" cy="3429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8000" lnSpcReduction="10000"/>
          </a:bodyPr>
          <a:lstStyle/>
          <a:p>
            <a:pPr algn="r">
              <a:defRPr sz="1875" b="1">
                <a:solidFill>
                  <a:srgbClr val="63956D"/>
                </a:solidFill>
                <a:latin typeface="DejaVu Sans"/>
                <a:ea typeface="DejaVu Sans"/>
                <a:cs typeface="DejaVu Sans"/>
              </a:defRPr>
            </a:pPr>
            <a:r>
              <a:rPr sz="1875" b="1">
                <a:solidFill>
                  <a:srgbClr val="63956D"/>
                </a:solidFill>
                <a:latin typeface="DejaVu Sans"/>
                <a:ea typeface="DejaVu Sans"/>
                <a:cs typeface="DejaVu Sans"/>
              </a:rPr>
              <a:t>04</a:t>
            </a:r>
          </a:p>
        </p:txBody>
      </p:sp>
      <p:sp>
        <p:nvSpPr>
          <p:cNvPr id="33" name="Прямокутник: округлені кути 32">
            <a:extLst>
              <a:ext uri="{FF2B5EF4-FFF2-40B4-BE49-F238E27FC236}">
                <a16:creationId xmlns:a16="http://schemas.microsoft.com/office/drawing/2014/main" id="{E9A4CB45-71D5-4DD9-A3F0-79C61407DA04}"/>
              </a:ext>
            </a:extLst>
          </p:cNvPr>
          <p:cNvSpPr>
            <a:spLocks noGrp="1"/>
          </p:cNvSpPr>
          <p:nvPr/>
        </p:nvSpPr>
        <p:spPr>
          <a:xfrm>
            <a:off x="609600" y="5695950"/>
            <a:ext cx="10972800" cy="609600"/>
          </a:xfrm>
          <a:prstGeom prst="roundRect">
            <a:avLst>
              <a:gd name="adj" fmla="val 21875"/>
            </a:avLst>
          </a:prstGeom>
          <a:solidFill>
            <a:srgbClr val="275F8B"/>
          </a:solidFill>
          <a:ln w="0">
            <a:noFill/>
          </a:ln>
        </p:spPr>
      </p:sp>
      <p:sp>
        <p:nvSpPr>
          <p:cNvPr id="34" name="Прямокутник 33">
            <a:extLst>
              <a:ext uri="{FF2B5EF4-FFF2-40B4-BE49-F238E27FC236}">
                <a16:creationId xmlns:a16="http://schemas.microsoft.com/office/drawing/2014/main" id="{34AEC22F-EFDC-4799-938B-9F6498ED5B94}"/>
              </a:ext>
            </a:extLst>
          </p:cNvPr>
          <p:cNvSpPr>
            <a:spLocks noGrp="1"/>
          </p:cNvSpPr>
          <p:nvPr/>
        </p:nvSpPr>
        <p:spPr>
          <a:xfrm>
            <a:off x="838200" y="5762625"/>
            <a:ext cx="10515600" cy="4762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14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Зміни на одному рівні впливають на рішення і результати на інших рівнях.</a:t>
            </a:r>
          </a:p>
        </p:txBody>
      </p:sp>
      <p:sp>
        <p:nvSpPr>
          <p:cNvPr id="35" name="Прямокутник 34">
            <a:extLst>
              <a:ext uri="{FF2B5EF4-FFF2-40B4-BE49-F238E27FC236}">
                <a16:creationId xmlns:a16="http://schemas.microsoft.com/office/drawing/2014/main" id="{2C31696F-D9AB-4B60-A41E-E3E92E2357BA}"/>
              </a:ext>
            </a:extLst>
          </p:cNvPr>
          <p:cNvSpPr>
            <a:spLocks noGrp="1"/>
          </p:cNvSpPr>
          <p:nvPr/>
        </p:nvSpPr>
        <p:spPr>
          <a:xfrm>
            <a:off x="609600" y="6562725"/>
            <a:ext cx="7239000" cy="1333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40741" lnSpcReduction="10000"/>
          </a:bodyPr>
          <a:lstStyle/>
          <a:p>
            <a:pPr algn="l">
              <a:defRPr sz="675" b="0">
                <a:solidFill>
                  <a:srgbClr val="71818B"/>
                </a:solidFill>
                <a:latin typeface="DejaVu Sans"/>
                <a:ea typeface="DejaVu Sans"/>
                <a:cs typeface="DejaVu Sans"/>
              </a:defRPr>
            </a:pPr>
            <a:r>
              <a:rPr sz="675" b="0">
                <a:solidFill>
                  <a:srgbClr val="71818B"/>
                </a:solidFill>
                <a:latin typeface="DejaVu Sans"/>
                <a:ea typeface="DejaVu Sans"/>
                <a:cs typeface="DejaVu Sans"/>
              </a:rPr>
              <a:t>E2 «Екологія»  •  Повоєнне відновлення забруднених територій</a:t>
            </a:r>
          </a:p>
        </p:txBody>
      </p:sp>
    </p:spTree>
    <p:extLst>
      <p:ext uri="{BB962C8B-B14F-4D97-AF65-F5344CB8AC3E}">
        <p14:creationId xmlns:p14="http://schemas.microsoft.com/office/powerpoint/2010/main" val="144170034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Прямокутник 30">
            <a:extLst>
              <a:ext uri="{FF2B5EF4-FFF2-40B4-BE49-F238E27FC236}">
                <a16:creationId xmlns:a16="http://schemas.microsoft.com/office/drawing/2014/main" id="{3004DF0F-8064-4030-8CB2-D09DF9991521}"/>
              </a:ext>
            </a:extLst>
          </p:cNvPr>
          <p:cNvSpPr>
            <a:spLocks noGrp="1"/>
          </p:cNvSpPr>
          <p:nvPr/>
        </p:nvSpPr>
        <p:spPr>
          <a:xfrm>
            <a:off x="609600" y="266700"/>
            <a:ext cx="8191500" cy="228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9808" lnSpcReduction="10000"/>
          </a:bodyPr>
          <a:lstStyle/>
          <a:p>
            <a:pPr algn="l">
              <a:defRPr sz="975" b="1">
                <a:solidFill>
                  <a:srgbClr val="43B5C7"/>
                </a:solidFill>
                <a:latin typeface="DejaVu Sans"/>
                <a:ea typeface="DejaVu Sans"/>
                <a:cs typeface="DejaVu Sans"/>
              </a:defRPr>
            </a:pPr>
            <a:r>
              <a:rPr sz="975" b="1">
                <a:solidFill>
                  <a:srgbClr val="43B5C7"/>
                </a:solidFill>
                <a:latin typeface="DejaVu Sans"/>
                <a:ea typeface="DejaVu Sans"/>
                <a:cs typeface="DejaVu Sans"/>
              </a:rPr>
              <a:t>ЄВРОПЕЙСЬКА ІНТЕГРАЦІЯ</a:t>
            </a:r>
          </a:p>
        </p:txBody>
      </p:sp>
      <p:sp>
        <p:nvSpPr>
          <p:cNvPr id="2" name="Прямокутник 1">
            <a:extLst>
              <a:ext uri="{FF2B5EF4-FFF2-40B4-BE49-F238E27FC236}">
                <a16:creationId xmlns:a16="http://schemas.microsoft.com/office/drawing/2014/main" id="{9466A2B6-AEF6-4A2C-9FFA-AE15884E8656}"/>
              </a:ext>
            </a:extLst>
          </p:cNvPr>
          <p:cNvSpPr>
            <a:spLocks noGrp="1"/>
          </p:cNvSpPr>
          <p:nvPr/>
        </p:nvSpPr>
        <p:spPr>
          <a:xfrm>
            <a:off x="571500" y="568716"/>
            <a:ext cx="10668000" cy="5905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23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2325" b="1">
                <a:solidFill>
                  <a:schemeClr val="tx1">
                    <a:lumMod val="95000"/>
                    <a:lumOff val="5000"/>
                  </a:schemeClr>
                </a:solidFill>
                <a:latin typeface="DejaVu Sans"/>
                <a:ea typeface="DejaVu Sans"/>
                <a:cs typeface="DejaVu Sans"/>
              </a:rPr>
              <a:t>Екологічне відновлення та європейські підходи</a:t>
            </a:r>
          </a:p>
        </p:txBody>
      </p:sp>
      <p:sp>
        <p:nvSpPr>
          <p:cNvPr id="3" name="Прямокутник 2">
            <a:extLst>
              <a:ext uri="{FF2B5EF4-FFF2-40B4-BE49-F238E27FC236}">
                <a16:creationId xmlns:a16="http://schemas.microsoft.com/office/drawing/2014/main" id="{3EE55301-27B2-4DF7-BB40-5807E9E5A887}"/>
              </a:ext>
            </a:extLst>
          </p:cNvPr>
          <p:cNvSpPr>
            <a:spLocks noGrp="1"/>
          </p:cNvSpPr>
          <p:nvPr/>
        </p:nvSpPr>
        <p:spPr>
          <a:xfrm>
            <a:off x="609600" y="1181100"/>
            <a:ext cx="10972800" cy="28575"/>
          </a:xfrm>
          <a:prstGeom prst="rect">
            <a:avLst/>
          </a:prstGeom>
          <a:solidFill>
            <a:srgbClr val="43B5C7"/>
          </a:solidFill>
          <a:ln w="0">
            <a:noFill/>
          </a:ln>
        </p:spPr>
      </p:sp>
      <p:sp>
        <p:nvSpPr>
          <p:cNvPr id="4" name="Прямокутник 3">
            <a:extLst>
              <a:ext uri="{FF2B5EF4-FFF2-40B4-BE49-F238E27FC236}">
                <a16:creationId xmlns:a16="http://schemas.microsoft.com/office/drawing/2014/main" id="{ABB9AD03-07D3-4102-85BA-7158B16B7EEB}"/>
              </a:ext>
            </a:extLst>
          </p:cNvPr>
          <p:cNvSpPr>
            <a:spLocks noGrp="1"/>
          </p:cNvSpPr>
          <p:nvPr/>
        </p:nvSpPr>
        <p:spPr>
          <a:xfrm>
            <a:off x="11001375" y="266700"/>
            <a:ext cx="581025" cy="228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9808" lnSpcReduction="10000"/>
          </a:bodyPr>
          <a:lstStyle/>
          <a:p>
            <a:pPr algn="r">
              <a:defRPr sz="975" b="1">
                <a:solidFill>
                  <a:srgbClr val="AEC1C9"/>
                </a:solidFill>
                <a:latin typeface="DejaVu Sans"/>
                <a:ea typeface="DejaVu Sans"/>
                <a:cs typeface="DejaVu Sans"/>
              </a:defRPr>
            </a:pPr>
            <a:r>
              <a:rPr lang="uk-UA" sz="975" b="1" dirty="0">
                <a:solidFill>
                  <a:srgbClr val="AEC1C9"/>
                </a:solidFill>
                <a:latin typeface="DejaVu Sans"/>
                <a:ea typeface="DejaVu Sans"/>
                <a:cs typeface="DejaVu Sans"/>
              </a:rPr>
              <a:t>28</a:t>
            </a:r>
            <a:endParaRPr sz="975" b="1" dirty="0">
              <a:solidFill>
                <a:srgbClr val="AEC1C9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5" name="Прямокутник: округлені кути 4">
            <a:extLst>
              <a:ext uri="{FF2B5EF4-FFF2-40B4-BE49-F238E27FC236}">
                <a16:creationId xmlns:a16="http://schemas.microsoft.com/office/drawing/2014/main" id="{AC72B025-C3E3-4BDC-8C1C-4012DC90BA03}"/>
              </a:ext>
            </a:extLst>
          </p:cNvPr>
          <p:cNvSpPr>
            <a:spLocks noGrp="1"/>
          </p:cNvSpPr>
          <p:nvPr/>
        </p:nvSpPr>
        <p:spPr>
          <a:xfrm>
            <a:off x="609600" y="1428750"/>
            <a:ext cx="10972800" cy="819150"/>
          </a:xfrm>
          <a:prstGeom prst="roundRect">
            <a:avLst>
              <a:gd name="adj" fmla="val 16279"/>
            </a:avLst>
          </a:prstGeom>
          <a:solidFill>
            <a:srgbClr val="18374F"/>
          </a:solidFill>
          <a:ln w="0">
            <a:noFill/>
          </a:ln>
        </p:spPr>
      </p:sp>
      <p:sp>
        <p:nvSpPr>
          <p:cNvPr id="6" name="Прямокутник: округлені кути 5">
            <a:extLst>
              <a:ext uri="{FF2B5EF4-FFF2-40B4-BE49-F238E27FC236}">
                <a16:creationId xmlns:a16="http://schemas.microsoft.com/office/drawing/2014/main" id="{4EB6BD4E-14DF-401E-98E8-7D2ABAD436C8}"/>
              </a:ext>
            </a:extLst>
          </p:cNvPr>
          <p:cNvSpPr>
            <a:spLocks noGrp="1"/>
          </p:cNvSpPr>
          <p:nvPr/>
        </p:nvSpPr>
        <p:spPr>
          <a:xfrm>
            <a:off x="609600" y="1428750"/>
            <a:ext cx="85725" cy="819150"/>
          </a:xfrm>
          <a:prstGeom prst="roundRect">
            <a:avLst>
              <a:gd name="adj" fmla="val 44444"/>
            </a:avLst>
          </a:prstGeom>
          <a:solidFill>
            <a:srgbClr val="E0B14D"/>
          </a:solidFill>
          <a:ln w="0">
            <a:noFill/>
          </a:ln>
        </p:spPr>
      </p:sp>
      <p:sp>
        <p:nvSpPr>
          <p:cNvPr id="7" name="Прямокутник 6">
            <a:extLst>
              <a:ext uri="{FF2B5EF4-FFF2-40B4-BE49-F238E27FC236}">
                <a16:creationId xmlns:a16="http://schemas.microsoft.com/office/drawing/2014/main" id="{D7ABEC6C-A06B-4149-B908-342FE090356E}"/>
              </a:ext>
            </a:extLst>
          </p:cNvPr>
          <p:cNvSpPr>
            <a:spLocks noGrp="1"/>
          </p:cNvSpPr>
          <p:nvPr/>
        </p:nvSpPr>
        <p:spPr>
          <a:xfrm>
            <a:off x="876300" y="1524000"/>
            <a:ext cx="10496550" cy="190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66667" lnSpcReduction="10000"/>
          </a:bodyPr>
          <a:lstStyle/>
          <a:p>
            <a:pPr algn="l">
              <a:defRPr sz="975" b="1">
                <a:solidFill>
                  <a:srgbClr val="E0B14D"/>
                </a:solidFill>
                <a:latin typeface="DejaVu Sans"/>
                <a:ea typeface="DejaVu Sans"/>
                <a:cs typeface="DejaVu Sans"/>
              </a:defRPr>
            </a:pPr>
            <a:r>
              <a:rPr sz="975" b="1">
                <a:solidFill>
                  <a:srgbClr val="E0B14D"/>
                </a:solidFill>
                <a:latin typeface="DejaVu Sans"/>
                <a:ea typeface="DejaVu Sans"/>
                <a:cs typeface="DejaVu Sans"/>
              </a:rPr>
              <a:t>ВИЗНАЧЕННЯ</a:t>
            </a:r>
          </a:p>
        </p:txBody>
      </p:sp>
      <p:sp>
        <p:nvSpPr>
          <p:cNvPr id="8" name="Прямокутник 7">
            <a:extLst>
              <a:ext uri="{FF2B5EF4-FFF2-40B4-BE49-F238E27FC236}">
                <a16:creationId xmlns:a16="http://schemas.microsoft.com/office/drawing/2014/main" id="{1723A8CC-20B1-4EEC-876F-426323DB8336}"/>
              </a:ext>
            </a:extLst>
          </p:cNvPr>
          <p:cNvSpPr>
            <a:spLocks noGrp="1"/>
          </p:cNvSpPr>
          <p:nvPr/>
        </p:nvSpPr>
        <p:spPr>
          <a:xfrm>
            <a:off x="876300" y="1724025"/>
            <a:ext cx="10496550" cy="4381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1759" lnSpcReduction="10000"/>
          </a:bodyPr>
          <a:lstStyle/>
          <a:p>
            <a:pPr algn="l">
              <a:defRPr sz="13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Європейсько орієнтоване відновлення — узгодження відбудови з екологічними нормами ЄС, кліматичними цілями, оцінюванням впливів і принципами ресурсоефективності.</a:t>
            </a:r>
          </a:p>
        </p:txBody>
      </p:sp>
      <p:sp>
        <p:nvSpPr>
          <p:cNvPr id="9" name="Прямокутник: округлені кути 8">
            <a:extLst>
              <a:ext uri="{FF2B5EF4-FFF2-40B4-BE49-F238E27FC236}">
                <a16:creationId xmlns:a16="http://schemas.microsoft.com/office/drawing/2014/main" id="{89B566B5-5660-4DCB-B9CC-4EF335B06A54}"/>
              </a:ext>
            </a:extLst>
          </p:cNvPr>
          <p:cNvSpPr>
            <a:spLocks noGrp="1"/>
          </p:cNvSpPr>
          <p:nvPr/>
        </p:nvSpPr>
        <p:spPr>
          <a:xfrm>
            <a:off x="609600" y="2609850"/>
            <a:ext cx="2514600" cy="723900"/>
          </a:xfrm>
          <a:prstGeom prst="roundRect">
            <a:avLst>
              <a:gd name="adj" fmla="val 17105"/>
            </a:avLst>
          </a:prstGeom>
          <a:solidFill>
            <a:srgbClr val="275F8B"/>
          </a:solidFill>
          <a:ln w="0">
            <a:noFill/>
          </a:ln>
        </p:spPr>
      </p:sp>
      <p:sp>
        <p:nvSpPr>
          <p:cNvPr id="10" name="Прямокутник 9">
            <a:extLst>
              <a:ext uri="{FF2B5EF4-FFF2-40B4-BE49-F238E27FC236}">
                <a16:creationId xmlns:a16="http://schemas.microsoft.com/office/drawing/2014/main" id="{4C930707-A7B3-4BBE-AE90-BB1D7C76B567}"/>
              </a:ext>
            </a:extLst>
          </p:cNvPr>
          <p:cNvSpPr>
            <a:spLocks noGrp="1"/>
          </p:cNvSpPr>
          <p:nvPr/>
        </p:nvSpPr>
        <p:spPr>
          <a:xfrm>
            <a:off x="762000" y="2705100"/>
            <a:ext cx="2209800" cy="5334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1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біорізноманіття</a:t>
            </a:r>
          </a:p>
        </p:txBody>
      </p:sp>
      <p:sp>
        <p:nvSpPr>
          <p:cNvPr id="11" name="Прямокутник: округлені кути 10">
            <a:extLst>
              <a:ext uri="{FF2B5EF4-FFF2-40B4-BE49-F238E27FC236}">
                <a16:creationId xmlns:a16="http://schemas.microsoft.com/office/drawing/2014/main" id="{1C99FEFD-90CD-4953-AFDE-147D84299C59}"/>
              </a:ext>
            </a:extLst>
          </p:cNvPr>
          <p:cNvSpPr>
            <a:spLocks noGrp="1"/>
          </p:cNvSpPr>
          <p:nvPr/>
        </p:nvSpPr>
        <p:spPr>
          <a:xfrm>
            <a:off x="3352800" y="2609850"/>
            <a:ext cx="2514600" cy="723900"/>
          </a:xfrm>
          <a:prstGeom prst="roundRect">
            <a:avLst>
              <a:gd name="adj" fmla="val 17105"/>
            </a:avLst>
          </a:prstGeom>
          <a:solidFill>
            <a:srgbClr val="175066"/>
          </a:solidFill>
          <a:ln w="0">
            <a:noFill/>
          </a:ln>
        </p:spPr>
      </p:sp>
      <p:sp>
        <p:nvSpPr>
          <p:cNvPr id="12" name="Прямокутник 11">
            <a:extLst>
              <a:ext uri="{FF2B5EF4-FFF2-40B4-BE49-F238E27FC236}">
                <a16:creationId xmlns:a16="http://schemas.microsoft.com/office/drawing/2014/main" id="{2024F549-E24C-4BEF-B1E5-AB73AEBC8A21}"/>
              </a:ext>
            </a:extLst>
          </p:cNvPr>
          <p:cNvSpPr>
            <a:spLocks noGrp="1"/>
          </p:cNvSpPr>
          <p:nvPr/>
        </p:nvSpPr>
        <p:spPr>
          <a:xfrm>
            <a:off x="3505200" y="2705100"/>
            <a:ext cx="2209800" cy="5334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1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водні ресурси</a:t>
            </a:r>
          </a:p>
        </p:txBody>
      </p:sp>
      <p:sp>
        <p:nvSpPr>
          <p:cNvPr id="13" name="Прямокутник: округлені кути 12">
            <a:extLst>
              <a:ext uri="{FF2B5EF4-FFF2-40B4-BE49-F238E27FC236}">
                <a16:creationId xmlns:a16="http://schemas.microsoft.com/office/drawing/2014/main" id="{0D79077E-32B7-4F12-81EF-A5CD854A4E7B}"/>
              </a:ext>
            </a:extLst>
          </p:cNvPr>
          <p:cNvSpPr>
            <a:spLocks noGrp="1"/>
          </p:cNvSpPr>
          <p:nvPr/>
        </p:nvSpPr>
        <p:spPr>
          <a:xfrm>
            <a:off x="6096000" y="2609850"/>
            <a:ext cx="2514600" cy="723900"/>
          </a:xfrm>
          <a:prstGeom prst="roundRect">
            <a:avLst>
              <a:gd name="adj" fmla="val 17105"/>
            </a:avLst>
          </a:prstGeom>
          <a:solidFill>
            <a:srgbClr val="315D4D"/>
          </a:solidFill>
          <a:ln w="0">
            <a:noFill/>
          </a:ln>
        </p:spPr>
      </p:sp>
      <p:sp>
        <p:nvSpPr>
          <p:cNvPr id="14" name="Прямокутник 13">
            <a:extLst>
              <a:ext uri="{FF2B5EF4-FFF2-40B4-BE49-F238E27FC236}">
                <a16:creationId xmlns:a16="http://schemas.microsoft.com/office/drawing/2014/main" id="{0B113A3D-6256-401F-8CB0-FF231BD069E3}"/>
              </a:ext>
            </a:extLst>
          </p:cNvPr>
          <p:cNvSpPr>
            <a:spLocks noGrp="1"/>
          </p:cNvSpPr>
          <p:nvPr/>
        </p:nvSpPr>
        <p:spPr>
          <a:xfrm>
            <a:off x="6248400" y="2705100"/>
            <a:ext cx="2209800" cy="5334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1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циркулярна економіка</a:t>
            </a:r>
          </a:p>
        </p:txBody>
      </p:sp>
      <p:sp>
        <p:nvSpPr>
          <p:cNvPr id="15" name="Прямокутник: округлені кути 14">
            <a:extLst>
              <a:ext uri="{FF2B5EF4-FFF2-40B4-BE49-F238E27FC236}">
                <a16:creationId xmlns:a16="http://schemas.microsoft.com/office/drawing/2014/main" id="{D4253249-E436-41A1-8ED7-84C360C333EB}"/>
              </a:ext>
            </a:extLst>
          </p:cNvPr>
          <p:cNvSpPr>
            <a:spLocks noGrp="1"/>
          </p:cNvSpPr>
          <p:nvPr/>
        </p:nvSpPr>
        <p:spPr>
          <a:xfrm>
            <a:off x="8839200" y="2609850"/>
            <a:ext cx="2514600" cy="723900"/>
          </a:xfrm>
          <a:prstGeom prst="roundRect">
            <a:avLst>
              <a:gd name="adj" fmla="val 17105"/>
            </a:avLst>
          </a:prstGeom>
          <a:solidFill>
            <a:srgbClr val="275F8B"/>
          </a:solidFill>
          <a:ln w="0">
            <a:noFill/>
          </a:ln>
        </p:spPr>
      </p:sp>
      <p:sp>
        <p:nvSpPr>
          <p:cNvPr id="16" name="Прямокутник 15">
            <a:extLst>
              <a:ext uri="{FF2B5EF4-FFF2-40B4-BE49-F238E27FC236}">
                <a16:creationId xmlns:a16="http://schemas.microsoft.com/office/drawing/2014/main" id="{4CCB476C-99B4-48A5-9135-DB197AFAAC91}"/>
              </a:ext>
            </a:extLst>
          </p:cNvPr>
          <p:cNvSpPr>
            <a:spLocks noGrp="1"/>
          </p:cNvSpPr>
          <p:nvPr/>
        </p:nvSpPr>
        <p:spPr>
          <a:xfrm>
            <a:off x="8991600" y="2705100"/>
            <a:ext cx="2209800" cy="5334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1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управління відходами</a:t>
            </a:r>
          </a:p>
        </p:txBody>
      </p:sp>
      <p:sp>
        <p:nvSpPr>
          <p:cNvPr id="17" name="Прямокутник: округлені кути 16">
            <a:extLst>
              <a:ext uri="{FF2B5EF4-FFF2-40B4-BE49-F238E27FC236}">
                <a16:creationId xmlns:a16="http://schemas.microsoft.com/office/drawing/2014/main" id="{CE26209D-3155-4382-A9F3-E36912E8649C}"/>
              </a:ext>
            </a:extLst>
          </p:cNvPr>
          <p:cNvSpPr>
            <a:spLocks noGrp="1"/>
          </p:cNvSpPr>
          <p:nvPr/>
        </p:nvSpPr>
        <p:spPr>
          <a:xfrm>
            <a:off x="609600" y="3581400"/>
            <a:ext cx="2514600" cy="723900"/>
          </a:xfrm>
          <a:prstGeom prst="roundRect">
            <a:avLst>
              <a:gd name="adj" fmla="val 17105"/>
            </a:avLst>
          </a:prstGeom>
          <a:solidFill>
            <a:srgbClr val="175066"/>
          </a:solidFill>
          <a:ln w="0">
            <a:noFill/>
          </a:ln>
        </p:spPr>
      </p:sp>
      <p:sp>
        <p:nvSpPr>
          <p:cNvPr id="18" name="Прямокутник 17">
            <a:extLst>
              <a:ext uri="{FF2B5EF4-FFF2-40B4-BE49-F238E27FC236}">
                <a16:creationId xmlns:a16="http://schemas.microsoft.com/office/drawing/2014/main" id="{11597F2A-731C-4417-9EBD-BB0D8D9BB5C1}"/>
              </a:ext>
            </a:extLst>
          </p:cNvPr>
          <p:cNvSpPr>
            <a:spLocks noGrp="1"/>
          </p:cNvSpPr>
          <p:nvPr/>
        </p:nvSpPr>
        <p:spPr>
          <a:xfrm>
            <a:off x="762000" y="3676650"/>
            <a:ext cx="2209800" cy="5334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1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кліматична політика</a:t>
            </a:r>
          </a:p>
        </p:txBody>
      </p:sp>
      <p:sp>
        <p:nvSpPr>
          <p:cNvPr id="19" name="Прямокутник: округлені кути 18">
            <a:extLst>
              <a:ext uri="{FF2B5EF4-FFF2-40B4-BE49-F238E27FC236}">
                <a16:creationId xmlns:a16="http://schemas.microsoft.com/office/drawing/2014/main" id="{8A1AC937-A00B-481C-ABDD-37B72C9D39CB}"/>
              </a:ext>
            </a:extLst>
          </p:cNvPr>
          <p:cNvSpPr>
            <a:spLocks noGrp="1"/>
          </p:cNvSpPr>
          <p:nvPr/>
        </p:nvSpPr>
        <p:spPr>
          <a:xfrm>
            <a:off x="3352800" y="3581400"/>
            <a:ext cx="2514600" cy="723900"/>
          </a:xfrm>
          <a:prstGeom prst="roundRect">
            <a:avLst>
              <a:gd name="adj" fmla="val 17105"/>
            </a:avLst>
          </a:prstGeom>
          <a:solidFill>
            <a:srgbClr val="315D4D"/>
          </a:solidFill>
          <a:ln w="0">
            <a:noFill/>
          </a:ln>
        </p:spPr>
      </p:sp>
      <p:sp>
        <p:nvSpPr>
          <p:cNvPr id="20" name="Прямокутник 19">
            <a:extLst>
              <a:ext uri="{FF2B5EF4-FFF2-40B4-BE49-F238E27FC236}">
                <a16:creationId xmlns:a16="http://schemas.microsoft.com/office/drawing/2014/main" id="{3BB0A69A-AB35-488E-ABA5-4C2767D6439F}"/>
              </a:ext>
            </a:extLst>
          </p:cNvPr>
          <p:cNvSpPr>
            <a:spLocks noGrp="1"/>
          </p:cNvSpPr>
          <p:nvPr/>
        </p:nvSpPr>
        <p:spPr>
          <a:xfrm>
            <a:off x="3505200" y="3676650"/>
            <a:ext cx="2209800" cy="5334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1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оцінка впливу на довкілля</a:t>
            </a:r>
          </a:p>
        </p:txBody>
      </p:sp>
      <p:sp>
        <p:nvSpPr>
          <p:cNvPr id="21" name="Прямокутник: округлені кути 20">
            <a:extLst>
              <a:ext uri="{FF2B5EF4-FFF2-40B4-BE49-F238E27FC236}">
                <a16:creationId xmlns:a16="http://schemas.microsoft.com/office/drawing/2014/main" id="{184F90C2-1521-44CF-B95F-2C30E27EB61D}"/>
              </a:ext>
            </a:extLst>
          </p:cNvPr>
          <p:cNvSpPr>
            <a:spLocks noGrp="1"/>
          </p:cNvSpPr>
          <p:nvPr/>
        </p:nvSpPr>
        <p:spPr>
          <a:xfrm>
            <a:off x="6096000" y="3581400"/>
            <a:ext cx="2514600" cy="723900"/>
          </a:xfrm>
          <a:prstGeom prst="roundRect">
            <a:avLst>
              <a:gd name="adj" fmla="val 17105"/>
            </a:avLst>
          </a:prstGeom>
          <a:solidFill>
            <a:srgbClr val="275F8B"/>
          </a:solidFill>
          <a:ln w="0">
            <a:noFill/>
          </a:ln>
        </p:spPr>
      </p:sp>
      <p:sp>
        <p:nvSpPr>
          <p:cNvPr id="22" name="Прямокутник 21">
            <a:extLst>
              <a:ext uri="{FF2B5EF4-FFF2-40B4-BE49-F238E27FC236}">
                <a16:creationId xmlns:a16="http://schemas.microsoft.com/office/drawing/2014/main" id="{4027D151-BE10-43B8-9B7D-F35DBFD04545}"/>
              </a:ext>
            </a:extLst>
          </p:cNvPr>
          <p:cNvSpPr>
            <a:spLocks noGrp="1"/>
          </p:cNvSpPr>
          <p:nvPr/>
        </p:nvSpPr>
        <p:spPr>
          <a:xfrm>
            <a:off x="6248400" y="3676650"/>
            <a:ext cx="2209800" cy="5334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1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стратегічна екологічна оцінка</a:t>
            </a:r>
          </a:p>
        </p:txBody>
      </p:sp>
      <p:sp>
        <p:nvSpPr>
          <p:cNvPr id="23" name="Прямокутник: округлені кути 22">
            <a:extLst>
              <a:ext uri="{FF2B5EF4-FFF2-40B4-BE49-F238E27FC236}">
                <a16:creationId xmlns:a16="http://schemas.microsoft.com/office/drawing/2014/main" id="{D3767C88-42E1-4B05-8272-55E3A7B7998C}"/>
              </a:ext>
            </a:extLst>
          </p:cNvPr>
          <p:cNvSpPr>
            <a:spLocks noGrp="1"/>
          </p:cNvSpPr>
          <p:nvPr/>
        </p:nvSpPr>
        <p:spPr>
          <a:xfrm>
            <a:off x="8839200" y="3581400"/>
            <a:ext cx="2514600" cy="723900"/>
          </a:xfrm>
          <a:prstGeom prst="roundRect">
            <a:avLst>
              <a:gd name="adj" fmla="val 17105"/>
            </a:avLst>
          </a:prstGeom>
          <a:solidFill>
            <a:srgbClr val="175066"/>
          </a:solidFill>
          <a:ln w="0">
            <a:noFill/>
          </a:ln>
        </p:spPr>
      </p:sp>
      <p:sp>
        <p:nvSpPr>
          <p:cNvPr id="24" name="Прямокутник 23">
            <a:extLst>
              <a:ext uri="{FF2B5EF4-FFF2-40B4-BE49-F238E27FC236}">
                <a16:creationId xmlns:a16="http://schemas.microsoft.com/office/drawing/2014/main" id="{2B042458-2577-4925-AD22-7F2AF5A4D3BA}"/>
              </a:ext>
            </a:extLst>
          </p:cNvPr>
          <p:cNvSpPr>
            <a:spLocks noGrp="1"/>
          </p:cNvSpPr>
          <p:nvPr/>
        </p:nvSpPr>
        <p:spPr>
          <a:xfrm>
            <a:off x="8991600" y="3676650"/>
            <a:ext cx="2209800" cy="5334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1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природоорієнтовані рішення</a:t>
            </a:r>
          </a:p>
        </p:txBody>
      </p:sp>
      <p:sp>
        <p:nvSpPr>
          <p:cNvPr id="25" name="Прямокутник: округлені кути 24">
            <a:extLst>
              <a:ext uri="{FF2B5EF4-FFF2-40B4-BE49-F238E27FC236}">
                <a16:creationId xmlns:a16="http://schemas.microsoft.com/office/drawing/2014/main" id="{83F6C3C5-6D4B-4E5E-85FB-953E35CFAC47}"/>
              </a:ext>
            </a:extLst>
          </p:cNvPr>
          <p:cNvSpPr>
            <a:spLocks noGrp="1"/>
          </p:cNvSpPr>
          <p:nvPr/>
        </p:nvSpPr>
        <p:spPr>
          <a:xfrm>
            <a:off x="609600" y="4762500"/>
            <a:ext cx="10972800" cy="666750"/>
          </a:xfrm>
          <a:prstGeom prst="roundRect">
            <a:avLst>
              <a:gd name="adj" fmla="val 20000"/>
            </a:avLst>
          </a:prstGeom>
          <a:solidFill>
            <a:srgbClr val="16364D"/>
          </a:solidFill>
          <a:ln w="0">
            <a:noFill/>
          </a:ln>
        </p:spPr>
      </p:sp>
      <p:sp>
        <p:nvSpPr>
          <p:cNvPr id="26" name="Прямокутник 25">
            <a:extLst>
              <a:ext uri="{FF2B5EF4-FFF2-40B4-BE49-F238E27FC236}">
                <a16:creationId xmlns:a16="http://schemas.microsoft.com/office/drawing/2014/main" id="{582848CC-342B-41BE-8672-F1F62BD9A80A}"/>
              </a:ext>
            </a:extLst>
          </p:cNvPr>
          <p:cNvSpPr>
            <a:spLocks noGrp="1"/>
          </p:cNvSpPr>
          <p:nvPr/>
        </p:nvSpPr>
        <p:spPr>
          <a:xfrm>
            <a:off x="838200" y="4876800"/>
            <a:ext cx="1619250" cy="190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66667" lnSpcReduction="10000"/>
          </a:bodyPr>
          <a:lstStyle/>
          <a:p>
            <a:pPr algn="l">
              <a:defRPr sz="975" b="1">
                <a:solidFill>
                  <a:srgbClr val="E0B14D"/>
                </a:solidFill>
                <a:latin typeface="DejaVu Sans"/>
                <a:ea typeface="DejaVu Sans"/>
                <a:cs typeface="DejaVu Sans"/>
              </a:defRPr>
            </a:pPr>
            <a:r>
              <a:rPr sz="975" b="1">
                <a:solidFill>
                  <a:srgbClr val="E0B14D"/>
                </a:solidFill>
                <a:latin typeface="DejaVu Sans"/>
                <a:ea typeface="DejaVu Sans"/>
                <a:cs typeface="DejaVu Sans"/>
              </a:rPr>
              <a:t>URC 2025</a:t>
            </a:r>
          </a:p>
        </p:txBody>
      </p:sp>
      <p:sp>
        <p:nvSpPr>
          <p:cNvPr id="27" name="Прямокутник 26">
            <a:extLst>
              <a:ext uri="{FF2B5EF4-FFF2-40B4-BE49-F238E27FC236}">
                <a16:creationId xmlns:a16="http://schemas.microsoft.com/office/drawing/2014/main" id="{5D86EE51-F120-4B08-9090-4D0CB9CAD1D3}"/>
              </a:ext>
            </a:extLst>
          </p:cNvPr>
          <p:cNvSpPr>
            <a:spLocks noGrp="1"/>
          </p:cNvSpPr>
          <p:nvPr/>
        </p:nvSpPr>
        <p:spPr>
          <a:xfrm>
            <a:off x="2190750" y="4838700"/>
            <a:ext cx="9048750" cy="4762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3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Зелене відновлення, клімат і довкілля були наскрізними темами конференції в Римі.</a:t>
            </a:r>
          </a:p>
        </p:txBody>
      </p:sp>
      <p:sp>
        <p:nvSpPr>
          <p:cNvPr id="28" name="Прямокутник: округлені кути 27">
            <a:extLst>
              <a:ext uri="{FF2B5EF4-FFF2-40B4-BE49-F238E27FC236}">
                <a16:creationId xmlns:a16="http://schemas.microsoft.com/office/drawing/2014/main" id="{DDD8D26C-A681-465A-BF30-3D0D1B54E447}"/>
              </a:ext>
            </a:extLst>
          </p:cNvPr>
          <p:cNvSpPr>
            <a:spLocks noGrp="1"/>
          </p:cNvSpPr>
          <p:nvPr/>
        </p:nvSpPr>
        <p:spPr>
          <a:xfrm>
            <a:off x="609600" y="5695950"/>
            <a:ext cx="10972800" cy="609600"/>
          </a:xfrm>
          <a:prstGeom prst="roundRect">
            <a:avLst>
              <a:gd name="adj" fmla="val 21875"/>
            </a:avLst>
          </a:prstGeom>
          <a:solidFill>
            <a:srgbClr val="E0B14D"/>
          </a:solidFill>
          <a:ln w="0">
            <a:noFill/>
          </a:ln>
        </p:spPr>
      </p:sp>
      <p:sp>
        <p:nvSpPr>
          <p:cNvPr id="29" name="Прямокутник 28">
            <a:extLst>
              <a:ext uri="{FF2B5EF4-FFF2-40B4-BE49-F238E27FC236}">
                <a16:creationId xmlns:a16="http://schemas.microsoft.com/office/drawing/2014/main" id="{C4DF28CF-6F2B-46A0-8322-2DEFDDBE7AE9}"/>
              </a:ext>
            </a:extLst>
          </p:cNvPr>
          <p:cNvSpPr>
            <a:spLocks noGrp="1"/>
          </p:cNvSpPr>
          <p:nvPr/>
        </p:nvSpPr>
        <p:spPr>
          <a:xfrm>
            <a:off x="838200" y="5762625"/>
            <a:ext cx="10515600" cy="4762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1425" b="1">
                <a:solidFill>
                  <a:srgbClr val="0B1F33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0B1F33"/>
                </a:solidFill>
                <a:latin typeface="DejaVu Sans"/>
                <a:ea typeface="DejaVu Sans"/>
                <a:cs typeface="DejaVu Sans"/>
              </a:rPr>
              <a:t>Екологічне відновлення підтримує реформи та підготовку України до членства в ЄС.</a:t>
            </a:r>
          </a:p>
        </p:txBody>
      </p:sp>
      <p:sp>
        <p:nvSpPr>
          <p:cNvPr id="30" name="Прямокутник 29">
            <a:extLst>
              <a:ext uri="{FF2B5EF4-FFF2-40B4-BE49-F238E27FC236}">
                <a16:creationId xmlns:a16="http://schemas.microsoft.com/office/drawing/2014/main" id="{7AC453A1-EF37-4C1B-A73D-3B8E351DC459}"/>
              </a:ext>
            </a:extLst>
          </p:cNvPr>
          <p:cNvSpPr>
            <a:spLocks noGrp="1"/>
          </p:cNvSpPr>
          <p:nvPr/>
        </p:nvSpPr>
        <p:spPr>
          <a:xfrm>
            <a:off x="609600" y="6562725"/>
            <a:ext cx="7239000" cy="1333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40741" lnSpcReduction="10000"/>
          </a:bodyPr>
          <a:lstStyle/>
          <a:p>
            <a:pPr algn="l">
              <a:defRPr sz="675" b="0">
                <a:solidFill>
                  <a:srgbClr val="AFC1C9"/>
                </a:solidFill>
                <a:latin typeface="DejaVu Sans"/>
                <a:ea typeface="DejaVu Sans"/>
                <a:cs typeface="DejaVu Sans"/>
              </a:defRPr>
            </a:pPr>
            <a:r>
              <a:rPr sz="675" b="0">
                <a:solidFill>
                  <a:srgbClr val="AFC1C9"/>
                </a:solidFill>
                <a:latin typeface="DejaVu Sans"/>
                <a:ea typeface="DejaVu Sans"/>
                <a:cs typeface="DejaVu Sans"/>
              </a:rPr>
              <a:t>E2 «Екологія»  •  Повоєнне відновлення забруднених територій</a:t>
            </a:r>
          </a:p>
        </p:txBody>
      </p:sp>
    </p:spTree>
    <p:extLst>
      <p:ext uri="{BB962C8B-B14F-4D97-AF65-F5344CB8AC3E}">
        <p14:creationId xmlns:p14="http://schemas.microsoft.com/office/powerpoint/2010/main" val="64356363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Прямокутник 62">
            <a:extLst>
              <a:ext uri="{FF2B5EF4-FFF2-40B4-BE49-F238E27FC236}">
                <a16:creationId xmlns:a16="http://schemas.microsoft.com/office/drawing/2014/main" id="{4241408C-70F4-4CF7-99FB-E86C45CE6298}"/>
              </a:ext>
            </a:extLst>
          </p:cNvPr>
          <p:cNvSpPr>
            <a:spLocks noGrp="1"/>
          </p:cNvSpPr>
          <p:nvPr/>
        </p:nvSpPr>
        <p:spPr>
          <a:xfrm>
            <a:off x="609600" y="266700"/>
            <a:ext cx="8191500" cy="228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9808" lnSpcReduction="10000"/>
          </a:bodyPr>
          <a:lstStyle/>
          <a:p>
            <a:pPr algn="l">
              <a:defRPr sz="975" b="1">
                <a:solidFill>
                  <a:srgbClr val="43B5C7"/>
                </a:solidFill>
                <a:latin typeface="DejaVu Sans"/>
                <a:ea typeface="DejaVu Sans"/>
                <a:cs typeface="DejaVu Sans"/>
              </a:defRPr>
            </a:pPr>
            <a:r>
              <a:rPr sz="975" b="1">
                <a:solidFill>
                  <a:srgbClr val="43B5C7"/>
                </a:solidFill>
                <a:latin typeface="DejaVu Sans"/>
                <a:ea typeface="DejaVu Sans"/>
                <a:cs typeface="DejaVu Sans"/>
              </a:rPr>
              <a:t>ОЦІНЮВАННЯ РЕЗУЛЬТАТИВНОСТІ</a:t>
            </a:r>
          </a:p>
        </p:txBody>
      </p:sp>
      <p:sp>
        <p:nvSpPr>
          <p:cNvPr id="2" name="Прямокутник 1">
            <a:extLst>
              <a:ext uri="{FF2B5EF4-FFF2-40B4-BE49-F238E27FC236}">
                <a16:creationId xmlns:a16="http://schemas.microsoft.com/office/drawing/2014/main" id="{3F67BF46-7E95-441A-85E2-F7E487E8E8EA}"/>
              </a:ext>
            </a:extLst>
          </p:cNvPr>
          <p:cNvSpPr>
            <a:spLocks noGrp="1"/>
          </p:cNvSpPr>
          <p:nvPr/>
        </p:nvSpPr>
        <p:spPr>
          <a:xfrm>
            <a:off x="609600" y="523875"/>
            <a:ext cx="10668000" cy="5905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2325" b="1">
                <a:solidFill>
                  <a:srgbClr val="0B1F33"/>
                </a:solidFill>
                <a:latin typeface="DejaVu Sans"/>
                <a:ea typeface="DejaVu Sans"/>
                <a:cs typeface="DejaVu Sans"/>
              </a:defRPr>
            </a:pPr>
            <a:r>
              <a:rPr sz="2325" b="1">
                <a:solidFill>
                  <a:srgbClr val="0B1F33"/>
                </a:solidFill>
                <a:latin typeface="DejaVu Sans"/>
                <a:ea typeface="DejaVu Sans"/>
                <a:cs typeface="DejaVu Sans"/>
              </a:rPr>
              <a:t>Показники успішності екологічного відновлення</a:t>
            </a:r>
          </a:p>
        </p:txBody>
      </p:sp>
      <p:sp>
        <p:nvSpPr>
          <p:cNvPr id="3" name="Прямокутник 2">
            <a:extLst>
              <a:ext uri="{FF2B5EF4-FFF2-40B4-BE49-F238E27FC236}">
                <a16:creationId xmlns:a16="http://schemas.microsoft.com/office/drawing/2014/main" id="{59506FEC-DE6F-4FD4-BA32-8D507CEEEC80}"/>
              </a:ext>
            </a:extLst>
          </p:cNvPr>
          <p:cNvSpPr>
            <a:spLocks noGrp="1"/>
          </p:cNvSpPr>
          <p:nvPr/>
        </p:nvSpPr>
        <p:spPr>
          <a:xfrm>
            <a:off x="609600" y="1181100"/>
            <a:ext cx="10972800" cy="28575"/>
          </a:xfrm>
          <a:prstGeom prst="rect">
            <a:avLst/>
          </a:prstGeom>
          <a:solidFill>
            <a:srgbClr val="43B5C7"/>
          </a:solidFill>
          <a:ln w="0">
            <a:noFill/>
          </a:ln>
        </p:spPr>
      </p:sp>
      <p:sp>
        <p:nvSpPr>
          <p:cNvPr id="4" name="Прямокутник 3">
            <a:extLst>
              <a:ext uri="{FF2B5EF4-FFF2-40B4-BE49-F238E27FC236}">
                <a16:creationId xmlns:a16="http://schemas.microsoft.com/office/drawing/2014/main" id="{3AA0A258-196E-49E2-B190-FED83C4F3D6D}"/>
              </a:ext>
            </a:extLst>
          </p:cNvPr>
          <p:cNvSpPr>
            <a:spLocks noGrp="1"/>
          </p:cNvSpPr>
          <p:nvPr/>
        </p:nvSpPr>
        <p:spPr>
          <a:xfrm>
            <a:off x="11001375" y="266700"/>
            <a:ext cx="581025" cy="228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9808" lnSpcReduction="10000"/>
          </a:bodyPr>
          <a:lstStyle/>
          <a:p>
            <a:pPr algn="r">
              <a:defRPr sz="975" b="1">
                <a:solidFill>
                  <a:srgbClr val="5C6E79"/>
                </a:solidFill>
                <a:latin typeface="DejaVu Sans"/>
                <a:ea typeface="DejaVu Sans"/>
                <a:cs typeface="DejaVu Sans"/>
              </a:defRPr>
            </a:pPr>
            <a:r>
              <a:rPr lang="uk-UA" sz="975" b="1" dirty="0">
                <a:solidFill>
                  <a:srgbClr val="5C6E79"/>
                </a:solidFill>
                <a:latin typeface="DejaVu Sans"/>
                <a:ea typeface="DejaVu Sans"/>
                <a:cs typeface="DejaVu Sans"/>
              </a:rPr>
              <a:t>29</a:t>
            </a:r>
            <a:endParaRPr sz="975" b="1" dirty="0">
              <a:solidFill>
                <a:srgbClr val="5C6E79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5" name="Прямокутник: округлені кути 4">
            <a:extLst>
              <a:ext uri="{FF2B5EF4-FFF2-40B4-BE49-F238E27FC236}">
                <a16:creationId xmlns:a16="http://schemas.microsoft.com/office/drawing/2014/main" id="{D0E30FA0-0FE4-4396-B19A-A11CBA9C4CE0}"/>
              </a:ext>
            </a:extLst>
          </p:cNvPr>
          <p:cNvSpPr>
            <a:spLocks noGrp="1"/>
          </p:cNvSpPr>
          <p:nvPr/>
        </p:nvSpPr>
        <p:spPr>
          <a:xfrm>
            <a:off x="609600" y="1428750"/>
            <a:ext cx="10972800" cy="819150"/>
          </a:xfrm>
          <a:prstGeom prst="roundRect">
            <a:avLst>
              <a:gd name="adj" fmla="val 16279"/>
            </a:avLst>
          </a:prstGeom>
          <a:solidFill>
            <a:srgbClr val="E4EEF1"/>
          </a:solidFill>
          <a:ln w="0">
            <a:noFill/>
          </a:ln>
        </p:spPr>
      </p:sp>
      <p:sp>
        <p:nvSpPr>
          <p:cNvPr id="6" name="Прямокутник: округлені кути 5">
            <a:extLst>
              <a:ext uri="{FF2B5EF4-FFF2-40B4-BE49-F238E27FC236}">
                <a16:creationId xmlns:a16="http://schemas.microsoft.com/office/drawing/2014/main" id="{B05AACB2-AAA2-4A27-A97C-67B2CD8F373F}"/>
              </a:ext>
            </a:extLst>
          </p:cNvPr>
          <p:cNvSpPr>
            <a:spLocks noGrp="1"/>
          </p:cNvSpPr>
          <p:nvPr/>
        </p:nvSpPr>
        <p:spPr>
          <a:xfrm>
            <a:off x="609600" y="1428750"/>
            <a:ext cx="85725" cy="819150"/>
          </a:xfrm>
          <a:prstGeom prst="roundRect">
            <a:avLst>
              <a:gd name="adj" fmla="val 44444"/>
            </a:avLst>
          </a:prstGeom>
          <a:solidFill>
            <a:srgbClr val="E0B14D"/>
          </a:solidFill>
          <a:ln w="0">
            <a:noFill/>
          </a:ln>
        </p:spPr>
      </p:sp>
      <p:sp>
        <p:nvSpPr>
          <p:cNvPr id="7" name="Прямокутник 6">
            <a:extLst>
              <a:ext uri="{FF2B5EF4-FFF2-40B4-BE49-F238E27FC236}">
                <a16:creationId xmlns:a16="http://schemas.microsoft.com/office/drawing/2014/main" id="{5C3C59BE-C90F-4E18-9A15-56B364476CCA}"/>
              </a:ext>
            </a:extLst>
          </p:cNvPr>
          <p:cNvSpPr>
            <a:spLocks noGrp="1"/>
          </p:cNvSpPr>
          <p:nvPr/>
        </p:nvSpPr>
        <p:spPr>
          <a:xfrm>
            <a:off x="876300" y="1524000"/>
            <a:ext cx="10496550" cy="190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66667" lnSpcReduction="10000"/>
          </a:bodyPr>
          <a:lstStyle/>
          <a:p>
            <a:pPr algn="l">
              <a:defRPr sz="975" b="1">
                <a:solidFill>
                  <a:srgbClr val="E0B14D"/>
                </a:solidFill>
                <a:latin typeface="DejaVu Sans"/>
                <a:ea typeface="DejaVu Sans"/>
                <a:cs typeface="DejaVu Sans"/>
              </a:defRPr>
            </a:pPr>
            <a:r>
              <a:rPr sz="975" b="1">
                <a:solidFill>
                  <a:srgbClr val="E0B14D"/>
                </a:solidFill>
                <a:latin typeface="DejaVu Sans"/>
                <a:ea typeface="DejaVu Sans"/>
                <a:cs typeface="DejaVu Sans"/>
              </a:rPr>
              <a:t>ВИЗНАЧЕННЯ</a:t>
            </a:r>
          </a:p>
        </p:txBody>
      </p:sp>
      <p:sp>
        <p:nvSpPr>
          <p:cNvPr id="8" name="Прямокутник 7">
            <a:extLst>
              <a:ext uri="{FF2B5EF4-FFF2-40B4-BE49-F238E27FC236}">
                <a16:creationId xmlns:a16="http://schemas.microsoft.com/office/drawing/2014/main" id="{D5FBFE73-CE6E-4CBD-94E2-6BA2F60FB7DD}"/>
              </a:ext>
            </a:extLst>
          </p:cNvPr>
          <p:cNvSpPr>
            <a:spLocks noGrp="1"/>
          </p:cNvSpPr>
          <p:nvPr/>
        </p:nvSpPr>
        <p:spPr>
          <a:xfrm>
            <a:off x="876300" y="1724025"/>
            <a:ext cx="10496550" cy="4381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1759" lnSpcReduction="10000"/>
          </a:bodyPr>
          <a:lstStyle/>
          <a:p>
            <a:pPr algn="l">
              <a:defRPr sz="1350" b="1">
                <a:solidFill>
                  <a:srgbClr val="0B1F33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0B1F33"/>
                </a:solidFill>
                <a:latin typeface="DejaVu Sans"/>
                <a:ea typeface="DejaVu Sans"/>
                <a:cs typeface="DejaVu Sans"/>
              </a:rPr>
              <a:t>Індикатор успішності — вимірюваний показник, який відображає не лише обсяг виконаних робіт, а фактичне зменшення ризиків і відновлення функцій екосистеми.</a:t>
            </a:r>
          </a:p>
        </p:txBody>
      </p:sp>
      <p:sp>
        <p:nvSpPr>
          <p:cNvPr id="9" name="Прямокутник: округлені кути 8">
            <a:extLst>
              <a:ext uri="{FF2B5EF4-FFF2-40B4-BE49-F238E27FC236}">
                <a16:creationId xmlns:a16="http://schemas.microsoft.com/office/drawing/2014/main" id="{723BEB2C-C7D4-4F5D-B0D6-1EDF4A640216}"/>
              </a:ext>
            </a:extLst>
          </p:cNvPr>
          <p:cNvSpPr>
            <a:spLocks noGrp="1"/>
          </p:cNvSpPr>
          <p:nvPr/>
        </p:nvSpPr>
        <p:spPr>
          <a:xfrm>
            <a:off x="609600" y="2457450"/>
            <a:ext cx="5191125" cy="742950"/>
          </a:xfrm>
          <a:prstGeom prst="roundRect">
            <a:avLst>
              <a:gd name="adj" fmla="val 16667"/>
            </a:avLst>
          </a:prstGeom>
          <a:solidFill>
            <a:srgbClr val="E4EEF1"/>
          </a:solidFill>
          <a:ln w="0">
            <a:noFill/>
          </a:ln>
        </p:spPr>
      </p:sp>
      <p:sp>
        <p:nvSpPr>
          <p:cNvPr id="10" name="Прямокутник 9">
            <a:extLst>
              <a:ext uri="{FF2B5EF4-FFF2-40B4-BE49-F238E27FC236}">
                <a16:creationId xmlns:a16="http://schemas.microsoft.com/office/drawing/2014/main" id="{D1A81CDC-2C3C-4A45-A722-692ABDFD2CCF}"/>
              </a:ext>
            </a:extLst>
          </p:cNvPr>
          <p:cNvSpPr>
            <a:spLocks noGrp="1"/>
          </p:cNvSpPr>
          <p:nvPr/>
        </p:nvSpPr>
        <p:spPr>
          <a:xfrm>
            <a:off x="800100" y="2552700"/>
            <a:ext cx="2190750" cy="190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66667" lnSpcReduction="10000"/>
          </a:bodyPr>
          <a:lstStyle/>
          <a:p>
            <a:pPr algn="l">
              <a:defRPr sz="975" b="1">
                <a:solidFill>
                  <a:srgbClr val="AE6054"/>
                </a:solidFill>
                <a:latin typeface="DejaVu Sans"/>
                <a:ea typeface="DejaVu Sans"/>
                <a:cs typeface="DejaVu Sans"/>
              </a:defRPr>
            </a:pPr>
            <a:r>
              <a:rPr sz="975" b="1">
                <a:solidFill>
                  <a:srgbClr val="AE6054"/>
                </a:solidFill>
                <a:latin typeface="DejaVu Sans"/>
                <a:ea typeface="DejaVu Sans"/>
                <a:cs typeface="DejaVu Sans"/>
              </a:rPr>
              <a:t>ПОКАЗНИК ДІЯЛЬНОСТІ</a:t>
            </a:r>
          </a:p>
        </p:txBody>
      </p:sp>
      <p:sp>
        <p:nvSpPr>
          <p:cNvPr id="11" name="Прямокутник 10">
            <a:extLst>
              <a:ext uri="{FF2B5EF4-FFF2-40B4-BE49-F238E27FC236}">
                <a16:creationId xmlns:a16="http://schemas.microsoft.com/office/drawing/2014/main" id="{0E55BB00-6B86-496C-9243-6BF58BD32822}"/>
              </a:ext>
            </a:extLst>
          </p:cNvPr>
          <p:cNvSpPr>
            <a:spLocks noGrp="1"/>
          </p:cNvSpPr>
          <p:nvPr/>
        </p:nvSpPr>
        <p:spPr>
          <a:xfrm>
            <a:off x="800100" y="2771775"/>
            <a:ext cx="4762500" cy="3048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8246"/>
          </a:bodyPr>
          <a:lstStyle/>
          <a:p>
            <a:pPr algn="l">
              <a:defRPr sz="1425" b="1">
                <a:solidFill>
                  <a:srgbClr val="0B1F33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0B1F33"/>
                </a:solidFill>
                <a:latin typeface="DejaVu Sans"/>
                <a:ea typeface="DejaVu Sans"/>
                <a:cs typeface="DejaVu Sans"/>
              </a:rPr>
              <a:t>Посаджено 100 000 дерев</a:t>
            </a:r>
          </a:p>
        </p:txBody>
      </p:sp>
      <p:sp>
        <p:nvSpPr>
          <p:cNvPr id="12" name="Прямокутник: округлені кути 11">
            <a:extLst>
              <a:ext uri="{FF2B5EF4-FFF2-40B4-BE49-F238E27FC236}">
                <a16:creationId xmlns:a16="http://schemas.microsoft.com/office/drawing/2014/main" id="{4E92E6E3-2ADC-4FB1-A22C-F49FE901569B}"/>
              </a:ext>
            </a:extLst>
          </p:cNvPr>
          <p:cNvSpPr>
            <a:spLocks noGrp="1"/>
          </p:cNvSpPr>
          <p:nvPr/>
        </p:nvSpPr>
        <p:spPr>
          <a:xfrm>
            <a:off x="6029325" y="2457450"/>
            <a:ext cx="5553075" cy="742950"/>
          </a:xfrm>
          <a:prstGeom prst="roundRect">
            <a:avLst>
              <a:gd name="adj" fmla="val 16667"/>
            </a:avLst>
          </a:prstGeom>
          <a:solidFill>
            <a:srgbClr val="DDEADB"/>
          </a:solidFill>
          <a:ln w="0">
            <a:noFill/>
          </a:ln>
        </p:spPr>
      </p:sp>
      <p:sp>
        <p:nvSpPr>
          <p:cNvPr id="13" name="Прямокутник 12">
            <a:extLst>
              <a:ext uri="{FF2B5EF4-FFF2-40B4-BE49-F238E27FC236}">
                <a16:creationId xmlns:a16="http://schemas.microsoft.com/office/drawing/2014/main" id="{B3F4E96F-EDEB-4789-9679-B63619601EC3}"/>
              </a:ext>
            </a:extLst>
          </p:cNvPr>
          <p:cNvSpPr>
            <a:spLocks noGrp="1"/>
          </p:cNvSpPr>
          <p:nvPr/>
        </p:nvSpPr>
        <p:spPr>
          <a:xfrm>
            <a:off x="6219825" y="2552700"/>
            <a:ext cx="4000500" cy="190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66667" lnSpcReduction="10000"/>
          </a:bodyPr>
          <a:lstStyle/>
          <a:p>
            <a:pPr algn="l">
              <a:defRPr sz="975" b="1">
                <a:solidFill>
                  <a:srgbClr val="63956D"/>
                </a:solidFill>
                <a:latin typeface="DejaVu Sans"/>
                <a:ea typeface="DejaVu Sans"/>
                <a:cs typeface="DejaVu Sans"/>
              </a:defRPr>
            </a:pPr>
            <a:r>
              <a:rPr sz="975" b="1">
                <a:solidFill>
                  <a:srgbClr val="63956D"/>
                </a:solidFill>
                <a:latin typeface="DejaVu Sans"/>
                <a:ea typeface="DejaVu Sans"/>
                <a:cs typeface="DejaVu Sans"/>
              </a:rPr>
              <a:t>ПОКАЗНИК ЕКОЛОГІЧНОГО РЕЗУЛЬТАТУ</a:t>
            </a:r>
          </a:p>
        </p:txBody>
      </p:sp>
      <p:sp>
        <p:nvSpPr>
          <p:cNvPr id="14" name="Прямокутник 13">
            <a:extLst>
              <a:ext uri="{FF2B5EF4-FFF2-40B4-BE49-F238E27FC236}">
                <a16:creationId xmlns:a16="http://schemas.microsoft.com/office/drawing/2014/main" id="{7E99F1BB-8297-4B6B-8441-69E55145D90D}"/>
              </a:ext>
            </a:extLst>
          </p:cNvPr>
          <p:cNvSpPr>
            <a:spLocks noGrp="1"/>
          </p:cNvSpPr>
          <p:nvPr/>
        </p:nvSpPr>
        <p:spPr>
          <a:xfrm>
            <a:off x="6219825" y="2771775"/>
            <a:ext cx="5095875" cy="3048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350" b="1">
                <a:solidFill>
                  <a:srgbClr val="0B1F33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0B1F33"/>
                </a:solidFill>
                <a:latin typeface="DejaVu Sans"/>
                <a:ea typeface="DejaVu Sans"/>
                <a:cs typeface="DejaVu Sans"/>
              </a:rPr>
              <a:t>Сформовано стабільне лісове угруповання</a:t>
            </a:r>
          </a:p>
        </p:txBody>
      </p:sp>
      <p:sp>
        <p:nvSpPr>
          <p:cNvPr id="15" name="Прямокутник: округлені кути 14">
            <a:extLst>
              <a:ext uri="{FF2B5EF4-FFF2-40B4-BE49-F238E27FC236}">
                <a16:creationId xmlns:a16="http://schemas.microsoft.com/office/drawing/2014/main" id="{6F74FA99-1029-4894-A4E4-FB69FF039F5E}"/>
              </a:ext>
            </a:extLst>
          </p:cNvPr>
          <p:cNvSpPr>
            <a:spLocks noGrp="1"/>
          </p:cNvSpPr>
          <p:nvPr/>
        </p:nvSpPr>
        <p:spPr>
          <a:xfrm>
            <a:off x="609600" y="3486150"/>
            <a:ext cx="2000250" cy="2038350"/>
          </a:xfrm>
          <a:prstGeom prst="roundRect">
            <a:avLst>
              <a:gd name="adj" fmla="val 6190"/>
            </a:avLst>
          </a:prstGeom>
          <a:solidFill>
            <a:srgbClr val="FFFFFF"/>
          </a:solidFill>
          <a:ln w="9525">
            <a:solidFill>
              <a:srgbClr val="BDD0D7"/>
            </a:solidFill>
          </a:ln>
        </p:spPr>
      </p:sp>
      <p:sp>
        <p:nvSpPr>
          <p:cNvPr id="16" name="Прямокутник: округлені кути 15">
            <a:extLst>
              <a:ext uri="{FF2B5EF4-FFF2-40B4-BE49-F238E27FC236}">
                <a16:creationId xmlns:a16="http://schemas.microsoft.com/office/drawing/2014/main" id="{1D788902-E676-4AB1-932A-91666EFE58F8}"/>
              </a:ext>
            </a:extLst>
          </p:cNvPr>
          <p:cNvSpPr>
            <a:spLocks noGrp="1"/>
          </p:cNvSpPr>
          <p:nvPr/>
        </p:nvSpPr>
        <p:spPr>
          <a:xfrm>
            <a:off x="609600" y="3486150"/>
            <a:ext cx="2000250" cy="76200"/>
          </a:xfrm>
          <a:prstGeom prst="roundRect">
            <a:avLst>
              <a:gd name="adj" fmla="val 50000"/>
            </a:avLst>
          </a:prstGeom>
          <a:solidFill>
            <a:srgbClr val="AE6054"/>
          </a:solidFill>
          <a:ln w="0">
            <a:noFill/>
          </a:ln>
        </p:spPr>
      </p:sp>
      <p:sp>
        <p:nvSpPr>
          <p:cNvPr id="17" name="Прямокутник 16">
            <a:extLst>
              <a:ext uri="{FF2B5EF4-FFF2-40B4-BE49-F238E27FC236}">
                <a16:creationId xmlns:a16="http://schemas.microsoft.com/office/drawing/2014/main" id="{01E7D171-36D4-4569-A5DF-0139DF1A490A}"/>
              </a:ext>
            </a:extLst>
          </p:cNvPr>
          <p:cNvSpPr>
            <a:spLocks noGrp="1"/>
          </p:cNvSpPr>
          <p:nvPr/>
        </p:nvSpPr>
        <p:spPr>
          <a:xfrm>
            <a:off x="781050" y="3638550"/>
            <a:ext cx="1666875" cy="190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66667" lnSpcReduction="10000"/>
          </a:bodyPr>
          <a:lstStyle/>
          <a:p>
            <a:pPr algn="l">
              <a:defRPr sz="975" b="1">
                <a:solidFill>
                  <a:srgbClr val="AE6054"/>
                </a:solidFill>
                <a:latin typeface="DejaVu Sans"/>
                <a:ea typeface="DejaVu Sans"/>
                <a:cs typeface="DejaVu Sans"/>
              </a:defRPr>
            </a:pPr>
            <a:r>
              <a:rPr sz="975" b="1">
                <a:solidFill>
                  <a:srgbClr val="AE6054"/>
                </a:solidFill>
                <a:latin typeface="DejaVu Sans"/>
                <a:ea typeface="DejaVu Sans"/>
                <a:cs typeface="DejaVu Sans"/>
              </a:rPr>
              <a:t>ХІМІЧНІ</a:t>
            </a:r>
          </a:p>
        </p:txBody>
      </p:sp>
      <p:sp>
        <p:nvSpPr>
          <p:cNvPr id="18" name="Прямокутник: округлені кути 17">
            <a:extLst>
              <a:ext uri="{FF2B5EF4-FFF2-40B4-BE49-F238E27FC236}">
                <a16:creationId xmlns:a16="http://schemas.microsoft.com/office/drawing/2014/main" id="{993E6243-0492-4300-A4FC-E1C0E5D5D27E}"/>
              </a:ext>
            </a:extLst>
          </p:cNvPr>
          <p:cNvSpPr>
            <a:spLocks noGrp="1"/>
          </p:cNvSpPr>
          <p:nvPr/>
        </p:nvSpPr>
        <p:spPr>
          <a:xfrm>
            <a:off x="781050" y="4086225"/>
            <a:ext cx="76200" cy="76200"/>
          </a:xfrm>
          <a:prstGeom prst="roundRect">
            <a:avLst>
              <a:gd name="adj" fmla="val 50000"/>
            </a:avLst>
          </a:prstGeom>
          <a:solidFill>
            <a:srgbClr val="43B5C7"/>
          </a:solidFill>
          <a:ln w="0">
            <a:noFill/>
          </a:ln>
        </p:spPr>
      </p:sp>
      <p:sp>
        <p:nvSpPr>
          <p:cNvPr id="19" name="Прямокутник 18">
            <a:extLst>
              <a:ext uri="{FF2B5EF4-FFF2-40B4-BE49-F238E27FC236}">
                <a16:creationId xmlns:a16="http://schemas.microsoft.com/office/drawing/2014/main" id="{11B30D53-8DF8-46C3-8445-8CF766E23C95}"/>
              </a:ext>
            </a:extLst>
          </p:cNvPr>
          <p:cNvSpPr>
            <a:spLocks noGrp="1"/>
          </p:cNvSpPr>
          <p:nvPr/>
        </p:nvSpPr>
        <p:spPr>
          <a:xfrm>
            <a:off x="990600" y="3981450"/>
            <a:ext cx="1447800" cy="4191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125" b="0">
                <a:solidFill>
                  <a:srgbClr val="172735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172735"/>
                </a:solidFill>
                <a:latin typeface="DejaVu Sans"/>
                <a:ea typeface="DejaVu Sans"/>
                <a:cs typeface="DejaVu Sans"/>
              </a:rPr>
              <a:t>метали</a:t>
            </a:r>
          </a:p>
        </p:txBody>
      </p:sp>
      <p:sp>
        <p:nvSpPr>
          <p:cNvPr id="20" name="Прямокутник: округлені кути 19">
            <a:extLst>
              <a:ext uri="{FF2B5EF4-FFF2-40B4-BE49-F238E27FC236}">
                <a16:creationId xmlns:a16="http://schemas.microsoft.com/office/drawing/2014/main" id="{20D3E3C9-29E4-4778-B3D8-BE29496A4760}"/>
              </a:ext>
            </a:extLst>
          </p:cNvPr>
          <p:cNvSpPr>
            <a:spLocks noGrp="1"/>
          </p:cNvSpPr>
          <p:nvPr/>
        </p:nvSpPr>
        <p:spPr>
          <a:xfrm>
            <a:off x="781050" y="4524375"/>
            <a:ext cx="76200" cy="76200"/>
          </a:xfrm>
          <a:prstGeom prst="roundRect">
            <a:avLst>
              <a:gd name="adj" fmla="val 50000"/>
            </a:avLst>
          </a:prstGeom>
          <a:solidFill>
            <a:srgbClr val="63956D"/>
          </a:solidFill>
          <a:ln w="0">
            <a:noFill/>
          </a:ln>
        </p:spPr>
      </p:sp>
      <p:sp>
        <p:nvSpPr>
          <p:cNvPr id="21" name="Прямокутник 20">
            <a:extLst>
              <a:ext uri="{FF2B5EF4-FFF2-40B4-BE49-F238E27FC236}">
                <a16:creationId xmlns:a16="http://schemas.microsoft.com/office/drawing/2014/main" id="{27A07EFC-16AE-4C42-B87D-CAB0F2BB3565}"/>
              </a:ext>
            </a:extLst>
          </p:cNvPr>
          <p:cNvSpPr>
            <a:spLocks noGrp="1"/>
          </p:cNvSpPr>
          <p:nvPr/>
        </p:nvSpPr>
        <p:spPr>
          <a:xfrm>
            <a:off x="990600" y="4419600"/>
            <a:ext cx="1447800" cy="4191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125" b="0">
                <a:solidFill>
                  <a:srgbClr val="172735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172735"/>
                </a:solidFill>
                <a:latin typeface="DejaVu Sans"/>
                <a:ea typeface="DejaVu Sans"/>
                <a:cs typeface="DejaVu Sans"/>
              </a:rPr>
              <a:t>нафтопродукти</a:t>
            </a:r>
          </a:p>
        </p:txBody>
      </p:sp>
      <p:sp>
        <p:nvSpPr>
          <p:cNvPr id="22" name="Прямокутник: округлені кути 21">
            <a:extLst>
              <a:ext uri="{FF2B5EF4-FFF2-40B4-BE49-F238E27FC236}">
                <a16:creationId xmlns:a16="http://schemas.microsoft.com/office/drawing/2014/main" id="{DB1DBCA6-972A-46DF-A30B-DCE395F9C5C4}"/>
              </a:ext>
            </a:extLst>
          </p:cNvPr>
          <p:cNvSpPr>
            <a:spLocks noGrp="1"/>
          </p:cNvSpPr>
          <p:nvPr/>
        </p:nvSpPr>
        <p:spPr>
          <a:xfrm>
            <a:off x="781050" y="4962525"/>
            <a:ext cx="76200" cy="76200"/>
          </a:xfrm>
          <a:prstGeom prst="roundRect">
            <a:avLst>
              <a:gd name="adj" fmla="val 50000"/>
            </a:avLst>
          </a:prstGeom>
          <a:solidFill>
            <a:srgbClr val="E0B14D"/>
          </a:solidFill>
          <a:ln w="0">
            <a:noFill/>
          </a:ln>
        </p:spPr>
      </p:sp>
      <p:sp>
        <p:nvSpPr>
          <p:cNvPr id="23" name="Прямокутник 22">
            <a:extLst>
              <a:ext uri="{FF2B5EF4-FFF2-40B4-BE49-F238E27FC236}">
                <a16:creationId xmlns:a16="http://schemas.microsoft.com/office/drawing/2014/main" id="{52486CED-D522-4292-923E-090E26B24180}"/>
              </a:ext>
            </a:extLst>
          </p:cNvPr>
          <p:cNvSpPr>
            <a:spLocks noGrp="1"/>
          </p:cNvSpPr>
          <p:nvPr/>
        </p:nvSpPr>
        <p:spPr>
          <a:xfrm>
            <a:off x="990600" y="4857750"/>
            <a:ext cx="1447800" cy="4191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125" b="0">
                <a:solidFill>
                  <a:srgbClr val="172735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172735"/>
                </a:solidFill>
                <a:latin typeface="DejaVu Sans"/>
                <a:ea typeface="DejaVu Sans"/>
                <a:cs typeface="DejaVu Sans"/>
              </a:rPr>
              <a:t>якість води</a:t>
            </a:r>
          </a:p>
        </p:txBody>
      </p:sp>
      <p:sp>
        <p:nvSpPr>
          <p:cNvPr id="24" name="Прямокутник: округлені кути 23">
            <a:extLst>
              <a:ext uri="{FF2B5EF4-FFF2-40B4-BE49-F238E27FC236}">
                <a16:creationId xmlns:a16="http://schemas.microsoft.com/office/drawing/2014/main" id="{7D4CFC59-CA51-48F5-B132-A995254CCA86}"/>
              </a:ext>
            </a:extLst>
          </p:cNvPr>
          <p:cNvSpPr>
            <a:spLocks noGrp="1"/>
          </p:cNvSpPr>
          <p:nvPr/>
        </p:nvSpPr>
        <p:spPr>
          <a:xfrm>
            <a:off x="2800350" y="3486150"/>
            <a:ext cx="2000250" cy="2038350"/>
          </a:xfrm>
          <a:prstGeom prst="roundRect">
            <a:avLst>
              <a:gd name="adj" fmla="val 6190"/>
            </a:avLst>
          </a:prstGeom>
          <a:solidFill>
            <a:srgbClr val="FFFFFF"/>
          </a:solidFill>
          <a:ln w="9525">
            <a:solidFill>
              <a:srgbClr val="BDD0D7"/>
            </a:solidFill>
          </a:ln>
        </p:spPr>
      </p:sp>
      <p:sp>
        <p:nvSpPr>
          <p:cNvPr id="25" name="Прямокутник: округлені кути 24">
            <a:extLst>
              <a:ext uri="{FF2B5EF4-FFF2-40B4-BE49-F238E27FC236}">
                <a16:creationId xmlns:a16="http://schemas.microsoft.com/office/drawing/2014/main" id="{02A6E146-125B-4C3B-8F6B-F4ACE64A332B}"/>
              </a:ext>
            </a:extLst>
          </p:cNvPr>
          <p:cNvSpPr>
            <a:spLocks noGrp="1"/>
          </p:cNvSpPr>
          <p:nvPr/>
        </p:nvSpPr>
        <p:spPr>
          <a:xfrm>
            <a:off x="2800350" y="3486150"/>
            <a:ext cx="2000250" cy="76200"/>
          </a:xfrm>
          <a:prstGeom prst="roundRect">
            <a:avLst>
              <a:gd name="adj" fmla="val 50000"/>
            </a:avLst>
          </a:prstGeom>
          <a:solidFill>
            <a:srgbClr val="E0B14D"/>
          </a:solidFill>
          <a:ln w="0">
            <a:noFill/>
          </a:ln>
        </p:spPr>
      </p:sp>
      <p:sp>
        <p:nvSpPr>
          <p:cNvPr id="26" name="Прямокутник 25">
            <a:extLst>
              <a:ext uri="{FF2B5EF4-FFF2-40B4-BE49-F238E27FC236}">
                <a16:creationId xmlns:a16="http://schemas.microsoft.com/office/drawing/2014/main" id="{3B1698DA-C5E6-431E-B6D5-C60D3CE87527}"/>
              </a:ext>
            </a:extLst>
          </p:cNvPr>
          <p:cNvSpPr>
            <a:spLocks noGrp="1"/>
          </p:cNvSpPr>
          <p:nvPr/>
        </p:nvSpPr>
        <p:spPr>
          <a:xfrm>
            <a:off x="2971800" y="3638550"/>
            <a:ext cx="1666875" cy="190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66667" lnSpcReduction="10000"/>
          </a:bodyPr>
          <a:lstStyle/>
          <a:p>
            <a:pPr algn="l">
              <a:defRPr sz="975" b="1">
                <a:solidFill>
                  <a:srgbClr val="E0B14D"/>
                </a:solidFill>
                <a:latin typeface="DejaVu Sans"/>
                <a:ea typeface="DejaVu Sans"/>
                <a:cs typeface="DejaVu Sans"/>
              </a:defRPr>
            </a:pPr>
            <a:r>
              <a:rPr sz="975" b="1">
                <a:solidFill>
                  <a:srgbClr val="E0B14D"/>
                </a:solidFill>
                <a:latin typeface="DejaVu Sans"/>
                <a:ea typeface="DejaVu Sans"/>
                <a:cs typeface="DejaVu Sans"/>
              </a:rPr>
              <a:t>ФІЗИЧНІ</a:t>
            </a:r>
          </a:p>
        </p:txBody>
      </p:sp>
      <p:sp>
        <p:nvSpPr>
          <p:cNvPr id="27" name="Прямокутник: округлені кути 26">
            <a:extLst>
              <a:ext uri="{FF2B5EF4-FFF2-40B4-BE49-F238E27FC236}">
                <a16:creationId xmlns:a16="http://schemas.microsoft.com/office/drawing/2014/main" id="{85FCE4FA-B3B2-4EEF-9411-335BCE132D08}"/>
              </a:ext>
            </a:extLst>
          </p:cNvPr>
          <p:cNvSpPr>
            <a:spLocks noGrp="1"/>
          </p:cNvSpPr>
          <p:nvPr/>
        </p:nvSpPr>
        <p:spPr>
          <a:xfrm>
            <a:off x="2971800" y="4086225"/>
            <a:ext cx="76200" cy="76200"/>
          </a:xfrm>
          <a:prstGeom prst="roundRect">
            <a:avLst>
              <a:gd name="adj" fmla="val 50000"/>
            </a:avLst>
          </a:prstGeom>
          <a:solidFill>
            <a:srgbClr val="43B5C7"/>
          </a:solidFill>
          <a:ln w="0">
            <a:noFill/>
          </a:ln>
        </p:spPr>
      </p:sp>
      <p:sp>
        <p:nvSpPr>
          <p:cNvPr id="28" name="Прямокутник 27">
            <a:extLst>
              <a:ext uri="{FF2B5EF4-FFF2-40B4-BE49-F238E27FC236}">
                <a16:creationId xmlns:a16="http://schemas.microsoft.com/office/drawing/2014/main" id="{F0CBE3AC-A8FA-4170-A3E2-80807ADFCABF}"/>
              </a:ext>
            </a:extLst>
          </p:cNvPr>
          <p:cNvSpPr>
            <a:spLocks noGrp="1"/>
          </p:cNvSpPr>
          <p:nvPr/>
        </p:nvSpPr>
        <p:spPr>
          <a:xfrm>
            <a:off x="3181350" y="3981450"/>
            <a:ext cx="1447800" cy="4191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125" b="0">
                <a:solidFill>
                  <a:srgbClr val="172735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172735"/>
                </a:solidFill>
                <a:latin typeface="DejaVu Sans"/>
                <a:ea typeface="DejaVu Sans"/>
                <a:cs typeface="DejaVu Sans"/>
              </a:rPr>
              <a:t>щільність</a:t>
            </a:r>
          </a:p>
        </p:txBody>
      </p:sp>
      <p:sp>
        <p:nvSpPr>
          <p:cNvPr id="29" name="Прямокутник: округлені кути 28">
            <a:extLst>
              <a:ext uri="{FF2B5EF4-FFF2-40B4-BE49-F238E27FC236}">
                <a16:creationId xmlns:a16="http://schemas.microsoft.com/office/drawing/2014/main" id="{3C2D3854-CF29-41F9-BEC0-261CAEB3308E}"/>
              </a:ext>
            </a:extLst>
          </p:cNvPr>
          <p:cNvSpPr>
            <a:spLocks noGrp="1"/>
          </p:cNvSpPr>
          <p:nvPr/>
        </p:nvSpPr>
        <p:spPr>
          <a:xfrm>
            <a:off x="2971800" y="4524375"/>
            <a:ext cx="76200" cy="76200"/>
          </a:xfrm>
          <a:prstGeom prst="roundRect">
            <a:avLst>
              <a:gd name="adj" fmla="val 50000"/>
            </a:avLst>
          </a:prstGeom>
          <a:solidFill>
            <a:srgbClr val="63956D"/>
          </a:solidFill>
          <a:ln w="0">
            <a:noFill/>
          </a:ln>
        </p:spPr>
      </p:sp>
      <p:sp>
        <p:nvSpPr>
          <p:cNvPr id="30" name="Прямокутник 29">
            <a:extLst>
              <a:ext uri="{FF2B5EF4-FFF2-40B4-BE49-F238E27FC236}">
                <a16:creationId xmlns:a16="http://schemas.microsoft.com/office/drawing/2014/main" id="{F92C35CD-E191-405B-808E-2F8A1D9725B8}"/>
              </a:ext>
            </a:extLst>
          </p:cNvPr>
          <p:cNvSpPr>
            <a:spLocks noGrp="1"/>
          </p:cNvSpPr>
          <p:nvPr/>
        </p:nvSpPr>
        <p:spPr>
          <a:xfrm>
            <a:off x="3181350" y="4419600"/>
            <a:ext cx="1447800" cy="4191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125" b="0">
                <a:solidFill>
                  <a:srgbClr val="172735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172735"/>
                </a:solidFill>
                <a:latin typeface="DejaVu Sans"/>
                <a:ea typeface="DejaVu Sans"/>
                <a:cs typeface="DejaVu Sans"/>
              </a:rPr>
              <a:t>вологість</a:t>
            </a:r>
          </a:p>
        </p:txBody>
      </p:sp>
      <p:sp>
        <p:nvSpPr>
          <p:cNvPr id="31" name="Прямокутник: округлені кути 30">
            <a:extLst>
              <a:ext uri="{FF2B5EF4-FFF2-40B4-BE49-F238E27FC236}">
                <a16:creationId xmlns:a16="http://schemas.microsoft.com/office/drawing/2014/main" id="{6BADB11D-1B60-4394-BB23-E909E71E772B}"/>
              </a:ext>
            </a:extLst>
          </p:cNvPr>
          <p:cNvSpPr>
            <a:spLocks noGrp="1"/>
          </p:cNvSpPr>
          <p:nvPr/>
        </p:nvSpPr>
        <p:spPr>
          <a:xfrm>
            <a:off x="2971800" y="4962525"/>
            <a:ext cx="76200" cy="76200"/>
          </a:xfrm>
          <a:prstGeom prst="roundRect">
            <a:avLst>
              <a:gd name="adj" fmla="val 50000"/>
            </a:avLst>
          </a:prstGeom>
          <a:solidFill>
            <a:srgbClr val="E0B14D"/>
          </a:solidFill>
          <a:ln w="0">
            <a:noFill/>
          </a:ln>
        </p:spPr>
      </p:sp>
      <p:sp>
        <p:nvSpPr>
          <p:cNvPr id="32" name="Прямокутник 31">
            <a:extLst>
              <a:ext uri="{FF2B5EF4-FFF2-40B4-BE49-F238E27FC236}">
                <a16:creationId xmlns:a16="http://schemas.microsoft.com/office/drawing/2014/main" id="{14D4ACB1-FD0E-4605-9A8F-67C45BAE450C}"/>
              </a:ext>
            </a:extLst>
          </p:cNvPr>
          <p:cNvSpPr>
            <a:spLocks noGrp="1"/>
          </p:cNvSpPr>
          <p:nvPr/>
        </p:nvSpPr>
        <p:spPr>
          <a:xfrm>
            <a:off x="3181350" y="4857750"/>
            <a:ext cx="1447800" cy="4191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125" b="0">
                <a:solidFill>
                  <a:srgbClr val="172735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172735"/>
                </a:solidFill>
                <a:latin typeface="DejaVu Sans"/>
                <a:ea typeface="DejaVu Sans"/>
                <a:cs typeface="DejaVu Sans"/>
              </a:rPr>
              <a:t>ерозія</a:t>
            </a:r>
          </a:p>
        </p:txBody>
      </p:sp>
      <p:sp>
        <p:nvSpPr>
          <p:cNvPr id="33" name="Прямокутник: округлені кути 32">
            <a:extLst>
              <a:ext uri="{FF2B5EF4-FFF2-40B4-BE49-F238E27FC236}">
                <a16:creationId xmlns:a16="http://schemas.microsoft.com/office/drawing/2014/main" id="{5DCBD259-3457-480C-84CB-FC98E65A1015}"/>
              </a:ext>
            </a:extLst>
          </p:cNvPr>
          <p:cNvSpPr>
            <a:spLocks noGrp="1"/>
          </p:cNvSpPr>
          <p:nvPr/>
        </p:nvSpPr>
        <p:spPr>
          <a:xfrm>
            <a:off x="4991100" y="3486150"/>
            <a:ext cx="2000250" cy="2038350"/>
          </a:xfrm>
          <a:prstGeom prst="roundRect">
            <a:avLst>
              <a:gd name="adj" fmla="val 6190"/>
            </a:avLst>
          </a:prstGeom>
          <a:solidFill>
            <a:srgbClr val="FFFFFF"/>
          </a:solidFill>
          <a:ln w="9525">
            <a:solidFill>
              <a:srgbClr val="BDD0D7"/>
            </a:solidFill>
          </a:ln>
        </p:spPr>
      </p:sp>
      <p:sp>
        <p:nvSpPr>
          <p:cNvPr id="34" name="Прямокутник: округлені кути 33">
            <a:extLst>
              <a:ext uri="{FF2B5EF4-FFF2-40B4-BE49-F238E27FC236}">
                <a16:creationId xmlns:a16="http://schemas.microsoft.com/office/drawing/2014/main" id="{844DF6C2-5F8E-4F4F-B4C7-E4FD32D71195}"/>
              </a:ext>
            </a:extLst>
          </p:cNvPr>
          <p:cNvSpPr>
            <a:spLocks noGrp="1"/>
          </p:cNvSpPr>
          <p:nvPr/>
        </p:nvSpPr>
        <p:spPr>
          <a:xfrm>
            <a:off x="4991100" y="3486150"/>
            <a:ext cx="2000250" cy="76200"/>
          </a:xfrm>
          <a:prstGeom prst="roundRect">
            <a:avLst>
              <a:gd name="adj" fmla="val 50000"/>
            </a:avLst>
          </a:prstGeom>
          <a:solidFill>
            <a:srgbClr val="63956D"/>
          </a:solidFill>
          <a:ln w="0">
            <a:noFill/>
          </a:ln>
        </p:spPr>
      </p:sp>
      <p:sp>
        <p:nvSpPr>
          <p:cNvPr id="35" name="Прямокутник 34">
            <a:extLst>
              <a:ext uri="{FF2B5EF4-FFF2-40B4-BE49-F238E27FC236}">
                <a16:creationId xmlns:a16="http://schemas.microsoft.com/office/drawing/2014/main" id="{6EF14446-A42A-42D1-9671-1304558E7314}"/>
              </a:ext>
            </a:extLst>
          </p:cNvPr>
          <p:cNvSpPr>
            <a:spLocks noGrp="1"/>
          </p:cNvSpPr>
          <p:nvPr/>
        </p:nvSpPr>
        <p:spPr>
          <a:xfrm>
            <a:off x="5162550" y="3638550"/>
            <a:ext cx="1666875" cy="190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66667" lnSpcReduction="10000"/>
          </a:bodyPr>
          <a:lstStyle/>
          <a:p>
            <a:pPr algn="l">
              <a:defRPr sz="975" b="1">
                <a:solidFill>
                  <a:srgbClr val="63956D"/>
                </a:solidFill>
                <a:latin typeface="DejaVu Sans"/>
                <a:ea typeface="DejaVu Sans"/>
                <a:cs typeface="DejaVu Sans"/>
              </a:defRPr>
            </a:pPr>
            <a:r>
              <a:rPr sz="975" b="1">
                <a:solidFill>
                  <a:srgbClr val="63956D"/>
                </a:solidFill>
                <a:latin typeface="DejaVu Sans"/>
                <a:ea typeface="DejaVu Sans"/>
                <a:cs typeface="DejaVu Sans"/>
              </a:rPr>
              <a:t>БІОЛОГІЧНІ</a:t>
            </a:r>
          </a:p>
        </p:txBody>
      </p:sp>
      <p:sp>
        <p:nvSpPr>
          <p:cNvPr id="36" name="Прямокутник: округлені кути 35">
            <a:extLst>
              <a:ext uri="{FF2B5EF4-FFF2-40B4-BE49-F238E27FC236}">
                <a16:creationId xmlns:a16="http://schemas.microsoft.com/office/drawing/2014/main" id="{8F375730-C3A5-4F07-B028-850B0FD5030C}"/>
              </a:ext>
            </a:extLst>
          </p:cNvPr>
          <p:cNvSpPr>
            <a:spLocks noGrp="1"/>
          </p:cNvSpPr>
          <p:nvPr/>
        </p:nvSpPr>
        <p:spPr>
          <a:xfrm>
            <a:off x="5162550" y="4086225"/>
            <a:ext cx="76200" cy="76200"/>
          </a:xfrm>
          <a:prstGeom prst="roundRect">
            <a:avLst>
              <a:gd name="adj" fmla="val 50000"/>
            </a:avLst>
          </a:prstGeom>
          <a:solidFill>
            <a:srgbClr val="43B5C7"/>
          </a:solidFill>
          <a:ln w="0">
            <a:noFill/>
          </a:ln>
        </p:spPr>
      </p:sp>
      <p:sp>
        <p:nvSpPr>
          <p:cNvPr id="37" name="Прямокутник 36">
            <a:extLst>
              <a:ext uri="{FF2B5EF4-FFF2-40B4-BE49-F238E27FC236}">
                <a16:creationId xmlns:a16="http://schemas.microsoft.com/office/drawing/2014/main" id="{FD7850EE-5BA0-42D3-B986-67C41DFF8741}"/>
              </a:ext>
            </a:extLst>
          </p:cNvPr>
          <p:cNvSpPr>
            <a:spLocks noGrp="1"/>
          </p:cNvSpPr>
          <p:nvPr/>
        </p:nvSpPr>
        <p:spPr>
          <a:xfrm>
            <a:off x="5372100" y="3981450"/>
            <a:ext cx="1447800" cy="4191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125" b="0">
                <a:solidFill>
                  <a:srgbClr val="172735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172735"/>
                </a:solidFill>
                <a:latin typeface="DejaVu Sans"/>
                <a:ea typeface="DejaVu Sans"/>
                <a:cs typeface="DejaVu Sans"/>
              </a:rPr>
              <a:t>різноманіття</a:t>
            </a:r>
          </a:p>
        </p:txBody>
      </p:sp>
      <p:sp>
        <p:nvSpPr>
          <p:cNvPr id="38" name="Прямокутник: округлені кути 37">
            <a:extLst>
              <a:ext uri="{FF2B5EF4-FFF2-40B4-BE49-F238E27FC236}">
                <a16:creationId xmlns:a16="http://schemas.microsoft.com/office/drawing/2014/main" id="{1A1637D6-CBCD-40D7-98B5-3DE094AF8C3B}"/>
              </a:ext>
            </a:extLst>
          </p:cNvPr>
          <p:cNvSpPr>
            <a:spLocks noGrp="1"/>
          </p:cNvSpPr>
          <p:nvPr/>
        </p:nvSpPr>
        <p:spPr>
          <a:xfrm>
            <a:off x="5162550" y="4524375"/>
            <a:ext cx="76200" cy="76200"/>
          </a:xfrm>
          <a:prstGeom prst="roundRect">
            <a:avLst>
              <a:gd name="adj" fmla="val 50000"/>
            </a:avLst>
          </a:prstGeom>
          <a:solidFill>
            <a:srgbClr val="63956D"/>
          </a:solidFill>
          <a:ln w="0">
            <a:noFill/>
          </a:ln>
        </p:spPr>
      </p:sp>
      <p:sp>
        <p:nvSpPr>
          <p:cNvPr id="39" name="Прямокутник 38">
            <a:extLst>
              <a:ext uri="{FF2B5EF4-FFF2-40B4-BE49-F238E27FC236}">
                <a16:creationId xmlns:a16="http://schemas.microsoft.com/office/drawing/2014/main" id="{024C28AC-6BE5-473D-A591-8DEB12F8BE10}"/>
              </a:ext>
            </a:extLst>
          </p:cNvPr>
          <p:cNvSpPr>
            <a:spLocks noGrp="1"/>
          </p:cNvSpPr>
          <p:nvPr/>
        </p:nvSpPr>
        <p:spPr>
          <a:xfrm>
            <a:off x="5372100" y="4419600"/>
            <a:ext cx="1447800" cy="4191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6777"/>
          </a:bodyPr>
          <a:lstStyle/>
          <a:p>
            <a:pPr algn="l">
              <a:defRPr sz="1125" b="0">
                <a:solidFill>
                  <a:srgbClr val="172735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172735"/>
                </a:solidFill>
                <a:latin typeface="DejaVu Sans"/>
                <a:ea typeface="DejaVu Sans"/>
                <a:cs typeface="DejaVu Sans"/>
              </a:rPr>
              <a:t>індикаторні види</a:t>
            </a:r>
          </a:p>
        </p:txBody>
      </p:sp>
      <p:sp>
        <p:nvSpPr>
          <p:cNvPr id="40" name="Прямокутник: округлені кути 39">
            <a:extLst>
              <a:ext uri="{FF2B5EF4-FFF2-40B4-BE49-F238E27FC236}">
                <a16:creationId xmlns:a16="http://schemas.microsoft.com/office/drawing/2014/main" id="{5B2E80EE-1CB0-44CC-93A4-AB43E8E02629}"/>
              </a:ext>
            </a:extLst>
          </p:cNvPr>
          <p:cNvSpPr>
            <a:spLocks noGrp="1"/>
          </p:cNvSpPr>
          <p:nvPr/>
        </p:nvSpPr>
        <p:spPr>
          <a:xfrm>
            <a:off x="5162550" y="4962525"/>
            <a:ext cx="76200" cy="76200"/>
          </a:xfrm>
          <a:prstGeom prst="roundRect">
            <a:avLst>
              <a:gd name="adj" fmla="val 50000"/>
            </a:avLst>
          </a:prstGeom>
          <a:solidFill>
            <a:srgbClr val="E0B14D"/>
          </a:solidFill>
          <a:ln w="0">
            <a:noFill/>
          </a:ln>
        </p:spPr>
      </p:sp>
      <p:sp>
        <p:nvSpPr>
          <p:cNvPr id="41" name="Прямокутник 40">
            <a:extLst>
              <a:ext uri="{FF2B5EF4-FFF2-40B4-BE49-F238E27FC236}">
                <a16:creationId xmlns:a16="http://schemas.microsoft.com/office/drawing/2014/main" id="{971222AB-60A5-4E38-BF5E-BF1DAC0FF33E}"/>
              </a:ext>
            </a:extLst>
          </p:cNvPr>
          <p:cNvSpPr>
            <a:spLocks noGrp="1"/>
          </p:cNvSpPr>
          <p:nvPr/>
        </p:nvSpPr>
        <p:spPr>
          <a:xfrm>
            <a:off x="5372100" y="4857750"/>
            <a:ext cx="1447800" cy="4191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125" b="0">
                <a:solidFill>
                  <a:srgbClr val="172735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172735"/>
                </a:solidFill>
                <a:latin typeface="DejaVu Sans"/>
                <a:ea typeface="DejaVu Sans"/>
                <a:cs typeface="DejaVu Sans"/>
              </a:rPr>
              <a:t>активність біоти</a:t>
            </a:r>
          </a:p>
        </p:txBody>
      </p:sp>
      <p:sp>
        <p:nvSpPr>
          <p:cNvPr id="42" name="Прямокутник: округлені кути 41">
            <a:extLst>
              <a:ext uri="{FF2B5EF4-FFF2-40B4-BE49-F238E27FC236}">
                <a16:creationId xmlns:a16="http://schemas.microsoft.com/office/drawing/2014/main" id="{C81E34EC-354C-4954-A1F5-15F7333AE637}"/>
              </a:ext>
            </a:extLst>
          </p:cNvPr>
          <p:cNvSpPr>
            <a:spLocks noGrp="1"/>
          </p:cNvSpPr>
          <p:nvPr/>
        </p:nvSpPr>
        <p:spPr>
          <a:xfrm>
            <a:off x="7181850" y="3486150"/>
            <a:ext cx="2000250" cy="2038350"/>
          </a:xfrm>
          <a:prstGeom prst="roundRect">
            <a:avLst>
              <a:gd name="adj" fmla="val 6190"/>
            </a:avLst>
          </a:prstGeom>
          <a:solidFill>
            <a:srgbClr val="FFFFFF"/>
          </a:solidFill>
          <a:ln w="9525">
            <a:solidFill>
              <a:srgbClr val="BDD0D7"/>
            </a:solidFill>
          </a:ln>
        </p:spPr>
      </p:sp>
      <p:sp>
        <p:nvSpPr>
          <p:cNvPr id="43" name="Прямокутник: округлені кути 42">
            <a:extLst>
              <a:ext uri="{FF2B5EF4-FFF2-40B4-BE49-F238E27FC236}">
                <a16:creationId xmlns:a16="http://schemas.microsoft.com/office/drawing/2014/main" id="{885FEA3E-A54D-4846-94E6-5D500536861F}"/>
              </a:ext>
            </a:extLst>
          </p:cNvPr>
          <p:cNvSpPr>
            <a:spLocks noGrp="1"/>
          </p:cNvSpPr>
          <p:nvPr/>
        </p:nvSpPr>
        <p:spPr>
          <a:xfrm>
            <a:off x="7181850" y="3486150"/>
            <a:ext cx="2000250" cy="76200"/>
          </a:xfrm>
          <a:prstGeom prst="roundRect">
            <a:avLst>
              <a:gd name="adj" fmla="val 50000"/>
            </a:avLst>
          </a:prstGeom>
          <a:solidFill>
            <a:srgbClr val="275F8B"/>
          </a:solidFill>
          <a:ln w="0">
            <a:noFill/>
          </a:ln>
        </p:spPr>
      </p:sp>
      <p:sp>
        <p:nvSpPr>
          <p:cNvPr id="44" name="Прямокутник 43">
            <a:extLst>
              <a:ext uri="{FF2B5EF4-FFF2-40B4-BE49-F238E27FC236}">
                <a16:creationId xmlns:a16="http://schemas.microsoft.com/office/drawing/2014/main" id="{561AE5E1-0ECF-4ADD-B59B-42B4637E999C}"/>
              </a:ext>
            </a:extLst>
          </p:cNvPr>
          <p:cNvSpPr>
            <a:spLocks noGrp="1"/>
          </p:cNvSpPr>
          <p:nvPr/>
        </p:nvSpPr>
        <p:spPr>
          <a:xfrm>
            <a:off x="7353300" y="3638550"/>
            <a:ext cx="1666875" cy="190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66667" lnSpcReduction="10000"/>
          </a:bodyPr>
          <a:lstStyle/>
          <a:p>
            <a:pPr algn="l">
              <a:defRPr sz="975" b="1">
                <a:solidFill>
                  <a:srgbClr val="275F8B"/>
                </a:solidFill>
                <a:latin typeface="DejaVu Sans"/>
                <a:ea typeface="DejaVu Sans"/>
                <a:cs typeface="DejaVu Sans"/>
              </a:defRPr>
            </a:pPr>
            <a:r>
              <a:rPr sz="975" b="1">
                <a:solidFill>
                  <a:srgbClr val="275F8B"/>
                </a:solidFill>
                <a:latin typeface="DejaVu Sans"/>
                <a:ea typeface="DejaVu Sans"/>
                <a:cs typeface="DejaVu Sans"/>
              </a:rPr>
              <a:t>ЛАНДШАФТНІ</a:t>
            </a:r>
          </a:p>
        </p:txBody>
      </p:sp>
      <p:sp>
        <p:nvSpPr>
          <p:cNvPr id="45" name="Прямокутник: округлені кути 44">
            <a:extLst>
              <a:ext uri="{FF2B5EF4-FFF2-40B4-BE49-F238E27FC236}">
                <a16:creationId xmlns:a16="http://schemas.microsoft.com/office/drawing/2014/main" id="{62C02195-F79B-42CA-B2F5-DE21EB015E4D}"/>
              </a:ext>
            </a:extLst>
          </p:cNvPr>
          <p:cNvSpPr>
            <a:spLocks noGrp="1"/>
          </p:cNvSpPr>
          <p:nvPr/>
        </p:nvSpPr>
        <p:spPr>
          <a:xfrm>
            <a:off x="7353300" y="4086225"/>
            <a:ext cx="76200" cy="76200"/>
          </a:xfrm>
          <a:prstGeom prst="roundRect">
            <a:avLst>
              <a:gd name="adj" fmla="val 50000"/>
            </a:avLst>
          </a:prstGeom>
          <a:solidFill>
            <a:srgbClr val="43B5C7"/>
          </a:solidFill>
          <a:ln w="0">
            <a:noFill/>
          </a:ln>
        </p:spPr>
      </p:sp>
      <p:sp>
        <p:nvSpPr>
          <p:cNvPr id="46" name="Прямокутник 45">
            <a:extLst>
              <a:ext uri="{FF2B5EF4-FFF2-40B4-BE49-F238E27FC236}">
                <a16:creationId xmlns:a16="http://schemas.microsoft.com/office/drawing/2014/main" id="{1B97152A-E525-4D27-8058-4DFA4A580C6A}"/>
              </a:ext>
            </a:extLst>
          </p:cNvPr>
          <p:cNvSpPr>
            <a:spLocks noGrp="1"/>
          </p:cNvSpPr>
          <p:nvPr/>
        </p:nvSpPr>
        <p:spPr>
          <a:xfrm>
            <a:off x="7562850" y="3981450"/>
            <a:ext cx="1447800" cy="4191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8337"/>
          </a:bodyPr>
          <a:lstStyle/>
          <a:p>
            <a:pPr algn="l">
              <a:defRPr sz="1125" b="0">
                <a:solidFill>
                  <a:srgbClr val="172735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172735"/>
                </a:solidFill>
                <a:latin typeface="DejaVu Sans"/>
                <a:ea typeface="DejaVu Sans"/>
                <a:cs typeface="DejaVu Sans"/>
              </a:rPr>
              <a:t>площа територій</a:t>
            </a:r>
          </a:p>
        </p:txBody>
      </p:sp>
      <p:sp>
        <p:nvSpPr>
          <p:cNvPr id="47" name="Прямокутник: округлені кути 46">
            <a:extLst>
              <a:ext uri="{FF2B5EF4-FFF2-40B4-BE49-F238E27FC236}">
                <a16:creationId xmlns:a16="http://schemas.microsoft.com/office/drawing/2014/main" id="{0A2B5E49-9341-4731-A2C6-7AB805D6613F}"/>
              </a:ext>
            </a:extLst>
          </p:cNvPr>
          <p:cNvSpPr>
            <a:spLocks noGrp="1"/>
          </p:cNvSpPr>
          <p:nvPr/>
        </p:nvSpPr>
        <p:spPr>
          <a:xfrm>
            <a:off x="7353300" y="4524375"/>
            <a:ext cx="76200" cy="76200"/>
          </a:xfrm>
          <a:prstGeom prst="roundRect">
            <a:avLst>
              <a:gd name="adj" fmla="val 50000"/>
            </a:avLst>
          </a:prstGeom>
          <a:solidFill>
            <a:srgbClr val="63956D"/>
          </a:solidFill>
          <a:ln w="0">
            <a:noFill/>
          </a:ln>
        </p:spPr>
      </p:sp>
      <p:sp>
        <p:nvSpPr>
          <p:cNvPr id="48" name="Прямокутник 47">
            <a:extLst>
              <a:ext uri="{FF2B5EF4-FFF2-40B4-BE49-F238E27FC236}">
                <a16:creationId xmlns:a16="http://schemas.microsoft.com/office/drawing/2014/main" id="{7EA6E7EA-9914-49C3-B98C-E9ACA3D0E35A}"/>
              </a:ext>
            </a:extLst>
          </p:cNvPr>
          <p:cNvSpPr>
            <a:spLocks noGrp="1"/>
          </p:cNvSpPr>
          <p:nvPr/>
        </p:nvSpPr>
        <p:spPr>
          <a:xfrm>
            <a:off x="7562850" y="4419600"/>
            <a:ext cx="1447800" cy="4191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125" b="0">
                <a:solidFill>
                  <a:srgbClr val="172735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172735"/>
                </a:solidFill>
                <a:latin typeface="DejaVu Sans"/>
                <a:ea typeface="DejaVu Sans"/>
                <a:cs typeface="DejaVu Sans"/>
              </a:rPr>
              <a:t>зв’язність</a:t>
            </a:r>
          </a:p>
        </p:txBody>
      </p:sp>
      <p:sp>
        <p:nvSpPr>
          <p:cNvPr id="49" name="Прямокутник: округлені кути 48">
            <a:extLst>
              <a:ext uri="{FF2B5EF4-FFF2-40B4-BE49-F238E27FC236}">
                <a16:creationId xmlns:a16="http://schemas.microsoft.com/office/drawing/2014/main" id="{3ACD614A-1AC6-4168-B8B5-137E8E4AFF3D}"/>
              </a:ext>
            </a:extLst>
          </p:cNvPr>
          <p:cNvSpPr>
            <a:spLocks noGrp="1"/>
          </p:cNvSpPr>
          <p:nvPr/>
        </p:nvSpPr>
        <p:spPr>
          <a:xfrm>
            <a:off x="7353300" y="4962525"/>
            <a:ext cx="76200" cy="76200"/>
          </a:xfrm>
          <a:prstGeom prst="roundRect">
            <a:avLst>
              <a:gd name="adj" fmla="val 50000"/>
            </a:avLst>
          </a:prstGeom>
          <a:solidFill>
            <a:srgbClr val="E0B14D"/>
          </a:solidFill>
          <a:ln w="0">
            <a:noFill/>
          </a:ln>
        </p:spPr>
      </p:sp>
      <p:sp>
        <p:nvSpPr>
          <p:cNvPr id="50" name="Прямокутник 49">
            <a:extLst>
              <a:ext uri="{FF2B5EF4-FFF2-40B4-BE49-F238E27FC236}">
                <a16:creationId xmlns:a16="http://schemas.microsoft.com/office/drawing/2014/main" id="{F564ED01-C274-40ED-98E3-9CD8D02B93A5}"/>
              </a:ext>
            </a:extLst>
          </p:cNvPr>
          <p:cNvSpPr>
            <a:spLocks noGrp="1"/>
          </p:cNvSpPr>
          <p:nvPr/>
        </p:nvSpPr>
        <p:spPr>
          <a:xfrm>
            <a:off x="7562850" y="4857750"/>
            <a:ext cx="1447800" cy="4191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125" b="0">
                <a:solidFill>
                  <a:srgbClr val="172735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172735"/>
                </a:solidFill>
                <a:latin typeface="DejaVu Sans"/>
                <a:ea typeface="DejaVu Sans"/>
                <a:cs typeface="DejaVu Sans"/>
              </a:rPr>
              <a:t>відновлені землі</a:t>
            </a:r>
          </a:p>
        </p:txBody>
      </p:sp>
      <p:sp>
        <p:nvSpPr>
          <p:cNvPr id="51" name="Прямокутник: округлені кути 50">
            <a:extLst>
              <a:ext uri="{FF2B5EF4-FFF2-40B4-BE49-F238E27FC236}">
                <a16:creationId xmlns:a16="http://schemas.microsoft.com/office/drawing/2014/main" id="{602AB6F1-9F48-44CE-A463-92FEA698A86F}"/>
              </a:ext>
            </a:extLst>
          </p:cNvPr>
          <p:cNvSpPr>
            <a:spLocks noGrp="1"/>
          </p:cNvSpPr>
          <p:nvPr/>
        </p:nvSpPr>
        <p:spPr>
          <a:xfrm>
            <a:off x="9372600" y="3486150"/>
            <a:ext cx="2000250" cy="2038350"/>
          </a:xfrm>
          <a:prstGeom prst="roundRect">
            <a:avLst>
              <a:gd name="adj" fmla="val 6190"/>
            </a:avLst>
          </a:prstGeom>
          <a:solidFill>
            <a:srgbClr val="FFFFFF"/>
          </a:solidFill>
          <a:ln w="9525">
            <a:solidFill>
              <a:srgbClr val="BDD0D7"/>
            </a:solidFill>
          </a:ln>
        </p:spPr>
      </p:sp>
      <p:sp>
        <p:nvSpPr>
          <p:cNvPr id="52" name="Прямокутник: округлені кути 51">
            <a:extLst>
              <a:ext uri="{FF2B5EF4-FFF2-40B4-BE49-F238E27FC236}">
                <a16:creationId xmlns:a16="http://schemas.microsoft.com/office/drawing/2014/main" id="{3394F33A-3764-404A-A634-2733DBE50BEB}"/>
              </a:ext>
            </a:extLst>
          </p:cNvPr>
          <p:cNvSpPr>
            <a:spLocks noGrp="1"/>
          </p:cNvSpPr>
          <p:nvPr/>
        </p:nvSpPr>
        <p:spPr>
          <a:xfrm>
            <a:off x="9372600" y="3486150"/>
            <a:ext cx="2000250" cy="76200"/>
          </a:xfrm>
          <a:prstGeom prst="roundRect">
            <a:avLst>
              <a:gd name="adj" fmla="val 50000"/>
            </a:avLst>
          </a:prstGeom>
          <a:solidFill>
            <a:srgbClr val="43B5C7"/>
          </a:solidFill>
          <a:ln w="0">
            <a:noFill/>
          </a:ln>
        </p:spPr>
      </p:sp>
      <p:sp>
        <p:nvSpPr>
          <p:cNvPr id="53" name="Прямокутник 52">
            <a:extLst>
              <a:ext uri="{FF2B5EF4-FFF2-40B4-BE49-F238E27FC236}">
                <a16:creationId xmlns:a16="http://schemas.microsoft.com/office/drawing/2014/main" id="{DE6176EA-58A7-408A-AE90-2685AA3F5633}"/>
              </a:ext>
            </a:extLst>
          </p:cNvPr>
          <p:cNvSpPr>
            <a:spLocks noGrp="1"/>
          </p:cNvSpPr>
          <p:nvPr/>
        </p:nvSpPr>
        <p:spPr>
          <a:xfrm>
            <a:off x="9544050" y="3638550"/>
            <a:ext cx="1666875" cy="190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66667" lnSpcReduction="10000"/>
          </a:bodyPr>
          <a:lstStyle/>
          <a:p>
            <a:pPr algn="l">
              <a:defRPr sz="975" b="1">
                <a:solidFill>
                  <a:srgbClr val="43B5C7"/>
                </a:solidFill>
                <a:latin typeface="DejaVu Sans"/>
                <a:ea typeface="DejaVu Sans"/>
                <a:cs typeface="DejaVu Sans"/>
              </a:defRPr>
            </a:pPr>
            <a:r>
              <a:rPr sz="975" b="1">
                <a:solidFill>
                  <a:srgbClr val="43B5C7"/>
                </a:solidFill>
                <a:latin typeface="DejaVu Sans"/>
                <a:ea typeface="DejaVu Sans"/>
                <a:cs typeface="DejaVu Sans"/>
              </a:rPr>
              <a:t>СОЦІАЛЬНІ</a:t>
            </a:r>
          </a:p>
        </p:txBody>
      </p:sp>
      <p:sp>
        <p:nvSpPr>
          <p:cNvPr id="54" name="Прямокутник: округлені кути 53">
            <a:extLst>
              <a:ext uri="{FF2B5EF4-FFF2-40B4-BE49-F238E27FC236}">
                <a16:creationId xmlns:a16="http://schemas.microsoft.com/office/drawing/2014/main" id="{D9EB0FBA-55EF-4D93-A65D-A666BA518AFB}"/>
              </a:ext>
            </a:extLst>
          </p:cNvPr>
          <p:cNvSpPr>
            <a:spLocks noGrp="1"/>
          </p:cNvSpPr>
          <p:nvPr/>
        </p:nvSpPr>
        <p:spPr>
          <a:xfrm>
            <a:off x="9544050" y="4086225"/>
            <a:ext cx="76200" cy="76200"/>
          </a:xfrm>
          <a:prstGeom prst="roundRect">
            <a:avLst>
              <a:gd name="adj" fmla="val 50000"/>
            </a:avLst>
          </a:prstGeom>
          <a:solidFill>
            <a:srgbClr val="43B5C7"/>
          </a:solidFill>
          <a:ln w="0">
            <a:noFill/>
          </a:ln>
        </p:spPr>
      </p:sp>
      <p:sp>
        <p:nvSpPr>
          <p:cNvPr id="55" name="Прямокутник 54">
            <a:extLst>
              <a:ext uri="{FF2B5EF4-FFF2-40B4-BE49-F238E27FC236}">
                <a16:creationId xmlns:a16="http://schemas.microsoft.com/office/drawing/2014/main" id="{18AFAD36-CE05-41D0-975A-F5DB190C1814}"/>
              </a:ext>
            </a:extLst>
          </p:cNvPr>
          <p:cNvSpPr>
            <a:spLocks noGrp="1"/>
          </p:cNvSpPr>
          <p:nvPr/>
        </p:nvSpPr>
        <p:spPr>
          <a:xfrm>
            <a:off x="9753600" y="3981450"/>
            <a:ext cx="1447800" cy="4191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125" b="0">
                <a:solidFill>
                  <a:srgbClr val="172735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172735"/>
                </a:solidFill>
                <a:latin typeface="DejaVu Sans"/>
                <a:ea typeface="DejaVu Sans"/>
                <a:cs typeface="DejaVu Sans"/>
              </a:rPr>
              <a:t>безпечна вода</a:t>
            </a:r>
          </a:p>
        </p:txBody>
      </p:sp>
      <p:sp>
        <p:nvSpPr>
          <p:cNvPr id="56" name="Прямокутник: округлені кути 55">
            <a:extLst>
              <a:ext uri="{FF2B5EF4-FFF2-40B4-BE49-F238E27FC236}">
                <a16:creationId xmlns:a16="http://schemas.microsoft.com/office/drawing/2014/main" id="{EE6B88A4-9360-4AA3-8FC1-F0D70BFDD673}"/>
              </a:ext>
            </a:extLst>
          </p:cNvPr>
          <p:cNvSpPr>
            <a:spLocks noGrp="1"/>
          </p:cNvSpPr>
          <p:nvPr/>
        </p:nvSpPr>
        <p:spPr>
          <a:xfrm>
            <a:off x="9544050" y="4524375"/>
            <a:ext cx="76200" cy="76200"/>
          </a:xfrm>
          <a:prstGeom prst="roundRect">
            <a:avLst>
              <a:gd name="adj" fmla="val 50000"/>
            </a:avLst>
          </a:prstGeom>
          <a:solidFill>
            <a:srgbClr val="63956D"/>
          </a:solidFill>
          <a:ln w="0">
            <a:noFill/>
          </a:ln>
        </p:spPr>
      </p:sp>
      <p:sp>
        <p:nvSpPr>
          <p:cNvPr id="57" name="Прямокутник 56">
            <a:extLst>
              <a:ext uri="{FF2B5EF4-FFF2-40B4-BE49-F238E27FC236}">
                <a16:creationId xmlns:a16="http://schemas.microsoft.com/office/drawing/2014/main" id="{55770057-9C9E-4750-BE5B-9FC2E836FC9D}"/>
              </a:ext>
            </a:extLst>
          </p:cNvPr>
          <p:cNvSpPr>
            <a:spLocks noGrp="1"/>
          </p:cNvSpPr>
          <p:nvPr/>
        </p:nvSpPr>
        <p:spPr>
          <a:xfrm>
            <a:off x="9753600" y="4419600"/>
            <a:ext cx="1447800" cy="4191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125" b="0">
                <a:solidFill>
                  <a:srgbClr val="172735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172735"/>
                </a:solidFill>
                <a:latin typeface="DejaVu Sans"/>
                <a:ea typeface="DejaVu Sans"/>
                <a:cs typeface="DejaVu Sans"/>
              </a:rPr>
              <a:t>безпека людей</a:t>
            </a:r>
          </a:p>
        </p:txBody>
      </p:sp>
      <p:sp>
        <p:nvSpPr>
          <p:cNvPr id="58" name="Прямокутник: округлені кути 57">
            <a:extLst>
              <a:ext uri="{FF2B5EF4-FFF2-40B4-BE49-F238E27FC236}">
                <a16:creationId xmlns:a16="http://schemas.microsoft.com/office/drawing/2014/main" id="{77AC08B3-7AF9-49E5-B7E5-481ADCA2CCE6}"/>
              </a:ext>
            </a:extLst>
          </p:cNvPr>
          <p:cNvSpPr>
            <a:spLocks noGrp="1"/>
          </p:cNvSpPr>
          <p:nvPr/>
        </p:nvSpPr>
        <p:spPr>
          <a:xfrm>
            <a:off x="9544050" y="4962525"/>
            <a:ext cx="76200" cy="76200"/>
          </a:xfrm>
          <a:prstGeom prst="roundRect">
            <a:avLst>
              <a:gd name="adj" fmla="val 50000"/>
            </a:avLst>
          </a:prstGeom>
          <a:solidFill>
            <a:srgbClr val="E0B14D"/>
          </a:solidFill>
          <a:ln w="0">
            <a:noFill/>
          </a:ln>
        </p:spPr>
      </p:sp>
      <p:sp>
        <p:nvSpPr>
          <p:cNvPr id="59" name="Прямокутник 58">
            <a:extLst>
              <a:ext uri="{FF2B5EF4-FFF2-40B4-BE49-F238E27FC236}">
                <a16:creationId xmlns:a16="http://schemas.microsoft.com/office/drawing/2014/main" id="{B9575209-8DAD-499C-8002-8415CD78B815}"/>
              </a:ext>
            </a:extLst>
          </p:cNvPr>
          <p:cNvSpPr>
            <a:spLocks noGrp="1"/>
          </p:cNvSpPr>
          <p:nvPr/>
        </p:nvSpPr>
        <p:spPr>
          <a:xfrm>
            <a:off x="9753600" y="4857750"/>
            <a:ext cx="1447800" cy="4191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125" b="0">
                <a:solidFill>
                  <a:srgbClr val="172735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172735"/>
                </a:solidFill>
                <a:latin typeface="DejaVu Sans"/>
                <a:ea typeface="DejaVu Sans"/>
                <a:cs typeface="DejaVu Sans"/>
              </a:rPr>
              <a:t>участь громади</a:t>
            </a:r>
          </a:p>
        </p:txBody>
      </p:sp>
      <p:sp>
        <p:nvSpPr>
          <p:cNvPr id="60" name="Прямокутник: округлені кути 59">
            <a:extLst>
              <a:ext uri="{FF2B5EF4-FFF2-40B4-BE49-F238E27FC236}">
                <a16:creationId xmlns:a16="http://schemas.microsoft.com/office/drawing/2014/main" id="{96079341-9D83-4D4F-9624-7446FC372E66}"/>
              </a:ext>
            </a:extLst>
          </p:cNvPr>
          <p:cNvSpPr>
            <a:spLocks noGrp="1"/>
          </p:cNvSpPr>
          <p:nvPr/>
        </p:nvSpPr>
        <p:spPr>
          <a:xfrm>
            <a:off x="609600" y="5695950"/>
            <a:ext cx="10972800" cy="609600"/>
          </a:xfrm>
          <a:prstGeom prst="roundRect">
            <a:avLst>
              <a:gd name="adj" fmla="val 21875"/>
            </a:avLst>
          </a:prstGeom>
          <a:solidFill>
            <a:srgbClr val="63956D"/>
          </a:solidFill>
          <a:ln w="0">
            <a:noFill/>
          </a:ln>
        </p:spPr>
      </p:sp>
      <p:sp>
        <p:nvSpPr>
          <p:cNvPr id="61" name="Прямокутник 60">
            <a:extLst>
              <a:ext uri="{FF2B5EF4-FFF2-40B4-BE49-F238E27FC236}">
                <a16:creationId xmlns:a16="http://schemas.microsoft.com/office/drawing/2014/main" id="{A435CCFE-597A-44E8-8E2C-51718165C15E}"/>
              </a:ext>
            </a:extLst>
          </p:cNvPr>
          <p:cNvSpPr>
            <a:spLocks noGrp="1"/>
          </p:cNvSpPr>
          <p:nvPr/>
        </p:nvSpPr>
        <p:spPr>
          <a:xfrm>
            <a:off x="838200" y="5762625"/>
            <a:ext cx="10515600" cy="4762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14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Успіх визначає відновлена функція, а не кількість проведених заходів.</a:t>
            </a:r>
          </a:p>
        </p:txBody>
      </p:sp>
      <p:sp>
        <p:nvSpPr>
          <p:cNvPr id="62" name="Прямокутник 61">
            <a:extLst>
              <a:ext uri="{FF2B5EF4-FFF2-40B4-BE49-F238E27FC236}">
                <a16:creationId xmlns:a16="http://schemas.microsoft.com/office/drawing/2014/main" id="{897D5E36-F6DE-45DC-B2E3-F712FD8C63D1}"/>
              </a:ext>
            </a:extLst>
          </p:cNvPr>
          <p:cNvSpPr>
            <a:spLocks noGrp="1"/>
          </p:cNvSpPr>
          <p:nvPr/>
        </p:nvSpPr>
        <p:spPr>
          <a:xfrm>
            <a:off x="609600" y="6562725"/>
            <a:ext cx="7239000" cy="1333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40741" lnSpcReduction="10000"/>
          </a:bodyPr>
          <a:lstStyle/>
          <a:p>
            <a:pPr algn="l">
              <a:defRPr sz="675" b="0">
                <a:solidFill>
                  <a:srgbClr val="71818B"/>
                </a:solidFill>
                <a:latin typeface="DejaVu Sans"/>
                <a:ea typeface="DejaVu Sans"/>
                <a:cs typeface="DejaVu Sans"/>
              </a:defRPr>
            </a:pPr>
            <a:r>
              <a:rPr sz="675" b="0">
                <a:solidFill>
                  <a:srgbClr val="71818B"/>
                </a:solidFill>
                <a:latin typeface="DejaVu Sans"/>
                <a:ea typeface="DejaVu Sans"/>
                <a:cs typeface="DejaVu Sans"/>
              </a:rPr>
              <a:t>E2 «Екологія»  •  Повоєнне відновлення забруднених територій</a:t>
            </a:r>
          </a:p>
        </p:txBody>
      </p:sp>
    </p:spTree>
    <p:extLst>
      <p:ext uri="{BB962C8B-B14F-4D97-AF65-F5344CB8AC3E}">
        <p14:creationId xmlns:p14="http://schemas.microsoft.com/office/powerpoint/2010/main" val="172216810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Прямокутник 38">
            <a:extLst>
              <a:ext uri="{FF2B5EF4-FFF2-40B4-BE49-F238E27FC236}">
                <a16:creationId xmlns:a16="http://schemas.microsoft.com/office/drawing/2014/main" id="{4140435A-AE63-4D49-AFAD-2172B0DEE20E}"/>
              </a:ext>
            </a:extLst>
          </p:cNvPr>
          <p:cNvSpPr>
            <a:spLocks noGrp="1"/>
          </p:cNvSpPr>
          <p:nvPr/>
        </p:nvSpPr>
        <p:spPr>
          <a:xfrm>
            <a:off x="609600" y="266700"/>
            <a:ext cx="8191500" cy="228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9808" lnSpcReduction="10000"/>
          </a:bodyPr>
          <a:lstStyle/>
          <a:p>
            <a:pPr algn="l">
              <a:defRPr sz="975" b="1">
                <a:solidFill>
                  <a:srgbClr val="43B5C7"/>
                </a:solidFill>
                <a:latin typeface="DejaVu Sans"/>
                <a:ea typeface="DejaVu Sans"/>
                <a:cs typeface="DejaVu Sans"/>
              </a:defRPr>
            </a:pPr>
            <a:r>
              <a:rPr sz="975" b="1">
                <a:solidFill>
                  <a:srgbClr val="43B5C7"/>
                </a:solidFill>
                <a:latin typeface="DejaVu Sans"/>
                <a:ea typeface="DejaVu Sans"/>
                <a:cs typeface="DejaVu Sans"/>
              </a:rPr>
              <a:t>ЛОГІКА ДИСЦИПЛІНИ</a:t>
            </a:r>
          </a:p>
        </p:txBody>
      </p:sp>
      <p:sp>
        <p:nvSpPr>
          <p:cNvPr id="2" name="Прямокутник 1">
            <a:extLst>
              <a:ext uri="{FF2B5EF4-FFF2-40B4-BE49-F238E27FC236}">
                <a16:creationId xmlns:a16="http://schemas.microsoft.com/office/drawing/2014/main" id="{340EADE5-E4D6-48AF-8FE4-7BB25B18B054}"/>
              </a:ext>
            </a:extLst>
          </p:cNvPr>
          <p:cNvSpPr>
            <a:spLocks noGrp="1"/>
          </p:cNvSpPr>
          <p:nvPr/>
        </p:nvSpPr>
        <p:spPr>
          <a:xfrm>
            <a:off x="609600" y="523875"/>
            <a:ext cx="10668000" cy="5905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23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2325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DejaVu Sans"/>
                <a:ea typeface="DejaVu Sans"/>
                <a:cs typeface="DejaVu Sans"/>
              </a:rPr>
              <a:t>Основна</a:t>
            </a:r>
            <a:r>
              <a:rPr sz="2325" b="1" dirty="0">
                <a:solidFill>
                  <a:schemeClr val="tx1">
                    <a:lumMod val="95000"/>
                    <a:lumOff val="5000"/>
                  </a:schemeClr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2325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DejaVu Sans"/>
                <a:ea typeface="DejaVu Sans"/>
                <a:cs typeface="DejaVu Sans"/>
              </a:rPr>
              <a:t>концептуальна</a:t>
            </a:r>
            <a:r>
              <a:rPr sz="2325" b="1" dirty="0">
                <a:solidFill>
                  <a:schemeClr val="tx1">
                    <a:lumMod val="95000"/>
                    <a:lumOff val="5000"/>
                  </a:schemeClr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2325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DejaVu Sans"/>
                <a:ea typeface="DejaVu Sans"/>
                <a:cs typeface="DejaVu Sans"/>
              </a:rPr>
              <a:t>послідовність</a:t>
            </a:r>
            <a:endParaRPr sz="2325" b="1" dirty="0">
              <a:solidFill>
                <a:schemeClr val="tx1">
                  <a:lumMod val="95000"/>
                  <a:lumOff val="5000"/>
                </a:schemeClr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3" name="Прямокутник 2">
            <a:extLst>
              <a:ext uri="{FF2B5EF4-FFF2-40B4-BE49-F238E27FC236}">
                <a16:creationId xmlns:a16="http://schemas.microsoft.com/office/drawing/2014/main" id="{96D745A0-014B-45BB-ACF5-5B5639EA10B3}"/>
              </a:ext>
            </a:extLst>
          </p:cNvPr>
          <p:cNvSpPr>
            <a:spLocks noGrp="1"/>
          </p:cNvSpPr>
          <p:nvPr/>
        </p:nvSpPr>
        <p:spPr>
          <a:xfrm>
            <a:off x="609600" y="1181100"/>
            <a:ext cx="10972800" cy="28575"/>
          </a:xfrm>
          <a:prstGeom prst="rect">
            <a:avLst/>
          </a:prstGeom>
          <a:solidFill>
            <a:srgbClr val="43B5C7"/>
          </a:solidFill>
          <a:ln w="0">
            <a:noFill/>
          </a:ln>
        </p:spPr>
      </p:sp>
      <p:sp>
        <p:nvSpPr>
          <p:cNvPr id="4" name="Прямокутник 3">
            <a:extLst>
              <a:ext uri="{FF2B5EF4-FFF2-40B4-BE49-F238E27FC236}">
                <a16:creationId xmlns:a16="http://schemas.microsoft.com/office/drawing/2014/main" id="{27CE78E1-4635-4D8C-AE58-CF8E55222273}"/>
              </a:ext>
            </a:extLst>
          </p:cNvPr>
          <p:cNvSpPr>
            <a:spLocks noGrp="1"/>
          </p:cNvSpPr>
          <p:nvPr/>
        </p:nvSpPr>
        <p:spPr>
          <a:xfrm>
            <a:off x="11001375" y="266700"/>
            <a:ext cx="581025" cy="228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9808" lnSpcReduction="10000"/>
          </a:bodyPr>
          <a:lstStyle/>
          <a:p>
            <a:pPr algn="r">
              <a:defRPr sz="975" b="1">
                <a:solidFill>
                  <a:srgbClr val="AEC1C9"/>
                </a:solidFill>
                <a:latin typeface="DejaVu Sans"/>
                <a:ea typeface="DejaVu Sans"/>
                <a:cs typeface="DejaVu Sans"/>
              </a:defRPr>
            </a:pPr>
            <a:r>
              <a:rPr lang="uk-UA" sz="975" b="1" dirty="0">
                <a:solidFill>
                  <a:srgbClr val="AEC1C9"/>
                </a:solidFill>
                <a:latin typeface="DejaVu Sans"/>
                <a:ea typeface="DejaVu Sans"/>
                <a:cs typeface="DejaVu Sans"/>
              </a:rPr>
              <a:t>30</a:t>
            </a:r>
            <a:endParaRPr sz="975" b="1" dirty="0">
              <a:solidFill>
                <a:srgbClr val="AEC1C9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5" name="Прямокутник: округлені кути 4">
            <a:extLst>
              <a:ext uri="{FF2B5EF4-FFF2-40B4-BE49-F238E27FC236}">
                <a16:creationId xmlns:a16="http://schemas.microsoft.com/office/drawing/2014/main" id="{8DDEA314-6452-43B1-8E27-CBA70EF34C46}"/>
              </a:ext>
            </a:extLst>
          </p:cNvPr>
          <p:cNvSpPr>
            <a:spLocks noGrp="1"/>
          </p:cNvSpPr>
          <p:nvPr/>
        </p:nvSpPr>
        <p:spPr>
          <a:xfrm>
            <a:off x="609600" y="1428750"/>
            <a:ext cx="10972800" cy="819150"/>
          </a:xfrm>
          <a:prstGeom prst="roundRect">
            <a:avLst>
              <a:gd name="adj" fmla="val 16279"/>
            </a:avLst>
          </a:prstGeom>
          <a:solidFill>
            <a:srgbClr val="18374F"/>
          </a:solidFill>
          <a:ln w="0">
            <a:noFill/>
          </a:ln>
        </p:spPr>
      </p:sp>
      <p:sp>
        <p:nvSpPr>
          <p:cNvPr id="6" name="Прямокутник: округлені кути 5">
            <a:extLst>
              <a:ext uri="{FF2B5EF4-FFF2-40B4-BE49-F238E27FC236}">
                <a16:creationId xmlns:a16="http://schemas.microsoft.com/office/drawing/2014/main" id="{C1A2F6EF-71A3-4917-99A1-830F4348A30F}"/>
              </a:ext>
            </a:extLst>
          </p:cNvPr>
          <p:cNvSpPr>
            <a:spLocks noGrp="1"/>
          </p:cNvSpPr>
          <p:nvPr/>
        </p:nvSpPr>
        <p:spPr>
          <a:xfrm>
            <a:off x="609600" y="1428750"/>
            <a:ext cx="85725" cy="819150"/>
          </a:xfrm>
          <a:prstGeom prst="roundRect">
            <a:avLst>
              <a:gd name="adj" fmla="val 44444"/>
            </a:avLst>
          </a:prstGeom>
          <a:solidFill>
            <a:srgbClr val="E0B14D"/>
          </a:solidFill>
          <a:ln w="0">
            <a:noFill/>
          </a:ln>
        </p:spPr>
      </p:sp>
      <p:sp>
        <p:nvSpPr>
          <p:cNvPr id="7" name="Прямокутник 6">
            <a:extLst>
              <a:ext uri="{FF2B5EF4-FFF2-40B4-BE49-F238E27FC236}">
                <a16:creationId xmlns:a16="http://schemas.microsoft.com/office/drawing/2014/main" id="{5C7BD0F5-06A2-4E6A-BEE2-9A8EA7CB17EC}"/>
              </a:ext>
            </a:extLst>
          </p:cNvPr>
          <p:cNvSpPr>
            <a:spLocks noGrp="1"/>
          </p:cNvSpPr>
          <p:nvPr/>
        </p:nvSpPr>
        <p:spPr>
          <a:xfrm>
            <a:off x="876300" y="1524000"/>
            <a:ext cx="10496550" cy="190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66667" lnSpcReduction="10000"/>
          </a:bodyPr>
          <a:lstStyle/>
          <a:p>
            <a:pPr algn="l">
              <a:defRPr sz="975" b="1">
                <a:solidFill>
                  <a:srgbClr val="E0B14D"/>
                </a:solidFill>
                <a:latin typeface="DejaVu Sans"/>
                <a:ea typeface="DejaVu Sans"/>
                <a:cs typeface="DejaVu Sans"/>
              </a:defRPr>
            </a:pPr>
            <a:r>
              <a:rPr sz="975" b="1">
                <a:solidFill>
                  <a:srgbClr val="E0B14D"/>
                </a:solidFill>
                <a:latin typeface="DejaVu Sans"/>
                <a:ea typeface="DejaVu Sans"/>
                <a:cs typeface="DejaVu Sans"/>
              </a:rPr>
              <a:t>ВИЗНАЧЕННЯ</a:t>
            </a:r>
          </a:p>
        </p:txBody>
      </p:sp>
      <p:sp>
        <p:nvSpPr>
          <p:cNvPr id="8" name="Прямокутник 7">
            <a:extLst>
              <a:ext uri="{FF2B5EF4-FFF2-40B4-BE49-F238E27FC236}">
                <a16:creationId xmlns:a16="http://schemas.microsoft.com/office/drawing/2014/main" id="{A703D5EA-E505-48D7-94C3-F06E8611548D}"/>
              </a:ext>
            </a:extLst>
          </p:cNvPr>
          <p:cNvSpPr>
            <a:spLocks noGrp="1"/>
          </p:cNvSpPr>
          <p:nvPr/>
        </p:nvSpPr>
        <p:spPr>
          <a:xfrm>
            <a:off x="876300" y="1724025"/>
            <a:ext cx="10496550" cy="4381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1759" lnSpcReduction="10000"/>
          </a:bodyPr>
          <a:lstStyle/>
          <a:p>
            <a:pPr algn="l">
              <a:defRPr sz="13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Концептуальна послідовність відновлення — порядок управлінських і природоохоронних дій, у якому кожен наступний крок спирається на перевірений результат попереднього.</a:t>
            </a:r>
          </a:p>
        </p:txBody>
      </p:sp>
      <p:sp>
        <p:nvSpPr>
          <p:cNvPr id="9" name="Прямокутник: округлені кути 8">
            <a:extLst>
              <a:ext uri="{FF2B5EF4-FFF2-40B4-BE49-F238E27FC236}">
                <a16:creationId xmlns:a16="http://schemas.microsoft.com/office/drawing/2014/main" id="{184127B8-06F8-47AC-AFCA-4CC3D3C532A7}"/>
              </a:ext>
            </a:extLst>
          </p:cNvPr>
          <p:cNvSpPr>
            <a:spLocks noGrp="1"/>
          </p:cNvSpPr>
          <p:nvPr/>
        </p:nvSpPr>
        <p:spPr>
          <a:xfrm>
            <a:off x="609600" y="2724150"/>
            <a:ext cx="1638300" cy="1028700"/>
          </a:xfrm>
          <a:prstGeom prst="roundRect">
            <a:avLst>
              <a:gd name="adj" fmla="val 12963"/>
            </a:avLst>
          </a:prstGeom>
          <a:solidFill>
            <a:srgbClr val="275F8B"/>
          </a:solidFill>
          <a:ln w="0">
            <a:noFill/>
          </a:ln>
        </p:spPr>
      </p:sp>
      <p:sp>
        <p:nvSpPr>
          <p:cNvPr id="10" name="Прямокутник 9">
            <a:extLst>
              <a:ext uri="{FF2B5EF4-FFF2-40B4-BE49-F238E27FC236}">
                <a16:creationId xmlns:a16="http://schemas.microsoft.com/office/drawing/2014/main" id="{638C5D13-AD87-442D-A2F8-DE1A580D66C7}"/>
              </a:ext>
            </a:extLst>
          </p:cNvPr>
          <p:cNvSpPr>
            <a:spLocks noGrp="1"/>
          </p:cNvSpPr>
          <p:nvPr/>
        </p:nvSpPr>
        <p:spPr>
          <a:xfrm>
            <a:off x="704850" y="2886075"/>
            <a:ext cx="1447800" cy="2952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11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ОЦІНКА</a:t>
            </a:r>
          </a:p>
        </p:txBody>
      </p:sp>
      <p:sp>
        <p:nvSpPr>
          <p:cNvPr id="11" name="Прямокутник 10">
            <a:extLst>
              <a:ext uri="{FF2B5EF4-FFF2-40B4-BE49-F238E27FC236}">
                <a16:creationId xmlns:a16="http://schemas.microsoft.com/office/drawing/2014/main" id="{0826A6C3-7C17-4EB5-98BE-C178CD32EF29}"/>
              </a:ext>
            </a:extLst>
          </p:cNvPr>
          <p:cNvSpPr>
            <a:spLocks noGrp="1"/>
          </p:cNvSpPr>
          <p:nvPr/>
        </p:nvSpPr>
        <p:spPr>
          <a:xfrm>
            <a:off x="704850" y="3257550"/>
            <a:ext cx="1447800" cy="2857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112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дані</a:t>
            </a:r>
          </a:p>
        </p:txBody>
      </p:sp>
      <p:sp>
        <p:nvSpPr>
          <p:cNvPr id="12" name="Прямокутник 11">
            <a:extLst>
              <a:ext uri="{FF2B5EF4-FFF2-40B4-BE49-F238E27FC236}">
                <a16:creationId xmlns:a16="http://schemas.microsoft.com/office/drawing/2014/main" id="{18E476D5-C7A8-4486-BC5E-16C78CEB03DA}"/>
              </a:ext>
            </a:extLst>
          </p:cNvPr>
          <p:cNvSpPr>
            <a:spLocks noGrp="1"/>
          </p:cNvSpPr>
          <p:nvPr/>
        </p:nvSpPr>
        <p:spPr>
          <a:xfrm>
            <a:off x="2266950" y="2990850"/>
            <a:ext cx="171450" cy="3619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5000" lnSpcReduction="10000"/>
          </a:bodyPr>
          <a:lstStyle/>
          <a:p>
            <a:pPr algn="ctr">
              <a:defRPr sz="21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›</a:t>
            </a:r>
          </a:p>
        </p:txBody>
      </p:sp>
      <p:sp>
        <p:nvSpPr>
          <p:cNvPr id="13" name="Прямокутник: округлені кути 12">
            <a:extLst>
              <a:ext uri="{FF2B5EF4-FFF2-40B4-BE49-F238E27FC236}">
                <a16:creationId xmlns:a16="http://schemas.microsoft.com/office/drawing/2014/main" id="{BAC632DE-150C-4606-AFB4-481F813E8545}"/>
              </a:ext>
            </a:extLst>
          </p:cNvPr>
          <p:cNvSpPr>
            <a:spLocks noGrp="1"/>
          </p:cNvSpPr>
          <p:nvPr/>
        </p:nvSpPr>
        <p:spPr>
          <a:xfrm>
            <a:off x="2438400" y="2724150"/>
            <a:ext cx="1638300" cy="1028700"/>
          </a:xfrm>
          <a:prstGeom prst="roundRect">
            <a:avLst>
              <a:gd name="adj" fmla="val 12963"/>
            </a:avLst>
          </a:prstGeom>
          <a:solidFill>
            <a:srgbClr val="AE6054"/>
          </a:solidFill>
          <a:ln w="0">
            <a:noFill/>
          </a:ln>
        </p:spPr>
      </p:sp>
      <p:sp>
        <p:nvSpPr>
          <p:cNvPr id="14" name="Прямокутник 13">
            <a:extLst>
              <a:ext uri="{FF2B5EF4-FFF2-40B4-BE49-F238E27FC236}">
                <a16:creationId xmlns:a16="http://schemas.microsoft.com/office/drawing/2014/main" id="{31EE3E57-375B-4473-B1EF-BC9B0D277068}"/>
              </a:ext>
            </a:extLst>
          </p:cNvPr>
          <p:cNvSpPr>
            <a:spLocks noGrp="1"/>
          </p:cNvSpPr>
          <p:nvPr/>
        </p:nvSpPr>
        <p:spPr>
          <a:xfrm>
            <a:off x="2533650" y="2886075"/>
            <a:ext cx="1447800" cy="2952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11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БЕЗПЕКА</a:t>
            </a:r>
          </a:p>
        </p:txBody>
      </p:sp>
      <p:sp>
        <p:nvSpPr>
          <p:cNvPr id="15" name="Прямокутник 14">
            <a:extLst>
              <a:ext uri="{FF2B5EF4-FFF2-40B4-BE49-F238E27FC236}">
                <a16:creationId xmlns:a16="http://schemas.microsoft.com/office/drawing/2014/main" id="{4F2850D2-361E-4406-8810-2A3F5FE01643}"/>
              </a:ext>
            </a:extLst>
          </p:cNvPr>
          <p:cNvSpPr>
            <a:spLocks noGrp="1"/>
          </p:cNvSpPr>
          <p:nvPr/>
        </p:nvSpPr>
        <p:spPr>
          <a:xfrm>
            <a:off x="2533650" y="3257550"/>
            <a:ext cx="1447800" cy="2857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112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ризики</a:t>
            </a:r>
          </a:p>
        </p:txBody>
      </p:sp>
      <p:sp>
        <p:nvSpPr>
          <p:cNvPr id="16" name="Прямокутник 15">
            <a:extLst>
              <a:ext uri="{FF2B5EF4-FFF2-40B4-BE49-F238E27FC236}">
                <a16:creationId xmlns:a16="http://schemas.microsoft.com/office/drawing/2014/main" id="{CE671B52-B1ED-41A0-82BC-3F7A48522B4B}"/>
              </a:ext>
            </a:extLst>
          </p:cNvPr>
          <p:cNvSpPr>
            <a:spLocks noGrp="1"/>
          </p:cNvSpPr>
          <p:nvPr/>
        </p:nvSpPr>
        <p:spPr>
          <a:xfrm>
            <a:off x="4095750" y="2990850"/>
            <a:ext cx="171450" cy="3619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5000" lnSpcReduction="10000"/>
          </a:bodyPr>
          <a:lstStyle/>
          <a:p>
            <a:pPr algn="ctr">
              <a:defRPr sz="21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›</a:t>
            </a:r>
          </a:p>
        </p:txBody>
      </p:sp>
      <p:sp>
        <p:nvSpPr>
          <p:cNvPr id="17" name="Прямокутник: округлені кути 16">
            <a:extLst>
              <a:ext uri="{FF2B5EF4-FFF2-40B4-BE49-F238E27FC236}">
                <a16:creationId xmlns:a16="http://schemas.microsoft.com/office/drawing/2014/main" id="{9BC8E1DB-622A-4847-BE9B-EADCAFFA33A4}"/>
              </a:ext>
            </a:extLst>
          </p:cNvPr>
          <p:cNvSpPr>
            <a:spLocks noGrp="1"/>
          </p:cNvSpPr>
          <p:nvPr/>
        </p:nvSpPr>
        <p:spPr>
          <a:xfrm>
            <a:off x="4267200" y="2724150"/>
            <a:ext cx="1638300" cy="1028700"/>
          </a:xfrm>
          <a:prstGeom prst="roundRect">
            <a:avLst>
              <a:gd name="adj" fmla="val 12963"/>
            </a:avLst>
          </a:prstGeom>
          <a:solidFill>
            <a:srgbClr val="E0B14D"/>
          </a:solidFill>
          <a:ln w="0">
            <a:noFill/>
          </a:ln>
        </p:spPr>
      </p:sp>
      <p:sp>
        <p:nvSpPr>
          <p:cNvPr id="18" name="Прямокутник 17">
            <a:extLst>
              <a:ext uri="{FF2B5EF4-FFF2-40B4-BE49-F238E27FC236}">
                <a16:creationId xmlns:a16="http://schemas.microsoft.com/office/drawing/2014/main" id="{7EE7F081-AE8E-453B-9FAE-4E4B810EEABF}"/>
              </a:ext>
            </a:extLst>
          </p:cNvPr>
          <p:cNvSpPr>
            <a:spLocks noGrp="1"/>
          </p:cNvSpPr>
          <p:nvPr/>
        </p:nvSpPr>
        <p:spPr>
          <a:xfrm>
            <a:off x="4362450" y="2886075"/>
            <a:ext cx="1447800" cy="2952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1125" b="1">
                <a:solidFill>
                  <a:srgbClr val="0B1F33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0B1F33"/>
                </a:solidFill>
                <a:latin typeface="DejaVu Sans"/>
                <a:ea typeface="DejaVu Sans"/>
                <a:cs typeface="DejaVu Sans"/>
              </a:rPr>
              <a:t>ОЧИЩЕННЯ</a:t>
            </a:r>
          </a:p>
        </p:txBody>
      </p:sp>
      <p:sp>
        <p:nvSpPr>
          <p:cNvPr id="19" name="Прямокутник 18">
            <a:extLst>
              <a:ext uri="{FF2B5EF4-FFF2-40B4-BE49-F238E27FC236}">
                <a16:creationId xmlns:a16="http://schemas.microsoft.com/office/drawing/2014/main" id="{A2E9C26C-2E59-4162-9166-1856BE7E2B80}"/>
              </a:ext>
            </a:extLst>
          </p:cNvPr>
          <p:cNvSpPr>
            <a:spLocks noGrp="1"/>
          </p:cNvSpPr>
          <p:nvPr/>
        </p:nvSpPr>
        <p:spPr>
          <a:xfrm>
            <a:off x="4362450" y="3257550"/>
            <a:ext cx="1447800" cy="2857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1125" b="0">
                <a:solidFill>
                  <a:srgbClr val="0B1F33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0B1F33"/>
                </a:solidFill>
                <a:latin typeface="DejaVu Sans"/>
                <a:ea typeface="DejaVu Sans"/>
                <a:cs typeface="DejaVu Sans"/>
              </a:rPr>
              <a:t>забруднення</a:t>
            </a:r>
          </a:p>
        </p:txBody>
      </p:sp>
      <p:sp>
        <p:nvSpPr>
          <p:cNvPr id="20" name="Прямокутник 19">
            <a:extLst>
              <a:ext uri="{FF2B5EF4-FFF2-40B4-BE49-F238E27FC236}">
                <a16:creationId xmlns:a16="http://schemas.microsoft.com/office/drawing/2014/main" id="{0D3FAC5E-1C90-46F1-90FD-E3CAF5212E7B}"/>
              </a:ext>
            </a:extLst>
          </p:cNvPr>
          <p:cNvSpPr>
            <a:spLocks noGrp="1"/>
          </p:cNvSpPr>
          <p:nvPr/>
        </p:nvSpPr>
        <p:spPr>
          <a:xfrm>
            <a:off x="5924550" y="2990850"/>
            <a:ext cx="171450" cy="3619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5000" lnSpcReduction="10000"/>
          </a:bodyPr>
          <a:lstStyle/>
          <a:p>
            <a:pPr algn="ctr">
              <a:defRPr sz="21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›</a:t>
            </a:r>
          </a:p>
        </p:txBody>
      </p:sp>
      <p:sp>
        <p:nvSpPr>
          <p:cNvPr id="21" name="Прямокутник: округлені кути 20">
            <a:extLst>
              <a:ext uri="{FF2B5EF4-FFF2-40B4-BE49-F238E27FC236}">
                <a16:creationId xmlns:a16="http://schemas.microsoft.com/office/drawing/2014/main" id="{C5A9B8A2-534D-43B3-9732-69B2775E807A}"/>
              </a:ext>
            </a:extLst>
          </p:cNvPr>
          <p:cNvSpPr>
            <a:spLocks noGrp="1"/>
          </p:cNvSpPr>
          <p:nvPr/>
        </p:nvSpPr>
        <p:spPr>
          <a:xfrm>
            <a:off x="6096000" y="2724150"/>
            <a:ext cx="1638300" cy="1028700"/>
          </a:xfrm>
          <a:prstGeom prst="roundRect">
            <a:avLst>
              <a:gd name="adj" fmla="val 12963"/>
            </a:avLst>
          </a:prstGeom>
          <a:solidFill>
            <a:srgbClr val="63956D"/>
          </a:solidFill>
          <a:ln w="0">
            <a:noFill/>
          </a:ln>
        </p:spPr>
      </p:sp>
      <p:sp>
        <p:nvSpPr>
          <p:cNvPr id="22" name="Прямокутник 21">
            <a:extLst>
              <a:ext uri="{FF2B5EF4-FFF2-40B4-BE49-F238E27FC236}">
                <a16:creationId xmlns:a16="http://schemas.microsoft.com/office/drawing/2014/main" id="{28E3EA7C-DA0B-4A8D-94EF-9DBBF764953D}"/>
              </a:ext>
            </a:extLst>
          </p:cNvPr>
          <p:cNvSpPr>
            <a:spLocks noGrp="1"/>
          </p:cNvSpPr>
          <p:nvPr/>
        </p:nvSpPr>
        <p:spPr>
          <a:xfrm>
            <a:off x="6191250" y="2886075"/>
            <a:ext cx="1447800" cy="2952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11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ВІДНОВЛЕННЯ</a:t>
            </a:r>
          </a:p>
        </p:txBody>
      </p:sp>
      <p:sp>
        <p:nvSpPr>
          <p:cNvPr id="23" name="Прямокутник 22">
            <a:extLst>
              <a:ext uri="{FF2B5EF4-FFF2-40B4-BE49-F238E27FC236}">
                <a16:creationId xmlns:a16="http://schemas.microsoft.com/office/drawing/2014/main" id="{E509B551-87F8-4A74-8C80-46816890D8A4}"/>
              </a:ext>
            </a:extLst>
          </p:cNvPr>
          <p:cNvSpPr>
            <a:spLocks noGrp="1"/>
          </p:cNvSpPr>
          <p:nvPr/>
        </p:nvSpPr>
        <p:spPr>
          <a:xfrm>
            <a:off x="6191250" y="3257550"/>
            <a:ext cx="1447800" cy="2857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112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функції</a:t>
            </a:r>
          </a:p>
        </p:txBody>
      </p:sp>
      <p:sp>
        <p:nvSpPr>
          <p:cNvPr id="24" name="Прямокутник 23">
            <a:extLst>
              <a:ext uri="{FF2B5EF4-FFF2-40B4-BE49-F238E27FC236}">
                <a16:creationId xmlns:a16="http://schemas.microsoft.com/office/drawing/2014/main" id="{92B3D0F7-05A7-4A4A-A9E7-8C8FF6822C56}"/>
              </a:ext>
            </a:extLst>
          </p:cNvPr>
          <p:cNvSpPr>
            <a:spLocks noGrp="1"/>
          </p:cNvSpPr>
          <p:nvPr/>
        </p:nvSpPr>
        <p:spPr>
          <a:xfrm>
            <a:off x="7753350" y="2990850"/>
            <a:ext cx="171450" cy="3619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5000" lnSpcReduction="10000"/>
          </a:bodyPr>
          <a:lstStyle/>
          <a:p>
            <a:pPr algn="ctr">
              <a:defRPr sz="21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›</a:t>
            </a:r>
          </a:p>
        </p:txBody>
      </p:sp>
      <p:sp>
        <p:nvSpPr>
          <p:cNvPr id="25" name="Прямокутник: округлені кути 24">
            <a:extLst>
              <a:ext uri="{FF2B5EF4-FFF2-40B4-BE49-F238E27FC236}">
                <a16:creationId xmlns:a16="http://schemas.microsoft.com/office/drawing/2014/main" id="{16AF5471-72F6-42DF-816C-7DB8387E75D5}"/>
              </a:ext>
            </a:extLst>
          </p:cNvPr>
          <p:cNvSpPr>
            <a:spLocks noGrp="1"/>
          </p:cNvSpPr>
          <p:nvPr/>
        </p:nvSpPr>
        <p:spPr>
          <a:xfrm>
            <a:off x="7924800" y="2724150"/>
            <a:ext cx="1638300" cy="1028700"/>
          </a:xfrm>
          <a:prstGeom prst="roundRect">
            <a:avLst>
              <a:gd name="adj" fmla="val 12963"/>
            </a:avLst>
          </a:prstGeom>
          <a:solidFill>
            <a:srgbClr val="43B5C7"/>
          </a:solidFill>
          <a:ln w="0">
            <a:noFill/>
          </a:ln>
        </p:spPr>
      </p:sp>
      <p:sp>
        <p:nvSpPr>
          <p:cNvPr id="26" name="Прямокутник 25">
            <a:extLst>
              <a:ext uri="{FF2B5EF4-FFF2-40B4-BE49-F238E27FC236}">
                <a16:creationId xmlns:a16="http://schemas.microsoft.com/office/drawing/2014/main" id="{EEE3C214-5942-4636-B888-9E0B11E9F1BD}"/>
              </a:ext>
            </a:extLst>
          </p:cNvPr>
          <p:cNvSpPr>
            <a:spLocks noGrp="1"/>
          </p:cNvSpPr>
          <p:nvPr/>
        </p:nvSpPr>
        <p:spPr>
          <a:xfrm>
            <a:off x="8020050" y="2886075"/>
            <a:ext cx="1447800" cy="2952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11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АДАПТАЦІЯ</a:t>
            </a:r>
          </a:p>
        </p:txBody>
      </p:sp>
      <p:sp>
        <p:nvSpPr>
          <p:cNvPr id="27" name="Прямокутник 26">
            <a:extLst>
              <a:ext uri="{FF2B5EF4-FFF2-40B4-BE49-F238E27FC236}">
                <a16:creationId xmlns:a16="http://schemas.microsoft.com/office/drawing/2014/main" id="{415B2E7A-28A3-46D1-9303-6D5B5463D70A}"/>
              </a:ext>
            </a:extLst>
          </p:cNvPr>
          <p:cNvSpPr>
            <a:spLocks noGrp="1"/>
          </p:cNvSpPr>
          <p:nvPr/>
        </p:nvSpPr>
        <p:spPr>
          <a:xfrm>
            <a:off x="8020050" y="3257550"/>
            <a:ext cx="1447800" cy="2857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112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стійкість</a:t>
            </a:r>
          </a:p>
        </p:txBody>
      </p:sp>
      <p:sp>
        <p:nvSpPr>
          <p:cNvPr id="28" name="Прямокутник 27">
            <a:extLst>
              <a:ext uri="{FF2B5EF4-FFF2-40B4-BE49-F238E27FC236}">
                <a16:creationId xmlns:a16="http://schemas.microsoft.com/office/drawing/2014/main" id="{14CF1A72-8C28-460F-B1B6-E0D2E082982F}"/>
              </a:ext>
            </a:extLst>
          </p:cNvPr>
          <p:cNvSpPr>
            <a:spLocks noGrp="1"/>
          </p:cNvSpPr>
          <p:nvPr/>
        </p:nvSpPr>
        <p:spPr>
          <a:xfrm>
            <a:off x="9582150" y="2990850"/>
            <a:ext cx="171450" cy="3619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5000" lnSpcReduction="10000"/>
          </a:bodyPr>
          <a:lstStyle/>
          <a:p>
            <a:pPr algn="ctr">
              <a:defRPr sz="21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›</a:t>
            </a:r>
          </a:p>
        </p:txBody>
      </p:sp>
      <p:sp>
        <p:nvSpPr>
          <p:cNvPr id="29" name="Прямокутник: округлені кути 28">
            <a:extLst>
              <a:ext uri="{FF2B5EF4-FFF2-40B4-BE49-F238E27FC236}">
                <a16:creationId xmlns:a16="http://schemas.microsoft.com/office/drawing/2014/main" id="{E90DF0C5-D2A9-4992-BE27-FE80AB25BF1A}"/>
              </a:ext>
            </a:extLst>
          </p:cNvPr>
          <p:cNvSpPr>
            <a:spLocks noGrp="1"/>
          </p:cNvSpPr>
          <p:nvPr/>
        </p:nvSpPr>
        <p:spPr>
          <a:xfrm>
            <a:off x="9753600" y="2724150"/>
            <a:ext cx="1638300" cy="1028700"/>
          </a:xfrm>
          <a:prstGeom prst="roundRect">
            <a:avLst>
              <a:gd name="adj" fmla="val 12963"/>
            </a:avLst>
          </a:prstGeom>
          <a:solidFill>
            <a:srgbClr val="275F8B"/>
          </a:solidFill>
          <a:ln w="0">
            <a:noFill/>
          </a:ln>
        </p:spPr>
      </p:sp>
      <p:sp>
        <p:nvSpPr>
          <p:cNvPr id="30" name="Прямокутник 29">
            <a:extLst>
              <a:ext uri="{FF2B5EF4-FFF2-40B4-BE49-F238E27FC236}">
                <a16:creationId xmlns:a16="http://schemas.microsoft.com/office/drawing/2014/main" id="{61E1A1D8-8468-44BA-B21D-40699963E428}"/>
              </a:ext>
            </a:extLst>
          </p:cNvPr>
          <p:cNvSpPr>
            <a:spLocks noGrp="1"/>
          </p:cNvSpPr>
          <p:nvPr/>
        </p:nvSpPr>
        <p:spPr>
          <a:xfrm>
            <a:off x="9848850" y="2886075"/>
            <a:ext cx="1447800" cy="2952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11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МОНІТОРИНГ</a:t>
            </a:r>
          </a:p>
        </p:txBody>
      </p:sp>
      <p:sp>
        <p:nvSpPr>
          <p:cNvPr id="31" name="Прямокутник 30">
            <a:extLst>
              <a:ext uri="{FF2B5EF4-FFF2-40B4-BE49-F238E27FC236}">
                <a16:creationId xmlns:a16="http://schemas.microsoft.com/office/drawing/2014/main" id="{FE42D612-336F-4A56-BD9D-39BD3C2DFF55}"/>
              </a:ext>
            </a:extLst>
          </p:cNvPr>
          <p:cNvSpPr>
            <a:spLocks noGrp="1"/>
          </p:cNvSpPr>
          <p:nvPr/>
        </p:nvSpPr>
        <p:spPr>
          <a:xfrm>
            <a:off x="9848850" y="3257550"/>
            <a:ext cx="1447800" cy="2857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112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контроль</a:t>
            </a:r>
          </a:p>
        </p:txBody>
      </p:sp>
      <p:sp>
        <p:nvSpPr>
          <p:cNvPr id="32" name="Прямокутник: округлені кути 31">
            <a:extLst>
              <a:ext uri="{FF2B5EF4-FFF2-40B4-BE49-F238E27FC236}">
                <a16:creationId xmlns:a16="http://schemas.microsoft.com/office/drawing/2014/main" id="{6D41F2C0-7CEB-4D91-806E-B3A2BF4F8FC3}"/>
              </a:ext>
            </a:extLst>
          </p:cNvPr>
          <p:cNvSpPr>
            <a:spLocks noGrp="1"/>
          </p:cNvSpPr>
          <p:nvPr/>
        </p:nvSpPr>
        <p:spPr>
          <a:xfrm>
            <a:off x="609600" y="4095750"/>
            <a:ext cx="10972800" cy="666750"/>
          </a:xfrm>
          <a:prstGeom prst="roundRect">
            <a:avLst>
              <a:gd name="adj" fmla="val 20000"/>
            </a:avLst>
          </a:prstGeom>
          <a:solidFill>
            <a:srgbClr val="16364D"/>
          </a:solidFill>
          <a:ln w="0">
            <a:noFill/>
          </a:ln>
        </p:spPr>
      </p:sp>
      <p:sp>
        <p:nvSpPr>
          <p:cNvPr id="33" name="Прямокутник 32">
            <a:extLst>
              <a:ext uri="{FF2B5EF4-FFF2-40B4-BE49-F238E27FC236}">
                <a16:creationId xmlns:a16="http://schemas.microsoft.com/office/drawing/2014/main" id="{B9C6CF89-8FBD-4A66-BB74-30F3AF6478CE}"/>
              </a:ext>
            </a:extLst>
          </p:cNvPr>
          <p:cNvSpPr>
            <a:spLocks noGrp="1"/>
          </p:cNvSpPr>
          <p:nvPr/>
        </p:nvSpPr>
        <p:spPr>
          <a:xfrm>
            <a:off x="838200" y="4210050"/>
            <a:ext cx="2286000" cy="190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66667" lnSpcReduction="10000"/>
          </a:bodyPr>
          <a:lstStyle/>
          <a:p>
            <a:pPr algn="l">
              <a:defRPr sz="975" b="1">
                <a:solidFill>
                  <a:srgbClr val="AE6054"/>
                </a:solidFill>
                <a:latin typeface="DejaVu Sans"/>
                <a:ea typeface="DejaVu Sans"/>
                <a:cs typeface="DejaVu Sans"/>
              </a:defRPr>
            </a:pPr>
            <a:r>
              <a:rPr sz="975" b="1">
                <a:solidFill>
                  <a:srgbClr val="AE6054"/>
                </a:solidFill>
                <a:latin typeface="DejaVu Sans"/>
                <a:ea typeface="DejaVu Sans"/>
                <a:cs typeface="DejaVu Sans"/>
              </a:rPr>
              <a:t>НЕПОВНА ПРАКТИКА</a:t>
            </a:r>
          </a:p>
        </p:txBody>
      </p:sp>
      <p:sp>
        <p:nvSpPr>
          <p:cNvPr id="34" name="Прямокутник 33">
            <a:extLst>
              <a:ext uri="{FF2B5EF4-FFF2-40B4-BE49-F238E27FC236}">
                <a16:creationId xmlns:a16="http://schemas.microsoft.com/office/drawing/2014/main" id="{CE4AD2C0-AE93-445C-A1E1-BD0F542232B9}"/>
              </a:ext>
            </a:extLst>
          </p:cNvPr>
          <p:cNvSpPr>
            <a:spLocks noGrp="1"/>
          </p:cNvSpPr>
          <p:nvPr/>
        </p:nvSpPr>
        <p:spPr>
          <a:xfrm>
            <a:off x="3181350" y="4171950"/>
            <a:ext cx="8001000" cy="4286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350" b="1">
                <a:solidFill>
                  <a:srgbClr val="DCAFA8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DCAFA8"/>
                </a:solidFill>
                <a:latin typeface="DejaVu Sans"/>
                <a:ea typeface="DejaVu Sans"/>
                <a:cs typeface="DejaVu Sans"/>
              </a:rPr>
              <a:t>відбудувати  •  озеленити  •  припинити спостереження</a:t>
            </a:r>
          </a:p>
        </p:txBody>
      </p:sp>
      <p:sp>
        <p:nvSpPr>
          <p:cNvPr id="35" name="Прямокутник: округлені кути 34">
            <a:extLst>
              <a:ext uri="{FF2B5EF4-FFF2-40B4-BE49-F238E27FC236}">
                <a16:creationId xmlns:a16="http://schemas.microsoft.com/office/drawing/2014/main" id="{B1D47BF6-4167-436B-A61B-399F2339E471}"/>
              </a:ext>
            </a:extLst>
          </p:cNvPr>
          <p:cNvSpPr>
            <a:spLocks noGrp="1"/>
          </p:cNvSpPr>
          <p:nvPr/>
        </p:nvSpPr>
        <p:spPr>
          <a:xfrm>
            <a:off x="609600" y="4933950"/>
            <a:ext cx="10972800" cy="666750"/>
          </a:xfrm>
          <a:prstGeom prst="roundRect">
            <a:avLst>
              <a:gd name="adj" fmla="val 20000"/>
            </a:avLst>
          </a:prstGeom>
          <a:solidFill>
            <a:srgbClr val="173C35"/>
          </a:solidFill>
          <a:ln w="0">
            <a:noFill/>
          </a:ln>
        </p:spPr>
      </p:sp>
      <p:sp>
        <p:nvSpPr>
          <p:cNvPr id="36" name="Прямокутник 35">
            <a:extLst>
              <a:ext uri="{FF2B5EF4-FFF2-40B4-BE49-F238E27FC236}">
                <a16:creationId xmlns:a16="http://schemas.microsoft.com/office/drawing/2014/main" id="{0632A456-2ED8-4AED-A30A-6E655DCE708F}"/>
              </a:ext>
            </a:extLst>
          </p:cNvPr>
          <p:cNvSpPr>
            <a:spLocks noGrp="1"/>
          </p:cNvSpPr>
          <p:nvPr/>
        </p:nvSpPr>
        <p:spPr>
          <a:xfrm>
            <a:off x="838200" y="5048250"/>
            <a:ext cx="2286000" cy="190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66667" lnSpcReduction="10000"/>
          </a:bodyPr>
          <a:lstStyle/>
          <a:p>
            <a:pPr algn="l">
              <a:defRPr sz="975" b="1">
                <a:solidFill>
                  <a:srgbClr val="63956D"/>
                </a:solidFill>
                <a:latin typeface="DejaVu Sans"/>
                <a:ea typeface="DejaVu Sans"/>
                <a:cs typeface="DejaVu Sans"/>
              </a:defRPr>
            </a:pPr>
            <a:r>
              <a:rPr sz="975" b="1">
                <a:solidFill>
                  <a:srgbClr val="63956D"/>
                </a:solidFill>
                <a:latin typeface="DejaVu Sans"/>
                <a:ea typeface="DejaVu Sans"/>
                <a:cs typeface="DejaVu Sans"/>
              </a:rPr>
              <a:t>СИСТЕМНА ПРАКТИКА</a:t>
            </a:r>
          </a:p>
        </p:txBody>
      </p:sp>
      <p:sp>
        <p:nvSpPr>
          <p:cNvPr id="37" name="Прямокутник 36">
            <a:extLst>
              <a:ext uri="{FF2B5EF4-FFF2-40B4-BE49-F238E27FC236}">
                <a16:creationId xmlns:a16="http://schemas.microsoft.com/office/drawing/2014/main" id="{145CCB5B-3ABA-4522-B914-1866D3976F23}"/>
              </a:ext>
            </a:extLst>
          </p:cNvPr>
          <p:cNvSpPr>
            <a:spLocks noGrp="1"/>
          </p:cNvSpPr>
          <p:nvPr/>
        </p:nvSpPr>
        <p:spPr>
          <a:xfrm>
            <a:off x="3181350" y="5010150"/>
            <a:ext cx="8001000" cy="4286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дослідити  •  усунути небезпеку  •  відновити функції  •  контролювати результат</a:t>
            </a:r>
          </a:p>
        </p:txBody>
      </p:sp>
      <p:sp>
        <p:nvSpPr>
          <p:cNvPr id="38" name="Прямокутник 37">
            <a:extLst>
              <a:ext uri="{FF2B5EF4-FFF2-40B4-BE49-F238E27FC236}">
                <a16:creationId xmlns:a16="http://schemas.microsoft.com/office/drawing/2014/main" id="{4ED4A81C-B93F-4623-A0FA-B703A42F56AD}"/>
              </a:ext>
            </a:extLst>
          </p:cNvPr>
          <p:cNvSpPr>
            <a:spLocks noGrp="1"/>
          </p:cNvSpPr>
          <p:nvPr/>
        </p:nvSpPr>
        <p:spPr>
          <a:xfrm>
            <a:off x="609600" y="6562725"/>
            <a:ext cx="7239000" cy="1333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40741" lnSpcReduction="10000"/>
          </a:bodyPr>
          <a:lstStyle/>
          <a:p>
            <a:pPr algn="l">
              <a:defRPr sz="675" b="0">
                <a:solidFill>
                  <a:srgbClr val="AFC1C9"/>
                </a:solidFill>
                <a:latin typeface="DejaVu Sans"/>
                <a:ea typeface="DejaVu Sans"/>
                <a:cs typeface="DejaVu Sans"/>
              </a:defRPr>
            </a:pPr>
            <a:r>
              <a:rPr sz="675" b="0">
                <a:solidFill>
                  <a:srgbClr val="AFC1C9"/>
                </a:solidFill>
                <a:latin typeface="DejaVu Sans"/>
                <a:ea typeface="DejaVu Sans"/>
                <a:cs typeface="DejaVu Sans"/>
              </a:rPr>
              <a:t>E2 «Екологія»  •  Повоєнне відновлення забруднених територій</a:t>
            </a:r>
          </a:p>
        </p:txBody>
      </p:sp>
    </p:spTree>
    <p:extLst>
      <p:ext uri="{BB962C8B-B14F-4D97-AF65-F5344CB8AC3E}">
        <p14:creationId xmlns:p14="http://schemas.microsoft.com/office/powerpoint/2010/main" val="78194146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Прямокутник 47">
            <a:extLst>
              <a:ext uri="{FF2B5EF4-FFF2-40B4-BE49-F238E27FC236}">
                <a16:creationId xmlns:a16="http://schemas.microsoft.com/office/drawing/2014/main" id="{9B7E10EB-2944-4571-95A8-3ACC44E665DA}"/>
              </a:ext>
            </a:extLst>
          </p:cNvPr>
          <p:cNvSpPr>
            <a:spLocks noGrp="1"/>
          </p:cNvSpPr>
          <p:nvPr/>
        </p:nvSpPr>
        <p:spPr>
          <a:xfrm>
            <a:off x="609600" y="266700"/>
            <a:ext cx="8191500" cy="228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9808" lnSpcReduction="10000"/>
          </a:bodyPr>
          <a:lstStyle/>
          <a:p>
            <a:pPr algn="l">
              <a:defRPr sz="975" b="1">
                <a:solidFill>
                  <a:srgbClr val="43B5C7"/>
                </a:solidFill>
                <a:latin typeface="DejaVu Sans"/>
                <a:ea typeface="DejaVu Sans"/>
                <a:cs typeface="DejaVu Sans"/>
              </a:defRPr>
            </a:pPr>
            <a:r>
              <a:rPr sz="975" b="1">
                <a:solidFill>
                  <a:srgbClr val="43B5C7"/>
                </a:solidFill>
                <a:latin typeface="DejaVu Sans"/>
                <a:ea typeface="DejaVu Sans"/>
                <a:cs typeface="DejaVu Sans"/>
              </a:rPr>
              <a:t>ПІДСУМОК ЛЕКЦІЇ</a:t>
            </a:r>
          </a:p>
        </p:txBody>
      </p:sp>
      <p:sp>
        <p:nvSpPr>
          <p:cNvPr id="2" name="Прямокутник 1">
            <a:extLst>
              <a:ext uri="{FF2B5EF4-FFF2-40B4-BE49-F238E27FC236}">
                <a16:creationId xmlns:a16="http://schemas.microsoft.com/office/drawing/2014/main" id="{1B76CDA2-F3CE-4F5E-BBB5-4E992A339793}"/>
              </a:ext>
            </a:extLst>
          </p:cNvPr>
          <p:cNvSpPr>
            <a:spLocks noGrp="1"/>
          </p:cNvSpPr>
          <p:nvPr/>
        </p:nvSpPr>
        <p:spPr>
          <a:xfrm>
            <a:off x="609600" y="523875"/>
            <a:ext cx="10668000" cy="5905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2325" b="1">
                <a:solidFill>
                  <a:srgbClr val="0B1F33"/>
                </a:solidFill>
                <a:latin typeface="DejaVu Sans"/>
                <a:ea typeface="DejaVu Sans"/>
                <a:cs typeface="DejaVu Sans"/>
              </a:defRPr>
            </a:pPr>
            <a:r>
              <a:rPr sz="2325" b="1">
                <a:solidFill>
                  <a:srgbClr val="0B1F33"/>
                </a:solidFill>
                <a:latin typeface="DejaVu Sans"/>
                <a:ea typeface="DejaVu Sans"/>
                <a:cs typeface="DejaVu Sans"/>
              </a:rPr>
              <a:t>Висновки</a:t>
            </a:r>
          </a:p>
        </p:txBody>
      </p:sp>
      <p:sp>
        <p:nvSpPr>
          <p:cNvPr id="3" name="Прямокутник 2">
            <a:extLst>
              <a:ext uri="{FF2B5EF4-FFF2-40B4-BE49-F238E27FC236}">
                <a16:creationId xmlns:a16="http://schemas.microsoft.com/office/drawing/2014/main" id="{C66C5209-186A-4487-9175-5A96C849E06F}"/>
              </a:ext>
            </a:extLst>
          </p:cNvPr>
          <p:cNvSpPr>
            <a:spLocks noGrp="1"/>
          </p:cNvSpPr>
          <p:nvPr/>
        </p:nvSpPr>
        <p:spPr>
          <a:xfrm>
            <a:off x="609600" y="1181100"/>
            <a:ext cx="10972800" cy="28575"/>
          </a:xfrm>
          <a:prstGeom prst="rect">
            <a:avLst/>
          </a:prstGeom>
          <a:solidFill>
            <a:srgbClr val="43B5C7"/>
          </a:solidFill>
          <a:ln w="0">
            <a:noFill/>
          </a:ln>
        </p:spPr>
      </p:sp>
      <p:sp>
        <p:nvSpPr>
          <p:cNvPr id="4" name="Прямокутник 3">
            <a:extLst>
              <a:ext uri="{FF2B5EF4-FFF2-40B4-BE49-F238E27FC236}">
                <a16:creationId xmlns:a16="http://schemas.microsoft.com/office/drawing/2014/main" id="{81008EA5-535B-4798-9937-E224F37D31C1}"/>
              </a:ext>
            </a:extLst>
          </p:cNvPr>
          <p:cNvSpPr>
            <a:spLocks noGrp="1"/>
          </p:cNvSpPr>
          <p:nvPr/>
        </p:nvSpPr>
        <p:spPr>
          <a:xfrm>
            <a:off x="11001375" y="266700"/>
            <a:ext cx="581025" cy="228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9808" lnSpcReduction="10000"/>
          </a:bodyPr>
          <a:lstStyle/>
          <a:p>
            <a:pPr algn="r">
              <a:defRPr sz="975" b="1">
                <a:solidFill>
                  <a:srgbClr val="5C6E79"/>
                </a:solidFill>
                <a:latin typeface="DejaVu Sans"/>
                <a:ea typeface="DejaVu Sans"/>
                <a:cs typeface="DejaVu Sans"/>
              </a:defRPr>
            </a:pPr>
            <a:r>
              <a:rPr lang="uk-UA" sz="975" b="1" dirty="0">
                <a:solidFill>
                  <a:srgbClr val="5C6E79"/>
                </a:solidFill>
                <a:latin typeface="DejaVu Sans"/>
                <a:ea typeface="DejaVu Sans"/>
                <a:cs typeface="DejaVu Sans"/>
              </a:rPr>
              <a:t>31</a:t>
            </a:r>
            <a:endParaRPr sz="975" b="1" dirty="0">
              <a:solidFill>
                <a:srgbClr val="5C6E79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5" name="Прямокутник: округлені кути 4">
            <a:extLst>
              <a:ext uri="{FF2B5EF4-FFF2-40B4-BE49-F238E27FC236}">
                <a16:creationId xmlns:a16="http://schemas.microsoft.com/office/drawing/2014/main" id="{C893C3B9-3018-4279-B871-A815B84C95E3}"/>
              </a:ext>
            </a:extLst>
          </p:cNvPr>
          <p:cNvSpPr>
            <a:spLocks noGrp="1"/>
          </p:cNvSpPr>
          <p:nvPr/>
        </p:nvSpPr>
        <p:spPr>
          <a:xfrm>
            <a:off x="609600" y="1428750"/>
            <a:ext cx="10972800" cy="819150"/>
          </a:xfrm>
          <a:prstGeom prst="roundRect">
            <a:avLst>
              <a:gd name="adj" fmla="val 16279"/>
            </a:avLst>
          </a:prstGeom>
          <a:solidFill>
            <a:srgbClr val="E4EEF1"/>
          </a:solidFill>
          <a:ln w="0">
            <a:noFill/>
          </a:ln>
        </p:spPr>
      </p:sp>
      <p:sp>
        <p:nvSpPr>
          <p:cNvPr id="6" name="Прямокутник: округлені кути 5">
            <a:extLst>
              <a:ext uri="{FF2B5EF4-FFF2-40B4-BE49-F238E27FC236}">
                <a16:creationId xmlns:a16="http://schemas.microsoft.com/office/drawing/2014/main" id="{614DC037-6CF4-47B6-A9A6-AF2FD61678D1}"/>
              </a:ext>
            </a:extLst>
          </p:cNvPr>
          <p:cNvSpPr>
            <a:spLocks noGrp="1"/>
          </p:cNvSpPr>
          <p:nvPr/>
        </p:nvSpPr>
        <p:spPr>
          <a:xfrm>
            <a:off x="609600" y="1428750"/>
            <a:ext cx="85725" cy="819150"/>
          </a:xfrm>
          <a:prstGeom prst="roundRect">
            <a:avLst>
              <a:gd name="adj" fmla="val 44444"/>
            </a:avLst>
          </a:prstGeom>
          <a:solidFill>
            <a:srgbClr val="E0B14D"/>
          </a:solidFill>
          <a:ln w="0">
            <a:noFill/>
          </a:ln>
        </p:spPr>
      </p:sp>
      <p:sp>
        <p:nvSpPr>
          <p:cNvPr id="7" name="Прямокутник 6">
            <a:extLst>
              <a:ext uri="{FF2B5EF4-FFF2-40B4-BE49-F238E27FC236}">
                <a16:creationId xmlns:a16="http://schemas.microsoft.com/office/drawing/2014/main" id="{C752BA27-0760-4D2C-AAC1-4F0B244CE19B}"/>
              </a:ext>
            </a:extLst>
          </p:cNvPr>
          <p:cNvSpPr>
            <a:spLocks noGrp="1"/>
          </p:cNvSpPr>
          <p:nvPr/>
        </p:nvSpPr>
        <p:spPr>
          <a:xfrm>
            <a:off x="876300" y="1524000"/>
            <a:ext cx="10496550" cy="190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66667" lnSpcReduction="10000"/>
          </a:bodyPr>
          <a:lstStyle/>
          <a:p>
            <a:pPr algn="l">
              <a:defRPr sz="975" b="1">
                <a:solidFill>
                  <a:srgbClr val="E0B14D"/>
                </a:solidFill>
                <a:latin typeface="DejaVu Sans"/>
                <a:ea typeface="DejaVu Sans"/>
                <a:cs typeface="DejaVu Sans"/>
              </a:defRPr>
            </a:pPr>
            <a:r>
              <a:rPr sz="975" b="1">
                <a:solidFill>
                  <a:srgbClr val="E0B14D"/>
                </a:solidFill>
                <a:latin typeface="DejaVu Sans"/>
                <a:ea typeface="DejaVu Sans"/>
                <a:cs typeface="DejaVu Sans"/>
              </a:rPr>
              <a:t>ВИЗНАЧЕННЯ</a:t>
            </a:r>
          </a:p>
        </p:txBody>
      </p:sp>
      <p:sp>
        <p:nvSpPr>
          <p:cNvPr id="8" name="Прямокутник 7">
            <a:extLst>
              <a:ext uri="{FF2B5EF4-FFF2-40B4-BE49-F238E27FC236}">
                <a16:creationId xmlns:a16="http://schemas.microsoft.com/office/drawing/2014/main" id="{1D4ABC6C-386B-4686-88E7-9EF8B0887609}"/>
              </a:ext>
            </a:extLst>
          </p:cNvPr>
          <p:cNvSpPr>
            <a:spLocks noGrp="1"/>
          </p:cNvSpPr>
          <p:nvPr/>
        </p:nvSpPr>
        <p:spPr>
          <a:xfrm>
            <a:off x="876300" y="1724025"/>
            <a:ext cx="10496550" cy="4381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1759" lnSpcReduction="10000"/>
          </a:bodyPr>
          <a:lstStyle/>
          <a:p>
            <a:pPr algn="l">
              <a:defRPr sz="1350" b="1">
                <a:solidFill>
                  <a:srgbClr val="0B1F33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0B1F33"/>
                </a:solidFill>
                <a:latin typeface="DejaVu Sans"/>
                <a:ea typeface="DejaVu Sans"/>
                <a:cs typeface="DejaVu Sans"/>
              </a:rPr>
              <a:t>Повоєнне екологічне відновлення — комплексний довготривалий процес, спрямований на зменшення ризиків, повернення екологічних функцій і підвищення стійкості територій.</a:t>
            </a:r>
          </a:p>
        </p:txBody>
      </p:sp>
      <p:sp>
        <p:nvSpPr>
          <p:cNvPr id="9" name="Прямокутник: округлені кути 8">
            <a:extLst>
              <a:ext uri="{FF2B5EF4-FFF2-40B4-BE49-F238E27FC236}">
                <a16:creationId xmlns:a16="http://schemas.microsoft.com/office/drawing/2014/main" id="{2421E736-65CD-4444-B498-898571E8835A}"/>
              </a:ext>
            </a:extLst>
          </p:cNvPr>
          <p:cNvSpPr>
            <a:spLocks noGrp="1"/>
          </p:cNvSpPr>
          <p:nvPr/>
        </p:nvSpPr>
        <p:spPr>
          <a:xfrm>
            <a:off x="609600" y="2533650"/>
            <a:ext cx="5219700" cy="1219200"/>
          </a:xfrm>
          <a:prstGeom prst="roundRect">
            <a:avLst>
              <a:gd name="adj" fmla="val 10938"/>
            </a:avLst>
          </a:prstGeom>
          <a:solidFill>
            <a:srgbClr val="FFFFFF"/>
          </a:solidFill>
          <a:ln w="9525">
            <a:solidFill>
              <a:srgbClr val="BDD0D7"/>
            </a:solidFill>
          </a:ln>
        </p:spPr>
      </p:sp>
      <p:sp>
        <p:nvSpPr>
          <p:cNvPr id="10" name="Прямокутник: округлені кути 9">
            <a:extLst>
              <a:ext uri="{FF2B5EF4-FFF2-40B4-BE49-F238E27FC236}">
                <a16:creationId xmlns:a16="http://schemas.microsoft.com/office/drawing/2014/main" id="{3387C39D-EA41-4A02-85B7-38C8D2AC8066}"/>
              </a:ext>
            </a:extLst>
          </p:cNvPr>
          <p:cNvSpPr>
            <a:spLocks noGrp="1"/>
          </p:cNvSpPr>
          <p:nvPr/>
        </p:nvSpPr>
        <p:spPr>
          <a:xfrm>
            <a:off x="609600" y="2533650"/>
            <a:ext cx="95250" cy="1219200"/>
          </a:xfrm>
          <a:prstGeom prst="roundRect">
            <a:avLst>
              <a:gd name="adj" fmla="val 40000"/>
            </a:avLst>
          </a:prstGeom>
          <a:solidFill>
            <a:srgbClr val="275F8B"/>
          </a:solidFill>
          <a:ln w="0">
            <a:noFill/>
          </a:ln>
        </p:spPr>
      </p:sp>
      <p:sp>
        <p:nvSpPr>
          <p:cNvPr id="11" name="Прямокутник 10">
            <a:extLst>
              <a:ext uri="{FF2B5EF4-FFF2-40B4-BE49-F238E27FC236}">
                <a16:creationId xmlns:a16="http://schemas.microsoft.com/office/drawing/2014/main" id="{C1A06950-632F-43C6-AD59-EB28C9EB8350}"/>
              </a:ext>
            </a:extLst>
          </p:cNvPr>
          <p:cNvSpPr>
            <a:spLocks noGrp="1"/>
          </p:cNvSpPr>
          <p:nvPr/>
        </p:nvSpPr>
        <p:spPr>
          <a:xfrm>
            <a:off x="838200" y="2667000"/>
            <a:ext cx="4667250" cy="190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66667" lnSpcReduction="10000"/>
          </a:bodyPr>
          <a:lstStyle/>
          <a:p>
            <a:pPr algn="l">
              <a:defRPr sz="975" b="1">
                <a:solidFill>
                  <a:srgbClr val="275F8B"/>
                </a:solidFill>
                <a:latin typeface="DejaVu Sans"/>
                <a:ea typeface="DejaVu Sans"/>
                <a:cs typeface="DejaVu Sans"/>
              </a:defRPr>
            </a:pPr>
            <a:r>
              <a:rPr sz="975" b="1">
                <a:solidFill>
                  <a:srgbClr val="275F8B"/>
                </a:solidFill>
                <a:latin typeface="DejaVu Sans"/>
                <a:ea typeface="DejaVu Sans"/>
                <a:cs typeface="DejaVu Sans"/>
              </a:rPr>
              <a:t>МЕТА</a:t>
            </a:r>
          </a:p>
        </p:txBody>
      </p:sp>
      <p:sp>
        <p:nvSpPr>
          <p:cNvPr id="12" name="Прямокутник: округлені кути 11">
            <a:extLst>
              <a:ext uri="{FF2B5EF4-FFF2-40B4-BE49-F238E27FC236}">
                <a16:creationId xmlns:a16="http://schemas.microsoft.com/office/drawing/2014/main" id="{94B5AE2D-0276-4035-9729-9C8BC9AA2186}"/>
              </a:ext>
            </a:extLst>
          </p:cNvPr>
          <p:cNvSpPr>
            <a:spLocks noGrp="1"/>
          </p:cNvSpPr>
          <p:nvPr/>
        </p:nvSpPr>
        <p:spPr>
          <a:xfrm>
            <a:off x="838200" y="3038475"/>
            <a:ext cx="76200" cy="76200"/>
          </a:xfrm>
          <a:prstGeom prst="roundRect">
            <a:avLst>
              <a:gd name="adj" fmla="val 50000"/>
            </a:avLst>
          </a:prstGeom>
          <a:solidFill>
            <a:srgbClr val="43B5C7"/>
          </a:solidFill>
          <a:ln w="0">
            <a:noFill/>
          </a:ln>
        </p:spPr>
      </p:sp>
      <p:sp>
        <p:nvSpPr>
          <p:cNvPr id="13" name="Прямокутник 12">
            <a:extLst>
              <a:ext uri="{FF2B5EF4-FFF2-40B4-BE49-F238E27FC236}">
                <a16:creationId xmlns:a16="http://schemas.microsoft.com/office/drawing/2014/main" id="{DC31507F-3631-4BB3-9E65-01A579954624}"/>
              </a:ext>
            </a:extLst>
          </p:cNvPr>
          <p:cNvSpPr>
            <a:spLocks noGrp="1"/>
          </p:cNvSpPr>
          <p:nvPr/>
        </p:nvSpPr>
        <p:spPr>
          <a:xfrm>
            <a:off x="1047750" y="2933700"/>
            <a:ext cx="4457700" cy="2381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5556" lnSpcReduction="10000"/>
          </a:bodyPr>
          <a:lstStyle/>
          <a:p>
            <a:pPr algn="l">
              <a:defRPr sz="1125" b="0">
                <a:solidFill>
                  <a:srgbClr val="172735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172735"/>
                </a:solidFill>
                <a:latin typeface="DejaVu Sans"/>
                <a:ea typeface="DejaVu Sans"/>
                <a:cs typeface="DejaVu Sans"/>
              </a:rPr>
              <a:t>відновлення функцій</a:t>
            </a:r>
          </a:p>
        </p:txBody>
      </p:sp>
      <p:sp>
        <p:nvSpPr>
          <p:cNvPr id="14" name="Прямокутник: округлені кути 13">
            <a:extLst>
              <a:ext uri="{FF2B5EF4-FFF2-40B4-BE49-F238E27FC236}">
                <a16:creationId xmlns:a16="http://schemas.microsoft.com/office/drawing/2014/main" id="{FD58C4A5-8655-44D8-8B38-0B1D88C07F7B}"/>
              </a:ext>
            </a:extLst>
          </p:cNvPr>
          <p:cNvSpPr>
            <a:spLocks noGrp="1"/>
          </p:cNvSpPr>
          <p:nvPr/>
        </p:nvSpPr>
        <p:spPr>
          <a:xfrm>
            <a:off x="838200" y="3295650"/>
            <a:ext cx="76200" cy="76200"/>
          </a:xfrm>
          <a:prstGeom prst="roundRect">
            <a:avLst>
              <a:gd name="adj" fmla="val 50000"/>
            </a:avLst>
          </a:prstGeom>
          <a:solidFill>
            <a:srgbClr val="63956D"/>
          </a:solidFill>
          <a:ln w="0">
            <a:noFill/>
          </a:ln>
        </p:spPr>
      </p:sp>
      <p:sp>
        <p:nvSpPr>
          <p:cNvPr id="15" name="Прямокутник 14">
            <a:extLst>
              <a:ext uri="{FF2B5EF4-FFF2-40B4-BE49-F238E27FC236}">
                <a16:creationId xmlns:a16="http://schemas.microsoft.com/office/drawing/2014/main" id="{A0B397E1-CFAB-49B3-ADC0-6ECF32576D81}"/>
              </a:ext>
            </a:extLst>
          </p:cNvPr>
          <p:cNvSpPr>
            <a:spLocks noGrp="1"/>
          </p:cNvSpPr>
          <p:nvPr/>
        </p:nvSpPr>
        <p:spPr>
          <a:xfrm>
            <a:off x="1047750" y="3190875"/>
            <a:ext cx="4457700" cy="2381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5556" lnSpcReduction="10000"/>
          </a:bodyPr>
          <a:lstStyle/>
          <a:p>
            <a:pPr algn="l">
              <a:defRPr sz="1125" b="0">
                <a:solidFill>
                  <a:srgbClr val="172735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172735"/>
                </a:solidFill>
                <a:latin typeface="DejaVu Sans"/>
                <a:ea typeface="DejaVu Sans"/>
                <a:cs typeface="DejaVu Sans"/>
              </a:rPr>
              <a:t>стійкість територій</a:t>
            </a:r>
          </a:p>
        </p:txBody>
      </p:sp>
      <p:sp>
        <p:nvSpPr>
          <p:cNvPr id="16" name="Прямокутник: округлені кути 15">
            <a:extLst>
              <a:ext uri="{FF2B5EF4-FFF2-40B4-BE49-F238E27FC236}">
                <a16:creationId xmlns:a16="http://schemas.microsoft.com/office/drawing/2014/main" id="{4E211273-9167-4876-A04A-E8E10D3002B4}"/>
              </a:ext>
            </a:extLst>
          </p:cNvPr>
          <p:cNvSpPr>
            <a:spLocks noGrp="1"/>
          </p:cNvSpPr>
          <p:nvPr/>
        </p:nvSpPr>
        <p:spPr>
          <a:xfrm>
            <a:off x="838200" y="3552825"/>
            <a:ext cx="76200" cy="76200"/>
          </a:xfrm>
          <a:prstGeom prst="roundRect">
            <a:avLst>
              <a:gd name="adj" fmla="val 50000"/>
            </a:avLst>
          </a:prstGeom>
          <a:solidFill>
            <a:srgbClr val="E0B14D"/>
          </a:solidFill>
          <a:ln w="0">
            <a:noFill/>
          </a:ln>
        </p:spPr>
      </p:sp>
      <p:sp>
        <p:nvSpPr>
          <p:cNvPr id="17" name="Прямокутник 16">
            <a:extLst>
              <a:ext uri="{FF2B5EF4-FFF2-40B4-BE49-F238E27FC236}">
                <a16:creationId xmlns:a16="http://schemas.microsoft.com/office/drawing/2014/main" id="{7828E753-BE06-49BC-8654-314202E8AB12}"/>
              </a:ext>
            </a:extLst>
          </p:cNvPr>
          <p:cNvSpPr>
            <a:spLocks noGrp="1"/>
          </p:cNvSpPr>
          <p:nvPr/>
        </p:nvSpPr>
        <p:spPr>
          <a:xfrm>
            <a:off x="1047750" y="3448050"/>
            <a:ext cx="4457700" cy="2381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5556" lnSpcReduction="10000"/>
          </a:bodyPr>
          <a:lstStyle/>
          <a:p>
            <a:pPr algn="l">
              <a:defRPr sz="1125" b="0">
                <a:solidFill>
                  <a:srgbClr val="172735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172735"/>
                </a:solidFill>
                <a:latin typeface="DejaVu Sans"/>
                <a:ea typeface="DejaVu Sans"/>
                <a:cs typeface="DejaVu Sans"/>
              </a:rPr>
              <a:t>зниження майбутніх ризиків</a:t>
            </a:r>
          </a:p>
        </p:txBody>
      </p:sp>
      <p:sp>
        <p:nvSpPr>
          <p:cNvPr id="18" name="Прямокутник: округлені кути 17">
            <a:extLst>
              <a:ext uri="{FF2B5EF4-FFF2-40B4-BE49-F238E27FC236}">
                <a16:creationId xmlns:a16="http://schemas.microsoft.com/office/drawing/2014/main" id="{728DC131-A2E1-43F4-B9D5-F862C1677839}"/>
              </a:ext>
            </a:extLst>
          </p:cNvPr>
          <p:cNvSpPr>
            <a:spLocks noGrp="1"/>
          </p:cNvSpPr>
          <p:nvPr/>
        </p:nvSpPr>
        <p:spPr>
          <a:xfrm>
            <a:off x="6096000" y="2533650"/>
            <a:ext cx="5219700" cy="1219200"/>
          </a:xfrm>
          <a:prstGeom prst="roundRect">
            <a:avLst>
              <a:gd name="adj" fmla="val 10938"/>
            </a:avLst>
          </a:prstGeom>
          <a:solidFill>
            <a:srgbClr val="FFFFFF"/>
          </a:solidFill>
          <a:ln w="9525">
            <a:solidFill>
              <a:srgbClr val="BDD0D7"/>
            </a:solidFill>
          </a:ln>
        </p:spPr>
      </p:sp>
      <p:sp>
        <p:nvSpPr>
          <p:cNvPr id="19" name="Прямокутник: округлені кути 18">
            <a:extLst>
              <a:ext uri="{FF2B5EF4-FFF2-40B4-BE49-F238E27FC236}">
                <a16:creationId xmlns:a16="http://schemas.microsoft.com/office/drawing/2014/main" id="{0826DE00-F5AA-4CE0-85E3-E027E346C00D}"/>
              </a:ext>
            </a:extLst>
          </p:cNvPr>
          <p:cNvSpPr>
            <a:spLocks noGrp="1"/>
          </p:cNvSpPr>
          <p:nvPr/>
        </p:nvSpPr>
        <p:spPr>
          <a:xfrm>
            <a:off x="6096000" y="2533650"/>
            <a:ext cx="95250" cy="1219200"/>
          </a:xfrm>
          <a:prstGeom prst="roundRect">
            <a:avLst>
              <a:gd name="adj" fmla="val 40000"/>
            </a:avLst>
          </a:prstGeom>
          <a:solidFill>
            <a:srgbClr val="63956D"/>
          </a:solidFill>
          <a:ln w="0">
            <a:noFill/>
          </a:ln>
        </p:spPr>
      </p:sp>
      <p:sp>
        <p:nvSpPr>
          <p:cNvPr id="20" name="Прямокутник 19">
            <a:extLst>
              <a:ext uri="{FF2B5EF4-FFF2-40B4-BE49-F238E27FC236}">
                <a16:creationId xmlns:a16="http://schemas.microsoft.com/office/drawing/2014/main" id="{0171543F-92E3-42ED-A5B4-2E6C110B7054}"/>
              </a:ext>
            </a:extLst>
          </p:cNvPr>
          <p:cNvSpPr>
            <a:spLocks noGrp="1"/>
          </p:cNvSpPr>
          <p:nvPr/>
        </p:nvSpPr>
        <p:spPr>
          <a:xfrm>
            <a:off x="6324600" y="2667000"/>
            <a:ext cx="4667250" cy="190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66667" lnSpcReduction="10000"/>
          </a:bodyPr>
          <a:lstStyle/>
          <a:p>
            <a:pPr algn="l">
              <a:defRPr sz="975" b="1">
                <a:solidFill>
                  <a:srgbClr val="63956D"/>
                </a:solidFill>
                <a:latin typeface="DejaVu Sans"/>
                <a:ea typeface="DejaVu Sans"/>
                <a:cs typeface="DejaVu Sans"/>
              </a:defRPr>
            </a:pPr>
            <a:r>
              <a:rPr sz="975" b="1">
                <a:solidFill>
                  <a:srgbClr val="63956D"/>
                </a:solidFill>
                <a:latin typeface="DejaVu Sans"/>
                <a:ea typeface="DejaVu Sans"/>
                <a:cs typeface="DejaVu Sans"/>
              </a:rPr>
              <a:t>ОБ’ЄКТИ</a:t>
            </a:r>
          </a:p>
        </p:txBody>
      </p:sp>
      <p:sp>
        <p:nvSpPr>
          <p:cNvPr id="21" name="Прямокутник: округлені кути 20">
            <a:extLst>
              <a:ext uri="{FF2B5EF4-FFF2-40B4-BE49-F238E27FC236}">
                <a16:creationId xmlns:a16="http://schemas.microsoft.com/office/drawing/2014/main" id="{A726A031-5CE7-4529-8715-E5B8579FC069}"/>
              </a:ext>
            </a:extLst>
          </p:cNvPr>
          <p:cNvSpPr>
            <a:spLocks noGrp="1"/>
          </p:cNvSpPr>
          <p:nvPr/>
        </p:nvSpPr>
        <p:spPr>
          <a:xfrm>
            <a:off x="6324600" y="3038475"/>
            <a:ext cx="76200" cy="76200"/>
          </a:xfrm>
          <a:prstGeom prst="roundRect">
            <a:avLst>
              <a:gd name="adj" fmla="val 50000"/>
            </a:avLst>
          </a:prstGeom>
          <a:solidFill>
            <a:srgbClr val="43B5C7"/>
          </a:solidFill>
          <a:ln w="0">
            <a:noFill/>
          </a:ln>
        </p:spPr>
      </p:sp>
      <p:sp>
        <p:nvSpPr>
          <p:cNvPr id="22" name="Прямокутник 21">
            <a:extLst>
              <a:ext uri="{FF2B5EF4-FFF2-40B4-BE49-F238E27FC236}">
                <a16:creationId xmlns:a16="http://schemas.microsoft.com/office/drawing/2014/main" id="{66201734-905A-4C76-A9D5-EBB334C99B20}"/>
              </a:ext>
            </a:extLst>
          </p:cNvPr>
          <p:cNvSpPr>
            <a:spLocks noGrp="1"/>
          </p:cNvSpPr>
          <p:nvPr/>
        </p:nvSpPr>
        <p:spPr>
          <a:xfrm>
            <a:off x="6534150" y="2933700"/>
            <a:ext cx="4457700" cy="2381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5556" lnSpcReduction="10000"/>
          </a:bodyPr>
          <a:lstStyle/>
          <a:p>
            <a:pPr algn="l">
              <a:defRPr sz="1125" b="0">
                <a:solidFill>
                  <a:srgbClr val="172735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172735"/>
                </a:solidFill>
                <a:latin typeface="DejaVu Sans"/>
                <a:ea typeface="DejaVu Sans"/>
                <a:cs typeface="DejaVu Sans"/>
              </a:rPr>
              <a:t>ґрунти, води й повітря</a:t>
            </a:r>
          </a:p>
        </p:txBody>
      </p:sp>
      <p:sp>
        <p:nvSpPr>
          <p:cNvPr id="23" name="Прямокутник: округлені кути 22">
            <a:extLst>
              <a:ext uri="{FF2B5EF4-FFF2-40B4-BE49-F238E27FC236}">
                <a16:creationId xmlns:a16="http://schemas.microsoft.com/office/drawing/2014/main" id="{3E632A42-99C4-449A-A9FB-B30C72186E39}"/>
              </a:ext>
            </a:extLst>
          </p:cNvPr>
          <p:cNvSpPr>
            <a:spLocks noGrp="1"/>
          </p:cNvSpPr>
          <p:nvPr/>
        </p:nvSpPr>
        <p:spPr>
          <a:xfrm>
            <a:off x="6324600" y="3295650"/>
            <a:ext cx="76200" cy="76200"/>
          </a:xfrm>
          <a:prstGeom prst="roundRect">
            <a:avLst>
              <a:gd name="adj" fmla="val 50000"/>
            </a:avLst>
          </a:prstGeom>
          <a:solidFill>
            <a:srgbClr val="63956D"/>
          </a:solidFill>
          <a:ln w="0">
            <a:noFill/>
          </a:ln>
        </p:spPr>
      </p:sp>
      <p:sp>
        <p:nvSpPr>
          <p:cNvPr id="24" name="Прямокутник 23">
            <a:extLst>
              <a:ext uri="{FF2B5EF4-FFF2-40B4-BE49-F238E27FC236}">
                <a16:creationId xmlns:a16="http://schemas.microsoft.com/office/drawing/2014/main" id="{60ED70DF-1AA9-43A2-BC4C-0FBFC8A60465}"/>
              </a:ext>
            </a:extLst>
          </p:cNvPr>
          <p:cNvSpPr>
            <a:spLocks noGrp="1"/>
          </p:cNvSpPr>
          <p:nvPr/>
        </p:nvSpPr>
        <p:spPr>
          <a:xfrm>
            <a:off x="6534150" y="3190875"/>
            <a:ext cx="4457700" cy="2381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5556" lnSpcReduction="10000"/>
          </a:bodyPr>
          <a:lstStyle/>
          <a:p>
            <a:pPr algn="l">
              <a:defRPr sz="1125" b="0">
                <a:solidFill>
                  <a:srgbClr val="172735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172735"/>
                </a:solidFill>
                <a:latin typeface="DejaVu Sans"/>
                <a:ea typeface="DejaVu Sans"/>
                <a:cs typeface="DejaVu Sans"/>
              </a:rPr>
              <a:t>лісові та степові екосистеми</a:t>
            </a:r>
          </a:p>
        </p:txBody>
      </p:sp>
      <p:sp>
        <p:nvSpPr>
          <p:cNvPr id="25" name="Прямокутник: округлені кути 24">
            <a:extLst>
              <a:ext uri="{FF2B5EF4-FFF2-40B4-BE49-F238E27FC236}">
                <a16:creationId xmlns:a16="http://schemas.microsoft.com/office/drawing/2014/main" id="{925E50B1-8088-43DA-B839-5841C20660BD}"/>
              </a:ext>
            </a:extLst>
          </p:cNvPr>
          <p:cNvSpPr>
            <a:spLocks noGrp="1"/>
          </p:cNvSpPr>
          <p:nvPr/>
        </p:nvSpPr>
        <p:spPr>
          <a:xfrm>
            <a:off x="6324600" y="3552825"/>
            <a:ext cx="76200" cy="76200"/>
          </a:xfrm>
          <a:prstGeom prst="roundRect">
            <a:avLst>
              <a:gd name="adj" fmla="val 50000"/>
            </a:avLst>
          </a:prstGeom>
          <a:solidFill>
            <a:srgbClr val="E0B14D"/>
          </a:solidFill>
          <a:ln w="0">
            <a:noFill/>
          </a:ln>
        </p:spPr>
      </p:sp>
      <p:sp>
        <p:nvSpPr>
          <p:cNvPr id="26" name="Прямокутник 25">
            <a:extLst>
              <a:ext uri="{FF2B5EF4-FFF2-40B4-BE49-F238E27FC236}">
                <a16:creationId xmlns:a16="http://schemas.microsoft.com/office/drawing/2014/main" id="{CE441926-FBDE-4D6F-829E-EA4E048FD519}"/>
              </a:ext>
            </a:extLst>
          </p:cNvPr>
          <p:cNvSpPr>
            <a:spLocks noGrp="1"/>
          </p:cNvSpPr>
          <p:nvPr/>
        </p:nvSpPr>
        <p:spPr>
          <a:xfrm>
            <a:off x="6534150" y="3448050"/>
            <a:ext cx="4457700" cy="2381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5556" lnSpcReduction="10000"/>
          </a:bodyPr>
          <a:lstStyle/>
          <a:p>
            <a:pPr algn="l">
              <a:defRPr sz="1125" b="0">
                <a:solidFill>
                  <a:srgbClr val="172735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172735"/>
                </a:solidFill>
                <a:latin typeface="DejaVu Sans"/>
                <a:ea typeface="DejaVu Sans"/>
                <a:cs typeface="DejaVu Sans"/>
              </a:rPr>
              <a:t>агроландшафти й біорізноманіття</a:t>
            </a:r>
          </a:p>
        </p:txBody>
      </p:sp>
      <p:sp>
        <p:nvSpPr>
          <p:cNvPr id="27" name="Прямокутник: округлені кути 26">
            <a:extLst>
              <a:ext uri="{FF2B5EF4-FFF2-40B4-BE49-F238E27FC236}">
                <a16:creationId xmlns:a16="http://schemas.microsoft.com/office/drawing/2014/main" id="{09EB53B2-E414-436D-B926-EA2C3C91CFB0}"/>
              </a:ext>
            </a:extLst>
          </p:cNvPr>
          <p:cNvSpPr>
            <a:spLocks noGrp="1"/>
          </p:cNvSpPr>
          <p:nvPr/>
        </p:nvSpPr>
        <p:spPr>
          <a:xfrm>
            <a:off x="609600" y="3962400"/>
            <a:ext cx="5219700" cy="1219200"/>
          </a:xfrm>
          <a:prstGeom prst="roundRect">
            <a:avLst>
              <a:gd name="adj" fmla="val 10938"/>
            </a:avLst>
          </a:prstGeom>
          <a:solidFill>
            <a:srgbClr val="FFFFFF"/>
          </a:solidFill>
          <a:ln w="9525">
            <a:solidFill>
              <a:srgbClr val="BDD0D7"/>
            </a:solidFill>
          </a:ln>
        </p:spPr>
      </p:sp>
      <p:sp>
        <p:nvSpPr>
          <p:cNvPr id="28" name="Прямокутник: округлені кути 27">
            <a:extLst>
              <a:ext uri="{FF2B5EF4-FFF2-40B4-BE49-F238E27FC236}">
                <a16:creationId xmlns:a16="http://schemas.microsoft.com/office/drawing/2014/main" id="{259C0AF7-BD8E-42D3-91C8-7BC6AD29CBD3}"/>
              </a:ext>
            </a:extLst>
          </p:cNvPr>
          <p:cNvSpPr>
            <a:spLocks noGrp="1"/>
          </p:cNvSpPr>
          <p:nvPr/>
        </p:nvSpPr>
        <p:spPr>
          <a:xfrm>
            <a:off x="609600" y="3962400"/>
            <a:ext cx="95250" cy="1219200"/>
          </a:xfrm>
          <a:prstGeom prst="roundRect">
            <a:avLst>
              <a:gd name="adj" fmla="val 40000"/>
            </a:avLst>
          </a:prstGeom>
          <a:solidFill>
            <a:srgbClr val="AE6054"/>
          </a:solidFill>
          <a:ln w="0">
            <a:noFill/>
          </a:ln>
        </p:spPr>
      </p:sp>
      <p:sp>
        <p:nvSpPr>
          <p:cNvPr id="29" name="Прямокутник 28">
            <a:extLst>
              <a:ext uri="{FF2B5EF4-FFF2-40B4-BE49-F238E27FC236}">
                <a16:creationId xmlns:a16="http://schemas.microsoft.com/office/drawing/2014/main" id="{A79CD5D4-5FE0-4F95-970E-71C25E355B5A}"/>
              </a:ext>
            </a:extLst>
          </p:cNvPr>
          <p:cNvSpPr>
            <a:spLocks noGrp="1"/>
          </p:cNvSpPr>
          <p:nvPr/>
        </p:nvSpPr>
        <p:spPr>
          <a:xfrm>
            <a:off x="838200" y="4095750"/>
            <a:ext cx="4667250" cy="190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66667" lnSpcReduction="10000"/>
          </a:bodyPr>
          <a:lstStyle/>
          <a:p>
            <a:pPr algn="l">
              <a:defRPr sz="975" b="1">
                <a:solidFill>
                  <a:srgbClr val="AE6054"/>
                </a:solidFill>
                <a:latin typeface="DejaVu Sans"/>
                <a:ea typeface="DejaVu Sans"/>
                <a:cs typeface="DejaVu Sans"/>
              </a:defRPr>
            </a:pPr>
            <a:r>
              <a:rPr sz="975" b="1">
                <a:solidFill>
                  <a:srgbClr val="AE6054"/>
                </a:solidFill>
                <a:latin typeface="DejaVu Sans"/>
                <a:ea typeface="DejaVu Sans"/>
                <a:cs typeface="DejaVu Sans"/>
              </a:rPr>
              <a:t>ПЕРЕДУМОВИ</a:t>
            </a:r>
          </a:p>
        </p:txBody>
      </p:sp>
      <p:sp>
        <p:nvSpPr>
          <p:cNvPr id="30" name="Прямокутник: округлені кути 29">
            <a:extLst>
              <a:ext uri="{FF2B5EF4-FFF2-40B4-BE49-F238E27FC236}">
                <a16:creationId xmlns:a16="http://schemas.microsoft.com/office/drawing/2014/main" id="{A3FCF217-097D-4CB7-896D-6968B3C02F3C}"/>
              </a:ext>
            </a:extLst>
          </p:cNvPr>
          <p:cNvSpPr>
            <a:spLocks noGrp="1"/>
          </p:cNvSpPr>
          <p:nvPr/>
        </p:nvSpPr>
        <p:spPr>
          <a:xfrm>
            <a:off x="838200" y="4467225"/>
            <a:ext cx="76200" cy="76200"/>
          </a:xfrm>
          <a:prstGeom prst="roundRect">
            <a:avLst>
              <a:gd name="adj" fmla="val 50000"/>
            </a:avLst>
          </a:prstGeom>
          <a:solidFill>
            <a:srgbClr val="43B5C7"/>
          </a:solidFill>
          <a:ln w="0">
            <a:noFill/>
          </a:ln>
        </p:spPr>
      </p:sp>
      <p:sp>
        <p:nvSpPr>
          <p:cNvPr id="31" name="Прямокутник 30">
            <a:extLst>
              <a:ext uri="{FF2B5EF4-FFF2-40B4-BE49-F238E27FC236}">
                <a16:creationId xmlns:a16="http://schemas.microsoft.com/office/drawing/2014/main" id="{46D65611-E242-4313-962B-D933E07CFCE2}"/>
              </a:ext>
            </a:extLst>
          </p:cNvPr>
          <p:cNvSpPr>
            <a:spLocks noGrp="1"/>
          </p:cNvSpPr>
          <p:nvPr/>
        </p:nvSpPr>
        <p:spPr>
          <a:xfrm>
            <a:off x="1047750" y="4362450"/>
            <a:ext cx="4457700" cy="2381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5556" lnSpcReduction="10000"/>
          </a:bodyPr>
          <a:lstStyle/>
          <a:p>
            <a:pPr algn="l">
              <a:defRPr sz="1125" b="0">
                <a:solidFill>
                  <a:srgbClr val="172735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172735"/>
                </a:solidFill>
                <a:latin typeface="DejaVu Sans"/>
                <a:ea typeface="DejaVu Sans"/>
                <a:cs typeface="DejaVu Sans"/>
              </a:rPr>
              <a:t>розмінування</a:t>
            </a:r>
          </a:p>
        </p:txBody>
      </p:sp>
      <p:sp>
        <p:nvSpPr>
          <p:cNvPr id="32" name="Прямокутник: округлені кути 31">
            <a:extLst>
              <a:ext uri="{FF2B5EF4-FFF2-40B4-BE49-F238E27FC236}">
                <a16:creationId xmlns:a16="http://schemas.microsoft.com/office/drawing/2014/main" id="{49BCD47E-C047-4C40-B217-029F12D97949}"/>
              </a:ext>
            </a:extLst>
          </p:cNvPr>
          <p:cNvSpPr>
            <a:spLocks noGrp="1"/>
          </p:cNvSpPr>
          <p:nvPr/>
        </p:nvSpPr>
        <p:spPr>
          <a:xfrm>
            <a:off x="838200" y="4724400"/>
            <a:ext cx="76200" cy="76200"/>
          </a:xfrm>
          <a:prstGeom prst="roundRect">
            <a:avLst>
              <a:gd name="adj" fmla="val 50000"/>
            </a:avLst>
          </a:prstGeom>
          <a:solidFill>
            <a:srgbClr val="63956D"/>
          </a:solidFill>
          <a:ln w="0">
            <a:noFill/>
          </a:ln>
        </p:spPr>
      </p:sp>
      <p:sp>
        <p:nvSpPr>
          <p:cNvPr id="33" name="Прямокутник 32">
            <a:extLst>
              <a:ext uri="{FF2B5EF4-FFF2-40B4-BE49-F238E27FC236}">
                <a16:creationId xmlns:a16="http://schemas.microsoft.com/office/drawing/2014/main" id="{A12B99B7-88E6-490D-8850-6F7C891448F0}"/>
              </a:ext>
            </a:extLst>
          </p:cNvPr>
          <p:cNvSpPr>
            <a:spLocks noGrp="1"/>
          </p:cNvSpPr>
          <p:nvPr/>
        </p:nvSpPr>
        <p:spPr>
          <a:xfrm>
            <a:off x="1047750" y="4619625"/>
            <a:ext cx="4457700" cy="2381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5556" lnSpcReduction="10000"/>
          </a:bodyPr>
          <a:lstStyle/>
          <a:p>
            <a:pPr algn="l">
              <a:defRPr sz="1125" b="0">
                <a:solidFill>
                  <a:srgbClr val="172735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172735"/>
                </a:solidFill>
                <a:latin typeface="DejaVu Sans"/>
                <a:ea typeface="DejaVu Sans"/>
                <a:cs typeface="DejaVu Sans"/>
              </a:rPr>
              <a:t>усунення безпосередніх загроз</a:t>
            </a:r>
          </a:p>
        </p:txBody>
      </p:sp>
      <p:sp>
        <p:nvSpPr>
          <p:cNvPr id="34" name="Прямокутник: округлені кути 33">
            <a:extLst>
              <a:ext uri="{FF2B5EF4-FFF2-40B4-BE49-F238E27FC236}">
                <a16:creationId xmlns:a16="http://schemas.microsoft.com/office/drawing/2014/main" id="{CB83022A-E0FA-4DF0-B3A5-FE62B4EFE38C}"/>
              </a:ext>
            </a:extLst>
          </p:cNvPr>
          <p:cNvSpPr>
            <a:spLocks noGrp="1"/>
          </p:cNvSpPr>
          <p:nvPr/>
        </p:nvSpPr>
        <p:spPr>
          <a:xfrm>
            <a:off x="838200" y="4981575"/>
            <a:ext cx="76200" cy="76200"/>
          </a:xfrm>
          <a:prstGeom prst="roundRect">
            <a:avLst>
              <a:gd name="adj" fmla="val 50000"/>
            </a:avLst>
          </a:prstGeom>
          <a:solidFill>
            <a:srgbClr val="E0B14D"/>
          </a:solidFill>
          <a:ln w="0">
            <a:noFill/>
          </a:ln>
        </p:spPr>
      </p:sp>
      <p:sp>
        <p:nvSpPr>
          <p:cNvPr id="35" name="Прямокутник 34">
            <a:extLst>
              <a:ext uri="{FF2B5EF4-FFF2-40B4-BE49-F238E27FC236}">
                <a16:creationId xmlns:a16="http://schemas.microsoft.com/office/drawing/2014/main" id="{14EC252B-4588-4500-9918-A46381679A01}"/>
              </a:ext>
            </a:extLst>
          </p:cNvPr>
          <p:cNvSpPr>
            <a:spLocks noGrp="1"/>
          </p:cNvSpPr>
          <p:nvPr/>
        </p:nvSpPr>
        <p:spPr>
          <a:xfrm>
            <a:off x="1047750" y="4876800"/>
            <a:ext cx="4457700" cy="2381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5556" lnSpcReduction="10000"/>
          </a:bodyPr>
          <a:lstStyle/>
          <a:p>
            <a:pPr algn="l">
              <a:defRPr sz="1125" b="0">
                <a:solidFill>
                  <a:srgbClr val="172735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172735"/>
                </a:solidFill>
                <a:latin typeface="DejaVu Sans"/>
                <a:ea typeface="DejaVu Sans"/>
                <a:cs typeface="DejaVu Sans"/>
              </a:rPr>
              <a:t>науково обґрунтовані рішення</a:t>
            </a:r>
          </a:p>
        </p:txBody>
      </p:sp>
      <p:sp>
        <p:nvSpPr>
          <p:cNvPr id="36" name="Прямокутник: округлені кути 35">
            <a:extLst>
              <a:ext uri="{FF2B5EF4-FFF2-40B4-BE49-F238E27FC236}">
                <a16:creationId xmlns:a16="http://schemas.microsoft.com/office/drawing/2014/main" id="{628851DA-65A4-4D95-AF53-D6E5C852BEBB}"/>
              </a:ext>
            </a:extLst>
          </p:cNvPr>
          <p:cNvSpPr>
            <a:spLocks noGrp="1"/>
          </p:cNvSpPr>
          <p:nvPr/>
        </p:nvSpPr>
        <p:spPr>
          <a:xfrm>
            <a:off x="6096000" y="3962400"/>
            <a:ext cx="5219700" cy="1219200"/>
          </a:xfrm>
          <a:prstGeom prst="roundRect">
            <a:avLst>
              <a:gd name="adj" fmla="val 10938"/>
            </a:avLst>
          </a:prstGeom>
          <a:solidFill>
            <a:srgbClr val="FFFFFF"/>
          </a:solidFill>
          <a:ln w="9525">
            <a:solidFill>
              <a:srgbClr val="BDD0D7"/>
            </a:solidFill>
          </a:ln>
        </p:spPr>
      </p:sp>
      <p:sp>
        <p:nvSpPr>
          <p:cNvPr id="37" name="Прямокутник: округлені кути 36">
            <a:extLst>
              <a:ext uri="{FF2B5EF4-FFF2-40B4-BE49-F238E27FC236}">
                <a16:creationId xmlns:a16="http://schemas.microsoft.com/office/drawing/2014/main" id="{02B1947A-C06B-4D7F-B8B7-3408D8866D1B}"/>
              </a:ext>
            </a:extLst>
          </p:cNvPr>
          <p:cNvSpPr>
            <a:spLocks noGrp="1"/>
          </p:cNvSpPr>
          <p:nvPr/>
        </p:nvSpPr>
        <p:spPr>
          <a:xfrm>
            <a:off x="6096000" y="3962400"/>
            <a:ext cx="95250" cy="1219200"/>
          </a:xfrm>
          <a:prstGeom prst="roundRect">
            <a:avLst>
              <a:gd name="adj" fmla="val 40000"/>
            </a:avLst>
          </a:prstGeom>
          <a:solidFill>
            <a:srgbClr val="E0B14D"/>
          </a:solidFill>
          <a:ln w="0">
            <a:noFill/>
          </a:ln>
        </p:spPr>
      </p:sp>
      <p:sp>
        <p:nvSpPr>
          <p:cNvPr id="38" name="Прямокутник 37">
            <a:extLst>
              <a:ext uri="{FF2B5EF4-FFF2-40B4-BE49-F238E27FC236}">
                <a16:creationId xmlns:a16="http://schemas.microsoft.com/office/drawing/2014/main" id="{3E97AE9F-078D-4401-80E3-AE20E04E6863}"/>
              </a:ext>
            </a:extLst>
          </p:cNvPr>
          <p:cNvSpPr>
            <a:spLocks noGrp="1"/>
          </p:cNvSpPr>
          <p:nvPr/>
        </p:nvSpPr>
        <p:spPr>
          <a:xfrm>
            <a:off x="6324600" y="4095750"/>
            <a:ext cx="4667250" cy="190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66667" lnSpcReduction="10000"/>
          </a:bodyPr>
          <a:lstStyle/>
          <a:p>
            <a:pPr algn="l">
              <a:defRPr sz="975" b="1">
                <a:solidFill>
                  <a:srgbClr val="E0B14D"/>
                </a:solidFill>
                <a:latin typeface="DejaVu Sans"/>
                <a:ea typeface="DejaVu Sans"/>
                <a:cs typeface="DejaVu Sans"/>
              </a:defRPr>
            </a:pPr>
            <a:r>
              <a:rPr sz="975" b="1">
                <a:solidFill>
                  <a:srgbClr val="E0B14D"/>
                </a:solidFill>
                <a:latin typeface="DejaVu Sans"/>
                <a:ea typeface="DejaVu Sans"/>
                <a:cs typeface="DejaVu Sans"/>
              </a:rPr>
              <a:t>КРИТЕРІЙ УСПІХУ</a:t>
            </a:r>
          </a:p>
        </p:txBody>
      </p:sp>
      <p:sp>
        <p:nvSpPr>
          <p:cNvPr id="39" name="Прямокутник: округлені кути 38">
            <a:extLst>
              <a:ext uri="{FF2B5EF4-FFF2-40B4-BE49-F238E27FC236}">
                <a16:creationId xmlns:a16="http://schemas.microsoft.com/office/drawing/2014/main" id="{603E2914-BF01-41A9-A92E-1788E437F5C5}"/>
              </a:ext>
            </a:extLst>
          </p:cNvPr>
          <p:cNvSpPr>
            <a:spLocks noGrp="1"/>
          </p:cNvSpPr>
          <p:nvPr/>
        </p:nvSpPr>
        <p:spPr>
          <a:xfrm>
            <a:off x="6324600" y="4467225"/>
            <a:ext cx="76200" cy="76200"/>
          </a:xfrm>
          <a:prstGeom prst="roundRect">
            <a:avLst>
              <a:gd name="adj" fmla="val 50000"/>
            </a:avLst>
          </a:prstGeom>
          <a:solidFill>
            <a:srgbClr val="43B5C7"/>
          </a:solidFill>
          <a:ln w="0">
            <a:noFill/>
          </a:ln>
        </p:spPr>
      </p:sp>
      <p:sp>
        <p:nvSpPr>
          <p:cNvPr id="40" name="Прямокутник 39">
            <a:extLst>
              <a:ext uri="{FF2B5EF4-FFF2-40B4-BE49-F238E27FC236}">
                <a16:creationId xmlns:a16="http://schemas.microsoft.com/office/drawing/2014/main" id="{455C045F-E04D-45C6-9AE7-AFAB104C1963}"/>
              </a:ext>
            </a:extLst>
          </p:cNvPr>
          <p:cNvSpPr>
            <a:spLocks noGrp="1"/>
          </p:cNvSpPr>
          <p:nvPr/>
        </p:nvSpPr>
        <p:spPr>
          <a:xfrm>
            <a:off x="6534150" y="4362450"/>
            <a:ext cx="4457700" cy="2381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5556" lnSpcReduction="10000"/>
          </a:bodyPr>
          <a:lstStyle/>
          <a:p>
            <a:pPr algn="l">
              <a:defRPr sz="1125" b="0">
                <a:solidFill>
                  <a:srgbClr val="172735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172735"/>
                </a:solidFill>
                <a:latin typeface="DejaVu Sans"/>
                <a:ea typeface="DejaVu Sans"/>
                <a:cs typeface="DejaVu Sans"/>
              </a:rPr>
              <a:t>екологічні функції</a:t>
            </a:r>
          </a:p>
        </p:txBody>
      </p:sp>
      <p:sp>
        <p:nvSpPr>
          <p:cNvPr id="41" name="Прямокутник: округлені кути 40">
            <a:extLst>
              <a:ext uri="{FF2B5EF4-FFF2-40B4-BE49-F238E27FC236}">
                <a16:creationId xmlns:a16="http://schemas.microsoft.com/office/drawing/2014/main" id="{95E40FED-4F17-46E6-B00B-AC4B037CC993}"/>
              </a:ext>
            </a:extLst>
          </p:cNvPr>
          <p:cNvSpPr>
            <a:spLocks noGrp="1"/>
          </p:cNvSpPr>
          <p:nvPr/>
        </p:nvSpPr>
        <p:spPr>
          <a:xfrm>
            <a:off x="6324600" y="4724400"/>
            <a:ext cx="76200" cy="76200"/>
          </a:xfrm>
          <a:prstGeom prst="roundRect">
            <a:avLst>
              <a:gd name="adj" fmla="val 50000"/>
            </a:avLst>
          </a:prstGeom>
          <a:solidFill>
            <a:srgbClr val="63956D"/>
          </a:solidFill>
          <a:ln w="0">
            <a:noFill/>
          </a:ln>
        </p:spPr>
      </p:sp>
      <p:sp>
        <p:nvSpPr>
          <p:cNvPr id="42" name="Прямокутник 41">
            <a:extLst>
              <a:ext uri="{FF2B5EF4-FFF2-40B4-BE49-F238E27FC236}">
                <a16:creationId xmlns:a16="http://schemas.microsoft.com/office/drawing/2014/main" id="{784F79C2-5B02-49F0-8CEF-E83910EA0C9C}"/>
              </a:ext>
            </a:extLst>
          </p:cNvPr>
          <p:cNvSpPr>
            <a:spLocks noGrp="1"/>
          </p:cNvSpPr>
          <p:nvPr/>
        </p:nvSpPr>
        <p:spPr>
          <a:xfrm>
            <a:off x="6534150" y="4619625"/>
            <a:ext cx="4457700" cy="2381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5556" lnSpcReduction="10000"/>
          </a:bodyPr>
          <a:lstStyle/>
          <a:p>
            <a:pPr algn="l">
              <a:defRPr sz="1125" b="0">
                <a:solidFill>
                  <a:srgbClr val="172735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172735"/>
                </a:solidFill>
                <a:latin typeface="DejaVu Sans"/>
                <a:ea typeface="DejaVu Sans"/>
                <a:cs typeface="DejaVu Sans"/>
              </a:rPr>
              <a:t>екосистемні послуги</a:t>
            </a:r>
          </a:p>
        </p:txBody>
      </p:sp>
      <p:sp>
        <p:nvSpPr>
          <p:cNvPr id="43" name="Прямокутник: округлені кути 42">
            <a:extLst>
              <a:ext uri="{FF2B5EF4-FFF2-40B4-BE49-F238E27FC236}">
                <a16:creationId xmlns:a16="http://schemas.microsoft.com/office/drawing/2014/main" id="{7D19DE2D-79C3-4FB7-9FFC-A501E4CF099A}"/>
              </a:ext>
            </a:extLst>
          </p:cNvPr>
          <p:cNvSpPr>
            <a:spLocks noGrp="1"/>
          </p:cNvSpPr>
          <p:nvPr/>
        </p:nvSpPr>
        <p:spPr>
          <a:xfrm>
            <a:off x="6324600" y="4981575"/>
            <a:ext cx="76200" cy="76200"/>
          </a:xfrm>
          <a:prstGeom prst="roundRect">
            <a:avLst>
              <a:gd name="adj" fmla="val 50000"/>
            </a:avLst>
          </a:prstGeom>
          <a:solidFill>
            <a:srgbClr val="E0B14D"/>
          </a:solidFill>
          <a:ln w="0">
            <a:noFill/>
          </a:ln>
        </p:spPr>
      </p:sp>
      <p:sp>
        <p:nvSpPr>
          <p:cNvPr id="44" name="Прямокутник 43">
            <a:extLst>
              <a:ext uri="{FF2B5EF4-FFF2-40B4-BE49-F238E27FC236}">
                <a16:creationId xmlns:a16="http://schemas.microsoft.com/office/drawing/2014/main" id="{02823E04-FF2F-4B5C-AAE6-E9E33E27F679}"/>
              </a:ext>
            </a:extLst>
          </p:cNvPr>
          <p:cNvSpPr>
            <a:spLocks noGrp="1"/>
          </p:cNvSpPr>
          <p:nvPr/>
        </p:nvSpPr>
        <p:spPr>
          <a:xfrm>
            <a:off x="6534150" y="4876800"/>
            <a:ext cx="4457700" cy="2381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5556" lnSpcReduction="10000"/>
          </a:bodyPr>
          <a:lstStyle/>
          <a:p>
            <a:pPr algn="l">
              <a:defRPr sz="1125" b="0">
                <a:solidFill>
                  <a:srgbClr val="172735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172735"/>
                </a:solidFill>
                <a:latin typeface="DejaVu Sans"/>
                <a:ea typeface="DejaVu Sans"/>
                <a:cs typeface="DejaVu Sans"/>
              </a:rPr>
              <a:t>безпека населення</a:t>
            </a:r>
          </a:p>
        </p:txBody>
      </p:sp>
      <p:sp>
        <p:nvSpPr>
          <p:cNvPr id="45" name="Прямокутник: округлені кути 44">
            <a:extLst>
              <a:ext uri="{FF2B5EF4-FFF2-40B4-BE49-F238E27FC236}">
                <a16:creationId xmlns:a16="http://schemas.microsoft.com/office/drawing/2014/main" id="{4E965A95-6520-458E-BAC9-8CF4C3350B1F}"/>
              </a:ext>
            </a:extLst>
          </p:cNvPr>
          <p:cNvSpPr>
            <a:spLocks noGrp="1"/>
          </p:cNvSpPr>
          <p:nvPr/>
        </p:nvSpPr>
        <p:spPr>
          <a:xfrm>
            <a:off x="609600" y="5467350"/>
            <a:ext cx="10972800" cy="781050"/>
          </a:xfrm>
          <a:prstGeom prst="roundRect">
            <a:avLst>
              <a:gd name="adj" fmla="val 17073"/>
            </a:avLst>
          </a:prstGeom>
          <a:solidFill>
            <a:srgbClr val="0B1F33"/>
          </a:solidFill>
          <a:ln w="0">
            <a:noFill/>
          </a:ln>
        </p:spPr>
      </p:sp>
      <p:sp>
        <p:nvSpPr>
          <p:cNvPr id="46" name="Прямокутник 45">
            <a:extLst>
              <a:ext uri="{FF2B5EF4-FFF2-40B4-BE49-F238E27FC236}">
                <a16:creationId xmlns:a16="http://schemas.microsoft.com/office/drawing/2014/main" id="{6883F29E-EEA4-444F-B577-09E7095CC1FD}"/>
              </a:ext>
            </a:extLst>
          </p:cNvPr>
          <p:cNvSpPr>
            <a:spLocks noGrp="1"/>
          </p:cNvSpPr>
          <p:nvPr/>
        </p:nvSpPr>
        <p:spPr>
          <a:xfrm>
            <a:off x="876300" y="5600700"/>
            <a:ext cx="10439400" cy="4953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5833" lnSpcReduction="10000"/>
          </a:bodyPr>
          <a:lstStyle/>
          <a:p>
            <a:pPr algn="ctr">
              <a:defRPr sz="15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Для України відновлення поєднує екологічну, продовольчу, водну, енергетичну та національну безпеку.</a:t>
            </a:r>
          </a:p>
        </p:txBody>
      </p:sp>
      <p:sp>
        <p:nvSpPr>
          <p:cNvPr id="47" name="Прямокутник 46">
            <a:extLst>
              <a:ext uri="{FF2B5EF4-FFF2-40B4-BE49-F238E27FC236}">
                <a16:creationId xmlns:a16="http://schemas.microsoft.com/office/drawing/2014/main" id="{5E49915D-589B-4DE8-839A-383A526A4D00}"/>
              </a:ext>
            </a:extLst>
          </p:cNvPr>
          <p:cNvSpPr>
            <a:spLocks noGrp="1"/>
          </p:cNvSpPr>
          <p:nvPr/>
        </p:nvSpPr>
        <p:spPr>
          <a:xfrm>
            <a:off x="609600" y="6562725"/>
            <a:ext cx="7239000" cy="1333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40741" lnSpcReduction="10000"/>
          </a:bodyPr>
          <a:lstStyle/>
          <a:p>
            <a:pPr algn="l">
              <a:defRPr sz="675" b="0">
                <a:solidFill>
                  <a:srgbClr val="71818B"/>
                </a:solidFill>
                <a:latin typeface="DejaVu Sans"/>
                <a:ea typeface="DejaVu Sans"/>
                <a:cs typeface="DejaVu Sans"/>
              </a:defRPr>
            </a:pPr>
            <a:r>
              <a:rPr sz="675" b="0">
                <a:solidFill>
                  <a:srgbClr val="71818B"/>
                </a:solidFill>
                <a:latin typeface="DejaVu Sans"/>
                <a:ea typeface="DejaVu Sans"/>
                <a:cs typeface="DejaVu Sans"/>
              </a:rPr>
              <a:t>E2 «Екологія»  •  Повоєнне відновлення забруднених територій</a:t>
            </a:r>
          </a:p>
        </p:txBody>
      </p:sp>
    </p:spTree>
    <p:extLst>
      <p:ext uri="{BB962C8B-B14F-4D97-AF65-F5344CB8AC3E}">
        <p14:creationId xmlns:p14="http://schemas.microsoft.com/office/powerpoint/2010/main" val="620085465"/>
      </p:ext>
    </p:extLst>
  </p:cSld>
  <p:clrMapOvr>
    <a:masterClrMapping/>
  </p:clrMapOvr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69</TotalTime>
  <Words>2968</Words>
  <Application>Microsoft Office PowerPoint</Application>
  <DocSecurity>0</DocSecurity>
  <PresentationFormat>Широкий екран</PresentationFormat>
  <Paragraphs>616</Paragraphs>
  <Slides>31</Slides>
  <Notes>31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31</vt:i4>
      </vt:variant>
    </vt:vector>
  </HeadingPairs>
  <TitlesOfParts>
    <vt:vector size="34" baseType="lpstr">
      <vt:lpstr>Calibri</vt:lpstr>
      <vt:lpstr>DejaVu Sans</vt:lpstr>
      <vt:lpstr>ChatGPT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Walnut Exporter</dc:creator>
  <cp:lastModifiedBy>Lenovo</cp:lastModifiedBy>
  <cp:revision>5</cp:revision>
  <dcterms:created xsi:type="dcterms:W3CDTF">2026-09-09T09:32:42Z</dcterms:created>
  <dcterms:modified xsi:type="dcterms:W3CDTF">2026-09-09T11:50:35Z</dcterms:modified>
</cp:coreProperties>
</file>