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4">
  <p:sldMasterIdLst>
    <p:sldMasterId id="2147483668" r:id="rId1"/>
  </p:sldMasterIdLst>
  <p:notesMasterIdLst>
    <p:notesMasterId r:id="rId29"/>
  </p:notesMasterIdLst>
  <p:sldIdLst>
    <p:sldId id="256" r:id="rId2"/>
    <p:sldId id="257" r:id="rId3"/>
    <p:sldId id="336" r:id="rId4"/>
    <p:sldId id="337" r:id="rId5"/>
    <p:sldId id="338" r:id="rId6"/>
    <p:sldId id="335" r:id="rId7"/>
    <p:sldId id="340" r:id="rId8"/>
    <p:sldId id="341" r:id="rId9"/>
    <p:sldId id="342" r:id="rId10"/>
    <p:sldId id="339" r:id="rId11"/>
    <p:sldId id="343" r:id="rId12"/>
    <p:sldId id="344" r:id="rId13"/>
    <p:sldId id="345" r:id="rId14"/>
    <p:sldId id="346" r:id="rId15"/>
    <p:sldId id="349" r:id="rId16"/>
    <p:sldId id="351" r:id="rId17"/>
    <p:sldId id="348" r:id="rId18"/>
    <p:sldId id="350" r:id="rId19"/>
    <p:sldId id="347" r:id="rId20"/>
    <p:sldId id="354" r:id="rId21"/>
    <p:sldId id="353" r:id="rId22"/>
    <p:sldId id="357" r:id="rId23"/>
    <p:sldId id="356" r:id="rId24"/>
    <p:sldId id="355" r:id="rId25"/>
    <p:sldId id="358" r:id="rId26"/>
    <p:sldId id="359" r:id="rId27"/>
    <p:sldId id="26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26EE"/>
    <a:srgbClr val="8787FF"/>
    <a:srgbClr val="FF9966"/>
    <a:srgbClr val="FFD347"/>
    <a:srgbClr val="EBC1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6856D-DDD3-4545-9DC2-D12DFA553DF1}" type="datetimeFigureOut">
              <a:rPr lang="x-none" smtClean="0"/>
              <a:pPr/>
              <a:t>05.09.2026</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58D90-75EB-4358-AF9C-184D6CFD78D5}" type="slidenum">
              <a:rPr lang="x-none" smtClean="0"/>
              <a:pPr/>
              <a:t>‹#›</a:t>
            </a:fld>
            <a:endParaRPr lang="x-none"/>
          </a:p>
        </p:txBody>
      </p:sp>
    </p:spTree>
    <p:extLst>
      <p:ext uri="{BB962C8B-B14F-4D97-AF65-F5344CB8AC3E}">
        <p14:creationId xmlns:p14="http://schemas.microsoft.com/office/powerpoint/2010/main" val="315005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9FE5B2F3-962C-43B8-8FD1-FE83FAA6A984}"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97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0934B61-AB56-4355-B7A0-93A4F046C496}"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48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5372DEE9-B0AE-4928-85CD-9AFD723D6BAA}"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266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8AE3A97-FA76-4CB7-ACBD-BE358D7C4E63}" type="datetime1">
              <a:rPr lang="en-US" smtClean="0"/>
              <a:pPr/>
              <a:t>9/5/2026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34807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E553CED-2C7C-4337-9576-2FCDB56BBA07}" type="datetime1">
              <a:rPr lang="en-US" smtClean="0"/>
              <a:pPr/>
              <a:t>9/5/2026</a:t>
            </a:fld>
            <a:endParaRPr lang="en-US" dirty="0"/>
          </a:p>
        </p:txBody>
      </p:sp>
      <p:sp>
        <p:nvSpPr>
          <p:cNvPr id="8" name="Footer Placeholder 7"/>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689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47249D0-D768-4864-8DAE-D39799DD7A44}" type="datetime1">
              <a:rPr lang="en-US" smtClean="0"/>
              <a:pPr/>
              <a:t>9/5/2026</a:t>
            </a:fld>
            <a:endParaRPr lang="en-US" dirty="0"/>
          </a:p>
        </p:txBody>
      </p:sp>
      <p:sp>
        <p:nvSpPr>
          <p:cNvPr id="4" name="Footer Placeholder 3"/>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42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0B7C3-8A76-48B2-ACBB-E73C78280263}" type="datetime1">
              <a:rPr lang="en-US" smtClean="0"/>
              <a:pPr/>
              <a:t>9/5/2026</a:t>
            </a:fld>
            <a:endParaRPr lang="en-US" dirty="0"/>
          </a:p>
        </p:txBody>
      </p:sp>
      <p:sp>
        <p:nvSpPr>
          <p:cNvPr id="3" name="Footer Placeholder 2"/>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603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27FF2A59-F3A7-4C73-9B7A-F33A03A07F2C}" type="datetime1">
              <a:rPr lang="en-US" smtClean="0"/>
              <a:pPr/>
              <a:t>9/5/2026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417367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69235640-2F62-412E-8B6A-69DFAE038F90}" type="datetime1">
              <a:rPr lang="en-US" smtClean="0"/>
              <a:pPr/>
              <a:t>9/5/2026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397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D25C6427-DE76-49C0-877F-B351FF15AFB5}"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774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1353EE7-1CAD-4667-A349-6789356DC218}"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5524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E2F2E392-702E-42A2-A3FD-8C1677FEF812}"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717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560A20A-D6C3-493C-A25F-ECF19F072113}"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7807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1EC40C45-48CC-4A4E-AAC3-4C74D6A1D354}"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539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F7E550F-ABB9-4645-9B3D-CE2D2C23369D}"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2228229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069FEF7-74C4-46A0-9CE3-6C396B6509B9}" type="datetime1">
              <a:rPr lang="en-US" smtClean="0"/>
              <a:pPr/>
              <a:t>9/5/2026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732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CDBBC8-E744-43F0-8DE2-022E60DB8DC7}" type="datetime1">
              <a:rPr lang="en-US" smtClean="0"/>
              <a:pPr/>
              <a:t>9/5/2026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42845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ctrTitle"/>
          </p:nvPr>
        </p:nvSpPr>
        <p:spPr bwMode="auto">
          <a:xfrm>
            <a:off x="1076325" y="115888"/>
            <a:ext cx="7959725" cy="719137"/>
          </a:xfrm>
        </p:spPr>
        <p:txBody>
          <a:bodyPr wrap="square" lIns="91440" tIns="45720" rIns="91440" bIns="45720" numCol="1" anchorCtr="0" compatLnSpc="1">
            <a:prstTxWarp prst="textNoShape">
              <a:avLst/>
            </a:prstTxWarp>
          </a:bodyPr>
          <a:lstStyle/>
          <a:p>
            <a:pPr algn="ctr" eaLnBrk="1" fontAlgn="auto" hangingPunct="1">
              <a:spcAft>
                <a:spcPts val="0"/>
              </a:spcAft>
              <a:defRPr/>
            </a:pPr>
            <a:r>
              <a:rPr lang="ru-RU" altLang="uk-UA" sz="1800" dirty="0" smtClean="0">
                <a:solidFill>
                  <a:schemeClr val="tx1"/>
                </a:solidFill>
                <a:effectLst/>
                <a:latin typeface="Times New Roman" pitchFamily="18" charset="0"/>
                <a:cs typeface="Times New Roman" pitchFamily="18" charset="0"/>
              </a:rPr>
              <a:t>МІНІСТЕРСТВО </a:t>
            </a:r>
            <a:r>
              <a:rPr lang="uk-UA" altLang="uk-UA" sz="1800" dirty="0" smtClean="0">
                <a:solidFill>
                  <a:schemeClr val="tx1"/>
                </a:solidFill>
                <a:effectLst/>
                <a:latin typeface="Times New Roman" pitchFamily="18" charset="0"/>
                <a:cs typeface="Times New Roman" pitchFamily="18" charset="0"/>
              </a:rPr>
              <a:t>ОСВІТИ І НАУКИ</a:t>
            </a:r>
            <a:r>
              <a:rPr lang="en-US" altLang="uk-UA" sz="1800" dirty="0" smtClean="0">
                <a:solidFill>
                  <a:schemeClr val="tx1"/>
                </a:solidFill>
                <a:effectLst/>
                <a:latin typeface="Times New Roman" pitchFamily="18" charset="0"/>
                <a:cs typeface="Times New Roman" pitchFamily="18" charset="0"/>
              </a:rPr>
              <a:t> </a:t>
            </a:r>
            <a:r>
              <a:rPr lang="ru-RU" altLang="uk-UA" sz="1800" dirty="0" smtClean="0">
                <a:solidFill>
                  <a:schemeClr val="tx1"/>
                </a:solidFill>
                <a:effectLst/>
                <a:latin typeface="Times New Roman" pitchFamily="18" charset="0"/>
                <a:cs typeface="Times New Roman" pitchFamily="18" charset="0"/>
              </a:rPr>
              <a:t>УКРАЇНИ</a:t>
            </a:r>
            <a:br>
              <a:rPr lang="ru-RU" altLang="uk-UA" sz="1800" dirty="0" smtClean="0">
                <a:solidFill>
                  <a:schemeClr val="tx1"/>
                </a:solidFill>
                <a:effectLst/>
                <a:latin typeface="Times New Roman" pitchFamily="18" charset="0"/>
                <a:cs typeface="Times New Roman" pitchFamily="18" charset="0"/>
              </a:rPr>
            </a:br>
            <a:r>
              <a:rPr lang="ru-RU" altLang="uk-UA" sz="1800" dirty="0" smtClean="0">
                <a:solidFill>
                  <a:schemeClr val="tx1"/>
                </a:solidFill>
                <a:effectLst/>
                <a:latin typeface="Times New Roman" pitchFamily="18" charset="0"/>
                <a:cs typeface="Times New Roman" pitchFamily="18" charset="0"/>
              </a:rPr>
              <a:t> ДЕРЖАВНИЙ УНІВЕРСИТЕТ «ЖИТОМИРСЬКА ПОЛІТЕХНІКА»</a:t>
            </a:r>
          </a:p>
        </p:txBody>
      </p:sp>
      <p:sp>
        <p:nvSpPr>
          <p:cNvPr id="3" name="Підзаголовок 2">
            <a:extLst>
              <a:ext uri="{FF2B5EF4-FFF2-40B4-BE49-F238E27FC236}">
                <a16:creationId xmlns:a16="http://schemas.microsoft.com/office/drawing/2014/main" xmlns="" id="{462FFA08-9BC7-4E8F-9749-E1B5BD4C4B5A}"/>
              </a:ext>
            </a:extLst>
          </p:cNvPr>
          <p:cNvSpPr>
            <a:spLocks noGrp="1"/>
          </p:cNvSpPr>
          <p:nvPr>
            <p:ph type="subTitle" idx="1"/>
          </p:nvPr>
        </p:nvSpPr>
        <p:spPr>
          <a:xfrm>
            <a:off x="1696178" y="1580040"/>
            <a:ext cx="7766936" cy="719644"/>
          </a:xfrm>
        </p:spPr>
        <p:txBody>
          <a:bodyPr>
            <a:normAutofit fontScale="77500" lnSpcReduction="20000"/>
          </a:bodyPr>
          <a:lstStyle/>
          <a:p>
            <a:pPr algn="ctr">
              <a:spcBef>
                <a:spcPts val="0"/>
              </a:spcBef>
            </a:pPr>
            <a:r>
              <a:rPr lang="ru-RU" sz="3200" b="1" dirty="0">
                <a:solidFill>
                  <a:schemeClr val="tx1"/>
                </a:solidFill>
                <a:latin typeface="Times New Roman" panose="02020603050405020304" pitchFamily="18" charset="0"/>
                <a:cs typeface="Times New Roman" panose="02020603050405020304" pitchFamily="18" charset="0"/>
              </a:rPr>
              <a:t>ТЕМА </a:t>
            </a:r>
            <a:r>
              <a:rPr lang="ru-RU" sz="3200" b="1" dirty="0" smtClean="0">
                <a:solidFill>
                  <a:schemeClr val="tx1"/>
                </a:solidFill>
                <a:latin typeface="Times New Roman" panose="02020603050405020304" pitchFamily="18" charset="0"/>
                <a:cs typeface="Times New Roman" panose="02020603050405020304" pitchFamily="18" charset="0"/>
              </a:rPr>
              <a:t>2. </a:t>
            </a:r>
            <a:r>
              <a:rPr lang="ru-RU" sz="3200" b="1" dirty="0">
                <a:solidFill>
                  <a:schemeClr val="tx1"/>
                </a:solidFill>
                <a:latin typeface="Times New Roman" panose="02020603050405020304" pitchFamily="18" charset="0"/>
                <a:cs typeface="Times New Roman" panose="02020603050405020304" pitchFamily="18" charset="0"/>
              </a:rPr>
              <a:t>ЕВОЛЮЦІЯ ТА ОСНОВНІ ТИПИ ЕКОНОМІЧНИХ </a:t>
            </a:r>
            <a:r>
              <a:rPr lang="ru-RU" sz="3200" b="1" dirty="0" smtClean="0">
                <a:solidFill>
                  <a:schemeClr val="tx1"/>
                </a:solidFill>
                <a:latin typeface="Times New Roman" panose="02020603050405020304" pitchFamily="18" charset="0"/>
                <a:cs typeface="Times New Roman" panose="02020603050405020304" pitchFamily="18" charset="0"/>
              </a:rPr>
              <a:t>СИСТЕМ</a:t>
            </a:r>
            <a:endParaRPr lang="x-none" sz="3200" dirty="0">
              <a:solidFill>
                <a:schemeClr val="tx1"/>
              </a:solidFill>
              <a:latin typeface="Times New Roman" panose="02020603050405020304" pitchFamily="18" charset="0"/>
              <a:cs typeface="Times New Roman" panose="02020603050405020304" pitchFamily="18" charset="0"/>
            </a:endParaRPr>
          </a:p>
        </p:txBody>
      </p:sp>
      <p:sp>
        <p:nvSpPr>
          <p:cNvPr id="4" name="Підзаголовок 2">
            <a:extLst>
              <a:ext uri="{FF2B5EF4-FFF2-40B4-BE49-F238E27FC236}">
                <a16:creationId xmlns:a16="http://schemas.microsoft.com/office/drawing/2014/main" xmlns="" id="{3E271608-9726-4B03-8461-E5827A8C9861}"/>
              </a:ext>
            </a:extLst>
          </p:cNvPr>
          <p:cNvSpPr txBox="1">
            <a:spLocks/>
          </p:cNvSpPr>
          <p:nvPr/>
        </p:nvSpPr>
        <p:spPr>
          <a:xfrm>
            <a:off x="917409" y="2440287"/>
            <a:ext cx="9324474" cy="3216442"/>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uk-UA" sz="2400" b="1" i="1" dirty="0" smtClean="0">
                <a:solidFill>
                  <a:schemeClr val="tx1"/>
                </a:solidFill>
                <a:latin typeface="Times New Roman" panose="02020603050405020304" pitchFamily="18" charset="0"/>
                <a:cs typeface="Times New Roman" panose="02020603050405020304" pitchFamily="18" charset="0"/>
              </a:rPr>
              <a:t>Зміст</a:t>
            </a:r>
            <a:r>
              <a:rPr lang="ru-RU" sz="2400" b="1" i="1" dirty="0" smtClean="0">
                <a:solidFill>
                  <a:schemeClr val="tx1"/>
                </a:solidFill>
                <a:latin typeface="Times New Roman" panose="02020603050405020304" pitchFamily="18" charset="0"/>
                <a:cs typeface="Times New Roman" panose="02020603050405020304" pitchFamily="18" charset="0"/>
              </a:rPr>
              <a:t> теми</a:t>
            </a:r>
          </a:p>
          <a:p>
            <a:pPr algn="just">
              <a:spcBef>
                <a:spcPts val="0"/>
              </a:spcBef>
            </a:pPr>
            <a:r>
              <a:rPr lang="ru-RU" sz="2400" dirty="0">
                <a:solidFill>
                  <a:schemeClr val="tx1"/>
                </a:solidFill>
                <a:latin typeface="Times New Roman" panose="02020603050405020304" pitchFamily="18" charset="0"/>
                <a:cs typeface="Times New Roman" panose="02020603050405020304" pitchFamily="18" charset="0"/>
              </a:rPr>
              <a:t>1. </a:t>
            </a:r>
            <a:r>
              <a:rPr lang="uk-UA" sz="2400" dirty="0" smtClean="0">
                <a:solidFill>
                  <a:schemeClr val="tx1"/>
                </a:solidFill>
                <a:latin typeface="Times New Roman" panose="02020603050405020304" pitchFamily="18" charset="0"/>
                <a:cs typeface="Times New Roman" panose="02020603050405020304" pitchFamily="18" charset="0"/>
              </a:rPr>
              <a:t>Традиційна, командно-адміністративна та ринкова економічні системи.</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2. Капіталізм та соціалізм: економічна сутність і принципові відмінності.</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4. Трансформація економічних систем та формування їх сучасних гібридних моделей.</a:t>
            </a:r>
            <a:endParaRPr lang="uk-UA" sz="2400"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a:spLocks noChangeArrowheads="1"/>
          </p:cNvSpPr>
          <p:nvPr/>
        </p:nvSpPr>
        <p:spPr bwMode="auto">
          <a:xfrm>
            <a:off x="7196772" y="6193668"/>
            <a:ext cx="4055919" cy="369332"/>
          </a:xfrm>
          <a:prstGeom prst="rect">
            <a:avLst/>
          </a:prstGeom>
          <a:noFill/>
          <a:ln w="9525">
            <a:noFill/>
            <a:miter lim="800000"/>
            <a:headEnd/>
            <a:tailEnd/>
          </a:ln>
        </p:spPr>
        <p:txBody>
          <a:bodyPr wrap="none">
            <a:spAutoFit/>
          </a:bodyPr>
          <a:lstStyle/>
          <a:p>
            <a:pPr fontAlgn="auto">
              <a:spcBef>
                <a:spcPts val="0"/>
              </a:spcBef>
              <a:spcAft>
                <a:spcPts val="0"/>
              </a:spcAft>
              <a:defRPr/>
            </a:pPr>
            <a:r>
              <a:rPr lang="uk-UA" b="1" i="1" dirty="0">
                <a:latin typeface="Palatino Linotype" pitchFamily="18" charset="0"/>
                <a:cs typeface="Times New Roman" pitchFamily="18" charset="0"/>
              </a:rPr>
              <a:t>ЛЕКТОР:  </a:t>
            </a:r>
            <a:r>
              <a:rPr lang="uk-UA" b="1" i="1" dirty="0" err="1" smtClean="0">
                <a:latin typeface="Palatino Linotype" pitchFamily="18" charset="0"/>
                <a:cs typeface="Times New Roman" pitchFamily="18" charset="0"/>
              </a:rPr>
              <a:t>к.е.н</a:t>
            </a:r>
            <a:r>
              <a:rPr lang="uk-UA" b="1" i="1" dirty="0" smtClean="0">
                <a:latin typeface="Palatino Linotype" pitchFamily="18" charset="0"/>
                <a:cs typeface="Times New Roman" pitchFamily="18" charset="0"/>
              </a:rPr>
              <a:t>., доц. Мельник </a:t>
            </a:r>
            <a:r>
              <a:rPr lang="uk-UA" b="1" i="1" dirty="0">
                <a:latin typeface="Palatino Linotype" pitchFamily="18" charset="0"/>
                <a:cs typeface="Times New Roman" pitchFamily="18" charset="0"/>
              </a:rPr>
              <a:t>Т.</a:t>
            </a:r>
            <a:r>
              <a:rPr lang="en-US" b="1" i="1" dirty="0">
                <a:latin typeface="Palatino Linotype" pitchFamily="18" charset="0"/>
                <a:cs typeface="Times New Roman" pitchFamily="18" charset="0"/>
              </a:rPr>
              <a:t> </a:t>
            </a:r>
            <a:r>
              <a:rPr lang="uk-UA" b="1" i="1" dirty="0">
                <a:latin typeface="Palatino Linotype" pitchFamily="18" charset="0"/>
                <a:cs typeface="Times New Roman" pitchFamily="18" charset="0"/>
              </a:rPr>
              <a:t>Ю.</a:t>
            </a:r>
            <a:endParaRPr lang="ru-RU" b="1" i="1" dirty="0">
              <a:latin typeface="Palatino Linotype" pitchFamily="18" charset="0"/>
              <a:cs typeface="Times New Roman" pitchFamily="18" charset="0"/>
            </a:endParaRPr>
          </a:p>
        </p:txBody>
      </p:sp>
    </p:spTree>
    <p:extLst>
      <p:ext uri="{BB962C8B-B14F-4D97-AF65-F5344CB8AC3E}">
        <p14:creationId xmlns:p14="http://schemas.microsoft.com/office/powerpoint/2010/main" val="2156842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1. Традиційна, командно-адміністративна та ринкова економічні системи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13347" y="634606"/>
            <a:ext cx="8227241" cy="5047536"/>
          </a:xfrm>
          <a:prstGeom prst="rect">
            <a:avLst/>
          </a:prstGeom>
        </p:spPr>
        <p:txBody>
          <a:bodyPr wrap="square">
            <a:spAutoFit/>
          </a:bodyPr>
          <a:lstStyle/>
          <a:p>
            <a:pPr indent="431800" algn="just">
              <a:lnSpc>
                <a:spcPct val="115000"/>
              </a:lnSpc>
              <a:spcAft>
                <a:spcPts val="0"/>
              </a:spcAft>
            </a:pPr>
            <a:r>
              <a:rPr lang="uk-UA" sz="2000" b="1" i="1" dirty="0">
                <a:latin typeface="Times New Roman" panose="02020603050405020304" pitchFamily="18" charset="0"/>
                <a:ea typeface="MS Mincho"/>
                <a:cs typeface="Times New Roman" panose="02020603050405020304" pitchFamily="18" charset="0"/>
              </a:rPr>
              <a:t>Для порівняння економічних систем доцільно використовувати комплекс критеріїв</a:t>
            </a:r>
            <a:r>
              <a:rPr lang="uk-UA" sz="2000" dirty="0">
                <a:latin typeface="Times New Roman" panose="02020603050405020304" pitchFamily="18" charset="0"/>
                <a:ea typeface="MS Mincho"/>
                <a:cs typeface="Times New Roman" panose="02020603050405020304" pitchFamily="18" charset="0"/>
              </a:rPr>
              <a:t>, а саме:</a:t>
            </a:r>
            <a:endParaRPr lang="ru-RU" sz="20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sz="2000" dirty="0">
                <a:latin typeface="Times New Roman" panose="02020603050405020304" pitchFamily="18" charset="0"/>
                <a:ea typeface="MS Mincho"/>
                <a:cs typeface="Times New Roman" panose="02020603050405020304" pitchFamily="18" charset="0"/>
              </a:rPr>
              <a:t>Форма власності – хто володіє ресурсами та засобами виробництва.</a:t>
            </a:r>
            <a:endParaRPr lang="ru-RU" sz="20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sz="2000" dirty="0">
                <a:latin typeface="Times New Roman" panose="02020603050405020304" pitchFamily="18" charset="0"/>
                <a:ea typeface="MS Mincho"/>
                <a:cs typeface="Times New Roman" panose="02020603050405020304" pitchFamily="18" charset="0"/>
              </a:rPr>
              <a:t>Механізм координації – як узгоджуються рішення економічних суб’єктів.</a:t>
            </a:r>
            <a:endParaRPr lang="ru-RU" sz="20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sz="2000" dirty="0">
                <a:latin typeface="Times New Roman" panose="02020603050405020304" pitchFamily="18" charset="0"/>
                <a:ea typeface="MS Mincho"/>
                <a:cs typeface="Times New Roman" panose="02020603050405020304" pitchFamily="18" charset="0"/>
              </a:rPr>
              <a:t>Ціноутворення – хто визначає ціни та якою мірою вони є ринковими.</a:t>
            </a:r>
            <a:endParaRPr lang="ru-RU" sz="20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sz="2000" dirty="0">
                <a:latin typeface="Times New Roman" panose="02020603050405020304" pitchFamily="18" charset="0"/>
                <a:ea typeface="MS Mincho"/>
                <a:cs typeface="Times New Roman" panose="02020603050405020304" pitchFamily="18" charset="0"/>
              </a:rPr>
              <a:t>Роль держави – масштаби регулювання, перерозподілу та державної власності.</a:t>
            </a:r>
            <a:endParaRPr lang="ru-RU" sz="20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sz="2000" dirty="0">
                <a:latin typeface="Times New Roman" panose="02020603050405020304" pitchFamily="18" charset="0"/>
                <a:ea typeface="MS Mincho"/>
                <a:cs typeface="Times New Roman" panose="02020603050405020304" pitchFamily="18" charset="0"/>
              </a:rPr>
              <a:t>Система стимулів – що спонукає до праці, підприємництва, інвестицій та інновацій.</a:t>
            </a:r>
            <a:endParaRPr lang="ru-RU" sz="20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sz="2000" dirty="0">
                <a:latin typeface="Times New Roman" panose="02020603050405020304" pitchFamily="18" charset="0"/>
                <a:ea typeface="MS Mincho"/>
                <a:cs typeface="Times New Roman" panose="02020603050405020304" pitchFamily="18" charset="0"/>
              </a:rPr>
              <a:t>Конкуренція – можливість вільного входу на ринок та конкурентної боротьби.</a:t>
            </a:r>
            <a:endParaRPr lang="ru-RU" sz="20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sz="2000" dirty="0">
                <a:latin typeface="Times New Roman" panose="02020603050405020304" pitchFamily="18" charset="0"/>
                <a:ea typeface="MS Mincho"/>
                <a:cs typeface="Times New Roman" panose="02020603050405020304" pitchFamily="18" charset="0"/>
              </a:rPr>
              <a:t>Розподіл доходів – співвідношення ринкового розподілу і державного перерозподілу.</a:t>
            </a:r>
            <a:endParaRPr lang="ru-RU" sz="20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3818201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Традиційна економічна система</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155304" y="838263"/>
            <a:ext cx="7997461" cy="104797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Традиційна економічна система</a:t>
            </a:r>
            <a:r>
              <a:rPr lang="uk-UA" dirty="0">
                <a:latin typeface="Times New Roman" panose="02020603050405020304" pitchFamily="18" charset="0"/>
                <a:ea typeface="Times New Roman" panose="02020603050405020304" pitchFamily="18" charset="0"/>
              </a:rPr>
              <a:t> – це система, у якій основні економічні рішення визначаються традиціями, звичаями, культурними нормами, релігійними правилами та історично сформованими моделями поведінки. </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1669086" y="2149130"/>
            <a:ext cx="8483679" cy="327782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Традиційна економічна система є найдавнішою економічною системою та використовується в деяких частинах Азії, Африки та Південної Америки. </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У традиційній економіці люди значною мірою виробляють те, що виробляли їхні батьки та попередні покоління.</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Наприклад:</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діти фермерів стають фермерами;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ремесла передаються від батьків до дітей;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способи обробітку землі змінюються повільно;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розподіл праці визначається традицією;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споживання значною мірою орієнтоване на самозабезпечення. </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8" name="Прямоугольник 7"/>
          <p:cNvSpPr/>
          <p:nvPr/>
        </p:nvSpPr>
        <p:spPr>
          <a:xfrm>
            <a:off x="1058779" y="5564333"/>
            <a:ext cx="9296871" cy="1047979"/>
          </a:xfrm>
          <a:prstGeom prst="rect">
            <a:avLst/>
          </a:prstGeom>
        </p:spPr>
        <p:txBody>
          <a:bodyPr wrap="square">
            <a:spAutoFit/>
          </a:bodyPr>
          <a:lstStyle/>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Важливо:</a:t>
            </a:r>
            <a:r>
              <a:rPr lang="uk-UA" dirty="0">
                <a:latin typeface="Times New Roman" panose="02020603050405020304" pitchFamily="18" charset="0"/>
                <a:ea typeface="Times New Roman" panose="02020603050405020304" pitchFamily="18" charset="0"/>
              </a:rPr>
              <a:t> традиційна економіка сьогодні практично не існує як повністю ізольована система. Традиційні механізми можуть співіснувати з ринковими та державними інститутами.</a:t>
            </a:r>
            <a:endParaRPr lang="ru-RU" sz="1600" dirty="0">
              <a:effectLst/>
              <a:latin typeface="Times New Roman" panose="02020603050405020304" pitchFamily="18" charset="0"/>
              <a:ea typeface="Times New Roman" panose="02020603050405020304" pitchFamily="18" charset="0"/>
            </a:endParaRPr>
          </a:p>
        </p:txBody>
      </p:sp>
      <p:sp>
        <p:nvSpPr>
          <p:cNvPr id="9" name="TextBox 8"/>
          <p:cNvSpPr txBox="1"/>
          <p:nvPr/>
        </p:nvSpPr>
        <p:spPr>
          <a:xfrm>
            <a:off x="493059" y="5504316"/>
            <a:ext cx="466164" cy="1107996"/>
          </a:xfrm>
          <a:prstGeom prst="rect">
            <a:avLst/>
          </a:prstGeom>
          <a:noFill/>
        </p:spPr>
        <p:txBody>
          <a:bodyPr wrap="square" rtlCol="0">
            <a:spAutoFit/>
          </a:bodyPr>
          <a:lstStyle/>
          <a:p>
            <a:r>
              <a:rPr lang="uk-UA" sz="6600" dirty="0" smtClean="0">
                <a:solidFill>
                  <a:srgbClr val="FF0000"/>
                </a:solidFill>
              </a:rPr>
              <a:t>!</a:t>
            </a:r>
            <a:endParaRPr lang="ru-RU" sz="6600" dirty="0">
              <a:solidFill>
                <a:srgbClr val="FF0000"/>
              </a:solidFill>
            </a:endParaRPr>
          </a:p>
        </p:txBody>
      </p:sp>
      <p:sp>
        <p:nvSpPr>
          <p:cNvPr id="11" name="Заголовок 1">
            <a:extLst>
              <a:ext uri="{FF2B5EF4-FFF2-40B4-BE49-F238E27FC236}">
                <a16:creationId xmlns:a16="http://schemas.microsoft.com/office/drawing/2014/main" xmlns=""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smtClean="0">
                <a:solidFill>
                  <a:schemeClr val="tx1"/>
                </a:solidFill>
                <a:latin typeface="Times New Roman" panose="02020603050405020304" pitchFamily="18" charset="0"/>
                <a:cs typeface="Times New Roman" panose="02020603050405020304" pitchFamily="18" charset="0"/>
              </a:rPr>
              <a:t>1. Традиційна, командно-адміністративна та ринкова економічні системи</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97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88409"/>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Традиційна економічна система</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2323274" y="588409"/>
            <a:ext cx="6695220" cy="32778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Основні ознаки традиційної економіки</a:t>
            </a:r>
            <a:endParaRPr lang="ru-RU" sz="1600"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b="1" dirty="0">
                <a:latin typeface="Times New Roman" panose="02020603050405020304" pitchFamily="18" charset="0"/>
                <a:ea typeface="MS Mincho"/>
                <a:cs typeface="Times New Roman" panose="02020603050405020304" pitchFamily="18" charset="0"/>
              </a:rPr>
              <a:t>Переважання натурального або напівнатурального господарства.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dirty="0">
                <a:latin typeface="Times New Roman" panose="02020603050405020304" pitchFamily="18" charset="0"/>
                <a:ea typeface="MS Mincho"/>
                <a:cs typeface="Times New Roman" panose="02020603050405020304" pitchFamily="18" charset="0"/>
              </a:rPr>
              <a:t>Значна роль сім'ї та громади.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dirty="0">
                <a:latin typeface="Times New Roman" panose="02020603050405020304" pitchFamily="18" charset="0"/>
                <a:ea typeface="MS Mincho"/>
                <a:cs typeface="Times New Roman" panose="02020603050405020304" pitchFamily="18" charset="0"/>
              </a:rPr>
              <a:t>Передача економічних навичок між поколіннями.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dirty="0">
                <a:latin typeface="Times New Roman" panose="02020603050405020304" pitchFamily="18" charset="0"/>
                <a:ea typeface="MS Mincho"/>
                <a:cs typeface="Times New Roman" panose="02020603050405020304" pitchFamily="18" charset="0"/>
              </a:rPr>
              <a:t>Повільні технологічні зміни.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dirty="0">
                <a:latin typeface="Times New Roman" panose="02020603050405020304" pitchFamily="18" charset="0"/>
                <a:ea typeface="MS Mincho"/>
                <a:cs typeface="Times New Roman" panose="02020603050405020304" pitchFamily="18" charset="0"/>
              </a:rPr>
              <a:t>Обмежена мобільність ресурсів.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dirty="0">
                <a:latin typeface="Times New Roman" panose="02020603050405020304" pitchFamily="18" charset="0"/>
                <a:ea typeface="MS Mincho"/>
                <a:cs typeface="Times New Roman" panose="02020603050405020304" pitchFamily="18" charset="0"/>
              </a:rPr>
              <a:t>Низький рівень спеціалізації.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dirty="0">
                <a:latin typeface="Times New Roman" panose="02020603050405020304" pitchFamily="18" charset="0"/>
                <a:ea typeface="MS Mincho"/>
                <a:cs typeface="Times New Roman" panose="02020603050405020304" pitchFamily="18" charset="0"/>
              </a:rPr>
              <a:t>Сильний вплив культури, релігії та звичаїв.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mj-lt"/>
              <a:buAutoNum type="arabicPeriod"/>
              <a:tabLst>
                <a:tab pos="457200" algn="l"/>
              </a:tabLst>
            </a:pPr>
            <a:r>
              <a:rPr lang="uk-UA" dirty="0">
                <a:latin typeface="Times New Roman" panose="02020603050405020304" pitchFamily="18" charset="0"/>
                <a:ea typeface="MS Mincho"/>
                <a:cs typeface="Times New Roman" panose="02020603050405020304" pitchFamily="18" charset="0"/>
              </a:rPr>
              <a:t>Відносно слабкий розвиток ринкових інститутів. </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6" name="Прямоугольник 5"/>
          <p:cNvSpPr/>
          <p:nvPr/>
        </p:nvSpPr>
        <p:spPr>
          <a:xfrm>
            <a:off x="364957" y="4049704"/>
            <a:ext cx="4908884" cy="232217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431800" algn="just">
              <a:lnSpc>
                <a:spcPct val="115000"/>
              </a:lnSpc>
              <a:spcBef>
                <a:spcPts val="1000"/>
              </a:spcBef>
              <a:spcAft>
                <a:spcPts val="0"/>
              </a:spcAft>
            </a:pPr>
            <a:r>
              <a:rPr lang="uk-UA" b="1" dirty="0" smtClean="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Переваги</a:t>
            </a:r>
            <a:endParaRPr lang="ru-RU" sz="1600" b="1" dirty="0" smtClean="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стабільність;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передбачуваність економічної поведінки;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збереження культурних традицій;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тісні соціальні зв’язки;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відносно низька залежність від складних ринкових інститутів. </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8" name="Прямоугольник 7"/>
          <p:cNvSpPr/>
          <p:nvPr/>
        </p:nvSpPr>
        <p:spPr>
          <a:xfrm>
            <a:off x="6096000" y="4049704"/>
            <a:ext cx="4604084" cy="232217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Недоліки</a:t>
            </a:r>
            <a:endParaRPr lang="ru-RU" sz="1600"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низька продуктивність;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повільне впровадження інновацій;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обмежені можливості економічного зростання;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низька мобільність праці та капіталу;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обмежений вибір товарів і послуг. </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10" name="Заголовок 1">
            <a:extLst>
              <a:ext uri="{FF2B5EF4-FFF2-40B4-BE49-F238E27FC236}">
                <a16:creationId xmlns:a16="http://schemas.microsoft.com/office/drawing/2014/main" xmlns=""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smtClean="0">
                <a:solidFill>
                  <a:schemeClr val="tx1"/>
                </a:solidFill>
                <a:latin typeface="Times New Roman" panose="02020603050405020304" pitchFamily="18" charset="0"/>
                <a:cs typeface="Times New Roman" panose="02020603050405020304" pitchFamily="18" charset="0"/>
              </a:rPr>
              <a:t>1. Традиційна, командно-адміністративна та ринкова економічні системи</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739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0" y="610822"/>
            <a:ext cx="2492188" cy="2024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Командно-адміністративна економічна система</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1. Традиційна, командно-адміністративна та ринкова економічні системи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626658" y="1111125"/>
            <a:ext cx="6553199" cy="104797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Командно-адміністративна економіка</a:t>
            </a:r>
            <a:r>
              <a:rPr lang="uk-UA" dirty="0">
                <a:latin typeface="Times New Roman" panose="02020603050405020304" pitchFamily="18" charset="0"/>
                <a:ea typeface="Times New Roman" panose="02020603050405020304" pitchFamily="18" charset="0"/>
              </a:rPr>
              <a:t> – це система, у якій ключові економічні рішення приймаються централізовано державою або органами центрального планування.</a:t>
            </a: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665547" y="2466406"/>
            <a:ext cx="8761821" cy="4233467"/>
          </a:xfrm>
          <a:prstGeom prst="rect">
            <a:avLst/>
          </a:prstGeom>
        </p:spPr>
        <p:txBody>
          <a:bodyPr wrap="square">
            <a:spAutoFit/>
          </a:bodyPr>
          <a:lstStyle/>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Її характерною рисою є заміна значної частини ринкової координації </a:t>
            </a:r>
            <a:r>
              <a:rPr lang="uk-UA" b="1" dirty="0">
                <a:latin typeface="Times New Roman" panose="02020603050405020304" pitchFamily="18" charset="0"/>
                <a:ea typeface="Times New Roman" panose="02020603050405020304" pitchFamily="18" charset="0"/>
              </a:rPr>
              <a:t>адміністративною координацією</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У такій системі держава визначає:</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обсяги виробництва;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асортимент продукції;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напрями використання ресурсів;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інвестиційні пріоритети;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значну частину цін;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розподіл ресурсів;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рівень і структуру зайнятості;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зовнішньоекономічні операції. </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Якщо в ринковій економіці підприємство орієнтується на попит і ціну, то в командній системі воно значною мірою орієнтується на </a:t>
            </a:r>
            <a:r>
              <a:rPr lang="uk-UA" b="1" dirty="0">
                <a:latin typeface="Times New Roman" panose="02020603050405020304" pitchFamily="18" charset="0"/>
                <a:ea typeface="Times New Roman" panose="02020603050405020304" pitchFamily="18" charset="0"/>
              </a:rPr>
              <a:t>планове завдання</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30941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1. Традиційна, командно-адміністративна та ринкова економічні системи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9" name="Стрелка вправо 8"/>
          <p:cNvSpPr/>
          <p:nvPr/>
        </p:nvSpPr>
        <p:spPr>
          <a:xfrm>
            <a:off x="74548" y="810375"/>
            <a:ext cx="2492188" cy="21503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Командно-адміністративна економічна система</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6" name="Прямоугольник 5"/>
          <p:cNvSpPr/>
          <p:nvPr/>
        </p:nvSpPr>
        <p:spPr>
          <a:xfrm>
            <a:off x="3117830" y="810375"/>
            <a:ext cx="7290194" cy="264072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431800">
              <a:lnSpc>
                <a:spcPct val="115000"/>
              </a:lnSpc>
              <a:spcBef>
                <a:spcPts val="1000"/>
              </a:spcBef>
              <a:spcAft>
                <a:spcPts val="0"/>
              </a:spcAft>
            </a:pPr>
            <a:r>
              <a:rPr lang="uk-UA" b="1" dirty="0" smtClean="0">
                <a:solidFill>
                  <a:srgbClr val="4F81BD"/>
                </a:solidFill>
                <a:latin typeface="Calibri" panose="020F0502020204030204" pitchFamily="34" charset="0"/>
                <a:ea typeface="MS Gothic" panose="020B0609070205080204" pitchFamily="49" charset="-128"/>
                <a:cs typeface="Times New Roman" panose="02020603050405020304" pitchFamily="18" charset="0"/>
              </a:rPr>
              <a:t>Потенційні переваги</a:t>
            </a:r>
            <a:endParaRPr lang="ru-RU" sz="1600" b="1" dirty="0" smtClean="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nSpc>
                <a:spcPct val="115000"/>
              </a:lnSpc>
              <a:spcAft>
                <a:spcPts val="0"/>
              </a:spcAft>
            </a:pPr>
            <a:r>
              <a:rPr lang="uk-UA" dirty="0" smtClean="0">
                <a:latin typeface="Times New Roman" panose="02020603050405020304" pitchFamily="18" charset="0"/>
                <a:ea typeface="Times New Roman" panose="02020603050405020304" pitchFamily="18" charset="0"/>
              </a:rPr>
              <a:t>Централізоване управління може бути ефективним для мобілізації ресурсів на виконання великих стратегічних завдань.</a:t>
            </a:r>
            <a:endParaRPr lang="ru-RU" sz="1600" dirty="0" smtClean="0">
              <a:latin typeface="Times New Roman" panose="02020603050405020304" pitchFamily="18" charset="0"/>
              <a:ea typeface="Times New Roman" panose="02020603050405020304" pitchFamily="18" charset="0"/>
            </a:endParaRPr>
          </a:p>
          <a:p>
            <a:pPr indent="431800">
              <a:lnSpc>
                <a:spcPct val="115000"/>
              </a:lnSpc>
              <a:spcAft>
                <a:spcPts val="0"/>
              </a:spcAft>
            </a:pPr>
            <a:r>
              <a:rPr lang="uk-UA" dirty="0" smtClean="0">
                <a:latin typeface="Times New Roman" panose="02020603050405020304" pitchFamily="18" charset="0"/>
                <a:ea typeface="Times New Roman" panose="02020603050405020304" pitchFamily="18" charset="0"/>
              </a:rPr>
              <a:t>Наприклад:</a:t>
            </a:r>
            <a:endParaRPr lang="ru-RU" sz="1600" dirty="0" smtClean="0">
              <a:latin typeface="Times New Roman" panose="02020603050405020304" pitchFamily="18" charset="0"/>
              <a:ea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масштабна індустріалізація;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військова мобілізація;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будівництво великих інфраструктурних об'єктів;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концентрація ресурсів на стратегічних галузях. </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10" name="Прямоугольник 9"/>
          <p:cNvSpPr/>
          <p:nvPr/>
        </p:nvSpPr>
        <p:spPr>
          <a:xfrm>
            <a:off x="662915" y="3626867"/>
            <a:ext cx="8570732" cy="295927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indent="431800">
              <a:lnSpc>
                <a:spcPct val="115000"/>
              </a:lnSpc>
              <a:spcBef>
                <a:spcPts val="1000"/>
              </a:spcBef>
              <a:spcAft>
                <a:spcPts val="0"/>
              </a:spcAft>
            </a:pPr>
            <a:r>
              <a:rPr lang="uk-UA" b="1" dirty="0">
                <a:solidFill>
                  <a:srgbClr val="4F81BD"/>
                </a:solidFill>
                <a:latin typeface="Calibri" panose="020F0502020204030204" pitchFamily="34" charset="0"/>
                <a:ea typeface="MS Gothic" panose="020B0609070205080204" pitchFamily="49" charset="-128"/>
                <a:cs typeface="Times New Roman" panose="02020603050405020304" pitchFamily="18" charset="0"/>
              </a:rPr>
              <a:t>Основні проблеми</a:t>
            </a:r>
            <a:endParaRPr lang="ru-RU" sz="1600"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nSpc>
                <a:spcPct val="115000"/>
              </a:lnSpc>
              <a:spcAft>
                <a:spcPts val="0"/>
              </a:spcAft>
            </a:pPr>
            <a:r>
              <a:rPr lang="uk-UA" dirty="0">
                <a:latin typeface="Times New Roman" panose="02020603050405020304" pitchFamily="18" charset="0"/>
                <a:ea typeface="Times New Roman" panose="02020603050405020304" pitchFamily="18" charset="0"/>
              </a:rPr>
              <a:t>Однак централізоване планування стикається з фундаментальною </a:t>
            </a:r>
            <a:r>
              <a:rPr lang="uk-UA" dirty="0" smtClean="0">
                <a:latin typeface="Times New Roman" panose="02020603050405020304" pitchFamily="18" charset="0"/>
                <a:ea typeface="Times New Roman" panose="02020603050405020304" pitchFamily="18" charset="0"/>
              </a:rPr>
              <a:t>проблемою</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nSpc>
                <a:spcPct val="115000"/>
              </a:lnSpc>
              <a:spcAft>
                <a:spcPts val="0"/>
              </a:spcAft>
            </a:pPr>
            <a:r>
              <a:rPr lang="uk-UA" b="1" dirty="0">
                <a:latin typeface="Times New Roman" panose="02020603050405020304" pitchFamily="18" charset="0"/>
                <a:ea typeface="Times New Roman" panose="02020603050405020304" pitchFamily="18" charset="0"/>
              </a:rPr>
              <a:t>центральний орган не може володіти всією інформацією, необхідною для мільйонів децентралізованих економічних рішень.</a:t>
            </a:r>
            <a:endParaRPr lang="ru-RU" sz="1600" dirty="0">
              <a:latin typeface="Times New Roman" panose="02020603050405020304" pitchFamily="18" charset="0"/>
              <a:ea typeface="Times New Roman" panose="02020603050405020304" pitchFamily="18" charset="0"/>
            </a:endParaRPr>
          </a:p>
          <a:p>
            <a:pPr indent="431800">
              <a:lnSpc>
                <a:spcPct val="115000"/>
              </a:lnSpc>
              <a:spcAft>
                <a:spcPts val="0"/>
              </a:spcAft>
            </a:pPr>
            <a:r>
              <a:rPr lang="uk-UA" dirty="0">
                <a:latin typeface="Times New Roman" panose="02020603050405020304" pitchFamily="18" charset="0"/>
                <a:ea typeface="Times New Roman" panose="02020603050405020304" pitchFamily="18" charset="0"/>
              </a:rPr>
              <a:t>Потреби споживачів постійно змінюються, технології змінюються, ресурси стають дефіцитними або, навпаки, надлишковими.</a:t>
            </a:r>
            <a:endParaRPr lang="ru-RU" sz="1600" dirty="0">
              <a:latin typeface="Times New Roman" panose="02020603050405020304" pitchFamily="18" charset="0"/>
              <a:ea typeface="Times New Roman" panose="02020603050405020304" pitchFamily="18" charset="0"/>
            </a:endParaRPr>
          </a:p>
          <a:p>
            <a:pPr indent="431800">
              <a:lnSpc>
                <a:spcPct val="115000"/>
              </a:lnSpc>
              <a:spcAft>
                <a:spcPts val="0"/>
              </a:spcAft>
            </a:pPr>
            <a:r>
              <a:rPr lang="uk-UA" dirty="0">
                <a:latin typeface="Times New Roman" panose="02020603050405020304" pitchFamily="18" charset="0"/>
                <a:ea typeface="Times New Roman" panose="02020603050405020304" pitchFamily="18" charset="0"/>
              </a:rPr>
              <a:t>Тому виникають</a:t>
            </a:r>
            <a:r>
              <a:rPr lang="uk-UA"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MS Mincho"/>
                <a:cs typeface="Times New Roman" panose="02020603050405020304" pitchFamily="18" charset="0"/>
              </a:rPr>
              <a:t>дефіцити</a:t>
            </a:r>
            <a:r>
              <a:rPr lang="uk-UA" dirty="0">
                <a:latin typeface="Times New Roman" panose="02020603050405020304" pitchFamily="18" charset="0"/>
                <a:ea typeface="MS Mincho"/>
                <a:cs typeface="Times New Roman" panose="02020603050405020304" pitchFamily="18" charset="0"/>
              </a:rPr>
              <a:t>; </a:t>
            </a:r>
            <a:r>
              <a:rPr lang="uk-UA" dirty="0" smtClean="0">
                <a:latin typeface="Times New Roman" panose="02020603050405020304" pitchFamily="18" charset="0"/>
                <a:ea typeface="MS Mincho"/>
                <a:cs typeface="Times New Roman" panose="02020603050405020304" pitchFamily="18" charset="0"/>
              </a:rPr>
              <a:t>надвиробництво </a:t>
            </a:r>
            <a:r>
              <a:rPr lang="uk-UA" dirty="0">
                <a:latin typeface="Times New Roman" panose="02020603050405020304" pitchFamily="18" charset="0"/>
                <a:ea typeface="MS Mincho"/>
                <a:cs typeface="Times New Roman" panose="02020603050405020304" pitchFamily="18" charset="0"/>
              </a:rPr>
              <a:t>окремих товарів; </a:t>
            </a:r>
            <a:r>
              <a:rPr lang="uk-UA" dirty="0" smtClean="0">
                <a:latin typeface="Times New Roman" panose="02020603050405020304" pitchFamily="18" charset="0"/>
                <a:ea typeface="MS Mincho"/>
                <a:cs typeface="Times New Roman" panose="02020603050405020304" pitchFamily="18" charset="0"/>
              </a:rPr>
              <a:t>слабкі </a:t>
            </a:r>
            <a:r>
              <a:rPr lang="uk-UA" dirty="0">
                <a:latin typeface="Times New Roman" panose="02020603050405020304" pitchFamily="18" charset="0"/>
                <a:ea typeface="MS Mincho"/>
                <a:cs typeface="Times New Roman" panose="02020603050405020304" pitchFamily="18" charset="0"/>
              </a:rPr>
              <a:t>стимули до інновацій; </a:t>
            </a:r>
            <a:r>
              <a:rPr lang="uk-UA" dirty="0" smtClean="0">
                <a:latin typeface="Times New Roman" panose="02020603050405020304" pitchFamily="18" charset="0"/>
                <a:ea typeface="MS Mincho"/>
                <a:cs typeface="Times New Roman" panose="02020603050405020304" pitchFamily="18" charset="0"/>
              </a:rPr>
              <a:t>бюрократизація</a:t>
            </a:r>
            <a:r>
              <a:rPr lang="uk-UA" dirty="0">
                <a:latin typeface="Times New Roman" panose="02020603050405020304" pitchFamily="18" charset="0"/>
                <a:ea typeface="MS Mincho"/>
                <a:cs typeface="Times New Roman" panose="02020603050405020304" pitchFamily="18" charset="0"/>
              </a:rPr>
              <a:t>; </a:t>
            </a:r>
            <a:r>
              <a:rPr lang="uk-UA" dirty="0" smtClean="0">
                <a:latin typeface="Times New Roman" panose="02020603050405020304" pitchFamily="18" charset="0"/>
                <a:ea typeface="MS Mincho"/>
                <a:cs typeface="Times New Roman" panose="02020603050405020304" pitchFamily="18" charset="0"/>
              </a:rPr>
              <a:t>низька </a:t>
            </a:r>
            <a:r>
              <a:rPr lang="uk-UA" dirty="0">
                <a:latin typeface="Times New Roman" panose="02020603050405020304" pitchFamily="18" charset="0"/>
                <a:ea typeface="MS Mincho"/>
                <a:cs typeface="Times New Roman" panose="02020603050405020304" pitchFamily="18" charset="0"/>
              </a:rPr>
              <a:t>гнучкість; </a:t>
            </a:r>
            <a:r>
              <a:rPr lang="uk-UA" dirty="0" smtClean="0">
                <a:latin typeface="Times New Roman" panose="02020603050405020304" pitchFamily="18" charset="0"/>
                <a:ea typeface="MS Mincho"/>
                <a:cs typeface="Times New Roman" panose="02020603050405020304" pitchFamily="18" charset="0"/>
              </a:rPr>
              <a:t>слабка </a:t>
            </a:r>
            <a:r>
              <a:rPr lang="uk-UA" dirty="0">
                <a:latin typeface="Times New Roman" panose="02020603050405020304" pitchFamily="18" charset="0"/>
                <a:ea typeface="MS Mincho"/>
                <a:cs typeface="Times New Roman" panose="02020603050405020304" pitchFamily="18" charset="0"/>
              </a:rPr>
              <a:t>конкуренція; </a:t>
            </a:r>
            <a:r>
              <a:rPr lang="uk-UA" dirty="0" smtClean="0">
                <a:latin typeface="Times New Roman" panose="02020603050405020304" pitchFamily="18" charset="0"/>
                <a:ea typeface="MS Mincho"/>
                <a:cs typeface="Times New Roman" panose="02020603050405020304" pitchFamily="18" charset="0"/>
              </a:rPr>
              <a:t>проблема </a:t>
            </a:r>
            <a:r>
              <a:rPr lang="uk-UA" dirty="0">
                <a:latin typeface="Times New Roman" panose="02020603050405020304" pitchFamily="18" charset="0"/>
                <a:ea typeface="MS Mincho"/>
                <a:cs typeface="Times New Roman" panose="02020603050405020304" pitchFamily="18" charset="0"/>
              </a:rPr>
              <a:t>якості продукції. </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452414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1. Традиційна, командно-адміністративна та ринкова економічні системи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9" name="Стрелка вправо 8"/>
          <p:cNvSpPr/>
          <p:nvPr/>
        </p:nvSpPr>
        <p:spPr>
          <a:xfrm>
            <a:off x="0" y="788543"/>
            <a:ext cx="2492188" cy="20248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Ринкова економічна </a:t>
            </a: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система</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662990" y="939958"/>
            <a:ext cx="8373978" cy="1047979"/>
          </a:xfrm>
          <a:prstGeom prst="rect">
            <a:avLst/>
          </a:prstGeom>
        </p:spPr>
        <p:txBody>
          <a:bodyPr wrap="square">
            <a:spAutoFit/>
          </a:bodyPr>
          <a:lstStyle/>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Ринкова економічна система</a:t>
            </a:r>
            <a:r>
              <a:rPr lang="uk-UA" dirty="0">
                <a:latin typeface="Times New Roman" panose="02020603050405020304" pitchFamily="18" charset="0"/>
                <a:ea typeface="Times New Roman" panose="02020603050405020304" pitchFamily="18" charset="0"/>
              </a:rPr>
              <a:t> — це система, у якій основна координація економічної діяльності здійснюється через взаємодію попиту і пропозиції, конкуренцію, ціни та децентралізовані рішення економічних суб'єктів.</a:t>
            </a: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806824" y="3675437"/>
            <a:ext cx="3202759" cy="2322174"/>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nSpc>
                <a:spcPct val="115000"/>
              </a:lnSpc>
              <a:spcBef>
                <a:spcPts val="1000"/>
              </a:spcBef>
            </a:pPr>
            <a:r>
              <a:rPr lang="uk-UA" b="1" dirty="0">
                <a:solidFill>
                  <a:srgbClr val="4F81BD"/>
                </a:solidFill>
                <a:latin typeface="Calibri" panose="020F0502020204030204" pitchFamily="34" charset="0"/>
                <a:ea typeface="MS Gothic" panose="020B0609070205080204" pitchFamily="49" charset="-128"/>
                <a:cs typeface="Times New Roman" panose="02020603050405020304" pitchFamily="18" charset="0"/>
              </a:rPr>
              <a:t>Основними суб'єктами є:</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домогосподарства;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підприємства;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підприємці;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фінансові установи;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держава; </a:t>
            </a:r>
            <a:endParaRPr lang="ru-RU" sz="1600" dirty="0" smtClean="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smtClean="0">
                <a:latin typeface="Times New Roman" panose="02020603050405020304" pitchFamily="18" charset="0"/>
                <a:ea typeface="MS Mincho"/>
                <a:cs typeface="Times New Roman" panose="02020603050405020304" pitchFamily="18" charset="0"/>
              </a:rPr>
              <a:t>іноземний сектор. </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4" name="Прямоугольник 3"/>
          <p:cNvSpPr/>
          <p:nvPr/>
        </p:nvSpPr>
        <p:spPr>
          <a:xfrm>
            <a:off x="2823410" y="2083914"/>
            <a:ext cx="6096000" cy="729430"/>
          </a:xfrm>
          <a:prstGeom prst="rect">
            <a:avLst/>
          </a:prstGeom>
        </p:spPr>
        <p:txBody>
          <a:bodyPr>
            <a:spAutoFit/>
          </a:bodyPr>
          <a:lstStyle/>
          <a:p>
            <a:pPr indent="431800">
              <a:lnSpc>
                <a:spcPct val="115000"/>
              </a:lnSpc>
              <a:spcBef>
                <a:spcPts val="1000"/>
              </a:spcBef>
              <a:spcAft>
                <a:spcPts val="0"/>
              </a:spcAft>
            </a:pPr>
            <a:r>
              <a:rPr lang="uk-UA" b="1" dirty="0">
                <a:solidFill>
                  <a:srgbClr val="4F81BD"/>
                </a:solidFill>
                <a:latin typeface="Calibri" panose="020F0502020204030204" pitchFamily="34" charset="0"/>
                <a:ea typeface="MS Gothic" panose="020B0609070205080204" pitchFamily="49" charset="-128"/>
                <a:cs typeface="Times New Roman" panose="02020603050405020304" pitchFamily="18" charset="0"/>
              </a:rPr>
              <a:t>Центральний механізм ринкової економіки</a:t>
            </a:r>
            <a:endParaRPr lang="ru-RU" sz="1600"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nSpc>
                <a:spcPct val="115000"/>
              </a:lnSpc>
              <a:spcAft>
                <a:spcPts val="0"/>
              </a:spcAft>
            </a:pPr>
            <a:r>
              <a:rPr lang="uk-UA" b="1" dirty="0">
                <a:latin typeface="Times New Roman" panose="02020603050405020304" pitchFamily="18" charset="0"/>
                <a:ea typeface="Times New Roman" panose="02020603050405020304" pitchFamily="18" charset="0"/>
              </a:rPr>
              <a:t>Ціна → сигнал → рішення → перерозподіл ресурсів.</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5255675" y="3356888"/>
            <a:ext cx="5245769" cy="295927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nSpc>
                <a:spcPct val="115000"/>
              </a:lnSpc>
              <a:spcBef>
                <a:spcPts val="1000"/>
              </a:spcBef>
              <a:spcAft>
                <a:spcPts val="0"/>
              </a:spcAft>
            </a:pPr>
            <a:r>
              <a:rPr lang="uk-UA" b="1" dirty="0">
                <a:solidFill>
                  <a:srgbClr val="4F81BD"/>
                </a:solidFill>
                <a:latin typeface="Calibri" panose="020F0502020204030204" pitchFamily="34" charset="0"/>
                <a:ea typeface="MS Gothic" panose="020B0609070205080204" pitchFamily="49" charset="-128"/>
                <a:cs typeface="Times New Roman" panose="02020603050405020304" pitchFamily="18" charset="0"/>
              </a:rPr>
              <a:t>Основні характеристики</a:t>
            </a:r>
            <a:endParaRPr lang="ru-RU" sz="1600"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приватна власність; </a:t>
            </a:r>
            <a:endParaRPr lang="ru-RU" sz="1600" dirty="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свобода підприємництва; </a:t>
            </a:r>
            <a:endParaRPr lang="ru-RU" sz="1600" dirty="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свобода вибору; </a:t>
            </a:r>
            <a:endParaRPr lang="ru-RU" sz="1600" dirty="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конкуренція; </a:t>
            </a:r>
            <a:endParaRPr lang="ru-RU" sz="1600" dirty="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ринкове ціноутворення; </a:t>
            </a:r>
            <a:endParaRPr lang="ru-RU" sz="1600" dirty="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мобільність ресурсів; </a:t>
            </a:r>
            <a:endParaRPr lang="ru-RU" sz="1600" dirty="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прибуток як важливий стимул; </a:t>
            </a:r>
            <a:endParaRPr lang="ru-RU" sz="1600" dirty="0">
              <a:latin typeface="Times New Roman" panose="02020603050405020304" pitchFamily="18" charset="0"/>
              <a:ea typeface="MS Mincho"/>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децентралізоване прийняття рішень. </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2095345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a:solidFill>
                  <a:schemeClr val="tx1"/>
                </a:solidFill>
                <a:latin typeface="Times New Roman" panose="02020603050405020304" pitchFamily="18" charset="0"/>
                <a:cs typeface="Times New Roman" panose="02020603050405020304" pitchFamily="18" charset="0"/>
              </a:rPr>
              <a:t>2. Капіталізм та соціалізм: економічна сутність і принципові відмінності</a:t>
            </a:r>
          </a:p>
        </p:txBody>
      </p:sp>
      <p:sp>
        <p:nvSpPr>
          <p:cNvPr id="10" name="Прямоугольник 9"/>
          <p:cNvSpPr/>
          <p:nvPr/>
        </p:nvSpPr>
        <p:spPr>
          <a:xfrm>
            <a:off x="179294" y="1211027"/>
            <a:ext cx="2259106" cy="5170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Bef>
                <a:spcPts val="1000"/>
              </a:spcBef>
              <a:spcAft>
                <a:spcPts val="0"/>
              </a:spcAft>
            </a:pPr>
            <a:r>
              <a:rPr lang="uk-UA" sz="2400" b="1" i="1" u="sng" dirty="0">
                <a:solidFill>
                  <a:srgbClr val="000000"/>
                </a:solidFill>
                <a:latin typeface="Times New Roman" panose="02020603050405020304" pitchFamily="18" charset="0"/>
                <a:ea typeface="MS Gothic" panose="020B0609070205080204" pitchFamily="49" charset="-128"/>
                <a:cs typeface="Times New Roman" panose="02020603050405020304" pitchFamily="18" charset="0"/>
              </a:rPr>
              <a:t>Капіталізм</a:t>
            </a:r>
            <a:endParaRPr lang="ru-RU" sz="2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p:txBody>
      </p:sp>
      <p:sp>
        <p:nvSpPr>
          <p:cNvPr id="11" name="Прямоугольник 10"/>
          <p:cNvSpPr/>
          <p:nvPr/>
        </p:nvSpPr>
        <p:spPr>
          <a:xfrm>
            <a:off x="2502568" y="736584"/>
            <a:ext cx="7908758" cy="168507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система економічних відносин, у якій центральну роль відіграють приватна власність, підприємництво, ринковий обмін, конкуренція, наймана праця та нагромадження капіталу. Власник капіталу приймає рішення щодо його використання, очікуючи майбутнього доходу, але одночасно бере на себе підприємницький ризик.</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3" name="Прямоугольник 2"/>
          <p:cNvSpPr/>
          <p:nvPr/>
        </p:nvSpPr>
        <p:spPr>
          <a:xfrm>
            <a:off x="834190" y="2672609"/>
            <a:ext cx="7619528" cy="2074414"/>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31800" algn="just">
              <a:lnSpc>
                <a:spcPct val="115000"/>
              </a:lnSpc>
              <a:spcAft>
                <a:spcPts val="0"/>
              </a:spcAft>
            </a:pPr>
            <a:r>
              <a:rPr lang="uk-UA" sz="1600" dirty="0" smtClean="0">
                <a:latin typeface="Times New Roman" panose="02020603050405020304" pitchFamily="18" charset="0"/>
                <a:ea typeface="MS Mincho"/>
                <a:cs typeface="Times New Roman" panose="02020603050405020304" pitchFamily="18" charset="0"/>
              </a:rPr>
              <a:t>Прибуток у капіталістичній системі виконує роль важливого сигналу та стимулу. Як сказав Адам Сміт, філософ 18 століття та батько сучасної економіки: «Ми очікуємо обіду не від доброзичливості м’ясника, пивовара чи пекаря, а від їхньої турботи про власні інтереси». Обидві сторони добровільної біржової операції мають власний інтерес до результату, але жодна з них не може отримати те, чого хоче, не враховуючи те, чого хоче інша. Саме цей раціональний егоїзм може призвести до економічного процвітання.</a:t>
            </a:r>
            <a:endParaRPr lang="ru-RU" sz="1400" dirty="0">
              <a:effectLst/>
              <a:latin typeface="Times New Roman" panose="02020603050405020304" pitchFamily="18" charset="0"/>
              <a:ea typeface="MS Mincho"/>
              <a:cs typeface="Times New Roman" panose="02020603050405020304" pitchFamily="18" charset="0"/>
            </a:endParaRPr>
          </a:p>
        </p:txBody>
      </p:sp>
      <p:sp>
        <p:nvSpPr>
          <p:cNvPr id="4" name="Прямоугольник 3"/>
          <p:cNvSpPr/>
          <p:nvPr/>
        </p:nvSpPr>
        <p:spPr>
          <a:xfrm>
            <a:off x="834190" y="5167550"/>
            <a:ext cx="7492136" cy="1047979"/>
          </a:xfrm>
          <a:prstGeom prst="rect">
            <a:avLst/>
          </a:prstGeom>
        </p:spPr>
        <p:txBody>
          <a:bodyPr wrap="square">
            <a:spAutoFit/>
          </a:bodyPr>
          <a:lstStyle/>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Отже:</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Ринок – це механізм координації, а капіталізм – система економічних відносин, у якій ринковий механізм відіграє центральну роль.</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1625307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a:solidFill>
                  <a:schemeClr val="tx1"/>
                </a:solidFill>
                <a:latin typeface="Times New Roman" panose="02020603050405020304" pitchFamily="18" charset="0"/>
                <a:cs typeface="Times New Roman" panose="02020603050405020304" pitchFamily="18" charset="0"/>
              </a:rPr>
              <a:t>2. Капіталізм та соціалізм: економічна сутність і принципові відмінності</a:t>
            </a:r>
          </a:p>
        </p:txBody>
      </p:sp>
      <p:sp>
        <p:nvSpPr>
          <p:cNvPr id="2" name="Прямоугольник 1"/>
          <p:cNvSpPr/>
          <p:nvPr/>
        </p:nvSpPr>
        <p:spPr>
          <a:xfrm>
            <a:off x="285256" y="564177"/>
            <a:ext cx="2304798" cy="369332"/>
          </a:xfrm>
          <a:prstGeom prst="rect">
            <a:avLst/>
          </a:prstGeom>
        </p:spPr>
        <p:txBody>
          <a:bodyPr wrap="none">
            <a:spAutoFit/>
          </a:bodyPr>
          <a:lstStyle/>
          <a:p>
            <a:r>
              <a:rPr lang="uk-UA" b="1" u="sng" dirty="0" smtClean="0">
                <a:solidFill>
                  <a:srgbClr val="000000"/>
                </a:solidFill>
                <a:latin typeface="Times New Roman" panose="02020603050405020304" pitchFamily="18" charset="0"/>
                <a:ea typeface="MS Mincho"/>
              </a:rPr>
              <a:t>Стовпи капіталізму </a:t>
            </a:r>
            <a:endParaRPr lang="ru-RU" u="sng" dirty="0"/>
          </a:p>
        </p:txBody>
      </p:sp>
      <p:sp>
        <p:nvSpPr>
          <p:cNvPr id="3" name="Прямоугольник 2"/>
          <p:cNvSpPr/>
          <p:nvPr/>
        </p:nvSpPr>
        <p:spPr>
          <a:xfrm>
            <a:off x="419718" y="1003938"/>
            <a:ext cx="9879305" cy="7294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uk-UA" b="1" u="sng" dirty="0">
                <a:solidFill>
                  <a:srgbClr val="000000"/>
                </a:solidFill>
                <a:latin typeface="Times New Roman" panose="02020603050405020304" pitchFamily="18" charset="0"/>
                <a:ea typeface="Times New Roman" panose="02020603050405020304" pitchFamily="18" charset="0"/>
              </a:rPr>
              <a:t>приватна власність</a:t>
            </a:r>
            <a:r>
              <a:rPr lang="uk-UA" dirty="0">
                <a:solidFill>
                  <a:srgbClr val="000000"/>
                </a:solidFill>
                <a:latin typeface="Times New Roman" panose="02020603050405020304" pitchFamily="18" charset="0"/>
                <a:ea typeface="Times New Roman" panose="02020603050405020304" pitchFamily="18" charset="0"/>
              </a:rPr>
              <a:t>, яка дозволяє людям володіти матеріальними активами, такими як земля та будинки, та нематеріальними активами, такими як акції та облігації;</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419720" y="1819838"/>
            <a:ext cx="9879305" cy="104797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indent="431800" algn="just">
              <a:lnSpc>
                <a:spcPct val="115000"/>
              </a:lnSpc>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uk-UA" b="1" u="sng" dirty="0">
                <a:solidFill>
                  <a:srgbClr val="000000"/>
                </a:solidFill>
                <a:latin typeface="Times New Roman" panose="02020603050405020304" pitchFamily="18" charset="0"/>
                <a:ea typeface="Times New Roman" panose="02020603050405020304" pitchFamily="18" charset="0"/>
              </a:rPr>
              <a:t>егоїзм</a:t>
            </a:r>
            <a:r>
              <a:rPr lang="uk-UA" dirty="0">
                <a:solidFill>
                  <a:srgbClr val="000000"/>
                </a:solidFill>
                <a:latin typeface="Times New Roman" panose="02020603050405020304" pitchFamily="18" charset="0"/>
                <a:ea typeface="Times New Roman" panose="02020603050405020304" pitchFamily="18" charset="0"/>
              </a:rPr>
              <a:t>, через який люди діють заради власного блага, не зважаючи на соціально-політичний тиск. Тим не менш, ці нескоординовані особистості зрештою приносять користь суспільству, ніби, за словами «  </a:t>
            </a:r>
            <a:r>
              <a:rPr lang="uk-UA" i="1" dirty="0">
                <a:solidFill>
                  <a:srgbClr val="000000"/>
                </a:solidFill>
                <a:latin typeface="Times New Roman" panose="02020603050405020304" pitchFamily="18" charset="0"/>
                <a:ea typeface="Times New Roman" panose="02020603050405020304" pitchFamily="18" charset="0"/>
              </a:rPr>
              <a:t>Багатства народів»</a:t>
            </a:r>
            <a:r>
              <a:rPr lang="uk-UA" dirty="0">
                <a:solidFill>
                  <a:srgbClr val="000000"/>
                </a:solidFill>
                <a:latin typeface="Times New Roman" panose="02020603050405020304" pitchFamily="18" charset="0"/>
                <a:ea typeface="Times New Roman" panose="02020603050405020304" pitchFamily="18" charset="0"/>
              </a:rPr>
              <a:t> Сміта 1776 року , ними керує невидима рука;</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419719" y="2929495"/>
            <a:ext cx="9879305" cy="7294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431800" algn="just">
              <a:lnSpc>
                <a:spcPct val="115000"/>
              </a:lnSpc>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uk-UA" b="1" u="sng" dirty="0">
                <a:solidFill>
                  <a:srgbClr val="000000"/>
                </a:solidFill>
                <a:latin typeface="Times New Roman" panose="02020603050405020304" pitchFamily="18" charset="0"/>
                <a:ea typeface="Times New Roman" panose="02020603050405020304" pitchFamily="18" charset="0"/>
              </a:rPr>
              <a:t>конкуренція</a:t>
            </a:r>
            <a:r>
              <a:rPr lang="uk-UA" dirty="0">
                <a:solidFill>
                  <a:srgbClr val="000000"/>
                </a:solidFill>
                <a:latin typeface="Times New Roman" panose="02020603050405020304" pitchFamily="18" charset="0"/>
                <a:ea typeface="Times New Roman" panose="02020603050405020304" pitchFamily="18" charset="0"/>
              </a:rPr>
              <a:t>, завдяки свободі фірм входити на ринки та виходити з них, максимізує суспільний добробут, тобто спільний добробут як виробників, так і споживачів;</a:t>
            </a:r>
            <a:endParaRPr lang="ru-RU" sz="16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419718" y="3658925"/>
            <a:ext cx="9879305" cy="1047979"/>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indent="431800" algn="just">
              <a:lnSpc>
                <a:spcPct val="115000"/>
              </a:lnSpc>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uk-UA" b="1" u="sng" dirty="0">
                <a:solidFill>
                  <a:srgbClr val="000000"/>
                </a:solidFill>
                <a:latin typeface="Times New Roman" panose="02020603050405020304" pitchFamily="18" charset="0"/>
                <a:ea typeface="Times New Roman" panose="02020603050405020304" pitchFamily="18" charset="0"/>
              </a:rPr>
              <a:t>ринковий механізм</a:t>
            </a:r>
            <a:r>
              <a:rPr lang="uk-UA" dirty="0">
                <a:solidFill>
                  <a:srgbClr val="000000"/>
                </a:solidFill>
                <a:latin typeface="Times New Roman" panose="02020603050405020304" pitchFamily="18" charset="0"/>
                <a:ea typeface="Times New Roman" panose="02020603050405020304" pitchFamily="18" charset="0"/>
              </a:rPr>
              <a:t>, який визначає ціни децентралізованим чином через взаємодію між покупцями та продавцями – ціни, у свою чергу, розподіляють ресурси, які, природно, прагнуть отримати найвищу винагороду не лише за товари та послуги, а й за заробітну плату;</a:t>
            </a:r>
            <a:endParaRPr lang="ru-RU" sz="16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419718" y="4807045"/>
            <a:ext cx="9879304" cy="10479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indent="431800" algn="just">
              <a:lnSpc>
                <a:spcPct val="115000"/>
              </a:lnSpc>
            </a:pPr>
            <a:r>
              <a:rPr lang="uk-UA" dirty="0">
                <a:solidFill>
                  <a:srgbClr val="000000"/>
                </a:solidFill>
                <a:latin typeface="Times New Roman" panose="02020603050405020304" pitchFamily="18" charset="0"/>
                <a:ea typeface="MS Mincho"/>
              </a:rPr>
              <a:t>• </a:t>
            </a:r>
            <a:r>
              <a:rPr lang="uk-UA" b="1" u="sng" dirty="0">
                <a:solidFill>
                  <a:srgbClr val="000000"/>
                </a:solidFill>
                <a:latin typeface="Times New Roman" panose="02020603050405020304" pitchFamily="18" charset="0"/>
                <a:ea typeface="Times New Roman" panose="02020603050405020304" pitchFamily="18" charset="0"/>
              </a:rPr>
              <a:t>свобода вибору щодо споживання, виробництва та інвестицій </a:t>
            </a:r>
            <a:r>
              <a:rPr lang="uk-UA" dirty="0">
                <a:solidFill>
                  <a:srgbClr val="000000"/>
                </a:solidFill>
                <a:latin typeface="Times New Roman" panose="02020603050405020304" pitchFamily="18" charset="0"/>
                <a:ea typeface="Times New Roman" panose="02020603050405020304" pitchFamily="18" charset="0"/>
              </a:rPr>
              <a:t>– незадоволені клієнти можуть купувати різні товари, інвестори можуть займатися більш прибутковими підприємствами, працівники можуть залишати роботу заради кращої оплати; </a:t>
            </a:r>
            <a:endParaRPr lang="ru-RU" dirty="0">
              <a:solidFill>
                <a:srgbClr val="000000"/>
              </a:solidFill>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419717" y="5929454"/>
            <a:ext cx="9879305" cy="7294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indent="431800" algn="just">
              <a:lnSpc>
                <a:spcPct val="115000"/>
              </a:lnSpc>
              <a:spcAft>
                <a:spcPts val="0"/>
              </a:spcAft>
            </a:pPr>
            <a:r>
              <a:rPr lang="uk-UA" dirty="0">
                <a:solidFill>
                  <a:srgbClr val="000000"/>
                </a:solidFill>
                <a:latin typeface="Times New Roman" panose="02020603050405020304" pitchFamily="18" charset="0"/>
                <a:ea typeface="Times New Roman" panose="02020603050405020304" pitchFamily="18" charset="0"/>
              </a:rPr>
              <a:t>• </a:t>
            </a:r>
            <a:r>
              <a:rPr lang="uk-UA" b="1" u="sng" dirty="0">
                <a:solidFill>
                  <a:srgbClr val="000000"/>
                </a:solidFill>
                <a:latin typeface="Times New Roman" panose="02020603050405020304" pitchFamily="18" charset="0"/>
                <a:ea typeface="Times New Roman" panose="02020603050405020304" pitchFamily="18" charset="0"/>
              </a:rPr>
              <a:t>обмежена роль уряду у захисті прав приватних осіб та підтримці </a:t>
            </a:r>
            <a:r>
              <a:rPr lang="uk-UA" dirty="0">
                <a:solidFill>
                  <a:srgbClr val="000000"/>
                </a:solidFill>
                <a:latin typeface="Times New Roman" panose="02020603050405020304" pitchFamily="18" charset="0"/>
                <a:ea typeface="Times New Roman" panose="02020603050405020304" pitchFamily="18" charset="0"/>
              </a:rPr>
              <a:t>впорядкованого середовища, що сприяє належному функціонуванню ринків.</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80853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a:solidFill>
                  <a:schemeClr val="tx1"/>
                </a:solidFill>
                <a:latin typeface="Times New Roman" panose="02020603050405020304" pitchFamily="18" charset="0"/>
                <a:cs typeface="Times New Roman" panose="02020603050405020304" pitchFamily="18" charset="0"/>
              </a:rPr>
              <a:t>2. Капіталізм та соціалізм: економічна сутність і принципові відмінності</a:t>
            </a:r>
          </a:p>
        </p:txBody>
      </p:sp>
      <p:sp>
        <p:nvSpPr>
          <p:cNvPr id="12" name="Прямоугольник 11"/>
          <p:cNvSpPr/>
          <p:nvPr/>
        </p:nvSpPr>
        <p:spPr>
          <a:xfrm>
            <a:off x="475129" y="753254"/>
            <a:ext cx="8588188" cy="1200329"/>
          </a:xfrm>
          <a:prstGeom prst="rect">
            <a:avLst/>
          </a:prstGeom>
        </p:spPr>
        <p:txBody>
          <a:bodyPr wrap="square">
            <a:spAutoFit/>
          </a:bodyPr>
          <a:lstStyle/>
          <a:p>
            <a:pPr algn="just"/>
            <a:r>
              <a:rPr lang="uk-UA" b="1" dirty="0" smtClean="0">
                <a:solidFill>
                  <a:srgbClr val="000000"/>
                </a:solidFill>
                <a:latin typeface="Times New Roman" panose="02020603050405020304" pitchFamily="18" charset="0"/>
                <a:ea typeface="MS Mincho"/>
              </a:rPr>
              <a:t>Виділяють чотири </a:t>
            </a:r>
            <a:r>
              <a:rPr lang="uk-UA" b="1" dirty="0">
                <a:solidFill>
                  <a:srgbClr val="000000"/>
                </a:solidFill>
                <a:latin typeface="Times New Roman" panose="02020603050405020304" pitchFamily="18" charset="0"/>
                <a:ea typeface="MS Mincho"/>
              </a:rPr>
              <a:t>типи капіталізму</a:t>
            </a:r>
            <a:r>
              <a:rPr lang="uk-UA" dirty="0">
                <a:solidFill>
                  <a:srgbClr val="000000"/>
                </a:solidFill>
                <a:latin typeface="Times New Roman" panose="02020603050405020304" pitchFamily="18" charset="0"/>
                <a:ea typeface="MS Mincho"/>
              </a:rPr>
              <a:t>, які розрізняються залежно від ролі підприємництва (процесу створення бізнесу) у стимулюванні інновацій та інституційного середовища, в якому впроваджуються нові ідеї для стимулювання економічного </a:t>
            </a:r>
            <a:r>
              <a:rPr lang="uk-UA" dirty="0" smtClean="0">
                <a:solidFill>
                  <a:srgbClr val="000000"/>
                </a:solidFill>
                <a:latin typeface="Times New Roman" panose="02020603050405020304" pitchFamily="18" charset="0"/>
                <a:ea typeface="MS Mincho"/>
              </a:rPr>
              <a:t>зростання:</a:t>
            </a:r>
            <a:endParaRPr lang="ru-RU" dirty="0"/>
          </a:p>
        </p:txBody>
      </p:sp>
      <p:sp>
        <p:nvSpPr>
          <p:cNvPr id="13" name="Прямоугольник 12"/>
          <p:cNvSpPr/>
          <p:nvPr/>
        </p:nvSpPr>
        <p:spPr>
          <a:xfrm>
            <a:off x="208547" y="1999973"/>
            <a:ext cx="11149264" cy="10479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lnSpc>
                <a:spcPct val="115000"/>
              </a:lnSpc>
              <a:spcAft>
                <a:spcPts val="0"/>
              </a:spcAft>
            </a:pPr>
            <a:r>
              <a:rPr lang="uk-UA" u="sng" dirty="0" smtClean="0">
                <a:solidFill>
                  <a:srgbClr val="000000"/>
                </a:solidFill>
                <a:latin typeface="Times New Roman" panose="02020603050405020304" pitchFamily="18" charset="0"/>
                <a:ea typeface="Times New Roman" panose="02020603050405020304" pitchFamily="18" charset="0"/>
              </a:rPr>
              <a:t>У  </a:t>
            </a:r>
            <a:r>
              <a:rPr lang="uk-UA" i="1" u="sng" dirty="0" smtClean="0">
                <a:solidFill>
                  <a:srgbClr val="000000"/>
                </a:solidFill>
                <a:latin typeface="Times New Roman" panose="02020603050405020304" pitchFamily="18" charset="0"/>
                <a:ea typeface="Times New Roman" panose="02020603050405020304" pitchFamily="18" charset="0"/>
              </a:rPr>
              <a:t>державному капіталізмі</a:t>
            </a:r>
            <a:r>
              <a:rPr lang="uk-UA" dirty="0" smtClean="0">
                <a:solidFill>
                  <a:srgbClr val="000000"/>
                </a:solidFill>
                <a:latin typeface="Times New Roman" panose="02020603050405020304" pitchFamily="18" charset="0"/>
                <a:ea typeface="Times New Roman" panose="02020603050405020304" pitchFamily="18" charset="0"/>
              </a:rPr>
              <a:t> уряд вирішує, які сектори зростатимуть. Спочатку мотивований бажанням сприяти зростанню, цей тип капіталізму має кілька підводних каменів: надмірні інвестиції, вибір неправильних переможців, схильність до корупції та труднощі з припиненням підтримки, коли вона більше не доречна.</a:t>
            </a:r>
            <a:endParaRPr lang="ru-RU" sz="1600" dirty="0">
              <a:effectLst/>
              <a:latin typeface="Times New Roman" panose="02020603050405020304" pitchFamily="18" charset="0"/>
              <a:ea typeface="Times New Roman" panose="02020603050405020304" pitchFamily="18" charset="0"/>
            </a:endParaRPr>
          </a:p>
        </p:txBody>
      </p:sp>
      <p:sp>
        <p:nvSpPr>
          <p:cNvPr id="14" name="Прямоугольник 13"/>
          <p:cNvSpPr/>
          <p:nvPr/>
        </p:nvSpPr>
        <p:spPr>
          <a:xfrm>
            <a:off x="208547" y="3353645"/>
            <a:ext cx="11149264" cy="7294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31800" algn="just">
              <a:lnSpc>
                <a:spcPct val="115000"/>
              </a:lnSpc>
              <a:spcAft>
                <a:spcPts val="0"/>
              </a:spcAft>
            </a:pPr>
            <a:r>
              <a:rPr lang="uk-UA" i="1" u="sng" dirty="0">
                <a:solidFill>
                  <a:srgbClr val="000000"/>
                </a:solidFill>
                <a:latin typeface="Times New Roman" panose="02020603050405020304" pitchFamily="18" charset="0"/>
                <a:ea typeface="Times New Roman" panose="02020603050405020304" pitchFamily="18" charset="0"/>
              </a:rPr>
              <a:t>Олігархічний капіталізм</a:t>
            </a:r>
            <a:r>
              <a:rPr lang="uk-UA" dirty="0">
                <a:solidFill>
                  <a:srgbClr val="000000"/>
                </a:solidFill>
                <a:latin typeface="Times New Roman" panose="02020603050405020304" pitchFamily="18" charset="0"/>
                <a:ea typeface="Times New Roman" panose="02020603050405020304" pitchFamily="18" charset="0"/>
              </a:rPr>
              <a:t>  орієнтований на захист і збагачення дуже вузької частини населення. Економічне зростання не є центральною метою, і країни з таким різновидом мають значний рівень нерівності та корупції.</a:t>
            </a:r>
            <a:endParaRPr lang="ru-RU" sz="1600" dirty="0">
              <a:effectLst/>
              <a:latin typeface="Times New Roman" panose="02020603050405020304" pitchFamily="18" charset="0"/>
              <a:ea typeface="Times New Roman" panose="02020603050405020304" pitchFamily="18" charset="0"/>
            </a:endParaRPr>
          </a:p>
        </p:txBody>
      </p:sp>
      <p:sp>
        <p:nvSpPr>
          <p:cNvPr id="15" name="Прямоугольник 14"/>
          <p:cNvSpPr/>
          <p:nvPr/>
        </p:nvSpPr>
        <p:spPr>
          <a:xfrm>
            <a:off x="208547" y="4257018"/>
            <a:ext cx="11149264" cy="7294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lnSpc>
                <a:spcPct val="115000"/>
              </a:lnSpc>
              <a:spcAft>
                <a:spcPts val="0"/>
              </a:spcAft>
            </a:pPr>
            <a:r>
              <a:rPr lang="uk-UA" i="1" u="sng" dirty="0">
                <a:solidFill>
                  <a:srgbClr val="000000"/>
                </a:solidFill>
                <a:latin typeface="Times New Roman" panose="02020603050405020304" pitchFamily="18" charset="0"/>
                <a:ea typeface="Times New Roman" panose="02020603050405020304" pitchFamily="18" charset="0"/>
              </a:rPr>
              <a:t>Капіталізм великих фірм</a:t>
            </a:r>
            <a:r>
              <a:rPr lang="uk-UA" dirty="0">
                <a:solidFill>
                  <a:srgbClr val="000000"/>
                </a:solidFill>
                <a:latin typeface="Times New Roman" panose="02020603050405020304" pitchFamily="18" charset="0"/>
                <a:ea typeface="Times New Roman" panose="02020603050405020304" pitchFamily="18" charset="0"/>
              </a:rPr>
              <a:t>  використовує переваги ефекту масштабу. Цей тип важливий для масового виробництва продукції. </a:t>
            </a:r>
            <a:endParaRPr lang="ru-RU" sz="1600" dirty="0">
              <a:effectLst/>
              <a:latin typeface="Times New Roman" panose="02020603050405020304" pitchFamily="18" charset="0"/>
              <a:ea typeface="Times New Roman" panose="02020603050405020304" pitchFamily="18" charset="0"/>
            </a:endParaRPr>
          </a:p>
        </p:txBody>
      </p:sp>
      <p:sp>
        <p:nvSpPr>
          <p:cNvPr id="16" name="Прямоугольник 15"/>
          <p:cNvSpPr/>
          <p:nvPr/>
        </p:nvSpPr>
        <p:spPr>
          <a:xfrm>
            <a:off x="208547" y="5160392"/>
            <a:ext cx="11149264" cy="136652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31800" algn="just">
              <a:lnSpc>
                <a:spcPct val="115000"/>
              </a:lnSpc>
            </a:pPr>
            <a:r>
              <a:rPr lang="uk-UA" i="1" u="sng" dirty="0">
                <a:solidFill>
                  <a:srgbClr val="000000"/>
                </a:solidFill>
                <a:latin typeface="Times New Roman" panose="02020603050405020304" pitchFamily="18" charset="0"/>
                <a:ea typeface="Times New Roman" panose="02020603050405020304" pitchFamily="18" charset="0"/>
              </a:rPr>
              <a:t>Підприємницький капіталізм </a:t>
            </a:r>
            <a:r>
              <a:rPr lang="uk-UA" dirty="0">
                <a:solidFill>
                  <a:srgbClr val="000000"/>
                </a:solidFill>
                <a:latin typeface="Times New Roman" panose="02020603050405020304" pitchFamily="18" charset="0"/>
                <a:ea typeface="Times New Roman" panose="02020603050405020304" pitchFamily="18" charset="0"/>
              </a:rPr>
              <a:t>призводить до таких проривів, як автомобіль, телефон і комп'ютер. Ці інновації зазвичай є продуктом окремих осіб і нових фірм. Однак для масового виробництва та продажу нових продуктів потрібні великі фірми, тому поєднання капіталізму великих фірм і підприємництва здається найкращим варіантом.</a:t>
            </a:r>
            <a:endParaRPr lang="ru-RU"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36583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a:solidFill>
                  <a:schemeClr val="tx1"/>
                </a:solidFill>
                <a:latin typeface="Times New Roman" panose="02020603050405020304" pitchFamily="18" charset="0"/>
                <a:cs typeface="Times New Roman" panose="02020603050405020304" pitchFamily="18" charset="0"/>
              </a:rPr>
              <a:t>2. Капіталізм та соціалізм: економічна сутність і принципові відмінності</a:t>
            </a:r>
          </a:p>
        </p:txBody>
      </p:sp>
      <p:sp>
        <p:nvSpPr>
          <p:cNvPr id="10" name="Прямоугольник 9"/>
          <p:cNvSpPr/>
          <p:nvPr/>
        </p:nvSpPr>
        <p:spPr>
          <a:xfrm>
            <a:off x="179294" y="1211027"/>
            <a:ext cx="2259106" cy="4901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Bef>
                <a:spcPts val="1000"/>
              </a:spcBef>
              <a:spcAft>
                <a:spcPts val="0"/>
              </a:spcAft>
            </a:pPr>
            <a:r>
              <a:rPr lang="uk-UA" sz="2400" b="1" i="1" u="sng" dirty="0">
                <a:solidFill>
                  <a:srgbClr val="000000"/>
                </a:solidFill>
                <a:latin typeface="Times New Roman" panose="02020603050405020304" pitchFamily="18" charset="0"/>
                <a:ea typeface="MS Gothic" panose="020B0609070205080204" pitchFamily="49" charset="-128"/>
                <a:cs typeface="Times New Roman" panose="02020603050405020304" pitchFamily="18" charset="0"/>
              </a:rPr>
              <a:t>Соціалізм</a:t>
            </a:r>
            <a:endParaRPr lang="ru-RU" sz="2400" b="1" dirty="0">
              <a:solidFill>
                <a:srgbClr val="4F81BD"/>
              </a:solidFill>
              <a:effectLst/>
              <a:latin typeface="Calibri" panose="020F0502020204030204" pitchFamily="34" charset="0"/>
              <a:ea typeface="MS Gothic" panose="020B0609070205080204" pitchFamily="49" charset="-128"/>
              <a:cs typeface="Times New Roman" panose="02020603050405020304" pitchFamily="18" charset="0"/>
            </a:endParaRPr>
          </a:p>
        </p:txBody>
      </p:sp>
      <p:sp>
        <p:nvSpPr>
          <p:cNvPr id="11" name="Прямоугольник 10"/>
          <p:cNvSpPr/>
          <p:nvPr/>
        </p:nvSpPr>
        <p:spPr>
          <a:xfrm>
            <a:off x="2630905" y="959643"/>
            <a:ext cx="7908758" cy="104797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широкий спектр економічних концепцій і моделей, у яких важливе місце займають суспільний або колективний контроль над ключовими ресурсами, соціальна рівність та орієнтація економічної діяльності на суспільні потреби. </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3" name="Прямоугольник 2"/>
          <p:cNvSpPr/>
          <p:nvPr/>
        </p:nvSpPr>
        <p:spPr>
          <a:xfrm>
            <a:off x="352926" y="2584043"/>
            <a:ext cx="3946358" cy="264072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31800" algn="just">
              <a:lnSpc>
                <a:spcPct val="115000"/>
              </a:lnSpc>
              <a:spcAft>
                <a:spcPts val="0"/>
              </a:spcAft>
            </a:pPr>
            <a:r>
              <a:rPr lang="uk-UA" sz="1600" smtClean="0">
                <a:latin typeface="Times New Roman" panose="02020603050405020304" pitchFamily="18" charset="0"/>
                <a:ea typeface="MS Mincho"/>
                <a:cs typeface="Times New Roman" panose="02020603050405020304" pitchFamily="18" charset="0"/>
              </a:rPr>
              <a:t>У різних формах соціалізму можуть поєднуватися:</a:t>
            </a:r>
            <a:endParaRPr lang="ru-RU" sz="140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1600" smtClean="0">
                <a:latin typeface="Times New Roman" panose="02020603050405020304" pitchFamily="18" charset="0"/>
                <a:ea typeface="MS Mincho"/>
                <a:cs typeface="Times New Roman" panose="02020603050405020304" pitchFamily="18" charset="0"/>
              </a:rPr>
              <a:t>державна власність; </a:t>
            </a:r>
            <a:endParaRPr lang="ru-RU" sz="140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1600" smtClean="0">
                <a:latin typeface="Times New Roman" panose="02020603050405020304" pitchFamily="18" charset="0"/>
                <a:ea typeface="MS Mincho"/>
                <a:cs typeface="Times New Roman" panose="02020603050405020304" pitchFamily="18" charset="0"/>
              </a:rPr>
              <a:t>кооперативна власність; </a:t>
            </a:r>
            <a:endParaRPr lang="ru-RU" sz="140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1600" smtClean="0">
                <a:latin typeface="Times New Roman" panose="02020603050405020304" pitchFamily="18" charset="0"/>
                <a:ea typeface="MS Mincho"/>
                <a:cs typeface="Times New Roman" panose="02020603050405020304" pitchFamily="18" charset="0"/>
              </a:rPr>
              <a:t>суспільна власність; </a:t>
            </a:r>
            <a:endParaRPr lang="ru-RU" sz="140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1600" smtClean="0">
                <a:latin typeface="Times New Roman" panose="02020603050405020304" pitchFamily="18" charset="0"/>
                <a:ea typeface="MS Mincho"/>
                <a:cs typeface="Times New Roman" panose="02020603050405020304" pitchFamily="18" charset="0"/>
              </a:rPr>
              <a:t>регулювання приватної власності; </a:t>
            </a:r>
            <a:endParaRPr lang="ru-RU" sz="140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1600" smtClean="0">
                <a:latin typeface="Times New Roman" panose="02020603050405020304" pitchFamily="18" charset="0"/>
                <a:ea typeface="MS Mincho"/>
                <a:cs typeface="Times New Roman" panose="02020603050405020304" pitchFamily="18" charset="0"/>
              </a:rPr>
              <a:t>планування; </a:t>
            </a:r>
            <a:endParaRPr lang="ru-RU" sz="140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1600" smtClean="0">
                <a:latin typeface="Times New Roman" panose="02020603050405020304" pitchFamily="18" charset="0"/>
                <a:ea typeface="MS Mincho"/>
                <a:cs typeface="Times New Roman" panose="02020603050405020304" pitchFamily="18" charset="0"/>
              </a:rPr>
              <a:t>соціальне забезпечення; </a:t>
            </a:r>
            <a:endParaRPr lang="ru-RU" sz="1400" smtClean="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sz="1600" smtClean="0">
                <a:latin typeface="Times New Roman" panose="02020603050405020304" pitchFamily="18" charset="0"/>
                <a:ea typeface="MS Mincho"/>
                <a:cs typeface="Times New Roman" panose="02020603050405020304" pitchFamily="18" charset="0"/>
              </a:rPr>
              <a:t>перерозподіл доходів.</a:t>
            </a:r>
            <a:endParaRPr lang="ru-RU" sz="1400" dirty="0">
              <a:effectLst/>
              <a:latin typeface="Times New Roman" panose="02020603050405020304" pitchFamily="18" charset="0"/>
              <a:ea typeface="MS Mincho"/>
              <a:cs typeface="Times New Roman" panose="02020603050405020304" pitchFamily="18" charset="0"/>
            </a:endParaRPr>
          </a:p>
        </p:txBody>
      </p:sp>
      <p:sp>
        <p:nvSpPr>
          <p:cNvPr id="2" name="Прямоугольник 1"/>
          <p:cNvSpPr/>
          <p:nvPr/>
        </p:nvSpPr>
        <p:spPr>
          <a:xfrm>
            <a:off x="4668252" y="2332659"/>
            <a:ext cx="6096000" cy="3596369"/>
          </a:xfrm>
          <a:prstGeom prst="rect">
            <a:avLst/>
          </a:prstGeom>
        </p:spPr>
        <p:txBody>
          <a:bodyPr>
            <a:spAutoFit/>
          </a:bodyPr>
          <a:lstStyle/>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Історичні соціалістичні системи XX століття часто поєднували домінування державної власності з централізованим плануванням. Однак поняття соціалізму не є повним синонімом командної економіки. Теоретично можливі різні способи суспільної організації власності та розподілу.</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Ключовим питанням соціалістичного підходу є не лише ефективність виробництва, а й те, як результати економічної діяльності розподіляються між членами суспільства та наскільки економічні ресурси підпорядковуються колективним цілям</a:t>
            </a:r>
            <a:r>
              <a:rPr lang="uk-UA" dirty="0" smtClean="0">
                <a:latin typeface="Times New Roman" panose="02020603050405020304" pitchFamily="18" charset="0"/>
                <a:ea typeface="MS Mincho"/>
                <a:cs typeface="Times New Roman" panose="02020603050405020304" pitchFamily="18" charset="0"/>
              </a:rPr>
              <a:t>.</a:t>
            </a:r>
            <a:endParaRPr lang="ru-RU" sz="1600" dirty="0">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2172752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a:solidFill>
                  <a:schemeClr val="tx1"/>
                </a:solidFill>
                <a:latin typeface="Times New Roman" panose="02020603050405020304" pitchFamily="18" charset="0"/>
                <a:cs typeface="Times New Roman" panose="02020603050405020304" pitchFamily="18" charset="0"/>
              </a:rPr>
              <a:t>2. Капіталізм та соціалізм: економічна сутність і принципові відмінності</a:t>
            </a:r>
          </a:p>
        </p:txBody>
      </p:sp>
      <p:sp>
        <p:nvSpPr>
          <p:cNvPr id="4" name="Прямоугольник 3"/>
          <p:cNvSpPr/>
          <p:nvPr/>
        </p:nvSpPr>
        <p:spPr>
          <a:xfrm>
            <a:off x="385011" y="776009"/>
            <a:ext cx="8871284" cy="5826210"/>
          </a:xfrm>
          <a:prstGeom prst="rect">
            <a:avLst/>
          </a:prstGeom>
        </p:spPr>
        <p:txBody>
          <a:bodyPr wrap="square">
            <a:spAutoFit/>
          </a:bodyPr>
          <a:lstStyle/>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Ідеальні капіталістична і соціалістична моделі є теоретичними конструкціями. Реальні країни поєднують різні інститути. </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Наприклад, у ринковій економіці держава:</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збирає податки;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регулює банки;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фінансує освіту;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забезпечує соціальний захист;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встановлює екологічні стандарти;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здійснює антимонопольну політику;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може володіти підприємствами. </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З іншого боку, у системах із значною державною власністю можуть існувати:</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приватні підприємства;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ринки;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конкуренція;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приватні інвестиції; </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MS Mincho"/>
                <a:cs typeface="Times New Roman" panose="02020603050405020304" pitchFamily="18" charset="0"/>
              </a:rPr>
              <a:t>підприємництво. </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Отже, сучасні економічні системи краще розглядати </a:t>
            </a:r>
            <a:r>
              <a:rPr lang="uk-UA" b="1" dirty="0">
                <a:latin typeface="Times New Roman" panose="02020603050405020304" pitchFamily="18" charset="0"/>
                <a:ea typeface="MS Mincho"/>
                <a:cs typeface="Times New Roman" panose="02020603050405020304" pitchFamily="18" charset="0"/>
              </a:rPr>
              <a:t>не як окремі «коробки», а як спектр поєднання ринкових і державних механізмів.</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1808598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81262" y="843154"/>
            <a:ext cx="9288379" cy="1685077"/>
          </a:xfrm>
          <a:prstGeom prst="rect">
            <a:avLst/>
          </a:prstGeom>
        </p:spPr>
        <p:txBody>
          <a:bodyPr wrap="square">
            <a:spAutoFit/>
          </a:bodyPr>
          <a:lstStyle/>
          <a:p>
            <a:pPr indent="431800" algn="just">
              <a:lnSpc>
                <a:spcPct val="115000"/>
              </a:lnSpc>
              <a:spcAft>
                <a:spcPts val="0"/>
              </a:spcAft>
            </a:pPr>
            <a:r>
              <a:rPr lang="uk-UA" smtClean="0">
                <a:latin typeface="Times New Roman" panose="02020603050405020304" pitchFamily="18" charset="0"/>
                <a:ea typeface="MS Mincho"/>
                <a:cs typeface="Times New Roman" panose="02020603050405020304" pitchFamily="18" charset="0"/>
              </a:rPr>
              <a:t>Змішана економіка сформувалася як відповідь на обмеження крайніх моделей. Ринок добре координує децентралізовані рішення та створює стимули до інновацій, але не гарантує суспільно оптимальних результатів у випадку монополій, зовнішніх ефектів, суспільних благ або значної нерівності. Водночас надмірне централізоване втручання держави може породжувати бюрократію, слабкі стимули та неефективний розподіл ресурсів.</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3" name="Прямоугольник 2"/>
          <p:cNvSpPr/>
          <p:nvPr/>
        </p:nvSpPr>
        <p:spPr>
          <a:xfrm>
            <a:off x="1034241" y="2920555"/>
            <a:ext cx="8021053" cy="168507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indent="431800" algn="just">
              <a:lnSpc>
                <a:spcPct val="115000"/>
              </a:lnSpc>
              <a:spcAft>
                <a:spcPts val="0"/>
              </a:spcAft>
            </a:pPr>
            <a:r>
              <a:rPr lang="uk-UA" b="1" dirty="0">
                <a:latin typeface="Times New Roman" panose="02020603050405020304" pitchFamily="18" charset="0"/>
                <a:ea typeface="MS Mincho"/>
                <a:cs typeface="Times New Roman" panose="02020603050405020304" pitchFamily="18" charset="0"/>
              </a:rPr>
              <a:t>Змішана економічна система</a:t>
            </a:r>
            <a:r>
              <a:rPr lang="uk-UA" dirty="0">
                <a:latin typeface="Times New Roman" panose="02020603050405020304" pitchFamily="18" charset="0"/>
                <a:ea typeface="MS Mincho"/>
                <a:cs typeface="Times New Roman" panose="02020603050405020304" pitchFamily="18" charset="0"/>
              </a:rPr>
              <a:t> – це система, у якій ринкові механізми поєднуються з активною участю держави у регулюванні, перерозподілі, забезпеченні суспільних благ і досягненні стратегічних цілей. Вона може містити приватну та державну власність, ринкові та регульовані ціни, конкуренцію та державну промислову політику.</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5" name="Прямоугольник 4"/>
          <p:cNvSpPr/>
          <p:nvPr/>
        </p:nvSpPr>
        <p:spPr>
          <a:xfrm>
            <a:off x="261863" y="5195181"/>
            <a:ext cx="10234864" cy="7294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Схематично:</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b="1" dirty="0">
                <a:latin typeface="Times New Roman" panose="02020603050405020304" pitchFamily="18" charset="0"/>
                <a:ea typeface="MS Mincho"/>
                <a:cs typeface="Times New Roman" panose="02020603050405020304" pitchFamily="18" charset="0"/>
              </a:rPr>
              <a:t>Ринок + Держава + Інститути + Громадянське суспільство = змішана економічна система</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359013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5221" y="786318"/>
            <a:ext cx="7780421" cy="4552015"/>
          </a:xfrm>
          <a:prstGeom prst="rect">
            <a:avLst/>
          </a:prstGeom>
        </p:spPr>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Основні функції держави</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Правова: захист власності, контрактів і конкуренції.</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Макроекономічна: стабілізація через бюджетну та монетарну політику, регулювання фінансової системи, податкова політика.</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Регуляторна: фінансовий нагляд, антимонопольна політика, захист споживачів.</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Соціальна: пенсійне забезпечення; допомогу безробітним; підтримку малозабезпечених; доступ до освіти; охорону здоров'я; соціальне страхування.</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Стратегічна: Держава може підтримувати: критичну інфраструктуру; оборонний сектор; енергетичну безпеку; інновації; стратегічні технології; зелену трансформацію.</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Екологічна: коригування негативних зовнішніх ефектів та підтримка зеленої трансформації.</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4" name="Прямоугольник 3"/>
          <p:cNvSpPr/>
          <p:nvPr/>
        </p:nvSpPr>
        <p:spPr>
          <a:xfrm>
            <a:off x="74548" y="5951865"/>
            <a:ext cx="9930063" cy="41088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У змішаній економіці приватний сектор залишається ключовим виробником товарів і послуг.</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3416210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52926" y="810721"/>
            <a:ext cx="9111916" cy="2003625"/>
          </a:xfrm>
          <a:prstGeom prst="rect">
            <a:avLst/>
          </a:prstGeom>
        </p:spPr>
        <p:txBody>
          <a:bodyPr wrap="square">
            <a:spAutoFit/>
          </a:bodyPr>
          <a:lstStyle/>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Державні підприємства є важливою складовою багатьох змішаних економік. Вони особливо поширені в енергетиці, транспорті, інфраструктурі, обороні та окремих фінансових і видобувних секторах. Наявність державних підприємств сама по собі не означає переходу до командної економіки. Важливо, наскільки вони працюють у конкурентному середовищі, чи мають прозоре корпоративне управління та чи розмежовані функції держави як власника і регулятора.</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3" name="Прямоугольник 2"/>
          <p:cNvSpPr/>
          <p:nvPr/>
        </p:nvSpPr>
        <p:spPr>
          <a:xfrm>
            <a:off x="352926" y="3205615"/>
            <a:ext cx="9042086" cy="295927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Моделі змішаної економіки</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i="1" u="sng" dirty="0">
                <a:latin typeface="Times New Roman" panose="02020603050405020304" pitchFamily="18" charset="0"/>
                <a:ea typeface="MS Mincho"/>
                <a:cs typeface="Times New Roman" panose="02020603050405020304" pitchFamily="18" charset="0"/>
              </a:rPr>
              <a:t>Ліберальна модель</a:t>
            </a:r>
            <a:r>
              <a:rPr lang="uk-UA" dirty="0">
                <a:latin typeface="Times New Roman" panose="02020603050405020304" pitchFamily="18" charset="0"/>
                <a:ea typeface="MS Mincho"/>
                <a:cs typeface="Times New Roman" panose="02020603050405020304" pitchFamily="18" charset="0"/>
              </a:rPr>
              <a:t> характеризується більшою роллю приватного сектору, конкуренції та ринків. </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i="1" u="sng" dirty="0">
                <a:latin typeface="Times New Roman" panose="02020603050405020304" pitchFamily="18" charset="0"/>
                <a:ea typeface="MS Mincho"/>
                <a:cs typeface="Times New Roman" panose="02020603050405020304" pitchFamily="18" charset="0"/>
              </a:rPr>
              <a:t>Соціал-демократична модель</a:t>
            </a:r>
            <a:r>
              <a:rPr lang="uk-UA" dirty="0">
                <a:latin typeface="Times New Roman" panose="02020603050405020304" pitchFamily="18" charset="0"/>
                <a:ea typeface="MS Mincho"/>
                <a:cs typeface="Times New Roman" panose="02020603050405020304" pitchFamily="18" charset="0"/>
              </a:rPr>
              <a:t> поєднує ринкову економіку з розвиненим соціальним захистом і значним перерозподілом. </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i="1" u="sng" dirty="0">
                <a:latin typeface="Times New Roman" panose="02020603050405020304" pitchFamily="18" charset="0"/>
                <a:ea typeface="MS Mincho"/>
                <a:cs typeface="Times New Roman" panose="02020603050405020304" pitchFamily="18" charset="0"/>
              </a:rPr>
              <a:t>Соціально-ринкова модель</a:t>
            </a:r>
            <a:r>
              <a:rPr lang="uk-UA" dirty="0">
                <a:latin typeface="Times New Roman" panose="02020603050405020304" pitchFamily="18" charset="0"/>
                <a:ea typeface="MS Mincho"/>
                <a:cs typeface="Times New Roman" panose="02020603050405020304" pitchFamily="18" charset="0"/>
              </a:rPr>
              <a:t> робить акцент на конкуренції, сильних правових інститутах і соціальному партнерстві. </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i="1" u="sng" dirty="0">
                <a:latin typeface="Times New Roman" panose="02020603050405020304" pitchFamily="18" charset="0"/>
                <a:ea typeface="MS Mincho"/>
                <a:cs typeface="Times New Roman" panose="02020603050405020304" pitchFamily="18" charset="0"/>
              </a:rPr>
              <a:t>Координована або державницька модель</a:t>
            </a:r>
            <a:r>
              <a:rPr lang="uk-UA" dirty="0">
                <a:latin typeface="Times New Roman" panose="02020603050405020304" pitchFamily="18" charset="0"/>
                <a:ea typeface="MS Mincho"/>
                <a:cs typeface="Times New Roman" panose="02020603050405020304" pitchFamily="18" charset="0"/>
              </a:rPr>
              <a:t> допускає активнішу промислову політику та державну участь у стратегічних секторах.</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1480603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85010" y="634606"/>
            <a:ext cx="8983579" cy="1754326"/>
          </a:xfrm>
          <a:prstGeom prst="rect">
            <a:avLst/>
          </a:prstGeom>
        </p:spPr>
        <p:txBody>
          <a:bodyPr wrap="square">
            <a:spAutoFit/>
          </a:bodyPr>
          <a:lstStyle/>
          <a:p>
            <a:r>
              <a:rPr lang="uk-UA" dirty="0" smtClean="0">
                <a:latin typeface="Times New Roman" panose="02020603050405020304" pitchFamily="18" charset="0"/>
                <a:ea typeface="MS Mincho"/>
              </a:rPr>
              <a:t>Останнім часом </a:t>
            </a:r>
            <a:r>
              <a:rPr lang="uk-UA" dirty="0">
                <a:latin typeface="Times New Roman" panose="02020603050405020304" pitchFamily="18" charset="0"/>
                <a:ea typeface="MS Mincho"/>
              </a:rPr>
              <a:t>глобальна соціально-економічна система набуває рис гомогенності та розподіляється на чотири </a:t>
            </a:r>
            <a:r>
              <a:rPr lang="uk-UA" dirty="0" err="1">
                <a:latin typeface="Times New Roman" panose="02020603050405020304" pitchFamily="18" charset="0"/>
                <a:ea typeface="MS Mincho"/>
              </a:rPr>
              <a:t>квазіізольовані</a:t>
            </a:r>
            <a:r>
              <a:rPr lang="uk-UA" dirty="0">
                <a:latin typeface="Times New Roman" panose="02020603050405020304" pitchFamily="18" charset="0"/>
                <a:ea typeface="MS Mincho"/>
              </a:rPr>
              <a:t> національні підсистеми залежно від обраного механізму </a:t>
            </a:r>
            <a:r>
              <a:rPr lang="uk-UA" dirty="0" smtClean="0">
                <a:latin typeface="Times New Roman" panose="02020603050405020304" pitchFamily="18" charset="0"/>
                <a:ea typeface="MS Mincho"/>
              </a:rPr>
              <a:t>господарювання:</a:t>
            </a:r>
          </a:p>
          <a:p>
            <a:pPr marL="285750" indent="-285750">
              <a:buFont typeface="Arial" panose="020B0604020202020204" pitchFamily="34" charset="0"/>
              <a:buChar char="•"/>
            </a:pPr>
            <a:r>
              <a:rPr lang="uk-UA" dirty="0" smtClean="0">
                <a:latin typeface="Times New Roman" panose="02020603050405020304" pitchFamily="18" charset="0"/>
                <a:ea typeface="MS Mincho"/>
              </a:rPr>
              <a:t>ринкові </a:t>
            </a:r>
            <a:r>
              <a:rPr lang="uk-UA" dirty="0">
                <a:latin typeface="Times New Roman" panose="02020603050405020304" pitchFamily="18" charset="0"/>
                <a:ea typeface="MS Mincho"/>
              </a:rPr>
              <a:t>розвинуті та ті, що розвиваються</a:t>
            </a:r>
            <a:r>
              <a:rPr lang="uk-UA" dirty="0" smtClean="0">
                <a:latin typeface="Times New Roman" panose="02020603050405020304" pitchFamily="18" charset="0"/>
                <a:ea typeface="MS Mincho"/>
              </a:rPr>
              <a:t>;</a:t>
            </a:r>
          </a:p>
          <a:p>
            <a:pPr marL="285750" indent="-285750">
              <a:buFont typeface="Arial" panose="020B0604020202020204" pitchFamily="34" charset="0"/>
              <a:buChar char="•"/>
            </a:pPr>
            <a:r>
              <a:rPr lang="uk-UA" dirty="0" smtClean="0">
                <a:latin typeface="Times New Roman" panose="02020603050405020304" pitchFamily="18" charset="0"/>
                <a:ea typeface="MS Mincho"/>
              </a:rPr>
              <a:t>соціалістичні </a:t>
            </a:r>
            <a:r>
              <a:rPr lang="uk-UA" dirty="0">
                <a:latin typeface="Times New Roman" panose="02020603050405020304" pitchFamily="18" charset="0"/>
                <a:ea typeface="MS Mincho"/>
              </a:rPr>
              <a:t>(планові); </a:t>
            </a:r>
            <a:endParaRPr lang="uk-UA" dirty="0" smtClean="0">
              <a:latin typeface="Times New Roman" panose="02020603050405020304" pitchFamily="18" charset="0"/>
              <a:ea typeface="MS Mincho"/>
            </a:endParaRPr>
          </a:p>
          <a:p>
            <a:pPr marL="285750" indent="-285750">
              <a:buFont typeface="Arial" panose="020B0604020202020204" pitchFamily="34" charset="0"/>
              <a:buChar char="•"/>
            </a:pPr>
            <a:r>
              <a:rPr lang="uk-UA" dirty="0" smtClean="0">
                <a:latin typeface="Times New Roman" panose="02020603050405020304" pitchFamily="18" charset="0"/>
                <a:ea typeface="MS Mincho"/>
              </a:rPr>
              <a:t>змішані </a:t>
            </a:r>
            <a:r>
              <a:rPr lang="uk-UA" dirty="0">
                <a:latin typeface="Times New Roman" panose="02020603050405020304" pitchFamily="18" charset="0"/>
                <a:ea typeface="MS Mincho"/>
              </a:rPr>
              <a:t>соціально-економічні системи та перехідні </a:t>
            </a:r>
            <a:r>
              <a:rPr lang="uk-UA" dirty="0" smtClean="0">
                <a:latin typeface="Times New Roman" panose="02020603050405020304" pitchFamily="18" charset="0"/>
                <a:ea typeface="MS Mincho"/>
              </a:rPr>
              <a:t>системи.</a:t>
            </a:r>
            <a:endParaRPr lang="ru-RU" dirty="0"/>
          </a:p>
        </p:txBody>
      </p:sp>
      <p:sp>
        <p:nvSpPr>
          <p:cNvPr id="3" name="Прямоугольник 2"/>
          <p:cNvSpPr/>
          <p:nvPr/>
        </p:nvSpPr>
        <p:spPr>
          <a:xfrm>
            <a:off x="513348" y="2534907"/>
            <a:ext cx="8855241" cy="3889398"/>
          </a:xfrm>
          <a:prstGeom prst="rect">
            <a:avLst/>
          </a:prstGeom>
        </p:spPr>
        <p:txBody>
          <a:bodyPr wrap="square">
            <a:spAutoFit/>
          </a:bodyPr>
          <a:lstStyle/>
          <a:p>
            <a:pPr indent="457200" algn="just">
              <a:lnSpc>
                <a:spcPct val="115000"/>
              </a:lnSpc>
              <a:spcAft>
                <a:spcPts val="0"/>
              </a:spcAft>
            </a:pPr>
            <a:r>
              <a:rPr lang="uk-UA" b="1" i="1" u="sng" dirty="0">
                <a:latin typeface="Times New Roman" panose="02020603050405020304" pitchFamily="18" charset="0"/>
                <a:ea typeface="Times New Roman" panose="02020603050405020304" pitchFamily="18" charset="0"/>
              </a:rPr>
              <a:t>До країн з розвинутою ринковою соціально-економічною системою</a:t>
            </a:r>
            <a:r>
              <a:rPr lang="uk-UA" dirty="0">
                <a:latin typeface="Times New Roman" panose="02020603050405020304" pitchFamily="18" charset="0"/>
                <a:ea typeface="Times New Roman" panose="02020603050405020304" pitchFamily="18" charset="0"/>
              </a:rPr>
              <a:t> належать майже усі країни Західної Європи, США, Канада, Японія, Ізраїль, ПАР, Австралія і Нова Зеландія. </a:t>
            </a:r>
            <a:endParaRPr lang="uk-UA" dirty="0" smtClean="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uk-UA" dirty="0" smtClean="0">
                <a:latin typeface="Times New Roman" panose="02020603050405020304" pitchFamily="18" charset="0"/>
                <a:ea typeface="Times New Roman" panose="02020603050405020304" pitchFamily="18" charset="0"/>
              </a:rPr>
              <a:t>Їм </a:t>
            </a:r>
            <a:r>
              <a:rPr lang="uk-UA" dirty="0">
                <a:latin typeface="Times New Roman" panose="02020603050405020304" pitchFamily="18" charset="0"/>
                <a:ea typeface="Times New Roman" panose="02020603050405020304" pitchFamily="18" charset="0"/>
              </a:rPr>
              <a:t>властиві технологічна і соціально-економічна багатоукладність, механізми саморозвитку на основі приватної та суспільної власності, висока інтегрованість у глобальну систему (країни домінують у світовій торгівлі), вони мають високий рівень економічного та соціального розвитку (ВВП на душу населення становить понад 12 тис. </a:t>
            </a:r>
            <a:r>
              <a:rPr lang="uk-UA" dirty="0" err="1">
                <a:latin typeface="Times New Roman" panose="02020603050405020304" pitchFamily="18" charset="0"/>
                <a:ea typeface="Times New Roman" panose="02020603050405020304" pitchFamily="18" charset="0"/>
              </a:rPr>
              <a:t>дол</a:t>
            </a:r>
            <a:r>
              <a:rPr lang="uk-UA" dirty="0">
                <a:latin typeface="Times New Roman" panose="02020603050405020304" pitchFamily="18" charset="0"/>
                <a:ea typeface="Times New Roman" panose="02020603050405020304" pitchFamily="18" charset="0"/>
              </a:rPr>
              <a:t>., за паритетом купівельної спроможності – ПКС). </a:t>
            </a:r>
            <a:endParaRPr lang="uk-UA" dirty="0" smtClean="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uk-UA" dirty="0" smtClean="0">
                <a:latin typeface="Times New Roman" panose="02020603050405020304" pitchFamily="18" charset="0"/>
                <a:ea typeface="Times New Roman" panose="02020603050405020304" pitchFamily="18" charset="0"/>
              </a:rPr>
              <a:t>Більшість </a:t>
            </a:r>
            <a:r>
              <a:rPr lang="uk-UA" dirty="0">
                <a:latin typeface="Times New Roman" panose="02020603050405020304" pitchFamily="18" charset="0"/>
                <a:ea typeface="Times New Roman" panose="02020603050405020304" pitchFamily="18" charset="0"/>
              </a:rPr>
              <a:t>цих країн вирізняє високий рівень розвитку продуктивних сил на основі інформаційно-технологічного способу виробництва, у галузевій структурі ВВП цих країн переважає сфера послуг (понад 70%), що свідчить про постіндустріальний рівень розвитку.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2466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36884" y="897465"/>
            <a:ext cx="8406063" cy="4665188"/>
          </a:xfrm>
          <a:prstGeom prst="rect">
            <a:avLst/>
          </a:prstGeom>
        </p:spPr>
        <p:txBody>
          <a:bodyPr wrap="square">
            <a:spAutoFit/>
          </a:bodyPr>
          <a:lstStyle/>
          <a:p>
            <a:pPr indent="457200" algn="just">
              <a:lnSpc>
                <a:spcPct val="115000"/>
              </a:lnSpc>
              <a:spcAft>
                <a:spcPts val="0"/>
              </a:spcAft>
            </a:pPr>
            <a:r>
              <a:rPr lang="uk-UA" sz="2000" b="1" i="1" u="sng" dirty="0">
                <a:latin typeface="Times New Roman" panose="02020603050405020304" pitchFamily="18" charset="0"/>
                <a:ea typeface="Times New Roman" panose="02020603050405020304" pitchFamily="18" charset="0"/>
              </a:rPr>
              <a:t>Країни з ринковою економікою, що розвиваються,</a:t>
            </a:r>
            <a:r>
              <a:rPr lang="uk-UA" sz="2000" dirty="0">
                <a:latin typeface="Times New Roman" panose="02020603050405020304" pitchFamily="18" charset="0"/>
                <a:ea typeface="Times New Roman" panose="02020603050405020304" pitchFamily="18" charset="0"/>
              </a:rPr>
              <a:t> становлять собою найбільшу групу, яка налічує близько 156 країн, що розвиваються. Особливостями розвитку таких соціально-економічних систем є те, що загальний обсяг ВВП у 12 разів менше, ВВП на душу населення у 10 разів менше, ніж відповідні показники групи розвинутих країн з розвинутою ринковою системою. </a:t>
            </a:r>
            <a:endParaRPr lang="uk-UA" sz="2000" dirty="0" smtClean="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uk-UA" sz="2000" dirty="0" smtClean="0">
                <a:latin typeface="Times New Roman" panose="02020603050405020304" pitchFamily="18" charset="0"/>
                <a:ea typeface="Times New Roman" panose="02020603050405020304" pitchFamily="18" charset="0"/>
              </a:rPr>
              <a:t>Для </a:t>
            </a:r>
            <a:r>
              <a:rPr lang="uk-UA" sz="2000" dirty="0">
                <a:latin typeface="Times New Roman" panose="02020603050405020304" pitchFamily="18" charset="0"/>
                <a:ea typeface="Times New Roman" panose="02020603050405020304" pitchFamily="18" charset="0"/>
              </a:rPr>
              <a:t>більшості країн, що розвиваються, зберігається стара модель міжнародного поділу праці, тобто це – основні сировинні регіони, де структура господарств характеризується багатоукладністю з переважанням нетоварних форм господарювання (мається на увазі переважання видобувних галузей над обробними), причому ця частка нетоварних, традиційних форм господарювання у соціально-економічних системах різних країн неоднакова. </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939361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2506" y="634606"/>
            <a:ext cx="10026315" cy="5507662"/>
          </a:xfrm>
          <a:prstGeom prst="rect">
            <a:avLst/>
          </a:prstGeom>
        </p:spPr>
        <p:txBody>
          <a:bodyPr wrap="square">
            <a:spAutoFit/>
          </a:bodyPr>
          <a:lstStyle/>
          <a:p>
            <a:pPr indent="457200" algn="just">
              <a:lnSpc>
                <a:spcPct val="115000"/>
              </a:lnSpc>
              <a:spcAft>
                <a:spcPts val="0"/>
              </a:spcAft>
            </a:pPr>
            <a:r>
              <a:rPr lang="uk-UA" b="1" i="1" u="sng" dirty="0">
                <a:latin typeface="Times New Roman" panose="02020603050405020304" pitchFamily="18" charset="0"/>
                <a:ea typeface="Times New Roman" panose="02020603050405020304" pitchFamily="18" charset="0"/>
              </a:rPr>
              <a:t>Соціально-економічні системи країн з командно-адміністративним механізмом господарювання</a:t>
            </a:r>
            <a:r>
              <a:rPr lang="uk-UA" dirty="0">
                <a:latin typeface="Times New Roman" panose="02020603050405020304" pitchFamily="18" charset="0"/>
                <a:ea typeface="Times New Roman" panose="02020603050405020304" pitchFamily="18" charset="0"/>
              </a:rPr>
              <a:t> (соціалістичним устроєм) представлені у сучасній глобалізованій системі такими країнами, як Китай, Корейська народно-демократична республіка (КНДР), Куба, Монголія, В’єтнам (класифікація, запропонована ЮНКТАД – Конференція ООН з торгівлі та розвитку). </a:t>
            </a:r>
            <a:endParaRPr lang="uk-UA" dirty="0" smtClean="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uk-UA" dirty="0" smtClean="0">
                <a:latin typeface="Times New Roman" panose="02020603050405020304" pitchFamily="18" charset="0"/>
                <a:ea typeface="Times New Roman" panose="02020603050405020304" pitchFamily="18" charset="0"/>
              </a:rPr>
              <a:t>Соціально-економічній </a:t>
            </a:r>
            <a:r>
              <a:rPr lang="uk-UA" dirty="0">
                <a:latin typeface="Times New Roman" panose="02020603050405020304" pitchFamily="18" charset="0"/>
                <a:ea typeface="Times New Roman" panose="02020603050405020304" pitchFamily="18" charset="0"/>
              </a:rPr>
              <a:t>системі з соціалістичним устроєм властиві суспільна власність на засоби виробництва; однотипний державний лад; єдина ідеологія; загальні інтереси; централізація керування економікою з жорсткими командно-адміністративними методами управління; монополія держави на засоби виробництва з нарощуванням потенціалу важкої індустрії, відсутність нормальної конкуренції тощо. Слід зауважити, що елементи централізованої системи управління економікою (наприклад, прискорена індустріалізація) реалізуються неоднаково в різних країнах. У зовнішньоекономічній політиці уряд дотримується автаркії, тобто забезпечення розвитку власними ресурсами за максимального скорочення обсягів зовнішньої торгівлі. Проте ця група неоднорідна. У Китаї за умов правління комуністичної партії швидкими темпами розвивається економіка (з 2010 року Китай посідає 2 місце у світі за номінальним ВВП) на основі розширення ринкових відносин та приватного сектору. Останнім часом соціально-економічна система В’єтнаму також прискорює свій розвиток за рахунок ринкових реформ. Куба та КНДР дотримуються планової системи та не допускають приватної власності.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60833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83151" y="792575"/>
            <a:ext cx="8390021" cy="5078313"/>
          </a:xfrm>
          <a:prstGeom prst="rect">
            <a:avLst/>
          </a:prstGeom>
        </p:spPr>
        <p:txBody>
          <a:bodyPr wrap="square">
            <a:spAutoFit/>
          </a:bodyPr>
          <a:lstStyle/>
          <a:p>
            <a:pPr indent="457200" algn="just"/>
            <a:r>
              <a:rPr lang="uk-UA" b="1" i="1" u="sng" dirty="0">
                <a:latin typeface="Times New Roman" panose="02020603050405020304" pitchFamily="18" charset="0"/>
                <a:ea typeface="MS Mincho"/>
              </a:rPr>
              <a:t>Змішана система притаманна </a:t>
            </a:r>
            <a:r>
              <a:rPr lang="uk-UA" dirty="0">
                <a:latin typeface="Times New Roman" panose="02020603050405020304" pitchFamily="18" charset="0"/>
                <a:ea typeface="MS Mincho"/>
              </a:rPr>
              <a:t>деяким промислово розвинутим країнам (Японії, Великобританії, Німеччині, Швеції, Італії, Австрії тощо) та забезпечує населенню держав найвищий рівень життя. </a:t>
            </a:r>
            <a:endParaRPr lang="uk-UA" dirty="0" smtClean="0">
              <a:latin typeface="Times New Roman" panose="02020603050405020304" pitchFamily="18" charset="0"/>
              <a:ea typeface="MS Mincho"/>
            </a:endParaRPr>
          </a:p>
          <a:p>
            <a:pPr indent="457200" algn="just"/>
            <a:r>
              <a:rPr lang="uk-UA" dirty="0" smtClean="0">
                <a:latin typeface="Times New Roman" panose="02020603050405020304" pitchFamily="18" charset="0"/>
                <a:ea typeface="MS Mincho"/>
              </a:rPr>
              <a:t>Роль </a:t>
            </a:r>
            <a:r>
              <a:rPr lang="uk-UA" dirty="0">
                <a:latin typeface="Times New Roman" panose="02020603050405020304" pitchFamily="18" charset="0"/>
                <a:ea typeface="MS Mincho"/>
              </a:rPr>
              <a:t>держави зводиться перш за все до створення сприятливих умов для ведення підприємницької діяльності, вдосконалення ринкової інфраструктури, забезпечення певних соціальних гарантій для населення, вирішення загальнонаціональних проблем і завдань. Вплив Уряду деяких держав на розвиток соціальної сфери настільки сильний, що таку національну систему називають соціально-ринковою. </a:t>
            </a:r>
            <a:endParaRPr lang="uk-UA" dirty="0" smtClean="0">
              <a:latin typeface="Times New Roman" panose="02020603050405020304" pitchFamily="18" charset="0"/>
              <a:ea typeface="MS Mincho"/>
            </a:endParaRPr>
          </a:p>
          <a:p>
            <a:pPr indent="457200" algn="just"/>
            <a:r>
              <a:rPr lang="uk-UA" dirty="0" smtClean="0">
                <a:latin typeface="Times New Roman" panose="02020603050405020304" pitchFamily="18" charset="0"/>
                <a:ea typeface="MS Mincho"/>
              </a:rPr>
              <a:t>У </a:t>
            </a:r>
            <a:r>
              <a:rPr lang="uk-UA" dirty="0">
                <a:latin typeface="Times New Roman" panose="02020603050405020304" pitchFamily="18" charset="0"/>
                <a:ea typeface="MS Mincho"/>
              </a:rPr>
              <a:t>Великобританії державний сектор становить 40%, у Швеції – понад 50%, в Австрії державі належить 30% економіки. </a:t>
            </a:r>
            <a:endParaRPr lang="uk-UA" dirty="0" smtClean="0">
              <a:latin typeface="Times New Roman" panose="02020603050405020304" pitchFamily="18" charset="0"/>
              <a:ea typeface="MS Mincho"/>
            </a:endParaRPr>
          </a:p>
          <a:p>
            <a:pPr indent="457200" algn="just"/>
            <a:r>
              <a:rPr lang="uk-UA" dirty="0" smtClean="0">
                <a:latin typeface="Times New Roman" panose="02020603050405020304" pitchFamily="18" charset="0"/>
                <a:ea typeface="MS Mincho"/>
              </a:rPr>
              <a:t>Маючи </a:t>
            </a:r>
            <a:r>
              <a:rPr lang="uk-UA" dirty="0">
                <a:latin typeface="Times New Roman" panose="02020603050405020304" pitchFamily="18" charset="0"/>
                <a:ea typeface="MS Mincho"/>
              </a:rPr>
              <a:t>спільні риси, вона характеризується певними національними особливостями. У Японії змішана система відрізняється розвиненим плануванням, яке носить індикативний, рекомендаційний характер. Така система характеризується високими темпами зростання продуктивності праці, високим рівнем національної самосвідомості. </a:t>
            </a:r>
            <a:endParaRPr lang="uk-UA" dirty="0" smtClean="0">
              <a:latin typeface="Times New Roman" panose="02020603050405020304" pitchFamily="18" charset="0"/>
              <a:ea typeface="MS Mincho"/>
            </a:endParaRPr>
          </a:p>
          <a:p>
            <a:pPr indent="457200" algn="just"/>
            <a:r>
              <a:rPr lang="uk-UA" dirty="0" smtClean="0">
                <a:latin typeface="Times New Roman" panose="02020603050405020304" pitchFamily="18" charset="0"/>
                <a:ea typeface="MS Mincho"/>
              </a:rPr>
              <a:t>Шведській </a:t>
            </a:r>
            <a:r>
              <a:rPr lang="uk-UA" dirty="0">
                <a:latin typeface="Times New Roman" panose="02020603050405020304" pitchFamily="18" charset="0"/>
                <a:ea typeface="MS Mincho"/>
              </a:rPr>
              <a:t>системі властива сильна соціальна політика, що істотно скорочує майнову нерівність за рахунок перерозподілу національного доходу. </a:t>
            </a:r>
            <a:endParaRPr lang="ru-RU" dirty="0"/>
          </a:p>
        </p:txBody>
      </p:sp>
    </p:spTree>
    <p:extLst>
      <p:ext uri="{BB962C8B-B14F-4D97-AF65-F5344CB8AC3E}">
        <p14:creationId xmlns:p14="http://schemas.microsoft.com/office/powerpoint/2010/main" val="1276147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3. Змішана економічна система як домінуюча модель сучасного світу</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17095" y="1299665"/>
            <a:ext cx="8646695" cy="3889398"/>
          </a:xfrm>
          <a:prstGeom prst="rect">
            <a:avLst/>
          </a:prstGeom>
        </p:spPr>
        <p:txBody>
          <a:bodyPr wrap="square">
            <a:spAutoFit/>
          </a:bodyPr>
          <a:lstStyle/>
          <a:p>
            <a:pPr indent="457200" algn="just">
              <a:lnSpc>
                <a:spcPct val="115000"/>
              </a:lnSpc>
              <a:spcAft>
                <a:spcPts val="0"/>
              </a:spcAft>
            </a:pPr>
            <a:r>
              <a:rPr lang="uk-UA" b="1" i="1" u="sng" dirty="0">
                <a:latin typeface="Times New Roman" panose="02020603050405020304" pitchFamily="18" charset="0"/>
                <a:ea typeface="Times New Roman" panose="02020603050405020304" pitchFamily="18" charset="0"/>
              </a:rPr>
              <a:t>До групи країн з перехідною соціально-економічною системою</a:t>
            </a:r>
            <a:r>
              <a:rPr lang="uk-UA" dirty="0">
                <a:latin typeface="Times New Roman" panose="02020603050405020304" pitchFamily="18" charset="0"/>
                <a:ea typeface="Times New Roman" panose="02020603050405020304" pitchFamily="18" charset="0"/>
              </a:rPr>
              <a:t> належать постсоціалістичні країни Центральної та Східної Європи. </a:t>
            </a:r>
            <a:endParaRPr lang="uk-UA" dirty="0" smtClean="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uk-UA" dirty="0" smtClean="0">
                <a:latin typeface="Times New Roman" panose="02020603050405020304" pitchFamily="18" charset="0"/>
                <a:ea typeface="Times New Roman" panose="02020603050405020304" pitchFamily="18" charset="0"/>
              </a:rPr>
              <a:t>Така </a:t>
            </a:r>
            <a:r>
              <a:rPr lang="uk-UA" dirty="0">
                <a:latin typeface="Times New Roman" panose="02020603050405020304" pitchFamily="18" charset="0"/>
                <a:ea typeface="Times New Roman" panose="02020603050405020304" pitchFamily="18" charset="0"/>
              </a:rPr>
              <a:t>система характеризується багатоукладністю, слабкою інтеграцією до глобальної системи, нерозвиненістю інститутів демократії, реформуванням політичної та соціально-економічної структури, переважанням позаекономічних форм і методів організації господарства, запроваджуваних державою. Тому спостерігається слабкий механізм саморегулювання. Властиві диспропорції та різні умови розвитку, суттєві відмінності у механізмі реалізації реформ, різниця у швидкості просування ринкового реформування у різних постсоціалістичних країнах. </a:t>
            </a:r>
            <a:endParaRPr lang="uk-UA" dirty="0" smtClean="0">
              <a:latin typeface="Times New Roman" panose="02020603050405020304" pitchFamily="18" charset="0"/>
              <a:ea typeface="Times New Roman" panose="02020603050405020304" pitchFamily="18" charset="0"/>
            </a:endParaRPr>
          </a:p>
          <a:p>
            <a:pPr indent="457200" algn="just">
              <a:lnSpc>
                <a:spcPct val="115000"/>
              </a:lnSpc>
              <a:spcAft>
                <a:spcPts val="0"/>
              </a:spcAft>
            </a:pPr>
            <a:r>
              <a:rPr lang="uk-UA" dirty="0" smtClean="0">
                <a:latin typeface="Times New Roman" panose="02020603050405020304" pitchFamily="18" charset="0"/>
                <a:ea typeface="Times New Roman" panose="02020603050405020304" pitchFamily="18" charset="0"/>
              </a:rPr>
              <a:t>Найбільшого </a:t>
            </a:r>
            <a:r>
              <a:rPr lang="uk-UA" dirty="0">
                <a:latin typeface="Times New Roman" panose="02020603050405020304" pitchFamily="18" charset="0"/>
                <a:ea typeface="Times New Roman" panose="02020603050405020304" pitchFamily="18" charset="0"/>
              </a:rPr>
              <a:t>успіху у реформуванні та розвитку досягли Польща, Угорщина, Чехія, Словенія, Естонія, Словаччина, де дохід на душу населення перевищує 10 тис. </a:t>
            </a:r>
            <a:r>
              <a:rPr lang="uk-UA" dirty="0" err="1">
                <a:latin typeface="Times New Roman" panose="02020603050405020304" pitchFamily="18" charset="0"/>
                <a:ea typeface="Times New Roman" panose="02020603050405020304" pitchFamily="18" charset="0"/>
              </a:rPr>
              <a:t>дол</a:t>
            </a:r>
            <a:r>
              <a:rPr lang="uk-UA" dirty="0">
                <a:latin typeface="Times New Roman" panose="02020603050405020304" pitchFamily="18" charset="0"/>
                <a:ea typeface="Times New Roman" panose="02020603050405020304" pitchFamily="18" charset="0"/>
              </a:rPr>
              <a:t>. США за ПКС.</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50702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4. Трансформація економічних систем та формування сучасних гібридних моделей</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40630" y="814961"/>
            <a:ext cx="9047749" cy="26407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31800" algn="just">
              <a:lnSpc>
                <a:spcPct val="115000"/>
              </a:lnSpc>
              <a:spcAft>
                <a:spcPts val="0"/>
              </a:spcAft>
            </a:pPr>
            <a:r>
              <a:rPr lang="uk-UA" b="1" dirty="0">
                <a:latin typeface="Times New Roman" panose="02020603050405020304" pitchFamily="18" charset="0"/>
                <a:ea typeface="MS Mincho"/>
                <a:cs typeface="Times New Roman" panose="02020603050405020304" pitchFamily="18" charset="0"/>
              </a:rPr>
              <a:t>Трансформація економічної системи</a:t>
            </a:r>
            <a:r>
              <a:rPr lang="uk-UA" dirty="0">
                <a:latin typeface="Times New Roman" panose="02020603050405020304" pitchFamily="18" charset="0"/>
                <a:ea typeface="MS Mincho"/>
                <a:cs typeface="Times New Roman" panose="02020603050405020304" pitchFamily="18" charset="0"/>
              </a:rPr>
              <a:t> — це глибока зміна способу організації господарського життя, яка охоплює власність, механізми координації, інститути, структуру виробництва, систему стимулів та роль держави. Реформа може змінювати окремий елемент, тоді як трансформація змінює взаємозв’язки між багатьма елементами.</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Наприклад, приватизація окремого підприємства є реформою власності. Перехід від планової до ринкової економіки є системною трансформацією, оскільки одночасно змінюються ціни, власність, конкуренція, фінансові ринки, зовнішня торгівля, корпоративне управління та поведінка економічних суб’єктів.</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3" name="Прямоугольник 2"/>
          <p:cNvSpPr/>
          <p:nvPr/>
        </p:nvSpPr>
        <p:spPr>
          <a:xfrm>
            <a:off x="1179093" y="3716721"/>
            <a:ext cx="7170821" cy="2640723"/>
          </a:xfrm>
          <a:prstGeom prst="rect">
            <a:avLst/>
          </a:prstGeom>
        </p:spPr>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Основні чинники трансформації</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економічні кризи та структурні </a:t>
            </a:r>
            <a:r>
              <a:rPr lang="uk-UA" dirty="0" err="1">
                <a:latin typeface="Times New Roman" panose="02020603050405020304" pitchFamily="18" charset="0"/>
                <a:ea typeface="MS Mincho"/>
                <a:cs typeface="Times New Roman" panose="02020603050405020304" pitchFamily="18" charset="0"/>
              </a:rPr>
              <a:t>дисбаланси</a:t>
            </a:r>
            <a:r>
              <a:rPr lang="uk-UA" dirty="0">
                <a:latin typeface="Times New Roman" panose="02020603050405020304" pitchFamily="18" charset="0"/>
                <a:ea typeface="MS Mincho"/>
                <a:cs typeface="Times New Roman" panose="02020603050405020304" pitchFamily="18" charset="0"/>
              </a:rPr>
              <a:t>;</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технологічний прогрес, </a:t>
            </a:r>
            <a:r>
              <a:rPr lang="uk-UA" dirty="0" err="1">
                <a:latin typeface="Times New Roman" panose="02020603050405020304" pitchFamily="18" charset="0"/>
                <a:ea typeface="MS Mincho"/>
                <a:cs typeface="Times New Roman" panose="02020603050405020304" pitchFamily="18" charset="0"/>
              </a:rPr>
              <a:t>цифровізація</a:t>
            </a:r>
            <a:r>
              <a:rPr lang="uk-UA" dirty="0">
                <a:latin typeface="Times New Roman" panose="02020603050405020304" pitchFamily="18" charset="0"/>
                <a:ea typeface="MS Mincho"/>
                <a:cs typeface="Times New Roman" panose="02020603050405020304" pitchFamily="18" charset="0"/>
              </a:rPr>
              <a:t> та штучний інтелект;</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глобалізація та міжнародна конкуренція;</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демографічні та соціальні зміни;</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екологічні та кліматичні виклики;</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геополітичні ризики та зміна міжнародного економічного порядку;</a:t>
            </a:r>
            <a:endParaRPr lang="ru-RU" sz="1600" dirty="0">
              <a:latin typeface="Times New Roman" panose="02020603050405020304" pitchFamily="18" charset="0"/>
              <a:ea typeface="MS Mincho"/>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tabLst>
                <a:tab pos="228600" algn="l"/>
              </a:tabLst>
            </a:pPr>
            <a:r>
              <a:rPr lang="uk-UA" dirty="0">
                <a:latin typeface="Times New Roman" panose="02020603050405020304" pitchFamily="18" charset="0"/>
                <a:ea typeface="MS Mincho"/>
                <a:cs typeface="Times New Roman" panose="02020603050405020304" pitchFamily="18" charset="0"/>
              </a:rPr>
              <a:t>інституційні реформи та європейська інтеграція.</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2644870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4. Трансформація економічних систем та формування сучасних гібридних моделей</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56674" y="1535709"/>
            <a:ext cx="8165432" cy="3603359"/>
          </a:xfrm>
          <a:prstGeom prst="rect">
            <a:avLst/>
          </a:prstGeom>
        </p:spPr>
        <p:txBody>
          <a:bodyPr wrap="square">
            <a:spAutoFit/>
          </a:bodyPr>
          <a:lstStyle/>
          <a:p>
            <a:pPr indent="431800" algn="just">
              <a:lnSpc>
                <a:spcPct val="115000"/>
              </a:lnSpc>
              <a:spcBef>
                <a:spcPts val="1000"/>
              </a:spcBef>
              <a:spcAft>
                <a:spcPts val="0"/>
              </a:spcAft>
            </a:pPr>
            <a:r>
              <a:rPr lang="uk-UA" sz="2000"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Перехід від планової до ринкової економіки</a:t>
            </a:r>
            <a:endParaRPr lang="ru-RU" sz="2000"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sz="2000" dirty="0">
                <a:latin typeface="Times New Roman" panose="02020603050405020304" pitchFamily="18" charset="0"/>
                <a:ea typeface="MS Mincho"/>
                <a:cs typeface="Times New Roman" panose="02020603050405020304" pitchFamily="18" charset="0"/>
              </a:rPr>
              <a:t>Перехід від централізованого планування до ринкової економіки передбачає не лише приватизацію. Він потребує лібералізації цін, розвитку конкуренції, відкриття зовнішньої торгівлі, створення фінансових ринків, захисту прав власності, контрактного права, інститутів банкрутства та ефективного корпоративного управління.</a:t>
            </a:r>
            <a:endParaRPr lang="ru-RU" sz="20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sz="2000" dirty="0">
                <a:latin typeface="Times New Roman" panose="02020603050405020304" pitchFamily="18" charset="0"/>
                <a:ea typeface="MS Mincho"/>
                <a:cs typeface="Times New Roman" panose="02020603050405020304" pitchFamily="18" charset="0"/>
              </a:rPr>
              <a:t>Досвід перехідних економік показав, що формальна зміна правил не гарантує автоматичного виникнення ефективного ринку. Для цього необхідні інституційна спроможність держави, довіра, верховенство права, конкурентна політика та механізми відповідальності.</a:t>
            </a:r>
            <a:endParaRPr lang="ru-RU" sz="20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17974786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4. Трансформація економічних систем та формування сучасних гібридних моделей</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2505" y="634606"/>
            <a:ext cx="8951495" cy="295927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Формування гібридних моделей</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b="1" i="1" dirty="0">
                <a:latin typeface="Times New Roman" panose="02020603050405020304" pitchFamily="18" charset="0"/>
                <a:ea typeface="MS Mincho"/>
                <a:cs typeface="Times New Roman" panose="02020603050405020304" pitchFamily="18" charset="0"/>
              </a:rPr>
              <a:t>Гібридна економічна модель</a:t>
            </a:r>
            <a:r>
              <a:rPr lang="uk-UA" dirty="0">
                <a:latin typeface="Times New Roman" panose="02020603050405020304" pitchFamily="18" charset="0"/>
                <a:ea typeface="MS Mincho"/>
                <a:cs typeface="Times New Roman" panose="02020603050405020304" pitchFamily="18" charset="0"/>
              </a:rPr>
              <a:t> поєднує інститути та механізми, які традиційно пов’язувалися з різними типами економічних систем. Розвинені ринкові країни використовують промислову політику, державні інвестиції та значний соціальний сектор, а країни з великим державним сектором можуть використовувати ринкові стимули, приватне підприємництво та конкуренцію.</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Тому сучасні економіки доцільно розглядати на спектрі: від високої державної координації до переважання ринкової координації. Більшість країн розташована між цими полюсами, а їхнє положення може змінюватися з часом.</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3" name="Прямоугольник 2"/>
          <p:cNvSpPr/>
          <p:nvPr/>
        </p:nvSpPr>
        <p:spPr>
          <a:xfrm>
            <a:off x="1141348" y="3710419"/>
            <a:ext cx="9069452" cy="295927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Китай як приклад гібридної моделі</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Китай є одним із найцікавіших прикладів поєднання державного та ринкового механізмів. У його економіці одночасно функціонують державні підприємства, приватний бізнес, ринкові ціни, конкуренція, державне планування та промислова політика. Тому китайську економіку складно адекватно описати лише через класичну командну або ліберальну ринкову модель.</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Для економічного аналізу важливо досліджувати не тільки офіційну назву моделі, а й конкретні механізми: де діють ринкові ціни, які галузі є стратегічними, як держава впливає на фінансові ресурси та інвестиції, яку роль відіграє приватний сектор.</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3226527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4. Трансформація економічних систем та формування сучасних гібридних моделей</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65221" y="1091118"/>
            <a:ext cx="8614611" cy="3914918"/>
          </a:xfrm>
          <a:prstGeom prst="rect">
            <a:avLst/>
          </a:prstGeom>
        </p:spPr>
        <p:txBody>
          <a:bodyPr wrap="square">
            <a:spAutoFit/>
          </a:bodyPr>
          <a:lstStyle/>
          <a:p>
            <a:pPr indent="431800" algn="just">
              <a:lnSpc>
                <a:spcPct val="115000"/>
              </a:lnSpc>
              <a:spcBef>
                <a:spcPts val="1000"/>
              </a:spcBef>
              <a:spcAft>
                <a:spcPts val="0"/>
              </a:spcAft>
            </a:pPr>
            <a:r>
              <a:rPr lang="uk-UA" b="1" dirty="0" err="1">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Цифровізація</a:t>
            </a: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 як фактор трансформації</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dirty="0" err="1">
                <a:latin typeface="Times New Roman" panose="02020603050405020304" pitchFamily="18" charset="0"/>
                <a:ea typeface="MS Mincho"/>
                <a:cs typeface="Times New Roman" panose="02020603050405020304" pitchFamily="18" charset="0"/>
              </a:rPr>
              <a:t>Цифровізація</a:t>
            </a:r>
            <a:r>
              <a:rPr lang="uk-UA" dirty="0">
                <a:latin typeface="Times New Roman" panose="02020603050405020304" pitchFamily="18" charset="0"/>
                <a:ea typeface="MS Mincho"/>
                <a:cs typeface="Times New Roman" panose="02020603050405020304" pitchFamily="18" charset="0"/>
              </a:rPr>
              <a:t> змінює механізми координації економічної діяльності. Платформи дозволяють координувати велику кількість продавців і споживачів, дані стають стратегічним ресурсом, а алгоритми беруть участь у ціноутворенні, рекламі, логістиці та управлінні.</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Одночасно виникають нові форми ринкової влади. Мережеві ефекти можуть сприяти концентрації користувачів на великих платформах, що створює нові виклики для антимонопольної політики. Держава повинна вирішувати питання захисту даних, </a:t>
            </a:r>
            <a:r>
              <a:rPr lang="uk-UA" dirty="0" err="1">
                <a:latin typeface="Times New Roman" panose="02020603050405020304" pitchFamily="18" charset="0"/>
                <a:ea typeface="MS Mincho"/>
                <a:cs typeface="Times New Roman" panose="02020603050405020304" pitchFamily="18" charset="0"/>
              </a:rPr>
              <a:t>кібербезпеки</a:t>
            </a:r>
            <a:r>
              <a:rPr lang="uk-UA" dirty="0">
                <a:latin typeface="Times New Roman" panose="02020603050405020304" pitchFamily="18" charset="0"/>
                <a:ea typeface="MS Mincho"/>
                <a:cs typeface="Times New Roman" panose="02020603050405020304" pitchFamily="18" charset="0"/>
              </a:rPr>
              <a:t>, регулювання штучного інтелекту, цифрового оподаткування та конкуренції.</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Отже, </a:t>
            </a:r>
            <a:r>
              <a:rPr lang="uk-UA" dirty="0" err="1">
                <a:latin typeface="Times New Roman" panose="02020603050405020304" pitchFamily="18" charset="0"/>
                <a:ea typeface="MS Mincho"/>
                <a:cs typeface="Times New Roman" panose="02020603050405020304" pitchFamily="18" charset="0"/>
              </a:rPr>
              <a:t>цифровізація</a:t>
            </a:r>
            <a:r>
              <a:rPr lang="uk-UA" dirty="0">
                <a:latin typeface="Times New Roman" panose="02020603050405020304" pitchFamily="18" charset="0"/>
                <a:ea typeface="MS Mincho"/>
                <a:cs typeface="Times New Roman" panose="02020603050405020304" pitchFamily="18" charset="0"/>
              </a:rPr>
              <a:t> не просто підвищує продуктивність. Вона змінює інституційну архітектуру економічної системи та формує нові об’єкти регулювання.</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2525957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4. Трансформація економічних систем та формування сучасних гібридних моделей</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56674" y="797772"/>
            <a:ext cx="8726905" cy="2959272"/>
          </a:xfrm>
          <a:prstGeom prst="rect">
            <a:avLst/>
          </a:prstGeom>
        </p:spPr>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Екологічна трансформація</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Екологічні проблеми є ще одним прикладом обмежень ринкового механізму. Якщо підприємство не враховує суспільні витрати забруднення, ринкова ціна продукції може не відображати її повної соціальної вартості. Держава може коригувати такі зовнішні ефекти через екологічні податки, стандарти, системи торгівлі викидами, субсидії на чисті технології та державні інвестиції.</a:t>
            </a:r>
            <a:endParaRPr lang="ru-RU" sz="1600" dirty="0">
              <a:latin typeface="Times New Roman" panose="02020603050405020304" pitchFamily="18" charset="0"/>
              <a:ea typeface="MS Mincho"/>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Таким чином, зелена трансформація демонструє, що сучасна економічна система дедалі більше поєднує ринкові стимули з довгостроковим державним стратегічним плануванням.</a:t>
            </a:r>
            <a:endParaRPr lang="ru-RU" sz="1600" dirty="0">
              <a:effectLst/>
              <a:latin typeface="Times New Roman" panose="02020603050405020304" pitchFamily="18" charset="0"/>
              <a:ea typeface="MS Mincho"/>
              <a:cs typeface="Times New Roman" panose="02020603050405020304" pitchFamily="18" charset="0"/>
            </a:endParaRPr>
          </a:p>
        </p:txBody>
      </p:sp>
      <p:sp>
        <p:nvSpPr>
          <p:cNvPr id="3" name="Прямоугольник 2"/>
          <p:cNvSpPr/>
          <p:nvPr/>
        </p:nvSpPr>
        <p:spPr>
          <a:xfrm>
            <a:off x="356936" y="4393492"/>
            <a:ext cx="8526380" cy="168507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431800" algn="just">
              <a:lnSpc>
                <a:spcPct val="115000"/>
              </a:lnSpc>
              <a:spcBef>
                <a:spcPts val="1000"/>
              </a:spcBef>
              <a:spcAft>
                <a:spcPts val="0"/>
              </a:spcAft>
            </a:pPr>
            <a:r>
              <a:rPr lang="uk-UA" b="1" dirty="0">
                <a:solidFill>
                  <a:srgbClr val="4F81BD"/>
                </a:solidFill>
                <a:latin typeface="Times New Roman" panose="02020603050405020304" pitchFamily="18" charset="0"/>
                <a:ea typeface="MS Gothic" panose="020B0609070205080204" pitchFamily="49" charset="-128"/>
                <a:cs typeface="Times New Roman" panose="02020603050405020304" pitchFamily="18" charset="0"/>
              </a:rPr>
              <a:t>Узагальнена схема еволюції</a:t>
            </a:r>
            <a:endParaRPr lang="ru-RU" b="1" dirty="0">
              <a:solidFill>
                <a:srgbClr val="4F81BD"/>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MS Mincho"/>
                <a:cs typeface="Times New Roman" panose="02020603050405020304" pitchFamily="18" charset="0"/>
              </a:rPr>
              <a:t>Умовно еволюцію можна представити як: традиційне господарство → розвиток товарного виробництва → формування ринкових інститутів → індустріальний капіталізм → соціально регульований капіталізм → змішана економіка → глобалізована та цифрова економіка → гібридні моделі нового покоління.</a:t>
            </a:r>
            <a:endParaRPr lang="ru-RU" sz="1600" dirty="0">
              <a:effectLst/>
              <a:latin typeface="Times New Roman" panose="02020603050405020304" pitchFamily="18" charset="0"/>
              <a:ea typeface="MS Mincho"/>
              <a:cs typeface="Times New Roman" panose="02020603050405020304" pitchFamily="18" charset="0"/>
            </a:endParaRPr>
          </a:p>
        </p:txBody>
      </p:sp>
    </p:spTree>
    <p:extLst>
      <p:ext uri="{BB962C8B-B14F-4D97-AF65-F5344CB8AC3E}">
        <p14:creationId xmlns:p14="http://schemas.microsoft.com/office/powerpoint/2010/main" val="3356917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74548" y="115563"/>
            <a:ext cx="12117452" cy="519043"/>
          </a:xfrm>
        </p:spPr>
        <p:txBody>
          <a:bodyPr>
            <a:normAutofit/>
          </a:bodyPr>
          <a:lstStyle/>
          <a:p>
            <a:r>
              <a:rPr lang="uk-UA" sz="2400" b="1" dirty="0" smtClean="0">
                <a:solidFill>
                  <a:schemeClr val="tx1"/>
                </a:solidFill>
                <a:latin typeface="Times New Roman" panose="02020603050405020304" pitchFamily="18" charset="0"/>
                <a:cs typeface="Times New Roman" panose="02020603050405020304" pitchFamily="18" charset="0"/>
              </a:rPr>
              <a:t>4. Трансформація економічних систем та формування сучасних гібридних моделей</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4548" y="819548"/>
            <a:ext cx="9962148" cy="4870564"/>
          </a:xfrm>
          <a:prstGeom prst="rect">
            <a:avLst/>
          </a:prstGeom>
        </p:spPr>
        <p:txBody>
          <a:bodyPr wrap="square">
            <a:spAutoFit/>
          </a:bodyPr>
          <a:lstStyle/>
          <a:p>
            <a:pPr indent="431800">
              <a:lnSpc>
                <a:spcPct val="115000"/>
              </a:lnSpc>
              <a:spcBef>
                <a:spcPts val="2400"/>
              </a:spcBef>
              <a:spcAft>
                <a:spcPts val="0"/>
              </a:spcAft>
            </a:pPr>
            <a:r>
              <a:rPr lang="uk-UA" b="1" kern="0" dirty="0">
                <a:solidFill>
                  <a:srgbClr val="365F91"/>
                </a:solidFill>
                <a:latin typeface="Times New Roman" panose="02020603050405020304" pitchFamily="18" charset="0"/>
                <a:ea typeface="MS Gothic" panose="020B0609070205080204" pitchFamily="49" charset="-128"/>
                <a:cs typeface="Times New Roman" panose="02020603050405020304" pitchFamily="18" charset="0"/>
              </a:rPr>
              <a:t>Україна як приклад трансформаційної економічної системи</a:t>
            </a:r>
            <a:endParaRPr lang="ru-RU" b="1" kern="0" dirty="0">
              <a:solidFill>
                <a:srgbClr val="365F91"/>
              </a:solidFill>
              <a:latin typeface="Calibri" panose="020F0502020204030204" pitchFamily="34" charset="0"/>
              <a:ea typeface="MS Gothic" panose="020B0609070205080204" pitchFamily="49" charset="-128"/>
              <a:cs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Українська економіка пройшла складний шлях:</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командно-адміністративна система СРСР</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перехідна економіка 1990-х років</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формування ринкових інститутів</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розвиток приватного підприємництва</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інтеграція у світову економіку</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b="1" dirty="0" err="1">
                <a:latin typeface="Times New Roman" panose="02020603050405020304" pitchFamily="18" charset="0"/>
                <a:ea typeface="Times New Roman" panose="02020603050405020304" pitchFamily="18" charset="0"/>
              </a:rPr>
              <a:t>цифровізація</a:t>
            </a:r>
            <a:r>
              <a:rPr lang="uk-UA" b="1" dirty="0">
                <a:latin typeface="Times New Roman" panose="02020603050405020304" pitchFamily="18" charset="0"/>
                <a:ea typeface="Times New Roman" panose="02020603050405020304" pitchFamily="18" charset="0"/>
              </a:rPr>
              <a:t> та європейська інтеграція</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31800" algn="just">
              <a:lnSpc>
                <a:spcPct val="115000"/>
              </a:lnSpc>
              <a:spcAft>
                <a:spcPts val="0"/>
              </a:spcAft>
            </a:pPr>
            <a:r>
              <a:rPr lang="uk-UA" b="1" dirty="0">
                <a:latin typeface="Times New Roman" panose="02020603050405020304" pitchFamily="18" charset="0"/>
                <a:ea typeface="Times New Roman" panose="02020603050405020304" pitchFamily="18" charset="0"/>
              </a:rPr>
              <a:t>формування сучасної змішаної економіки в умовах війни та структурної трансформації.</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497306" y="5875054"/>
            <a:ext cx="8534400" cy="729430"/>
          </a:xfrm>
          <a:prstGeom prst="rect">
            <a:avLst/>
          </a:prstGeom>
        </p:spPr>
        <p:txBody>
          <a:bodyPr wrap="square">
            <a:spAutoFit/>
          </a:bodyPr>
          <a:lstStyle/>
          <a:p>
            <a:pPr indent="431800" algn="just">
              <a:lnSpc>
                <a:spcPct val="115000"/>
              </a:lnSpc>
              <a:spcAft>
                <a:spcPts val="0"/>
              </a:spcAft>
            </a:pPr>
            <a:r>
              <a:rPr lang="uk-UA" dirty="0">
                <a:latin typeface="Times New Roman" panose="02020603050405020304" pitchFamily="18" charset="0"/>
                <a:ea typeface="Times New Roman" panose="02020603050405020304" pitchFamily="18" charset="0"/>
              </a:rPr>
              <a:t>Отже, українську економіку також доцільно аналізувати як </a:t>
            </a:r>
            <a:r>
              <a:rPr lang="uk-UA" b="1" dirty="0">
                <a:latin typeface="Times New Roman" panose="02020603050405020304" pitchFamily="18" charset="0"/>
                <a:ea typeface="Times New Roman" panose="02020603050405020304" pitchFamily="18" charset="0"/>
              </a:rPr>
              <a:t>динамічну змішану економічну систему, що перебуває у процесі інституційної трансформації</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5862918" y="1840340"/>
            <a:ext cx="6096000" cy="282898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indent="431800" algn="just">
              <a:spcBef>
                <a:spcPts val="900"/>
              </a:spcBef>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Українську економічну систему не можна повністю віднести до якоїсь однієї класичної моделі.</a:t>
            </a:r>
            <a:endParaRPr lang="ru-RU" sz="1600" dirty="0">
              <a:latin typeface="Aptos"/>
              <a:ea typeface="Times New Roman" panose="02020603050405020304" pitchFamily="18" charset="0"/>
              <a:cs typeface="Times New Roman" panose="02020603050405020304" pitchFamily="18" charset="0"/>
            </a:endParaRPr>
          </a:p>
          <a:p>
            <a:pPr indent="431800" algn="just">
              <a:spcBef>
                <a:spcPts val="900"/>
              </a:spcBef>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Вона має характеристики:</a:t>
            </a:r>
            <a:endParaRPr lang="ru-RU" sz="1600" dirty="0">
              <a:latin typeface="Aptos"/>
              <a:ea typeface="Times New Roman" panose="02020603050405020304" pitchFamily="18" charset="0"/>
              <a:cs typeface="Times New Roman" panose="02020603050405020304" pitchFamily="18" charset="0"/>
            </a:endParaRPr>
          </a:p>
          <a:p>
            <a:pPr marL="342900" lvl="0" indent="-342900" algn="just">
              <a:spcBef>
                <a:spcPts val="180"/>
              </a:spcBef>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cs typeface="Symbol" panose="05050102010706020507" pitchFamily="18" charset="2"/>
              </a:rPr>
              <a:t>ринкової економіки;</a:t>
            </a:r>
            <a:endParaRPr lang="ru-RU" sz="1600" dirty="0">
              <a:latin typeface="Aptos"/>
              <a:ea typeface="Times New Roman" panose="02020603050405020304" pitchFamily="18" charset="0"/>
              <a:cs typeface="Symbol" panose="05050102010706020507" pitchFamily="18" charset="2"/>
            </a:endParaRPr>
          </a:p>
          <a:p>
            <a:pPr marL="342900" lvl="0" indent="-342900" algn="just">
              <a:spcBef>
                <a:spcPts val="180"/>
              </a:spcBef>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cs typeface="Symbol" panose="05050102010706020507" pitchFamily="18" charset="2"/>
              </a:rPr>
              <a:t>змішаної економіки;</a:t>
            </a:r>
            <a:endParaRPr lang="ru-RU" sz="1600" dirty="0">
              <a:latin typeface="Aptos"/>
              <a:ea typeface="Times New Roman" panose="02020603050405020304" pitchFamily="18" charset="0"/>
              <a:cs typeface="Symbol" panose="05050102010706020507" pitchFamily="18" charset="2"/>
            </a:endParaRPr>
          </a:p>
          <a:p>
            <a:pPr marL="342900" lvl="0" indent="-342900" algn="just">
              <a:spcBef>
                <a:spcPts val="180"/>
              </a:spcBef>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cs typeface="Symbol" panose="05050102010706020507" pitchFamily="18" charset="2"/>
              </a:rPr>
              <a:t>перехідної економіки;</a:t>
            </a:r>
            <a:endParaRPr lang="ru-RU" sz="1600" dirty="0">
              <a:latin typeface="Aptos"/>
              <a:ea typeface="Times New Roman" panose="02020603050405020304" pitchFamily="18" charset="0"/>
              <a:cs typeface="Symbol" panose="05050102010706020507" pitchFamily="18" charset="2"/>
            </a:endParaRPr>
          </a:p>
          <a:p>
            <a:pPr marL="342900" lvl="0" indent="-342900" algn="just">
              <a:spcBef>
                <a:spcPts val="180"/>
              </a:spcBef>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cs typeface="Symbol" panose="05050102010706020507" pitchFamily="18" charset="2"/>
              </a:rPr>
              <a:t>відкритої економіки;</a:t>
            </a:r>
            <a:endParaRPr lang="ru-RU" sz="1600" dirty="0">
              <a:latin typeface="Aptos"/>
              <a:ea typeface="Times New Roman" panose="02020603050405020304" pitchFamily="18" charset="0"/>
              <a:cs typeface="Symbol" panose="05050102010706020507" pitchFamily="18" charset="2"/>
            </a:endParaRPr>
          </a:p>
          <a:p>
            <a:pPr marL="342900" lvl="0" indent="-342900" algn="just">
              <a:spcBef>
                <a:spcPts val="180"/>
              </a:spcBef>
              <a:spcAft>
                <a:spcPts val="0"/>
              </a:spcAft>
              <a:buFont typeface="Symbol" panose="05050102010706020507" pitchFamily="18" charset="2"/>
              <a:buChar char=""/>
            </a:pPr>
            <a:r>
              <a:rPr lang="uk-UA" dirty="0">
                <a:latin typeface="Times New Roman" panose="02020603050405020304" pitchFamily="18" charset="0"/>
                <a:ea typeface="Times New Roman" panose="02020603050405020304" pitchFamily="18" charset="0"/>
                <a:cs typeface="Symbol" panose="05050102010706020507" pitchFamily="18" charset="2"/>
              </a:rPr>
              <a:t>економіки, що інтегрується до європейського економічного простору.</a:t>
            </a:r>
            <a:endParaRPr lang="ru-RU" sz="1600" dirty="0">
              <a:latin typeface="Aptos"/>
              <a:ea typeface="Times New Roman" panose="02020603050405020304" pitchFamily="18" charset="0"/>
              <a:cs typeface="Symbol" panose="05050102010706020507" pitchFamily="18" charset="2"/>
            </a:endParaRPr>
          </a:p>
        </p:txBody>
      </p:sp>
    </p:spTree>
    <p:extLst>
      <p:ext uri="{BB962C8B-B14F-4D97-AF65-F5344CB8AC3E}">
        <p14:creationId xmlns:p14="http://schemas.microsoft.com/office/powerpoint/2010/main" val="20641285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227144E-1103-4DC3-89B8-B71EDED2D586}"/>
              </a:ext>
            </a:extLst>
          </p:cNvPr>
          <p:cNvSpPr>
            <a:spLocks noGrp="1"/>
          </p:cNvSpPr>
          <p:nvPr>
            <p:ph type="title"/>
          </p:nvPr>
        </p:nvSpPr>
        <p:spPr>
          <a:xfrm>
            <a:off x="1961147" y="974558"/>
            <a:ext cx="4813265" cy="1335681"/>
          </a:xfrm>
        </p:spPr>
        <p:txBody>
          <a:bodyPr>
            <a:noAutofit/>
          </a:bodyPr>
          <a:lstStyle/>
          <a:p>
            <a:pPr algn="ctr"/>
            <a:r>
              <a:rPr lang="uk-U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Дякую за увагу</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a:t>
            </a:r>
            <a:endParaRPr lang="uk-U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endParaRPr>
          </a:p>
        </p:txBody>
      </p:sp>
      <p:sp>
        <p:nvSpPr>
          <p:cNvPr id="3" name="Заголовок 1">
            <a:extLst>
              <a:ext uri="{FF2B5EF4-FFF2-40B4-BE49-F238E27FC236}">
                <a16:creationId xmlns:a16="http://schemas.microsoft.com/office/drawing/2014/main" xmlns="" id="{7B7DB14C-6D1E-46FF-B761-8983A822EB55}"/>
              </a:ext>
            </a:extLst>
          </p:cNvPr>
          <p:cNvSpPr txBox="1">
            <a:spLocks/>
          </p:cNvSpPr>
          <p:nvPr/>
        </p:nvSpPr>
        <p:spPr>
          <a:xfrm>
            <a:off x="4506956" y="4998965"/>
            <a:ext cx="4596002" cy="109491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Гарного Вам дня</a:t>
            </a: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a:t>
            </a:r>
            <a:endParaRPr lang="uk-UA"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endParaRPr>
          </a:p>
        </p:txBody>
      </p:sp>
      <p:sp>
        <p:nvSpPr>
          <p:cNvPr id="6" name="Улыбающееся лицо 5"/>
          <p:cNvSpPr/>
          <p:nvPr/>
        </p:nvSpPr>
        <p:spPr>
          <a:xfrm>
            <a:off x="2983831" y="2442411"/>
            <a:ext cx="2731169" cy="2490536"/>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30854538"/>
      </p:ext>
    </p:extLst>
  </p:cSld>
  <p:clrMapOvr>
    <a:masterClrMapping/>
  </p:clrMapOvr>
</p:sld>
</file>

<file path=ppt/theme/theme1.xml><?xml version="1.0" encoding="utf-8"?>
<a:theme xmlns:a="http://schemas.openxmlformats.org/drawingml/2006/main" name="Грань">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2448</TotalTime>
  <Words>3379</Words>
  <Application>Microsoft Office PowerPoint</Application>
  <PresentationFormat>Широкоэкранный</PresentationFormat>
  <Paragraphs>256</Paragraphs>
  <Slides>27</Slides>
  <Notes>0</Notes>
  <HiddenSlides>0</HiddenSlides>
  <MMClips>0</MMClips>
  <ScaleCrop>false</ScaleCrop>
  <HeadingPairs>
    <vt:vector size="6" baseType="variant">
      <vt:variant>
        <vt:lpstr>Использованные шрифты</vt:lpstr>
      </vt:variant>
      <vt:variant>
        <vt:i4>12</vt:i4>
      </vt:variant>
      <vt:variant>
        <vt:lpstr>Тема</vt:lpstr>
      </vt:variant>
      <vt:variant>
        <vt:i4>1</vt:i4>
      </vt:variant>
      <vt:variant>
        <vt:lpstr>Заголовки слайдов</vt:lpstr>
      </vt:variant>
      <vt:variant>
        <vt:i4>27</vt:i4>
      </vt:variant>
    </vt:vector>
  </HeadingPairs>
  <TitlesOfParts>
    <vt:vector size="40" baseType="lpstr">
      <vt:lpstr>MS Gothic</vt:lpstr>
      <vt:lpstr>Aptos</vt:lpstr>
      <vt:lpstr>Aptos Display</vt:lpstr>
      <vt:lpstr>Arial</vt:lpstr>
      <vt:lpstr>Arial Black</vt:lpstr>
      <vt:lpstr>Calibri</vt:lpstr>
      <vt:lpstr>MS Mincho</vt:lpstr>
      <vt:lpstr>Palatino Linotype</vt:lpstr>
      <vt:lpstr>Symbol</vt:lpstr>
      <vt:lpstr>Times New Roman</vt:lpstr>
      <vt:lpstr>Trebuchet MS</vt:lpstr>
      <vt:lpstr>Wingdings 3</vt:lpstr>
      <vt:lpstr>Грань</vt:lpstr>
      <vt:lpstr>МІНІСТЕРСТВО ОСВІТИ І НАУКИ УКРАЇНИ  ДЕРЖАВНИЙ УНІВЕРСИТЕТ «ЖИТОМИРСЬКА ПОЛІТЕХНІКА»</vt:lpstr>
      <vt:lpstr>1. Традиційна, командно-адміністративна та ринкова економічні системи</vt:lpstr>
      <vt:lpstr>Презентация PowerPoint</vt:lpstr>
      <vt:lpstr>Презентация PowerPoint</vt:lpstr>
      <vt:lpstr>1. Традиційна, командно-адміністративна та ринкова економічні системи</vt:lpstr>
      <vt:lpstr>1. Традиційна, командно-адміністративна та ринкова економічні системи</vt:lpstr>
      <vt:lpstr>1. Традиційна, командно-адміністративна та ринкова економічні системи</vt:lpstr>
      <vt:lpstr>2. Капіталізм та соціалізм: економічна сутність і принципові відмінності</vt:lpstr>
      <vt:lpstr>2. Капіталізм та соціалізм: економічна сутність і принципові відмінності</vt:lpstr>
      <vt:lpstr>2. Капіталізм та соціалізм: економічна сутність і принципові відмінності</vt:lpstr>
      <vt:lpstr>2. Капіталізм та соціалізм: економічна сутність і принципові відмінності</vt:lpstr>
      <vt:lpstr>2. Капіталізм та соціалізм: економічна сутність і принципові відмінності</vt:lpstr>
      <vt:lpstr>3. Змішана економічна система як домінуюча модель сучасного світу</vt:lpstr>
      <vt:lpstr>3. Змішана економічна система як домінуюча модель сучасного світу</vt:lpstr>
      <vt:lpstr>3. Змішана економічна система як домінуюча модель сучасного світу</vt:lpstr>
      <vt:lpstr>3. Змішана економічна система як домінуюча модель сучасного світу</vt:lpstr>
      <vt:lpstr>3. Змішана економічна система як домінуюча модель сучасного світу</vt:lpstr>
      <vt:lpstr>3. Змішана економічна система як домінуюча модель сучасного світу</vt:lpstr>
      <vt:lpstr>3. Змішана економічна система як домінуюча модель сучасного світу</vt:lpstr>
      <vt:lpstr>3. Змішана економічна система як домінуюча модель сучасного світу</vt:lpstr>
      <vt:lpstr>4. Трансформація економічних систем та формування сучасних гібридних моделей</vt:lpstr>
      <vt:lpstr>4. Трансформація економічних систем та формування сучасних гібридних моделей</vt:lpstr>
      <vt:lpstr>4. Трансформація економічних систем та формування сучасних гібридних моделей</vt:lpstr>
      <vt:lpstr>4. Трансформація економічних систем та формування сучасних гібридних моделей</vt:lpstr>
      <vt:lpstr>4. Трансформація економічних систем та формування сучасних гібридних моделей</vt:lpstr>
      <vt:lpstr>4. Трансформація економічних систем та формування сучасних гібридних моделей</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Адміністратор</dc:creator>
  <cp:lastModifiedBy>ХХХ</cp:lastModifiedBy>
  <cp:revision>284</cp:revision>
  <dcterms:created xsi:type="dcterms:W3CDTF">2017-12-12T13:35:46Z</dcterms:created>
  <dcterms:modified xsi:type="dcterms:W3CDTF">2026-09-05T05:43:31Z</dcterms:modified>
</cp:coreProperties>
</file>